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27" r:id="rId2"/>
    <p:sldId id="680" r:id="rId3"/>
    <p:sldId id="646" r:id="rId4"/>
    <p:sldId id="645" r:id="rId5"/>
    <p:sldId id="681" r:id="rId6"/>
    <p:sldId id="429" r:id="rId7"/>
    <p:sldId id="430" r:id="rId8"/>
    <p:sldId id="431" r:id="rId9"/>
    <p:sldId id="432" r:id="rId10"/>
    <p:sldId id="433" r:id="rId11"/>
    <p:sldId id="434" r:id="rId12"/>
    <p:sldId id="682" r:id="rId13"/>
    <p:sldId id="435" r:id="rId14"/>
    <p:sldId id="436" r:id="rId15"/>
    <p:sldId id="437" r:id="rId16"/>
    <p:sldId id="438" r:id="rId17"/>
    <p:sldId id="439" r:id="rId18"/>
    <p:sldId id="440" r:id="rId19"/>
    <p:sldId id="441" r:id="rId20"/>
    <p:sldId id="442" r:id="rId21"/>
    <p:sldId id="443" r:id="rId22"/>
    <p:sldId id="444" r:id="rId23"/>
    <p:sldId id="445" r:id="rId24"/>
    <p:sldId id="683" r:id="rId25"/>
    <p:sldId id="446" r:id="rId26"/>
    <p:sldId id="447" r:id="rId27"/>
    <p:sldId id="684" r:id="rId28"/>
    <p:sldId id="448" r:id="rId29"/>
    <p:sldId id="449" r:id="rId30"/>
    <p:sldId id="450" r:id="rId31"/>
    <p:sldId id="451" r:id="rId32"/>
    <p:sldId id="526" r:id="rId33"/>
    <p:sldId id="452" r:id="rId34"/>
    <p:sldId id="527" r:id="rId35"/>
    <p:sldId id="453" r:id="rId36"/>
    <p:sldId id="675" r:id="rId37"/>
    <p:sldId id="685" r:id="rId38"/>
    <p:sldId id="454" r:id="rId39"/>
    <p:sldId id="455" r:id="rId40"/>
    <p:sldId id="456" r:id="rId41"/>
    <p:sldId id="457" r:id="rId42"/>
    <p:sldId id="458" r:id="rId43"/>
    <p:sldId id="459" r:id="rId44"/>
    <p:sldId id="460" r:id="rId45"/>
    <p:sldId id="676" r:id="rId46"/>
    <p:sldId id="677" r:id="rId47"/>
    <p:sldId id="461" r:id="rId48"/>
    <p:sldId id="686" r:id="rId49"/>
    <p:sldId id="462" r:id="rId50"/>
    <p:sldId id="463" r:id="rId51"/>
    <p:sldId id="529" r:id="rId52"/>
    <p:sldId id="465" r:id="rId53"/>
    <p:sldId id="466" r:id="rId54"/>
    <p:sldId id="530" r:id="rId55"/>
    <p:sldId id="467" r:id="rId56"/>
    <p:sldId id="678" r:id="rId57"/>
    <p:sldId id="687" r:id="rId58"/>
    <p:sldId id="468" r:id="rId59"/>
    <p:sldId id="679" r:id="rId60"/>
    <p:sldId id="469" r:id="rId61"/>
    <p:sldId id="470" r:id="rId62"/>
    <p:sldId id="471" r:id="rId63"/>
    <p:sldId id="688" r:id="rId64"/>
    <p:sldId id="472" r:id="rId65"/>
    <p:sldId id="473" r:id="rId66"/>
    <p:sldId id="474" r:id="rId67"/>
    <p:sldId id="475" r:id="rId68"/>
    <p:sldId id="476" r:id="rId69"/>
    <p:sldId id="477" r:id="rId70"/>
    <p:sldId id="689" r:id="rId71"/>
    <p:sldId id="478" r:id="rId72"/>
    <p:sldId id="479" r:id="rId73"/>
    <p:sldId id="480" r:id="rId74"/>
    <p:sldId id="481" r:id="rId75"/>
    <p:sldId id="482" r:id="rId76"/>
    <p:sldId id="690" r:id="rId77"/>
    <p:sldId id="483" r:id="rId78"/>
    <p:sldId id="484" r:id="rId79"/>
    <p:sldId id="533" r:id="rId80"/>
    <p:sldId id="531" r:id="rId81"/>
    <p:sldId id="485" r:id="rId82"/>
    <p:sldId id="486" r:id="rId83"/>
    <p:sldId id="534" r:id="rId84"/>
    <p:sldId id="535" r:id="rId85"/>
    <p:sldId id="536" r:id="rId86"/>
    <p:sldId id="537" r:id="rId87"/>
    <p:sldId id="538" r:id="rId88"/>
    <p:sldId id="487" r:id="rId89"/>
    <p:sldId id="539" r:id="rId90"/>
    <p:sldId id="540" r:id="rId91"/>
    <p:sldId id="541" r:id="rId92"/>
    <p:sldId id="488" r:id="rId93"/>
    <p:sldId id="542" r:id="rId94"/>
    <p:sldId id="543" r:id="rId95"/>
    <p:sldId id="691" r:id="rId96"/>
    <p:sldId id="489" r:id="rId97"/>
    <p:sldId id="490" r:id="rId98"/>
    <p:sldId id="491" r:id="rId99"/>
    <p:sldId id="492" r:id="rId100"/>
    <p:sldId id="544" r:id="rId101"/>
    <p:sldId id="545" r:id="rId102"/>
    <p:sldId id="546" r:id="rId103"/>
    <p:sldId id="547" r:id="rId104"/>
    <p:sldId id="493" r:id="rId105"/>
    <p:sldId id="494" r:id="rId106"/>
    <p:sldId id="495" r:id="rId107"/>
    <p:sldId id="496" r:id="rId108"/>
    <p:sldId id="497" r:id="rId109"/>
    <p:sldId id="498" r:id="rId110"/>
    <p:sldId id="499" r:id="rId111"/>
    <p:sldId id="692" r:id="rId112"/>
    <p:sldId id="500" r:id="rId113"/>
    <p:sldId id="501" r:id="rId114"/>
    <p:sldId id="502" r:id="rId115"/>
    <p:sldId id="503" r:id="rId116"/>
    <p:sldId id="504" r:id="rId117"/>
    <p:sldId id="505" r:id="rId118"/>
    <p:sldId id="506" r:id="rId119"/>
    <p:sldId id="507" r:id="rId120"/>
    <p:sldId id="508" r:id="rId121"/>
    <p:sldId id="509" r:id="rId122"/>
    <p:sldId id="510" r:id="rId123"/>
    <p:sldId id="511" r:id="rId124"/>
    <p:sldId id="512" r:id="rId125"/>
    <p:sldId id="693" r:id="rId126"/>
    <p:sldId id="694" r:id="rId1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presProps" Target="presProp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viewProps" Target="viewProps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theme" Target="theme/theme1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tableStyles" Target="tableStyle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6" Type="http://schemas.openxmlformats.org/officeDocument/2006/relationships/slide" Target="slides/slide2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5FABE27-C367-F6A3-0276-6F5C5AE29C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F44A0BC7-BA72-0D53-3D4F-046618CB2B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5B31A6B-67AE-8544-CF8F-35CD0F8D20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43B8F-A689-452F-89C2-EACBEE77B4AB}" type="datetimeFigureOut">
              <a:rPr lang="zh-CN" altLang="en-US" smtClean="0"/>
              <a:t>2023/10/22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A24D30D-9F10-2164-5E8F-0EB21D4B81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C934787-F53D-C6D2-2985-96C9563F70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3117A-36EF-46F6-8CC8-42A5800776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09693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FD5080A-8C15-BAAD-5B87-E3E6A0C927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007256A-513E-B876-19C8-DEBC3E99C2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8B1E01B-6568-FFAB-A39F-D92B978BEB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43B8F-A689-452F-89C2-EACBEE77B4AB}" type="datetimeFigureOut">
              <a:rPr lang="zh-CN" altLang="en-US" smtClean="0"/>
              <a:t>2023/10/22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A156D2C-5FFD-1DB6-7A5E-EDEB62C93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ACE0343-2814-3C18-43CA-E69677CF09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3117A-36EF-46F6-8CC8-42A5800776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0064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1C696B1-9F3F-A7C5-E5B9-DD369C86CE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E8A6941-3DFE-F5C4-6F30-3A74D6AAAA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E18A5D4-C6F9-4BB1-754D-153286C976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43B8F-A689-452F-89C2-EACBEE77B4AB}" type="datetimeFigureOut">
              <a:rPr lang="zh-CN" altLang="en-US" smtClean="0"/>
              <a:t>2023/10/22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4383034-A686-5065-E28E-4C0F7265DA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995F828-1CE3-3469-2B8C-F35A7A5A28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3117A-36EF-46F6-8CC8-42A5800776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38224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E9DE0808-9345-42EC-9773-AD46C33E9F8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612320"/>
            <a:ext cx="12192000" cy="1"/>
          </a:xfrm>
          <a:prstGeom prst="line">
            <a:avLst/>
          </a:prstGeom>
          <a:ln w="28575">
            <a:solidFill>
              <a:srgbClr val="267B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>
            <a:extLst>
              <a:ext uri="{FF2B5EF4-FFF2-40B4-BE49-F238E27FC236}">
                <a16:creationId xmlns:a16="http://schemas.microsoft.com/office/drawing/2014/main" id="{D295ADBB-163A-49D6-B372-1BD4E51262F5}"/>
              </a:ext>
            </a:extLst>
          </p:cNvPr>
          <p:cNvSpPr txBox="1"/>
          <p:nvPr userDrawn="1"/>
        </p:nvSpPr>
        <p:spPr>
          <a:xfrm>
            <a:off x="8947355" y="99983"/>
            <a:ext cx="30283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aseline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新文科</a:t>
            </a:r>
            <a:r>
              <a:rPr lang="en-US" altLang="zh-CN" sz="2000" baseline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Python</a:t>
            </a:r>
            <a:r>
              <a:rPr lang="zh-CN" altLang="en-US" sz="2000" baseline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程序设计</a:t>
            </a:r>
          </a:p>
        </p:txBody>
      </p:sp>
      <p:sp>
        <p:nvSpPr>
          <p:cNvPr id="12" name="标题 1">
            <a:extLst>
              <a:ext uri="{FF2B5EF4-FFF2-40B4-BE49-F238E27FC236}">
                <a16:creationId xmlns:a16="http://schemas.microsoft.com/office/drawing/2014/main" id="{BF14C02D-1C95-46F2-9495-2B8758356F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6310" y="40269"/>
            <a:ext cx="7662863" cy="515937"/>
          </a:xfrm>
        </p:spPr>
        <p:txBody>
          <a:bodyPr>
            <a:normAutofit/>
          </a:bodyPr>
          <a:lstStyle>
            <a:lvl1pPr>
              <a:defRPr lang="zh-CN" altLang="en-US" sz="2000" kern="1200" baseline="0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8728526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D4B33CA-4ECB-6F9A-A209-1625A181B8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22F1A31-B77E-BFED-883F-04DD5D689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4E8F434-D791-652A-7CC0-C6D89859C2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43B8F-A689-452F-89C2-EACBEE77B4AB}" type="datetimeFigureOut">
              <a:rPr lang="zh-CN" altLang="en-US" smtClean="0"/>
              <a:t>2023/10/22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154CA02-7B1F-F7A2-E5EB-6EAB74FFB0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B6D9A88-BCD0-AA81-A41A-3D0CC6E767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3117A-36EF-46F6-8CC8-42A5800776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04842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DBE51AE-E652-EAB2-84BA-DEF8ABC6C8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93614DD-092C-E8D6-7D1F-1E32FAC17E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E39FB40-DEBD-78ED-823C-F928EA852A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43B8F-A689-452F-89C2-EACBEE77B4AB}" type="datetimeFigureOut">
              <a:rPr lang="zh-CN" altLang="en-US" smtClean="0"/>
              <a:t>2023/10/22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4E591F7-95AA-AC57-9078-4A945A8FAF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4F5936E-083E-4D30-A5D6-5062A9AADD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3117A-36EF-46F6-8CC8-42A5800776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3264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08B3BF3-EA72-FC62-003D-1543E3F3CB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7DB82F5-D188-5BDD-B21E-15BA2AB78A5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C573769-C735-9B92-0362-F241048B0B7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CEA9E7C-B291-DE06-44F8-D8710DC0ED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43B8F-A689-452F-89C2-EACBEE77B4AB}" type="datetimeFigureOut">
              <a:rPr lang="zh-CN" altLang="en-US" smtClean="0"/>
              <a:t>2023/10/22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582ED0B-12FB-28E5-CDE5-9FE3209A8B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8030A2B-FC75-60EB-EAA0-0E94D87D70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3117A-36EF-46F6-8CC8-42A5800776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5022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C4ADF12-38E4-DB58-5CC9-A9A6D058CC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0F76008-1D84-2300-4608-724F872BCD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5D07B34-0E5C-1D66-8839-7D4D6DB34F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59F95868-E56C-FE0D-52FA-508A0684F83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B9F59448-F7A9-52DC-5ACD-10F82427295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DDA12CC2-8BC9-AB1F-3AE6-359608BD37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43B8F-A689-452F-89C2-EACBEE77B4AB}" type="datetimeFigureOut">
              <a:rPr lang="zh-CN" altLang="en-US" smtClean="0"/>
              <a:t>2023/10/22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6C463C2D-DFAE-116B-ED54-01B08BD20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12D49D7F-B76E-1E37-D634-7E444249D5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3117A-36EF-46F6-8CC8-42A5800776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0571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5584CE5-B029-FA5C-D7F2-5EEA63B80D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BE68D34-9C87-2EF2-71D1-7525903F46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43B8F-A689-452F-89C2-EACBEE77B4AB}" type="datetimeFigureOut">
              <a:rPr lang="zh-CN" altLang="en-US" smtClean="0"/>
              <a:t>2023/10/22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04887790-2B43-FC2A-4CBB-2E0B360527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1FFD9F6-1370-5F1C-975C-F8A7229EFA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3117A-36EF-46F6-8CC8-42A5800776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67600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233284B4-0198-C5BC-0399-AD0044426D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43B8F-A689-452F-89C2-EACBEE77B4AB}" type="datetimeFigureOut">
              <a:rPr lang="zh-CN" altLang="en-US" smtClean="0"/>
              <a:t>2023/10/22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5A84D41-C6DF-DD50-5443-A25E1FF629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E2620D4-466D-C255-6D5D-6B8DE5F880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3117A-36EF-46F6-8CC8-42A5800776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6537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E7E7C87-279A-1492-79EE-0B53238EEE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3D2DCD1-1777-9399-F398-BF60E6CFA0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2D3D4D4-A74D-EF8D-D47F-E85B7A4BFE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7B8D6EF-68F0-D560-8C53-2D0ACA89E5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43B8F-A689-452F-89C2-EACBEE77B4AB}" type="datetimeFigureOut">
              <a:rPr lang="zh-CN" altLang="en-US" smtClean="0"/>
              <a:t>2023/10/22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055A401-2EEB-CE4B-E14D-C03EAC5B64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6DEDC16-4DD2-BA3B-E37C-B68A3FD980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3117A-36EF-46F6-8CC8-42A5800776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54778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9CBE878-4521-9BAB-CABB-15CF0DEBCE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3FC86416-713F-35EB-72F1-EB003D3614B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99632CE-2A95-0D00-A799-5C92854DB23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24B49C7-068E-F331-795C-8467A4E2B7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43B8F-A689-452F-89C2-EACBEE77B4AB}" type="datetimeFigureOut">
              <a:rPr lang="zh-CN" altLang="en-US" smtClean="0"/>
              <a:t>2023/10/22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214D541-2DAA-D433-C9C6-C919E768F9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E5EBC4D-E0C0-448D-5798-7D3DD85C98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53117A-36EF-46F6-8CC8-42A5800776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1425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AB51D94E-AE8F-B4F7-F1EE-529D4C0B5A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E92BB0B-FA08-D793-F787-17C7EBF61E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B80DB09-FBE3-1465-DA1B-8DA7C907068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243B8F-A689-452F-89C2-EACBEE77B4AB}" type="datetimeFigureOut">
              <a:rPr lang="zh-CN" altLang="en-US" smtClean="0"/>
              <a:t>2023/10/22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B9E1B8D-1C83-DDC4-EB93-41E51C2727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5663111-67CB-97E8-3304-24401610B6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53117A-36EF-46F6-8CC8-42A5800776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82216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数据清洗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D9744A6-2B32-4ED2-A526-137875ABBFD3}"/>
              </a:ext>
            </a:extLst>
          </p:cNvPr>
          <p:cNvSpPr txBox="1"/>
          <p:nvPr/>
        </p:nvSpPr>
        <p:spPr>
          <a:xfrm>
            <a:off x="4290856" y="3105834"/>
            <a:ext cx="361028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第三章 数据清洗</a:t>
            </a:r>
          </a:p>
        </p:txBody>
      </p:sp>
    </p:spTree>
    <p:extLst>
      <p:ext uri="{BB962C8B-B14F-4D97-AF65-F5344CB8AC3E}">
        <p14:creationId xmlns:p14="http://schemas.microsoft.com/office/powerpoint/2010/main" val="12876895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认识</a:t>
            </a:r>
            <a:r>
              <a:rPr lang="en-US" altLang="zh-CN" dirty="0" err="1"/>
              <a:t>DataFrame</a:t>
            </a:r>
            <a:r>
              <a:rPr lang="zh-CN" altLang="en-US" dirty="0"/>
              <a:t>结构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9A901BA-505C-425A-BD4A-0840A85923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3400" y="1355215"/>
            <a:ext cx="5445200" cy="4147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514616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</a:rPr>
              <a:t>分类数据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5E1BECA-F615-485B-99BE-D5A7567A6CDB}"/>
              </a:ext>
            </a:extLst>
          </p:cNvPr>
          <p:cNvSpPr txBox="1"/>
          <p:nvPr/>
        </p:nvSpPr>
        <p:spPr>
          <a:xfrm>
            <a:off x="1517856" y="1794193"/>
            <a:ext cx="9156288" cy="32696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numpy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np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= pd.Series(pd.Categorical([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"a"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"b"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"c"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"a"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np.nan]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categories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'b'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'd'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ordered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True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print(s.cat.ordered)</a:t>
            </a:r>
          </a:p>
        </p:txBody>
      </p:sp>
    </p:spTree>
    <p:extLst>
      <p:ext uri="{BB962C8B-B14F-4D97-AF65-F5344CB8AC3E}">
        <p14:creationId xmlns:p14="http://schemas.microsoft.com/office/powerpoint/2010/main" val="276903844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</a:rPr>
              <a:t>分类数据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092E397-0D54-40AA-BE6D-E96011D9235F}"/>
              </a:ext>
            </a:extLst>
          </p:cNvPr>
          <p:cNvSpPr txBox="1"/>
          <p:nvPr/>
        </p:nvSpPr>
        <p:spPr>
          <a:xfrm>
            <a:off x="1057238" y="2025026"/>
            <a:ext cx="10077524" cy="28079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numpy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np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= pd.Series(pd.Categorical([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"a"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"b"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"c"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"a"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np.nan]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categories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'b'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'd'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]))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print(s.cat.set_categories([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'new_a'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]))</a:t>
            </a:r>
          </a:p>
        </p:txBody>
      </p:sp>
    </p:spTree>
    <p:extLst>
      <p:ext uri="{BB962C8B-B14F-4D97-AF65-F5344CB8AC3E}">
        <p14:creationId xmlns:p14="http://schemas.microsoft.com/office/powerpoint/2010/main" val="4201774678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</a:rPr>
              <a:t>分类数据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956E04F-F243-4F61-8442-1ED48AE228EA}"/>
              </a:ext>
            </a:extLst>
          </p:cNvPr>
          <p:cNvSpPr txBox="1"/>
          <p:nvPr/>
        </p:nvSpPr>
        <p:spPr>
          <a:xfrm>
            <a:off x="1355862" y="1332528"/>
            <a:ext cx="9205717" cy="4192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numpy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np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= pd.Series(pd.Categorical([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"a"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"b"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"c"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"a"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np.nan]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categories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'b'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'd'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ordered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True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= s.cat.rename_categories([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"A"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"B"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"C"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"D"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print(s)</a:t>
            </a:r>
          </a:p>
        </p:txBody>
      </p:sp>
    </p:spTree>
    <p:extLst>
      <p:ext uri="{BB962C8B-B14F-4D97-AF65-F5344CB8AC3E}">
        <p14:creationId xmlns:p14="http://schemas.microsoft.com/office/powerpoint/2010/main" val="3573569362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</a:rPr>
              <a:t>分类数据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5F65A80-6B87-46BC-B6A3-69F82B68B280}"/>
              </a:ext>
            </a:extLst>
          </p:cNvPr>
          <p:cNvSpPr txBox="1"/>
          <p:nvPr/>
        </p:nvSpPr>
        <p:spPr>
          <a:xfrm>
            <a:off x="1332504" y="1332528"/>
            <a:ext cx="9526992" cy="4192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numpy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np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= pd.Series(pd.Categorical([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"a"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"b"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"c"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"a"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np.nan]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categories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'b'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'd'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ordered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True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= s.cat.add_categories(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"e"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print(s)</a:t>
            </a:r>
          </a:p>
        </p:txBody>
      </p:sp>
    </p:spTree>
    <p:extLst>
      <p:ext uri="{BB962C8B-B14F-4D97-AF65-F5344CB8AC3E}">
        <p14:creationId xmlns:p14="http://schemas.microsoft.com/office/powerpoint/2010/main" val="1294331486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</a:rPr>
              <a:t>分类数据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19D183D-F977-4363-A2D4-6850DBDD0D91}"/>
              </a:ext>
            </a:extLst>
          </p:cNvPr>
          <p:cNvSpPr txBox="1"/>
          <p:nvPr/>
        </p:nvSpPr>
        <p:spPr>
          <a:xfrm>
            <a:off x="1240915" y="1332528"/>
            <a:ext cx="9912638" cy="4192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numpy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np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= pd.Series(pd.Categorical([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"a"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"b"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"c"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"a"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np.nan]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categories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'b'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'd'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ordered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True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= s.cat.remove_categories(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"a"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print(s)</a:t>
            </a:r>
          </a:p>
        </p:txBody>
      </p:sp>
    </p:spTree>
    <p:extLst>
      <p:ext uri="{BB962C8B-B14F-4D97-AF65-F5344CB8AC3E}">
        <p14:creationId xmlns:p14="http://schemas.microsoft.com/office/powerpoint/2010/main" val="453766624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</a:rPr>
              <a:t>分类数据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C63799B-8297-4532-AE81-AABF78126689}"/>
              </a:ext>
            </a:extLst>
          </p:cNvPr>
          <p:cNvSpPr txBox="1"/>
          <p:nvPr/>
        </p:nvSpPr>
        <p:spPr>
          <a:xfrm>
            <a:off x="1233732" y="1332528"/>
            <a:ext cx="9897694" cy="4192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numpy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np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= pd.Series(pd.Categorical([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"a"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"b"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"c"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"a"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np.nan]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categories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'b'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'd'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ordered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True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= s.cat.remove_unused_categories()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print(s)</a:t>
            </a:r>
          </a:p>
        </p:txBody>
      </p:sp>
    </p:spTree>
    <p:extLst>
      <p:ext uri="{BB962C8B-B14F-4D97-AF65-F5344CB8AC3E}">
        <p14:creationId xmlns:p14="http://schemas.microsoft.com/office/powerpoint/2010/main" val="3534167510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</a:rPr>
              <a:t>分类数据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10C6E96-44AB-40CA-8531-7F4E2B178634}"/>
              </a:ext>
            </a:extLst>
          </p:cNvPr>
          <p:cNvSpPr txBox="1"/>
          <p:nvPr/>
        </p:nvSpPr>
        <p:spPr>
          <a:xfrm>
            <a:off x="1524547" y="2255858"/>
            <a:ext cx="8916626" cy="23462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= pd.Series([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"a"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"d"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"c"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"a"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]).astype(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'category'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).cat.as_ordered()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print(s)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print(s.cat.as_unordered())</a:t>
            </a:r>
          </a:p>
        </p:txBody>
      </p:sp>
    </p:spTree>
    <p:extLst>
      <p:ext uri="{BB962C8B-B14F-4D97-AF65-F5344CB8AC3E}">
        <p14:creationId xmlns:p14="http://schemas.microsoft.com/office/powerpoint/2010/main" val="2862511203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</a:rPr>
              <a:t>分类数据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F23B38E-D33D-45CE-BD04-173B455B0B3D}"/>
              </a:ext>
            </a:extLst>
          </p:cNvPr>
          <p:cNvSpPr txBox="1"/>
          <p:nvPr/>
        </p:nvSpPr>
        <p:spPr>
          <a:xfrm>
            <a:off x="1580892" y="2486691"/>
            <a:ext cx="9030216" cy="1884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= </a:t>
            </a:r>
            <a:r>
              <a:rPr lang="en-US" altLang="zh-CN" sz="2000" b="0" i="0" dirty="0" err="1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pd.Series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([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"a"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"d"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"c"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"a"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]).</a:t>
            </a:r>
            <a:r>
              <a:rPr lang="en-US" altLang="zh-CN" sz="2000" b="0" i="0" dirty="0" err="1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astype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'category'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).</a:t>
            </a:r>
            <a:r>
              <a:rPr lang="en-US" altLang="zh-CN" sz="2000" b="0" i="0" dirty="0" err="1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cat.set_categories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([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'a'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'c'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'd'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ordered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True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print(s)</a:t>
            </a:r>
          </a:p>
        </p:txBody>
      </p:sp>
    </p:spTree>
    <p:extLst>
      <p:ext uri="{BB962C8B-B14F-4D97-AF65-F5344CB8AC3E}">
        <p14:creationId xmlns:p14="http://schemas.microsoft.com/office/powerpoint/2010/main" val="1761050751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</a:rPr>
              <a:t>分类数据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A94DA94-DFA5-4297-BAB8-26A5104E1967}"/>
              </a:ext>
            </a:extLst>
          </p:cNvPr>
          <p:cNvSpPr txBox="1"/>
          <p:nvPr/>
        </p:nvSpPr>
        <p:spPr>
          <a:xfrm>
            <a:off x="1408737" y="2717523"/>
            <a:ext cx="7364559" cy="14229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= pd.Series([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"a"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"d"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"c"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"a"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]).astype(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'category'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print(s.cat.reorder_categories([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'd'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ordered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True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))</a:t>
            </a:r>
          </a:p>
        </p:txBody>
      </p:sp>
    </p:spTree>
    <p:extLst>
      <p:ext uri="{BB962C8B-B14F-4D97-AF65-F5344CB8AC3E}">
        <p14:creationId xmlns:p14="http://schemas.microsoft.com/office/powerpoint/2010/main" val="3851212418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</a:rPr>
              <a:t>分类数据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CC3B56E-D2AF-4E8B-9C13-755BCAD5ED89}"/>
              </a:ext>
            </a:extLst>
          </p:cNvPr>
          <p:cNvSpPr txBox="1"/>
          <p:nvPr/>
        </p:nvSpPr>
        <p:spPr>
          <a:xfrm>
            <a:off x="1760718" y="1332528"/>
            <a:ext cx="7808583" cy="4192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创建一个数据框</a:t>
            </a:r>
            <a:b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 = pd.DataFrame({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'b'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'B'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]})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 = df[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].astype(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'category'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按列</a:t>
            </a:r>
            <a:r>
              <a:rPr lang="en-US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A'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进行排序</a:t>
            </a:r>
            <a:b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df_sorted = df.sort_values(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print(df_sorted)</a:t>
            </a:r>
          </a:p>
        </p:txBody>
      </p:sp>
    </p:spTree>
    <p:extLst>
      <p:ext uri="{BB962C8B-B14F-4D97-AF65-F5344CB8AC3E}">
        <p14:creationId xmlns:p14="http://schemas.microsoft.com/office/powerpoint/2010/main" val="17048072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zh-CN" altLang="en-US" dirty="0">
                <a:latin typeface="微软雅黑" panose="020B0503020204020204" pitchFamily="34" charset="-122"/>
              </a:rPr>
              <a:t>创建</a:t>
            </a:r>
            <a:r>
              <a:rPr lang="en-US" altLang="zh-CN" dirty="0" err="1">
                <a:latin typeface="微软雅黑" panose="020B0503020204020204" pitchFamily="34" charset="-122"/>
              </a:rPr>
              <a:t>DataFrame</a:t>
            </a:r>
            <a:r>
              <a:rPr lang="zh-CN" altLang="en-US" dirty="0">
                <a:latin typeface="微软雅黑" panose="020B0503020204020204" pitchFamily="34" charset="-122"/>
              </a:rPr>
              <a:t>对象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D4F172F-C593-477F-A5BA-1D9020C1F7FA}"/>
              </a:ext>
            </a:extLst>
          </p:cNvPr>
          <p:cNvSpPr txBox="1"/>
          <p:nvPr/>
        </p:nvSpPr>
        <p:spPr>
          <a:xfrm>
            <a:off x="673555" y="833888"/>
            <a:ext cx="3158645" cy="10843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df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= 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pd.DataFrame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8888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print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df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38FB723-41D1-4DDE-98CF-D0E135A7BA31}"/>
              </a:ext>
            </a:extLst>
          </p:cNvPr>
          <p:cNvSpPr txBox="1"/>
          <p:nvPr/>
        </p:nvSpPr>
        <p:spPr>
          <a:xfrm>
            <a:off x="6777927" y="772722"/>
            <a:ext cx="4832826" cy="31157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data = [[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'Alex'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'Bob'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'Clarke'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13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]]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df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= 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pd.DataFrame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data</a:t>
            </a:r>
            <a:r>
              <a:rPr lang="en-US" altLang="zh-CN" sz="2000" dirty="0" err="1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columns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=[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en-US" altLang="zh-CN" sz="2000" dirty="0" err="1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Name'</a:t>
            </a:r>
            <a:r>
              <a:rPr lang="en-US" altLang="zh-CN" sz="2000" dirty="0" err="1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 err="1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'Age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])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8888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print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df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sz="2000" dirty="0">
              <a:solidFill>
                <a:srgbClr val="A9B7C6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6E3DDF4-1B99-4217-A7A5-07B2970D219D}"/>
              </a:ext>
            </a:extLst>
          </p:cNvPr>
          <p:cNvSpPr txBox="1"/>
          <p:nvPr/>
        </p:nvSpPr>
        <p:spPr>
          <a:xfrm>
            <a:off x="673555" y="2040414"/>
            <a:ext cx="5422445" cy="27771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people = {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'Name'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:[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en-US" altLang="zh-CN" sz="2000" dirty="0" err="1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Alex'</a:t>
            </a:r>
            <a:r>
              <a:rPr lang="en-US" altLang="zh-CN" sz="2000" dirty="0" err="1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 err="1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'Bob'</a:t>
            </a:r>
            <a:r>
              <a:rPr lang="en-US" altLang="zh-CN" sz="2000" dirty="0" err="1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 err="1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'Clarke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'Age'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:[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13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]}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df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= 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pd.DataFrame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(people)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8888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print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df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sz="2000" dirty="0">
              <a:solidFill>
                <a:srgbClr val="A9B7C6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472B145-24E4-4EBF-8A0A-6801A388753E}"/>
              </a:ext>
            </a:extLst>
          </p:cNvPr>
          <p:cNvSpPr txBox="1"/>
          <p:nvPr/>
        </p:nvSpPr>
        <p:spPr>
          <a:xfrm>
            <a:off x="6777927" y="3598277"/>
            <a:ext cx="4740518" cy="24386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data = [{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'Name'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'Alex'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'Age'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}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{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'Name'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'Bob'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'Age'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}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{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'Name'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'Clarke'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'Age'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13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}]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df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= 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pd.DataFrame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(data)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8888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print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df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58FBB4A-B053-47E7-B0FE-D1A072577FCA}"/>
              </a:ext>
            </a:extLst>
          </p:cNvPr>
          <p:cNvSpPr txBox="1"/>
          <p:nvPr/>
        </p:nvSpPr>
        <p:spPr>
          <a:xfrm>
            <a:off x="673555" y="4459259"/>
            <a:ext cx="5554250" cy="21000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name = 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pd.Series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([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en-US" altLang="zh-CN" sz="2000" dirty="0" err="1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Alex'</a:t>
            </a:r>
            <a:r>
              <a:rPr lang="en-US" altLang="zh-CN" sz="2000" dirty="0" err="1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 err="1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'Bob'</a:t>
            </a:r>
            <a:r>
              <a:rPr lang="en-US" altLang="zh-CN" sz="2000" dirty="0" err="1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 err="1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'Clarke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])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age = 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pd.Series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([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13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])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df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= 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pd.DataFrame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({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en-US" altLang="zh-CN" sz="2000" dirty="0" err="1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Name'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:name</a:t>
            </a:r>
            <a:r>
              <a:rPr lang="en-US" altLang="zh-CN" sz="2000" dirty="0" err="1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 err="1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'Age'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:age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})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8888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print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df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738362384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</a:rPr>
              <a:t>分类数据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A1022C0-EB75-4679-9140-9DD8813906F3}"/>
              </a:ext>
            </a:extLst>
          </p:cNvPr>
          <p:cNvSpPr txBox="1"/>
          <p:nvPr/>
        </p:nvSpPr>
        <p:spPr>
          <a:xfrm>
            <a:off x="1371667" y="818398"/>
            <a:ext cx="9526705" cy="55779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创建一个数据框，将</a:t>
            </a:r>
            <a:r>
              <a:rPr lang="en-US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A'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列定义为分类变量</a:t>
            </a:r>
            <a:b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 = pd.DataFrame({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pd.Categorical([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'b'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categories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'b'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ordered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True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'B'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]})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对数据框进行排序</a:t>
            </a:r>
            <a:b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df_sorted = df.set_index(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).sort_index()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输出排序后的数据框</a:t>
            </a:r>
            <a:b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print(df_sorted)</a:t>
            </a:r>
          </a:p>
        </p:txBody>
      </p:sp>
    </p:spTree>
    <p:extLst>
      <p:ext uri="{BB962C8B-B14F-4D97-AF65-F5344CB8AC3E}">
        <p14:creationId xmlns:p14="http://schemas.microsoft.com/office/powerpoint/2010/main" val="2275619042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68F27A0-30C3-6FEC-321D-47C0CE78F5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第三章 数据清洗</a:t>
            </a: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81094B67-CF9D-52CE-6B97-2A66F786155B}"/>
              </a:ext>
            </a:extLst>
          </p:cNvPr>
          <p:cNvSpPr txBox="1">
            <a:spLocks noChangeArrowheads="1"/>
          </p:cNvSpPr>
          <p:nvPr/>
        </p:nvSpPr>
        <p:spPr>
          <a:xfrm>
            <a:off x="1607737" y="1778296"/>
            <a:ext cx="4325232" cy="396062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3.1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数据清洗概念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3.2  Pandas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基础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3.3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索引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3.4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文件读取和写入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3.5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查看数据基本情况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3.6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缺失数据处理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3.7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排序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1086A42-002E-AB00-F1E0-7F058A7FDDD4}"/>
              </a:ext>
            </a:extLst>
          </p:cNvPr>
          <p:cNvSpPr txBox="1">
            <a:spLocks noChangeArrowheads="1"/>
          </p:cNvSpPr>
          <p:nvPr/>
        </p:nvSpPr>
        <p:spPr>
          <a:xfrm>
            <a:off x="6536804" y="1778296"/>
            <a:ext cx="4153786" cy="352469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3.8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分组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3.9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变形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3.10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合并和更新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3.11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文本数据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3.12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分类数据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3.13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时序数据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3.14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数据清洗实战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19473151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</a:rPr>
              <a:t>时序数据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E5FF557-69C0-49B2-A3EA-2DBA0FFAD28F}"/>
              </a:ext>
            </a:extLst>
          </p:cNvPr>
          <p:cNvSpPr txBox="1"/>
          <p:nvPr/>
        </p:nvSpPr>
        <p:spPr>
          <a:xfrm>
            <a:off x="1659958" y="2317059"/>
            <a:ext cx="8872084" cy="23462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time = </a:t>
            </a:r>
            <a:r>
              <a:rPr lang="en-US" altLang="zh-CN" sz="2000" b="0" i="0" dirty="0" err="1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pd.Timestamp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year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2022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month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day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hour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minute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second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print(time)</a:t>
            </a:r>
          </a:p>
        </p:txBody>
      </p:sp>
    </p:spTree>
    <p:extLst>
      <p:ext uri="{BB962C8B-B14F-4D97-AF65-F5344CB8AC3E}">
        <p14:creationId xmlns:p14="http://schemas.microsoft.com/office/powerpoint/2010/main" val="2872130958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</a:rPr>
              <a:t>时序数据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72BF6E5-C391-4759-95ED-16649CF21B36}"/>
              </a:ext>
            </a:extLst>
          </p:cNvPr>
          <p:cNvSpPr txBox="1"/>
          <p:nvPr/>
        </p:nvSpPr>
        <p:spPr>
          <a:xfrm>
            <a:off x="1594090" y="2486691"/>
            <a:ext cx="6104372" cy="1884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date =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'2022-01-01'</a:t>
            </a:r>
            <a:b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date = pd.to_datetime(date)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print(date)</a:t>
            </a:r>
          </a:p>
        </p:txBody>
      </p:sp>
    </p:spTree>
    <p:extLst>
      <p:ext uri="{BB962C8B-B14F-4D97-AF65-F5344CB8AC3E}">
        <p14:creationId xmlns:p14="http://schemas.microsoft.com/office/powerpoint/2010/main" val="3511039529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</a:rPr>
              <a:t>时序数据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A834938-323D-4C58-934F-62BD1F0140DE}"/>
              </a:ext>
            </a:extLst>
          </p:cNvPr>
          <p:cNvSpPr txBox="1"/>
          <p:nvPr/>
        </p:nvSpPr>
        <p:spPr>
          <a:xfrm>
            <a:off x="1495235" y="2486691"/>
            <a:ext cx="7662862" cy="1884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dates = pd.date_range(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'2022-01-01'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'2022-01-10'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freq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'D'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print(dates)</a:t>
            </a:r>
          </a:p>
        </p:txBody>
      </p:sp>
    </p:spTree>
    <p:extLst>
      <p:ext uri="{BB962C8B-B14F-4D97-AF65-F5344CB8AC3E}">
        <p14:creationId xmlns:p14="http://schemas.microsoft.com/office/powerpoint/2010/main" val="11721606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</a:rPr>
              <a:t>时序数据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4EEF53E-F670-442B-848F-EB11070CCE13}"/>
              </a:ext>
            </a:extLst>
          </p:cNvPr>
          <p:cNvSpPr txBox="1"/>
          <p:nvPr/>
        </p:nvSpPr>
        <p:spPr>
          <a:xfrm>
            <a:off x="1618803" y="2486691"/>
            <a:ext cx="8460862" cy="1884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dates = </a:t>
            </a:r>
            <a:r>
              <a:rPr lang="en-US" altLang="zh-CN" sz="2000" b="0" i="0" dirty="0" err="1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pd.period_range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start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'2022-01-01'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end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'2022-01-10'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0" i="0" dirty="0" err="1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freq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'D'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print(dates)</a:t>
            </a:r>
          </a:p>
        </p:txBody>
      </p:sp>
    </p:spTree>
    <p:extLst>
      <p:ext uri="{BB962C8B-B14F-4D97-AF65-F5344CB8AC3E}">
        <p14:creationId xmlns:p14="http://schemas.microsoft.com/office/powerpoint/2010/main" val="4030570154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</a:rPr>
              <a:t>时序数据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9342046-7EC7-4EC8-BEB3-4226018F46C4}"/>
              </a:ext>
            </a:extLst>
          </p:cNvPr>
          <p:cNvSpPr txBox="1"/>
          <p:nvPr/>
        </p:nvSpPr>
        <p:spPr>
          <a:xfrm>
            <a:off x="1458164" y="1426853"/>
            <a:ext cx="7356227" cy="4654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创建一个 </a:t>
            </a: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DateOffset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对象，表示时间偏移量为 </a:t>
            </a:r>
            <a:r>
              <a:rPr lang="en-US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</a:t>
            </a:r>
            <a:b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offset = pd.DateOffset(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days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 </a:t>
            </a: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DateOffset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对象计算时间</a:t>
            </a:r>
            <a:b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date = pd.Timestamp(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'2022-02-22'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 + offset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输出计算后的时间</a:t>
            </a:r>
            <a:b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print(date)</a:t>
            </a:r>
          </a:p>
        </p:txBody>
      </p:sp>
    </p:spTree>
    <p:extLst>
      <p:ext uri="{BB962C8B-B14F-4D97-AF65-F5344CB8AC3E}">
        <p14:creationId xmlns:p14="http://schemas.microsoft.com/office/powerpoint/2010/main" val="4153611613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</a:rPr>
              <a:t>时序数据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F90C1EE-7ACB-4CCA-A974-D3FF292C68E3}"/>
              </a:ext>
            </a:extLst>
          </p:cNvPr>
          <p:cNvSpPr txBox="1"/>
          <p:nvPr/>
        </p:nvSpPr>
        <p:spPr>
          <a:xfrm>
            <a:off x="1470522" y="1794193"/>
            <a:ext cx="6104372" cy="32696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创建一个 </a:t>
            </a: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Timedelta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对象，表示两天时间差</a:t>
            </a:r>
            <a:b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delta = pd.Timedelta(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days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输出时间差对象</a:t>
            </a:r>
            <a:b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print(delta)</a:t>
            </a:r>
          </a:p>
        </p:txBody>
      </p:sp>
    </p:spTree>
    <p:extLst>
      <p:ext uri="{BB962C8B-B14F-4D97-AF65-F5344CB8AC3E}">
        <p14:creationId xmlns:p14="http://schemas.microsoft.com/office/powerpoint/2010/main" val="2368545119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</a:rPr>
              <a:t>时序数据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331DE15-9FE3-44CC-908A-BF11B4909D5D}"/>
              </a:ext>
            </a:extLst>
          </p:cNvPr>
          <p:cNvSpPr txBox="1"/>
          <p:nvPr/>
        </p:nvSpPr>
        <p:spPr>
          <a:xfrm>
            <a:off x="1569375" y="2486691"/>
            <a:ext cx="6915405" cy="1884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dates = 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'2022-08-01'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'2022-09-01'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'2022-10-01'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index = pd.DatetimeIndex(dates)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print(index)</a:t>
            </a:r>
          </a:p>
        </p:txBody>
      </p:sp>
    </p:spTree>
    <p:extLst>
      <p:ext uri="{BB962C8B-B14F-4D97-AF65-F5344CB8AC3E}">
        <p14:creationId xmlns:p14="http://schemas.microsoft.com/office/powerpoint/2010/main" val="188325897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</a:rPr>
              <a:t>时序数据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726B48E-ABE2-4952-A28C-D540882C55C3}"/>
              </a:ext>
            </a:extLst>
          </p:cNvPr>
          <p:cNvSpPr txBox="1"/>
          <p:nvPr/>
        </p:nvSpPr>
        <p:spPr>
          <a:xfrm>
            <a:off x="1371667" y="2717523"/>
            <a:ext cx="7368295" cy="14229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index = </a:t>
            </a:r>
            <a:r>
              <a:rPr lang="en-US" altLang="zh-CN" sz="2000" b="0" i="0" dirty="0" err="1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pd.bdate_range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'2022-10-1'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periods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111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print(index)</a:t>
            </a:r>
          </a:p>
        </p:txBody>
      </p:sp>
    </p:spTree>
    <p:extLst>
      <p:ext uri="{BB962C8B-B14F-4D97-AF65-F5344CB8AC3E}">
        <p14:creationId xmlns:p14="http://schemas.microsoft.com/office/powerpoint/2010/main" val="30206250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68F27A0-30C3-6FEC-321D-47C0CE78F5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第三章 数据清洗</a:t>
            </a: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81094B67-CF9D-52CE-6B97-2A66F786155B}"/>
              </a:ext>
            </a:extLst>
          </p:cNvPr>
          <p:cNvSpPr txBox="1">
            <a:spLocks noChangeArrowheads="1"/>
          </p:cNvSpPr>
          <p:nvPr/>
        </p:nvSpPr>
        <p:spPr>
          <a:xfrm>
            <a:off x="1607737" y="1778296"/>
            <a:ext cx="4325232" cy="396062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3.1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数据清洗概念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3.2  Pandas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基础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3.3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索引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3.4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文件读取和写入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3.5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查看数据基本情况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3.6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缺失数据处理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3.7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排序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1086A42-002E-AB00-F1E0-7F058A7FDDD4}"/>
              </a:ext>
            </a:extLst>
          </p:cNvPr>
          <p:cNvSpPr txBox="1">
            <a:spLocks noChangeArrowheads="1"/>
          </p:cNvSpPr>
          <p:nvPr/>
        </p:nvSpPr>
        <p:spPr>
          <a:xfrm>
            <a:off x="6536804" y="1778296"/>
            <a:ext cx="4153786" cy="352469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3.8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分组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3.9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变形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3.10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合并和更新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3.11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文本数据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3.12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分类数据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3.13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时序数据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3.14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数据清洗实战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10527844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</a:rPr>
              <a:t>时序数据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F7B95E6-069E-4A7A-B63F-3351E6C47FA0}"/>
              </a:ext>
            </a:extLst>
          </p:cNvPr>
          <p:cNvSpPr txBox="1"/>
          <p:nvPr/>
        </p:nvSpPr>
        <p:spPr>
          <a:xfrm>
            <a:off x="1433450" y="2717523"/>
            <a:ext cx="6993857" cy="14229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index = </a:t>
            </a:r>
            <a:r>
              <a:rPr lang="en-US" altLang="zh-CN" sz="2000" b="0" i="0" dirty="0" err="1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pd.period_range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'2022-9-30'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periods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666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print(index)</a:t>
            </a:r>
          </a:p>
        </p:txBody>
      </p:sp>
    </p:spTree>
    <p:extLst>
      <p:ext uri="{BB962C8B-B14F-4D97-AF65-F5344CB8AC3E}">
        <p14:creationId xmlns:p14="http://schemas.microsoft.com/office/powerpoint/2010/main" val="4228056120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</a:rPr>
              <a:t>时序数据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60EA3C5-C4DC-4366-BFEC-146C223C5F35}"/>
              </a:ext>
            </a:extLst>
          </p:cNvPr>
          <p:cNvSpPr txBox="1"/>
          <p:nvPr/>
        </p:nvSpPr>
        <p:spPr>
          <a:xfrm>
            <a:off x="1258363" y="1229146"/>
            <a:ext cx="9675273" cy="4654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numpy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np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np.random.seed(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ts = pd.Series(np.random.randn(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index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=pd.date_range(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'1/1/2016'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periods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print(ts[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'2018-9-23'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:])  </a:t>
            </a: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时间序列的切片</a:t>
            </a:r>
            <a:b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print(ts.truncate(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before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'2018-9-24'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))  </a:t>
            </a: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truncate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方法向后切片</a:t>
            </a:r>
            <a:b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print(ts.truncate(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after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'2016-1-4'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))  </a:t>
            </a: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向前切片</a:t>
            </a:r>
          </a:p>
        </p:txBody>
      </p:sp>
    </p:spTree>
    <p:extLst>
      <p:ext uri="{BB962C8B-B14F-4D97-AF65-F5344CB8AC3E}">
        <p14:creationId xmlns:p14="http://schemas.microsoft.com/office/powerpoint/2010/main" val="3539435268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</a:rPr>
              <a:t>时序数据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8E59EC2-40EE-4E55-A253-8F8804415967}"/>
              </a:ext>
            </a:extLst>
          </p:cNvPr>
          <p:cNvSpPr txBox="1"/>
          <p:nvPr/>
        </p:nvSpPr>
        <p:spPr>
          <a:xfrm>
            <a:off x="1384024" y="1101696"/>
            <a:ext cx="8946223" cy="4654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numpy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np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np.random.seed(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rng = pd.date_range(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'10/1/2022'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periods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freq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'D'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ts = pd.Series(np.random.randint(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len(rng))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index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=rng)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print(ts)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print(ts.resample(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'W'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).sum())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print(ts.resample(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'12H'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).asfreq())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print(ts.resample(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'12H'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).ffill())</a:t>
            </a:r>
          </a:p>
        </p:txBody>
      </p:sp>
    </p:spTree>
    <p:extLst>
      <p:ext uri="{BB962C8B-B14F-4D97-AF65-F5344CB8AC3E}">
        <p14:creationId xmlns:p14="http://schemas.microsoft.com/office/powerpoint/2010/main" val="4234528693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</a:rPr>
              <a:t>时序数据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5255FF9-932F-49F9-8F10-325B48FAB61E}"/>
              </a:ext>
            </a:extLst>
          </p:cNvPr>
          <p:cNvSpPr txBox="1"/>
          <p:nvPr/>
        </p:nvSpPr>
        <p:spPr>
          <a:xfrm>
            <a:off x="1371668" y="1101696"/>
            <a:ext cx="9218073" cy="51162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numpy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np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np.random.seed(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 = pd.DataFrame(np.random.rand(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index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=pd.date_range(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'10/1/2022'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freq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'D'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periods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columns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'B'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 = df.resample(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'M'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print(r.sum())  </a:t>
            </a: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每列进行求和</a:t>
            </a:r>
            <a:b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print(r.agg([np.sum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np.mean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np.std]))  </a:t>
            </a: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每列进行求和，求平均值，算标准差</a:t>
            </a:r>
          </a:p>
        </p:txBody>
      </p:sp>
    </p:spTree>
    <p:extLst>
      <p:ext uri="{BB962C8B-B14F-4D97-AF65-F5344CB8AC3E}">
        <p14:creationId xmlns:p14="http://schemas.microsoft.com/office/powerpoint/2010/main" val="2592873527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</a:rPr>
              <a:t>时序数据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A864A2D-B91A-45A6-8E11-7E701F776C2C}"/>
              </a:ext>
            </a:extLst>
          </p:cNvPr>
          <p:cNvSpPr txBox="1"/>
          <p:nvPr/>
        </p:nvSpPr>
        <p:spPr>
          <a:xfrm>
            <a:off x="889754" y="815698"/>
            <a:ext cx="10181900" cy="56010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numpy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np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np.random.seed(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生成时间序列</a:t>
            </a:r>
            <a:b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 = pd.DataFrame(np.random.randn(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index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 pd.date_range(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'12/1/2022'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periods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columns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 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'B'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'D'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print(df)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</a:t>
            </a:r>
            <a:r>
              <a:rPr lang="en-US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个数求求一次均值</a:t>
            </a:r>
            <a:b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print(df.rolling(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window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).mean())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print(df.expanding(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min_periods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).mean())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print(df.ewm(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0.5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).mean())</a:t>
            </a:r>
          </a:p>
        </p:txBody>
      </p:sp>
    </p:spTree>
    <p:extLst>
      <p:ext uri="{BB962C8B-B14F-4D97-AF65-F5344CB8AC3E}">
        <p14:creationId xmlns:p14="http://schemas.microsoft.com/office/powerpoint/2010/main" val="239493918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68F27A0-30C3-6FEC-321D-47C0CE78F5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第三章 数据清洗</a:t>
            </a: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81094B67-CF9D-52CE-6B97-2A66F786155B}"/>
              </a:ext>
            </a:extLst>
          </p:cNvPr>
          <p:cNvSpPr txBox="1">
            <a:spLocks noChangeArrowheads="1"/>
          </p:cNvSpPr>
          <p:nvPr/>
        </p:nvSpPr>
        <p:spPr>
          <a:xfrm>
            <a:off x="1607737" y="1778296"/>
            <a:ext cx="4325232" cy="396062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3.1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数据清洗概念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3.2  Pandas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基础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3.3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索引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3.4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文件读取和写入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3.5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查看数据基本情况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3.6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缺失数据处理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3.7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排序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1086A42-002E-AB00-F1E0-7F058A7FDDD4}"/>
              </a:ext>
            </a:extLst>
          </p:cNvPr>
          <p:cNvSpPr txBox="1">
            <a:spLocks noChangeArrowheads="1"/>
          </p:cNvSpPr>
          <p:nvPr/>
        </p:nvSpPr>
        <p:spPr>
          <a:xfrm>
            <a:off x="6536804" y="1778296"/>
            <a:ext cx="4153786" cy="352469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3.8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分组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3.9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变形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3.10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合并和更新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3.11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文本数据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3.12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分类数据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3.13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时序数据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3.14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数据清洗实战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40788155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A5A2061-2067-4B61-B8B5-7BE756A1C9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数据清洗实战</a:t>
            </a:r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653AA90-AF25-47C5-815D-9FE127352B93}"/>
              </a:ext>
            </a:extLst>
          </p:cNvPr>
          <p:cNvSpPr txBox="1"/>
          <p:nvPr/>
        </p:nvSpPr>
        <p:spPr>
          <a:xfrm>
            <a:off x="1452978" y="2025026"/>
            <a:ext cx="9286043" cy="28079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本项目旨在收集、 清洗、 处理和分析 titanic 数据集中的数据。 其主要任务包括: 数据收集、 数据清洗。 在数据收集方面, 我们将使用公开可得到的 titanic 数据集。 在数据清洗方面, 我们将处理数据中的缺失值、 重复值、 异常值等问题, 以保证数据的质量和可靠性。 在数据处理方面, 我们将进行一些分析, 例如统计不同乘客等级的生存率, 不同性别的生存率的关系。 我们目标是通过对 titanic 数据集的分析来获取对事件的更多见解。</a:t>
            </a:r>
          </a:p>
        </p:txBody>
      </p:sp>
    </p:spTree>
    <p:extLst>
      <p:ext uri="{BB962C8B-B14F-4D97-AF65-F5344CB8AC3E}">
        <p14:creationId xmlns:p14="http://schemas.microsoft.com/office/powerpoint/2010/main" val="22643412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6310" y="40269"/>
            <a:ext cx="9713809" cy="515937"/>
          </a:xfrm>
        </p:spPr>
        <p:txBody>
          <a:bodyPr>
            <a:normAutofit/>
          </a:bodyPr>
          <a:lstStyle/>
          <a:p>
            <a:r>
              <a:rPr lang="zh-CN" altLang="en-US">
                <a:latin typeface="微软雅黑" panose="020B0503020204020204" pitchFamily="34" charset="-122"/>
              </a:rPr>
              <a:t>索引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37D0ADBE-A298-4590-ADC0-712BD82C63DB}"/>
              </a:ext>
            </a:extLst>
          </p:cNvPr>
          <p:cNvGrpSpPr/>
          <p:nvPr/>
        </p:nvGrpSpPr>
        <p:grpSpPr>
          <a:xfrm>
            <a:off x="681474" y="864407"/>
            <a:ext cx="2253735" cy="2368361"/>
            <a:chOff x="0" y="2243493"/>
            <a:chExt cx="1504950" cy="2368361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A0AF02F2-9CD0-4EA4-AB77-6AACF5CDDE98}"/>
                </a:ext>
              </a:extLst>
            </p:cNvPr>
            <p:cNvSpPr txBox="1"/>
            <p:nvPr/>
          </p:nvSpPr>
          <p:spPr>
            <a:xfrm>
              <a:off x="0" y="2243493"/>
              <a:ext cx="1137976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单级索引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82584F15-2E11-4406-9195-A815277FE11C}"/>
                </a:ext>
              </a:extLst>
            </p:cNvPr>
            <p:cNvSpPr txBox="1"/>
            <p:nvPr/>
          </p:nvSpPr>
          <p:spPr>
            <a:xfrm>
              <a:off x="0" y="2727236"/>
              <a:ext cx="1504950" cy="18846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12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23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dtype:int64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aphicFrame>
        <p:nvGraphicFramePr>
          <p:cNvPr id="9" name="表格 9">
            <a:extLst>
              <a:ext uri="{FF2B5EF4-FFF2-40B4-BE49-F238E27FC236}">
                <a16:creationId xmlns:a16="http://schemas.microsoft.com/office/drawing/2014/main" id="{C009A91A-3F73-4E6A-BF49-BACE21589A3A}"/>
              </a:ext>
            </a:extLst>
          </p:cNvPr>
          <p:cNvGraphicFramePr>
            <a:graphicFrameLocks noGrp="1"/>
          </p:cNvGraphicFramePr>
          <p:nvPr/>
        </p:nvGraphicFramePr>
        <p:xfrm>
          <a:off x="452392" y="3505582"/>
          <a:ext cx="3921900" cy="22071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7300">
                  <a:extLst>
                    <a:ext uri="{9D8B030D-6E8A-4147-A177-3AD203B41FA5}">
                      <a16:colId xmlns:a16="http://schemas.microsoft.com/office/drawing/2014/main" val="3552831745"/>
                    </a:ext>
                  </a:extLst>
                </a:gridCol>
                <a:gridCol w="1307300">
                  <a:extLst>
                    <a:ext uri="{9D8B030D-6E8A-4147-A177-3AD203B41FA5}">
                      <a16:colId xmlns:a16="http://schemas.microsoft.com/office/drawing/2014/main" val="714318635"/>
                    </a:ext>
                  </a:extLst>
                </a:gridCol>
                <a:gridCol w="1307300">
                  <a:extLst>
                    <a:ext uri="{9D8B030D-6E8A-4147-A177-3AD203B41FA5}">
                      <a16:colId xmlns:a16="http://schemas.microsoft.com/office/drawing/2014/main" val="3771836136"/>
                    </a:ext>
                  </a:extLst>
                </a:gridCol>
              </a:tblGrid>
              <a:tr h="50122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Price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Color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1238371"/>
                  </a:ext>
                </a:extLst>
              </a:tr>
              <a:tr h="602362">
                <a:tc>
                  <a:txBody>
                    <a:bodyPr/>
                    <a:lstStyle/>
                    <a:p>
                      <a:r>
                        <a:rPr lang="en-US" altLang="zh-CN"/>
                        <a:t>Apple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0.5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/>
                        <a:t>Red</a:t>
                      </a:r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418618"/>
                  </a:ext>
                </a:extLst>
              </a:tr>
              <a:tr h="501220">
                <a:tc>
                  <a:txBody>
                    <a:bodyPr/>
                    <a:lstStyle/>
                    <a:p>
                      <a:r>
                        <a:rPr lang="en-US" altLang="zh-CN"/>
                        <a:t>Banana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0.25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/>
                        <a:t>Yellow</a:t>
                      </a:r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1885443"/>
                  </a:ext>
                </a:extLst>
              </a:tr>
              <a:tr h="602362">
                <a:tc>
                  <a:txBody>
                    <a:bodyPr/>
                    <a:lstStyle/>
                    <a:p>
                      <a:r>
                        <a:rPr lang="en-US" altLang="zh-CN"/>
                        <a:t>Orange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0.75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/>
                        <a:t>Orange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7604200"/>
                  </a:ext>
                </a:extLst>
              </a:tr>
            </a:tbl>
          </a:graphicData>
        </a:graphic>
      </p:graphicFrame>
      <p:grpSp>
        <p:nvGrpSpPr>
          <p:cNvPr id="17" name="组合 16">
            <a:extLst>
              <a:ext uri="{FF2B5EF4-FFF2-40B4-BE49-F238E27FC236}">
                <a16:creationId xmlns:a16="http://schemas.microsoft.com/office/drawing/2014/main" id="{B8DEF96F-A492-4700-90E4-4EE98DE75651}"/>
              </a:ext>
            </a:extLst>
          </p:cNvPr>
          <p:cNvGrpSpPr/>
          <p:nvPr/>
        </p:nvGrpSpPr>
        <p:grpSpPr>
          <a:xfrm>
            <a:off x="4695567" y="864407"/>
            <a:ext cx="1930812" cy="2468483"/>
            <a:chOff x="5659120" y="1706490"/>
            <a:chExt cx="1137976" cy="2468483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662DFD0E-E310-46DF-B6D6-160FA8A355BB}"/>
                </a:ext>
              </a:extLst>
            </p:cNvPr>
            <p:cNvSpPr txBox="1"/>
            <p:nvPr/>
          </p:nvSpPr>
          <p:spPr>
            <a:xfrm>
              <a:off x="5659120" y="1706490"/>
              <a:ext cx="1137976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多级索引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9F4D458A-BD41-4AD9-B381-718A8DFA32EB}"/>
                </a:ext>
              </a:extLst>
            </p:cNvPr>
            <p:cNvSpPr txBox="1"/>
            <p:nvPr/>
          </p:nvSpPr>
          <p:spPr>
            <a:xfrm>
              <a:off x="5659120" y="2290355"/>
              <a:ext cx="814070" cy="18846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pt-BR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A1a</a:t>
              </a:r>
            </a:p>
            <a:p>
              <a:pPr>
                <a:lnSpc>
                  <a:spcPct val="150000"/>
                </a:lnSpc>
              </a:pPr>
              <a:r>
                <a:rPr lang="pt-BR" altLang="zh-CN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2b</a:t>
              </a:r>
              <a:endParaRPr lang="pt-BR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pt-BR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B1c</a:t>
              </a:r>
            </a:p>
            <a:p>
              <a:pPr>
                <a:lnSpc>
                  <a:spcPct val="150000"/>
                </a:lnSpc>
              </a:pPr>
              <a:r>
                <a:rPr lang="pt-BR" altLang="zh-CN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  2d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aphicFrame>
        <p:nvGraphicFramePr>
          <p:cNvPr id="15" name="表格 15">
            <a:extLst>
              <a:ext uri="{FF2B5EF4-FFF2-40B4-BE49-F238E27FC236}">
                <a16:creationId xmlns:a16="http://schemas.microsoft.com/office/drawing/2014/main" id="{4A0B8D96-FA4C-48C1-BD05-7819E352293E}"/>
              </a:ext>
            </a:extLst>
          </p:cNvPr>
          <p:cNvGraphicFramePr>
            <a:graphicFrameLocks noGrp="1"/>
          </p:cNvGraphicFramePr>
          <p:nvPr/>
        </p:nvGraphicFramePr>
        <p:xfrm>
          <a:off x="4695567" y="3518186"/>
          <a:ext cx="7216350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02725">
                  <a:extLst>
                    <a:ext uri="{9D8B030D-6E8A-4147-A177-3AD203B41FA5}">
                      <a16:colId xmlns:a16="http://schemas.microsoft.com/office/drawing/2014/main" val="1118282725"/>
                    </a:ext>
                  </a:extLst>
                </a:gridCol>
                <a:gridCol w="1202725">
                  <a:extLst>
                    <a:ext uri="{9D8B030D-6E8A-4147-A177-3AD203B41FA5}">
                      <a16:colId xmlns:a16="http://schemas.microsoft.com/office/drawing/2014/main" val="1046248838"/>
                    </a:ext>
                  </a:extLst>
                </a:gridCol>
                <a:gridCol w="1202725">
                  <a:extLst>
                    <a:ext uri="{9D8B030D-6E8A-4147-A177-3AD203B41FA5}">
                      <a16:colId xmlns:a16="http://schemas.microsoft.com/office/drawing/2014/main" val="1820579605"/>
                    </a:ext>
                  </a:extLst>
                </a:gridCol>
                <a:gridCol w="1202725">
                  <a:extLst>
                    <a:ext uri="{9D8B030D-6E8A-4147-A177-3AD203B41FA5}">
                      <a16:colId xmlns:a16="http://schemas.microsoft.com/office/drawing/2014/main" val="400772507"/>
                    </a:ext>
                  </a:extLst>
                </a:gridCol>
                <a:gridCol w="1202725">
                  <a:extLst>
                    <a:ext uri="{9D8B030D-6E8A-4147-A177-3AD203B41FA5}">
                      <a16:colId xmlns:a16="http://schemas.microsoft.com/office/drawing/2014/main" val="3176432167"/>
                    </a:ext>
                  </a:extLst>
                </a:gridCol>
                <a:gridCol w="1202725">
                  <a:extLst>
                    <a:ext uri="{9D8B030D-6E8A-4147-A177-3AD203B41FA5}">
                      <a16:colId xmlns:a16="http://schemas.microsoft.com/office/drawing/2014/main" val="2124543334"/>
                    </a:ext>
                  </a:extLst>
                </a:gridCol>
              </a:tblGrid>
              <a:tr h="352928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/>
                        <a:t>East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/>
                        <a:t>West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4626935"/>
                  </a:ext>
                </a:extLst>
              </a:tr>
              <a:tr h="352928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/>
                        <a:t>number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/>
                        <a:t>string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/>
                        <a:t>number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/>
                        <a:t>string</a:t>
                      </a:r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6174334"/>
                  </a:ext>
                </a:extLst>
              </a:tr>
              <a:tr h="352928">
                <a:tc>
                  <a:txBody>
                    <a:bodyPr/>
                    <a:lstStyle/>
                    <a:p>
                      <a:r>
                        <a:rPr lang="en-US" altLang="zh-CN"/>
                        <a:t>North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/>
                        <a:t>0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0.50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/>
                        <a:t>Red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/>
                        <a:t>0.25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/>
                        <a:t>Green</a:t>
                      </a:r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9355969"/>
                  </a:ext>
                </a:extLst>
              </a:tr>
              <a:tr h="352928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/>
                        <a:t>1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/>
                        <a:t>0.75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/>
                        <a:t>Orange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/>
                        <a:t>0.50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/>
                        <a:t>Blue</a:t>
                      </a:r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9850546"/>
                  </a:ext>
                </a:extLst>
              </a:tr>
              <a:tr h="352928">
                <a:tc>
                  <a:txBody>
                    <a:bodyPr/>
                    <a:lstStyle/>
                    <a:p>
                      <a:r>
                        <a:rPr lang="en-US" altLang="zh-CN" dirty="0"/>
                        <a:t>South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/>
                        <a:t>0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/>
                        <a:t>0.35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/>
                        <a:t>Yellow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/>
                        <a:t>0.30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/>
                        <a:t>Purple</a:t>
                      </a:r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8308300"/>
                  </a:ext>
                </a:extLst>
              </a:tr>
              <a:tr h="352928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/>
                        <a:t>1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/>
                        <a:t>0.6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/>
                        <a:t>Green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/>
                        <a:t>0.70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Pink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37930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467961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</a:rPr>
              <a:t>创建索引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AF19E35-5458-4129-A719-E69B85436AE5}"/>
              </a:ext>
            </a:extLst>
          </p:cNvPr>
          <p:cNvSpPr txBox="1"/>
          <p:nvPr/>
        </p:nvSpPr>
        <p:spPr>
          <a:xfrm>
            <a:off x="1124940" y="1364492"/>
            <a:ext cx="6350897" cy="1884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= pd.Series([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index=[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'b'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print(s)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7A73765-28A4-4D7F-8D70-11B05C5E9C6F}"/>
              </a:ext>
            </a:extLst>
          </p:cNvPr>
          <p:cNvSpPr txBox="1"/>
          <p:nvPr/>
        </p:nvSpPr>
        <p:spPr>
          <a:xfrm>
            <a:off x="1124941" y="3704269"/>
            <a:ext cx="6104372" cy="1884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 err="1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= </a:t>
            </a:r>
            <a:r>
              <a:rPr lang="en-US" altLang="zh-CN" sz="2000" b="0" i="0" dirty="0" err="1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pd.DataFrame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({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'a'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en-US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'b'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en-US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]})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</a:t>
            </a:r>
            <a:r>
              <a:rPr lang="en-US" altLang="zh-CN" sz="2000" b="0" i="0" dirty="0" err="1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7147722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</a:rPr>
              <a:t>创建分层索引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4C1836E-74DA-42E4-8A19-28C4AA174447}"/>
              </a:ext>
            </a:extLst>
          </p:cNvPr>
          <p:cNvSpPr txBox="1"/>
          <p:nvPr/>
        </p:nvSpPr>
        <p:spPr>
          <a:xfrm>
            <a:off x="1309884" y="1794193"/>
            <a:ext cx="9099390" cy="32696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创建分层索引</a:t>
            </a:r>
            <a:b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index = pd.MultiIndex.from_tuples([(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'B'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'B'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)])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</a:t>
            </a: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Series</a:t>
            </a:r>
            <a:b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= pd.Series([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index=index)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print(s)</a:t>
            </a:r>
          </a:p>
        </p:txBody>
      </p:sp>
    </p:spTree>
    <p:extLst>
      <p:ext uri="{BB962C8B-B14F-4D97-AF65-F5344CB8AC3E}">
        <p14:creationId xmlns:p14="http://schemas.microsoft.com/office/powerpoint/2010/main" val="14891614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>
                <a:latin typeface="微软雅黑" panose="020B0503020204020204" pitchFamily="34" charset="-122"/>
              </a:rPr>
              <a:t>创建分层索引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3626A95-4FAF-4970-A53D-C06D9D8790BF}"/>
              </a:ext>
            </a:extLst>
          </p:cNvPr>
          <p:cNvSpPr txBox="1"/>
          <p:nvPr/>
        </p:nvSpPr>
        <p:spPr>
          <a:xfrm>
            <a:off x="899872" y="719412"/>
            <a:ext cx="10676173" cy="59703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创建一个元组列表，其中包含索引每个级别的值</a:t>
            </a:r>
            <a:b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rows = [(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'North'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'North'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'South'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'South'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)]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cols = [(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'East'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'number'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'East'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'string'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'West'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'number'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'West'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'string'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)]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为行和列创建</a:t>
            </a: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MultiIndex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对象</a:t>
            </a:r>
            <a:b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row_index = pd.MultiIndex.from_tuples(rows)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col_index = pd.MultiIndex.from_tuples(cols)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dataframe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创建数据</a:t>
            </a:r>
            <a:b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data = [[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0.5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'Red'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0.25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'Green'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0.75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'Orange'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0.50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'Blue'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0.35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'Yellow'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0.30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'Purple'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0.60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'Green'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0.70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'Pink'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]]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创建带有分层索引的</a:t>
            </a: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dataframe</a:t>
            </a:r>
            <a:b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 = pd.DataFrame(data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index=row_index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columns=col_index)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print(df)</a:t>
            </a:r>
          </a:p>
        </p:txBody>
      </p:sp>
    </p:spTree>
    <p:extLst>
      <p:ext uri="{BB962C8B-B14F-4D97-AF65-F5344CB8AC3E}">
        <p14:creationId xmlns:p14="http://schemas.microsoft.com/office/powerpoint/2010/main" val="12134944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</a:rPr>
              <a:t>将多个列设置为索引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214D27B-1620-412F-A64C-5FFBF4D22A12}"/>
              </a:ext>
            </a:extLst>
          </p:cNvPr>
          <p:cNvSpPr txBox="1"/>
          <p:nvPr/>
        </p:nvSpPr>
        <p:spPr>
          <a:xfrm>
            <a:off x="1371668" y="927432"/>
            <a:ext cx="8601672" cy="55779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 = pd.DataFrame({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'Region'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'North'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'North'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'South'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'South'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'Food'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'Apple'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'Banana'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'Orange'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'Peach'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'Price'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0.5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0.25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0.75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0.6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]})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print(df)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 = df.set_index([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'Region'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'Food'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print(df)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row = df.loc[(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'North'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'Banana'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)]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print(row)</a:t>
            </a:r>
          </a:p>
        </p:txBody>
      </p:sp>
    </p:spTree>
    <p:extLst>
      <p:ext uri="{BB962C8B-B14F-4D97-AF65-F5344CB8AC3E}">
        <p14:creationId xmlns:p14="http://schemas.microsoft.com/office/powerpoint/2010/main" val="16799163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</a:rPr>
              <a:t>将分层索引转换为单级索引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E12602F-8EBD-4609-A58C-26FDF5206809}"/>
              </a:ext>
            </a:extLst>
          </p:cNvPr>
          <p:cNvSpPr txBox="1"/>
          <p:nvPr/>
        </p:nvSpPr>
        <p:spPr>
          <a:xfrm>
            <a:off x="1346954" y="1441785"/>
            <a:ext cx="8243613" cy="4192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创建一个多层行索引的数据框</a:t>
            </a:r>
            <a:b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 = pd.DataFrame({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'B'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]}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index=[[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'b'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]])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print(df)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将多层行索引转换成单层索引</a:t>
            </a:r>
            <a:b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 = df.reset_index()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print(df)</a:t>
            </a:r>
          </a:p>
        </p:txBody>
      </p:sp>
    </p:spTree>
    <p:extLst>
      <p:ext uri="{BB962C8B-B14F-4D97-AF65-F5344CB8AC3E}">
        <p14:creationId xmlns:p14="http://schemas.microsoft.com/office/powerpoint/2010/main" val="225659543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</a:rPr>
              <a:t>索引取值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A0926A4-5D27-4702-A945-20A7F82FC003}"/>
              </a:ext>
            </a:extLst>
          </p:cNvPr>
          <p:cNvSpPr txBox="1"/>
          <p:nvPr/>
        </p:nvSpPr>
        <p:spPr>
          <a:xfrm>
            <a:off x="1195188" y="622229"/>
            <a:ext cx="6104372" cy="15383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= pd.Series([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index=[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'b'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'd'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'e'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print(s[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])  </a:t>
            </a: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位置下标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F28A0E9-915B-4603-B244-6591EE41D67E}"/>
              </a:ext>
            </a:extLst>
          </p:cNvPr>
          <p:cNvSpPr txBox="1"/>
          <p:nvPr/>
        </p:nvSpPr>
        <p:spPr>
          <a:xfrm>
            <a:off x="1195188" y="2063109"/>
            <a:ext cx="6104372" cy="1884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mport 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 = 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pd.Series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([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dirty="0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index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=[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en-US" altLang="zh-CN" sz="2000" dirty="0" err="1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a'</a:t>
            </a:r>
            <a:r>
              <a:rPr lang="en-US" altLang="zh-CN" sz="2000" dirty="0" err="1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 err="1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'b'</a:t>
            </a:r>
            <a:r>
              <a:rPr lang="en-US" altLang="zh-CN" sz="2000" dirty="0" err="1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 err="1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'c'</a:t>
            </a:r>
            <a:r>
              <a:rPr lang="en-US" altLang="zh-CN" sz="2000" dirty="0" err="1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 err="1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'd'</a:t>
            </a:r>
            <a:r>
              <a:rPr lang="en-US" altLang="zh-CN" sz="2000" dirty="0" err="1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 err="1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'e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])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8888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print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(s[: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])</a:t>
            </a:r>
            <a:r>
              <a:rPr lang="en-US" altLang="zh-CN" sz="2000" dirty="0">
                <a:solidFill>
                  <a:srgbClr val="80808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#</a:t>
            </a:r>
            <a:r>
              <a:rPr lang="zh-CN" altLang="en-US" sz="2000" dirty="0">
                <a:solidFill>
                  <a:srgbClr val="80808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位置下标</a:t>
            </a:r>
            <a:br>
              <a:rPr lang="zh-CN" altLang="en-US" sz="2000" dirty="0">
                <a:solidFill>
                  <a:srgbClr val="80808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en-US" sz="2000" dirty="0">
              <a:solidFill>
                <a:srgbClr val="A9B7C6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B0DAFE1-7408-4B10-A8D6-DFDF68296BCC}"/>
              </a:ext>
            </a:extLst>
          </p:cNvPr>
          <p:cNvSpPr txBox="1"/>
          <p:nvPr/>
        </p:nvSpPr>
        <p:spPr>
          <a:xfrm>
            <a:off x="1195188" y="3541529"/>
            <a:ext cx="6104372" cy="14229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mport 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 = 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pd.Series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([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dirty="0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index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=[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en-US" altLang="zh-CN" sz="2000" dirty="0" err="1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a'</a:t>
            </a:r>
            <a:r>
              <a:rPr lang="en-US" altLang="zh-CN" sz="2000" dirty="0" err="1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 err="1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'b'</a:t>
            </a:r>
            <a:r>
              <a:rPr lang="en-US" altLang="zh-CN" sz="2000" dirty="0" err="1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 err="1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'c'</a:t>
            </a:r>
            <a:r>
              <a:rPr lang="en-US" altLang="zh-CN" sz="2000" dirty="0" err="1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 err="1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'd'</a:t>
            </a:r>
            <a:r>
              <a:rPr lang="en-US" altLang="zh-CN" sz="2000" dirty="0" err="1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 err="1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'e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])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8888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print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(s[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'b'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])</a:t>
            </a:r>
            <a:r>
              <a:rPr lang="en-US" altLang="zh-CN" sz="2000" dirty="0">
                <a:solidFill>
                  <a:srgbClr val="80808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#</a:t>
            </a:r>
            <a:r>
              <a:rPr lang="zh-CN" altLang="en-US" sz="2000" dirty="0">
                <a:solidFill>
                  <a:srgbClr val="80808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标签下标</a:t>
            </a:r>
            <a:endParaRPr lang="zh-CN" altLang="en-US" sz="2000" dirty="0">
              <a:solidFill>
                <a:srgbClr val="A9B7C6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C03D0B5-7CEE-42E3-ACDC-291AEA6D861E}"/>
              </a:ext>
            </a:extLst>
          </p:cNvPr>
          <p:cNvSpPr txBox="1"/>
          <p:nvPr/>
        </p:nvSpPr>
        <p:spPr>
          <a:xfrm>
            <a:off x="1195188" y="4982409"/>
            <a:ext cx="6104372" cy="14229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mport 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 = 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pd.Series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([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dirty="0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index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=[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en-US" altLang="zh-CN" sz="2000" dirty="0" err="1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a'</a:t>
            </a:r>
            <a:r>
              <a:rPr lang="en-US" altLang="zh-CN" sz="2000" dirty="0" err="1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 err="1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'b'</a:t>
            </a:r>
            <a:r>
              <a:rPr lang="en-US" altLang="zh-CN" sz="2000" dirty="0" err="1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 err="1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'c'</a:t>
            </a:r>
            <a:r>
              <a:rPr lang="en-US" altLang="zh-CN" sz="2000" dirty="0" err="1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 err="1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'd'</a:t>
            </a:r>
            <a:r>
              <a:rPr lang="en-US" altLang="zh-CN" sz="2000" dirty="0" err="1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 err="1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'e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])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8888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print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(s[[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en-US" altLang="zh-CN" sz="2000" dirty="0" err="1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a'</a:t>
            </a:r>
            <a:r>
              <a:rPr lang="en-US" altLang="zh-CN" sz="2000" dirty="0" err="1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 err="1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'b'</a:t>
            </a:r>
            <a:r>
              <a:rPr lang="en-US" altLang="zh-CN" sz="2000" dirty="0" err="1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 err="1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'd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]])</a:t>
            </a:r>
            <a:r>
              <a:rPr lang="en-US" altLang="zh-CN" sz="2000" dirty="0">
                <a:solidFill>
                  <a:srgbClr val="80808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#</a:t>
            </a:r>
            <a:r>
              <a:rPr lang="zh-CN" altLang="en-US" sz="2000" dirty="0">
                <a:solidFill>
                  <a:srgbClr val="80808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标签下标</a:t>
            </a:r>
            <a:endParaRPr lang="zh-CN" altLang="en-US" sz="2000" dirty="0">
              <a:solidFill>
                <a:srgbClr val="A9B7C6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475955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68F27A0-30C3-6FEC-321D-47C0CE78F5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第三章 数据清洗</a:t>
            </a: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81094B67-CF9D-52CE-6B97-2A66F786155B}"/>
              </a:ext>
            </a:extLst>
          </p:cNvPr>
          <p:cNvSpPr txBox="1">
            <a:spLocks noChangeArrowheads="1"/>
          </p:cNvSpPr>
          <p:nvPr/>
        </p:nvSpPr>
        <p:spPr>
          <a:xfrm>
            <a:off x="1607737" y="1778296"/>
            <a:ext cx="4325232" cy="396062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3.1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数据清洗概念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3.2  Pandas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基础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3.3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索引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3.4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文件读取和写入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3.5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查看数据基本情况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3.6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缺失数据处理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3.7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排序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1086A42-002E-AB00-F1E0-7F058A7FDDD4}"/>
              </a:ext>
            </a:extLst>
          </p:cNvPr>
          <p:cNvSpPr txBox="1">
            <a:spLocks noChangeArrowheads="1"/>
          </p:cNvSpPr>
          <p:nvPr/>
        </p:nvSpPr>
        <p:spPr>
          <a:xfrm>
            <a:off x="6536804" y="1778296"/>
            <a:ext cx="4153786" cy="352469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3.8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分组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3.9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变形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3.10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合并和更新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3.11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文本数据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3.12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分类数据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3.13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时序数据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3.14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数据清洗实战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7690781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</a:rPr>
              <a:t>索引取值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70927E7-A000-47BA-93BE-33A2F3BB0FBC}"/>
              </a:ext>
            </a:extLst>
          </p:cNvPr>
          <p:cNvSpPr txBox="1"/>
          <p:nvPr/>
        </p:nvSpPr>
        <p:spPr>
          <a:xfrm>
            <a:off x="1432500" y="1563361"/>
            <a:ext cx="8275025" cy="37312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 = pd.DataFrame({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'B'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]}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index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'b'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print(df)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print(df.loc[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print(df.loc[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print(df[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print(df.iloc[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])</a:t>
            </a:r>
          </a:p>
        </p:txBody>
      </p:sp>
    </p:spTree>
    <p:extLst>
      <p:ext uri="{BB962C8B-B14F-4D97-AF65-F5344CB8AC3E}">
        <p14:creationId xmlns:p14="http://schemas.microsoft.com/office/powerpoint/2010/main" val="103853275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</a:rPr>
              <a:t>分层索引切片取值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C7F9059-993F-4A40-82CB-5CF034BE32A7}"/>
              </a:ext>
            </a:extLst>
          </p:cNvPr>
          <p:cNvSpPr txBox="1"/>
          <p:nvPr/>
        </p:nvSpPr>
        <p:spPr>
          <a:xfrm>
            <a:off x="1338581" y="878893"/>
            <a:ext cx="7311147" cy="55779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80808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#Create the data and multi-level index</a:t>
            </a:r>
            <a:br>
              <a:rPr lang="en-US" altLang="zh-CN" sz="2000" dirty="0">
                <a:solidFill>
                  <a:srgbClr val="80808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data={(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en-US" altLang="zh-CN" sz="2000" dirty="0" err="1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East'</a:t>
            </a:r>
            <a:r>
              <a:rPr lang="en-US" altLang="zh-CN" sz="2000" dirty="0" err="1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 err="1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'number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):[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0.5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0.75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0.35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0.6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en-US" altLang="zh-CN" sz="2000" dirty="0" err="1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East'</a:t>
            </a:r>
            <a:r>
              <a:rPr lang="en-US" altLang="zh-CN" sz="2000" dirty="0" err="1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 err="1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'string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):[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en-US" altLang="zh-CN" sz="2000" dirty="0" err="1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Red'</a:t>
            </a:r>
            <a:r>
              <a:rPr lang="en-US" altLang="zh-CN" sz="2000" dirty="0" err="1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 err="1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'Orange'</a:t>
            </a:r>
            <a:r>
              <a:rPr lang="en-US" altLang="zh-CN" sz="2000" dirty="0" err="1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 err="1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'Yellow'</a:t>
            </a:r>
            <a:r>
              <a:rPr lang="en-US" altLang="zh-CN" sz="2000" dirty="0" err="1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 err="1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'Green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en-US" altLang="zh-CN" sz="2000" dirty="0" err="1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West'</a:t>
            </a:r>
            <a:r>
              <a:rPr lang="en-US" altLang="zh-CN" sz="2000" dirty="0" err="1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 err="1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'number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):[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0.25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0.5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0.3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0.7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en-US" altLang="zh-CN" sz="2000" dirty="0" err="1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West'</a:t>
            </a:r>
            <a:r>
              <a:rPr lang="en-US" altLang="zh-CN" sz="2000" dirty="0" err="1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 err="1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'string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):[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en-US" altLang="zh-CN" sz="2000" dirty="0" err="1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Green'</a:t>
            </a:r>
            <a:r>
              <a:rPr lang="en-US" altLang="zh-CN" sz="2000" dirty="0" err="1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 err="1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'Blue'</a:t>
            </a:r>
            <a:r>
              <a:rPr lang="en-US" altLang="zh-CN" sz="2000" dirty="0" err="1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 err="1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'Purple'</a:t>
            </a:r>
            <a:r>
              <a:rPr lang="en-US" altLang="zh-CN" sz="2000" dirty="0" err="1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 err="1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'Pink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]}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index=[[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en-US" altLang="zh-CN" sz="2000" dirty="0" err="1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North'</a:t>
            </a:r>
            <a:r>
              <a:rPr lang="en-US" altLang="zh-CN" sz="2000" dirty="0" err="1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 err="1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'North'</a:t>
            </a:r>
            <a:r>
              <a:rPr lang="en-US" altLang="zh-CN" sz="2000" dirty="0" err="1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 err="1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'South'</a:t>
            </a:r>
            <a:r>
              <a:rPr lang="en-US" altLang="zh-CN" sz="2000" dirty="0" err="1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 err="1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'South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]]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df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pd.DataFrame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data</a:t>
            </a:r>
            <a:r>
              <a:rPr lang="en-US" altLang="zh-CN" sz="2000" dirty="0" err="1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index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=index)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8888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print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df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8888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print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df.loc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"South"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en-US" altLang="zh-CN" sz="2000" dirty="0" err="1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West"</a:t>
            </a:r>
            <a:r>
              <a:rPr lang="en-US" altLang="zh-CN" sz="2000" dirty="0" err="1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 err="1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"number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)])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8888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print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df.iloc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:])</a:t>
            </a:r>
          </a:p>
        </p:txBody>
      </p:sp>
    </p:spTree>
    <p:extLst>
      <p:ext uri="{BB962C8B-B14F-4D97-AF65-F5344CB8AC3E}">
        <p14:creationId xmlns:p14="http://schemas.microsoft.com/office/powerpoint/2010/main" val="16173108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6310" y="40269"/>
            <a:ext cx="9658596" cy="515937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zh-CN" altLang="en-US">
                <a:latin typeface="微软雅黑" panose="020B0503020204020204" pitchFamily="34" charset="-122"/>
              </a:rPr>
              <a:t>重置索引标签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D0D2D5B-D79B-4034-961D-E04CCF4F9AE2}"/>
              </a:ext>
            </a:extLst>
          </p:cNvPr>
          <p:cNvSpPr txBox="1"/>
          <p:nvPr/>
        </p:nvSpPr>
        <p:spPr>
          <a:xfrm>
            <a:off x="1161535" y="778476"/>
            <a:ext cx="9564130" cy="58241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numpy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np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np.random.seed(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创建一个包含日期，数值，字符串和浮点数的数据</a:t>
            </a:r>
            <a:b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 =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b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 = pd.DataFrame({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'date'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pd.date_range(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start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'2016-01-01'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periods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=N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freq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'D'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'x'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np.linspace(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stop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=N-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num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=N)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'y'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np.random.rand(N)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'category'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np.random.choice([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'Low'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'Medium'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'High'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N).tolist()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'value'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np.random.normal(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size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=(N)).tolist()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})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重置索引标签</a:t>
            </a:r>
            <a:b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new_index = [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new_columns = 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'date'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'category'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'new_column'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df_reindexed = df.reindex(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index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=new_index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columns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=new_columns)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print(df_reindexed)</a:t>
            </a:r>
          </a:p>
        </p:txBody>
      </p:sp>
    </p:spTree>
    <p:extLst>
      <p:ext uri="{BB962C8B-B14F-4D97-AF65-F5344CB8AC3E}">
        <p14:creationId xmlns:p14="http://schemas.microsoft.com/office/powerpoint/2010/main" val="102943142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latin typeface="微软雅黑" panose="020B0503020204020204" pitchFamily="34" charset="-122"/>
              </a:rPr>
              <a:t>重命名标签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654605C-D26C-4D63-996F-807857E3D0D0}"/>
              </a:ext>
            </a:extLst>
          </p:cNvPr>
          <p:cNvSpPr txBox="1"/>
          <p:nvPr/>
        </p:nvSpPr>
        <p:spPr>
          <a:xfrm>
            <a:off x="637385" y="605785"/>
            <a:ext cx="10917229" cy="60780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random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numpy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np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np.random.seed(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1234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创建两个包含随机数据的数据帧</a:t>
            </a:r>
            <a:b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df1 = pd.DataFrame(np.random.randn(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index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=[random.sample(range(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columns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'col1'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'col2'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'col3'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df2 = pd.DataFrame(np.random.randn(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index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=[random.sample(range(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columns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'col1'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'col2'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'col3'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f"</a:t>
            </a:r>
            <a:r>
              <a:rPr lang="zh-CN" altLang="en-US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重置之前的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df1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\n{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df1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}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f"df2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\n{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df2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}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 </a:t>
            </a: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df2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的索引标签重置 </a:t>
            </a: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df1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的索引标签</a:t>
            </a:r>
            <a:b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df1 = df1.reindex(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index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=df2.index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columns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=df2.columns)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f"</a:t>
            </a:r>
            <a:r>
              <a:rPr lang="zh-CN" altLang="en-US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重置之后的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df1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\n{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df1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}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41891723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68F27A0-30C3-6FEC-321D-47C0CE78F5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第三章 数据清洗</a:t>
            </a: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81094B67-CF9D-52CE-6B97-2A66F786155B}"/>
              </a:ext>
            </a:extLst>
          </p:cNvPr>
          <p:cNvSpPr txBox="1">
            <a:spLocks noChangeArrowheads="1"/>
          </p:cNvSpPr>
          <p:nvPr/>
        </p:nvSpPr>
        <p:spPr>
          <a:xfrm>
            <a:off x="1607737" y="1778296"/>
            <a:ext cx="4325232" cy="396062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3.1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数据清洗概念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3.2  Pandas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基础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3.3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索引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3.4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文件读取和写入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3.5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查看数据基本情况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3.6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缺失数据处理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3.7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排序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1086A42-002E-AB00-F1E0-7F058A7FDDD4}"/>
              </a:ext>
            </a:extLst>
          </p:cNvPr>
          <p:cNvSpPr txBox="1">
            <a:spLocks noChangeArrowheads="1"/>
          </p:cNvSpPr>
          <p:nvPr/>
        </p:nvSpPr>
        <p:spPr>
          <a:xfrm>
            <a:off x="6536804" y="1778296"/>
            <a:ext cx="4153786" cy="352469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3.8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分组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3.9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变形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3.10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合并和更新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3.11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文本数据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3.12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分类数据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3.13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时序数据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3.14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数据清洗实战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2710315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</a:rPr>
              <a:t>文件读取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D7AD930-5829-4C70-9028-980B634126E2}"/>
              </a:ext>
            </a:extLst>
          </p:cNvPr>
          <p:cNvSpPr txBox="1"/>
          <p:nvPr/>
        </p:nvSpPr>
        <p:spPr>
          <a:xfrm>
            <a:off x="1532306" y="2717523"/>
            <a:ext cx="6104372" cy="14229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 = pd.read_csv(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'titanic/train.csv'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print(df)</a:t>
            </a:r>
          </a:p>
        </p:txBody>
      </p:sp>
    </p:spTree>
    <p:extLst>
      <p:ext uri="{BB962C8B-B14F-4D97-AF65-F5344CB8AC3E}">
        <p14:creationId xmlns:p14="http://schemas.microsoft.com/office/powerpoint/2010/main" val="136480882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latin typeface="微软雅黑" panose="020B0503020204020204" pitchFamily="34" charset="-122"/>
              </a:rPr>
              <a:t>文件写入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3B50BBC-E948-4C2F-B660-1D525D8AFDE3}"/>
              </a:ext>
            </a:extLst>
          </p:cNvPr>
          <p:cNvSpPr txBox="1"/>
          <p:nvPr/>
        </p:nvSpPr>
        <p:spPr>
          <a:xfrm>
            <a:off x="937009" y="893623"/>
            <a:ext cx="1832805" cy="4303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tocsv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()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方法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8292403-6186-49F4-880D-DA48407D7049}"/>
              </a:ext>
            </a:extLst>
          </p:cNvPr>
          <p:cNvSpPr txBox="1"/>
          <p:nvPr/>
        </p:nvSpPr>
        <p:spPr>
          <a:xfrm>
            <a:off x="6230180" y="902698"/>
            <a:ext cx="1832805" cy="4303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toexcel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()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方法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60E5319-13D8-4CF6-B7DB-2E053A849CB7}"/>
              </a:ext>
            </a:extLst>
          </p:cNvPr>
          <p:cNvSpPr txBox="1"/>
          <p:nvPr/>
        </p:nvSpPr>
        <p:spPr>
          <a:xfrm>
            <a:off x="937010" y="1452682"/>
            <a:ext cx="4302256" cy="32542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读取数据集</a:t>
            </a:r>
            <a:b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 = pd.read_csv(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"titanic/train.csv"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处理缺失值</a:t>
            </a:r>
            <a:b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"Age"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 = df[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"Age"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].fillna(df[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"Age"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].mean())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df.to_csv(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'new_train.csv'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1FB19FC-FA3E-4677-8176-16009B6E74FC}"/>
              </a:ext>
            </a:extLst>
          </p:cNvPr>
          <p:cNvSpPr txBox="1"/>
          <p:nvPr/>
        </p:nvSpPr>
        <p:spPr>
          <a:xfrm>
            <a:off x="6096000" y="1333072"/>
            <a:ext cx="5037438" cy="24540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</a:t>
            </a: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DataFrame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</a:t>
            </a:r>
            <a:b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 = pd.read_csv(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"titanic/train.csv"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</a:t>
            </a: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ExcelWrite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对象</a:t>
            </a:r>
            <a:b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with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pd.ExcelWriter(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'train.xlsx'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writer: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df.to_excel(writer)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85A30BA-AC2C-4826-B611-6EFBF20F2916}"/>
              </a:ext>
            </a:extLst>
          </p:cNvPr>
          <p:cNvSpPr txBox="1"/>
          <p:nvPr/>
        </p:nvSpPr>
        <p:spPr>
          <a:xfrm>
            <a:off x="6096000" y="3787077"/>
            <a:ext cx="5540080" cy="28541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</a:t>
            </a: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DataFrame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</a:t>
            </a:r>
            <a:b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 = pd.read_csv(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"titanic/train.csv"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</a:t>
            </a: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ExcelWrite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对象</a:t>
            </a:r>
            <a:b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writer = pd.ExcelWriter(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'train.xlsx'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df.to_excel(writer)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writer.close()</a:t>
            </a:r>
          </a:p>
        </p:txBody>
      </p:sp>
    </p:spTree>
    <p:extLst>
      <p:ext uri="{BB962C8B-B14F-4D97-AF65-F5344CB8AC3E}">
        <p14:creationId xmlns:p14="http://schemas.microsoft.com/office/powerpoint/2010/main" val="343077655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68F27A0-30C3-6FEC-321D-47C0CE78F5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第三章 数据清洗</a:t>
            </a: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81094B67-CF9D-52CE-6B97-2A66F786155B}"/>
              </a:ext>
            </a:extLst>
          </p:cNvPr>
          <p:cNvSpPr txBox="1">
            <a:spLocks noChangeArrowheads="1"/>
          </p:cNvSpPr>
          <p:nvPr/>
        </p:nvSpPr>
        <p:spPr>
          <a:xfrm>
            <a:off x="1607737" y="1778296"/>
            <a:ext cx="4325232" cy="396062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3.1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数据清洗概念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3.2  Pandas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基础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3.3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索引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3.4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文件读取和写入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3.5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查看数据基本情况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3.6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缺失数据处理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3.7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排序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1086A42-002E-AB00-F1E0-7F058A7FDDD4}"/>
              </a:ext>
            </a:extLst>
          </p:cNvPr>
          <p:cNvSpPr txBox="1">
            <a:spLocks noChangeArrowheads="1"/>
          </p:cNvSpPr>
          <p:nvPr/>
        </p:nvSpPr>
        <p:spPr>
          <a:xfrm>
            <a:off x="6536804" y="1778296"/>
            <a:ext cx="4153786" cy="352469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3.8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分组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3.9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变形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3.10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合并和更新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3.11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文本数据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3.12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分类数据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3.13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时序数据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3.14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数据清洗实战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1079429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</a:rPr>
              <a:t>查看数据基本情况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0D627C7-4E0D-44AB-9540-278B5E580C36}"/>
              </a:ext>
            </a:extLst>
          </p:cNvPr>
          <p:cNvSpPr txBox="1"/>
          <p:nvPr/>
        </p:nvSpPr>
        <p:spPr>
          <a:xfrm>
            <a:off x="1533663" y="2255858"/>
            <a:ext cx="6104372" cy="23462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查看数据的开头和结尾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查看精简的数据内容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对数据进行统计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查看数据基本信息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抽样函数</a:t>
            </a:r>
          </a:p>
        </p:txBody>
      </p:sp>
    </p:spTree>
    <p:extLst>
      <p:ext uri="{BB962C8B-B14F-4D97-AF65-F5344CB8AC3E}">
        <p14:creationId xmlns:p14="http://schemas.microsoft.com/office/powerpoint/2010/main" val="291978394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latin typeface="微软雅黑" panose="020B0503020204020204" pitchFamily="34" charset="-122"/>
              </a:rPr>
              <a:t>查看数据的开头和结尾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14EC479-2BB5-412C-8B1A-DF5E67D371BE}"/>
              </a:ext>
            </a:extLst>
          </p:cNvPr>
          <p:cNvSpPr txBox="1"/>
          <p:nvPr/>
        </p:nvSpPr>
        <p:spPr>
          <a:xfrm>
            <a:off x="1774801" y="926688"/>
            <a:ext cx="6104372" cy="22770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numpy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np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= pd.Series(np.random.randn(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print(s)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print(s.head(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))  </a:t>
            </a: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返回前三行数据</a:t>
            </a:r>
            <a:b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print(s.tail(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))  </a:t>
            </a: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输出后两行数据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8E4AB89-EA12-4B6E-870E-B818A70FBC98}"/>
              </a:ext>
            </a:extLst>
          </p:cNvPr>
          <p:cNvSpPr txBox="1"/>
          <p:nvPr/>
        </p:nvSpPr>
        <p:spPr>
          <a:xfrm>
            <a:off x="1774801" y="3327068"/>
            <a:ext cx="7124650" cy="30156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data = {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'Name'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'John'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'Emily'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'Jessica'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'Age'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32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45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'City'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'New York'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'Los Angeles'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'Chicago'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]}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 = pd.DataFrame(data)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print(df)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print(df.head(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print(df.tail(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))</a:t>
            </a:r>
          </a:p>
        </p:txBody>
      </p:sp>
    </p:spTree>
    <p:extLst>
      <p:ext uri="{BB962C8B-B14F-4D97-AF65-F5344CB8AC3E}">
        <p14:creationId xmlns:p14="http://schemas.microsoft.com/office/powerpoint/2010/main" val="41190821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latin typeface="微软雅黑" panose="020B0503020204020204" pitchFamily="34" charset="-122"/>
              </a:rPr>
              <a:t>常用的数据清理流程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0303110D-0E3A-4DC4-BC48-5B5C73075153}"/>
              </a:ext>
            </a:extLst>
          </p:cNvPr>
          <p:cNvSpPr/>
          <p:nvPr/>
        </p:nvSpPr>
        <p:spPr>
          <a:xfrm>
            <a:off x="4775200" y="2499360"/>
            <a:ext cx="1922162" cy="2397760"/>
          </a:xfrm>
          <a:prstGeom prst="roundRect">
            <a:avLst/>
          </a:prstGeom>
          <a:solidFill>
            <a:srgbClr val="267B16"/>
          </a:solidFill>
          <a:ln>
            <a:solidFill>
              <a:srgbClr val="267B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提取有效数据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F43CA221-9BF6-42AA-9680-6EC1B7518159}"/>
              </a:ext>
            </a:extLst>
          </p:cNvPr>
          <p:cNvSpPr/>
          <p:nvPr/>
        </p:nvSpPr>
        <p:spPr>
          <a:xfrm>
            <a:off x="7990840" y="2499360"/>
            <a:ext cx="1922162" cy="2397760"/>
          </a:xfrm>
          <a:prstGeom prst="roundRect">
            <a:avLst/>
          </a:prstGeom>
          <a:solidFill>
            <a:srgbClr val="267B16"/>
          </a:solidFill>
          <a:ln>
            <a:solidFill>
              <a:srgbClr val="267B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保存数据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2339A9FE-EF30-47F2-A7EF-C9053D25DA02}"/>
              </a:ext>
            </a:extLst>
          </p:cNvPr>
          <p:cNvSpPr/>
          <p:nvPr/>
        </p:nvSpPr>
        <p:spPr>
          <a:xfrm>
            <a:off x="1564640" y="2499360"/>
            <a:ext cx="1917082" cy="2397760"/>
          </a:xfrm>
          <a:prstGeom prst="roundRect">
            <a:avLst/>
          </a:prstGeom>
          <a:solidFill>
            <a:srgbClr val="267B16"/>
          </a:solidFill>
          <a:ln>
            <a:solidFill>
              <a:srgbClr val="267B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读取数据集</a:t>
            </a:r>
          </a:p>
        </p:txBody>
      </p:sp>
    </p:spTree>
    <p:extLst>
      <p:ext uri="{BB962C8B-B14F-4D97-AF65-F5344CB8AC3E}">
        <p14:creationId xmlns:p14="http://schemas.microsoft.com/office/powerpoint/2010/main" val="182476933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</a:rPr>
              <a:t>查看精简的数据内容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08625DA-8F87-4E91-BAD9-4472F4E45006}"/>
              </a:ext>
            </a:extLst>
          </p:cNvPr>
          <p:cNvSpPr txBox="1"/>
          <p:nvPr/>
        </p:nvSpPr>
        <p:spPr>
          <a:xfrm>
            <a:off x="1774801" y="2025026"/>
            <a:ext cx="6104372" cy="28079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fr-FR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fr-FR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fr-FR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fr-FR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fr-FR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= pd.Series([</a:t>
            </a:r>
            <a:r>
              <a:rPr lang="fr-FR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fr-FR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fr-FR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fr-FR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fr-FR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fr-FR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fr-FR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fr-FR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fr-FR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fr-FR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fr-FR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fr-FR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])</a:t>
            </a:r>
            <a:br>
              <a:rPr lang="fr-FR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fr-FR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unique_values = s.unique()</a:t>
            </a:r>
            <a:br>
              <a:rPr lang="fr-FR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fr-FR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print(unique_values)</a:t>
            </a:r>
            <a:br>
              <a:rPr lang="fr-FR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fr-FR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nunique_values = s.nunique()</a:t>
            </a:r>
            <a:br>
              <a:rPr lang="fr-FR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fr-FR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print(nunique_values)</a:t>
            </a:r>
          </a:p>
        </p:txBody>
      </p:sp>
    </p:spTree>
    <p:extLst>
      <p:ext uri="{BB962C8B-B14F-4D97-AF65-F5344CB8AC3E}">
        <p14:creationId xmlns:p14="http://schemas.microsoft.com/office/powerpoint/2010/main" val="366303191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</a:rPr>
              <a:t>对数据进行统计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DF1F9C7-F9CF-4D92-94C1-86641E8B193C}"/>
              </a:ext>
            </a:extLst>
          </p:cNvPr>
          <p:cNvSpPr txBox="1"/>
          <p:nvPr/>
        </p:nvSpPr>
        <p:spPr>
          <a:xfrm>
            <a:off x="995555" y="928208"/>
            <a:ext cx="6104372" cy="1884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numpy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np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data = pd.Series([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np.nan])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print(data.value_counts())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398CA5F-FA69-489C-92DB-9692C42B11CB}"/>
              </a:ext>
            </a:extLst>
          </p:cNvPr>
          <p:cNvSpPr txBox="1"/>
          <p:nvPr/>
        </p:nvSpPr>
        <p:spPr>
          <a:xfrm>
            <a:off x="1007348" y="3039713"/>
            <a:ext cx="8785238" cy="28079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numpy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np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 = pd.DataFrame({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"Person"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"John"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"Myla"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"Lewis"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"John"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"Myla"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"Age"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24.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np.nan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21.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33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26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"Single"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False, True, True, True, False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]})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print(df.count())</a:t>
            </a:r>
          </a:p>
        </p:txBody>
      </p:sp>
    </p:spTree>
    <p:extLst>
      <p:ext uri="{BB962C8B-B14F-4D97-AF65-F5344CB8AC3E}">
        <p14:creationId xmlns:p14="http://schemas.microsoft.com/office/powerpoint/2010/main" val="294536033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4545A2D-CFC7-4830-8BBE-278E7817879C}"/>
              </a:ext>
            </a:extLst>
          </p:cNvPr>
          <p:cNvSpPr txBox="1"/>
          <p:nvPr/>
        </p:nvSpPr>
        <p:spPr>
          <a:xfrm>
            <a:off x="884255" y="2855181"/>
            <a:ext cx="7950826" cy="37312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numpy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np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 = pd.DataFrame({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"Person"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"John"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"Myla"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"Lewis"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"John"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"Myla"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"Age"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24.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np.nan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21.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33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26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"Single"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False, True, True, True, False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]})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print(df.value_counts())</a:t>
            </a:r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id="{DDA164E1-8804-4EBA-9617-1C44FF5D40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</a:rPr>
              <a:t>对数据进行统计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BBEF0AC-A782-45E5-9120-A89D61090214}"/>
              </a:ext>
            </a:extLst>
          </p:cNvPr>
          <p:cNvSpPr txBox="1"/>
          <p:nvPr/>
        </p:nvSpPr>
        <p:spPr>
          <a:xfrm>
            <a:off x="884255" y="970563"/>
            <a:ext cx="6104372" cy="1884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mport 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numpy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np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data = 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pd.Series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([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np.nan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])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8888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print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data.value_counts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())</a:t>
            </a:r>
          </a:p>
        </p:txBody>
      </p:sp>
    </p:spTree>
    <p:extLst>
      <p:ext uri="{BB962C8B-B14F-4D97-AF65-F5344CB8AC3E}">
        <p14:creationId xmlns:p14="http://schemas.microsoft.com/office/powerpoint/2010/main" val="337234447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</a:rPr>
              <a:t>查看数据基本信息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C0A21E5-36E0-4071-9A15-50EBAE6515C2}"/>
              </a:ext>
            </a:extLst>
          </p:cNvPr>
          <p:cNvSpPr txBox="1"/>
          <p:nvPr/>
        </p:nvSpPr>
        <p:spPr>
          <a:xfrm>
            <a:off x="1114938" y="933879"/>
            <a:ext cx="4742165" cy="1884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= pd.Series([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'b'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])  </a:t>
            </a: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对分类数据进行描述</a:t>
            </a:r>
            <a:b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print(s.describe())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FCA3D86-C999-4861-8427-3D18FBD1BB75}"/>
              </a:ext>
            </a:extLst>
          </p:cNvPr>
          <p:cNvSpPr txBox="1"/>
          <p:nvPr/>
        </p:nvSpPr>
        <p:spPr>
          <a:xfrm>
            <a:off x="1114938" y="3144238"/>
            <a:ext cx="4742165" cy="28079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 = pd.DataFrame({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'categorical'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pd.Categorical([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'd'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'e'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'f'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])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'numeric'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'object'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'b'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]})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print(df.describe())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1A51B23-5632-45F3-ADAC-F40334DF3015}"/>
              </a:ext>
            </a:extLst>
          </p:cNvPr>
          <p:cNvSpPr txBox="1"/>
          <p:nvPr/>
        </p:nvSpPr>
        <p:spPr>
          <a:xfrm>
            <a:off x="6762109" y="933879"/>
            <a:ext cx="4742165" cy="32696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 = pd.DataFrame({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'categorical'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pd.Categorical([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'd'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'e'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'f'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])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'numeric'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'object'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'b'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]})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print(df.describe(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include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'all'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))</a:t>
            </a:r>
          </a:p>
        </p:txBody>
      </p:sp>
    </p:spTree>
    <p:extLst>
      <p:ext uri="{BB962C8B-B14F-4D97-AF65-F5344CB8AC3E}">
        <p14:creationId xmlns:p14="http://schemas.microsoft.com/office/powerpoint/2010/main" val="50243373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9FE273D-1FC5-4B10-825C-4C7127233C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</a:rPr>
              <a:t>使用</a:t>
            </a:r>
            <a:r>
              <a:rPr lang="en-US" altLang="zh-CN" dirty="0">
                <a:latin typeface="微软雅黑" panose="020B0503020204020204" pitchFamily="34" charset="-122"/>
              </a:rPr>
              <a:t>info</a:t>
            </a:r>
            <a:r>
              <a:rPr lang="zh-CN" altLang="en-US" dirty="0">
                <a:latin typeface="微软雅黑" panose="020B0503020204020204" pitchFamily="34" charset="-122"/>
              </a:rPr>
              <a:t>查看数据类型的信息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85C7FBE-1661-4780-B707-450845D7A50A}"/>
              </a:ext>
            </a:extLst>
          </p:cNvPr>
          <p:cNvSpPr txBox="1"/>
          <p:nvPr/>
        </p:nvSpPr>
        <p:spPr>
          <a:xfrm>
            <a:off x="1764168" y="2025026"/>
            <a:ext cx="8389925" cy="28079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 = pd.DataFrame({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'categorical'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pd.Categorical([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'd'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'e'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'f'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])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'numeric'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'object'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'b'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]})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print(df.info(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verbose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False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))</a:t>
            </a:r>
          </a:p>
        </p:txBody>
      </p:sp>
    </p:spTree>
    <p:extLst>
      <p:ext uri="{BB962C8B-B14F-4D97-AF65-F5344CB8AC3E}">
        <p14:creationId xmlns:p14="http://schemas.microsoft.com/office/powerpoint/2010/main" val="206724212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>
                <a:latin typeface="微软雅黑" panose="020B0503020204020204" pitchFamily="34" charset="-122"/>
              </a:rPr>
              <a:t>抽样函数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5A78347-458C-4204-90C4-9942B813ED39}"/>
              </a:ext>
            </a:extLst>
          </p:cNvPr>
          <p:cNvSpPr txBox="1"/>
          <p:nvPr/>
        </p:nvSpPr>
        <p:spPr>
          <a:xfrm>
            <a:off x="1069719" y="870864"/>
            <a:ext cx="10052561" cy="51162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创建一个字典，用于存储数据</a:t>
            </a:r>
            <a:b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data = {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'name'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'Tom'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'Jerry'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'Harry'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'Mike'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'Steve'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'Mark'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'David'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'John'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'Luke'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'Paul'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'George'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'Ringo'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'age'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35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45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55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65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75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'gender'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'Male'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'Male'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'Male'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'Male'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'Male'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'Male'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'Male'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'Male'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'Male'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'Male'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'Male'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'Male'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'income'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50000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60000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70000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80000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90000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100000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110000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120000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130000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140000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150000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160000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'city'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'New York'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'Los Angeles'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'Chicago'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'Houston'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'Phoenix'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'Philadelphia'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'San Antonio'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'San Diego'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'Dallas'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'San Jose'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'Austin'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'Jacksonville'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]}</a:t>
            </a:r>
          </a:p>
        </p:txBody>
      </p:sp>
    </p:spTree>
    <p:extLst>
      <p:ext uri="{BB962C8B-B14F-4D97-AF65-F5344CB8AC3E}">
        <p14:creationId xmlns:p14="http://schemas.microsoft.com/office/powerpoint/2010/main" val="324218528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>
                <a:latin typeface="微软雅黑" panose="020B0503020204020204" pitchFamily="34" charset="-122"/>
              </a:rPr>
              <a:t>抽样函数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5A78347-458C-4204-90C4-9942B813ED39}"/>
              </a:ext>
            </a:extLst>
          </p:cNvPr>
          <p:cNvSpPr txBox="1"/>
          <p:nvPr/>
        </p:nvSpPr>
        <p:spPr>
          <a:xfrm>
            <a:off x="1024172" y="787272"/>
            <a:ext cx="10143656" cy="56010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使用字典创建数据集</a:t>
            </a:r>
            <a:b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 = pd.DataFrame(data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columns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'name'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'age'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'gender'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'income'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'city'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打印数据集</a:t>
            </a:r>
            <a:b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print(df)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</a:t>
            </a: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DataFrame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中随机抽样</a:t>
            </a:r>
            <a:r>
              <a:rPr lang="en-US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25%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的数据</a:t>
            </a:r>
            <a:b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sample = df.sample(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frac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0.25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print(sample)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</a:t>
            </a: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DataFrame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中随机取样</a:t>
            </a:r>
            <a:r>
              <a:rPr lang="en-US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个数据</a:t>
            </a:r>
            <a:b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sample = df.sample(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print(sample)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sample = df.sample(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random_state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42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print(sample)</a:t>
            </a:r>
          </a:p>
        </p:txBody>
      </p:sp>
    </p:spTree>
    <p:extLst>
      <p:ext uri="{BB962C8B-B14F-4D97-AF65-F5344CB8AC3E}">
        <p14:creationId xmlns:p14="http://schemas.microsoft.com/office/powerpoint/2010/main" val="367133501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68F27A0-30C3-6FEC-321D-47C0CE78F5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第三章 数据清洗</a:t>
            </a: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81094B67-CF9D-52CE-6B97-2A66F786155B}"/>
              </a:ext>
            </a:extLst>
          </p:cNvPr>
          <p:cNvSpPr txBox="1">
            <a:spLocks noChangeArrowheads="1"/>
          </p:cNvSpPr>
          <p:nvPr/>
        </p:nvSpPr>
        <p:spPr>
          <a:xfrm>
            <a:off x="1607737" y="1778296"/>
            <a:ext cx="4325232" cy="396062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3.1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数据清洗概念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3.2  Pandas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基础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3.3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索引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3.4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文件读取和写入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3.5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查看数据基本情况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√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3.6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缺失数据处理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3.7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排序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1086A42-002E-AB00-F1E0-7F058A7FDDD4}"/>
              </a:ext>
            </a:extLst>
          </p:cNvPr>
          <p:cNvSpPr txBox="1">
            <a:spLocks noChangeArrowheads="1"/>
          </p:cNvSpPr>
          <p:nvPr/>
        </p:nvSpPr>
        <p:spPr>
          <a:xfrm>
            <a:off x="6536804" y="1778296"/>
            <a:ext cx="4153786" cy="352469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3.8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分组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3.9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变形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3.10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合并和更新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3.11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文本数据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3.12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分类数据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3.13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时序数据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3.14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数据清洗实战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361487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</a:rPr>
              <a:t>缺失数据处理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5A76638-6C26-4DFF-8104-9C5083D61AD1}"/>
              </a:ext>
            </a:extLst>
          </p:cNvPr>
          <p:cNvSpPr txBox="1"/>
          <p:nvPr/>
        </p:nvSpPr>
        <p:spPr>
          <a:xfrm>
            <a:off x="1494418" y="1563361"/>
            <a:ext cx="9095609" cy="37312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numpy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np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np.random.seed(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data = np.random.randn(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index = 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'e'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'f'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'h'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 = pd.DataFrame(data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columns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'col1'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'col2'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'col3'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index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 index)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 = df.reindex([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'b'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'd'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'e'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'f'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'g'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'h'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fill_value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=np.nan)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print(df)</a:t>
            </a:r>
          </a:p>
        </p:txBody>
      </p:sp>
    </p:spTree>
    <p:extLst>
      <p:ext uri="{BB962C8B-B14F-4D97-AF65-F5344CB8AC3E}">
        <p14:creationId xmlns:p14="http://schemas.microsoft.com/office/powerpoint/2010/main" val="161078835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>
                <a:latin typeface="微软雅黑" panose="020B0503020204020204" pitchFamily="34" charset="-122"/>
              </a:rPr>
              <a:t>检查缺失值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93DBA65-F2CA-4FD7-9C99-581978ED9157}"/>
              </a:ext>
            </a:extLst>
          </p:cNvPr>
          <p:cNvSpPr txBox="1"/>
          <p:nvPr/>
        </p:nvSpPr>
        <p:spPr>
          <a:xfrm>
            <a:off x="1491500" y="1332528"/>
            <a:ext cx="6104372" cy="4192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missing_data = df.isna()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print(missing_data)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missing_val = df.isnull().sum()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print(missing_val)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missing_val = df.isnull().sum().sum()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print(missing_val)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sq-AL" altLang="zh-CN" sz="2000" b="0" i="0" dirty="0">
              <a:solidFill>
                <a:srgbClr val="A9B7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950101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</a:rPr>
              <a:t>常用的数据清理方式</a:t>
            </a:r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D46FE3A-5E04-4C8E-BE5A-79DE8B4E2EC2}"/>
              </a:ext>
            </a:extLst>
          </p:cNvPr>
          <p:cNvSpPr txBox="1"/>
          <p:nvPr/>
        </p:nvSpPr>
        <p:spPr>
          <a:xfrm>
            <a:off x="1408360" y="815350"/>
            <a:ext cx="8761251" cy="60396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 = pd.read_csv(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"titanic/train.csv"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  </a:t>
            </a: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读取数据集</a:t>
            </a:r>
            <a:b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"Age"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 = df[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"Age"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].fillna(df[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"Age"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].mean())  </a:t>
            </a: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处理缺失值</a:t>
            </a:r>
            <a:b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"""</a:t>
            </a:r>
            <a:r>
              <a:rPr lang="zh-CN" altLang="en-US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处理异常值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"""</a:t>
            </a:r>
            <a:b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mean = df[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"Fare"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].mean()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std = df[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"Fare"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].std()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 = df[df[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"Fare"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 &lt;= mean +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 std]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"Sex"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 = df[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"Sex"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].astype(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"category"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  </a:t>
            </a: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转换数据类型</a:t>
            </a:r>
            <a:b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"""</a:t>
            </a:r>
            <a:r>
              <a:rPr lang="zh-CN" altLang="en-US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对数据进行分组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"""</a:t>
            </a:r>
            <a:b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grouped = df.groupby(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"Pclass"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mean_age = grouped[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"Age"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].mean()</a:t>
            </a:r>
          </a:p>
        </p:txBody>
      </p:sp>
    </p:spTree>
    <p:extLst>
      <p:ext uri="{BB962C8B-B14F-4D97-AF65-F5344CB8AC3E}">
        <p14:creationId xmlns:p14="http://schemas.microsoft.com/office/powerpoint/2010/main" val="219919415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>
                <a:latin typeface="微软雅黑" panose="020B0503020204020204" pitchFamily="34" charset="-122"/>
              </a:rPr>
              <a:t>缺失数据计算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9D25D6A-F88C-425F-9AC2-1F67C6508E31}"/>
              </a:ext>
            </a:extLst>
          </p:cNvPr>
          <p:cNvSpPr txBox="1"/>
          <p:nvPr/>
        </p:nvSpPr>
        <p:spPr>
          <a:xfrm>
            <a:off x="1680587" y="3228945"/>
            <a:ext cx="610437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rgbClr val="8888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print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df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'col1'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].sum())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7713032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</a:rPr>
              <a:t>填充缺失值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808972C-5D1D-449F-B54E-7DAC48098783}"/>
              </a:ext>
            </a:extLst>
          </p:cNvPr>
          <p:cNvSpPr txBox="1"/>
          <p:nvPr/>
        </p:nvSpPr>
        <p:spPr>
          <a:xfrm>
            <a:off x="878752" y="940745"/>
            <a:ext cx="10434495" cy="5231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numpy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np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创建包含缺失值的</a:t>
            </a: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DataFrame</a:t>
            </a:r>
            <a:b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 = pd.DataFrame({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np.nan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'B'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np.nan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[np.nan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]})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print(df)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print(df.fillna(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print(df.fillna(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method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'ffill'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print(df.fillna(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method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'ffill'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axis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print(df.fillna(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method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'ffill'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limit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))</a:t>
            </a:r>
          </a:p>
        </p:txBody>
      </p:sp>
    </p:spTree>
    <p:extLst>
      <p:ext uri="{BB962C8B-B14F-4D97-AF65-F5344CB8AC3E}">
        <p14:creationId xmlns:p14="http://schemas.microsoft.com/office/powerpoint/2010/main" val="378994929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</a:rPr>
              <a:t>插值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175B61A-BB12-43EF-8BF7-421103F54B8D}"/>
              </a:ext>
            </a:extLst>
          </p:cNvPr>
          <p:cNvSpPr txBox="1"/>
          <p:nvPr/>
        </p:nvSpPr>
        <p:spPr>
          <a:xfrm>
            <a:off x="638297" y="1479931"/>
            <a:ext cx="5259995" cy="33850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numpy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np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 = pd.DataFrame({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"Person"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"John"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"Myla"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"Lewis"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"John"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"Myla"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"Age"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24.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np.nan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21.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33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26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"Single"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False, True, True, True, False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]})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print(df.interpolate())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B9A62AC-1D23-4C1C-8CE7-698533DF1C15}"/>
              </a:ext>
            </a:extLst>
          </p:cNvPr>
          <p:cNvSpPr txBox="1"/>
          <p:nvPr/>
        </p:nvSpPr>
        <p:spPr>
          <a:xfrm>
            <a:off x="6293710" y="1401672"/>
            <a:ext cx="5568778" cy="30156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numpy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np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= pd.Series([np.nan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"single_one"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np.nan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"fill_two_more"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np.nan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np.nan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np.nan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4.71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np.nan])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print(s.interpolate(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method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'pad'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limit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))</a:t>
            </a:r>
          </a:p>
        </p:txBody>
      </p:sp>
    </p:spTree>
    <p:extLst>
      <p:ext uri="{BB962C8B-B14F-4D97-AF65-F5344CB8AC3E}">
        <p14:creationId xmlns:p14="http://schemas.microsoft.com/office/powerpoint/2010/main" val="130053205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zh-CN" altLang="en-US">
                <a:latin typeface="微软雅黑" panose="020B0503020204020204" pitchFamily="34" charset="-122"/>
              </a:rPr>
              <a:t>删除缺失值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4F70FE3-76AD-449A-B3E2-A5BE3DF3C6AD}"/>
              </a:ext>
            </a:extLst>
          </p:cNvPr>
          <p:cNvSpPr txBox="1"/>
          <p:nvPr/>
        </p:nvSpPr>
        <p:spPr>
          <a:xfrm>
            <a:off x="973276" y="1017979"/>
            <a:ext cx="4555654" cy="28146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numpy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np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创建含有缺失值的</a:t>
            </a: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DataFrame</a:t>
            </a:r>
            <a:b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data = {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'col1'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:[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np.nan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'col2'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:[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np.nan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'col3'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:[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300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np.nan]}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523AE36-965D-1909-687A-F2348E514BDC}"/>
              </a:ext>
            </a:extLst>
          </p:cNvPr>
          <p:cNvSpPr txBox="1"/>
          <p:nvPr/>
        </p:nvSpPr>
        <p:spPr>
          <a:xfrm>
            <a:off x="6296742" y="1017979"/>
            <a:ext cx="5309129" cy="5231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 = pd.DataFrame(data)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print(df)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 = df.dropna()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print(df)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 = df.dropna(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axis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print(df)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 = df.dropna(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thresh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print(df)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 = df.dropna(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subset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'col1'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'col2'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print(df)</a:t>
            </a:r>
          </a:p>
        </p:txBody>
      </p:sp>
    </p:spTree>
    <p:extLst>
      <p:ext uri="{BB962C8B-B14F-4D97-AF65-F5344CB8AC3E}">
        <p14:creationId xmlns:p14="http://schemas.microsoft.com/office/powerpoint/2010/main" val="198269282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</a:rPr>
              <a:t>替换通用值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3B21FDE-7B59-44AF-A097-B4A5B15C5FFD}"/>
              </a:ext>
            </a:extLst>
          </p:cNvPr>
          <p:cNvSpPr txBox="1"/>
          <p:nvPr/>
        </p:nvSpPr>
        <p:spPr>
          <a:xfrm>
            <a:off x="1537711" y="937707"/>
            <a:ext cx="8520689" cy="55779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data = {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'first'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120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320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550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66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'second'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997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330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440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560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670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]}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 = pd.DataFrame(data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columns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'first'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'second'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print(df)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using replace method</a:t>
            </a:r>
            <a:b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old_value =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550</a:t>
            </a:r>
            <a:b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new_value =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555</a:t>
            </a:r>
            <a:b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 = df.replace({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'first'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{old_value: new_value}})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print(df)</a:t>
            </a:r>
          </a:p>
        </p:txBody>
      </p:sp>
    </p:spTree>
    <p:extLst>
      <p:ext uri="{BB962C8B-B14F-4D97-AF65-F5344CB8AC3E}">
        <p14:creationId xmlns:p14="http://schemas.microsoft.com/office/powerpoint/2010/main" val="90038218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</a:rPr>
              <a:t>替换通用值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3B21FDE-7B59-44AF-A097-B4A5B15C5FFD}"/>
              </a:ext>
            </a:extLst>
          </p:cNvPr>
          <p:cNvSpPr txBox="1"/>
          <p:nvPr/>
        </p:nvSpPr>
        <p:spPr>
          <a:xfrm>
            <a:off x="1525354" y="1654399"/>
            <a:ext cx="8719457" cy="37312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0" i="0" dirty="0" err="1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'first'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 = </a:t>
            </a:r>
            <a:r>
              <a:rPr lang="en-US" altLang="zh-CN" sz="2000" b="0" i="0" dirty="0" err="1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'first'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].replace(</a:t>
            </a:r>
            <a:r>
              <a:rPr lang="en-US" altLang="zh-CN" sz="2000" b="0" i="0" dirty="0" err="1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old_value</a:t>
            </a:r>
            <a:r>
              <a:rPr lang="en-US" altLang="zh-CN" sz="2000" b="0" i="0" dirty="0" err="1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b="0" i="0" dirty="0" err="1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new_value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</a:t>
            </a:r>
            <a:r>
              <a:rPr lang="en-US" altLang="zh-CN" sz="2000" b="0" i="0" dirty="0" err="1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using the loc</a:t>
            </a:r>
            <a:br>
              <a:rPr lang="en-US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 err="1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old_value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= </a:t>
            </a:r>
            <a:r>
              <a:rPr lang="en-US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br>
              <a:rPr lang="en-US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 err="1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new_value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= </a:t>
            </a:r>
            <a:r>
              <a:rPr lang="en-US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110</a:t>
            </a:r>
            <a:br>
              <a:rPr lang="en-US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 err="1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df.loc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en-US" altLang="zh-CN" sz="2000" b="0" i="0" dirty="0" err="1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'first'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]==</a:t>
            </a:r>
            <a:r>
              <a:rPr lang="en-US" altLang="zh-CN" sz="2000" b="0" i="0" dirty="0" err="1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old_value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 = </a:t>
            </a:r>
            <a:r>
              <a:rPr lang="en-US" altLang="zh-CN" sz="2000" b="0" i="0" dirty="0" err="1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new_value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</a:t>
            </a:r>
            <a:r>
              <a:rPr lang="en-US" altLang="zh-CN" sz="2000" b="0" i="0" dirty="0" err="1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20153790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latin typeface="微软雅黑" panose="020B0503020204020204" pitchFamily="34" charset="-122"/>
              </a:rPr>
              <a:t>处理重复节点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B09A6FF-197C-4B8D-8A3A-6DBA6A124C9B}"/>
              </a:ext>
            </a:extLst>
          </p:cNvPr>
          <p:cNvSpPr txBox="1"/>
          <p:nvPr/>
        </p:nvSpPr>
        <p:spPr>
          <a:xfrm>
            <a:off x="1165783" y="1794193"/>
            <a:ext cx="8929687" cy="32696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data = {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'name'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'John'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'Mary'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'John'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'Jane'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'Mary'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'Jane'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'John'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'age'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22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23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22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23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'gender'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'male'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'female'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'male'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'female'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'female'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'female'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'male'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]}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 = pd.DataFrame(data)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print(df)</a:t>
            </a:r>
          </a:p>
        </p:txBody>
      </p:sp>
    </p:spTree>
    <p:extLst>
      <p:ext uri="{BB962C8B-B14F-4D97-AF65-F5344CB8AC3E}">
        <p14:creationId xmlns:p14="http://schemas.microsoft.com/office/powerpoint/2010/main" val="369513500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latin typeface="微软雅黑" panose="020B0503020204020204" pitchFamily="34" charset="-122"/>
              </a:rPr>
              <a:t>处理重复节点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B09A6FF-197C-4B8D-8A3A-6DBA6A124C9B}"/>
              </a:ext>
            </a:extLst>
          </p:cNvPr>
          <p:cNvSpPr txBox="1"/>
          <p:nvPr/>
        </p:nvSpPr>
        <p:spPr>
          <a:xfrm>
            <a:off x="1314064" y="1102734"/>
            <a:ext cx="8929687" cy="51162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 = df.drop_duplicates()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print(df)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 = df.drop_duplicates(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subset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'name'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print(df)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获取重复行的布尔值，重复行的值为</a:t>
            </a: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True</a:t>
            </a:r>
            <a:b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duplicated_rows = df.duplicated()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筛选出重复行</a:t>
            </a:r>
            <a:b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duplicated_df = df[duplicated_rows]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print(duplicated_df)</a:t>
            </a:r>
          </a:p>
        </p:txBody>
      </p:sp>
    </p:spTree>
    <p:extLst>
      <p:ext uri="{BB962C8B-B14F-4D97-AF65-F5344CB8AC3E}">
        <p14:creationId xmlns:p14="http://schemas.microsoft.com/office/powerpoint/2010/main" val="354441167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68F27A0-30C3-6FEC-321D-47C0CE78F5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第三章 数据清洗</a:t>
            </a: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81094B67-CF9D-52CE-6B97-2A66F786155B}"/>
              </a:ext>
            </a:extLst>
          </p:cNvPr>
          <p:cNvSpPr txBox="1">
            <a:spLocks noChangeArrowheads="1"/>
          </p:cNvSpPr>
          <p:nvPr/>
        </p:nvSpPr>
        <p:spPr>
          <a:xfrm>
            <a:off x="1607737" y="1778296"/>
            <a:ext cx="4325232" cy="396062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3.1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数据清洗概念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3.2  Pandas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基础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3.3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索引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3.4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文件读取和写入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3.5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查看数据基本情况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3.6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缺失数据处理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√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3.7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排序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1086A42-002E-AB00-F1E0-7F058A7FDDD4}"/>
              </a:ext>
            </a:extLst>
          </p:cNvPr>
          <p:cNvSpPr txBox="1">
            <a:spLocks noChangeArrowheads="1"/>
          </p:cNvSpPr>
          <p:nvPr/>
        </p:nvSpPr>
        <p:spPr>
          <a:xfrm>
            <a:off x="6536804" y="1778296"/>
            <a:ext cx="4153786" cy="352469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3.8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分组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3.9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变形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3.10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合并和更新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3.11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文本数据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3.12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分类数据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3.13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时序数据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3.14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数据清洗实战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5091246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</a:rPr>
              <a:t>排序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A52D48F-3F3D-43AB-BC7C-63D90DA2149B}"/>
              </a:ext>
            </a:extLst>
          </p:cNvPr>
          <p:cNvSpPr txBox="1"/>
          <p:nvPr/>
        </p:nvSpPr>
        <p:spPr>
          <a:xfrm>
            <a:off x="1611912" y="1584146"/>
            <a:ext cx="7662863" cy="37312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random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numpy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np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np.random.seed(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unsorted_df = pd.DataFrame(np.random.randn(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index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=[random.sample(range(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columns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'col2'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'col1'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print(unsorted_df)</a:t>
            </a:r>
          </a:p>
        </p:txBody>
      </p:sp>
    </p:spTree>
    <p:extLst>
      <p:ext uri="{BB962C8B-B14F-4D97-AF65-F5344CB8AC3E}">
        <p14:creationId xmlns:p14="http://schemas.microsoft.com/office/powerpoint/2010/main" val="17677430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68F27A0-30C3-6FEC-321D-47C0CE78F5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第三章 数据清洗</a:t>
            </a: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81094B67-CF9D-52CE-6B97-2A66F786155B}"/>
              </a:ext>
            </a:extLst>
          </p:cNvPr>
          <p:cNvSpPr txBox="1">
            <a:spLocks noChangeArrowheads="1"/>
          </p:cNvSpPr>
          <p:nvPr/>
        </p:nvSpPr>
        <p:spPr>
          <a:xfrm>
            <a:off x="1607737" y="1778296"/>
            <a:ext cx="4325232" cy="396062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3.1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数据清洗概念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3.2  Pandas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基础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3.3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索引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3.4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文件读取和写入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3.5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查看数据基本情况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3.6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缺失数据处理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3.7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排序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1086A42-002E-AB00-F1E0-7F058A7FDDD4}"/>
              </a:ext>
            </a:extLst>
          </p:cNvPr>
          <p:cNvSpPr txBox="1">
            <a:spLocks noChangeArrowheads="1"/>
          </p:cNvSpPr>
          <p:nvPr/>
        </p:nvSpPr>
        <p:spPr>
          <a:xfrm>
            <a:off x="6536804" y="1778296"/>
            <a:ext cx="4153786" cy="352469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3.8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分组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3.9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变形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3.10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合并和更新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3.11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文本数据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3.12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分类数据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3.13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时序数据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3.14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数据清洗实战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6751959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</a:rPr>
              <a:t>按标签排序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B6C3022-243A-412C-8571-374166E090EA}"/>
              </a:ext>
            </a:extLst>
          </p:cNvPr>
          <p:cNvSpPr txBox="1"/>
          <p:nvPr/>
        </p:nvSpPr>
        <p:spPr>
          <a:xfrm>
            <a:off x="1730589" y="892937"/>
            <a:ext cx="7920037" cy="51162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random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numpy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np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np.random.seed(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unsorted_df = pd.DataFrame(np.random.randn(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index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=[random.sample(range(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columns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'col2'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'col1'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f"</a:t>
            </a:r>
            <a:r>
              <a:rPr lang="zh-CN" altLang="en-US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生成的数据是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\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n{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unsorted_df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}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sorted_df = unsorted_df.sort_index()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f"</a:t>
            </a:r>
            <a:r>
              <a:rPr lang="zh-CN" altLang="en-US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排好序的数据是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\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n{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sorted_df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}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90892632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5BD481F-E4DE-4C0D-8E85-E8DCAF3DB0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</a:rPr>
              <a:t>按列排序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D5E2B5D-43B4-40D3-9237-940A3A054DFF}"/>
              </a:ext>
            </a:extLst>
          </p:cNvPr>
          <p:cNvSpPr txBox="1"/>
          <p:nvPr/>
        </p:nvSpPr>
        <p:spPr>
          <a:xfrm>
            <a:off x="1599838" y="988332"/>
            <a:ext cx="8011994" cy="51162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random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numpy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np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np.random.seed(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unsorted_df = pd.DataFrame(np.random.randn(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index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=[random.sample(range(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columns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'col2'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'col1'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f"</a:t>
            </a:r>
            <a:r>
              <a:rPr lang="zh-CN" altLang="en-US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生成的数据是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\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n{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unsorted_df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}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sorted_df = unsorted_df.sort_index(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ascending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False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f"</a:t>
            </a:r>
            <a:r>
              <a:rPr lang="zh-CN" altLang="en-US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排好序的数据是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\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n{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sorted_df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}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97015399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</a:rPr>
              <a:t>按值排序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06B3E67-9D80-4732-9A84-9D57DE02A46D}"/>
              </a:ext>
            </a:extLst>
          </p:cNvPr>
          <p:cNvSpPr txBox="1"/>
          <p:nvPr/>
        </p:nvSpPr>
        <p:spPr>
          <a:xfrm>
            <a:off x="1471097" y="1192074"/>
            <a:ext cx="7759399" cy="4654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random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numpy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np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np.random.seed(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unsorted_df = pd.DataFrame(np.random.randn(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index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=[random.sample(range(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columns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'col2'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'col1'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f"</a:t>
            </a:r>
            <a:r>
              <a:rPr lang="zh-CN" altLang="en-US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生成的数据是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\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n{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unsorted_df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}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sorted_df = unsorted_df.sort_index(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axis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f"</a:t>
            </a:r>
            <a:r>
              <a:rPr lang="zh-CN" altLang="en-US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排好序的数据是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\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n{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sorted_df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}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8283573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1024" y="104622"/>
            <a:ext cx="7662863" cy="515937"/>
          </a:xfrm>
        </p:spPr>
        <p:txBody>
          <a:bodyPr>
            <a:normAutofit/>
          </a:bodyPr>
          <a:lstStyle/>
          <a:p>
            <a:r>
              <a:rPr lang="zh-CN" altLang="en-US">
                <a:latin typeface="微软雅黑" panose="020B0503020204020204" pitchFamily="34" charset="-122"/>
              </a:rPr>
              <a:t>排序算法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F6E00A0-682F-41E8-A0E6-F61967975DBB}"/>
              </a:ext>
            </a:extLst>
          </p:cNvPr>
          <p:cNvSpPr txBox="1"/>
          <p:nvPr/>
        </p:nvSpPr>
        <p:spPr>
          <a:xfrm>
            <a:off x="1895004" y="2808754"/>
            <a:ext cx="6105524" cy="14229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mergesort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• heapsort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• quicksort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4832722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E2FE815B-3E90-4F8C-A798-C15CF2BF68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</a:rPr>
              <a:t>合并排序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BCDE172-2C9D-42B9-AE5B-7F9F70DFAFA5}"/>
              </a:ext>
            </a:extLst>
          </p:cNvPr>
          <p:cNvSpPr txBox="1"/>
          <p:nvPr/>
        </p:nvSpPr>
        <p:spPr>
          <a:xfrm>
            <a:off x="1435751" y="2255858"/>
            <a:ext cx="8525518" cy="23462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unsorted_df = pd.DataFrame({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'col1'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'col2'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]})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sorted_df = unsorted_df.sort_values(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by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'col1'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'col2'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f"</a:t>
            </a:r>
            <a:r>
              <a:rPr lang="zh-CN" altLang="en-US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生成的数据是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\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n{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unsorted_df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}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f"</a:t>
            </a:r>
            <a:r>
              <a:rPr lang="zh-CN" altLang="en-US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排好序的数据是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\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n{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sorted_df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}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670703511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</a:rPr>
              <a:t>层排序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64EAD54-0FD3-4C64-8195-D2F13D61CF3F}"/>
              </a:ext>
            </a:extLst>
          </p:cNvPr>
          <p:cNvSpPr txBox="1"/>
          <p:nvPr/>
        </p:nvSpPr>
        <p:spPr>
          <a:xfrm>
            <a:off x="1379519" y="1690288"/>
            <a:ext cx="6499654" cy="37312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创建一个数据集</a:t>
            </a:r>
            <a:b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data = {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'year'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2021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2021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2021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'month'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'day'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'value'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600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500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300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400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78253463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</a:rPr>
              <a:t>层排序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64EAD54-0FD3-4C64-8195-D2F13D61CF3F}"/>
              </a:ext>
            </a:extLst>
          </p:cNvPr>
          <p:cNvSpPr txBox="1"/>
          <p:nvPr/>
        </p:nvSpPr>
        <p:spPr>
          <a:xfrm>
            <a:off x="976185" y="763818"/>
            <a:ext cx="9959545" cy="59703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 = pd.DataFrame(data)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创建多层索引</a:t>
            </a:r>
            <a:b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 = df.set_index([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'year'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'month'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'day'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或者使用 </a:t>
            </a: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multiindex.from_arrays()</a:t>
            </a:r>
            <a:b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df = df.set_index(pd.MultiIndex.from_arrays([df['year'], df['month'], df['day']]))</a:t>
            </a:r>
            <a:b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查看数据</a:t>
            </a:r>
            <a:b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print(df)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 = df.sort_values(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by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'year'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'month'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'day'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ascending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=[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True, True, True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print(df)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 = df.sort_values(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by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'value'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print(df)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 = df.sort_index()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print(df)</a:t>
            </a:r>
          </a:p>
        </p:txBody>
      </p:sp>
    </p:spTree>
    <p:extLst>
      <p:ext uri="{BB962C8B-B14F-4D97-AF65-F5344CB8AC3E}">
        <p14:creationId xmlns:p14="http://schemas.microsoft.com/office/powerpoint/2010/main" val="366249453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68F27A0-30C3-6FEC-321D-47C0CE78F5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第三章 数据清洗</a:t>
            </a: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81094B67-CF9D-52CE-6B97-2A66F786155B}"/>
              </a:ext>
            </a:extLst>
          </p:cNvPr>
          <p:cNvSpPr txBox="1">
            <a:spLocks noChangeArrowheads="1"/>
          </p:cNvSpPr>
          <p:nvPr/>
        </p:nvSpPr>
        <p:spPr>
          <a:xfrm>
            <a:off x="1607737" y="1778296"/>
            <a:ext cx="4325232" cy="396062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3.1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数据清洗概念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3.2  Pandas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基础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3.3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索引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3.4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文件读取和写入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3.5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查看数据基本情况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3.6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缺失数据处理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3.7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排序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1086A42-002E-AB00-F1E0-7F058A7FDDD4}"/>
              </a:ext>
            </a:extLst>
          </p:cNvPr>
          <p:cNvSpPr txBox="1">
            <a:spLocks noChangeArrowheads="1"/>
          </p:cNvSpPr>
          <p:nvPr/>
        </p:nvSpPr>
        <p:spPr>
          <a:xfrm>
            <a:off x="6536804" y="1778296"/>
            <a:ext cx="4153786" cy="352469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3.8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分组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3.9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变形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3.10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合并和更新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3.11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文本数据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3.12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分类数据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3.13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时序数据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3.14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数据清洗实战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5982617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zh-CN" altLang="en-US">
                <a:latin typeface="微软雅黑" panose="020B0503020204020204" pitchFamily="34" charset="-122"/>
              </a:rPr>
              <a:t>分组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0475C56-2819-4B56-964F-783E8E1B7B73}"/>
              </a:ext>
            </a:extLst>
          </p:cNvPr>
          <p:cNvSpPr txBox="1"/>
          <p:nvPr/>
        </p:nvSpPr>
        <p:spPr>
          <a:xfrm>
            <a:off x="1728538" y="1101696"/>
            <a:ext cx="9020979" cy="4654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random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random.seed(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定义学生信息</a:t>
            </a:r>
            <a:b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students = [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{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'name'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zh-CN" altLang="en-US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张三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id'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'S001'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'gender'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zh-CN" altLang="en-US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男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age'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'class'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'1</a:t>
            </a:r>
            <a:r>
              <a:rPr lang="zh-CN" altLang="en-US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班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}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{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zh-CN" altLang="en-US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李四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id'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'S002'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'gender'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zh-CN" altLang="en-US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女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age'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17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'class'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'1</a:t>
            </a:r>
            <a:r>
              <a:rPr lang="zh-CN" altLang="en-US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班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}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{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zh-CN" altLang="en-US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王五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id'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'S003'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'gender'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zh-CN" altLang="en-US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男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age'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'class'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'2</a:t>
            </a:r>
            <a:r>
              <a:rPr lang="zh-CN" altLang="en-US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班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}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{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zh-CN" altLang="en-US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赵六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id'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'S004'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'gender'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zh-CN" altLang="en-US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女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age'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17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'class'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'2</a:t>
            </a:r>
            <a:r>
              <a:rPr lang="zh-CN" altLang="en-US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班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}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</a:p>
        </p:txBody>
      </p:sp>
    </p:spTree>
    <p:extLst>
      <p:ext uri="{BB962C8B-B14F-4D97-AF65-F5344CB8AC3E}">
        <p14:creationId xmlns:p14="http://schemas.microsoft.com/office/powerpoint/2010/main" val="189964865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zh-CN" altLang="en-US">
                <a:latin typeface="微软雅黑" panose="020B0503020204020204" pitchFamily="34" charset="-122"/>
              </a:rPr>
              <a:t>分组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0475C56-2819-4B56-964F-783E8E1B7B73}"/>
              </a:ext>
            </a:extLst>
          </p:cNvPr>
          <p:cNvSpPr txBox="1"/>
          <p:nvPr/>
        </p:nvSpPr>
        <p:spPr>
          <a:xfrm>
            <a:off x="1324725" y="839376"/>
            <a:ext cx="8924711" cy="56010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生成学生成绩</a:t>
            </a:r>
            <a:b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for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student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students: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student[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zh-CN" altLang="en-US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语文成绩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 =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random.randint(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student[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zh-CN" altLang="en-US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数学成绩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 =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random.randint(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student[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zh-CN" altLang="en-US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英语成绩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 =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random.randint(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student[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zh-CN" altLang="en-US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物理成绩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 =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random.randint(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student[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zh-CN" altLang="en-US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化学成绩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 =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random.randint(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student[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zh-CN" altLang="en-US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生物成绩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 =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random.randint(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将学生成绩数据集转换为 </a:t>
            </a: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DataFrame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类型</a:t>
            </a:r>
            <a:b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 = pd.DataFrame(students)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按照班级分组</a:t>
            </a:r>
            <a:b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class_group = df.groupby(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'class'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打印分组结果</a:t>
            </a:r>
            <a:b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print(class_group.groups)</a:t>
            </a:r>
          </a:p>
        </p:txBody>
      </p:sp>
    </p:spTree>
    <p:extLst>
      <p:ext uri="{BB962C8B-B14F-4D97-AF65-F5344CB8AC3E}">
        <p14:creationId xmlns:p14="http://schemas.microsoft.com/office/powerpoint/2010/main" val="11719801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>
                <a:latin typeface="微软雅黑" panose="020B0503020204020204" pitchFamily="34" charset="-122"/>
              </a:rPr>
              <a:t>基本数据结构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01072E2-4365-4A4D-8A5C-06F6F7222873}"/>
              </a:ext>
            </a:extLst>
          </p:cNvPr>
          <p:cNvSpPr txBox="1"/>
          <p:nvPr/>
        </p:nvSpPr>
        <p:spPr>
          <a:xfrm>
            <a:off x="1321268" y="825529"/>
            <a:ext cx="9076413" cy="14229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Series: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一维数组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类似于一维的数组或列表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主要用于一维数据的存储和操作。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en-US" altLang="zh-CN" sz="2000" b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DataFrame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二维表格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类似于数据库表或者电子表格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主要用于多维数据的存储和操作。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3F6852F0-9C61-4599-A4CC-EC07532E0E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1268" y="2823232"/>
            <a:ext cx="4557270" cy="260027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EDE89C4D-5A4B-411A-96DF-0F0E821146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7811" y="2461329"/>
            <a:ext cx="4000146" cy="3046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082623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</a:rPr>
              <a:t>聚合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704EBF3-95D3-48DA-B274-522EDCC9A13A}"/>
              </a:ext>
            </a:extLst>
          </p:cNvPr>
          <p:cNvSpPr txBox="1"/>
          <p:nvPr/>
        </p:nvSpPr>
        <p:spPr>
          <a:xfrm>
            <a:off x="1347531" y="2948355"/>
            <a:ext cx="6105524" cy="9612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0" i="0" dirty="0" err="1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class_group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= </a:t>
            </a:r>
            <a:r>
              <a:rPr lang="en-US" altLang="zh-CN" sz="2000" b="0" i="0" dirty="0" err="1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df.groupby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'class'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</a:t>
            </a:r>
            <a:r>
              <a:rPr lang="en-US" altLang="zh-CN" sz="2000" b="0" i="0" dirty="0" err="1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class_group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'age'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].</a:t>
            </a:r>
            <a:r>
              <a:rPr lang="en-US" altLang="zh-CN" sz="2000" b="0" i="0" dirty="0" err="1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agg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b="0" i="0" dirty="0" err="1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np.mean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))</a:t>
            </a:r>
          </a:p>
        </p:txBody>
      </p:sp>
    </p:spTree>
    <p:extLst>
      <p:ext uri="{BB962C8B-B14F-4D97-AF65-F5344CB8AC3E}">
        <p14:creationId xmlns:p14="http://schemas.microsoft.com/office/powerpoint/2010/main" val="1425571641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</a:rPr>
              <a:t>过滤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B1639F8-3ECD-4741-A0D8-64D8185A67E7}"/>
              </a:ext>
            </a:extLst>
          </p:cNvPr>
          <p:cNvSpPr txBox="1"/>
          <p:nvPr/>
        </p:nvSpPr>
        <p:spPr>
          <a:xfrm>
            <a:off x="1458740" y="2948355"/>
            <a:ext cx="8099929" cy="9612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 = df.filter(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items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'name'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zh-CN" altLang="en-US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语文成绩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zh-CN" altLang="en-US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数学成绩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zh-CN" altLang="en-US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英语成绩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])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print(df)</a:t>
            </a:r>
          </a:p>
        </p:txBody>
      </p:sp>
    </p:spTree>
    <p:extLst>
      <p:ext uri="{BB962C8B-B14F-4D97-AF65-F5344CB8AC3E}">
        <p14:creationId xmlns:p14="http://schemas.microsoft.com/office/powerpoint/2010/main" val="355299267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</a:rPr>
              <a:t>apply</a:t>
            </a:r>
            <a:r>
              <a:rPr lang="zh-CN" altLang="en-US" dirty="0">
                <a:latin typeface="微软雅黑" panose="020B0503020204020204" pitchFamily="34" charset="-122"/>
              </a:rPr>
              <a:t>函数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30CF6B5-F684-4AA3-BAB0-05D2EACCC56E}"/>
              </a:ext>
            </a:extLst>
          </p:cNvPr>
          <p:cNvSpPr txBox="1"/>
          <p:nvPr/>
        </p:nvSpPr>
        <p:spPr>
          <a:xfrm>
            <a:off x="936625" y="1737947"/>
            <a:ext cx="10318750" cy="37312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定义计算最大值和最小值的函数</a:t>
            </a:r>
            <a:b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def </a:t>
            </a:r>
            <a:r>
              <a:rPr lang="sq-AL" altLang="zh-CN" sz="2000" b="0" i="0" dirty="0">
                <a:solidFill>
                  <a:srgbClr val="FFC6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max_min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(row):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return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pd.Series({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zh-CN" altLang="en-US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最大值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row.max()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zh-CN" altLang="en-US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最小值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row.min()})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应用函数并保存结果到新列</a:t>
            </a:r>
            <a:b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df[[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zh-CN" altLang="en-US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最大值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zh-CN" altLang="en-US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最小值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]] =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df[[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zh-CN" altLang="en-US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语文成绩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zh-CN" altLang="en-US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数学成绩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zh-CN" altLang="en-US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英语成绩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]].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apply(max_min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axis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print(df)</a:t>
            </a:r>
          </a:p>
        </p:txBody>
      </p:sp>
    </p:spTree>
    <p:extLst>
      <p:ext uri="{BB962C8B-B14F-4D97-AF65-F5344CB8AC3E}">
        <p14:creationId xmlns:p14="http://schemas.microsoft.com/office/powerpoint/2010/main" val="4073256820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68F27A0-30C3-6FEC-321D-47C0CE78F5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第三章 数据清洗</a:t>
            </a: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81094B67-CF9D-52CE-6B97-2A66F786155B}"/>
              </a:ext>
            </a:extLst>
          </p:cNvPr>
          <p:cNvSpPr txBox="1">
            <a:spLocks noChangeArrowheads="1"/>
          </p:cNvSpPr>
          <p:nvPr/>
        </p:nvSpPr>
        <p:spPr>
          <a:xfrm>
            <a:off x="1607737" y="1778296"/>
            <a:ext cx="4325232" cy="396062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3.1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数据清洗概念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3.2  Pandas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基础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3.3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索引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3.4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文件读取和写入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3.5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查看数据基本情况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3.6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缺失数据处理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3.7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排序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1086A42-002E-AB00-F1E0-7F058A7FDDD4}"/>
              </a:ext>
            </a:extLst>
          </p:cNvPr>
          <p:cNvSpPr txBox="1">
            <a:spLocks noChangeArrowheads="1"/>
          </p:cNvSpPr>
          <p:nvPr/>
        </p:nvSpPr>
        <p:spPr>
          <a:xfrm>
            <a:off x="6536804" y="1778296"/>
            <a:ext cx="4153786" cy="352469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3.8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分组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3.9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变形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3.10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合并和更新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3.11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文本数据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3.12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分类数据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3.13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时序数据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3.14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数据清洗实战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0824270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</a:rPr>
              <a:t>透视表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6D926CB-FBAA-4BED-88CF-1F28229067AC}"/>
              </a:ext>
            </a:extLst>
          </p:cNvPr>
          <p:cNvSpPr txBox="1"/>
          <p:nvPr/>
        </p:nvSpPr>
        <p:spPr>
          <a:xfrm>
            <a:off x="1399543" y="1211351"/>
            <a:ext cx="9743377" cy="4654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创建一个示例数据集</a:t>
            </a:r>
            <a:b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data = {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'foo'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'foo'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'bar'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'bar'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'foo'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'bar'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'bar'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'foo'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'foo'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'B'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'one'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'one'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'two'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'two'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'two'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'one'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'two'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'two'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'one'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'x'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'y'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'x'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'y'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'x'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'y'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'x'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'y'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'x'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'D'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]}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 = pd.DataFrame(data)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pivot_table = df.pivot_table( 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index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'B'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values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'D'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print(pivot_table)</a:t>
            </a:r>
          </a:p>
        </p:txBody>
      </p:sp>
    </p:spTree>
    <p:extLst>
      <p:ext uri="{BB962C8B-B14F-4D97-AF65-F5344CB8AC3E}">
        <p14:creationId xmlns:p14="http://schemas.microsoft.com/office/powerpoint/2010/main" val="3348697065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</a:rPr>
              <a:t>crosstab</a:t>
            </a:r>
            <a:endParaRPr lang="zh-CN" altLang="en-US" dirty="0">
              <a:latin typeface="微软雅黑" panose="020B0503020204020204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60FF2A9-59EB-4CB8-84CF-BD56A53572FB}"/>
              </a:ext>
            </a:extLst>
          </p:cNvPr>
          <p:cNvSpPr txBox="1"/>
          <p:nvPr/>
        </p:nvSpPr>
        <p:spPr>
          <a:xfrm>
            <a:off x="836480" y="1332528"/>
            <a:ext cx="5684152" cy="4192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 = pd.DataFrame({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'foo'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'foo'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'foo'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'foo'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'bar'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'bar'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'bar'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'bar'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'B'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'one'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'one'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'two'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'two'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'one'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'one'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'two'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'two'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'D'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]})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ct = pd.crosstab(df[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'B'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print(ct)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3B47D19-979C-4D78-9D8C-CE99A047C7B2}"/>
              </a:ext>
            </a:extLst>
          </p:cNvPr>
          <p:cNvSpPr txBox="1"/>
          <p:nvPr/>
        </p:nvSpPr>
        <p:spPr>
          <a:xfrm>
            <a:off x="7100825" y="2717522"/>
            <a:ext cx="4169687" cy="14229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ct = pd.crosstab(df[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'B'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values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=df[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aggfunc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'sum'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print(ct)</a:t>
            </a:r>
          </a:p>
        </p:txBody>
      </p:sp>
    </p:spTree>
    <p:extLst>
      <p:ext uri="{BB962C8B-B14F-4D97-AF65-F5344CB8AC3E}">
        <p14:creationId xmlns:p14="http://schemas.microsoft.com/office/powerpoint/2010/main" val="3095463907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</a:rPr>
              <a:t>转换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77EBF03-7175-485A-AAF2-EC4DE40A73A5}"/>
              </a:ext>
            </a:extLst>
          </p:cNvPr>
          <p:cNvSpPr txBox="1"/>
          <p:nvPr/>
        </p:nvSpPr>
        <p:spPr>
          <a:xfrm>
            <a:off x="1483454" y="1332528"/>
            <a:ext cx="9255429" cy="4192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创建一个示例数据框</a:t>
            </a:r>
            <a:b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 = pd.DataFrame({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'City'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'New York'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'Los Angeles'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'Chicago'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'Temperature'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32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27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35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'Humidity'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65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75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]})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 </a:t>
            </a: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melt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函数将数据框转换为长格式</a:t>
            </a:r>
            <a:b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melted_df = pd.melt(df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id_vars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'City'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value_vars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'Temperature'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'Humidity'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var_name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'Metric'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value_name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'Value'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print(melted_df)</a:t>
            </a:r>
          </a:p>
        </p:txBody>
      </p:sp>
    </p:spTree>
    <p:extLst>
      <p:ext uri="{BB962C8B-B14F-4D97-AF65-F5344CB8AC3E}">
        <p14:creationId xmlns:p14="http://schemas.microsoft.com/office/powerpoint/2010/main" val="233425684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</a:rPr>
              <a:t>压缩与展开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D821D1C-949C-4532-A886-28E08C9E7559}"/>
              </a:ext>
            </a:extLst>
          </p:cNvPr>
          <p:cNvSpPr txBox="1"/>
          <p:nvPr/>
        </p:nvSpPr>
        <p:spPr>
          <a:xfrm>
            <a:off x="1031072" y="686940"/>
            <a:ext cx="9378202" cy="59703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创建数据和分层索引</a:t>
            </a:r>
            <a:b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data = {(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'East'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'number'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): [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0.5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0.75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0.35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0.6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'East'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'string'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): 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'Red'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'Orange'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'Yellow'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'Green'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'West'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'number'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): [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0.25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0.5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0.3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0.7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'West'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'string'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): 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'Green'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'Blue'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'Purple'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'Pink'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]}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index = [[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'North'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'North'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'South'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'South'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]]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 = pd.DataFrame(data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index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=index)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print(df)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 = df.stack(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level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print(df)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df=df.unstack(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level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print(df)</a:t>
            </a:r>
          </a:p>
        </p:txBody>
      </p:sp>
    </p:spTree>
    <p:extLst>
      <p:ext uri="{BB962C8B-B14F-4D97-AF65-F5344CB8AC3E}">
        <p14:creationId xmlns:p14="http://schemas.microsoft.com/office/powerpoint/2010/main" val="849223369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</a:rPr>
              <a:t>哑变量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02DD9A7-2DF6-4E52-A1ED-8C8700C9862B}"/>
              </a:ext>
            </a:extLst>
          </p:cNvPr>
          <p:cNvSpPr txBox="1"/>
          <p:nvPr/>
        </p:nvSpPr>
        <p:spPr>
          <a:xfrm>
            <a:off x="1531158" y="1835180"/>
            <a:ext cx="7899922" cy="37312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创建一个简单的数据集</a:t>
            </a:r>
            <a:b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data = {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'color'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'red'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'green'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'blue'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'red'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'green'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'shape'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'circle'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'triangle'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'square'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'circle'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'triangle'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]}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 = pd.DataFrame(data)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 </a:t>
            </a: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get_dummies()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函数将分类变量转换为哑变量</a:t>
            </a:r>
            <a:b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 = pd.get_dummies(df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columns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'color'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'shape'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print(df)</a:t>
            </a:r>
          </a:p>
        </p:txBody>
      </p:sp>
    </p:spTree>
    <p:extLst>
      <p:ext uri="{BB962C8B-B14F-4D97-AF65-F5344CB8AC3E}">
        <p14:creationId xmlns:p14="http://schemas.microsoft.com/office/powerpoint/2010/main" val="71410242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</a:rPr>
              <a:t>因子化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560D871-5772-45B4-967A-AAD8F8A08195}"/>
              </a:ext>
            </a:extLst>
          </p:cNvPr>
          <p:cNvSpPr txBox="1"/>
          <p:nvPr/>
        </p:nvSpPr>
        <p:spPr>
          <a:xfrm>
            <a:off x="1285745" y="1278573"/>
            <a:ext cx="9591361" cy="4654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原始数据</a:t>
            </a:r>
            <a:b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 = pd.DataFrame({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'Gender'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'M'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'F'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'M'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'F'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'Region'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'North'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'South'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'East'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'West'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]})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因子化</a:t>
            </a:r>
            <a:b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'Gender_Code'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 = pd.factorize(df[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'Gender'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])[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'Region_Code'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 = pd.factorize(df[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'Region'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])[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print(df)</a:t>
            </a:r>
          </a:p>
        </p:txBody>
      </p:sp>
    </p:spTree>
    <p:extLst>
      <p:ext uri="{BB962C8B-B14F-4D97-AF65-F5344CB8AC3E}">
        <p14:creationId xmlns:p14="http://schemas.microsoft.com/office/powerpoint/2010/main" val="1638031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</a:rPr>
              <a:t>Series</a:t>
            </a:r>
            <a:r>
              <a:rPr lang="zh-CN" altLang="en-US" dirty="0">
                <a:latin typeface="微软雅黑" panose="020B0503020204020204" pitchFamily="34" charset="-122"/>
              </a:rPr>
              <a:t>结构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F4F2CA0-8471-41DA-B703-F78108FEF4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98377" y="1963245"/>
            <a:ext cx="5137804" cy="2931509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BF9A67FC-E4BE-4807-A73C-CEAE4E77D930}"/>
              </a:ext>
            </a:extLst>
          </p:cNvPr>
          <p:cNvSpPr txBox="1"/>
          <p:nvPr/>
        </p:nvSpPr>
        <p:spPr>
          <a:xfrm>
            <a:off x="1652381" y="2460878"/>
            <a:ext cx="3735165" cy="19362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mport 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80808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#</a:t>
            </a:r>
            <a:r>
              <a:rPr lang="zh-CN" altLang="en-US" sz="2000" dirty="0">
                <a:solidFill>
                  <a:srgbClr val="80808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创建一个</a:t>
            </a:r>
            <a:r>
              <a:rPr lang="en-US" altLang="zh-CN" sz="2000" dirty="0">
                <a:solidFill>
                  <a:srgbClr val="80808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Series</a:t>
            </a:r>
            <a:r>
              <a:rPr lang="zh-CN" altLang="en-US" sz="2000" dirty="0">
                <a:solidFill>
                  <a:srgbClr val="80808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结构</a:t>
            </a:r>
            <a:br>
              <a:rPr lang="zh-CN" altLang="en-US" sz="2000" dirty="0">
                <a:solidFill>
                  <a:srgbClr val="80808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s=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pd.Series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([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])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8888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print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(s)</a:t>
            </a:r>
          </a:p>
        </p:txBody>
      </p:sp>
    </p:spTree>
    <p:extLst>
      <p:ext uri="{BB962C8B-B14F-4D97-AF65-F5344CB8AC3E}">
        <p14:creationId xmlns:p14="http://schemas.microsoft.com/office/powerpoint/2010/main" val="2837518012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68F27A0-30C3-6FEC-321D-47C0CE78F5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第三章 数据清洗</a:t>
            </a: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81094B67-CF9D-52CE-6B97-2A66F786155B}"/>
              </a:ext>
            </a:extLst>
          </p:cNvPr>
          <p:cNvSpPr txBox="1">
            <a:spLocks noChangeArrowheads="1"/>
          </p:cNvSpPr>
          <p:nvPr/>
        </p:nvSpPr>
        <p:spPr>
          <a:xfrm>
            <a:off x="1607737" y="1778296"/>
            <a:ext cx="4325232" cy="396062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3.1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数据清洗概念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3.2  Pandas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基础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3.3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索引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3.4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文件读取和写入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3.5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查看数据基本情况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3.6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缺失数据处理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3.7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排序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1086A42-002E-AB00-F1E0-7F058A7FDDD4}"/>
              </a:ext>
            </a:extLst>
          </p:cNvPr>
          <p:cNvSpPr txBox="1">
            <a:spLocks noChangeArrowheads="1"/>
          </p:cNvSpPr>
          <p:nvPr/>
        </p:nvSpPr>
        <p:spPr>
          <a:xfrm>
            <a:off x="6536804" y="1778296"/>
            <a:ext cx="4153786" cy="352469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3.8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分组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3.9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变形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3.10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合并和更新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3.11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文本数据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3.12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分类数据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3.13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时序数据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3.14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数据清洗实战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50790041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</a:rPr>
              <a:t>合并与更新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91584D3-FF9F-431D-8B91-3E2A4E04C17D}"/>
              </a:ext>
            </a:extLst>
          </p:cNvPr>
          <p:cNvSpPr txBox="1"/>
          <p:nvPr/>
        </p:nvSpPr>
        <p:spPr>
          <a:xfrm>
            <a:off x="707778" y="667417"/>
            <a:ext cx="6679925" cy="60396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df1 = pd.DataFrame({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'A0'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'A1'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'A2'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'A3'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'B'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'B0'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'B1'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'B2'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'B3'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'C0'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'C1'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'C2'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'C3'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'D'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'D0'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'D1'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'D2'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'D3'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]}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index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=[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df2 = pd.DataFrame({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'A4'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'A5'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'A6'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'A7'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'B'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'B4'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'B5'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'B6'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'B7'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'C4'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'C5'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'C6'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'C7'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'D'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'D4'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'D5'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'D6'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'D7'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]}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index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=[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print(df1)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print(df2)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3E6E7B1-3CB3-A1D1-57B5-C46764E0AA06}"/>
              </a:ext>
            </a:extLst>
          </p:cNvPr>
          <p:cNvSpPr txBox="1"/>
          <p:nvPr/>
        </p:nvSpPr>
        <p:spPr>
          <a:xfrm>
            <a:off x="6633456" y="2486691"/>
            <a:ext cx="5104888" cy="1884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 = df1.assign(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new_col1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lambda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x: x[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 + x[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'B'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new_col2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lambda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x: x[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 *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print(df)</a:t>
            </a:r>
          </a:p>
        </p:txBody>
      </p:sp>
    </p:spTree>
    <p:extLst>
      <p:ext uri="{BB962C8B-B14F-4D97-AF65-F5344CB8AC3E}">
        <p14:creationId xmlns:p14="http://schemas.microsoft.com/office/powerpoint/2010/main" val="3629752572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</a:rPr>
              <a:t>合并与更新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DDC948A-5ECB-4E77-914E-73A0BAB91D56}"/>
              </a:ext>
            </a:extLst>
          </p:cNvPr>
          <p:cNvSpPr txBox="1"/>
          <p:nvPr/>
        </p:nvSpPr>
        <p:spPr>
          <a:xfrm>
            <a:off x="1162179" y="2948355"/>
            <a:ext cx="6105524" cy="9612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df1.update(df2)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8888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print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(df1)</a:t>
            </a:r>
          </a:p>
        </p:txBody>
      </p:sp>
    </p:spTree>
    <p:extLst>
      <p:ext uri="{BB962C8B-B14F-4D97-AF65-F5344CB8AC3E}">
        <p14:creationId xmlns:p14="http://schemas.microsoft.com/office/powerpoint/2010/main" val="548010422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</a:rPr>
              <a:t>合并与更新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84519FE-08D5-44D2-858B-8DBB38D70EE4}"/>
              </a:ext>
            </a:extLst>
          </p:cNvPr>
          <p:cNvSpPr txBox="1"/>
          <p:nvPr/>
        </p:nvSpPr>
        <p:spPr>
          <a:xfrm>
            <a:off x="1582307" y="2486691"/>
            <a:ext cx="6869713" cy="23462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 = pd.concat([df1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df2]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axis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print(df)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 = pd.concat([df1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df2]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axis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ignore_index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True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print(df)</a:t>
            </a:r>
          </a:p>
        </p:txBody>
      </p:sp>
    </p:spTree>
    <p:extLst>
      <p:ext uri="{BB962C8B-B14F-4D97-AF65-F5344CB8AC3E}">
        <p14:creationId xmlns:p14="http://schemas.microsoft.com/office/powerpoint/2010/main" val="2326259548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>
                <a:latin typeface="微软雅黑" panose="020B0503020204020204" pitchFamily="34" charset="-122"/>
              </a:rPr>
              <a:t>合并与更新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8B99AF8-ADF4-4BBB-BE79-D848D04C2A57}"/>
              </a:ext>
            </a:extLst>
          </p:cNvPr>
          <p:cNvSpPr txBox="1"/>
          <p:nvPr/>
        </p:nvSpPr>
        <p:spPr>
          <a:xfrm>
            <a:off x="965867" y="1265648"/>
            <a:ext cx="4807612" cy="4654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left = pd.DataFrame({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'id'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'Name'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'John'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'Julia'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'Alex'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'Emily'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'age'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32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29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'gender'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'male'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'female'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'male'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'female'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})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6D51E7C-6AB5-05F1-ED8D-38B3E2D63A3F}"/>
              </a:ext>
            </a:extLst>
          </p:cNvPr>
          <p:cNvSpPr txBox="1"/>
          <p:nvPr/>
        </p:nvSpPr>
        <p:spPr>
          <a:xfrm>
            <a:off x="6096000" y="1265648"/>
            <a:ext cx="5420497" cy="37312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right = pd.DataFrame({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'id'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'Name'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'Emily'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'Mike'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'Sophie'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'Jack'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'age'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23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29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35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27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'gender'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'male'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'female'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'female'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'male'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})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print(left)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print(right)</a:t>
            </a:r>
          </a:p>
        </p:txBody>
      </p:sp>
    </p:spTree>
    <p:extLst>
      <p:ext uri="{BB962C8B-B14F-4D97-AF65-F5344CB8AC3E}">
        <p14:creationId xmlns:p14="http://schemas.microsoft.com/office/powerpoint/2010/main" val="923344707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</a:rPr>
              <a:t>合并与更新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C3BD5BF-22C6-42FA-8428-79C6787785C8}"/>
              </a:ext>
            </a:extLst>
          </p:cNvPr>
          <p:cNvSpPr txBox="1"/>
          <p:nvPr/>
        </p:nvSpPr>
        <p:spPr>
          <a:xfrm>
            <a:off x="1569952" y="702188"/>
            <a:ext cx="6925462" cy="60396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print(pd.merge(left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right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on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'id'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</a:t>
            </a: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left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侧的</a:t>
            </a: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subject_id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为键</a:t>
            </a:r>
            <a:b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print(pd.merge(left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right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on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'age'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how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"left"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</a:t>
            </a: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right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侧的</a:t>
            </a: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subject_id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为键</a:t>
            </a:r>
            <a:b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print(pd.merge(left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right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on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'age'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how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"right"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求出两个</a:t>
            </a: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subject_id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的并集，并作为键</a:t>
            </a:r>
            <a:b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print(pd.merge(left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right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on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'age'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how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"outer"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求出两个</a:t>
            </a: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subject_id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的交集，并将结果作为键</a:t>
            </a:r>
            <a:b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print(pd.merge(left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right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on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'age'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how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"inner"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))</a:t>
            </a:r>
          </a:p>
        </p:txBody>
      </p:sp>
    </p:spTree>
    <p:extLst>
      <p:ext uri="{BB962C8B-B14F-4D97-AF65-F5344CB8AC3E}">
        <p14:creationId xmlns:p14="http://schemas.microsoft.com/office/powerpoint/2010/main" val="376659204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68F27A0-30C3-6FEC-321D-47C0CE78F5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第三章 数据清洗</a:t>
            </a: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81094B67-CF9D-52CE-6B97-2A66F786155B}"/>
              </a:ext>
            </a:extLst>
          </p:cNvPr>
          <p:cNvSpPr txBox="1">
            <a:spLocks noChangeArrowheads="1"/>
          </p:cNvSpPr>
          <p:nvPr/>
        </p:nvSpPr>
        <p:spPr>
          <a:xfrm>
            <a:off x="1607737" y="1778296"/>
            <a:ext cx="4325232" cy="396062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3.1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数据清洗概念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3.2  Pandas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基础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3.3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索引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3.4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文件读取和写入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3.5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查看数据基本情况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3.6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缺失数据处理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3.7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排序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1086A42-002E-AB00-F1E0-7F058A7FDDD4}"/>
              </a:ext>
            </a:extLst>
          </p:cNvPr>
          <p:cNvSpPr txBox="1">
            <a:spLocks noChangeArrowheads="1"/>
          </p:cNvSpPr>
          <p:nvPr/>
        </p:nvSpPr>
        <p:spPr>
          <a:xfrm>
            <a:off x="6536804" y="1778296"/>
            <a:ext cx="4153786" cy="352469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3.8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分组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3.9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变形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3.10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合并和更新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3.11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文本数据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3.12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分类数据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3.13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时序数据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3.14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数据清洗实战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74284190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</a:rPr>
              <a:t>string</a:t>
            </a:r>
            <a:r>
              <a:rPr lang="zh-CN" altLang="en-US" dirty="0">
                <a:latin typeface="微软雅黑" panose="020B0503020204020204" pitchFamily="34" charset="-122"/>
              </a:rPr>
              <a:t>类型的性质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A5B07B2-B34A-4E7F-B9A6-CD1D12A7D012}"/>
              </a:ext>
            </a:extLst>
          </p:cNvPr>
          <p:cNvSpPr txBox="1"/>
          <p:nvPr/>
        </p:nvSpPr>
        <p:spPr>
          <a:xfrm>
            <a:off x="1304424" y="1794193"/>
            <a:ext cx="9806599" cy="32696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data = pd.Series([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"a"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"b"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"c"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print(data.dtype)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data2 = pd.Series([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"a"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"b"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"c"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dtype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"string"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  </a:t>
            </a: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定义数据时定义好数据类型</a:t>
            </a:r>
            <a:b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print(data2.dtype)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data = data.astype(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'string'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  </a:t>
            </a: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astype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更改数据类型</a:t>
            </a:r>
            <a:b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print(data.dtype)</a:t>
            </a:r>
          </a:p>
        </p:txBody>
      </p:sp>
    </p:spTree>
    <p:extLst>
      <p:ext uri="{BB962C8B-B14F-4D97-AF65-F5344CB8AC3E}">
        <p14:creationId xmlns:p14="http://schemas.microsoft.com/office/powerpoint/2010/main" val="979098727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</a:rPr>
              <a:t>string</a:t>
            </a:r>
            <a:r>
              <a:rPr lang="zh-CN" altLang="en-US" dirty="0">
                <a:latin typeface="微软雅黑" panose="020B0503020204020204" pitchFamily="34" charset="-122"/>
              </a:rPr>
              <a:t>类型的转换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96021F1-DA4C-4E8B-AC1D-57803139209C}"/>
              </a:ext>
            </a:extLst>
          </p:cNvPr>
          <p:cNvSpPr txBox="1"/>
          <p:nvPr/>
        </p:nvSpPr>
        <p:spPr>
          <a:xfrm>
            <a:off x="1917378" y="2255858"/>
            <a:ext cx="7957108" cy="23462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 = pd.DataFrame({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'B'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'4'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'5'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'6'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]})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"Original data type:"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].dtype)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 = df[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].astype(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"string"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"New data type:"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].dtype)</a:t>
            </a:r>
          </a:p>
        </p:txBody>
      </p:sp>
    </p:spTree>
    <p:extLst>
      <p:ext uri="{BB962C8B-B14F-4D97-AF65-F5344CB8AC3E}">
        <p14:creationId xmlns:p14="http://schemas.microsoft.com/office/powerpoint/2010/main" val="812164903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</a:rPr>
              <a:t>string</a:t>
            </a:r>
            <a:r>
              <a:rPr lang="zh-CN" altLang="en-US" dirty="0">
                <a:latin typeface="微软雅黑" panose="020B0503020204020204" pitchFamily="34" charset="-122"/>
              </a:rPr>
              <a:t>类型的转换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96021F1-DA4C-4E8B-AC1D-57803139209C}"/>
              </a:ext>
            </a:extLst>
          </p:cNvPr>
          <p:cNvSpPr txBox="1"/>
          <p:nvPr/>
        </p:nvSpPr>
        <p:spPr>
          <a:xfrm>
            <a:off x="1713794" y="1332528"/>
            <a:ext cx="6866679" cy="4192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创建一个示例数据</a:t>
            </a:r>
            <a:b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data = {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'1'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'2'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'3'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'B'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'4'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'5'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'6'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]}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 = pd.DataFrame(data)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to_numeric()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</a:t>
            </a: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列转换为数值型</a:t>
            </a:r>
            <a:b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 = pd.to_numeric(df[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打印结果</a:t>
            </a:r>
            <a:b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print(df)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print(df.dtypes)</a:t>
            </a:r>
          </a:p>
        </p:txBody>
      </p:sp>
    </p:spTree>
    <p:extLst>
      <p:ext uri="{BB962C8B-B14F-4D97-AF65-F5344CB8AC3E}">
        <p14:creationId xmlns:p14="http://schemas.microsoft.com/office/powerpoint/2010/main" val="26178601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Series</a:t>
            </a:r>
            <a:r>
              <a:rPr lang="zh-CN" altLang="en-US" dirty="0"/>
              <a:t>常用属性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BF52F64-D7EF-4A6B-AC8D-557284DA87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8207" y="1627015"/>
            <a:ext cx="9915586" cy="3603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5543793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</a:rPr>
              <a:t>string</a:t>
            </a:r>
            <a:r>
              <a:rPr lang="zh-CN" altLang="en-US" dirty="0">
                <a:latin typeface="微软雅黑" panose="020B0503020204020204" pitchFamily="34" charset="-122"/>
              </a:rPr>
              <a:t>类型的转换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8F32463-4456-40F2-A3A0-23C1BC4A1440}"/>
              </a:ext>
            </a:extLst>
          </p:cNvPr>
          <p:cNvSpPr txBox="1"/>
          <p:nvPr/>
        </p:nvSpPr>
        <p:spPr>
          <a:xfrm>
            <a:off x="1646057" y="2255858"/>
            <a:ext cx="9092825" cy="23462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 = pd.DataFrame({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'date'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'2022-01-01'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'2022-01-02'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'2022-01-03'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]})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'date'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 = pd.to_datetime(df[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'date'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print(df)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print(df.dtypes)</a:t>
            </a:r>
          </a:p>
        </p:txBody>
      </p:sp>
    </p:spTree>
    <p:extLst>
      <p:ext uri="{BB962C8B-B14F-4D97-AF65-F5344CB8AC3E}">
        <p14:creationId xmlns:p14="http://schemas.microsoft.com/office/powerpoint/2010/main" val="557795281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</a:rPr>
              <a:t>拆分与拼接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5A2AF67-FD54-4F93-885C-B202DF031964}"/>
              </a:ext>
            </a:extLst>
          </p:cNvPr>
          <p:cNvSpPr txBox="1"/>
          <p:nvPr/>
        </p:nvSpPr>
        <p:spPr>
          <a:xfrm>
            <a:off x="1692876" y="736595"/>
            <a:ext cx="8017861" cy="28079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创建示例数据框</a:t>
            </a:r>
            <a:b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 = pd.DataFrame({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'col1'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'A,B,C'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'D,E,F'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'G,H,I'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]})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 </a:t>
            </a: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str.split()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方法，将 </a:t>
            </a:r>
            <a:r>
              <a:rPr lang="en-US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col1'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列中的字符串按 </a:t>
            </a:r>
            <a:r>
              <a:rPr lang="en-US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','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分割</a:t>
            </a:r>
            <a:b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'col1'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 = df[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'col1'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].str.split(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','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print(df)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297DFF7-7438-43B3-B821-7193FA9ABD13}"/>
              </a:ext>
            </a:extLst>
          </p:cNvPr>
          <p:cNvSpPr txBox="1"/>
          <p:nvPr/>
        </p:nvSpPr>
        <p:spPr>
          <a:xfrm>
            <a:off x="1692876" y="3429000"/>
            <a:ext cx="8017861" cy="32696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创建一个示例</a:t>
            </a: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DataFrame</a:t>
            </a:r>
            <a:b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 = pd.DataFrame({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'apple'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'banana'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'B'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'orange'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'mango'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]})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str.cat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方法连接</a:t>
            </a: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列和</a:t>
            </a: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列的字符串，并使用逗号作为分隔符</a:t>
            </a:r>
            <a:b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 = df[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].str.cat(df[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'B'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sep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','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print(df)</a:t>
            </a:r>
          </a:p>
        </p:txBody>
      </p:sp>
    </p:spTree>
    <p:extLst>
      <p:ext uri="{BB962C8B-B14F-4D97-AF65-F5344CB8AC3E}">
        <p14:creationId xmlns:p14="http://schemas.microsoft.com/office/powerpoint/2010/main" val="2972552845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</a:rPr>
              <a:t>替换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795A0E7-FB2F-44B8-8501-B677610D508E}"/>
              </a:ext>
            </a:extLst>
          </p:cNvPr>
          <p:cNvSpPr txBox="1"/>
          <p:nvPr/>
        </p:nvSpPr>
        <p:spPr>
          <a:xfrm>
            <a:off x="1383506" y="2255858"/>
            <a:ext cx="9424987" cy="23462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 = pd.DataFrame({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'col1'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'old_string1'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'old_string2'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'old_string3'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'col2'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]})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'col1'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 = df[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'col1'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].str.replace(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'old_string'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'new_string'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print(df)</a:t>
            </a:r>
          </a:p>
        </p:txBody>
      </p:sp>
    </p:spTree>
    <p:extLst>
      <p:ext uri="{BB962C8B-B14F-4D97-AF65-F5344CB8AC3E}">
        <p14:creationId xmlns:p14="http://schemas.microsoft.com/office/powerpoint/2010/main" val="1700072799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</a:rPr>
              <a:t>替换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19B124A-545F-48D9-A350-9D96EBFED01B}"/>
              </a:ext>
            </a:extLst>
          </p:cNvPr>
          <p:cNvSpPr txBox="1"/>
          <p:nvPr/>
        </p:nvSpPr>
        <p:spPr>
          <a:xfrm>
            <a:off x="1607022" y="2514767"/>
            <a:ext cx="8738457" cy="23462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 = pd.DataFrame({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'name'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'Mr. John Smith'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'Mr. Michael Brown'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'Mrs. Jane Doe'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]})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'name'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 = df[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'name'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].replace(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to_replace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'Mr\.'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value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'Sir'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regex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True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437373580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</a:rPr>
              <a:t>替换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781BF14-DAF8-4A47-B16E-E00D52FF041F}"/>
              </a:ext>
            </a:extLst>
          </p:cNvPr>
          <p:cNvSpPr txBox="1"/>
          <p:nvPr/>
        </p:nvSpPr>
        <p:spPr>
          <a:xfrm>
            <a:off x="1877146" y="1332528"/>
            <a:ext cx="7798482" cy="4192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创建数据</a:t>
            </a:r>
            <a:b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data = {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'name'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'Bob'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'Alice'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'Charlie'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'David'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'age'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35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'gender'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'male'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'female'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'male'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'male'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]}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 = pd.DataFrame(data)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替换多个字符串</a:t>
            </a:r>
            <a:b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df.replace({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'male'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'M'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'female'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'F'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}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inplace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True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print(df)</a:t>
            </a:r>
          </a:p>
        </p:txBody>
      </p:sp>
    </p:spTree>
    <p:extLst>
      <p:ext uri="{BB962C8B-B14F-4D97-AF65-F5344CB8AC3E}">
        <p14:creationId xmlns:p14="http://schemas.microsoft.com/office/powerpoint/2010/main" val="1697761103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</a:rPr>
              <a:t>替换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7F1B6F5-7224-45B4-8E05-02AB7647537B}"/>
              </a:ext>
            </a:extLst>
          </p:cNvPr>
          <p:cNvSpPr txBox="1"/>
          <p:nvPr/>
        </p:nvSpPr>
        <p:spPr>
          <a:xfrm>
            <a:off x="1597433" y="2025026"/>
            <a:ext cx="8997133" cy="28079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创建数据框</a:t>
            </a:r>
            <a:b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 = pd.DataFrame({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'col1'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'abc'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'def'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'ghi'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]})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替换第 </a:t>
            </a:r>
            <a:r>
              <a:rPr lang="en-US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个位置上的字符</a:t>
            </a:r>
            <a:b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'col1'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 = df[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'col1'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].str.replace(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r'(^|.)(.)(.*)'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r'\1X\3'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regex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True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print(df)</a:t>
            </a:r>
          </a:p>
        </p:txBody>
      </p:sp>
    </p:spTree>
    <p:extLst>
      <p:ext uri="{BB962C8B-B14F-4D97-AF65-F5344CB8AC3E}">
        <p14:creationId xmlns:p14="http://schemas.microsoft.com/office/powerpoint/2010/main" val="2737432640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>
                <a:latin typeface="微软雅黑" panose="020B0503020204020204" pitchFamily="34" charset="-122"/>
              </a:rPr>
              <a:t>替换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E982CB0-CC2B-48D5-A351-CDB5BDB94820}"/>
              </a:ext>
            </a:extLst>
          </p:cNvPr>
          <p:cNvSpPr txBox="1"/>
          <p:nvPr/>
        </p:nvSpPr>
        <p:spPr>
          <a:xfrm>
            <a:off x="1872466" y="2255858"/>
            <a:ext cx="8447068" cy="23462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创建一个示例</a:t>
            </a: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DataFrame</a:t>
            </a:r>
            <a:b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 = pd.DataFrame({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'apple'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'banana'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'B'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'orange'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'mango'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]})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print(df.loc[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print(df.iloc[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])</a:t>
            </a:r>
          </a:p>
        </p:txBody>
      </p:sp>
    </p:spTree>
    <p:extLst>
      <p:ext uri="{BB962C8B-B14F-4D97-AF65-F5344CB8AC3E}">
        <p14:creationId xmlns:p14="http://schemas.microsoft.com/office/powerpoint/2010/main" val="1087268799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</a:rPr>
              <a:t>替换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7E9546F-DD8C-4B26-97AD-98BE7826B39A}"/>
              </a:ext>
            </a:extLst>
          </p:cNvPr>
          <p:cNvSpPr txBox="1"/>
          <p:nvPr/>
        </p:nvSpPr>
        <p:spPr>
          <a:xfrm>
            <a:off x="1761376" y="2255858"/>
            <a:ext cx="8669248" cy="23462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创建一个示例</a:t>
            </a: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DataFrame</a:t>
            </a:r>
            <a:b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 = pd.DataFrame({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'apple'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'banana'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'B'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'apple'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'mango'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]})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df.replace(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to_replace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'apple'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value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inplace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True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print(df)</a:t>
            </a:r>
          </a:p>
        </p:txBody>
      </p:sp>
    </p:spTree>
    <p:extLst>
      <p:ext uri="{BB962C8B-B14F-4D97-AF65-F5344CB8AC3E}">
        <p14:creationId xmlns:p14="http://schemas.microsoft.com/office/powerpoint/2010/main" val="2704367683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</a:rPr>
              <a:t>子串匹配与提取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537F9EA-F45C-45CE-B74F-5BFC0958911F}"/>
              </a:ext>
            </a:extLst>
          </p:cNvPr>
          <p:cNvSpPr txBox="1"/>
          <p:nvPr/>
        </p:nvSpPr>
        <p:spPr>
          <a:xfrm>
            <a:off x="1509666" y="2025026"/>
            <a:ext cx="9172668" cy="28079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data = {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'email'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'john.doe@gmail.com'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'jane.doe@yahoo.com'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'jim.smith@gmail.com'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]}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 = pd.DataFrame(data)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'username'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 = df[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'email'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].str.extract(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r'(.*)@'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print(df)</a:t>
            </a:r>
          </a:p>
        </p:txBody>
      </p:sp>
    </p:spTree>
    <p:extLst>
      <p:ext uri="{BB962C8B-B14F-4D97-AF65-F5344CB8AC3E}">
        <p14:creationId xmlns:p14="http://schemas.microsoft.com/office/powerpoint/2010/main" val="2955799578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</a:rPr>
              <a:t>子串匹配与提取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537F9EA-F45C-45CE-B74F-5BFC0958911F}"/>
              </a:ext>
            </a:extLst>
          </p:cNvPr>
          <p:cNvSpPr txBox="1"/>
          <p:nvPr/>
        </p:nvSpPr>
        <p:spPr>
          <a:xfrm>
            <a:off x="1922180" y="2025026"/>
            <a:ext cx="8347640" cy="28079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创建一个示例数据框</a:t>
            </a:r>
            <a:b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 = pd.DataFrame({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'text'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'abc123'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'def456'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'ghi789'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]})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 </a:t>
            </a: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str.extractall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提取所有匹配的数字</a:t>
            </a:r>
            <a:b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result = df[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'text'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].str.extractall(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r'(\d+)'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print(result)</a:t>
            </a:r>
          </a:p>
        </p:txBody>
      </p:sp>
    </p:spTree>
    <p:extLst>
      <p:ext uri="{BB962C8B-B14F-4D97-AF65-F5344CB8AC3E}">
        <p14:creationId xmlns:p14="http://schemas.microsoft.com/office/powerpoint/2010/main" val="13423550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zh-CN" altLang="en-US" dirty="0">
                <a:latin typeface="微软雅黑" panose="020B0503020204020204" pitchFamily="34" charset="-122"/>
              </a:rPr>
              <a:t>创建</a:t>
            </a:r>
            <a:r>
              <a:rPr lang="en-US" altLang="zh-CN" dirty="0">
                <a:latin typeface="微软雅黑" panose="020B0503020204020204" pitchFamily="34" charset="-122"/>
              </a:rPr>
              <a:t>Series</a:t>
            </a:r>
            <a:r>
              <a:rPr lang="zh-CN" altLang="en-US" dirty="0">
                <a:latin typeface="微软雅黑" panose="020B0503020204020204" pitchFamily="34" charset="-122"/>
              </a:rPr>
              <a:t>对象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0907290-C151-4AC4-B47D-AC766B27F68B}"/>
              </a:ext>
            </a:extLst>
          </p:cNvPr>
          <p:cNvSpPr txBox="1"/>
          <p:nvPr/>
        </p:nvSpPr>
        <p:spPr>
          <a:xfrm>
            <a:off x="666065" y="837881"/>
            <a:ext cx="2845256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输出数据为空</a:t>
            </a:r>
            <a:b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= pd.Series()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print(s)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D6425DF-5DC4-403C-A7F7-C71301EA033F}"/>
              </a:ext>
            </a:extLst>
          </p:cNvPr>
          <p:cNvSpPr txBox="1"/>
          <p:nvPr/>
        </p:nvSpPr>
        <p:spPr>
          <a:xfrm>
            <a:off x="4252069" y="837881"/>
            <a:ext cx="3350210" cy="21000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00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mport 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numpy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np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data = 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np.array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([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en-US" altLang="zh-CN" sz="2000" dirty="0" err="1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a'</a:t>
            </a:r>
            <a:r>
              <a:rPr lang="en-US" altLang="zh-CN" sz="2000" dirty="0" err="1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 err="1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'b'</a:t>
            </a:r>
            <a:r>
              <a:rPr lang="en-US" altLang="zh-CN" sz="2000" dirty="0" err="1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 err="1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'c'</a:t>
            </a:r>
            <a:r>
              <a:rPr lang="en-US" altLang="zh-CN" sz="2000" dirty="0" err="1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 err="1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'd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])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 = 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pd.Series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(data)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8888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print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(s)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B308514-F325-4AA0-8C9B-750B6E7C4589}"/>
              </a:ext>
            </a:extLst>
          </p:cNvPr>
          <p:cNvSpPr txBox="1"/>
          <p:nvPr/>
        </p:nvSpPr>
        <p:spPr>
          <a:xfrm>
            <a:off x="8075150" y="837881"/>
            <a:ext cx="2737011" cy="1761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00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mport 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 = 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pd.Series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([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])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8888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print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(s)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sz="2000" dirty="0">
              <a:solidFill>
                <a:srgbClr val="A9B7C6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D2B93F2-F4CE-4B87-8EDB-39BB0DB4095E}"/>
              </a:ext>
            </a:extLst>
          </p:cNvPr>
          <p:cNvSpPr txBox="1"/>
          <p:nvPr/>
        </p:nvSpPr>
        <p:spPr>
          <a:xfrm>
            <a:off x="666065" y="2442995"/>
            <a:ext cx="3137598" cy="1761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00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mport 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data = {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'a'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0.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'b'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'c'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}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 = 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pd.Series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(data)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8888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print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(s)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sz="2000" dirty="0">
              <a:solidFill>
                <a:srgbClr val="A9B7C6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0F76886-DD5A-45FB-8046-04BF3DF1A1E7}"/>
              </a:ext>
            </a:extLst>
          </p:cNvPr>
          <p:cNvSpPr txBox="1"/>
          <p:nvPr/>
        </p:nvSpPr>
        <p:spPr>
          <a:xfrm>
            <a:off x="4196803" y="2923905"/>
            <a:ext cx="3192864" cy="24386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00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mport 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data = {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'a'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0.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'b'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'c'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}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 = 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pd.Series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data</a:t>
            </a:r>
            <a:r>
              <a:rPr lang="en-US" altLang="zh-CN" sz="2000" dirty="0" err="1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 err="1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index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=[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en-US" altLang="zh-CN" sz="2000" dirty="0" err="1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a'</a:t>
            </a:r>
            <a:r>
              <a:rPr lang="en-US" altLang="zh-CN" sz="2000" dirty="0" err="1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 err="1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'd'</a:t>
            </a:r>
            <a:r>
              <a:rPr lang="en-US" altLang="zh-CN" sz="2000" dirty="0" err="1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 err="1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'c'</a:t>
            </a:r>
            <a:r>
              <a:rPr lang="en-US" altLang="zh-CN" sz="2000" dirty="0" err="1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 err="1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'b'</a:t>
            </a:r>
            <a:r>
              <a:rPr lang="en-US" altLang="zh-CN" sz="2000" dirty="0" err="1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 err="1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'e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])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8888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print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(s)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sz="2000" dirty="0">
              <a:solidFill>
                <a:srgbClr val="A9B7C6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7E62B60E-826A-40E3-81F9-2737A39C0A67}"/>
              </a:ext>
            </a:extLst>
          </p:cNvPr>
          <p:cNvSpPr txBox="1"/>
          <p:nvPr/>
        </p:nvSpPr>
        <p:spPr>
          <a:xfrm>
            <a:off x="8057849" y="2770909"/>
            <a:ext cx="3542272" cy="1761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00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mport 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 = 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pd.Series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index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=[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])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8888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print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(s)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739AEEB2-FDC6-4ACA-933F-0A5F435F7A81}"/>
              </a:ext>
            </a:extLst>
          </p:cNvPr>
          <p:cNvSpPr txBox="1"/>
          <p:nvPr/>
        </p:nvSpPr>
        <p:spPr>
          <a:xfrm>
            <a:off x="669848" y="4193863"/>
            <a:ext cx="3192864" cy="24386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00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mport 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numpy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np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 = 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pd.Series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np.array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([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]))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8888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print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(s)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BAFD036-691E-48D2-B531-6685E934D403}"/>
              </a:ext>
            </a:extLst>
          </p:cNvPr>
          <p:cNvSpPr txBox="1"/>
          <p:nvPr/>
        </p:nvSpPr>
        <p:spPr>
          <a:xfrm>
            <a:off x="4196803" y="5056223"/>
            <a:ext cx="3192864" cy="1761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00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mport 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 = 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pd.Series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pd.Series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([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]))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8888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print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(s)</a:t>
            </a:r>
          </a:p>
        </p:txBody>
      </p:sp>
    </p:spTree>
    <p:extLst>
      <p:ext uri="{BB962C8B-B14F-4D97-AF65-F5344CB8AC3E}">
        <p14:creationId xmlns:p14="http://schemas.microsoft.com/office/powerpoint/2010/main" val="137403003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</a:rPr>
              <a:t>子串匹配与提取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537F9EA-F45C-45CE-B74F-5BFC0958911F}"/>
              </a:ext>
            </a:extLst>
          </p:cNvPr>
          <p:cNvSpPr txBox="1"/>
          <p:nvPr/>
        </p:nvSpPr>
        <p:spPr>
          <a:xfrm>
            <a:off x="1557594" y="2255858"/>
            <a:ext cx="8624373" cy="23462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data = {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'strings'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'hello world'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'goodbye'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'hello again'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'see you later'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]}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 = pd.DataFrame(data)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contains_hello = df[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'strings'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].str.contains(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'hello'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print(contains_hello)</a:t>
            </a:r>
          </a:p>
        </p:txBody>
      </p:sp>
    </p:spTree>
    <p:extLst>
      <p:ext uri="{BB962C8B-B14F-4D97-AF65-F5344CB8AC3E}">
        <p14:creationId xmlns:p14="http://schemas.microsoft.com/office/powerpoint/2010/main" val="4100904226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</a:rPr>
              <a:t>子串匹配与提取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AB34027-10F4-48C7-A94D-B481A64C6192}"/>
              </a:ext>
            </a:extLst>
          </p:cNvPr>
          <p:cNvSpPr txBox="1"/>
          <p:nvPr/>
        </p:nvSpPr>
        <p:spPr>
          <a:xfrm>
            <a:off x="1619378" y="1928562"/>
            <a:ext cx="7928659" cy="32696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data = {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'name'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'John'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'Paul'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'George'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'Ringo'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'email'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'john@example.com'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'paul@example.com'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'george@example.com'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'ringo@example.com'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]}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 = pd.DataFrame(data)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'match'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 = df[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'email'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].str.match(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'^john'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print(df)</a:t>
            </a:r>
          </a:p>
        </p:txBody>
      </p:sp>
    </p:spTree>
    <p:extLst>
      <p:ext uri="{BB962C8B-B14F-4D97-AF65-F5344CB8AC3E}">
        <p14:creationId xmlns:p14="http://schemas.microsoft.com/office/powerpoint/2010/main" val="3033922883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</a:rPr>
              <a:t>常用字符串方法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3133A4A-30D7-4582-92EC-1BB691900C75}"/>
              </a:ext>
            </a:extLst>
          </p:cNvPr>
          <p:cNvSpPr txBox="1"/>
          <p:nvPr/>
        </p:nvSpPr>
        <p:spPr>
          <a:xfrm>
            <a:off x="1777635" y="2025026"/>
            <a:ext cx="8799749" cy="28079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data = {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'name'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'John'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'Paul'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'George'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'Ringo'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'email'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'john@example.com'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'paul@example.com'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'george@example.com'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'ringo@example.com'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]}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 = pd.DataFrame(data)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print(df[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'email'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].str.startswith(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"j"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))</a:t>
            </a:r>
          </a:p>
        </p:txBody>
      </p:sp>
    </p:spTree>
    <p:extLst>
      <p:ext uri="{BB962C8B-B14F-4D97-AF65-F5344CB8AC3E}">
        <p14:creationId xmlns:p14="http://schemas.microsoft.com/office/powerpoint/2010/main" val="3905208202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</a:rPr>
              <a:t>常用字符串方法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06E0670-7F82-417F-88F7-25F008DC7308}"/>
              </a:ext>
            </a:extLst>
          </p:cNvPr>
          <p:cNvSpPr txBox="1"/>
          <p:nvPr/>
        </p:nvSpPr>
        <p:spPr>
          <a:xfrm>
            <a:off x="1487251" y="2077130"/>
            <a:ext cx="8991279" cy="28079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data = {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'name'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'John'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'Paul'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'George'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'Ringo'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'email'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'john@example.com'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'paul@example.com'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'george@example.com'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'ringo@example.com'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]}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 = pd.DataFrame(data)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print(df[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'name'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].str.endswith(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"l"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))</a:t>
            </a:r>
          </a:p>
        </p:txBody>
      </p:sp>
    </p:spTree>
    <p:extLst>
      <p:ext uri="{BB962C8B-B14F-4D97-AF65-F5344CB8AC3E}">
        <p14:creationId xmlns:p14="http://schemas.microsoft.com/office/powerpoint/2010/main" val="2588154422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</a:rPr>
              <a:t>常用字符串方法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CC2F914-5638-4855-9A93-D8E72317E2A3}"/>
              </a:ext>
            </a:extLst>
          </p:cNvPr>
          <p:cNvSpPr txBox="1"/>
          <p:nvPr/>
        </p:nvSpPr>
        <p:spPr>
          <a:xfrm>
            <a:off x="1748935" y="2025026"/>
            <a:ext cx="8161183" cy="28079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data = {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'name'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'John'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'Paul'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'George'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'Ringo'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'email'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'john@example.com'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'paul@example.com'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'george@example.com'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'ringo@example.com'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]}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 = pd.DataFrame(data)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print(df[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'email'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].str.find(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"com"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))</a:t>
            </a:r>
          </a:p>
        </p:txBody>
      </p:sp>
    </p:spTree>
    <p:extLst>
      <p:ext uri="{BB962C8B-B14F-4D97-AF65-F5344CB8AC3E}">
        <p14:creationId xmlns:p14="http://schemas.microsoft.com/office/powerpoint/2010/main" val="3554254308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68F27A0-30C3-6FEC-321D-47C0CE78F5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第三章 数据清洗</a:t>
            </a: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81094B67-CF9D-52CE-6B97-2A66F786155B}"/>
              </a:ext>
            </a:extLst>
          </p:cNvPr>
          <p:cNvSpPr txBox="1">
            <a:spLocks noChangeArrowheads="1"/>
          </p:cNvSpPr>
          <p:nvPr/>
        </p:nvSpPr>
        <p:spPr>
          <a:xfrm>
            <a:off x="1607737" y="1778296"/>
            <a:ext cx="4325232" cy="396062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3.1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数据清洗概念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3.2  Pandas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基础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3.3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索引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3.4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文件读取和写入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3.5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查看数据基本情况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3.6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缺失数据处理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3.7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排序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1086A42-002E-AB00-F1E0-7F058A7FDDD4}"/>
              </a:ext>
            </a:extLst>
          </p:cNvPr>
          <p:cNvSpPr txBox="1">
            <a:spLocks noChangeArrowheads="1"/>
          </p:cNvSpPr>
          <p:nvPr/>
        </p:nvSpPr>
        <p:spPr>
          <a:xfrm>
            <a:off x="6536804" y="1778296"/>
            <a:ext cx="4153786" cy="352469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3.8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分组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3.9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变形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3.10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合并和更新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3.11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文本数据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3.12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分类数据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3.13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时序数据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3.14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数据清洗实战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01387956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</a:rPr>
              <a:t>分类数据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C43EF8B-ACD2-4084-8331-9CD885FAE577}"/>
              </a:ext>
            </a:extLst>
          </p:cNvPr>
          <p:cNvSpPr txBox="1"/>
          <p:nvPr/>
        </p:nvSpPr>
        <p:spPr>
          <a:xfrm>
            <a:off x="1774801" y="1654536"/>
            <a:ext cx="6104372" cy="14229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= pd.Series([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"a"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"b"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"c"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"a"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dtype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"category"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print(s)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CF37E48-DC75-4543-B5BB-6654B87D3FD8}"/>
              </a:ext>
            </a:extLst>
          </p:cNvPr>
          <p:cNvSpPr txBox="1"/>
          <p:nvPr/>
        </p:nvSpPr>
        <p:spPr>
          <a:xfrm>
            <a:off x="1774801" y="3612529"/>
            <a:ext cx="7917402" cy="14229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cat=pd.Categorical([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'b'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'b'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'd'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categories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'b'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print(cat)</a:t>
            </a:r>
          </a:p>
        </p:txBody>
      </p:sp>
    </p:spTree>
    <p:extLst>
      <p:ext uri="{BB962C8B-B14F-4D97-AF65-F5344CB8AC3E}">
        <p14:creationId xmlns:p14="http://schemas.microsoft.com/office/powerpoint/2010/main" val="2052391402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</a:rPr>
              <a:t>分类数据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5E60DE9-F172-4E42-B31F-226F335C078C}"/>
              </a:ext>
            </a:extLst>
          </p:cNvPr>
          <p:cNvSpPr txBox="1"/>
          <p:nvPr/>
        </p:nvSpPr>
        <p:spPr>
          <a:xfrm>
            <a:off x="1396244" y="818398"/>
            <a:ext cx="9799839" cy="55779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mport 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numpy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np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80808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#Create a pandas Series</a:t>
            </a:r>
            <a:br>
              <a:rPr lang="en-US" altLang="zh-CN" sz="2000" dirty="0">
                <a:solidFill>
                  <a:srgbClr val="80808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 = 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pd.Series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([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])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80808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#Create a categorical Series using the cut function</a:t>
            </a:r>
            <a:br>
              <a:rPr lang="en-US" altLang="zh-CN" sz="2000" dirty="0">
                <a:solidFill>
                  <a:srgbClr val="80808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cat_s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= 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pd.cut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(s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labels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=[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"low"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"medium"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"high"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en-US" altLang="zh-CN" sz="2000" dirty="0" err="1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veryhigh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>
                <a:solidFill>
                  <a:srgbClr val="AA492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right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False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80808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#Check if the categorical Series is ordered</a:t>
            </a:r>
            <a:br>
              <a:rPr lang="en-US" altLang="zh-CN" sz="2000" dirty="0">
                <a:solidFill>
                  <a:srgbClr val="80808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8888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print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cat_s.cat.ordered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401429220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</a:rPr>
              <a:t>分类数据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CFD446C-AFA1-4A2B-804C-4BDCB836BFCE}"/>
              </a:ext>
            </a:extLst>
          </p:cNvPr>
          <p:cNvSpPr txBox="1"/>
          <p:nvPr/>
        </p:nvSpPr>
        <p:spPr>
          <a:xfrm>
            <a:off x="1721639" y="2025026"/>
            <a:ext cx="6491870" cy="28079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en-US" altLang="zh-CN" sz="2000" b="0" i="0" dirty="0" err="1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numpy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np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= </a:t>
            </a:r>
            <a:r>
              <a:rPr lang="en-US" altLang="zh-CN" sz="2000" b="0" i="0" dirty="0" err="1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pd.Series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([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"a"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"b"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"c"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"a"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0" i="0" dirty="0" err="1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dtype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"category"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</a:t>
            </a:r>
            <a:r>
              <a:rPr lang="en-US" altLang="zh-CN" sz="2000" b="0" i="0" dirty="0" err="1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s.describe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())</a:t>
            </a:r>
          </a:p>
        </p:txBody>
      </p:sp>
    </p:spTree>
    <p:extLst>
      <p:ext uri="{BB962C8B-B14F-4D97-AF65-F5344CB8AC3E}">
        <p14:creationId xmlns:p14="http://schemas.microsoft.com/office/powerpoint/2010/main" val="1254449931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45F060-C851-4AC0-8C9E-87F6EB8AE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</a:rPr>
              <a:t>分类数据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2BD404B-A6D2-4218-AFC2-A76EB51A6A66}"/>
              </a:ext>
            </a:extLst>
          </p:cNvPr>
          <p:cNvSpPr txBox="1"/>
          <p:nvPr/>
        </p:nvSpPr>
        <p:spPr>
          <a:xfrm>
            <a:off x="1412822" y="1794193"/>
            <a:ext cx="9366355" cy="32696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numpy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np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= pd.Series(pd.Categorical([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"a"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"b"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"c"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"a"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np.nan]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categories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'b'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'c'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'd'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]))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print(s.cat.categories)</a:t>
            </a:r>
          </a:p>
        </p:txBody>
      </p:sp>
    </p:spTree>
    <p:extLst>
      <p:ext uri="{BB962C8B-B14F-4D97-AF65-F5344CB8AC3E}">
        <p14:creationId xmlns:p14="http://schemas.microsoft.com/office/powerpoint/2010/main" val="17468848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</TotalTime>
  <Words>10476</Words>
  <Application>Microsoft Office PowerPoint</Application>
  <PresentationFormat>宽屏</PresentationFormat>
  <Paragraphs>520</Paragraphs>
  <Slides>126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126</vt:i4>
      </vt:variant>
    </vt:vector>
  </HeadingPairs>
  <TitlesOfParts>
    <vt:vector size="132" baseType="lpstr">
      <vt:lpstr>等线</vt:lpstr>
      <vt:lpstr>等线 Light</vt:lpstr>
      <vt:lpstr>微软雅黑</vt:lpstr>
      <vt:lpstr>Arial</vt:lpstr>
      <vt:lpstr>Times New Roman</vt:lpstr>
      <vt:lpstr>Office 主题​​</vt:lpstr>
      <vt:lpstr>数据清洗</vt:lpstr>
      <vt:lpstr>第三章 数据清洗</vt:lpstr>
      <vt:lpstr>常用的数据清理流程</vt:lpstr>
      <vt:lpstr>常用的数据清理方式</vt:lpstr>
      <vt:lpstr>第三章 数据清洗</vt:lpstr>
      <vt:lpstr>基本数据结构</vt:lpstr>
      <vt:lpstr>Series结构</vt:lpstr>
      <vt:lpstr>Series常用属性</vt:lpstr>
      <vt:lpstr>创建Series对象</vt:lpstr>
      <vt:lpstr>认识DataFrame结构</vt:lpstr>
      <vt:lpstr>创建DataFrame对象</vt:lpstr>
      <vt:lpstr>第三章 数据清洗</vt:lpstr>
      <vt:lpstr>索引</vt:lpstr>
      <vt:lpstr>创建索引</vt:lpstr>
      <vt:lpstr>创建分层索引</vt:lpstr>
      <vt:lpstr>创建分层索引</vt:lpstr>
      <vt:lpstr>将多个列设置为索引</vt:lpstr>
      <vt:lpstr>将分层索引转换为单级索引</vt:lpstr>
      <vt:lpstr>索引取值</vt:lpstr>
      <vt:lpstr>索引取值</vt:lpstr>
      <vt:lpstr>分层索引切片取值</vt:lpstr>
      <vt:lpstr>重置索引标签</vt:lpstr>
      <vt:lpstr>重命名标签</vt:lpstr>
      <vt:lpstr>第三章 数据清洗</vt:lpstr>
      <vt:lpstr>文件读取</vt:lpstr>
      <vt:lpstr>文件写入</vt:lpstr>
      <vt:lpstr>第三章 数据清洗</vt:lpstr>
      <vt:lpstr>查看数据基本情况</vt:lpstr>
      <vt:lpstr>查看数据的开头和结尾</vt:lpstr>
      <vt:lpstr>查看精简的数据内容</vt:lpstr>
      <vt:lpstr>对数据进行统计</vt:lpstr>
      <vt:lpstr>对数据进行统计</vt:lpstr>
      <vt:lpstr>查看数据基本信息</vt:lpstr>
      <vt:lpstr>使用info查看数据类型的信息</vt:lpstr>
      <vt:lpstr>抽样函数</vt:lpstr>
      <vt:lpstr>抽样函数</vt:lpstr>
      <vt:lpstr>第三章 数据清洗</vt:lpstr>
      <vt:lpstr>缺失数据处理</vt:lpstr>
      <vt:lpstr>检查缺失值</vt:lpstr>
      <vt:lpstr>缺失数据计算</vt:lpstr>
      <vt:lpstr>填充缺失值</vt:lpstr>
      <vt:lpstr>插值</vt:lpstr>
      <vt:lpstr>删除缺失值</vt:lpstr>
      <vt:lpstr>替换通用值</vt:lpstr>
      <vt:lpstr>替换通用值</vt:lpstr>
      <vt:lpstr>处理重复节点</vt:lpstr>
      <vt:lpstr>处理重复节点</vt:lpstr>
      <vt:lpstr>第三章 数据清洗</vt:lpstr>
      <vt:lpstr>排序</vt:lpstr>
      <vt:lpstr>按标签排序</vt:lpstr>
      <vt:lpstr>按列排序</vt:lpstr>
      <vt:lpstr>按值排序</vt:lpstr>
      <vt:lpstr>排序算法</vt:lpstr>
      <vt:lpstr>合并排序</vt:lpstr>
      <vt:lpstr>层排序</vt:lpstr>
      <vt:lpstr>层排序</vt:lpstr>
      <vt:lpstr>第三章 数据清洗</vt:lpstr>
      <vt:lpstr>分组</vt:lpstr>
      <vt:lpstr>分组</vt:lpstr>
      <vt:lpstr>聚合</vt:lpstr>
      <vt:lpstr>过滤</vt:lpstr>
      <vt:lpstr>apply函数</vt:lpstr>
      <vt:lpstr>第三章 数据清洗</vt:lpstr>
      <vt:lpstr>透视表</vt:lpstr>
      <vt:lpstr>crosstab</vt:lpstr>
      <vt:lpstr>转换</vt:lpstr>
      <vt:lpstr>压缩与展开</vt:lpstr>
      <vt:lpstr>哑变量</vt:lpstr>
      <vt:lpstr>因子化</vt:lpstr>
      <vt:lpstr>第三章 数据清洗</vt:lpstr>
      <vt:lpstr>合并与更新</vt:lpstr>
      <vt:lpstr>合并与更新</vt:lpstr>
      <vt:lpstr>合并与更新</vt:lpstr>
      <vt:lpstr>合并与更新</vt:lpstr>
      <vt:lpstr>合并与更新</vt:lpstr>
      <vt:lpstr>第三章 数据清洗</vt:lpstr>
      <vt:lpstr>string类型的性质</vt:lpstr>
      <vt:lpstr>string类型的转换</vt:lpstr>
      <vt:lpstr>string类型的转换</vt:lpstr>
      <vt:lpstr>string类型的转换</vt:lpstr>
      <vt:lpstr>拆分与拼接</vt:lpstr>
      <vt:lpstr>替换</vt:lpstr>
      <vt:lpstr>替换</vt:lpstr>
      <vt:lpstr>替换</vt:lpstr>
      <vt:lpstr>替换</vt:lpstr>
      <vt:lpstr>替换</vt:lpstr>
      <vt:lpstr>替换</vt:lpstr>
      <vt:lpstr>子串匹配与提取</vt:lpstr>
      <vt:lpstr>子串匹配与提取</vt:lpstr>
      <vt:lpstr>子串匹配与提取</vt:lpstr>
      <vt:lpstr>子串匹配与提取</vt:lpstr>
      <vt:lpstr>常用字符串方法</vt:lpstr>
      <vt:lpstr>常用字符串方法</vt:lpstr>
      <vt:lpstr>常用字符串方法</vt:lpstr>
      <vt:lpstr>第三章 数据清洗</vt:lpstr>
      <vt:lpstr>分类数据</vt:lpstr>
      <vt:lpstr>分类数据</vt:lpstr>
      <vt:lpstr>分类数据</vt:lpstr>
      <vt:lpstr>分类数据</vt:lpstr>
      <vt:lpstr>分类数据</vt:lpstr>
      <vt:lpstr>分类数据</vt:lpstr>
      <vt:lpstr>分类数据</vt:lpstr>
      <vt:lpstr>分类数据</vt:lpstr>
      <vt:lpstr>分类数据</vt:lpstr>
      <vt:lpstr>分类数据</vt:lpstr>
      <vt:lpstr>分类数据</vt:lpstr>
      <vt:lpstr>分类数据</vt:lpstr>
      <vt:lpstr>分类数据</vt:lpstr>
      <vt:lpstr>分类数据</vt:lpstr>
      <vt:lpstr>分类数据</vt:lpstr>
      <vt:lpstr>第三章 数据清洗</vt:lpstr>
      <vt:lpstr>时序数据</vt:lpstr>
      <vt:lpstr>时序数据</vt:lpstr>
      <vt:lpstr>时序数据</vt:lpstr>
      <vt:lpstr>时序数据</vt:lpstr>
      <vt:lpstr>时序数据</vt:lpstr>
      <vt:lpstr>时序数据</vt:lpstr>
      <vt:lpstr>时序数据</vt:lpstr>
      <vt:lpstr>时序数据</vt:lpstr>
      <vt:lpstr>时序数据</vt:lpstr>
      <vt:lpstr>时序数据</vt:lpstr>
      <vt:lpstr>时序数据</vt:lpstr>
      <vt:lpstr>时序数据</vt:lpstr>
      <vt:lpstr>时序数据</vt:lpstr>
      <vt:lpstr>第三章 数据清洗</vt:lpstr>
      <vt:lpstr>数据清洗实战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数据清洗</dc:title>
  <dc:creator>怡萱 范</dc:creator>
  <cp:lastModifiedBy>墨熠 苏</cp:lastModifiedBy>
  <cp:revision>18</cp:revision>
  <dcterms:created xsi:type="dcterms:W3CDTF">2023-08-29T10:10:10Z</dcterms:created>
  <dcterms:modified xsi:type="dcterms:W3CDTF">2023-10-22T01:12:56Z</dcterms:modified>
</cp:coreProperties>
</file>