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7"/>
  </p:notesMasterIdLst>
  <p:sldIdLst>
    <p:sldId id="256" r:id="rId2"/>
    <p:sldId id="672" r:id="rId3"/>
    <p:sldId id="263" r:id="rId4"/>
    <p:sldId id="673" r:id="rId5"/>
    <p:sldId id="260" r:id="rId6"/>
    <p:sldId id="264" r:id="rId7"/>
    <p:sldId id="669" r:id="rId8"/>
    <p:sldId id="262" r:id="rId9"/>
    <p:sldId id="548" r:id="rId10"/>
    <p:sldId id="266" r:id="rId11"/>
    <p:sldId id="674" r:id="rId12"/>
    <p:sldId id="265" r:id="rId13"/>
    <p:sldId id="267" r:id="rId14"/>
    <p:sldId id="268" r:id="rId15"/>
    <p:sldId id="675" r:id="rId16"/>
    <p:sldId id="269" r:id="rId17"/>
    <p:sldId id="549" r:id="rId18"/>
    <p:sldId id="550" r:id="rId19"/>
    <p:sldId id="551" r:id="rId20"/>
    <p:sldId id="552" r:id="rId21"/>
    <p:sldId id="676" r:id="rId22"/>
    <p:sldId id="270" r:id="rId23"/>
    <p:sldId id="271" r:id="rId24"/>
    <p:sldId id="273" r:id="rId25"/>
    <p:sldId id="553" r:id="rId26"/>
    <p:sldId id="689" r:id="rId27"/>
    <p:sldId id="677" r:id="rId28"/>
    <p:sldId id="274" r:id="rId29"/>
    <p:sldId id="275" r:id="rId30"/>
    <p:sldId id="554" r:id="rId31"/>
    <p:sldId id="335" r:id="rId32"/>
    <p:sldId id="555" r:id="rId33"/>
    <p:sldId id="678" r:id="rId34"/>
    <p:sldId id="276" r:id="rId35"/>
    <p:sldId id="336" r:id="rId36"/>
    <p:sldId id="556" r:id="rId37"/>
    <p:sldId id="557" r:id="rId38"/>
    <p:sldId id="337" r:id="rId39"/>
    <p:sldId id="338" r:id="rId40"/>
    <p:sldId id="339" r:id="rId41"/>
    <p:sldId id="277" r:id="rId42"/>
    <p:sldId id="679" r:id="rId43"/>
    <p:sldId id="340" r:id="rId44"/>
    <p:sldId id="341" r:id="rId45"/>
    <p:sldId id="558" r:id="rId46"/>
    <p:sldId id="342" r:id="rId47"/>
    <p:sldId id="563" r:id="rId48"/>
    <p:sldId id="562" r:id="rId49"/>
    <p:sldId id="343" r:id="rId50"/>
    <p:sldId id="278" r:id="rId51"/>
    <p:sldId id="564" r:id="rId52"/>
    <p:sldId id="344" r:id="rId53"/>
    <p:sldId id="559" r:id="rId54"/>
    <p:sldId id="565" r:id="rId55"/>
    <p:sldId id="346" r:id="rId56"/>
    <p:sldId id="560" r:id="rId57"/>
    <p:sldId id="680" r:id="rId58"/>
    <p:sldId id="345" r:id="rId59"/>
    <p:sldId id="347" r:id="rId60"/>
    <p:sldId id="566" r:id="rId61"/>
    <p:sldId id="681" r:id="rId62"/>
    <p:sldId id="279" r:id="rId63"/>
    <p:sldId id="348" r:id="rId64"/>
    <p:sldId id="349" r:id="rId65"/>
    <p:sldId id="567" r:id="rId66"/>
    <p:sldId id="350" r:id="rId67"/>
    <p:sldId id="568" r:id="rId68"/>
    <p:sldId id="682" r:id="rId69"/>
    <p:sldId id="280" r:id="rId70"/>
    <p:sldId id="569" r:id="rId71"/>
    <p:sldId id="570" r:id="rId72"/>
    <p:sldId id="281" r:id="rId73"/>
    <p:sldId id="282" r:id="rId74"/>
    <p:sldId id="683" r:id="rId75"/>
    <p:sldId id="351" r:id="rId76"/>
    <p:sldId id="353" r:id="rId77"/>
    <p:sldId id="355" r:id="rId78"/>
    <p:sldId id="354" r:id="rId79"/>
    <p:sldId id="356" r:id="rId80"/>
    <p:sldId id="684" r:id="rId81"/>
    <p:sldId id="357" r:id="rId82"/>
    <p:sldId id="358" r:id="rId83"/>
    <p:sldId id="359" r:id="rId84"/>
    <p:sldId id="571" r:id="rId85"/>
    <p:sldId id="572" r:id="rId86"/>
    <p:sldId id="360" r:id="rId87"/>
    <p:sldId id="573" r:id="rId88"/>
    <p:sldId id="685" r:id="rId89"/>
    <p:sldId id="362" r:id="rId90"/>
    <p:sldId id="575" r:id="rId91"/>
    <p:sldId id="576" r:id="rId92"/>
    <p:sldId id="574" r:id="rId93"/>
    <p:sldId id="363" r:id="rId94"/>
    <p:sldId id="577" r:id="rId95"/>
    <p:sldId id="413" r:id="rId96"/>
    <p:sldId id="578" r:id="rId97"/>
    <p:sldId id="365" r:id="rId98"/>
    <p:sldId id="579" r:id="rId99"/>
    <p:sldId id="367" r:id="rId100"/>
    <p:sldId id="368" r:id="rId101"/>
    <p:sldId id="580" r:id="rId102"/>
    <p:sldId id="582" r:id="rId103"/>
    <p:sldId id="581" r:id="rId104"/>
    <p:sldId id="371" r:id="rId105"/>
    <p:sldId id="583" r:id="rId106"/>
    <p:sldId id="372" r:id="rId107"/>
    <p:sldId id="686" r:id="rId108"/>
    <p:sldId id="373" r:id="rId109"/>
    <p:sldId id="584" r:id="rId110"/>
    <p:sldId id="374" r:id="rId111"/>
    <p:sldId id="375" r:id="rId112"/>
    <p:sldId id="376" r:id="rId113"/>
    <p:sldId id="585" r:id="rId114"/>
    <p:sldId id="586" r:id="rId115"/>
    <p:sldId id="377" r:id="rId116"/>
    <p:sldId id="587" r:id="rId117"/>
    <p:sldId id="378" r:id="rId118"/>
    <p:sldId id="379" r:id="rId119"/>
    <p:sldId id="380" r:id="rId120"/>
    <p:sldId id="381" r:id="rId121"/>
    <p:sldId id="588" r:id="rId122"/>
    <p:sldId id="687" r:id="rId123"/>
    <p:sldId id="382" r:id="rId124"/>
    <p:sldId id="383" r:id="rId125"/>
    <p:sldId id="384" r:id="rId126"/>
    <p:sldId id="385" r:id="rId127"/>
    <p:sldId id="589" r:id="rId128"/>
    <p:sldId id="386" r:id="rId129"/>
    <p:sldId id="688" r:id="rId130"/>
    <p:sldId id="590" r:id="rId131"/>
    <p:sldId id="387" r:id="rId132"/>
    <p:sldId id="388" r:id="rId133"/>
    <p:sldId id="389" r:id="rId134"/>
    <p:sldId id="390" r:id="rId135"/>
    <p:sldId id="591" r:id="rId136"/>
    <p:sldId id="391" r:id="rId137"/>
    <p:sldId id="592" r:id="rId138"/>
    <p:sldId id="392" r:id="rId139"/>
    <p:sldId id="593" r:id="rId140"/>
    <p:sldId id="597" r:id="rId141"/>
    <p:sldId id="594" r:id="rId142"/>
    <p:sldId id="595" r:id="rId143"/>
    <p:sldId id="670" r:id="rId144"/>
    <p:sldId id="596" r:id="rId145"/>
    <p:sldId id="671" r:id="rId14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78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448" autoAdjust="0"/>
  </p:normalViewPr>
  <p:slideViewPr>
    <p:cSldViewPr snapToGrid="0">
      <p:cViewPr varScale="1">
        <p:scale>
          <a:sx n="91" d="100"/>
          <a:sy n="91" d="100"/>
        </p:scale>
        <p:origin x="131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viewProps" Target="viewProps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theme" Target="theme/theme1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tableStyles" Target="tableStyle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C8E31F-B615-4073-BA28-8590E44A4705}" type="datetimeFigureOut">
              <a:rPr lang="zh-CN" altLang="en-US" smtClean="0"/>
              <a:t>2023/10/21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8F89EE-2A66-4320-918C-39675132D0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1164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本课程涉及的技术都是非常常用的数据分析技术</a:t>
            </a:r>
            <a:endParaRPr lang="en-US" altLang="zh-CN"/>
          </a:p>
          <a:p>
            <a:r>
              <a:rPr lang="zh-CN" altLang="en-US"/>
              <a:t>尽管如此，课程设计的知识点繁多，从实用角度出发，本课程不会面面俱到地讲述所有的知识点，希望同学们在实际应用中，能够像查字典一样去寻找知识</a:t>
            </a:r>
            <a:endParaRPr lang="en-US" altLang="zh-CN"/>
          </a:p>
          <a:p>
            <a:r>
              <a:rPr lang="zh-CN" altLang="en-US"/>
              <a:t>本课程涉及的技术只需几天就可以写一个完整的程序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88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第三章</a:t>
            </a:r>
            <a:r>
              <a:rPr lang="en-US" altLang="zh-CN" dirty="0"/>
              <a:t>pro05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642791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16</a:t>
            </a:r>
            <a:r>
              <a:rPr lang="zh-CN" altLang="en-US" dirty="0"/>
              <a:t>章</a:t>
            </a:r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132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412813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16</a:t>
            </a:r>
            <a:r>
              <a:rPr lang="zh-CN" altLang="en-US" dirty="0"/>
              <a:t>章</a:t>
            </a:r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133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84470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16</a:t>
            </a:r>
            <a:r>
              <a:rPr lang="zh-CN" altLang="en-US" dirty="0"/>
              <a:t>章</a:t>
            </a:r>
            <a:r>
              <a:rPr lang="en-US" altLang="zh-CN" dirty="0"/>
              <a:t>05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134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843929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16</a:t>
            </a:r>
            <a:r>
              <a:rPr lang="zh-CN" altLang="en-US" dirty="0"/>
              <a:t>章</a:t>
            </a:r>
            <a:r>
              <a:rPr lang="en-US" altLang="zh-CN" dirty="0"/>
              <a:t>06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135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33510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16</a:t>
            </a:r>
            <a:r>
              <a:rPr lang="zh-CN" altLang="en-US" dirty="0"/>
              <a:t>章</a:t>
            </a:r>
            <a:r>
              <a:rPr lang="en-US" altLang="zh-CN" dirty="0"/>
              <a:t>07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136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888595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16</a:t>
            </a:r>
            <a:r>
              <a:rPr lang="zh-CN" altLang="en-US" dirty="0"/>
              <a:t>章</a:t>
            </a:r>
            <a:r>
              <a:rPr lang="en-US" altLang="zh-CN" dirty="0"/>
              <a:t>08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137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436524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/>
              <a:t>讲述</a:t>
            </a:r>
            <a:r>
              <a:rPr lang="en-US" altLang="zh-CN"/>
              <a:t>pycharm</a:t>
            </a:r>
            <a:r>
              <a:rPr lang="zh-CN" altLang="en-US"/>
              <a:t>生成测试类的方法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138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430498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第</a:t>
            </a:r>
            <a:r>
              <a:rPr lang="en-US" altLang="zh-CN" dirty="0"/>
              <a:t>16</a:t>
            </a:r>
            <a:r>
              <a:rPr lang="zh-CN" altLang="en-US" dirty="0"/>
              <a:t>章</a:t>
            </a:r>
            <a:r>
              <a:rPr lang="en-US" altLang="zh-CN" dirty="0"/>
              <a:t>add_function.py</a:t>
            </a:r>
            <a:r>
              <a:rPr lang="en-US" altLang="zh-CN" sz="1800" dirty="0">
                <a:solidFill>
                  <a:srgbClr val="A9B7C6"/>
                </a:solidFill>
                <a:effectLst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TestAdd_function.py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139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147757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16</a:t>
            </a:r>
            <a:r>
              <a:rPr lang="zh-CN" altLang="en-US" dirty="0"/>
              <a:t>章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JetBrains Mono"/>
              </a:rPr>
              <a:t>Calculat.py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141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393507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16</a:t>
            </a:r>
            <a:r>
              <a:rPr lang="zh-CN" altLang="en-US" dirty="0"/>
              <a:t>章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JetBrains Mono"/>
              </a:rPr>
              <a:t>Test_Calculat_1.py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142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5895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第三章</a:t>
            </a:r>
            <a:r>
              <a:rPr lang="en-US" altLang="zh-CN" dirty="0"/>
              <a:t>060708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5669674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16</a:t>
            </a:r>
            <a:r>
              <a:rPr lang="zh-CN" altLang="en-US" dirty="0"/>
              <a:t>章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JetBrains Mono"/>
              </a:rPr>
              <a:t>Test_Calculat_1.py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143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460866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16</a:t>
            </a:r>
            <a:r>
              <a:rPr lang="zh-CN" altLang="en-US" dirty="0"/>
              <a:t>章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JetBrains Mono"/>
              </a:rPr>
              <a:t>Test_Calculat_2.py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144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3166403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16</a:t>
            </a:r>
            <a:r>
              <a:rPr lang="zh-CN" altLang="en-US" dirty="0"/>
              <a:t>章</a:t>
            </a:r>
            <a:r>
              <a:rPr lang="en-US" altLang="zh-CN" sz="1200" dirty="0">
                <a:solidFill>
                  <a:srgbClr val="A9B7C6"/>
                </a:solidFill>
                <a:effectLst/>
                <a:latin typeface="JetBrains Mono"/>
              </a:rPr>
              <a:t>Test_Calculat_2.py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145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31345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4</a:t>
            </a:r>
            <a:r>
              <a:rPr lang="zh-CN" altLang="en-US" dirty="0"/>
              <a:t>章</a:t>
            </a:r>
            <a:r>
              <a:rPr lang="en-US" altLang="zh-CN" dirty="0"/>
              <a:t>0102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4745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2942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4</a:t>
            </a:r>
            <a:r>
              <a:rPr lang="zh-CN" altLang="en-US" dirty="0"/>
              <a:t>章</a:t>
            </a:r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7491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加减乘除第</a:t>
            </a:r>
            <a:r>
              <a:rPr lang="en-US" altLang="zh-CN" dirty="0"/>
              <a:t>5</a:t>
            </a:r>
            <a:r>
              <a:rPr lang="zh-CN" altLang="en-US" dirty="0"/>
              <a:t>章</a:t>
            </a:r>
            <a:r>
              <a:rPr lang="en-US" altLang="zh-CN" dirty="0"/>
              <a:t>01</a:t>
            </a:r>
          </a:p>
          <a:p>
            <a:r>
              <a:rPr lang="zh-CN" altLang="en-US" dirty="0"/>
              <a:t>模运算第</a:t>
            </a:r>
            <a:r>
              <a:rPr lang="en-US" altLang="zh-CN" dirty="0"/>
              <a:t>5</a:t>
            </a:r>
            <a:r>
              <a:rPr lang="zh-CN" altLang="en-US" dirty="0"/>
              <a:t>章</a:t>
            </a:r>
            <a:r>
              <a:rPr lang="en-US" altLang="zh-CN" dirty="0"/>
              <a:t>02</a:t>
            </a:r>
          </a:p>
          <a:p>
            <a:r>
              <a:rPr lang="zh-CN" altLang="en-US" dirty="0"/>
              <a:t>乘方运算第</a:t>
            </a:r>
            <a:r>
              <a:rPr lang="en-US" altLang="zh-CN" dirty="0"/>
              <a:t>5</a:t>
            </a:r>
            <a:r>
              <a:rPr lang="zh-CN" altLang="en-US" dirty="0"/>
              <a:t>章</a:t>
            </a:r>
            <a:r>
              <a:rPr lang="en-US" altLang="zh-CN" dirty="0"/>
              <a:t>03</a:t>
            </a:r>
          </a:p>
          <a:p>
            <a:r>
              <a:rPr lang="zh-CN" altLang="en-US" dirty="0"/>
              <a:t>数值计算第</a:t>
            </a:r>
            <a:r>
              <a:rPr lang="en-US" altLang="zh-CN" dirty="0"/>
              <a:t>5</a:t>
            </a:r>
            <a:r>
              <a:rPr lang="zh-CN" altLang="en-US" dirty="0"/>
              <a:t>章</a:t>
            </a:r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6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5</a:t>
            </a:r>
            <a:r>
              <a:rPr lang="zh-CN" altLang="en-US" dirty="0"/>
              <a:t>章</a:t>
            </a:r>
            <a:r>
              <a:rPr lang="en-US" altLang="zh-CN" dirty="0"/>
              <a:t>05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1068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5</a:t>
            </a:r>
            <a:r>
              <a:rPr lang="zh-CN" altLang="en-US" dirty="0"/>
              <a:t>章</a:t>
            </a:r>
            <a:r>
              <a:rPr lang="en-US" altLang="zh-CN" dirty="0"/>
              <a:t>0607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7771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5</a:t>
            </a:r>
            <a:r>
              <a:rPr lang="zh-CN" altLang="en-US" dirty="0"/>
              <a:t>章</a:t>
            </a:r>
            <a:r>
              <a:rPr lang="en-US" altLang="zh-CN" dirty="0"/>
              <a:t>08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3847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5</a:t>
            </a:r>
            <a:r>
              <a:rPr lang="zh-CN" altLang="en-US" dirty="0"/>
              <a:t>章</a:t>
            </a:r>
            <a:r>
              <a:rPr lang="en-US" altLang="zh-CN" dirty="0"/>
              <a:t>08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0507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英语是我们世界交流的工具，编程语言是与计算机计算机交流的工具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4392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6</a:t>
            </a:r>
            <a:r>
              <a:rPr lang="zh-CN" altLang="en-US" dirty="0"/>
              <a:t>章</a:t>
            </a:r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98323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6</a:t>
            </a:r>
            <a:r>
              <a:rPr lang="zh-CN" altLang="en-US" dirty="0"/>
              <a:t>章</a:t>
            </a:r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25581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6</a:t>
            </a:r>
            <a:r>
              <a:rPr lang="zh-CN" altLang="en-US" dirty="0"/>
              <a:t>章</a:t>
            </a:r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9784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6</a:t>
            </a:r>
            <a:r>
              <a:rPr lang="zh-CN" altLang="en-US" dirty="0"/>
              <a:t>章</a:t>
            </a:r>
            <a:r>
              <a:rPr lang="en-US" altLang="zh-CN" dirty="0"/>
              <a:t>04050607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66933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6</a:t>
            </a:r>
            <a:r>
              <a:rPr lang="zh-CN" altLang="en-US" dirty="0"/>
              <a:t>章</a:t>
            </a:r>
            <a:r>
              <a:rPr lang="en-US" altLang="zh-CN" dirty="0"/>
              <a:t>0809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96228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6</a:t>
            </a:r>
            <a:r>
              <a:rPr lang="zh-CN" altLang="en-US" dirty="0"/>
              <a:t>章</a:t>
            </a:r>
            <a:r>
              <a:rPr lang="en-US" altLang="zh-CN" dirty="0"/>
              <a:t>10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75254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7</a:t>
            </a:r>
            <a:r>
              <a:rPr lang="zh-CN" altLang="en-US" dirty="0"/>
              <a:t>章</a:t>
            </a:r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12930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7</a:t>
            </a:r>
            <a:r>
              <a:rPr lang="zh-CN" altLang="en-US" dirty="0"/>
              <a:t>章</a:t>
            </a:r>
            <a:r>
              <a:rPr lang="en-US" altLang="zh-CN" dirty="0"/>
              <a:t>0203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13280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7</a:t>
            </a:r>
            <a:r>
              <a:rPr lang="zh-CN" altLang="en-US" dirty="0"/>
              <a:t>章</a:t>
            </a:r>
            <a:r>
              <a:rPr lang="en-US" altLang="zh-CN" dirty="0"/>
              <a:t>040506	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71273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7</a:t>
            </a:r>
            <a:r>
              <a:rPr lang="zh-CN" altLang="en-US" dirty="0"/>
              <a:t>章</a:t>
            </a:r>
            <a:r>
              <a:rPr lang="en-US" altLang="zh-CN" dirty="0"/>
              <a:t>07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6730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huggingface</a:t>
            </a:r>
            <a:r>
              <a:rPr lang="zh-CN" altLang="en-US" dirty="0"/>
              <a:t>网址：</a:t>
            </a:r>
            <a:r>
              <a:rPr lang="en-US" altLang="zh-CN" dirty="0"/>
              <a:t>https://huggingface.co/</a:t>
            </a:r>
          </a:p>
          <a:p>
            <a:r>
              <a:rPr lang="en-US" altLang="zh-CN" dirty="0"/>
              <a:t>pandas</a:t>
            </a:r>
            <a:r>
              <a:rPr lang="zh-CN" altLang="en-US" dirty="0"/>
              <a:t>网址：</a:t>
            </a:r>
            <a:r>
              <a:rPr lang="en-US" altLang="zh-CN" dirty="0"/>
              <a:t>https://pandas.pydata.org/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20016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7</a:t>
            </a:r>
            <a:r>
              <a:rPr lang="zh-CN" altLang="en-US" dirty="0"/>
              <a:t>章</a:t>
            </a:r>
            <a:r>
              <a:rPr lang="en-US" altLang="zh-CN" dirty="0"/>
              <a:t>0809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85616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7</a:t>
            </a:r>
            <a:r>
              <a:rPr lang="zh-CN" altLang="en-US" dirty="0"/>
              <a:t>章</a:t>
            </a:r>
            <a:r>
              <a:rPr lang="en-US" altLang="zh-CN" dirty="0"/>
              <a:t>1011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59791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7</a:t>
            </a:r>
            <a:r>
              <a:rPr lang="zh-CN" altLang="en-US" dirty="0"/>
              <a:t>章</a:t>
            </a:r>
            <a:r>
              <a:rPr lang="en-US" altLang="zh-CN" dirty="0"/>
              <a:t>12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68871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7</a:t>
            </a:r>
            <a:r>
              <a:rPr lang="zh-CN" altLang="en-US" dirty="0"/>
              <a:t>章</a:t>
            </a:r>
            <a:r>
              <a:rPr lang="en-US" altLang="zh-CN" dirty="0"/>
              <a:t>1314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83548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7</a:t>
            </a:r>
            <a:r>
              <a:rPr lang="zh-CN" altLang="en-US" dirty="0"/>
              <a:t>章</a:t>
            </a:r>
            <a:r>
              <a:rPr lang="en-US" altLang="zh-CN" dirty="0"/>
              <a:t>1516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81317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7</a:t>
            </a:r>
            <a:r>
              <a:rPr lang="zh-CN" altLang="en-US" dirty="0"/>
              <a:t>章</a:t>
            </a:r>
            <a:r>
              <a:rPr lang="en-US" altLang="zh-CN" dirty="0"/>
              <a:t>1718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41828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7</a:t>
            </a:r>
            <a:r>
              <a:rPr lang="zh-CN" altLang="en-US" dirty="0"/>
              <a:t>章</a:t>
            </a:r>
            <a:r>
              <a:rPr lang="en-US" altLang="zh-CN" dirty="0"/>
              <a:t>19202122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92538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7</a:t>
            </a:r>
            <a:r>
              <a:rPr lang="zh-CN" altLang="en-US" dirty="0"/>
              <a:t>章</a:t>
            </a:r>
            <a:r>
              <a:rPr lang="en-US" altLang="zh-CN" dirty="0"/>
              <a:t>24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54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83116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7</a:t>
            </a:r>
            <a:r>
              <a:rPr lang="zh-CN" altLang="en-US" dirty="0"/>
              <a:t>章</a:t>
            </a:r>
            <a:r>
              <a:rPr lang="en-US" altLang="zh-CN" dirty="0"/>
              <a:t>25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55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74837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7</a:t>
            </a:r>
            <a:r>
              <a:rPr lang="zh-CN" altLang="en-US" dirty="0"/>
              <a:t>章</a:t>
            </a:r>
            <a:r>
              <a:rPr lang="en-US" altLang="zh-CN" dirty="0"/>
              <a:t>2627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0093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huggingface</a:t>
            </a:r>
            <a:r>
              <a:rPr lang="zh-CN" altLang="en-US" dirty="0"/>
              <a:t>网址：</a:t>
            </a:r>
            <a:r>
              <a:rPr lang="en-US" altLang="zh-CN" dirty="0"/>
              <a:t>https://huggingface.co/</a:t>
            </a:r>
          </a:p>
          <a:p>
            <a:r>
              <a:rPr lang="en-US" altLang="zh-CN" dirty="0"/>
              <a:t>pandas</a:t>
            </a:r>
            <a:r>
              <a:rPr lang="zh-CN" altLang="en-US" dirty="0"/>
              <a:t>网址：</a:t>
            </a:r>
            <a:r>
              <a:rPr lang="en-US" altLang="zh-CN" dirty="0"/>
              <a:t>https://pandas.pydata.org/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52668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8</a:t>
            </a:r>
            <a:r>
              <a:rPr lang="zh-CN" altLang="en-US" dirty="0"/>
              <a:t>章</a:t>
            </a:r>
            <a:r>
              <a:rPr lang="en-US" altLang="zh-CN" dirty="0"/>
              <a:t>0102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58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83845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8</a:t>
            </a:r>
            <a:r>
              <a:rPr lang="zh-CN" altLang="en-US" dirty="0"/>
              <a:t>章</a:t>
            </a:r>
            <a:r>
              <a:rPr lang="en-US" altLang="zh-CN" dirty="0"/>
              <a:t>0304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59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31804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8</a:t>
            </a:r>
            <a:r>
              <a:rPr lang="zh-CN" altLang="en-US" dirty="0"/>
              <a:t>章</a:t>
            </a:r>
            <a:r>
              <a:rPr lang="en-US" altLang="zh-CN" dirty="0"/>
              <a:t>05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60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48349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9</a:t>
            </a:r>
            <a:r>
              <a:rPr lang="zh-CN" altLang="en-US" dirty="0"/>
              <a:t>章</a:t>
            </a:r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62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77927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9</a:t>
            </a:r>
            <a:r>
              <a:rPr lang="zh-CN" altLang="en-US" dirty="0"/>
              <a:t>章</a:t>
            </a:r>
            <a:r>
              <a:rPr lang="en-US" altLang="zh-CN" dirty="0"/>
              <a:t>010203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63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41894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9</a:t>
            </a:r>
            <a:r>
              <a:rPr lang="zh-CN" altLang="en-US" dirty="0"/>
              <a:t>章</a:t>
            </a:r>
            <a:r>
              <a:rPr lang="en-US" altLang="zh-CN" dirty="0"/>
              <a:t>0405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64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72278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9</a:t>
            </a:r>
            <a:r>
              <a:rPr lang="zh-CN" altLang="en-US" dirty="0"/>
              <a:t>章</a:t>
            </a:r>
            <a:r>
              <a:rPr lang="en-US" altLang="zh-CN" dirty="0"/>
              <a:t>060708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65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94951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9</a:t>
            </a:r>
            <a:r>
              <a:rPr lang="zh-CN" altLang="en-US" dirty="0"/>
              <a:t>章遍历字典</a:t>
            </a:r>
            <a:r>
              <a:rPr lang="en-US" altLang="zh-CN" dirty="0"/>
              <a:t>091012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66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3846936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第</a:t>
            </a:r>
            <a:r>
              <a:rPr lang="en-US" altLang="zh-CN" dirty="0"/>
              <a:t>9</a:t>
            </a:r>
            <a:r>
              <a:rPr lang="zh-CN" altLang="en-US" dirty="0"/>
              <a:t>章</a:t>
            </a:r>
            <a:r>
              <a:rPr lang="en-US" altLang="zh-CN" dirty="0"/>
              <a:t>161718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67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92264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10</a:t>
            </a:r>
            <a:r>
              <a:rPr lang="zh-CN" altLang="en-US" dirty="0"/>
              <a:t>章</a:t>
            </a:r>
            <a:r>
              <a:rPr lang="en-US" altLang="zh-CN" dirty="0"/>
              <a:t>010203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70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510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介绍完</a:t>
            </a:r>
            <a:r>
              <a:rPr lang="en-US" altLang="zh-CN" err="1"/>
              <a:t>Pycharm</a:t>
            </a:r>
            <a:r>
              <a:rPr lang="zh-CN" altLang="en-US"/>
              <a:t>界面，再运行程序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11832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10</a:t>
            </a:r>
            <a:r>
              <a:rPr lang="zh-CN" altLang="en-US" dirty="0"/>
              <a:t>章</a:t>
            </a:r>
            <a:r>
              <a:rPr lang="en-US" altLang="zh-CN" dirty="0"/>
              <a:t>0506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71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36789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10</a:t>
            </a:r>
            <a:r>
              <a:rPr lang="zh-CN" altLang="en-US" dirty="0"/>
              <a:t>章</a:t>
            </a:r>
            <a:r>
              <a:rPr lang="en-US" altLang="zh-CN" dirty="0"/>
              <a:t>07080910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72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784354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10</a:t>
            </a:r>
            <a:r>
              <a:rPr lang="zh-CN" altLang="en-US" dirty="0"/>
              <a:t>章</a:t>
            </a:r>
            <a:r>
              <a:rPr lang="en-US" altLang="zh-CN" dirty="0"/>
              <a:t>111213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73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3427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11</a:t>
            </a:r>
            <a:r>
              <a:rPr lang="zh-CN" altLang="en-US" dirty="0"/>
              <a:t>章</a:t>
            </a:r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75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4088037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第</a:t>
            </a:r>
            <a:r>
              <a:rPr lang="en-US" altLang="zh-CN" dirty="0"/>
              <a:t>11</a:t>
            </a:r>
            <a:r>
              <a:rPr lang="zh-CN" altLang="en-US" dirty="0"/>
              <a:t>章</a:t>
            </a:r>
            <a:r>
              <a:rPr lang="en-US" altLang="zh-CN" dirty="0"/>
              <a:t>020405060708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76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976622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第</a:t>
            </a:r>
            <a:r>
              <a:rPr lang="en-US" altLang="zh-CN" dirty="0"/>
              <a:t>11</a:t>
            </a:r>
            <a:r>
              <a:rPr lang="zh-CN" altLang="en-US" dirty="0"/>
              <a:t>章</a:t>
            </a:r>
            <a:r>
              <a:rPr lang="en-US" altLang="zh-CN" dirty="0"/>
              <a:t>09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77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1447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第</a:t>
            </a:r>
            <a:r>
              <a:rPr lang="en-US" altLang="zh-CN" dirty="0"/>
              <a:t>11</a:t>
            </a:r>
            <a:r>
              <a:rPr lang="zh-CN" altLang="en-US" dirty="0"/>
              <a:t>章</a:t>
            </a:r>
            <a:r>
              <a:rPr lang="en-US" altLang="zh-CN" dirty="0"/>
              <a:t>1011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78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254358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第</a:t>
            </a:r>
            <a:r>
              <a:rPr lang="en-US" altLang="zh-CN" dirty="0"/>
              <a:t>11</a:t>
            </a:r>
            <a:r>
              <a:rPr lang="zh-CN" altLang="en-US" dirty="0"/>
              <a:t>章</a:t>
            </a:r>
            <a:r>
              <a:rPr lang="en-US" altLang="zh-CN" dirty="0"/>
              <a:t>1213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79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478454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12</a:t>
            </a:r>
            <a:r>
              <a:rPr lang="zh-CN" altLang="en-US" dirty="0"/>
              <a:t>章</a:t>
            </a:r>
            <a:r>
              <a:rPr lang="en-US" altLang="zh-CN" dirty="0"/>
              <a:t>010203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81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916379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12</a:t>
            </a:r>
            <a:r>
              <a:rPr lang="zh-CN" altLang="en-US" dirty="0"/>
              <a:t>章</a:t>
            </a:r>
            <a:r>
              <a:rPr lang="en-US" altLang="zh-CN" dirty="0"/>
              <a:t>0405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82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0556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快捷键包括：</a:t>
            </a:r>
            <a:endParaRPr lang="en-US" altLang="zh-CN" dirty="0"/>
          </a:p>
          <a:p>
            <a:r>
              <a:rPr lang="zh-CN" altLang="en-US" b="0" i="0" dirty="0">
                <a:solidFill>
                  <a:srgbClr val="374151"/>
                </a:solidFill>
                <a:effectLst/>
                <a:latin typeface="Söhne"/>
              </a:rPr>
              <a:t>格式化代码：</a:t>
            </a:r>
            <a:r>
              <a:rPr lang="en-US" altLang="zh-CN" dirty="0" err="1"/>
              <a:t>Ctrl+Alt+L</a:t>
            </a:r>
            <a:endParaRPr lang="en-US" altLang="zh-CN" dirty="0"/>
          </a:p>
          <a:p>
            <a:r>
              <a:rPr lang="zh-CN" altLang="en-US" b="0" i="0" dirty="0">
                <a:solidFill>
                  <a:srgbClr val="374151"/>
                </a:solidFill>
                <a:effectLst/>
                <a:latin typeface="Söhne"/>
              </a:rPr>
              <a:t>查找：</a:t>
            </a:r>
            <a:r>
              <a:rPr lang="en-US" altLang="zh-CN" dirty="0" err="1"/>
              <a:t>Ctrl+F</a:t>
            </a:r>
            <a:endParaRPr lang="en-US" altLang="zh-CN" dirty="0"/>
          </a:p>
          <a:p>
            <a:r>
              <a:rPr lang="zh-CN" altLang="en-US" b="0" i="0" dirty="0">
                <a:solidFill>
                  <a:srgbClr val="374151"/>
                </a:solidFill>
                <a:effectLst/>
                <a:latin typeface="Söhne"/>
              </a:rPr>
              <a:t>注释</a:t>
            </a:r>
            <a:r>
              <a:rPr lang="en-US" altLang="zh-CN" b="0" i="0" dirty="0">
                <a:solidFill>
                  <a:srgbClr val="374151"/>
                </a:solidFill>
                <a:effectLst/>
                <a:latin typeface="Söhne"/>
              </a:rPr>
              <a:t>/</a:t>
            </a:r>
            <a:r>
              <a:rPr lang="zh-CN" altLang="en-US" b="0" i="0" dirty="0">
                <a:solidFill>
                  <a:srgbClr val="374151"/>
                </a:solidFill>
                <a:effectLst/>
                <a:latin typeface="Söhne"/>
              </a:rPr>
              <a:t>取消注释：</a:t>
            </a:r>
            <a:r>
              <a:rPr lang="en-US" altLang="zh-CN" dirty="0"/>
              <a:t>Ctrl+/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337323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12</a:t>
            </a:r>
            <a:r>
              <a:rPr lang="zh-CN" altLang="en-US" dirty="0"/>
              <a:t>章</a:t>
            </a:r>
            <a:r>
              <a:rPr lang="en-US" altLang="zh-CN" dirty="0"/>
              <a:t>06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83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472176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12</a:t>
            </a:r>
            <a:r>
              <a:rPr lang="zh-CN" altLang="en-US" dirty="0"/>
              <a:t>章</a:t>
            </a:r>
            <a:r>
              <a:rPr lang="en-US" altLang="zh-CN" dirty="0"/>
              <a:t>07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84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6215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12</a:t>
            </a:r>
            <a:r>
              <a:rPr lang="zh-CN" altLang="en-US" dirty="0"/>
              <a:t>章</a:t>
            </a:r>
            <a:r>
              <a:rPr lang="en-US" altLang="zh-CN" dirty="0"/>
              <a:t>0809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85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543090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12</a:t>
            </a:r>
            <a:r>
              <a:rPr lang="zh-CN" altLang="en-US" dirty="0"/>
              <a:t>章</a:t>
            </a:r>
            <a:r>
              <a:rPr lang="en-US" altLang="zh-CN" dirty="0"/>
              <a:t>101112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86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909104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12</a:t>
            </a:r>
            <a:r>
              <a:rPr lang="zh-CN" altLang="en-US" dirty="0"/>
              <a:t>章</a:t>
            </a:r>
            <a:r>
              <a:rPr lang="en-US" altLang="zh-CN" dirty="0"/>
              <a:t>1314151617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87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739278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13</a:t>
            </a:r>
            <a:r>
              <a:rPr lang="zh-CN" altLang="en-US" dirty="0"/>
              <a:t>章</a:t>
            </a:r>
            <a:r>
              <a:rPr lang="en-US" altLang="zh-CN" dirty="0"/>
              <a:t>0102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89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402564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13</a:t>
            </a:r>
            <a:r>
              <a:rPr lang="zh-CN" altLang="en-US" dirty="0"/>
              <a:t>章</a:t>
            </a:r>
            <a:r>
              <a:rPr lang="en-US" altLang="zh-CN" dirty="0"/>
              <a:t>0304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91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739755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13</a:t>
            </a:r>
            <a:r>
              <a:rPr lang="zh-CN" altLang="en-US" dirty="0"/>
              <a:t>章</a:t>
            </a:r>
            <a:r>
              <a:rPr lang="en-US" altLang="zh-CN" dirty="0"/>
              <a:t>05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92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276608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13</a:t>
            </a:r>
            <a:r>
              <a:rPr lang="zh-CN" altLang="en-US" dirty="0"/>
              <a:t>章</a:t>
            </a:r>
            <a:r>
              <a:rPr lang="en-US" altLang="zh-CN" dirty="0"/>
              <a:t>0607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93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43332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13</a:t>
            </a:r>
            <a:r>
              <a:rPr lang="zh-CN" altLang="en-US" dirty="0"/>
              <a:t>章</a:t>
            </a:r>
            <a:r>
              <a:rPr lang="en-US" altLang="zh-CN" dirty="0"/>
              <a:t>08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96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00604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2</a:t>
            </a:r>
            <a:r>
              <a:rPr lang="zh-CN" altLang="en-US" dirty="0"/>
              <a:t>章</a:t>
            </a:r>
            <a:r>
              <a:rPr lang="en-US" altLang="zh-CN" dirty="0"/>
              <a:t>pro01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955919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13</a:t>
            </a:r>
            <a:r>
              <a:rPr lang="zh-CN" altLang="en-US" dirty="0"/>
              <a:t>章</a:t>
            </a:r>
            <a:r>
              <a:rPr lang="en-US" altLang="zh-CN" dirty="0"/>
              <a:t>09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97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60316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13</a:t>
            </a:r>
            <a:r>
              <a:rPr lang="zh-CN" altLang="en-US" dirty="0"/>
              <a:t>章</a:t>
            </a:r>
            <a:r>
              <a:rPr lang="en-US" altLang="zh-CN" dirty="0"/>
              <a:t>1011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98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592666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13</a:t>
            </a:r>
            <a:r>
              <a:rPr lang="zh-CN" altLang="en-US" dirty="0"/>
              <a:t>章</a:t>
            </a:r>
            <a:r>
              <a:rPr lang="en-US" altLang="zh-CN" dirty="0"/>
              <a:t>12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99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62670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13</a:t>
            </a:r>
            <a:r>
              <a:rPr lang="zh-CN" altLang="en-US" dirty="0"/>
              <a:t>章</a:t>
            </a:r>
            <a:r>
              <a:rPr lang="en-US" altLang="zh-CN" dirty="0"/>
              <a:t>1314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100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709303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13</a:t>
            </a:r>
            <a:r>
              <a:rPr lang="zh-CN" altLang="en-US" dirty="0"/>
              <a:t>章</a:t>
            </a:r>
            <a:r>
              <a:rPr lang="en-US" altLang="zh-CN" dirty="0"/>
              <a:t>15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101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804713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13</a:t>
            </a:r>
            <a:r>
              <a:rPr lang="zh-CN" altLang="en-US" dirty="0"/>
              <a:t>章</a:t>
            </a:r>
            <a:r>
              <a:rPr lang="en-US" altLang="zh-CN" dirty="0"/>
              <a:t>People.pymake_people.py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102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962241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13</a:t>
            </a:r>
            <a:r>
              <a:rPr lang="zh-CN" altLang="en-US" dirty="0"/>
              <a:t>章</a:t>
            </a:r>
            <a:r>
              <a:rPr lang="en-US" altLang="zh-CN" dirty="0"/>
              <a:t>make_people.py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103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886634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13</a:t>
            </a:r>
            <a:r>
              <a:rPr lang="zh-CN" altLang="en-US" dirty="0"/>
              <a:t>章</a:t>
            </a:r>
            <a:r>
              <a:rPr lang="en-US" altLang="zh-CN" dirty="0"/>
              <a:t>make_people.py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104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397229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13</a:t>
            </a:r>
            <a:r>
              <a:rPr lang="zh-CN" altLang="en-US" dirty="0"/>
              <a:t>章</a:t>
            </a:r>
            <a:r>
              <a:rPr lang="en-US" altLang="zh-CN" dirty="0"/>
              <a:t>make_people.py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105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21150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14</a:t>
            </a:r>
            <a:r>
              <a:rPr lang="zh-CN" altLang="en-US" dirty="0"/>
              <a:t>章</a:t>
            </a:r>
            <a:r>
              <a:rPr lang="en-US" altLang="zh-CN" dirty="0"/>
              <a:t>People.py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108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1606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3</a:t>
            </a:r>
            <a:r>
              <a:rPr lang="zh-CN" altLang="en-US" dirty="0"/>
              <a:t>章</a:t>
            </a:r>
            <a:r>
              <a:rPr lang="en-US" altLang="zh-CN" dirty="0"/>
              <a:t>pro01pro02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346768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第</a:t>
            </a:r>
            <a:r>
              <a:rPr lang="en-US" altLang="zh-CN" dirty="0"/>
              <a:t>14</a:t>
            </a:r>
            <a:r>
              <a:rPr lang="zh-CN" altLang="en-US" dirty="0"/>
              <a:t>章</a:t>
            </a:r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109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083836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第</a:t>
            </a:r>
            <a:r>
              <a:rPr lang="en-US" altLang="zh-CN" dirty="0"/>
              <a:t>14</a:t>
            </a:r>
            <a:r>
              <a:rPr lang="zh-CN" altLang="en-US" dirty="0"/>
              <a:t>章</a:t>
            </a:r>
            <a:r>
              <a:rPr lang="en-US" altLang="zh-CN" dirty="0"/>
              <a:t>02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111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023064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第</a:t>
            </a:r>
            <a:r>
              <a:rPr lang="en-US" altLang="zh-CN" dirty="0"/>
              <a:t>14</a:t>
            </a:r>
            <a:r>
              <a:rPr lang="zh-CN" altLang="en-US" dirty="0"/>
              <a:t>章</a:t>
            </a:r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112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76635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第</a:t>
            </a:r>
            <a:r>
              <a:rPr lang="en-US" altLang="zh-CN" dirty="0"/>
              <a:t>14</a:t>
            </a:r>
            <a:r>
              <a:rPr lang="zh-CN" altLang="en-US" dirty="0"/>
              <a:t>章</a:t>
            </a:r>
            <a:r>
              <a:rPr lang="en-US" altLang="zh-CN" dirty="0"/>
              <a:t>04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113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244730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第</a:t>
            </a:r>
            <a:r>
              <a:rPr lang="en-US" altLang="zh-CN" dirty="0"/>
              <a:t>14</a:t>
            </a:r>
            <a:r>
              <a:rPr lang="zh-CN" altLang="en-US" dirty="0"/>
              <a:t>章</a:t>
            </a:r>
            <a:r>
              <a:rPr lang="en-US" altLang="zh-CN" dirty="0"/>
              <a:t>05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114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519791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第</a:t>
            </a:r>
            <a:r>
              <a:rPr lang="en-US" altLang="zh-CN" dirty="0"/>
              <a:t>14</a:t>
            </a:r>
            <a:r>
              <a:rPr lang="zh-CN" altLang="en-US" dirty="0"/>
              <a:t>章</a:t>
            </a:r>
            <a:r>
              <a:rPr lang="en-US" altLang="zh-CN" dirty="0"/>
              <a:t>06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115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859593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第</a:t>
            </a:r>
            <a:r>
              <a:rPr lang="en-US" altLang="zh-CN" dirty="0"/>
              <a:t>14</a:t>
            </a:r>
            <a:r>
              <a:rPr lang="zh-CN" altLang="en-US" dirty="0"/>
              <a:t>章</a:t>
            </a:r>
            <a:r>
              <a:rPr lang="en-US" altLang="zh-CN" dirty="0"/>
              <a:t>07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116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911417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第</a:t>
            </a:r>
            <a:r>
              <a:rPr lang="en-US" altLang="zh-CN" dirty="0"/>
              <a:t>14</a:t>
            </a:r>
            <a:r>
              <a:rPr lang="zh-CN" altLang="en-US" dirty="0"/>
              <a:t>章</a:t>
            </a:r>
            <a:r>
              <a:rPr lang="en-US" altLang="zh-CN" dirty="0"/>
              <a:t>08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117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251707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第</a:t>
            </a:r>
            <a:r>
              <a:rPr lang="en-US" altLang="zh-CN" dirty="0"/>
              <a:t>14</a:t>
            </a:r>
            <a:r>
              <a:rPr lang="zh-CN" altLang="en-US" dirty="0"/>
              <a:t>章</a:t>
            </a:r>
            <a:r>
              <a:rPr lang="en-US" altLang="zh-CN" dirty="0"/>
              <a:t>09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118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602134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第</a:t>
            </a:r>
            <a:r>
              <a:rPr lang="en-US" altLang="zh-CN" dirty="0"/>
              <a:t>14</a:t>
            </a:r>
            <a:r>
              <a:rPr lang="zh-CN" altLang="en-US" dirty="0"/>
              <a:t>章</a:t>
            </a:r>
            <a:r>
              <a:rPr lang="en-US" altLang="zh-CN" dirty="0"/>
              <a:t>BasicAttribute.pyPeople_2.py</a:t>
            </a:r>
            <a:endParaRPr lang="zh-CN" alt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119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793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第三章</a:t>
            </a:r>
            <a:r>
              <a:rPr lang="en-US" altLang="zh-CN" dirty="0"/>
              <a:t>pro03pro04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543144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第</a:t>
            </a:r>
            <a:r>
              <a:rPr lang="en-US" altLang="zh-CN" dirty="0"/>
              <a:t>14</a:t>
            </a:r>
            <a:r>
              <a:rPr lang="zh-CN" altLang="en-US" dirty="0"/>
              <a:t>章</a:t>
            </a:r>
            <a:r>
              <a:rPr lang="en-US" altLang="zh-CN" dirty="0"/>
              <a:t>10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120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290371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121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593736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第</a:t>
            </a:r>
            <a:r>
              <a:rPr lang="en-US" altLang="zh-CN" dirty="0"/>
              <a:t>14</a:t>
            </a:r>
            <a:r>
              <a:rPr lang="zh-CN" altLang="en-US" dirty="0"/>
              <a:t>章</a:t>
            </a:r>
            <a:r>
              <a:rPr lang="en-US" altLang="zh-CN" dirty="0"/>
              <a:t>11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123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277257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15</a:t>
            </a:r>
            <a:r>
              <a:rPr lang="zh-CN" altLang="en-US" dirty="0"/>
              <a:t>章</a:t>
            </a:r>
            <a:r>
              <a:rPr lang="en-US" altLang="zh-CN" dirty="0"/>
              <a:t>0102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124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741188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15</a:t>
            </a:r>
            <a:r>
              <a:rPr lang="zh-CN" altLang="en-US" dirty="0"/>
              <a:t>章</a:t>
            </a:r>
            <a:r>
              <a:rPr lang="en-US" altLang="zh-CN" dirty="0"/>
              <a:t>0304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125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280522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15</a:t>
            </a:r>
            <a:r>
              <a:rPr lang="zh-CN" altLang="en-US" dirty="0"/>
              <a:t>章</a:t>
            </a:r>
            <a:r>
              <a:rPr lang="en-US" altLang="zh-CN" dirty="0"/>
              <a:t>0506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126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719045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15</a:t>
            </a:r>
            <a:r>
              <a:rPr lang="zh-CN" altLang="en-US" dirty="0"/>
              <a:t>章</a:t>
            </a:r>
            <a:r>
              <a:rPr lang="en-US" altLang="zh-CN" dirty="0"/>
              <a:t>07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127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035076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15</a:t>
            </a:r>
            <a:r>
              <a:rPr lang="zh-CN" altLang="en-US" dirty="0"/>
              <a:t>章</a:t>
            </a:r>
            <a:r>
              <a:rPr lang="en-US" altLang="zh-CN" dirty="0"/>
              <a:t>0809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128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016139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16</a:t>
            </a:r>
            <a:r>
              <a:rPr lang="zh-CN" altLang="en-US" dirty="0"/>
              <a:t>章</a:t>
            </a:r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130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348798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</a:t>
            </a:r>
            <a:r>
              <a:rPr lang="en-US" altLang="zh-CN" dirty="0"/>
              <a:t>16</a:t>
            </a:r>
            <a:r>
              <a:rPr lang="zh-CN" altLang="en-US" dirty="0"/>
              <a:t>章</a:t>
            </a:r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1AEF4-CC3E-47FB-86E2-E1619B113A57}" type="slidenum">
              <a:rPr lang="zh-CN" altLang="en-US" smtClean="0"/>
              <a:t>131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6080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59097E1-F1B6-BA3B-629C-BBEA376DF9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C8BF512-7090-7FFA-A9B6-68E028213B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DA2CB13-E994-8E1B-63E7-EA29FDCB0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98753-B667-4253-91D9-371959F9154E}" type="datetimeFigureOut">
              <a:rPr lang="zh-CN" altLang="en-US" smtClean="0"/>
              <a:t>2023/10/21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E02874C-F33C-B77A-5F96-28009357A2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F69960F-D59A-E207-DDAC-321FAA2C5C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F929D-DC02-44D5-AF35-DE94BA386A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961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07BA20-7D6E-9782-6A1A-4E41029E79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CC97846-8698-3899-02AC-E8B92E972D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E1A10B2-AC74-4179-4B37-03023F9C7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98753-B667-4253-91D9-371959F9154E}" type="datetimeFigureOut">
              <a:rPr lang="zh-CN" altLang="en-US" smtClean="0"/>
              <a:t>2023/10/21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D286295-8FB1-104C-D9D7-F83C340CF7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AA7D80F-B35C-AB8E-0CA4-8BA9D9D42B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F929D-DC02-44D5-AF35-DE94BA386A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083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79DFC69-DA73-7E45-8574-C92EF40020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3FA861C-36D8-1334-7FF4-C0780CD8AC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C28A0A2-66BD-CFD6-86F1-C28CF619FA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98753-B667-4253-91D9-371959F9154E}" type="datetimeFigureOut">
              <a:rPr lang="zh-CN" altLang="en-US" smtClean="0"/>
              <a:t>2023/10/21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F76ED25-8EAD-1D87-272B-D0D048CDA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035FAF4-95F3-1276-8EFC-4B5EF914EE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F929D-DC02-44D5-AF35-DE94BA386A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4777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E9DE0808-9345-42EC-9773-AD46C33E9F8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12320"/>
            <a:ext cx="12192000" cy="1"/>
          </a:xfrm>
          <a:prstGeom prst="line">
            <a:avLst/>
          </a:prstGeom>
          <a:ln w="28575">
            <a:solidFill>
              <a:srgbClr val="267B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D295ADBB-163A-49D6-B372-1BD4E51262F5}"/>
              </a:ext>
            </a:extLst>
          </p:cNvPr>
          <p:cNvSpPr txBox="1"/>
          <p:nvPr userDrawn="1"/>
        </p:nvSpPr>
        <p:spPr>
          <a:xfrm>
            <a:off x="8947355" y="99983"/>
            <a:ext cx="30283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aseline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新文科</a:t>
            </a:r>
            <a:r>
              <a:rPr lang="en-US" altLang="zh-CN" sz="2000" baseline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Python</a:t>
            </a:r>
            <a:r>
              <a:rPr lang="zh-CN" altLang="en-US" sz="2000" baseline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程序设计</a:t>
            </a:r>
          </a:p>
        </p:txBody>
      </p:sp>
      <p:sp>
        <p:nvSpPr>
          <p:cNvPr id="12" name="标题 1">
            <a:extLst>
              <a:ext uri="{FF2B5EF4-FFF2-40B4-BE49-F238E27FC236}">
                <a16:creationId xmlns:a16="http://schemas.microsoft.com/office/drawing/2014/main" id="{BF14C02D-1C95-46F2-9495-2B8758356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310" y="40269"/>
            <a:ext cx="7662863" cy="515937"/>
          </a:xfrm>
        </p:spPr>
        <p:txBody>
          <a:bodyPr>
            <a:normAutofit/>
          </a:bodyPr>
          <a:lstStyle>
            <a:lvl1pPr>
              <a:defRPr lang="zh-CN" altLang="en-US" sz="2000" kern="1200" baseline="0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766794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A01CD92-4111-D52D-AFBE-10FDB19781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87E5197-24DE-D480-66AB-FF598154EC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1181E48-DB30-535E-49FC-450EB00C6D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98753-B667-4253-91D9-371959F9154E}" type="datetimeFigureOut">
              <a:rPr lang="zh-CN" altLang="en-US" smtClean="0"/>
              <a:t>2023/10/21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76C6E52-60DA-7AAB-6040-6A668EA088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F12BF6-C255-6339-4373-359179BF5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F929D-DC02-44D5-AF35-DE94BA386A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544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8462E5-FC06-E3A4-90CF-96E4D00FF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7770876-CD54-90D1-0F24-86AEBB1FC2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6CFBB0A-C020-51FC-3C4E-3DF0421E64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98753-B667-4253-91D9-371959F9154E}" type="datetimeFigureOut">
              <a:rPr lang="zh-CN" altLang="en-US" smtClean="0"/>
              <a:t>2023/10/21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CF5A7EB-BCE2-7965-1749-FD998C72D3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1132B13-7C9E-5CA2-8517-F0431DB06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F929D-DC02-44D5-AF35-DE94BA386A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9663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C891B4-F964-466E-7FBD-686FFB1B50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E2D7788-D9B8-2E47-01FF-B2A63798FD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6F7EE7E-7BC9-EF96-1300-0725755160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65CBE7D-18F6-5E1E-BDFC-1AC7AC65BD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98753-B667-4253-91D9-371959F9154E}" type="datetimeFigureOut">
              <a:rPr lang="zh-CN" altLang="en-US" smtClean="0"/>
              <a:t>2023/10/21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7E5C2B2-1D04-63FD-DABF-4B138E8F9F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B34B04C-0FBA-2606-E5CB-C3BE714CE2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F929D-DC02-44D5-AF35-DE94BA386A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38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B9B89A-6716-6081-0C6A-7523F3B2B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5E34124-A663-BDD2-B185-91206635F9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86B648E-9C32-06B9-958D-176E7D8710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1E92A6D-4BC8-92B1-1157-A227AFE748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48E634C-A1B1-CDE1-4D16-4BB168F238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A208855-10DC-8364-F226-5A18DC4A36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98753-B667-4253-91D9-371959F9154E}" type="datetimeFigureOut">
              <a:rPr lang="zh-CN" altLang="en-US" smtClean="0"/>
              <a:t>2023/10/21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5700EC4-DD1E-F6C2-D6A0-B78DAA38D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7E9D8CD5-CD77-8812-F085-2BAEF04CB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F929D-DC02-44D5-AF35-DE94BA386A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385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AAC295-6884-470B-8784-434DE5FBFE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877D816-2DFF-6299-F2A8-B2CED2E13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98753-B667-4253-91D9-371959F9154E}" type="datetimeFigureOut">
              <a:rPr lang="zh-CN" altLang="en-US" smtClean="0"/>
              <a:t>2023/10/21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388D0C1-C4EE-EC2E-2615-0D503B8669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07D22E9-7129-AB86-12E5-E8381E63CD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F929D-DC02-44D5-AF35-DE94BA386A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769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976E183-DCE8-02F0-009B-5ECFE007E5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98753-B667-4253-91D9-371959F9154E}" type="datetimeFigureOut">
              <a:rPr lang="zh-CN" altLang="en-US" smtClean="0"/>
              <a:t>2023/10/21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E5B83B4-8F8C-53B6-357A-4E6FAAF60B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8FA94D7-D374-F1D4-65BA-F92277BD95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F929D-DC02-44D5-AF35-DE94BA386A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143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AC6883F-D8FB-A70A-2C79-B42B0C8C7B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CBADC14-3B60-CEFF-A638-12A89FFFB9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91385B7-C5EC-FDA3-3B07-9372D92FE4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0256DE2-8852-C3E2-02BD-DBC6C2BB98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98753-B667-4253-91D9-371959F9154E}" type="datetimeFigureOut">
              <a:rPr lang="zh-CN" altLang="en-US" smtClean="0"/>
              <a:t>2023/10/21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A316D8A-74CE-BA14-1CFA-A54FB9D49F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EA146D1-8FAD-6542-5C40-65140EB412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F929D-DC02-44D5-AF35-DE94BA386A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4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12EBB1-07F8-CA08-0D8C-F702710E2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4AEC5202-AD51-0EBF-A522-2AA498875F2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60F5AC8-DEC0-3DAA-004F-891149ACE5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DA190E8-F56F-7FF7-0031-0B603DE706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98753-B667-4253-91D9-371959F9154E}" type="datetimeFigureOut">
              <a:rPr lang="zh-CN" altLang="en-US" smtClean="0"/>
              <a:t>2023/10/21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E307CD8-1C26-A8AE-4AA7-C666AD17F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BB9091A-8AFA-A7C1-B1F7-E351EFB6C5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F929D-DC02-44D5-AF35-DE94BA386A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072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42CAB3E-7EFD-9283-C88F-80C8762248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2764826-DD09-5812-159E-83E5F98F18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C18220-06B1-2E09-4229-9C1457DE56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898753-B667-4253-91D9-371959F9154E}" type="datetimeFigureOut">
              <a:rPr lang="zh-CN" altLang="en-US" smtClean="0"/>
              <a:t>2023/10/21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16552E0-F02B-2747-81DD-28D0342FD1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39A74C-2543-5300-F97C-247FE8BE5E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3F929D-DC02-44D5-AF35-DE94BA386A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154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2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2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2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1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12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12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12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12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12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12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12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12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12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12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12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12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12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12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BB2C66-C700-7690-5E48-158C4D85E8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64344" y="3107060"/>
            <a:ext cx="3263311" cy="643879"/>
          </a:xfrm>
        </p:spPr>
        <p:txBody>
          <a:bodyPr>
            <a:normAutofit fontScale="90000"/>
          </a:bodyPr>
          <a:lstStyle/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第一章 基础知识</a:t>
            </a:r>
          </a:p>
        </p:txBody>
      </p:sp>
    </p:spTree>
    <p:extLst>
      <p:ext uri="{BB962C8B-B14F-4D97-AF65-F5344CB8AC3E}">
        <p14:creationId xmlns:p14="http://schemas.microsoft.com/office/powerpoint/2010/main" val="5516602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B83E79C-354E-49DF-AD86-C8FC9FF678A6}"/>
              </a:ext>
            </a:extLst>
          </p:cNvPr>
          <p:cNvSpPr txBox="1"/>
          <p:nvPr/>
        </p:nvSpPr>
        <p:spPr>
          <a:xfrm>
            <a:off x="452175" y="103375"/>
            <a:ext cx="39715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编辑器编写应用程序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9534B09-3A63-4448-8D0E-160DC4AD00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6327" y="1649217"/>
            <a:ext cx="9699345" cy="163592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D7A3CBA-52F4-45B5-A654-7A222DFDC4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6327" y="3726909"/>
            <a:ext cx="9740804" cy="1897407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080D9E7-15D6-41BE-AA78-245C50DC875B}"/>
              </a:ext>
            </a:extLst>
          </p:cNvPr>
          <p:cNvSpPr txBox="1"/>
          <p:nvPr/>
        </p:nvSpPr>
        <p:spPr>
          <a:xfrm>
            <a:off x="1246327" y="1028223"/>
            <a:ext cx="39715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打开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cmd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，启动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解释器。</a:t>
            </a:r>
          </a:p>
        </p:txBody>
      </p:sp>
    </p:spTree>
    <p:extLst>
      <p:ext uri="{BB962C8B-B14F-4D97-AF65-F5344CB8AC3E}">
        <p14:creationId xmlns:p14="http://schemas.microsoft.com/office/powerpoint/2010/main" val="2088772825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2176D3-7F10-4614-B532-81AB86FE2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传递任意数量的实参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A90B1B9-5307-448D-9782-E237DAC8ADC9}"/>
              </a:ext>
            </a:extLst>
          </p:cNvPr>
          <p:cNvGrpSpPr/>
          <p:nvPr/>
        </p:nvGrpSpPr>
        <p:grpSpPr>
          <a:xfrm>
            <a:off x="1360356" y="868265"/>
            <a:ext cx="9141088" cy="5004625"/>
            <a:chOff x="1285708" y="-171175"/>
            <a:chExt cx="9141088" cy="5004625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CAA2F2D5-E0A0-4077-807D-BDD925A2AFE2}"/>
                </a:ext>
              </a:extLst>
            </p:cNvPr>
            <p:cNvSpPr txBox="1"/>
            <p:nvPr/>
          </p:nvSpPr>
          <p:spPr>
            <a:xfrm>
              <a:off x="1298213" y="-152226"/>
              <a:ext cx="3762960" cy="14229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def </a:t>
              </a:r>
              <a:r>
                <a:rPr lang="en-US" altLang="zh-CN" sz="2000" b="0" i="0" dirty="0">
                  <a:solidFill>
                    <a:srgbClr val="FFC66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people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(*name):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print(name)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people(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'user1'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'user2'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'user3'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2F36D68-E029-4CCD-B9C9-71A948E51ECD}"/>
                </a:ext>
              </a:extLst>
            </p:cNvPr>
            <p:cNvSpPr txBox="1"/>
            <p:nvPr/>
          </p:nvSpPr>
          <p:spPr>
            <a:xfrm>
              <a:off x="6483716" y="-171175"/>
              <a:ext cx="3762960" cy="23462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def </a:t>
              </a:r>
              <a:r>
                <a:rPr lang="en-US" altLang="zh-CN" sz="2000" b="0" i="0" dirty="0">
                  <a:solidFill>
                    <a:srgbClr val="FFC66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people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(name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*attribute):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print(name)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print(attribute)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people(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'tom'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'man'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5ABECC8-06D7-4D9F-B250-8B51DBE8B4B5}"/>
                </a:ext>
              </a:extLst>
            </p:cNvPr>
            <p:cNvSpPr txBox="1"/>
            <p:nvPr/>
          </p:nvSpPr>
          <p:spPr>
            <a:xfrm>
              <a:off x="1285708" y="2487168"/>
              <a:ext cx="3660395" cy="14229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∗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name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中的星号让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Python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创建一个名为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name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的空元组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并将所有值封装到元组里。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6F03CC2-0734-484F-9C1D-DCFB1891135E}"/>
                </a:ext>
              </a:extLst>
            </p:cNvPr>
            <p:cNvSpPr txBox="1"/>
            <p:nvPr/>
          </p:nvSpPr>
          <p:spPr>
            <a:xfrm>
              <a:off x="6483716" y="2487167"/>
              <a:ext cx="3943080" cy="23462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name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参数是必须的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表示人名。而∗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attribute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参数是可选的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是一个可以接受任意数量参数的元组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表示人的其他属性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如年龄、性别等。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9424575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8BF858D-0951-49D7-A1DD-C6A19860A5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传递任意数量的实参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099B3993-ADC3-4C60-A536-1910F6ECC807}"/>
              </a:ext>
            </a:extLst>
          </p:cNvPr>
          <p:cNvGrpSpPr/>
          <p:nvPr/>
        </p:nvGrpSpPr>
        <p:grpSpPr>
          <a:xfrm>
            <a:off x="1196546" y="1409703"/>
            <a:ext cx="9798908" cy="4038594"/>
            <a:chOff x="3151432" y="2839477"/>
            <a:chExt cx="7414128" cy="305191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E7ECD596-933F-4D9C-82A3-CF03CE0D47C2}"/>
                </a:ext>
              </a:extLst>
            </p:cNvPr>
            <p:cNvSpPr txBox="1"/>
            <p:nvPr/>
          </p:nvSpPr>
          <p:spPr>
            <a:xfrm>
              <a:off x="3151432" y="2839477"/>
              <a:ext cx="3627594" cy="17730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def </a:t>
              </a:r>
              <a:r>
                <a:rPr lang="en-US" altLang="zh-CN" sz="2000" b="0" i="0" dirty="0">
                  <a:solidFill>
                    <a:srgbClr val="FFC66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people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(name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**attribute):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print(name)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print(attribute)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people(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'tom'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b="0" i="0" dirty="0">
                  <a:solidFill>
                    <a:srgbClr val="AA49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age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=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b="0" i="0" dirty="0">
                  <a:solidFill>
                    <a:srgbClr val="AA49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sex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=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'man'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0D7BE516-66BD-4FE1-AE02-DCAA59E2818D}"/>
                </a:ext>
              </a:extLst>
            </p:cNvPr>
            <p:cNvSpPr txBox="1"/>
            <p:nvPr/>
          </p:nvSpPr>
          <p:spPr>
            <a:xfrm>
              <a:off x="3151432" y="5164956"/>
              <a:ext cx="7414128" cy="7264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 algn="just"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形参∗∗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attribute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能创建一个名为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attribute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的空字典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并将所有接受的键值对放到字典中。对调用函数参数使用关键字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构成键值对向函数传递参数。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6248788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84589B7-16D2-4A94-BA34-2867B9DC65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将函数存储在模块中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1C317A6-8F15-433D-BE2A-B14B25D0DA1E}"/>
              </a:ext>
            </a:extLst>
          </p:cNvPr>
          <p:cNvSpPr txBox="1"/>
          <p:nvPr/>
        </p:nvSpPr>
        <p:spPr>
          <a:xfrm>
            <a:off x="1388096" y="2768909"/>
            <a:ext cx="6104106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en-US" altLang="zh-CN" sz="2000" b="0" i="0" dirty="0" err="1">
                <a:solidFill>
                  <a:srgbClr val="FFC6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people_attr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(name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**attribute):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print(name)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print(attribute)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1820C3F-0ECE-45D8-BFBC-EADB494C37B6}"/>
              </a:ext>
            </a:extLst>
          </p:cNvPr>
          <p:cNvSpPr txBox="1"/>
          <p:nvPr/>
        </p:nvSpPr>
        <p:spPr>
          <a:xfrm>
            <a:off x="1388096" y="1145707"/>
            <a:ext cx="9745341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我们可以将函数单独放在一个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py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文件中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这样我们就完成了将函数单独封装在一个模块中。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93A58D6-E92C-47FF-A97A-490B8C916D80}"/>
              </a:ext>
            </a:extLst>
          </p:cNvPr>
          <p:cNvSpPr txBox="1"/>
          <p:nvPr/>
        </p:nvSpPr>
        <p:spPr>
          <a:xfrm>
            <a:off x="1388096" y="2132597"/>
            <a:ext cx="6104106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People.py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F00BAE5-40FD-4195-964E-5B0C1754BF5C}"/>
              </a:ext>
            </a:extLst>
          </p:cNvPr>
          <p:cNvSpPr txBox="1"/>
          <p:nvPr/>
        </p:nvSpPr>
        <p:spPr>
          <a:xfrm>
            <a:off x="1388096" y="4254303"/>
            <a:ext cx="6104106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make_people.py: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E24A485-983F-411B-9CC3-10E757B99F8D}"/>
              </a:ext>
            </a:extLst>
          </p:cNvPr>
          <p:cNvSpPr txBox="1"/>
          <p:nvPr/>
        </p:nvSpPr>
        <p:spPr>
          <a:xfrm>
            <a:off x="1388096" y="4940549"/>
            <a:ext cx="6104106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People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People.people_attr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'tom'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age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sex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'man'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623026279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3D887E6-3B83-4155-A1FB-ACCAB77ADE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导入特定的函数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D85B841-8F9B-48F6-8B3F-3F7907C7C699}"/>
              </a:ext>
            </a:extLst>
          </p:cNvPr>
          <p:cNvSpPr txBox="1"/>
          <p:nvPr/>
        </p:nvSpPr>
        <p:spPr>
          <a:xfrm>
            <a:off x="3043947" y="2948355"/>
            <a:ext cx="6104106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from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People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people_attr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pr(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'tom'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age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sex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'man'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70959955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2176D3-7F10-4614-B532-81AB86FE2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函数导入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2BF5846-680D-46FB-BE72-F89BE9F4F9EB}"/>
              </a:ext>
            </a:extLst>
          </p:cNvPr>
          <p:cNvGrpSpPr/>
          <p:nvPr/>
        </p:nvGrpSpPr>
        <p:grpSpPr>
          <a:xfrm>
            <a:off x="1668195" y="1501622"/>
            <a:ext cx="8855609" cy="3854755"/>
            <a:chOff x="-1643448" y="2243694"/>
            <a:chExt cx="8855609" cy="3854755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134F780-3592-4D5C-ADF3-05A15F7A4469}"/>
                </a:ext>
              </a:extLst>
            </p:cNvPr>
            <p:cNvSpPr txBox="1"/>
            <p:nvPr/>
          </p:nvSpPr>
          <p:spPr>
            <a:xfrm>
              <a:off x="-1643448" y="2243694"/>
              <a:ext cx="6104106" cy="9612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import 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People 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as 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p.people_attr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'tom'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b="0" i="0" dirty="0">
                  <a:solidFill>
                    <a:srgbClr val="AA49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age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=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b="0" i="0" dirty="0">
                  <a:solidFill>
                    <a:srgbClr val="AA49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sex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=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'man'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0C119437-FC34-47B7-B320-904B55E26BFF}"/>
                </a:ext>
              </a:extLst>
            </p:cNvPr>
            <p:cNvSpPr txBox="1"/>
            <p:nvPr/>
          </p:nvSpPr>
          <p:spPr>
            <a:xfrm>
              <a:off x="-1643448" y="3654568"/>
              <a:ext cx="6104106" cy="9612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from 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People 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import 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people_attr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as 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pr(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'tom'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b="0" i="0" dirty="0">
                  <a:solidFill>
                    <a:srgbClr val="AA49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age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=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b="0" i="0" dirty="0">
                  <a:solidFill>
                    <a:srgbClr val="AA49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sex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=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'man'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87F48A0-FA46-4775-9185-05F4A8B0E773}"/>
                </a:ext>
              </a:extLst>
            </p:cNvPr>
            <p:cNvSpPr txBox="1"/>
            <p:nvPr/>
          </p:nvSpPr>
          <p:spPr>
            <a:xfrm>
              <a:off x="-1643448" y="5137160"/>
              <a:ext cx="8855609" cy="9612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 algn="just"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通过指定别名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可以使代码更简洁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不同的模块的函数名有时是相同的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通过指定别名有利于区分它们。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01427493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8444DE-98E4-43D0-A707-677D16BA45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导入所有函数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8A69D02A-A13D-450D-A776-573DA2F9547D}"/>
              </a:ext>
            </a:extLst>
          </p:cNvPr>
          <p:cNvGrpSpPr/>
          <p:nvPr/>
        </p:nvGrpSpPr>
        <p:grpSpPr>
          <a:xfrm>
            <a:off x="1458230" y="1873643"/>
            <a:ext cx="6104106" cy="1861884"/>
            <a:chOff x="1289288" y="1228304"/>
            <a:chExt cx="6104106" cy="1861884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DB84BBDC-4048-4F70-B13C-4354C0A3E0CA}"/>
                </a:ext>
              </a:extLst>
            </p:cNvPr>
            <p:cNvSpPr txBox="1"/>
            <p:nvPr/>
          </p:nvSpPr>
          <p:spPr>
            <a:xfrm>
              <a:off x="1289288" y="2128899"/>
              <a:ext cx="6104106" cy="9612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from 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People 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import 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*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people_attr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'tom'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b="0" i="0" dirty="0">
                  <a:solidFill>
                    <a:srgbClr val="AA49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age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=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b="0" i="0" dirty="0">
                  <a:solidFill>
                    <a:srgbClr val="AA49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sex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=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'man'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B68EF6C-82BD-4F38-A0E3-30E64C074C9C}"/>
                </a:ext>
              </a:extLst>
            </p:cNvPr>
            <p:cNvSpPr txBox="1"/>
            <p:nvPr/>
          </p:nvSpPr>
          <p:spPr>
            <a:xfrm>
              <a:off x="1289288" y="1228304"/>
              <a:ext cx="6104106" cy="49629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使用∗运算符可以导入模块中的所有函数：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49279141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2176D3-7F10-4614-B532-81AB86FE2A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71848" y="0"/>
            <a:ext cx="2706130" cy="515937"/>
          </a:xfrm>
        </p:spPr>
        <p:txBody>
          <a:bodyPr>
            <a:norm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生命周期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8BE81B5-AE78-4EAA-B7E8-075ADB665682}"/>
              </a:ext>
            </a:extLst>
          </p:cNvPr>
          <p:cNvSpPr txBox="1"/>
          <p:nvPr/>
        </p:nvSpPr>
        <p:spPr>
          <a:xfrm>
            <a:off x="1848297" y="1794193"/>
            <a:ext cx="8495405" cy="32696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任何生物都会经历生老病死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程序也就它的生命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当程序运行结束时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它的生命也就结束了。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一个方法就是一个独立的个体。它有自己的生命周期。里面的各种变量会随着方法结束而消亡。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所以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有参函数内部的变量都是局部变量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在函数执行完后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这些变量就会被销毁。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在主函数的变量是全局变量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在整个程序结束后才会被销毁。</a:t>
            </a:r>
          </a:p>
        </p:txBody>
      </p:sp>
    </p:spTree>
    <p:extLst>
      <p:ext uri="{BB962C8B-B14F-4D97-AF65-F5344CB8AC3E}">
        <p14:creationId xmlns:p14="http://schemas.microsoft.com/office/powerpoint/2010/main" val="695008559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8F27A0-30C3-6FEC-321D-47C0CE78F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第一章 基础知识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81094B67-CF9D-52CE-6B97-2A66F786155B}"/>
              </a:ext>
            </a:extLst>
          </p:cNvPr>
          <p:cNvSpPr txBox="1">
            <a:spLocks noChangeArrowheads="1"/>
          </p:cNvSpPr>
          <p:nvPr/>
        </p:nvSpPr>
        <p:spPr>
          <a:xfrm>
            <a:off x="1607737" y="1448686"/>
            <a:ext cx="4325232" cy="396062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前言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1.2  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 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Pycharm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1.4  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程序基本结构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1.5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变量和常量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1.6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数字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1.7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字符串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1.8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列表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1.9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1086A42-002E-AB00-F1E0-7F058A7FDDD4}"/>
              </a:ext>
            </a:extLst>
          </p:cNvPr>
          <p:cNvSpPr txBox="1">
            <a:spLocks noChangeArrowheads="1"/>
          </p:cNvSpPr>
          <p:nvPr/>
        </p:nvSpPr>
        <p:spPr>
          <a:xfrm>
            <a:off x="6558069" y="1448686"/>
            <a:ext cx="4153786" cy="352469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1.10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字典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集合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1.12 if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语句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1.13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用户输入和循环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1.14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1.15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类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1.16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1.17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异常</a:t>
            </a:r>
          </a:p>
        </p:txBody>
      </p:sp>
    </p:spTree>
    <p:extLst>
      <p:ext uri="{BB962C8B-B14F-4D97-AF65-F5344CB8AC3E}">
        <p14:creationId xmlns:p14="http://schemas.microsoft.com/office/powerpoint/2010/main" val="1334612123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2176D3-7F10-4614-B532-81AB86FE2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>
                <a:latin typeface="微软雅黑" panose="020B0503020204020204" pitchFamily="34" charset="-122"/>
              </a:rPr>
              <a:t>类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94AC27B-F83E-4799-AE29-0EC38B5A142C}"/>
              </a:ext>
            </a:extLst>
          </p:cNvPr>
          <p:cNvGrpSpPr/>
          <p:nvPr/>
        </p:nvGrpSpPr>
        <p:grpSpPr>
          <a:xfrm>
            <a:off x="1171832" y="1134782"/>
            <a:ext cx="9813325" cy="4922177"/>
            <a:chOff x="1419414" y="1248791"/>
            <a:chExt cx="9354065" cy="4922177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7593D3F-15C7-49B6-BEBA-2E4DAAAC1D2D}"/>
                </a:ext>
              </a:extLst>
            </p:cNvPr>
            <p:cNvSpPr txBox="1"/>
            <p:nvPr/>
          </p:nvSpPr>
          <p:spPr>
            <a:xfrm>
              <a:off x="1419414" y="2416607"/>
              <a:ext cx="8560416" cy="37543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class 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Man():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def </a:t>
              </a:r>
              <a:r>
                <a:rPr lang="en-US" altLang="zh-CN" sz="2000" b="0" i="0" dirty="0">
                  <a:solidFill>
                    <a:srgbClr val="B200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__</a:t>
              </a:r>
              <a:r>
                <a:rPr lang="en-US" altLang="zh-CN" sz="2000" b="0" i="0" dirty="0" err="1">
                  <a:solidFill>
                    <a:srgbClr val="B200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init</a:t>
              </a:r>
              <a:r>
                <a:rPr lang="en-US" altLang="zh-CN" sz="2000" b="0" i="0" dirty="0">
                  <a:solidFill>
                    <a:srgbClr val="B200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__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en-US" altLang="zh-CN" sz="2000" b="0" i="0" dirty="0">
                  <a:solidFill>
                    <a:srgbClr val="94558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self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name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age):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en-US" altLang="zh-CN" sz="2000" b="0" i="0" dirty="0">
                  <a:solidFill>
                    <a:srgbClr val="94558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self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.name = name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en-US" altLang="zh-CN" sz="2000" b="0" i="0" dirty="0" err="1">
                  <a:solidFill>
                    <a:srgbClr val="94558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self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.age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= age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def </a:t>
              </a:r>
              <a:r>
                <a:rPr lang="en-US" altLang="zh-CN" sz="2000" b="0" i="0" dirty="0">
                  <a:solidFill>
                    <a:srgbClr val="FFC66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eat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en-US" altLang="zh-CN" sz="2000" b="0" i="0" dirty="0">
                  <a:solidFill>
                    <a:srgbClr val="94558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self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):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print(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"</a:t>
              </a:r>
              <a:r>
                <a:rPr lang="en-US" altLang="zh-CN" sz="2000" b="0" i="0" dirty="0" err="1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i'm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eating food!"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def </a:t>
              </a:r>
              <a:r>
                <a:rPr lang="en-US" altLang="zh-CN" sz="2000" b="0" i="0" dirty="0" err="1">
                  <a:solidFill>
                    <a:srgbClr val="FFC66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say_hello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en-US" altLang="zh-CN" sz="2000" b="0" i="0" dirty="0">
                  <a:solidFill>
                    <a:srgbClr val="94558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self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):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print(</a:t>
              </a:r>
              <a:r>
                <a:rPr lang="en-US" altLang="zh-CN" sz="2000" b="0" i="0" dirty="0" err="1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f"hello,my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name is 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{</a:t>
              </a:r>
              <a:r>
                <a:rPr lang="en-US" altLang="zh-CN" sz="2000" b="0" i="0" dirty="0">
                  <a:solidFill>
                    <a:srgbClr val="94558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self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.name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en-US" altLang="zh-CN" sz="2000" b="0" i="0" dirty="0" err="1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i'm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{</a:t>
              </a:r>
              <a:r>
                <a:rPr lang="en-US" altLang="zh-CN" sz="2000" b="0" i="0" dirty="0" err="1">
                  <a:solidFill>
                    <a:srgbClr val="94558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self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.age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years old."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BC15CD16-08F9-46E2-965E-4DB805956CE8}"/>
                </a:ext>
              </a:extLst>
            </p:cNvPr>
            <p:cNvSpPr txBox="1"/>
            <p:nvPr/>
          </p:nvSpPr>
          <p:spPr>
            <a:xfrm>
              <a:off x="1419414" y="1248791"/>
              <a:ext cx="9354065" cy="9612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 algn="just"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面向对象编程是一种高效地编程方式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在面向对象编程中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我们将世界万物都用一个个类来表示。基于类创建对象时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每个对象都自动具备类的属性和行为。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93018156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0264F6-8F8C-4666-937B-16AD53B380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310" y="40269"/>
            <a:ext cx="6603449" cy="515937"/>
          </a:xfrm>
        </p:spPr>
        <p:txBody>
          <a:bodyPr>
            <a:normAutofit/>
          </a:bodyPr>
          <a:lstStyle/>
          <a:p>
            <a:r>
              <a:rPr lang="zh-CN" altLang="en-US">
                <a:latin typeface="微软雅黑" panose="020B0503020204020204" pitchFamily="34" charset="-122"/>
              </a:rPr>
              <a:t>根据类创建实例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0485191-B995-48EE-8231-FD4F908B5010}"/>
              </a:ext>
            </a:extLst>
          </p:cNvPr>
          <p:cNvSpPr txBox="1"/>
          <p:nvPr/>
        </p:nvSpPr>
        <p:spPr>
          <a:xfrm>
            <a:off x="1472624" y="1638814"/>
            <a:ext cx="379135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根据类来创建对象称为实例化。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7E07064-5B5F-4BFC-951A-D16A961C755C}"/>
              </a:ext>
            </a:extLst>
          </p:cNvPr>
          <p:cNvSpPr txBox="1"/>
          <p:nvPr/>
        </p:nvSpPr>
        <p:spPr>
          <a:xfrm>
            <a:off x="1472624" y="2602548"/>
            <a:ext cx="5792472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new_man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= Man(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'tom'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</a:t>
            </a:r>
            <a:r>
              <a:rPr lang="en-US" altLang="zh-CN" sz="2000" b="0" i="0" dirty="0" err="1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f"my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best friend is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{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new_man.name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</a:t>
            </a:r>
            <a:r>
              <a:rPr lang="en-US" altLang="zh-CN" sz="2000" b="0" i="0" dirty="0" err="1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f"he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is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{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new_man.age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years old."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1792410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8F27A0-30C3-6FEC-321D-47C0CE78F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第一章 基础知识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81094B67-CF9D-52CE-6B97-2A66F786155B}"/>
              </a:ext>
            </a:extLst>
          </p:cNvPr>
          <p:cNvSpPr txBox="1">
            <a:spLocks noChangeArrowheads="1"/>
          </p:cNvSpPr>
          <p:nvPr/>
        </p:nvSpPr>
        <p:spPr>
          <a:xfrm>
            <a:off x="1607737" y="1448686"/>
            <a:ext cx="4325232" cy="396062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前言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1.2  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 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Pycharm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1.4  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程序基本结构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1.5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变量和常量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1.6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数字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1.7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字符串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1.8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列表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1.9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1086A42-002E-AB00-F1E0-7F058A7FDDD4}"/>
              </a:ext>
            </a:extLst>
          </p:cNvPr>
          <p:cNvSpPr txBox="1">
            <a:spLocks noChangeArrowheads="1"/>
          </p:cNvSpPr>
          <p:nvPr/>
        </p:nvSpPr>
        <p:spPr>
          <a:xfrm>
            <a:off x="6558069" y="1448686"/>
            <a:ext cx="4153786" cy="352469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1.10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字典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集合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1.12 if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语句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1.13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用户输入和循环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1.14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1.15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类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1.16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1.17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异常</a:t>
            </a:r>
          </a:p>
        </p:txBody>
      </p:sp>
    </p:spTree>
    <p:extLst>
      <p:ext uri="{BB962C8B-B14F-4D97-AF65-F5344CB8AC3E}">
        <p14:creationId xmlns:p14="http://schemas.microsoft.com/office/powerpoint/2010/main" val="1539342163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2176D3-7F10-4614-B532-81AB86FE2A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10132" y="0"/>
            <a:ext cx="3398176" cy="526493"/>
          </a:xfrm>
        </p:spPr>
        <p:txBody>
          <a:bodyPr>
            <a:norm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方法</a:t>
            </a:r>
            <a:r>
              <a:rPr lang="en-US" altLang="zh-CN" dirty="0">
                <a:latin typeface="微软雅黑" panose="020B0503020204020204" pitchFamily="34" charset="-122"/>
              </a:rPr>
              <a:t>__</a:t>
            </a:r>
            <a:r>
              <a:rPr lang="en-US" altLang="zh-CN" dirty="0" err="1">
                <a:latin typeface="微软雅黑" panose="020B0503020204020204" pitchFamily="34" charset="-122"/>
              </a:rPr>
              <a:t>init</a:t>
            </a:r>
            <a:r>
              <a:rPr lang="en-US" altLang="zh-CN" dirty="0">
                <a:latin typeface="微软雅黑" panose="020B0503020204020204" pitchFamily="34" charset="-122"/>
              </a:rPr>
              <a:t>__()</a:t>
            </a:r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FC95FC9-BBE2-4439-838E-F8CF9CFE9140}"/>
              </a:ext>
            </a:extLst>
          </p:cNvPr>
          <p:cNvSpPr txBox="1"/>
          <p:nvPr/>
        </p:nvSpPr>
        <p:spPr>
          <a:xfrm>
            <a:off x="1272745" y="1332528"/>
            <a:ext cx="9329352" cy="4192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init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__()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是一种特殊的方法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每当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类被创建时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会自动执行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init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__()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你会发现这个方法的前后端有下划线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这是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规定的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设置此方法必须有此下划线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否则创建类时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它不会被自动执行。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init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___()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的存在意义是初始化一个类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一个类就是一个新生事物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如同女娲造人一样。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一个类的诞生有其特殊的属性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比如人生来就有一双眼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两条腿。这些属性可以在初始化的时候放入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init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___()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方法中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当类的被创建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,__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init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___()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会自动执行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这些属性就会随之被创建。</a:t>
            </a:r>
          </a:p>
        </p:txBody>
      </p:sp>
    </p:spTree>
    <p:extLst>
      <p:ext uri="{BB962C8B-B14F-4D97-AF65-F5344CB8AC3E}">
        <p14:creationId xmlns:p14="http://schemas.microsoft.com/office/powerpoint/2010/main" val="3114779965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2176D3-7F10-4614-B532-81AB86FE2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访问实例的属性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81062F8-EBE0-42D0-A259-D7B9E8BA03B3}"/>
              </a:ext>
            </a:extLst>
          </p:cNvPr>
          <p:cNvGrpSpPr/>
          <p:nvPr/>
        </p:nvGrpSpPr>
        <p:grpSpPr>
          <a:xfrm>
            <a:off x="1445741" y="1177248"/>
            <a:ext cx="6136682" cy="4153237"/>
            <a:chOff x="1546048" y="1431222"/>
            <a:chExt cx="2948131" cy="4811895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6442672-C6E4-4A78-8996-8BBEF338332A}"/>
                </a:ext>
              </a:extLst>
            </p:cNvPr>
            <p:cNvSpPr txBox="1"/>
            <p:nvPr/>
          </p:nvSpPr>
          <p:spPr>
            <a:xfrm>
              <a:off x="1546048" y="2472413"/>
              <a:ext cx="1472208" cy="5788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调用方法：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FD05C94-3208-4085-90C9-9AD353CCE2A4}"/>
                </a:ext>
              </a:extLst>
            </p:cNvPr>
            <p:cNvSpPr txBox="1"/>
            <p:nvPr/>
          </p:nvSpPr>
          <p:spPr>
            <a:xfrm>
              <a:off x="1546048" y="3578974"/>
              <a:ext cx="1609500" cy="5788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创建多个实例：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DA54E4ED-1373-47D6-9D39-7A5A8CDD0C60}"/>
                </a:ext>
              </a:extLst>
            </p:cNvPr>
            <p:cNvSpPr txBox="1"/>
            <p:nvPr/>
          </p:nvSpPr>
          <p:spPr>
            <a:xfrm>
              <a:off x="1546048" y="1911866"/>
              <a:ext cx="1850687" cy="5788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new_man.name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8EF03304-6555-4E4F-9CF2-CC8D9F3B42EC}"/>
                </a:ext>
              </a:extLst>
            </p:cNvPr>
            <p:cNvSpPr txBox="1"/>
            <p:nvPr/>
          </p:nvSpPr>
          <p:spPr>
            <a:xfrm>
              <a:off x="1546048" y="1431222"/>
              <a:ext cx="1850687" cy="5788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访问实例的属性：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1632777-E024-45F0-B503-BF7453DF5E50}"/>
                </a:ext>
              </a:extLst>
            </p:cNvPr>
            <p:cNvSpPr txBox="1"/>
            <p:nvPr/>
          </p:nvSpPr>
          <p:spPr>
            <a:xfrm>
              <a:off x="1583176" y="2978918"/>
              <a:ext cx="2327343" cy="5788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</a:t>
              </a:r>
              <a:r>
                <a:rPr lang="en-US" altLang="zh-CN" sz="2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new_man.eat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())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61B9519-D409-49F2-AA5B-BE3780F36D94}"/>
                </a:ext>
              </a:extLst>
            </p:cNvPr>
            <p:cNvSpPr txBox="1"/>
            <p:nvPr/>
          </p:nvSpPr>
          <p:spPr>
            <a:xfrm>
              <a:off x="1546048" y="4059619"/>
              <a:ext cx="2948131" cy="2183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new_man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= Man(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'tom'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new_man.say_hello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()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new_man2 = Man(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'jerry'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new_man2.say_hello()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26965908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2176D3-7F10-4614-B532-81AB86FE2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给属性指定默认值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1AB3782-96D1-4F8D-A6EE-5BC8473E8335}"/>
              </a:ext>
            </a:extLst>
          </p:cNvPr>
          <p:cNvSpPr txBox="1"/>
          <p:nvPr/>
        </p:nvSpPr>
        <p:spPr>
          <a:xfrm>
            <a:off x="1264573" y="1097632"/>
            <a:ext cx="4831427" cy="4862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class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Man():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sq-AL" altLang="zh-CN" sz="2000" b="0" i="0" dirty="0">
                <a:solidFill>
                  <a:srgbClr val="B200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__init__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age):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.name = name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.age = age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.weight =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b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.height =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b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sq-AL" altLang="zh-CN" sz="2000" b="0" i="0" dirty="0">
                <a:solidFill>
                  <a:srgbClr val="FFC6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eat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print(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"i'm eating food!"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sq-AL" altLang="zh-CN" sz="2000" b="0" i="0" dirty="0">
                <a:solidFill>
                  <a:srgbClr val="FFC6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say_hello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print(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f"hello,my name is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{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.name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,i'm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{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.age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years old."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9058600-4A05-4FAB-A9C5-49EA1713638C}"/>
              </a:ext>
            </a:extLst>
          </p:cNvPr>
          <p:cNvSpPr txBox="1"/>
          <p:nvPr/>
        </p:nvSpPr>
        <p:spPr>
          <a:xfrm>
            <a:off x="6409170" y="2484053"/>
            <a:ext cx="5008474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在类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,__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init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__()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指定了属性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weight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height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默认为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所以生成实例后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实例的这两个属性都是默认值。</a:t>
            </a:r>
          </a:p>
        </p:txBody>
      </p:sp>
    </p:spTree>
    <p:extLst>
      <p:ext uri="{BB962C8B-B14F-4D97-AF65-F5344CB8AC3E}">
        <p14:creationId xmlns:p14="http://schemas.microsoft.com/office/powerpoint/2010/main" val="1105751586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B19FD0D-748E-46E0-A403-8B4580E36C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修改属性值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E8630A09-84FA-4D9C-98FF-16A72199029E}"/>
              </a:ext>
            </a:extLst>
          </p:cNvPr>
          <p:cNvGrpSpPr/>
          <p:nvPr/>
        </p:nvGrpSpPr>
        <p:grpSpPr>
          <a:xfrm>
            <a:off x="1511709" y="1574764"/>
            <a:ext cx="7662862" cy="2733280"/>
            <a:chOff x="1670725" y="1932132"/>
            <a:chExt cx="7662862" cy="2733280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273D354-B664-4FF9-B149-75BDB5D26B08}"/>
                </a:ext>
              </a:extLst>
            </p:cNvPr>
            <p:cNvSpPr txBox="1"/>
            <p:nvPr/>
          </p:nvSpPr>
          <p:spPr>
            <a:xfrm>
              <a:off x="1670725" y="1932132"/>
              <a:ext cx="6104106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直接修改：</a:t>
              </a:r>
              <a:endPara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9957516-8F20-460A-8DD1-41F66B962C5E}"/>
                </a:ext>
              </a:extLst>
            </p:cNvPr>
            <p:cNvSpPr txBox="1"/>
            <p:nvPr/>
          </p:nvSpPr>
          <p:spPr>
            <a:xfrm>
              <a:off x="1670725" y="2780794"/>
              <a:ext cx="7662862" cy="18846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new_man = Man(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'tom'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b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f"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{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new_man.name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's height is 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{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new_man.height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"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b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new_man.height = </a:t>
              </a:r>
              <a:r>
                <a:rPr lang="sq-AL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</a:t>
              </a:r>
              <a:br>
                <a:rPr lang="sq-AL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f"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{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new_man.name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's new height is 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{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new_man.height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"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49749286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B19FD0D-748E-46E0-A403-8B4580E36C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latin typeface="微软雅黑" panose="020B0503020204020204" pitchFamily="34" charset="-122"/>
              </a:rPr>
              <a:t>修改属性值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66704AC-B0C2-4E8E-9A58-017D95E70E4B}"/>
              </a:ext>
            </a:extLst>
          </p:cNvPr>
          <p:cNvSpPr txBox="1"/>
          <p:nvPr/>
        </p:nvSpPr>
        <p:spPr>
          <a:xfrm>
            <a:off x="2788180" y="868281"/>
            <a:ext cx="8299555" cy="5730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class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Man():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sq-AL" altLang="zh-CN" sz="2000" b="0" i="0" dirty="0">
                <a:solidFill>
                  <a:srgbClr val="B200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__init__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age):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.name = name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.age = age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.weight =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b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.height =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b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sq-AL" altLang="zh-CN" sz="2000" b="0" i="0" dirty="0">
                <a:solidFill>
                  <a:srgbClr val="FFC6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eat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print(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"i'm eating food!"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sq-AL" altLang="zh-CN" sz="2000" b="0" i="0" dirty="0">
                <a:solidFill>
                  <a:srgbClr val="FFC6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say_hello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print(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f"hello,my name is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{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.name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,i'm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{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.age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years old."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sq-AL" altLang="zh-CN" sz="2000" b="0" i="0" dirty="0">
                <a:solidFill>
                  <a:srgbClr val="FFC6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change_weight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weight):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.weight = weight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sq-AL" altLang="zh-CN" sz="2000" b="0" i="0" dirty="0">
                <a:solidFill>
                  <a:srgbClr val="FFC6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change_height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height):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.height = height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B2879C8-83C3-4317-AF62-53601392646E}"/>
              </a:ext>
            </a:extLst>
          </p:cNvPr>
          <p:cNvSpPr txBox="1"/>
          <p:nvPr/>
        </p:nvSpPr>
        <p:spPr>
          <a:xfrm>
            <a:off x="1363669" y="868281"/>
            <a:ext cx="1651380" cy="4303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间接修改：</a:t>
            </a:r>
          </a:p>
        </p:txBody>
      </p:sp>
    </p:spTree>
    <p:extLst>
      <p:ext uri="{BB962C8B-B14F-4D97-AF65-F5344CB8AC3E}">
        <p14:creationId xmlns:p14="http://schemas.microsoft.com/office/powerpoint/2010/main" val="4031316224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2176D3-7F10-4614-B532-81AB86FE2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继承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0A4F0CD-2FB1-4DE2-B75E-C9E7DF67212A}"/>
              </a:ext>
            </a:extLst>
          </p:cNvPr>
          <p:cNvSpPr txBox="1"/>
          <p:nvPr/>
        </p:nvSpPr>
        <p:spPr>
          <a:xfrm>
            <a:off x="738184" y="710727"/>
            <a:ext cx="10580605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继承是编写类中的一个非常实用的功能。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子类继承父类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既拥有了父类的属性和方法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也可以有自己的其他属性和方法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甚至可以对父类的一些属性和方法进行重写。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B03C098-B143-4DFF-902E-9E1E0D6DFE1F}"/>
              </a:ext>
            </a:extLst>
          </p:cNvPr>
          <p:cNvSpPr txBox="1"/>
          <p:nvPr/>
        </p:nvSpPr>
        <p:spPr>
          <a:xfrm>
            <a:off x="1348103" y="2057823"/>
            <a:ext cx="3776563" cy="44930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class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Man():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sq-AL" altLang="zh-CN" sz="2000" b="0" i="0" dirty="0">
                <a:solidFill>
                  <a:srgbClr val="FFC6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get_name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print(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.name)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sq-AL" altLang="zh-CN" sz="2000" b="0" i="0" dirty="0">
                <a:solidFill>
                  <a:srgbClr val="FFC6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get_age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print(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.age)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sq-AL" altLang="zh-CN" sz="2000" b="0" i="0" dirty="0">
                <a:solidFill>
                  <a:srgbClr val="FFC6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get_weight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print(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.weight)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sq-AL" altLang="zh-CN" sz="2000" b="0" i="0" dirty="0">
                <a:solidFill>
                  <a:srgbClr val="FFC6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get_height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print(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.height)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61210D5-10DE-4B2B-B7BD-3F38FFB77973}"/>
              </a:ext>
            </a:extLst>
          </p:cNvPr>
          <p:cNvSpPr txBox="1"/>
          <p:nvPr/>
        </p:nvSpPr>
        <p:spPr>
          <a:xfrm>
            <a:off x="5734585" y="2057823"/>
            <a:ext cx="5719231" cy="37543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class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Child(Man):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en-US" altLang="zh-CN" sz="2000" b="0" i="0" dirty="0">
                <a:solidFill>
                  <a:srgbClr val="B200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</a:t>
            </a:r>
            <a:r>
              <a:rPr lang="en-US" altLang="zh-CN" sz="2000" b="0" i="0" dirty="0" err="1">
                <a:solidFill>
                  <a:srgbClr val="B200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init</a:t>
            </a:r>
            <a:r>
              <a:rPr lang="en-US" altLang="zh-CN" sz="2000" b="0" i="0" dirty="0">
                <a:solidFill>
                  <a:srgbClr val="B200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age):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super().</a:t>
            </a:r>
            <a:r>
              <a:rPr lang="en-US" altLang="zh-CN" sz="2000" b="0" i="0" dirty="0">
                <a:solidFill>
                  <a:srgbClr val="B200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</a:t>
            </a:r>
            <a:r>
              <a:rPr lang="en-US" altLang="zh-CN" sz="2000" b="0" i="0" dirty="0" err="1">
                <a:solidFill>
                  <a:srgbClr val="B200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init</a:t>
            </a:r>
            <a:r>
              <a:rPr lang="en-US" altLang="zh-CN" sz="2000" b="0" i="0" dirty="0">
                <a:solidFill>
                  <a:srgbClr val="B200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(name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age)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.IQ = 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b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en-US" altLang="zh-CN" sz="2000" b="0" i="0" dirty="0" err="1">
                <a:solidFill>
                  <a:srgbClr val="FFC6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getIQ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print(</a:t>
            </a:r>
            <a:r>
              <a:rPr lang="en-US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.IQ)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en-US" altLang="zh-CN" sz="2000" b="0" i="0" dirty="0" err="1">
                <a:solidFill>
                  <a:srgbClr val="FFC6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get_height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print(</a:t>
            </a:r>
            <a:r>
              <a:rPr lang="en-US" altLang="zh-CN" sz="2000" b="0" i="0" dirty="0" err="1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f"this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is a new height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{</a:t>
            </a:r>
            <a:r>
              <a:rPr lang="en-US" altLang="zh-CN" sz="2000" b="0" i="0" dirty="0" err="1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.height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329074510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DAE7D83-07D2-4415-95E5-EC0561F8CC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zh-CN" altLang="en-US">
                <a:latin typeface="微软雅黑" panose="020B0503020204020204" pitchFamily="34" charset="-122"/>
              </a:rPr>
              <a:t>给子类定义属性和方法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5B443A2-62C4-4EA4-A2BE-C416FF4B195B}"/>
              </a:ext>
            </a:extLst>
          </p:cNvPr>
          <p:cNvSpPr txBox="1"/>
          <p:nvPr/>
        </p:nvSpPr>
        <p:spPr>
          <a:xfrm>
            <a:off x="2993843" y="920456"/>
            <a:ext cx="6001199" cy="5231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class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Child(Man):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en-US" altLang="zh-CN" sz="2000" b="0" i="0" dirty="0">
                <a:solidFill>
                  <a:srgbClr val="B200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</a:t>
            </a:r>
            <a:r>
              <a:rPr lang="en-US" altLang="zh-CN" sz="2000" b="0" i="0" dirty="0" err="1">
                <a:solidFill>
                  <a:srgbClr val="B200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init</a:t>
            </a:r>
            <a:r>
              <a:rPr lang="en-US" altLang="zh-CN" sz="2000" b="0" i="0" dirty="0">
                <a:solidFill>
                  <a:srgbClr val="B200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age):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super().</a:t>
            </a:r>
            <a:r>
              <a:rPr lang="en-US" altLang="zh-CN" sz="2000" b="0" i="0" dirty="0">
                <a:solidFill>
                  <a:srgbClr val="B200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</a:t>
            </a:r>
            <a:r>
              <a:rPr lang="en-US" altLang="zh-CN" sz="2000" b="0" i="0" dirty="0" err="1">
                <a:solidFill>
                  <a:srgbClr val="B200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init</a:t>
            </a:r>
            <a:r>
              <a:rPr lang="en-US" altLang="zh-CN" sz="2000" b="0" i="0" dirty="0">
                <a:solidFill>
                  <a:srgbClr val="B200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(name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age)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.IQ = 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b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en-US" altLang="zh-CN" sz="2000" b="0" i="0" dirty="0" err="1">
                <a:solidFill>
                  <a:srgbClr val="FFC6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getIQ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print(</a:t>
            </a:r>
            <a:r>
              <a:rPr lang="en-US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.IQ)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en-US" altLang="zh-CN" sz="2000" b="0" i="0" dirty="0" err="1">
                <a:solidFill>
                  <a:srgbClr val="FFC6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get_height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print(</a:t>
            </a:r>
            <a:r>
              <a:rPr lang="en-US" altLang="zh-CN" sz="2000" b="0" i="0" dirty="0" err="1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f"this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is a new height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{</a:t>
            </a:r>
            <a:r>
              <a:rPr lang="en-US" altLang="zh-CN" sz="2000" b="0" i="0" dirty="0" err="1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.height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new_child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= Child(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b="0" i="0" dirty="0" err="1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juliet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new_child.getIQ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</a:p>
        </p:txBody>
      </p:sp>
    </p:spTree>
    <p:extLst>
      <p:ext uri="{BB962C8B-B14F-4D97-AF65-F5344CB8AC3E}">
        <p14:creationId xmlns:p14="http://schemas.microsoft.com/office/powerpoint/2010/main" val="1311912668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2176D3-7F10-4614-B532-81AB86FE2A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311" y="40269"/>
            <a:ext cx="2403322" cy="515937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重写父类的方法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EC4CBA0-38A3-453C-B0B7-33B3123B2787}"/>
              </a:ext>
            </a:extLst>
          </p:cNvPr>
          <p:cNvSpPr txBox="1"/>
          <p:nvPr/>
        </p:nvSpPr>
        <p:spPr>
          <a:xfrm>
            <a:off x="3162923" y="997821"/>
            <a:ext cx="6549147" cy="4862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class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Child(Man):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en-US" altLang="zh-CN" sz="2000" b="0" i="0" dirty="0">
                <a:solidFill>
                  <a:srgbClr val="B200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</a:t>
            </a:r>
            <a:r>
              <a:rPr lang="en-US" altLang="zh-CN" sz="2000" b="0" i="0" dirty="0" err="1">
                <a:solidFill>
                  <a:srgbClr val="B200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init</a:t>
            </a:r>
            <a:r>
              <a:rPr lang="en-US" altLang="zh-CN" sz="2000" b="0" i="0" dirty="0">
                <a:solidFill>
                  <a:srgbClr val="B200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age):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super().</a:t>
            </a:r>
            <a:r>
              <a:rPr lang="en-US" altLang="zh-CN" sz="2000" b="0" i="0" dirty="0">
                <a:solidFill>
                  <a:srgbClr val="B200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</a:t>
            </a:r>
            <a:r>
              <a:rPr lang="en-US" altLang="zh-CN" sz="2000" b="0" i="0" dirty="0" err="1">
                <a:solidFill>
                  <a:srgbClr val="B200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init</a:t>
            </a:r>
            <a:r>
              <a:rPr lang="en-US" altLang="zh-CN" sz="2000" b="0" i="0" dirty="0">
                <a:solidFill>
                  <a:srgbClr val="B200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(name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age)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.IQ = 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b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en-US" altLang="zh-CN" sz="2000" b="0" i="0" dirty="0" err="1">
                <a:solidFill>
                  <a:srgbClr val="FFC6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getIQ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print(</a:t>
            </a:r>
            <a:r>
              <a:rPr lang="en-US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.IQ)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en-US" altLang="zh-CN" sz="2000" b="0" i="0" dirty="0" err="1">
                <a:solidFill>
                  <a:srgbClr val="FFC6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get_height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print(</a:t>
            </a:r>
            <a:r>
              <a:rPr lang="en-US" altLang="zh-CN" sz="2000" b="0" i="0" dirty="0" err="1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f"this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is a new height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{</a:t>
            </a:r>
            <a:r>
              <a:rPr lang="en-US" altLang="zh-CN" sz="2000" b="0" i="0" dirty="0" err="1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.height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new_child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=Child(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'juliet'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new_child.get_height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</a:p>
        </p:txBody>
      </p:sp>
    </p:spTree>
    <p:extLst>
      <p:ext uri="{BB962C8B-B14F-4D97-AF65-F5344CB8AC3E}">
        <p14:creationId xmlns:p14="http://schemas.microsoft.com/office/powerpoint/2010/main" val="3991677481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2176D3-7F10-4614-B532-81AB86FE2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zh-CN" altLang="en-US">
                <a:latin typeface="微软雅黑" panose="020B0503020204020204" pitchFamily="34" charset="-122"/>
              </a:rPr>
              <a:t>将部分属性封装成新类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6DC1E77-0165-43B4-885C-0B23A2ED3237}"/>
              </a:ext>
            </a:extLst>
          </p:cNvPr>
          <p:cNvSpPr txBox="1"/>
          <p:nvPr/>
        </p:nvSpPr>
        <p:spPr>
          <a:xfrm>
            <a:off x="863369" y="1142477"/>
            <a:ext cx="4967745" cy="33850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class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Attribute: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en-US" altLang="zh-CN" sz="2000" b="0" i="0" dirty="0">
                <a:solidFill>
                  <a:srgbClr val="B200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</a:t>
            </a:r>
            <a:r>
              <a:rPr lang="en-US" altLang="zh-CN" sz="2000" b="0" i="0" dirty="0" err="1">
                <a:solidFill>
                  <a:srgbClr val="B200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init</a:t>
            </a:r>
            <a:r>
              <a:rPr lang="en-US" altLang="zh-CN" sz="2000" b="0" i="0" dirty="0">
                <a:solidFill>
                  <a:srgbClr val="B200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score=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b="0" i="0" dirty="0" err="1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.score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= score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en-US" altLang="zh-CN" sz="2000" b="0" i="0" dirty="0" err="1">
                <a:solidFill>
                  <a:srgbClr val="FFC6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print_score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print(</a:t>
            </a:r>
            <a:r>
              <a:rPr lang="en-US" altLang="zh-CN" sz="2000" b="0" i="0" dirty="0" err="1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f"my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0" i="0" dirty="0" err="1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socre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is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{</a:t>
            </a:r>
            <a:r>
              <a:rPr lang="en-US" altLang="zh-CN" sz="2000" b="0" i="0" dirty="0" err="1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.score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en-US" altLang="zh-CN" sz="2000" b="0" i="0" dirty="0" err="1">
                <a:solidFill>
                  <a:srgbClr val="FFC6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set_score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new_score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b="0" i="0" dirty="0" err="1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.score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= 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new_score</a:t>
            </a:r>
            <a:endParaRPr lang="en-US" altLang="zh-CN" sz="2000" b="0" i="0" dirty="0">
              <a:solidFill>
                <a:srgbClr val="A9B7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DBE6098-6917-43B2-ADE6-66C143050230}"/>
              </a:ext>
            </a:extLst>
          </p:cNvPr>
          <p:cNvSpPr txBox="1"/>
          <p:nvPr/>
        </p:nvSpPr>
        <p:spPr>
          <a:xfrm>
            <a:off x="6182618" y="1209916"/>
            <a:ext cx="5243592" cy="26463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class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Man():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en-US" altLang="zh-CN" sz="2000" b="0" i="0" dirty="0">
                <a:solidFill>
                  <a:srgbClr val="B200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</a:t>
            </a:r>
            <a:r>
              <a:rPr lang="en-US" altLang="zh-CN" sz="2000" b="0" i="0" dirty="0" err="1">
                <a:solidFill>
                  <a:srgbClr val="B200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init</a:t>
            </a:r>
            <a:r>
              <a:rPr lang="en-US" altLang="zh-CN" sz="2000" b="0" i="0" dirty="0">
                <a:solidFill>
                  <a:srgbClr val="B200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age):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.name = name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b="0" i="0" dirty="0" err="1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.age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= age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b="0" i="0" dirty="0" err="1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.weight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= 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b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b="0" i="0" dirty="0" err="1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.height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= 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b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b="0" i="0" dirty="0" err="1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.socreAttr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= Attribute()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DFF4DCC-0C34-4ED6-9664-3F2AF1922DCE}"/>
              </a:ext>
            </a:extLst>
          </p:cNvPr>
          <p:cNvSpPr txBox="1"/>
          <p:nvPr/>
        </p:nvSpPr>
        <p:spPr>
          <a:xfrm>
            <a:off x="863369" y="4969678"/>
            <a:ext cx="4734242" cy="799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new_child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=Child(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'juliet'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new_child.socreAttr.print_score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</a:p>
        </p:txBody>
      </p:sp>
    </p:spTree>
    <p:extLst>
      <p:ext uri="{BB962C8B-B14F-4D97-AF65-F5344CB8AC3E}">
        <p14:creationId xmlns:p14="http://schemas.microsoft.com/office/powerpoint/2010/main" val="1204454239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2176D3-7F10-4614-B532-81AB86FE2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zh-CN" altLang="en-US">
                <a:latin typeface="微软雅黑" panose="020B0503020204020204" pitchFamily="34" charset="-122"/>
              </a:rPr>
              <a:t>导入类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B81603C-7187-4C89-9161-D4ABA8D74268}"/>
              </a:ext>
            </a:extLst>
          </p:cNvPr>
          <p:cNvGrpSpPr/>
          <p:nvPr/>
        </p:nvGrpSpPr>
        <p:grpSpPr>
          <a:xfrm>
            <a:off x="1126247" y="989234"/>
            <a:ext cx="3826753" cy="3020509"/>
            <a:chOff x="439475" y="1236902"/>
            <a:chExt cx="3826753" cy="3020509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5ABD045D-3A80-463F-8BC4-624DCDF29E25}"/>
                </a:ext>
              </a:extLst>
            </p:cNvPr>
            <p:cNvSpPr txBox="1"/>
            <p:nvPr/>
          </p:nvSpPr>
          <p:spPr>
            <a:xfrm>
              <a:off x="439475" y="1611046"/>
              <a:ext cx="3826753" cy="26463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class 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Attribute: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def </a:t>
              </a:r>
              <a:r>
                <a:rPr lang="en-US" altLang="zh-CN" sz="2000" b="0" i="0" dirty="0">
                  <a:solidFill>
                    <a:srgbClr val="B200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__</a:t>
              </a:r>
              <a:r>
                <a:rPr lang="en-US" altLang="zh-CN" sz="2000" b="0" i="0" dirty="0" err="1">
                  <a:solidFill>
                    <a:srgbClr val="B200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init</a:t>
              </a:r>
              <a:r>
                <a:rPr lang="en-US" altLang="zh-CN" sz="2000" b="0" i="0" dirty="0">
                  <a:solidFill>
                    <a:srgbClr val="B200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__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en-US" altLang="zh-CN" sz="2000" b="0" i="0" dirty="0">
                  <a:solidFill>
                    <a:srgbClr val="94558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self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score):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en-US" altLang="zh-CN" sz="2000" b="0" i="0" dirty="0" err="1">
                  <a:solidFill>
                    <a:srgbClr val="94558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self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.score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= score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def </a:t>
              </a:r>
              <a:r>
                <a:rPr lang="en-US" altLang="zh-CN" sz="2000" b="0" i="0" dirty="0" err="1">
                  <a:solidFill>
                    <a:srgbClr val="FFC66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print_score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en-US" altLang="zh-CN" sz="2000" b="0" i="0" dirty="0">
                  <a:solidFill>
                    <a:srgbClr val="94558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self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):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print(</a:t>
              </a:r>
              <a:r>
                <a:rPr lang="en-US" altLang="zh-CN" sz="2000" b="0" i="0" dirty="0" err="1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f"my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0" i="0" dirty="0" err="1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socre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is 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{</a:t>
              </a:r>
              <a:r>
                <a:rPr lang="en-US" altLang="zh-CN" sz="2000" b="0" i="0" dirty="0" err="1">
                  <a:solidFill>
                    <a:srgbClr val="94558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self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.score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"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7A6FDDF-AFD9-4150-B9C5-E5B44B99B35E}"/>
                </a:ext>
              </a:extLst>
            </p:cNvPr>
            <p:cNvSpPr txBox="1"/>
            <p:nvPr/>
          </p:nvSpPr>
          <p:spPr>
            <a:xfrm>
              <a:off x="439476" y="1236902"/>
              <a:ext cx="3378630" cy="4072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BasicAttribute.py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E441C77-4210-4A6C-B554-84DBFD410F2D}"/>
              </a:ext>
            </a:extLst>
          </p:cNvPr>
          <p:cNvGrpSpPr/>
          <p:nvPr/>
        </p:nvGrpSpPr>
        <p:grpSpPr>
          <a:xfrm>
            <a:off x="5897933" y="989234"/>
            <a:ext cx="5167820" cy="5676869"/>
            <a:chOff x="5825466" y="2041355"/>
            <a:chExt cx="5167820" cy="5676869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A9C2D6E-576E-4FCB-83DD-1CF6414602FC}"/>
                </a:ext>
              </a:extLst>
            </p:cNvPr>
            <p:cNvSpPr txBox="1"/>
            <p:nvPr/>
          </p:nvSpPr>
          <p:spPr>
            <a:xfrm>
              <a:off x="5825466" y="2486535"/>
              <a:ext cx="5167820" cy="52316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import 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BasicAttribute</a:t>
              </a:r>
              <a:b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b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class 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Man():</a:t>
              </a:r>
              <a:b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def </a:t>
              </a:r>
              <a:r>
                <a:rPr lang="sq-AL" altLang="zh-CN" sz="2000" b="0" i="0" dirty="0">
                  <a:solidFill>
                    <a:srgbClr val="B200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__init__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sq-AL" altLang="zh-CN" sz="2000" b="0" i="0" dirty="0">
                  <a:solidFill>
                    <a:srgbClr val="94558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self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name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age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score=</a:t>
              </a:r>
              <a:r>
                <a:rPr lang="sq-AL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):</a:t>
              </a:r>
              <a:b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sq-AL" altLang="zh-CN" sz="2000" b="0" i="0" dirty="0">
                  <a:solidFill>
                    <a:srgbClr val="94558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self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.name = name</a:t>
              </a:r>
              <a:b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sq-AL" altLang="zh-CN" sz="2000" b="0" i="0" dirty="0">
                  <a:solidFill>
                    <a:srgbClr val="94558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self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.age = age</a:t>
              </a:r>
              <a:b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sq-AL" altLang="zh-CN" sz="2000" b="0" i="0" dirty="0">
                  <a:solidFill>
                    <a:srgbClr val="94558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self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.weight = </a:t>
              </a:r>
              <a:r>
                <a:rPr lang="sq-AL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br>
                <a:rPr lang="sq-AL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sq-AL" altLang="zh-CN" sz="2000" b="0" i="0" dirty="0">
                  <a:solidFill>
                    <a:srgbClr val="94558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self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.height = </a:t>
              </a:r>
              <a:r>
                <a:rPr lang="sq-AL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br>
                <a:rPr lang="sq-AL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sq-AL" altLang="zh-CN" sz="2000" b="0" i="0" dirty="0">
                  <a:solidFill>
                    <a:srgbClr val="94558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self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.scoreAttr = BasicAttribute.Attribute(score)</a:t>
              </a:r>
              <a:b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b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def </a:t>
              </a:r>
              <a:r>
                <a:rPr lang="sq-AL" altLang="zh-CN" sz="2000" b="0" i="0" dirty="0">
                  <a:solidFill>
                    <a:srgbClr val="FFC66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setScore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sq-AL" altLang="zh-CN" sz="2000" b="0" i="0" dirty="0">
                  <a:solidFill>
                    <a:srgbClr val="94558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self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score):</a:t>
              </a:r>
              <a:b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sq-AL" altLang="zh-CN" sz="2000" b="0" i="0" dirty="0">
                  <a:solidFill>
                    <a:srgbClr val="94558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self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.scoreAttr = BasicAttribute.Attribute(score)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96EA310-3203-4E7A-8B5A-7317DC239E3D}"/>
                </a:ext>
              </a:extLst>
            </p:cNvPr>
            <p:cNvSpPr txBox="1"/>
            <p:nvPr/>
          </p:nvSpPr>
          <p:spPr>
            <a:xfrm>
              <a:off x="5825466" y="2041355"/>
              <a:ext cx="2827287" cy="4072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People_2.py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70011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EA33AF0-A04E-4B60-AF02-16679CD8642E}"/>
              </a:ext>
            </a:extLst>
          </p:cNvPr>
          <p:cNvSpPr txBox="1"/>
          <p:nvPr/>
        </p:nvSpPr>
        <p:spPr>
          <a:xfrm>
            <a:off x="1124465" y="827684"/>
            <a:ext cx="9605317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Pycharm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编辑器的关系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Pycharm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编辑器的关系就像手机壳与手机的关系，手机壳为手机添加新的造型，保护手机，有了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Pycharm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可以更高效地编写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1CB6CDE-10E1-4CA5-90CD-05C4314E29E4}"/>
              </a:ext>
            </a:extLst>
          </p:cNvPr>
          <p:cNvSpPr txBox="1"/>
          <p:nvPr/>
        </p:nvSpPr>
        <p:spPr>
          <a:xfrm>
            <a:off x="501603" y="0"/>
            <a:ext cx="3781430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Pycharm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下载与安装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C39611D-A302-4917-B35B-A5E9D5DA1BC8}"/>
              </a:ext>
            </a:extLst>
          </p:cNvPr>
          <p:cNvSpPr txBox="1"/>
          <p:nvPr/>
        </p:nvSpPr>
        <p:spPr>
          <a:xfrm>
            <a:off x="1124465" y="2250638"/>
            <a:ext cx="9605317" cy="4192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Pycharm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下载与安装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打开您的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浏览器，并转到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PyCharm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官方网站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https://www.jetbrains.com/pycharm/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点击页面上的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"Download"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（下载）按钮。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"Download PyCharm Community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（下载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PyCharm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社区版）部分，选择适合您操作系统的版本。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点击适用于您操作系统的下载链接。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下载完成后，根据您的操作系统进行安装。对于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Windows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，双击下载的安装程序并按照提示进行安装。</a:t>
            </a:r>
          </a:p>
        </p:txBody>
      </p:sp>
    </p:spTree>
    <p:extLst>
      <p:ext uri="{BB962C8B-B14F-4D97-AF65-F5344CB8AC3E}">
        <p14:creationId xmlns:p14="http://schemas.microsoft.com/office/powerpoint/2010/main" val="509926242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2176D3-7F10-4614-B532-81AB86FE2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>
                <a:latin typeface="微软雅黑" panose="020B0503020204020204" pitchFamily="34" charset="-122"/>
              </a:rPr>
              <a:t>在一个模块中存储多个类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B387CA2-B421-4F5C-9F65-1578CB5BA724}"/>
              </a:ext>
            </a:extLst>
          </p:cNvPr>
          <p:cNvSpPr txBox="1"/>
          <p:nvPr/>
        </p:nvSpPr>
        <p:spPr>
          <a:xfrm>
            <a:off x="1178023" y="1310491"/>
            <a:ext cx="4296019" cy="37543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class 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little_child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(People_2.Man):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en-US" altLang="zh-CN" sz="2000" b="0" i="0" dirty="0">
                <a:solidFill>
                  <a:srgbClr val="B200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</a:t>
            </a:r>
            <a:r>
              <a:rPr lang="en-US" altLang="zh-CN" sz="2000" b="0" i="0" dirty="0" err="1">
                <a:solidFill>
                  <a:srgbClr val="B200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init</a:t>
            </a:r>
            <a:r>
              <a:rPr lang="en-US" altLang="zh-CN" sz="2000" b="0" i="0" dirty="0">
                <a:solidFill>
                  <a:srgbClr val="B200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age):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super().</a:t>
            </a:r>
            <a:r>
              <a:rPr lang="en-US" altLang="zh-CN" sz="2000" b="0" i="0" dirty="0">
                <a:solidFill>
                  <a:srgbClr val="B200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</a:t>
            </a:r>
            <a:r>
              <a:rPr lang="en-US" altLang="zh-CN" sz="2000" b="0" i="0" dirty="0" err="1">
                <a:solidFill>
                  <a:srgbClr val="B200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init</a:t>
            </a:r>
            <a:r>
              <a:rPr lang="en-US" altLang="zh-CN" sz="2000" b="0" i="0" dirty="0">
                <a:solidFill>
                  <a:srgbClr val="B200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(name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age)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.IQ = 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b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en-US" altLang="zh-CN" sz="2000" b="0" i="0" dirty="0" err="1">
                <a:solidFill>
                  <a:srgbClr val="FFC6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get_IQ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print(</a:t>
            </a:r>
            <a:r>
              <a:rPr lang="en-US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.IQ)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en-US" altLang="zh-CN" sz="2000" b="0" i="0" dirty="0" err="1">
                <a:solidFill>
                  <a:srgbClr val="FFC6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get_high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return </a:t>
            </a:r>
            <a:r>
              <a:rPr lang="en-US" altLang="zh-CN" sz="2000" b="0" i="0" dirty="0" err="1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.height</a:t>
            </a:r>
            <a:endParaRPr lang="en-US" altLang="zh-CN" sz="2000" b="0" i="0" dirty="0">
              <a:solidFill>
                <a:srgbClr val="A9B7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5454644-FF44-4A29-A6C6-8223D3D8CFEA}"/>
              </a:ext>
            </a:extLst>
          </p:cNvPr>
          <p:cNvSpPr txBox="1"/>
          <p:nvPr/>
        </p:nvSpPr>
        <p:spPr>
          <a:xfrm>
            <a:off x="6096000" y="1310491"/>
            <a:ext cx="4510376" cy="4862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class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young_man(People_2.Man):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sq-AL" altLang="zh-CN" sz="2000" b="0" i="0" dirty="0">
                <a:solidFill>
                  <a:srgbClr val="B200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__init__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age):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super().</a:t>
            </a:r>
            <a:r>
              <a:rPr lang="sq-AL" altLang="zh-CN" sz="2000" b="0" i="0" dirty="0">
                <a:solidFill>
                  <a:srgbClr val="B200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__init__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(name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age)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.IQ =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b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sq-AL" altLang="zh-CN" sz="2000" b="0" i="0" dirty="0">
                <a:solidFill>
                  <a:srgbClr val="FFC6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get_IQ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print(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.IQ)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sq-AL" altLang="zh-CN" sz="2000" b="0" i="0" dirty="0">
                <a:solidFill>
                  <a:srgbClr val="FFC6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get_score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return 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.scoreAttr.score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sq-AL" altLang="zh-CN" sz="2000" b="0" i="0" dirty="0">
                <a:solidFill>
                  <a:srgbClr val="FFC6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setscore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score):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.scoreAttr.score = score</a:t>
            </a:r>
          </a:p>
        </p:txBody>
      </p:sp>
    </p:spTree>
    <p:extLst>
      <p:ext uri="{BB962C8B-B14F-4D97-AF65-F5344CB8AC3E}">
        <p14:creationId xmlns:p14="http://schemas.microsoft.com/office/powerpoint/2010/main" val="2151735816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17047C4-BF6F-4222-8E3F-9BFD32A636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310" y="266622"/>
            <a:ext cx="7662863" cy="289584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从一个模块中导入多个类</a:t>
            </a:r>
            <a:br>
              <a:rPr lang="zh-CN" altLang="en-US" dirty="0">
                <a:latin typeface="微软雅黑" panose="020B0503020204020204" pitchFamily="34" charset="-122"/>
              </a:rPr>
            </a:br>
            <a:endParaRPr lang="zh-CN" altLang="en-US" dirty="0">
              <a:latin typeface="微软雅黑" panose="020B0503020204020204" pitchFamily="34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200A974-4509-4DF0-86A4-FD34FD47E7A2}"/>
              </a:ext>
            </a:extLst>
          </p:cNvPr>
          <p:cNvGrpSpPr/>
          <p:nvPr/>
        </p:nvGrpSpPr>
        <p:grpSpPr>
          <a:xfrm>
            <a:off x="1223319" y="2390825"/>
            <a:ext cx="6104106" cy="1064161"/>
            <a:chOff x="0" y="2133209"/>
            <a:chExt cx="6104106" cy="1064161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AF8E6272-FBB3-4D64-8362-A563B1FFD71C}"/>
                </a:ext>
              </a:extLst>
            </p:cNvPr>
            <p:cNvSpPr txBox="1"/>
            <p:nvPr/>
          </p:nvSpPr>
          <p:spPr>
            <a:xfrm>
              <a:off x="0" y="2133209"/>
              <a:ext cx="6104106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导入整个模块：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9BDEF72-D88E-46DE-B730-BAFF62BB7FCC}"/>
                </a:ext>
              </a:extLst>
            </p:cNvPr>
            <p:cNvSpPr txBox="1"/>
            <p:nvPr/>
          </p:nvSpPr>
          <p:spPr>
            <a:xfrm>
              <a:off x="0" y="2697746"/>
              <a:ext cx="6104106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import </a:t>
              </a:r>
              <a:r>
                <a:rPr lang="en-US" altLang="zh-CN" sz="2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module_name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CDB1A60-880E-40F1-BEFF-1C0B636F2EC5}"/>
              </a:ext>
            </a:extLst>
          </p:cNvPr>
          <p:cNvGrpSpPr/>
          <p:nvPr/>
        </p:nvGrpSpPr>
        <p:grpSpPr>
          <a:xfrm>
            <a:off x="1223319" y="3617280"/>
            <a:ext cx="6104106" cy="1035266"/>
            <a:chOff x="0" y="3715985"/>
            <a:chExt cx="6104106" cy="1035266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01E5A5D-8733-46E1-AA94-77F7506D27F5}"/>
                </a:ext>
              </a:extLst>
            </p:cNvPr>
            <p:cNvSpPr txBox="1"/>
            <p:nvPr/>
          </p:nvSpPr>
          <p:spPr>
            <a:xfrm>
              <a:off x="0" y="4251627"/>
              <a:ext cx="6104106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from </a:t>
              </a:r>
              <a:r>
                <a:rPr lang="en-US" altLang="zh-CN" sz="2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module_name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import*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8385F9D-BC43-4E21-AD4E-E7C8BD1BB8A5}"/>
                </a:ext>
              </a:extLst>
            </p:cNvPr>
            <p:cNvSpPr txBox="1"/>
            <p:nvPr/>
          </p:nvSpPr>
          <p:spPr>
            <a:xfrm>
              <a:off x="0" y="3715985"/>
              <a:ext cx="6104106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导入模块的所有类：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5704930-07D8-485E-A1D7-6F9FD399BCEE}"/>
              </a:ext>
            </a:extLst>
          </p:cNvPr>
          <p:cNvGrpSpPr/>
          <p:nvPr/>
        </p:nvGrpSpPr>
        <p:grpSpPr>
          <a:xfrm>
            <a:off x="1223318" y="4888058"/>
            <a:ext cx="7361881" cy="908324"/>
            <a:chOff x="-1" y="5580511"/>
            <a:chExt cx="7361881" cy="908324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17E20896-FCFD-4077-A9E3-3D1E689939F2}"/>
                </a:ext>
              </a:extLst>
            </p:cNvPr>
            <p:cNvSpPr txBox="1"/>
            <p:nvPr/>
          </p:nvSpPr>
          <p:spPr>
            <a:xfrm>
              <a:off x="0" y="5580511"/>
              <a:ext cx="6104106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使用别名：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12B23E6-6966-49C8-8878-29755C9F8A73}"/>
                </a:ext>
              </a:extLst>
            </p:cNvPr>
            <p:cNvSpPr txBox="1"/>
            <p:nvPr/>
          </p:nvSpPr>
          <p:spPr>
            <a:xfrm>
              <a:off x="-1" y="5989211"/>
              <a:ext cx="7361881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from </a:t>
              </a:r>
              <a:r>
                <a:rPr lang="en-US" altLang="zh-CN" sz="2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module_name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import </a:t>
              </a:r>
              <a:r>
                <a:rPr lang="en-US" altLang="zh-CN" sz="2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class_name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as </a:t>
              </a:r>
              <a:r>
                <a:rPr lang="en-US" altLang="zh-CN" sz="2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simple_name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7376546-84CD-497C-A1B2-411484CCE792}"/>
              </a:ext>
            </a:extLst>
          </p:cNvPr>
          <p:cNvGrpSpPr/>
          <p:nvPr/>
        </p:nvGrpSpPr>
        <p:grpSpPr>
          <a:xfrm>
            <a:off x="1191236" y="806518"/>
            <a:ext cx="8117257" cy="1439717"/>
            <a:chOff x="-24318" y="623071"/>
            <a:chExt cx="6152742" cy="1503500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A04B31AB-2898-43A7-A7DE-A2B21C59655F}"/>
                </a:ext>
              </a:extLst>
            </p:cNvPr>
            <p:cNvSpPr txBox="1"/>
            <p:nvPr/>
          </p:nvSpPr>
          <p:spPr>
            <a:xfrm>
              <a:off x="-24318" y="1122695"/>
              <a:ext cx="6104106" cy="10038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from </a:t>
              </a:r>
              <a:r>
                <a:rPr lang="en-US" altLang="zh-CN" sz="2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module_name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import class_1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from </a:t>
              </a:r>
              <a:r>
                <a:rPr lang="en-US" altLang="zh-CN" sz="2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module_name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import class_2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A70C8E4-599E-4460-A2DD-B8AFEDFB0749}"/>
                </a:ext>
              </a:extLst>
            </p:cNvPr>
            <p:cNvSpPr txBox="1"/>
            <p:nvPr/>
          </p:nvSpPr>
          <p:spPr>
            <a:xfrm>
              <a:off x="0" y="623071"/>
              <a:ext cx="6128424" cy="5217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从一个模块中导入多个类：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5260881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8F27A0-30C3-6FEC-321D-47C0CE78F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第一章 基础知识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81094B67-CF9D-52CE-6B97-2A66F786155B}"/>
              </a:ext>
            </a:extLst>
          </p:cNvPr>
          <p:cNvSpPr txBox="1">
            <a:spLocks noChangeArrowheads="1"/>
          </p:cNvSpPr>
          <p:nvPr/>
        </p:nvSpPr>
        <p:spPr>
          <a:xfrm>
            <a:off x="1607737" y="1448686"/>
            <a:ext cx="4325232" cy="396062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前言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1.2  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 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Pycharm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1.4  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程序基本结构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1.5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变量和常量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1.6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数字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1.7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字符串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1.8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列表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1.9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1086A42-002E-AB00-F1E0-7F058A7FDDD4}"/>
              </a:ext>
            </a:extLst>
          </p:cNvPr>
          <p:cNvSpPr txBox="1">
            <a:spLocks noChangeArrowheads="1"/>
          </p:cNvSpPr>
          <p:nvPr/>
        </p:nvSpPr>
        <p:spPr>
          <a:xfrm>
            <a:off x="6558069" y="1448686"/>
            <a:ext cx="4153786" cy="352469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1.10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字典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集合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1.12 if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语句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1.13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用户输入和循环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1.14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1.15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类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1.16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1.17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异常</a:t>
            </a:r>
          </a:p>
        </p:txBody>
      </p:sp>
    </p:spTree>
    <p:extLst>
      <p:ext uri="{BB962C8B-B14F-4D97-AF65-F5344CB8AC3E}">
        <p14:creationId xmlns:p14="http://schemas.microsoft.com/office/powerpoint/2010/main" val="1236912625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2176D3-7F10-4614-B532-81AB86FE2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</a:rPr>
              <a:t>Python</a:t>
            </a:r>
            <a:r>
              <a:rPr lang="zh-CN" altLang="en-US" dirty="0">
                <a:latin typeface="微软雅黑" panose="020B0503020204020204" pitchFamily="34" charset="-122"/>
              </a:rPr>
              <a:t>标准库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446DEA-9B54-4D20-AFEC-57A5D657AAB8}"/>
              </a:ext>
            </a:extLst>
          </p:cNvPr>
          <p:cNvSpPr txBox="1"/>
          <p:nvPr/>
        </p:nvSpPr>
        <p:spPr>
          <a:xfrm>
            <a:off x="1375785" y="959702"/>
            <a:ext cx="8855610" cy="1884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标准库是一组模块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在你安装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的时候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它们就已经预安装好了。既然你已经对函数、类、模块都有了了解。那么使用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标准库的模块对你来说就没有任何困难了。下面我们以使用模块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random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来演示一下如何使用标准库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BC2C442-E142-4652-9E8E-496968670D87}"/>
              </a:ext>
            </a:extLst>
          </p:cNvPr>
          <p:cNvSpPr txBox="1"/>
          <p:nvPr/>
        </p:nvSpPr>
        <p:spPr>
          <a:xfrm>
            <a:off x="1375785" y="3007641"/>
            <a:ext cx="6104106" cy="2346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random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随机生成整数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print(random.randint(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随机选取字符串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print(random.choice([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zh-CN" altLang="en-US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剪刀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zh-CN" altLang="en-US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石头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zh-CN" altLang="en-US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]))</a:t>
            </a:r>
          </a:p>
        </p:txBody>
      </p:sp>
    </p:spTree>
    <p:extLst>
      <p:ext uri="{BB962C8B-B14F-4D97-AF65-F5344CB8AC3E}">
        <p14:creationId xmlns:p14="http://schemas.microsoft.com/office/powerpoint/2010/main" val="2931374837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2176D3-7F10-4614-B532-81AB86FE2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读取文件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C7B030EB-EC36-4142-8928-E5637E9087E5}"/>
              </a:ext>
            </a:extLst>
          </p:cNvPr>
          <p:cNvGrpSpPr/>
          <p:nvPr/>
        </p:nvGrpSpPr>
        <p:grpSpPr>
          <a:xfrm>
            <a:off x="1774800" y="1127771"/>
            <a:ext cx="6899299" cy="4140794"/>
            <a:chOff x="1406360" y="1728059"/>
            <a:chExt cx="6899299" cy="4140794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638482FF-C38A-4C1E-B7BB-130800996835}"/>
                </a:ext>
              </a:extLst>
            </p:cNvPr>
            <p:cNvSpPr txBox="1"/>
            <p:nvPr/>
          </p:nvSpPr>
          <p:spPr>
            <a:xfrm>
              <a:off x="1406361" y="1728059"/>
              <a:ext cx="6104372" cy="14229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with 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open(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'test.txt'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 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as 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file_object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content = 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file_object.read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()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print(content)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938E58A3-3FA3-4BB9-9C29-F81B53AF9931}"/>
                </a:ext>
              </a:extLst>
            </p:cNvPr>
            <p:cNvSpPr txBox="1"/>
            <p:nvPr/>
          </p:nvSpPr>
          <p:spPr>
            <a:xfrm>
              <a:off x="1406360" y="4445899"/>
              <a:ext cx="6899299" cy="14229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with 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open(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</a:t>
              </a:r>
              <a:r>
                <a:rPr lang="en-US" altLang="zh-CN" sz="2000" b="0" i="0" dirty="0" err="1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test.txt'</a:t>
              </a:r>
              <a:r>
                <a:rPr lang="en-US" altLang="zh-CN" sz="2000" b="0" i="0" dirty="0" err="1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en-US" altLang="zh-CN" sz="2000" b="0" i="0" dirty="0" err="1">
                  <a:solidFill>
                    <a:srgbClr val="AA49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encoding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=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'utf-8'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 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as 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file_object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content = 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file_object.read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()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print(content)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560425C9-EEE2-4734-A53D-BF12DACE1362}"/>
                </a:ext>
              </a:extLst>
            </p:cNvPr>
            <p:cNvSpPr txBox="1"/>
            <p:nvPr/>
          </p:nvSpPr>
          <p:spPr>
            <a:xfrm>
              <a:off x="1406361" y="3609541"/>
              <a:ext cx="4982110" cy="499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设置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encoding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参数，可以避免乱码问题。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4611205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2176D3-7F10-4614-B532-81AB86FE2A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7678"/>
            <a:ext cx="7662863" cy="515937"/>
          </a:xfrm>
        </p:spPr>
        <p:txBody>
          <a:bodyPr>
            <a:norm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文件路径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A1AF5EE-EDEA-4CD9-91EA-9A1374639806}"/>
              </a:ext>
            </a:extLst>
          </p:cNvPr>
          <p:cNvGrpSpPr/>
          <p:nvPr/>
        </p:nvGrpSpPr>
        <p:grpSpPr>
          <a:xfrm>
            <a:off x="1158446" y="1087395"/>
            <a:ext cx="9764927" cy="4122189"/>
            <a:chOff x="1927508" y="2164137"/>
            <a:chExt cx="6259490" cy="3104020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8229F9A-CB0D-4D5C-B0CE-7F2BC6871634}"/>
                </a:ext>
              </a:extLst>
            </p:cNvPr>
            <p:cNvSpPr txBox="1"/>
            <p:nvPr/>
          </p:nvSpPr>
          <p:spPr>
            <a:xfrm>
              <a:off x="2003417" y="2164137"/>
              <a:ext cx="6104372" cy="376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相对路径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0FB6A325-A13F-40FD-BA89-1C7EB7930C4D}"/>
                </a:ext>
              </a:extLst>
            </p:cNvPr>
            <p:cNvSpPr txBox="1"/>
            <p:nvPr/>
          </p:nvSpPr>
          <p:spPr>
            <a:xfrm>
              <a:off x="2003417" y="4312903"/>
              <a:ext cx="6104372" cy="376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绝对路径</a:t>
              </a: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07E23B2-EC53-4452-900B-9EA231ABE52A}"/>
                </a:ext>
              </a:extLst>
            </p:cNvPr>
            <p:cNvGrpSpPr/>
            <p:nvPr/>
          </p:nvGrpSpPr>
          <p:grpSpPr>
            <a:xfrm>
              <a:off x="1927508" y="2540355"/>
              <a:ext cx="6259490" cy="1569730"/>
              <a:chOff x="1927508" y="2734857"/>
              <a:chExt cx="6259490" cy="1569730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78EE1EE-7B59-4BDC-A8CE-3CEC32F0A7F5}"/>
                  </a:ext>
                </a:extLst>
              </p:cNvPr>
              <p:cNvSpPr txBox="1"/>
              <p:nvPr/>
            </p:nvSpPr>
            <p:spPr>
              <a:xfrm>
                <a:off x="1927508" y="2734857"/>
                <a:ext cx="6104106" cy="3762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indent="457200" algn="just">
                  <a:lnSpc>
                    <a:spcPct val="150000"/>
                  </a:lnSpc>
                </a:pPr>
                <a:r>
                  <a:rPr lang="zh-CN" altLang="en-US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相对路径</a:t>
                </a:r>
                <a:r>
                  <a:rPr lang="en-US" altLang="zh-CN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  <a:r>
                  <a:rPr lang="zh-CN" altLang="en-US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指的是相对于当前可执行文件的路径。</a:t>
                </a: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9B40C57-16A8-4464-8841-22320593E4B7}"/>
                  </a:ext>
                </a:extLst>
              </p:cNvPr>
              <p:cNvSpPr txBox="1"/>
              <p:nvPr/>
            </p:nvSpPr>
            <p:spPr>
              <a:xfrm>
                <a:off x="1927508" y="3233099"/>
                <a:ext cx="6259490" cy="10714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indent="457200" algn="just">
                  <a:lnSpc>
                    <a:spcPct val="150000"/>
                  </a:lnSpc>
                </a:pPr>
                <a:r>
                  <a:rPr lang="zh-CN" altLang="en-US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相对路径有其特殊的语法。如果查找的文件与当前执行文件处于同目录</a:t>
                </a:r>
                <a:r>
                  <a:rPr lang="en-US" altLang="zh-CN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  <a:r>
                  <a:rPr lang="zh-CN" altLang="en-US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直接写文件名。如果查找的文件位于当前执行文件的上一级目录</a:t>
                </a:r>
                <a:r>
                  <a:rPr lang="en-US" altLang="zh-CN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  <a:r>
                  <a:rPr lang="zh-CN" altLang="en-US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在查找文件名的前面加上“</a:t>
                </a:r>
                <a:r>
                  <a:rPr lang="en-US" altLang="zh-CN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./”,</a:t>
                </a:r>
                <a:r>
                  <a:rPr lang="zh-CN" altLang="en-US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这个符号表示上一级目录</a:t>
                </a:r>
                <a:r>
                  <a:rPr lang="en-US" altLang="zh-CN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  <a:r>
                  <a:rPr lang="zh-CN" altLang="en-US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每多一个”</a:t>
                </a:r>
                <a:r>
                  <a:rPr lang="en-US" altLang="zh-CN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.”</a:t>
                </a:r>
                <a:r>
                  <a:rPr lang="zh-CN" altLang="en-US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程序就会往更上一级目录查找。</a:t>
                </a:r>
              </a:p>
            </p:txBody>
          </p:sp>
        </p:grp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48DCDC1-DB1F-45FD-A68C-C05455140C72}"/>
                </a:ext>
              </a:extLst>
            </p:cNvPr>
            <p:cNvSpPr txBox="1"/>
            <p:nvPr/>
          </p:nvSpPr>
          <p:spPr>
            <a:xfrm>
              <a:off x="1965595" y="4891939"/>
              <a:ext cx="6104106" cy="376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 algn="just"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绝对路径是从根目录开始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确定文件的位置。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24549019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2176D3-7F10-4614-B532-81AB86FE2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逐行读取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0A4979D-CFEC-4E47-BA65-59177182E6B6}"/>
              </a:ext>
            </a:extLst>
          </p:cNvPr>
          <p:cNvSpPr txBox="1"/>
          <p:nvPr/>
        </p:nvSpPr>
        <p:spPr>
          <a:xfrm>
            <a:off x="2261558" y="1082717"/>
            <a:ext cx="7483692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with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open(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b="0" i="0" dirty="0" err="1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test_file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/test.txt'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encoding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'utf-8'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file_object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line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 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file_object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print(line)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7E4AE1D-1D7C-4140-A9A8-F0F44FEDAA6F}"/>
              </a:ext>
            </a:extLst>
          </p:cNvPr>
          <p:cNvSpPr txBox="1"/>
          <p:nvPr/>
        </p:nvSpPr>
        <p:spPr>
          <a:xfrm>
            <a:off x="2176702" y="3429000"/>
            <a:ext cx="7838596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with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open(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b="0" i="0" dirty="0" err="1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test_file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/test.txt'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encoding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'utf-8'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file_object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lines=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file_object.readlines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print(lines)</a:t>
            </a:r>
          </a:p>
        </p:txBody>
      </p:sp>
    </p:spTree>
    <p:extLst>
      <p:ext uri="{BB962C8B-B14F-4D97-AF65-F5344CB8AC3E}">
        <p14:creationId xmlns:p14="http://schemas.microsoft.com/office/powerpoint/2010/main" val="601848809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477DE9-BBBE-4A5F-A2E7-1C50999C68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使用文件内容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97A7BCD-EFCF-485F-A92F-5B38FCAEBA27}"/>
              </a:ext>
            </a:extLst>
          </p:cNvPr>
          <p:cNvSpPr txBox="1"/>
          <p:nvPr/>
        </p:nvSpPr>
        <p:spPr>
          <a:xfrm>
            <a:off x="3043947" y="1794193"/>
            <a:ext cx="6104106" cy="32696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with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open(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b="0" i="0" dirty="0" err="1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test_file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/test.txt'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encoding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'utf-8'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file_object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lines = 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file_object.readlines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str_line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= 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''</a:t>
            </a:r>
            <a:b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line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lines: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str_line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+= 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line.rstrip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print(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str_line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165387748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2176D3-7F10-4614-B532-81AB86FE2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写入文件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39F5D42-75FD-42E4-A8C4-60D6662AD405}"/>
              </a:ext>
            </a:extLst>
          </p:cNvPr>
          <p:cNvGrpSpPr/>
          <p:nvPr/>
        </p:nvGrpSpPr>
        <p:grpSpPr>
          <a:xfrm>
            <a:off x="1602248" y="1638794"/>
            <a:ext cx="8987503" cy="4154088"/>
            <a:chOff x="1556852" y="1478156"/>
            <a:chExt cx="8987503" cy="4154088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0821D716-AD2F-48F2-BC4B-35103E9A916F}"/>
                </a:ext>
              </a:extLst>
            </p:cNvPr>
            <p:cNvSpPr txBox="1"/>
            <p:nvPr/>
          </p:nvSpPr>
          <p:spPr>
            <a:xfrm>
              <a:off x="2998550" y="1478156"/>
              <a:ext cx="6104106" cy="9612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with 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open(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</a:t>
              </a:r>
              <a:r>
                <a:rPr lang="en-US" altLang="zh-CN" sz="2000" b="0" i="0" dirty="0" err="1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write_test.txt'</a:t>
              </a:r>
              <a:r>
                <a:rPr lang="en-US" altLang="zh-CN" sz="2000" b="0" i="0" dirty="0" err="1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en-US" altLang="zh-CN" sz="2000" b="0" i="0" dirty="0" err="1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'w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 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as 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file_object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file_object.write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"this is a </a:t>
              </a:r>
              <a:r>
                <a:rPr lang="en-US" altLang="zh-CN" sz="2000" b="0" i="0" dirty="0" err="1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writting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test."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87AD81E2-EBA5-4BCF-B937-CA5B13C12AFD}"/>
                </a:ext>
              </a:extLst>
            </p:cNvPr>
            <p:cNvSpPr txBox="1"/>
            <p:nvPr/>
          </p:nvSpPr>
          <p:spPr>
            <a:xfrm>
              <a:off x="1556852" y="2850199"/>
              <a:ext cx="8987503" cy="499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如果文件不存在，可以创建文件写入，如果文件存在，会覆盖原有内容写入。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F479915-A1C3-4B93-97BE-1B68C923C4D3}"/>
                </a:ext>
              </a:extLst>
            </p:cNvPr>
            <p:cNvSpPr txBox="1"/>
            <p:nvPr/>
          </p:nvSpPr>
          <p:spPr>
            <a:xfrm>
              <a:off x="2998550" y="3429000"/>
              <a:ext cx="6343157" cy="14229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with 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open(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</a:t>
              </a:r>
              <a:r>
                <a:rPr lang="en-US" altLang="zh-CN" sz="2000" b="0" i="0" dirty="0" err="1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write_test.txt'</a:t>
              </a:r>
              <a:r>
                <a:rPr lang="en-US" altLang="zh-CN" sz="2000" b="0" i="0" dirty="0" err="1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en-US" altLang="zh-CN" sz="2000" b="0" i="0" dirty="0" err="1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'a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 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as 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file_object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file_object.write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"this is a new </a:t>
              </a:r>
              <a:r>
                <a:rPr lang="en-US" altLang="zh-CN" sz="2000" b="0" i="0" dirty="0" err="1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writting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test.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\n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"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file_object.write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"let's write again.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\n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"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00DAF46-3A17-4CAC-B57F-60477B0B27AD}"/>
                </a:ext>
              </a:extLst>
            </p:cNvPr>
            <p:cNvSpPr txBox="1"/>
            <p:nvPr/>
          </p:nvSpPr>
          <p:spPr>
            <a:xfrm>
              <a:off x="1556852" y="5132620"/>
              <a:ext cx="4834647" cy="499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附加模型，在原有数据的基础上添加数据。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21129947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8F27A0-30C3-6FEC-321D-47C0CE78F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第一章 基础知识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81094B67-CF9D-52CE-6B97-2A66F786155B}"/>
              </a:ext>
            </a:extLst>
          </p:cNvPr>
          <p:cNvSpPr txBox="1">
            <a:spLocks noChangeArrowheads="1"/>
          </p:cNvSpPr>
          <p:nvPr/>
        </p:nvSpPr>
        <p:spPr>
          <a:xfrm>
            <a:off x="1607737" y="1448686"/>
            <a:ext cx="4325232" cy="396062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前言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1.2  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 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Pycharm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1.4  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程序基本结构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1.5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变量和常量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1.6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数字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1.7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字符串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1.8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列表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1.9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1086A42-002E-AB00-F1E0-7F058A7FDDD4}"/>
              </a:ext>
            </a:extLst>
          </p:cNvPr>
          <p:cNvSpPr txBox="1">
            <a:spLocks noChangeArrowheads="1"/>
          </p:cNvSpPr>
          <p:nvPr/>
        </p:nvSpPr>
        <p:spPr>
          <a:xfrm>
            <a:off x="6558069" y="1448686"/>
            <a:ext cx="4153786" cy="352469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1.10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字典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集合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1.12 if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语句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1.13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用户输入和循环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1.14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1.15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类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1.16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√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1.17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异常</a:t>
            </a:r>
          </a:p>
        </p:txBody>
      </p:sp>
    </p:spTree>
    <p:extLst>
      <p:ext uri="{BB962C8B-B14F-4D97-AF65-F5344CB8AC3E}">
        <p14:creationId xmlns:p14="http://schemas.microsoft.com/office/powerpoint/2010/main" val="22624262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98DAFF0-12E7-49A6-9D88-DCBACB9F5910}"/>
              </a:ext>
            </a:extLst>
          </p:cNvPr>
          <p:cNvSpPr txBox="1"/>
          <p:nvPr/>
        </p:nvSpPr>
        <p:spPr>
          <a:xfrm>
            <a:off x="476890" y="97182"/>
            <a:ext cx="37814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Pycharm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界面介绍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8EACD9D2-2B75-421B-9D44-83DDCCF4E3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4517" y="905724"/>
            <a:ext cx="8262965" cy="5396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6988470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220CF5-AEDE-4462-8D35-CC509DFCFC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异常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5AF0412-6E5C-4858-BBD9-5F2286E4975F}"/>
              </a:ext>
            </a:extLst>
          </p:cNvPr>
          <p:cNvGrpSpPr/>
          <p:nvPr/>
        </p:nvGrpSpPr>
        <p:grpSpPr>
          <a:xfrm>
            <a:off x="1181116" y="1025214"/>
            <a:ext cx="9829767" cy="4807572"/>
            <a:chOff x="1229530" y="1317785"/>
            <a:chExt cx="9829767" cy="4807572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0B0CF3EF-4211-40F1-B01F-63B8529765A3}"/>
                </a:ext>
              </a:extLst>
            </p:cNvPr>
            <p:cNvSpPr txBox="1"/>
            <p:nvPr/>
          </p:nvSpPr>
          <p:spPr>
            <a:xfrm>
              <a:off x="1229530" y="1317785"/>
              <a:ext cx="9732940" cy="31157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sz="2000" dirty="0">
                  <a:solidFill>
                    <a:srgbClr val="8888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en-US" altLang="zh-CN" sz="20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en-US" altLang="zh-CN" sz="20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b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Traceback(most recent call last):</a:t>
              </a:r>
            </a:p>
            <a:p>
              <a:pPr>
                <a:lnSpc>
                  <a:spcPct val="110000"/>
                </a:lnSpc>
              </a:pPr>
              <a:r>
                <a:rPr lang="en-US" altLang="zh-CN" sz="2000" dirty="0" err="1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File"D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:\PythonProject\NewLiberalArtsPython\chapter16\pro01.py",line1,in&lt;module&gt;</a:t>
              </a:r>
            </a:p>
            <a:p>
              <a:pPr>
                <a:lnSpc>
                  <a:spcPct val="110000"/>
                </a:lnSpc>
              </a:pP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print(5/0)</a:t>
              </a:r>
            </a:p>
            <a:p>
              <a:pPr>
                <a:lnSpc>
                  <a:spcPct val="110000"/>
                </a:lnSpc>
              </a:pP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~^~</a:t>
              </a:r>
            </a:p>
            <a:p>
              <a:pPr>
                <a:lnSpc>
                  <a:spcPct val="110000"/>
                </a:lnSpc>
              </a:pPr>
              <a:r>
                <a:rPr lang="en-US" altLang="zh-CN" sz="2000" dirty="0" err="1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ZeroDivisionError:division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 by zero</a:t>
              </a:r>
            </a:p>
            <a:p>
              <a:pPr>
                <a:lnSpc>
                  <a:spcPct val="110000"/>
                </a:lnSpc>
              </a:pPr>
              <a:endPara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10000"/>
                </a:lnSpc>
              </a:pP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Process finished with exit code1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59D32B12-9327-4EAB-8E5F-A76301740F58}"/>
                </a:ext>
              </a:extLst>
            </p:cNvPr>
            <p:cNvSpPr txBox="1"/>
            <p:nvPr/>
          </p:nvSpPr>
          <p:spPr>
            <a:xfrm>
              <a:off x="1326357" y="4702403"/>
              <a:ext cx="9732940" cy="14229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 algn="just"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当程序出现异常，程序中中断并显示报错。</a:t>
              </a:r>
              <a:endPara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indent="457200" algn="just"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有时程序的错误是由不可抗力因素导致的，如网络延迟，为避免程序中断，可以对异常进行捕获和处理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97857331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2176D3-7F10-4614-B532-81AB86FE2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异常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251ABA0-B3B5-45FF-9300-8D44C9F7AF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4162" y="1209104"/>
            <a:ext cx="4227309" cy="4439792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A4072032-1E94-48FB-BA81-ECA6FB322A53}"/>
              </a:ext>
            </a:extLst>
          </p:cNvPr>
          <p:cNvSpPr txBox="1"/>
          <p:nvPr/>
        </p:nvSpPr>
        <p:spPr>
          <a:xfrm>
            <a:off x="1468811" y="2486691"/>
            <a:ext cx="4775471" cy="1884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try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print(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except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print(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"you can't divide by zero"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218733516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2176D3-7F10-4614-B532-81AB86FE2A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953" y="237977"/>
            <a:ext cx="7662863" cy="515937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u="none" strike="noStrike" kern="100" spc="0" dirty="0">
                <a:ln>
                  <a:noFill/>
                </a:ln>
                <a:effectLst>
                  <a:glow>
                    <a:srgbClr val="000000"/>
                  </a:glow>
                  <a:outerShdw sx="0" sy="0">
                    <a:srgbClr val="000000"/>
                  </a:outerShdw>
                  <a:reflection stA="0" endPos="0" fadeDir="0" sx="0" sy="0"/>
                </a:effectLst>
                <a:latin typeface="微软雅黑" panose="020B0503020204020204" pitchFamily="34" charset="-122"/>
              </a:rPr>
              <a:t>try-except</a:t>
            </a:r>
            <a:r>
              <a:rPr lang="zh-CN" altLang="zh-CN" u="none" strike="noStrike" kern="100" spc="0" dirty="0">
                <a:ln>
                  <a:noFill/>
                </a:ln>
                <a:effectLst>
                  <a:glow>
                    <a:srgbClr val="000000"/>
                  </a:glow>
                  <a:outerShdw sx="0" sy="0">
                    <a:srgbClr val="000000"/>
                  </a:outerShdw>
                  <a:reflection stA="0" endPos="0" fadeDir="0" sx="0" sy="0"/>
                </a:effectLst>
                <a:latin typeface="微软雅黑" panose="020B0503020204020204" pitchFamily="34" charset="-122"/>
              </a:rPr>
              <a:t>捕捉异常</a:t>
            </a:r>
            <a:br>
              <a:rPr lang="zh-CN" altLang="zh-CN" u="none" strike="noStrike" kern="100" spc="0" dirty="0">
                <a:ln>
                  <a:noFill/>
                </a:ln>
                <a:effectLst>
                  <a:glow>
                    <a:srgbClr val="000000"/>
                  </a:glow>
                  <a:outerShdw sx="0" sy="0">
                    <a:srgbClr val="000000"/>
                  </a:outerShdw>
                  <a:reflection stA="0" endPos="0" fadeDir="0" sx="0" sy="0"/>
                </a:effectLst>
                <a:latin typeface="微软雅黑" panose="020B0503020204020204" pitchFamily="34" charset="-122"/>
              </a:rPr>
            </a:br>
            <a:endParaRPr lang="zh-CN" altLang="en-US" dirty="0">
              <a:latin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AAC04E6-98D1-43F6-9BD5-83648C71EF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6909" y="1091728"/>
            <a:ext cx="3688820" cy="4674539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29F1575C-227C-43BD-95A3-D63836B1DFC4}"/>
              </a:ext>
            </a:extLst>
          </p:cNvPr>
          <p:cNvSpPr txBox="1"/>
          <p:nvPr/>
        </p:nvSpPr>
        <p:spPr>
          <a:xfrm>
            <a:off x="1256271" y="1332525"/>
            <a:ext cx="5683148" cy="4192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try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执行可能会出现异常的代码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result =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b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except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ZeroDivisionError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e: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处理 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ZeroDivisionError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异常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错误：除数不能为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0"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else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如果没有捕获到异常，则执行这里的代码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结果是：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result)</a:t>
            </a:r>
          </a:p>
        </p:txBody>
      </p:sp>
    </p:spTree>
    <p:extLst>
      <p:ext uri="{BB962C8B-B14F-4D97-AF65-F5344CB8AC3E}">
        <p14:creationId xmlns:p14="http://schemas.microsoft.com/office/powerpoint/2010/main" val="4195850302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2176D3-7F10-4614-B532-81AB86FE2A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142" y="0"/>
            <a:ext cx="7662863" cy="515937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u="none" strike="noStrike" kern="100" spc="0" dirty="0">
                <a:ln>
                  <a:noFill/>
                </a:ln>
                <a:effectLst>
                  <a:glow>
                    <a:srgbClr val="000000"/>
                  </a:glow>
                  <a:outerShdw sx="0" sy="0">
                    <a:srgbClr val="000000"/>
                  </a:outerShdw>
                  <a:reflection stA="0" endPos="0" fadeDir="0" sx="0" sy="0"/>
                </a:effectLst>
                <a:latin typeface="微软雅黑" panose="020B0503020204020204" pitchFamily="34" charset="-122"/>
              </a:rPr>
              <a:t>try-except-else</a:t>
            </a:r>
            <a:r>
              <a:rPr lang="zh-CN" altLang="zh-CN" u="none" strike="noStrike" kern="100" spc="0" dirty="0">
                <a:ln>
                  <a:noFill/>
                </a:ln>
                <a:effectLst>
                  <a:glow>
                    <a:srgbClr val="000000"/>
                  </a:glow>
                  <a:outerShdw sx="0" sy="0">
                    <a:srgbClr val="000000"/>
                  </a:outerShdw>
                  <a:reflection stA="0" endPos="0" fadeDir="0" sx="0" sy="0"/>
                </a:effectLst>
                <a:latin typeface="微软雅黑" panose="020B0503020204020204" pitchFamily="34" charset="-122"/>
              </a:rPr>
              <a:t>捕捉异常</a:t>
            </a:r>
            <a:endParaRPr lang="zh-CN" altLang="en-US" dirty="0">
              <a:latin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D4F8871-BB26-4A5E-8450-17C6FBE22E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9417" y="734355"/>
            <a:ext cx="4586665" cy="540183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E9326E71-2B80-4E06-9265-FDE947A367BE}"/>
              </a:ext>
            </a:extLst>
          </p:cNvPr>
          <p:cNvSpPr txBox="1"/>
          <p:nvPr/>
        </p:nvSpPr>
        <p:spPr>
          <a:xfrm>
            <a:off x="723461" y="734355"/>
            <a:ext cx="6104106" cy="5824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try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执行可能会出现异常的代码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 = int(input(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"Enter a number: 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print(x /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except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ZeroDivisionError: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处理 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ZeroDivisionError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异常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"Cannot divide by zero."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except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ValueError: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处理 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ValueError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异常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"Invalid input."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else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如果没有捕获到异常，则执行这里的代码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"No exceptions."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finally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无论是否有异常，都会执行这里的代码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"Try-except-else-finally block is finished."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67809732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2176D3-7F10-4614-B532-81AB86FE2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触发异常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0CB85C7-374C-4BDA-8A94-8602C5D85572}"/>
              </a:ext>
            </a:extLst>
          </p:cNvPr>
          <p:cNvSpPr txBox="1"/>
          <p:nvPr/>
        </p:nvSpPr>
        <p:spPr>
          <a:xfrm>
            <a:off x="3043947" y="1862913"/>
            <a:ext cx="6104106" cy="4192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en-US" altLang="zh-CN" sz="2000" b="0" i="0" dirty="0">
                <a:solidFill>
                  <a:srgbClr val="FFC6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divide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(x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y):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 == 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raise 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ValueError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"Cannot divide by zero."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return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 / y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try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result = divide(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print(result)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except 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ValueError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print(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"Error:"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e)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965BAB6-D459-4A20-8D8C-CE4C26C4EAA3}"/>
              </a:ext>
            </a:extLst>
          </p:cNvPr>
          <p:cNvSpPr txBox="1"/>
          <p:nvPr/>
        </p:nvSpPr>
        <p:spPr>
          <a:xfrm>
            <a:off x="1388722" y="1167579"/>
            <a:ext cx="9414556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当我们知道程序会在某些条件下会出现不理想的状况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我们可以自己设置触发异常。</a:t>
            </a:r>
          </a:p>
        </p:txBody>
      </p:sp>
    </p:spTree>
    <p:extLst>
      <p:ext uri="{BB962C8B-B14F-4D97-AF65-F5344CB8AC3E}">
        <p14:creationId xmlns:p14="http://schemas.microsoft.com/office/powerpoint/2010/main" val="1802233146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D0E768F-78F7-451A-8DAF-7431AAC773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zh-CN" altLang="en-US">
                <a:latin typeface="微软雅黑" panose="020B0503020204020204" pitchFamily="34" charset="-122"/>
              </a:rPr>
              <a:t>自定义异常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6AF72B8-D37D-44BE-B9C3-81FBD64212C9}"/>
              </a:ext>
            </a:extLst>
          </p:cNvPr>
          <p:cNvSpPr txBox="1"/>
          <p:nvPr/>
        </p:nvSpPr>
        <p:spPr>
          <a:xfrm>
            <a:off x="3043947" y="817782"/>
            <a:ext cx="6104106" cy="55779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class 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AgeOutOfRangeError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(Exception):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en-US" altLang="zh-CN" sz="2000" b="0" i="0" dirty="0">
                <a:solidFill>
                  <a:srgbClr val="B200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</a:t>
            </a:r>
            <a:r>
              <a:rPr lang="en-US" altLang="zh-CN" sz="2000" b="0" i="0" dirty="0" err="1">
                <a:solidFill>
                  <a:srgbClr val="B200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init</a:t>
            </a:r>
            <a:r>
              <a:rPr lang="en-US" altLang="zh-CN" sz="2000" b="0" i="0" dirty="0">
                <a:solidFill>
                  <a:srgbClr val="B200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age):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b="0" i="0" dirty="0" err="1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.age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= age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en-US" altLang="zh-CN" sz="2000" b="0" i="0" dirty="0">
                <a:solidFill>
                  <a:srgbClr val="B200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__str__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return 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b="0" i="0" dirty="0" err="1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AgeOutOfRangeError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Age {} is not within the valid </a:t>
            </a:r>
            <a:r>
              <a:rPr lang="en-US" altLang="zh-CN" sz="2000" b="0" i="0" dirty="0" err="1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range."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.format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0" i="0" dirty="0" err="1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.age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try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age = int(input(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"Enter your age: "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age &lt; 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or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age &gt; 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120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raise 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AgeOutOfRangeError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(age)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except 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AgeOutOfRangeError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print(e)</a:t>
            </a:r>
          </a:p>
        </p:txBody>
      </p:sp>
    </p:spTree>
    <p:extLst>
      <p:ext uri="{BB962C8B-B14F-4D97-AF65-F5344CB8AC3E}">
        <p14:creationId xmlns:p14="http://schemas.microsoft.com/office/powerpoint/2010/main" val="1061283096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2176D3-7F10-4614-B532-81AB86FE2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断言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3C721FA-58D5-489E-BE22-D3416BC4851B}"/>
              </a:ext>
            </a:extLst>
          </p:cNvPr>
          <p:cNvSpPr txBox="1"/>
          <p:nvPr/>
        </p:nvSpPr>
        <p:spPr>
          <a:xfrm>
            <a:off x="1519536" y="2255858"/>
            <a:ext cx="8720441" cy="2346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en-US" altLang="zh-CN" sz="2000" b="0" i="0" dirty="0">
                <a:solidFill>
                  <a:srgbClr val="FFC6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divide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(a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b):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assert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 != 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"Cannot divide by zero"</a:t>
            </a:r>
            <a:b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return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/ b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print(divide(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)) </a:t>
            </a:r>
            <a:r>
              <a:rPr lang="en-US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Output: 5.0</a:t>
            </a:r>
            <a:br>
              <a:rPr lang="en-US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print(divide(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)) </a:t>
            </a:r>
            <a:r>
              <a:rPr lang="en-US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Output: </a:t>
            </a:r>
            <a:r>
              <a:rPr lang="en-US" altLang="zh-CN" sz="2000" b="0" i="0" dirty="0" err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AssertionError</a:t>
            </a:r>
            <a:r>
              <a:rPr lang="en-US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Cannot divide by zero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B3AEEE3-F536-4D42-8417-067389FBFD3D}"/>
              </a:ext>
            </a:extLst>
          </p:cNvPr>
          <p:cNvSpPr txBox="1"/>
          <p:nvPr/>
        </p:nvSpPr>
        <p:spPr>
          <a:xfrm>
            <a:off x="1519536" y="1156220"/>
            <a:ext cx="8287955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断言相当于一个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if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条件语句判断一个条件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当条件为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false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时触发异常。</a:t>
            </a:r>
          </a:p>
        </p:txBody>
      </p:sp>
    </p:spTree>
    <p:extLst>
      <p:ext uri="{BB962C8B-B14F-4D97-AF65-F5344CB8AC3E}">
        <p14:creationId xmlns:p14="http://schemas.microsoft.com/office/powerpoint/2010/main" val="51281101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EE74AAB-9CE0-4C4A-BB4D-CF8CEF18C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允许异常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2CBF0C1-08EC-4FE5-8858-9B2B1732AB6E}"/>
              </a:ext>
            </a:extLst>
          </p:cNvPr>
          <p:cNvSpPr txBox="1"/>
          <p:nvPr/>
        </p:nvSpPr>
        <p:spPr>
          <a:xfrm>
            <a:off x="3043947" y="1896929"/>
            <a:ext cx="6104106" cy="2807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try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x =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  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这里会抛出除零错误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except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ZeroDivisionError: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pass  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pass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忽略错误，程序继续执行后面的代码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程序继续执行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330168766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2176D3-7F10-4614-B532-81AB86FE2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测试异常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1C4679E-7C93-48A9-8657-4E7878934164}"/>
              </a:ext>
            </a:extLst>
          </p:cNvPr>
          <p:cNvSpPr txBox="1"/>
          <p:nvPr/>
        </p:nvSpPr>
        <p:spPr>
          <a:xfrm>
            <a:off x="2812258" y="2991796"/>
            <a:ext cx="6567483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我们编写函数后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要测试函数是否能正常运行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这时我们可以编写测试函数来进行测试。</a:t>
            </a:r>
          </a:p>
        </p:txBody>
      </p:sp>
    </p:spTree>
    <p:extLst>
      <p:ext uri="{BB962C8B-B14F-4D97-AF65-F5344CB8AC3E}">
        <p14:creationId xmlns:p14="http://schemas.microsoft.com/office/powerpoint/2010/main" val="1209351788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F2D549-0243-4EA1-95AD-3520ECADB9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测试异常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96A912B-1F36-49DD-AB08-49FA48940B90}"/>
              </a:ext>
            </a:extLst>
          </p:cNvPr>
          <p:cNvGrpSpPr/>
          <p:nvPr/>
        </p:nvGrpSpPr>
        <p:grpSpPr>
          <a:xfrm>
            <a:off x="584952" y="919734"/>
            <a:ext cx="11022096" cy="5219078"/>
            <a:chOff x="-123239" y="1830937"/>
            <a:chExt cx="11022096" cy="5219078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C7ADAF8-B515-4D58-B677-A3F419CD0165}"/>
                </a:ext>
              </a:extLst>
            </p:cNvPr>
            <p:cNvSpPr txBox="1"/>
            <p:nvPr/>
          </p:nvSpPr>
          <p:spPr>
            <a:xfrm>
              <a:off x="-123239" y="3140492"/>
              <a:ext cx="3653415" cy="9612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s-E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def </a:t>
              </a:r>
              <a:r>
                <a:rPr lang="es-ES" altLang="zh-CN" sz="2000" b="0" i="0" dirty="0">
                  <a:solidFill>
                    <a:srgbClr val="FFC66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</a:t>
              </a:r>
              <a:r>
                <a:rPr lang="es-E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(x</a:t>
              </a:r>
              <a:r>
                <a:rPr lang="es-E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s-E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y):</a:t>
              </a:r>
              <a:br>
                <a:rPr lang="es-E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s-E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es-E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return </a:t>
              </a:r>
              <a:r>
                <a:rPr lang="es-E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 + y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C9A0930-E76B-4E92-B872-6546DE1ED68C}"/>
                </a:ext>
              </a:extLst>
            </p:cNvPr>
            <p:cNvSpPr txBox="1"/>
            <p:nvPr/>
          </p:nvSpPr>
          <p:spPr>
            <a:xfrm>
              <a:off x="-123239" y="1830937"/>
              <a:ext cx="6104106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给出要测试的代码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add_function.py: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08921EE3-8DFA-4A6F-B484-7F993B1E0540}"/>
                </a:ext>
              </a:extLst>
            </p:cNvPr>
            <p:cNvSpPr txBox="1"/>
            <p:nvPr/>
          </p:nvSpPr>
          <p:spPr>
            <a:xfrm>
              <a:off x="4794751" y="3318737"/>
              <a:ext cx="6104106" cy="37312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class 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TestAdd(unittest.TestCase):</a:t>
              </a:r>
              <a:b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def </a:t>
              </a:r>
              <a:r>
                <a:rPr lang="sq-AL" altLang="zh-CN" sz="2000" b="0" i="0" dirty="0">
                  <a:solidFill>
                    <a:srgbClr val="FFC66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test_add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sq-AL" altLang="zh-CN" sz="2000" b="0" i="0" dirty="0">
                  <a:solidFill>
                    <a:srgbClr val="94558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self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):</a:t>
              </a:r>
              <a:b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sq-AL" altLang="zh-CN" sz="2000" b="0" i="0" dirty="0">
                  <a:solidFill>
                    <a:srgbClr val="94558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self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.assertEqual(add(</a:t>
              </a:r>
              <a:r>
                <a:rPr lang="sq-AL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b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sq-AL" altLang="zh-CN" sz="2000" b="0" i="0" dirty="0">
                  <a:solidFill>
                    <a:srgbClr val="94558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self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.assertEqual(add(-</a:t>
              </a:r>
              <a:r>
                <a:rPr lang="sq-AL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</a:t>
              </a:r>
              <a:r>
                <a:rPr lang="sq-AL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</a:t>
              </a:r>
              <a:r>
                <a:rPr lang="sq-AL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b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sq-AL" altLang="zh-CN" sz="2000" b="0" i="0" dirty="0">
                  <a:solidFill>
                    <a:srgbClr val="94558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self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.assertEqual(add(</a:t>
              </a:r>
              <a:r>
                <a:rPr lang="sq-AL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endPara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b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if 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__name__ == 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'__main__'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b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unittest.main()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AE6D03A-95EF-419F-B253-C85BA3FC2161}"/>
                </a:ext>
              </a:extLst>
            </p:cNvPr>
            <p:cNvSpPr txBox="1"/>
            <p:nvPr/>
          </p:nvSpPr>
          <p:spPr>
            <a:xfrm>
              <a:off x="4794751" y="1830937"/>
              <a:ext cx="6104106" cy="14229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使用</a:t>
              </a:r>
              <a:r>
                <a:rPr lang="en-US" altLang="zh-CN" sz="2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unittest.TestCase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类进行测试。在</a:t>
              </a:r>
              <a:r>
                <a:rPr lang="en-US" altLang="zh-CN" sz="2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TestAdd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类中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测试函数</a:t>
              </a:r>
              <a:r>
                <a:rPr lang="en-US" altLang="zh-CN" sz="2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test_add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()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使用</a:t>
              </a:r>
              <a:r>
                <a:rPr lang="en-US" altLang="zh-CN" sz="2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assertEqual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()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方法来验证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add(</a:t>
              </a:r>
              <a:r>
                <a:rPr lang="en-US" altLang="zh-CN" sz="2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x,y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的返回值是否等于预期值。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53506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E15CFEE-7737-4BC5-AC5E-CC18F6B69646}"/>
              </a:ext>
            </a:extLst>
          </p:cNvPr>
          <p:cNvSpPr txBox="1"/>
          <p:nvPr/>
        </p:nvSpPr>
        <p:spPr>
          <a:xfrm>
            <a:off x="316252" y="97181"/>
            <a:ext cx="37814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常用的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Pycharm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使用技巧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DC04DDF5-252D-4D3B-BE7C-93B7788B5DFC}"/>
              </a:ext>
            </a:extLst>
          </p:cNvPr>
          <p:cNvSpPr/>
          <p:nvPr/>
        </p:nvSpPr>
        <p:spPr>
          <a:xfrm>
            <a:off x="1837134" y="2147888"/>
            <a:ext cx="1614488" cy="2562225"/>
          </a:xfrm>
          <a:prstGeom prst="roundRect">
            <a:avLst/>
          </a:prstGeom>
          <a:noFill/>
          <a:ln w="28575">
            <a:solidFill>
              <a:srgbClr val="267B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B41BBC56-614C-444E-96D2-4E5E259C5142}"/>
              </a:ext>
            </a:extLst>
          </p:cNvPr>
          <p:cNvSpPr/>
          <p:nvPr/>
        </p:nvSpPr>
        <p:spPr>
          <a:xfrm>
            <a:off x="5288756" y="2147888"/>
            <a:ext cx="1614488" cy="2562225"/>
          </a:xfrm>
          <a:prstGeom prst="roundRect">
            <a:avLst/>
          </a:prstGeom>
          <a:noFill/>
          <a:ln w="28575">
            <a:solidFill>
              <a:srgbClr val="267B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16F5E4DD-3354-4571-9F45-919E54ECF50C}"/>
              </a:ext>
            </a:extLst>
          </p:cNvPr>
          <p:cNvSpPr/>
          <p:nvPr/>
        </p:nvSpPr>
        <p:spPr>
          <a:xfrm>
            <a:off x="8740378" y="2147888"/>
            <a:ext cx="1614488" cy="2562225"/>
          </a:xfrm>
          <a:prstGeom prst="roundRect">
            <a:avLst/>
          </a:prstGeom>
          <a:noFill/>
          <a:ln w="28575">
            <a:solidFill>
              <a:srgbClr val="267B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8878300-1E2C-4FF8-964E-AEDB9A09368E}"/>
              </a:ext>
            </a:extLst>
          </p:cNvPr>
          <p:cNvSpPr txBox="1"/>
          <p:nvPr/>
        </p:nvSpPr>
        <p:spPr>
          <a:xfrm>
            <a:off x="2414457" y="3075057"/>
            <a:ext cx="64770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调试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F085863-BE33-48BB-BBD8-0F26F5B53381}"/>
              </a:ext>
            </a:extLst>
          </p:cNvPr>
          <p:cNvSpPr txBox="1"/>
          <p:nvPr/>
        </p:nvSpPr>
        <p:spPr>
          <a:xfrm>
            <a:off x="5826114" y="3085638"/>
            <a:ext cx="53977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运行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C604B12-7926-4DAA-B2E0-26D1B0FBD726}"/>
              </a:ext>
            </a:extLst>
          </p:cNvPr>
          <p:cNvSpPr txBox="1"/>
          <p:nvPr/>
        </p:nvSpPr>
        <p:spPr>
          <a:xfrm>
            <a:off x="9307936" y="2921168"/>
            <a:ext cx="479371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快捷键</a:t>
            </a:r>
          </a:p>
        </p:txBody>
      </p:sp>
    </p:spTree>
    <p:extLst>
      <p:ext uri="{BB962C8B-B14F-4D97-AF65-F5344CB8AC3E}">
        <p14:creationId xmlns:p14="http://schemas.microsoft.com/office/powerpoint/2010/main" val="1207464265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EA2AB8-E2BD-4B66-AD6C-D72EDD55E3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常见断言方式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6BF7A71E-B720-47D1-9682-D83ED4CDC9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2864169"/>
              </p:ext>
            </p:extLst>
          </p:nvPr>
        </p:nvGraphicFramePr>
        <p:xfrm>
          <a:off x="1780059" y="1782222"/>
          <a:ext cx="8631882" cy="32935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15941">
                  <a:extLst>
                    <a:ext uri="{9D8B030D-6E8A-4147-A177-3AD203B41FA5}">
                      <a16:colId xmlns:a16="http://schemas.microsoft.com/office/drawing/2014/main" val="813556800"/>
                    </a:ext>
                  </a:extLst>
                </a:gridCol>
                <a:gridCol w="4315941">
                  <a:extLst>
                    <a:ext uri="{9D8B030D-6E8A-4147-A177-3AD203B41FA5}">
                      <a16:colId xmlns:a16="http://schemas.microsoft.com/office/drawing/2014/main" val="2077347892"/>
                    </a:ext>
                  </a:extLst>
                </a:gridCol>
              </a:tblGrid>
              <a:tr h="470508">
                <a:tc>
                  <a:txBody>
                    <a:bodyPr/>
                    <a:lstStyle/>
                    <a:p>
                      <a:r>
                        <a:rPr lang="zh-CN" altLang="en-US" dirty="0"/>
                        <a:t>方法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/>
                        <a:t>用途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8983347"/>
                  </a:ext>
                </a:extLst>
              </a:tr>
              <a:tr h="470508">
                <a:tc>
                  <a:txBody>
                    <a:bodyPr/>
                    <a:lstStyle/>
                    <a:p>
                      <a:r>
                        <a:rPr lang="en-US" altLang="zh-CN" dirty="0"/>
                        <a:t>Assert Equal(</a:t>
                      </a:r>
                      <a:r>
                        <a:rPr lang="en-US" altLang="zh-CN" dirty="0" err="1"/>
                        <a:t>a,b</a:t>
                      </a:r>
                      <a:r>
                        <a:rPr lang="en-US" altLang="zh-CN" dirty="0"/>
                        <a:t>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/>
                        <a:t>核实</a:t>
                      </a:r>
                      <a:r>
                        <a:rPr lang="en-US" altLang="zh-CN" dirty="0"/>
                        <a:t>a==b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1123428"/>
                  </a:ext>
                </a:extLst>
              </a:tr>
              <a:tr h="470508">
                <a:tc>
                  <a:txBody>
                    <a:bodyPr/>
                    <a:lstStyle/>
                    <a:p>
                      <a:r>
                        <a:rPr lang="en-US" altLang="zh-CN" dirty="0"/>
                        <a:t>Assert Not Equal(</a:t>
                      </a:r>
                      <a:r>
                        <a:rPr lang="en-US" altLang="zh-CN" dirty="0" err="1"/>
                        <a:t>a,b</a:t>
                      </a:r>
                      <a:r>
                        <a:rPr lang="en-US" altLang="zh-CN" dirty="0"/>
                        <a:t>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核实</a:t>
                      </a:r>
                      <a:r>
                        <a:rPr lang="en-US" altLang="zh-CN" dirty="0"/>
                        <a:t>a!=b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1706056"/>
                  </a:ext>
                </a:extLst>
              </a:tr>
              <a:tr h="470508">
                <a:tc>
                  <a:txBody>
                    <a:bodyPr/>
                    <a:lstStyle/>
                    <a:p>
                      <a:r>
                        <a:rPr lang="en-US" altLang="zh-CN" dirty="0"/>
                        <a:t>Assert True(x)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核实</a:t>
                      </a:r>
                      <a:r>
                        <a:rPr lang="en-US" altLang="zh-CN" dirty="0"/>
                        <a:t>x</a:t>
                      </a:r>
                      <a:r>
                        <a:rPr lang="zh-CN" altLang="en-US" dirty="0"/>
                        <a:t>为</a:t>
                      </a:r>
                      <a:r>
                        <a:rPr lang="en-US" altLang="zh-CN" dirty="0"/>
                        <a:t>True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123516"/>
                  </a:ext>
                </a:extLst>
              </a:tr>
              <a:tr h="470508">
                <a:tc>
                  <a:txBody>
                    <a:bodyPr/>
                    <a:lstStyle/>
                    <a:p>
                      <a:r>
                        <a:rPr lang="en-US" altLang="zh-CN" dirty="0"/>
                        <a:t>Assert False(x)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核实</a:t>
                      </a:r>
                      <a:r>
                        <a:rPr lang="en-US" altLang="zh-CN" dirty="0"/>
                        <a:t>x</a:t>
                      </a:r>
                      <a:r>
                        <a:rPr lang="zh-CN" altLang="en-US" dirty="0"/>
                        <a:t>为</a:t>
                      </a:r>
                      <a:r>
                        <a:rPr lang="en-US" altLang="zh-CN" dirty="0"/>
                        <a:t>False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6711875"/>
                  </a:ext>
                </a:extLst>
              </a:tr>
              <a:tr h="470508">
                <a:tc>
                  <a:txBody>
                    <a:bodyPr/>
                    <a:lstStyle/>
                    <a:p>
                      <a:r>
                        <a:rPr lang="en-US" altLang="zh-CN" dirty="0"/>
                        <a:t>Assert In(</a:t>
                      </a:r>
                      <a:r>
                        <a:rPr lang="en-US" altLang="zh-CN" dirty="0" err="1"/>
                        <a:t>item,list</a:t>
                      </a:r>
                      <a:r>
                        <a:rPr lang="en-US" altLang="zh-CN" dirty="0"/>
                        <a:t>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核实</a:t>
                      </a:r>
                      <a:r>
                        <a:rPr lang="en-US" altLang="zh-CN" dirty="0"/>
                        <a:t>item</a:t>
                      </a:r>
                      <a:r>
                        <a:rPr lang="zh-CN" altLang="en-US" dirty="0"/>
                        <a:t>在</a:t>
                      </a:r>
                      <a:r>
                        <a:rPr lang="en-US" altLang="zh-CN" dirty="0"/>
                        <a:t>list</a:t>
                      </a:r>
                      <a:r>
                        <a:rPr lang="zh-CN" altLang="en-US" dirty="0"/>
                        <a:t>中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1167584"/>
                  </a:ext>
                </a:extLst>
              </a:tr>
              <a:tr h="470508">
                <a:tc>
                  <a:txBody>
                    <a:bodyPr/>
                    <a:lstStyle/>
                    <a:p>
                      <a:r>
                        <a:rPr lang="en-US" altLang="zh-CN" dirty="0"/>
                        <a:t>Assert Not In(</a:t>
                      </a:r>
                      <a:r>
                        <a:rPr lang="en-US" altLang="zh-CN" dirty="0" err="1"/>
                        <a:t>item,list</a:t>
                      </a:r>
                      <a:r>
                        <a:rPr lang="en-US" altLang="zh-CN" dirty="0"/>
                        <a:t>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核实</a:t>
                      </a:r>
                      <a:r>
                        <a:rPr lang="en-US" altLang="zh-CN" dirty="0"/>
                        <a:t>item</a:t>
                      </a:r>
                      <a:r>
                        <a:rPr lang="zh-CN" altLang="en-US" dirty="0"/>
                        <a:t>不在</a:t>
                      </a:r>
                      <a:r>
                        <a:rPr lang="en-US" altLang="zh-CN" dirty="0"/>
                        <a:t>list</a:t>
                      </a:r>
                      <a:r>
                        <a:rPr lang="zh-CN" altLang="en-US" dirty="0"/>
                        <a:t>中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65729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1622626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9B424A-9D41-49EE-92E0-C56184827F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>
                <a:latin typeface="微软雅黑" panose="020B0503020204020204" pitchFamily="34" charset="-122"/>
              </a:rPr>
              <a:t>测试类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E32FE44-C2D1-4072-B9E0-C93FC66BBCAB}"/>
              </a:ext>
            </a:extLst>
          </p:cNvPr>
          <p:cNvSpPr txBox="1"/>
          <p:nvPr/>
        </p:nvSpPr>
        <p:spPr>
          <a:xfrm>
            <a:off x="3043947" y="990402"/>
            <a:ext cx="6104106" cy="5231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class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Calculator: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en-US" altLang="zh-CN" sz="2000" b="0" i="0" dirty="0">
                <a:solidFill>
                  <a:srgbClr val="FFC6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b):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return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+ b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en-US" altLang="zh-CN" sz="2000" b="0" i="0" dirty="0">
                <a:solidFill>
                  <a:srgbClr val="FFC6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subtract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b):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return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- b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en-US" altLang="zh-CN" sz="2000" b="0" i="0" dirty="0">
                <a:solidFill>
                  <a:srgbClr val="FFC6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multiply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b):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return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* b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en-US" altLang="zh-CN" sz="2000" b="0" i="0" dirty="0">
                <a:solidFill>
                  <a:srgbClr val="FFC6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divide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b):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 == 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return 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"Error: Cannot divide by 0"</a:t>
            </a:r>
            <a:b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return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/ b</a:t>
            </a:r>
          </a:p>
        </p:txBody>
      </p:sp>
    </p:spTree>
    <p:extLst>
      <p:ext uri="{BB962C8B-B14F-4D97-AF65-F5344CB8AC3E}">
        <p14:creationId xmlns:p14="http://schemas.microsoft.com/office/powerpoint/2010/main" val="1445546158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9B424A-9D41-49EE-92E0-C56184827F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测试类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7A8D28A-AD67-4BE4-BBE9-DB713B514822}"/>
              </a:ext>
            </a:extLst>
          </p:cNvPr>
          <p:cNvSpPr txBox="1"/>
          <p:nvPr/>
        </p:nvSpPr>
        <p:spPr>
          <a:xfrm>
            <a:off x="1414295" y="868352"/>
            <a:ext cx="9363410" cy="55779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unittest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from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Calculat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Calculator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class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TestCalculator(unittest.TestCase):  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创建单元测试类，必须继承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unittest.TestCase</a:t>
            </a:r>
            <a:b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sq-AL" altLang="zh-CN" sz="2000" b="0" i="0" dirty="0">
                <a:solidFill>
                  <a:srgbClr val="FFC6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setUp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.calc = Calculator()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sq-AL" altLang="zh-CN" sz="2000" b="0" i="0" dirty="0">
                <a:solidFill>
                  <a:srgbClr val="FFC6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test_add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.calc = Calculator()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result = 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.calc.add(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.assertEqual(result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  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unittest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类中的一个断言方法，判断是否相等</a:t>
            </a:r>
          </a:p>
        </p:txBody>
      </p:sp>
    </p:spTree>
    <p:extLst>
      <p:ext uri="{BB962C8B-B14F-4D97-AF65-F5344CB8AC3E}">
        <p14:creationId xmlns:p14="http://schemas.microsoft.com/office/powerpoint/2010/main" val="3104721655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9B424A-9D41-49EE-92E0-C56184827F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测试类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6D04F21-B6A0-4ED7-A231-4FF4EB79C993}"/>
              </a:ext>
            </a:extLst>
          </p:cNvPr>
          <p:cNvSpPr txBox="1"/>
          <p:nvPr/>
        </p:nvSpPr>
        <p:spPr>
          <a:xfrm>
            <a:off x="1239795" y="679621"/>
            <a:ext cx="9712410" cy="59400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q-AL" altLang="zh-CN" sz="200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sq-AL" altLang="zh-CN" sz="2000" b="0" i="0" dirty="0">
                <a:solidFill>
                  <a:srgbClr val="FFC6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test_subtract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.calc = Calculator()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result = 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.calc.subtract(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.assertEqual(result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sq-AL" altLang="zh-CN" sz="2000" b="0" i="0" dirty="0">
                <a:solidFill>
                  <a:srgbClr val="FFC6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test_multiply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.calc = Calculator()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result = 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.calc.multiply(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.assertEqual(result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sq-AL" altLang="zh-CN" sz="2000" b="0" i="0" dirty="0">
                <a:solidFill>
                  <a:srgbClr val="FFC6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test_divide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.calc = Calculator()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result = 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.calc.divide(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.assertEqual(result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result = 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.calc.divide(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.assertEqual(result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"Error: Cannot divide by 0"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__name__ ==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'__main__'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 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Pycharm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中运行时需要这行代码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unittest.main()  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运行这个文件中的测试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7634115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9B424A-9D41-49EE-92E0-C56184827F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测试类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9050FC1-95F5-481D-A44C-B697EB57D162}"/>
              </a:ext>
            </a:extLst>
          </p:cNvPr>
          <p:cNvSpPr txBox="1"/>
          <p:nvPr/>
        </p:nvSpPr>
        <p:spPr>
          <a:xfrm>
            <a:off x="1044204" y="870864"/>
            <a:ext cx="10103591" cy="51162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unittest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from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Calculat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Calculator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class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TestCalculator(unittest.TestCase):  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创建单元测试类；最好包含字样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Test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必须继承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unittest.TestCase</a:t>
            </a:r>
            <a:b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sq-AL" altLang="zh-CN" sz="2000" b="0" i="0" dirty="0">
                <a:solidFill>
                  <a:srgbClr val="FFC6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setUp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.calc = Calculator()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.num = [i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range(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)]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sq-AL" altLang="zh-CN" sz="2000" b="0" i="0" dirty="0">
                <a:solidFill>
                  <a:srgbClr val="FFC6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test_add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result = 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.calc.add(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.num[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.num[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.assertEqual(result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unittest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类中的一个断言方法，判断是否相等</a:t>
            </a:r>
          </a:p>
        </p:txBody>
      </p:sp>
    </p:spTree>
    <p:extLst>
      <p:ext uri="{BB962C8B-B14F-4D97-AF65-F5344CB8AC3E}">
        <p14:creationId xmlns:p14="http://schemas.microsoft.com/office/powerpoint/2010/main" val="3731342994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9B424A-9D41-49EE-92E0-C56184827F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测试类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1578FE2-1F22-4837-BE32-D0CDDFCCF3A8}"/>
              </a:ext>
            </a:extLst>
          </p:cNvPr>
          <p:cNvSpPr txBox="1"/>
          <p:nvPr/>
        </p:nvSpPr>
        <p:spPr>
          <a:xfrm>
            <a:off x="1458360" y="944420"/>
            <a:ext cx="9126133" cy="52375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sq-AL" altLang="zh-CN" sz="200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sq-AL" altLang="zh-CN" sz="2000" b="0" i="0" dirty="0">
                <a:solidFill>
                  <a:srgbClr val="FFC6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test_subtract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result = 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.calc.subtract(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.num[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.num[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.assertEqual(result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sq-AL" altLang="zh-CN" sz="2000" b="0" i="0" dirty="0">
                <a:solidFill>
                  <a:srgbClr val="FFC6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test_multiply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result = 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.calc.multiply(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.num[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.num[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.assertEqual(result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sq-AL" altLang="zh-CN" sz="2000" b="0" i="0" dirty="0">
                <a:solidFill>
                  <a:srgbClr val="FFC6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test_divide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result = 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.calc.divide(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.num[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.num[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.assertEqual(result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result = 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.calc.divide(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.num[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.num[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9455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self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.assertEqual(result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"Error: Cannot divide by 0"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__name__ ==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'__main__'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 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Pycharm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中运行时需要这行代码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unittest.main()  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运行这个文件中的测试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36386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8F27A0-30C3-6FEC-321D-47C0CE78F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第一章 基础知识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81094B67-CF9D-52CE-6B97-2A66F786155B}"/>
              </a:ext>
            </a:extLst>
          </p:cNvPr>
          <p:cNvSpPr txBox="1">
            <a:spLocks noChangeArrowheads="1"/>
          </p:cNvSpPr>
          <p:nvPr/>
        </p:nvSpPr>
        <p:spPr>
          <a:xfrm>
            <a:off x="1607737" y="1448686"/>
            <a:ext cx="4325232" cy="396062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前言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1.2  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 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Pycharm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1.4  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程序基本结构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1.5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变量和常量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1.6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数字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1.7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字符串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1.8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列表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1.9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1086A42-002E-AB00-F1E0-7F058A7FDDD4}"/>
              </a:ext>
            </a:extLst>
          </p:cNvPr>
          <p:cNvSpPr txBox="1">
            <a:spLocks noChangeArrowheads="1"/>
          </p:cNvSpPr>
          <p:nvPr/>
        </p:nvSpPr>
        <p:spPr>
          <a:xfrm>
            <a:off x="6558069" y="1448686"/>
            <a:ext cx="4153786" cy="352469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1.10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字典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集合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1.12 if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语句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1.13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用户输入和循环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1.14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1.15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类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1.16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1.17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异常</a:t>
            </a:r>
          </a:p>
        </p:txBody>
      </p:sp>
    </p:spTree>
    <p:extLst>
      <p:ext uri="{BB962C8B-B14F-4D97-AF65-F5344CB8AC3E}">
        <p14:creationId xmlns:p14="http://schemas.microsoft.com/office/powerpoint/2010/main" val="11489700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10BF37E-D6C4-41FE-B96A-4B06BB8575D0}"/>
              </a:ext>
            </a:extLst>
          </p:cNvPr>
          <p:cNvSpPr txBox="1"/>
          <p:nvPr/>
        </p:nvSpPr>
        <p:spPr>
          <a:xfrm>
            <a:off x="303896" y="0"/>
            <a:ext cx="3781430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程序基本结构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3B89EFF-D660-4E29-B466-0AE0B80EC6F1}"/>
              </a:ext>
            </a:extLst>
          </p:cNvPr>
          <p:cNvSpPr txBox="1"/>
          <p:nvPr/>
        </p:nvSpPr>
        <p:spPr>
          <a:xfrm>
            <a:off x="4085326" y="679621"/>
            <a:ext cx="5447849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en-US" altLang="zh-CN" sz="2000" b="0" i="0" dirty="0" err="1">
                <a:solidFill>
                  <a:srgbClr val="FFC6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age_guess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():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age = input(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"how old are you?"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age = int(age)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age &lt; 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print(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'you are so cute child'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b="0" i="0" dirty="0" err="1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elif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age &gt; 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age &lt; 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print(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'you are so strong'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b="0" i="0" dirty="0" err="1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elif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age &gt; 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age &lt; 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print(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'you are so mature'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else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print(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'you are so old'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age_guess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</a:p>
        </p:txBody>
      </p: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A76CDF8E-F2E1-4B3D-AD28-BECC93ABC8BD}"/>
              </a:ext>
            </a:extLst>
          </p:cNvPr>
          <p:cNvCxnSpPr>
            <a:cxnSpLocks/>
            <a:stCxn id="16" idx="0"/>
          </p:cNvCxnSpPr>
          <p:nvPr/>
        </p:nvCxnSpPr>
        <p:spPr>
          <a:xfrm flipV="1">
            <a:off x="2312917" y="1544595"/>
            <a:ext cx="1425092" cy="53008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E2006662-4B6E-4808-9CC9-E32BA6D12AD9}"/>
              </a:ext>
            </a:extLst>
          </p:cNvPr>
          <p:cNvCxnSpPr>
            <a:cxnSpLocks/>
          </p:cNvCxnSpPr>
          <p:nvPr/>
        </p:nvCxnSpPr>
        <p:spPr>
          <a:xfrm>
            <a:off x="2330760" y="2672899"/>
            <a:ext cx="1407249" cy="45336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A0BF796B-B80F-4E53-B129-A0CE2B14052A}"/>
              </a:ext>
            </a:extLst>
          </p:cNvPr>
          <p:cNvSpPr txBox="1"/>
          <p:nvPr/>
        </p:nvSpPr>
        <p:spPr>
          <a:xfrm>
            <a:off x="1862936" y="2074683"/>
            <a:ext cx="89996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缩进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26C6EDB8-7ECD-4474-8105-C7E855D7CABD}"/>
              </a:ext>
            </a:extLst>
          </p:cNvPr>
          <p:cNvCxnSpPr>
            <a:cxnSpLocks/>
          </p:cNvCxnSpPr>
          <p:nvPr/>
        </p:nvCxnSpPr>
        <p:spPr>
          <a:xfrm>
            <a:off x="3892408" y="1082324"/>
            <a:ext cx="0" cy="3181150"/>
          </a:xfrm>
          <a:prstGeom prst="line">
            <a:avLst/>
          </a:prstGeom>
          <a:ln w="28575">
            <a:solidFill>
              <a:srgbClr val="267B16">
                <a:alpha val="47843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>
            <a:extLst>
              <a:ext uri="{FF2B5EF4-FFF2-40B4-BE49-F238E27FC236}">
                <a16:creationId xmlns:a16="http://schemas.microsoft.com/office/drawing/2014/main" id="{782BE193-941F-4C20-958A-01661D4CD944}"/>
              </a:ext>
            </a:extLst>
          </p:cNvPr>
          <p:cNvSpPr/>
          <p:nvPr/>
        </p:nvSpPr>
        <p:spPr>
          <a:xfrm>
            <a:off x="4085326" y="1082324"/>
            <a:ext cx="4400171" cy="234826"/>
          </a:xfrm>
          <a:prstGeom prst="rect">
            <a:avLst/>
          </a:prstGeom>
          <a:noFill/>
          <a:ln w="28575">
            <a:solidFill>
              <a:srgbClr val="267B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EF35907-5F10-4D41-9773-08E81B6D913A}"/>
              </a:ext>
            </a:extLst>
          </p:cNvPr>
          <p:cNvSpPr txBox="1"/>
          <p:nvPr/>
        </p:nvSpPr>
        <p:spPr>
          <a:xfrm>
            <a:off x="2645341" y="5264637"/>
            <a:ext cx="6901317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解释器按行执行程序，一行实现一条功能语句。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程序执行：顺序执行。</a:t>
            </a:r>
          </a:p>
        </p:txBody>
      </p:sp>
    </p:spTree>
    <p:extLst>
      <p:ext uri="{BB962C8B-B14F-4D97-AF65-F5344CB8AC3E}">
        <p14:creationId xmlns:p14="http://schemas.microsoft.com/office/powerpoint/2010/main" val="22045124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E08BFC6-0D2D-4265-8AC6-6F294CB0E1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522" y="123568"/>
            <a:ext cx="834014" cy="392369"/>
          </a:xfrm>
        </p:spPr>
        <p:txBody>
          <a:bodyPr>
            <a:normAutofit/>
          </a:bodyPr>
          <a:lstStyle/>
          <a:p>
            <a:r>
              <a:rPr lang="zh-CN" altLang="en-US" dirty="0">
                <a:latin typeface="微软雅黑" panose="020B0503020204020204" pitchFamily="34" charset="-122"/>
              </a:rPr>
              <a:t>缩进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3643988-7868-49A9-A8DC-AD606CD11BD6}"/>
              </a:ext>
            </a:extLst>
          </p:cNvPr>
          <p:cNvSpPr txBox="1"/>
          <p:nvPr/>
        </p:nvSpPr>
        <p:spPr>
          <a:xfrm>
            <a:off x="2036075" y="1262110"/>
            <a:ext cx="2461784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 True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print(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"True"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else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print(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"False"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print(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"hello"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F15971B-3F22-45A7-ABB1-8F9F1D80C005}"/>
              </a:ext>
            </a:extLst>
          </p:cNvPr>
          <p:cNvSpPr txBox="1"/>
          <p:nvPr/>
        </p:nvSpPr>
        <p:spPr>
          <a:xfrm>
            <a:off x="7069431" y="1300901"/>
            <a:ext cx="2186326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 True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print(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"True"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else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print(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"False"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print(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"hello"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A55BBBA-BFF3-48C1-BAB7-830689DEF1FA}"/>
              </a:ext>
            </a:extLst>
          </p:cNvPr>
          <p:cNvSpPr txBox="1"/>
          <p:nvPr/>
        </p:nvSpPr>
        <p:spPr>
          <a:xfrm>
            <a:off x="2186601" y="4380399"/>
            <a:ext cx="7818797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是根据缩进来表示代码块的。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缩进是由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个空格组成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我们使用代码缩进时按键盘的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Tab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键即可。</a:t>
            </a:r>
          </a:p>
        </p:txBody>
      </p:sp>
    </p:spTree>
    <p:extLst>
      <p:ext uri="{BB962C8B-B14F-4D97-AF65-F5344CB8AC3E}">
        <p14:creationId xmlns:p14="http://schemas.microsoft.com/office/powerpoint/2010/main" val="15572395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E08BFC6-0D2D-4265-8AC6-6F294CB0E1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>
                <a:latin typeface="微软雅黑" panose="020B0503020204020204" pitchFamily="34" charset="-122"/>
              </a:rPr>
              <a:t>多行语句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F6C2C44-CE5D-4D1A-8F7A-061D6AA8605C}"/>
              </a:ext>
            </a:extLst>
          </p:cNvPr>
          <p:cNvSpPr txBox="1"/>
          <p:nvPr/>
        </p:nvSpPr>
        <p:spPr>
          <a:xfrm>
            <a:off x="4589405" y="1775354"/>
            <a:ext cx="301319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total = 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b="0" i="0" dirty="0" err="1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item_one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 \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b="0" i="0" dirty="0" err="1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item_two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 \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b="0" i="0" dirty="0" err="1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item_three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b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print(total)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8D9A992-5B76-46A2-BB95-7FAC212CD53A}"/>
              </a:ext>
            </a:extLst>
          </p:cNvPr>
          <p:cNvSpPr txBox="1"/>
          <p:nvPr/>
        </p:nvSpPr>
        <p:spPr>
          <a:xfrm>
            <a:off x="3112892" y="4597051"/>
            <a:ext cx="550345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weekend = [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'Monday'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'Tuesday'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'Wednesday'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'Thursday'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'Friday'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995C929-648C-4329-805B-E3B81CB73316}"/>
              </a:ext>
            </a:extLst>
          </p:cNvPr>
          <p:cNvSpPr txBox="1"/>
          <p:nvPr/>
        </p:nvSpPr>
        <p:spPr>
          <a:xfrm>
            <a:off x="2544370" y="1051450"/>
            <a:ext cx="664049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我们可以使用斜杠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(\)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将一行的语句分为多行显示：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DD8A227-5DD3-4BE8-9B8D-796D48A4E81F}"/>
              </a:ext>
            </a:extLst>
          </p:cNvPr>
          <p:cNvSpPr txBox="1"/>
          <p:nvPr/>
        </p:nvSpPr>
        <p:spPr>
          <a:xfrm>
            <a:off x="2812208" y="3647867"/>
            <a:ext cx="610482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语句中包含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[],{}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括号就不需要使用多行连接符：</a:t>
            </a:r>
          </a:p>
        </p:txBody>
      </p:sp>
    </p:spTree>
    <p:extLst>
      <p:ext uri="{BB962C8B-B14F-4D97-AF65-F5344CB8AC3E}">
        <p14:creationId xmlns:p14="http://schemas.microsoft.com/office/powerpoint/2010/main" val="36974608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E08BFC6-0D2D-4265-8AC6-6F294CB0E1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597" y="0"/>
            <a:ext cx="710447" cy="51593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引号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8FBCBDE-D567-446E-A5CD-5AFE982A2ED6}"/>
              </a:ext>
            </a:extLst>
          </p:cNvPr>
          <p:cNvGrpSpPr/>
          <p:nvPr/>
        </p:nvGrpSpPr>
        <p:grpSpPr>
          <a:xfrm>
            <a:off x="1066508" y="1045571"/>
            <a:ext cx="9683870" cy="4121259"/>
            <a:chOff x="-1977081" y="1286203"/>
            <a:chExt cx="9683870" cy="412125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0A0F881B-4C14-45DA-AD8A-5E906435ED69}"/>
                </a:ext>
              </a:extLst>
            </p:cNvPr>
            <p:cNvSpPr txBox="1"/>
            <p:nvPr/>
          </p:nvSpPr>
          <p:spPr>
            <a:xfrm>
              <a:off x="1400286" y="2137849"/>
              <a:ext cx="2929136" cy="32696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i="1" dirty="0">
                  <a:solidFill>
                    <a:srgbClr val="629755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'</a:t>
              </a:r>
              <a:r>
                <a:rPr lang="zh-CN" altLang="en-US" sz="2000" i="1" dirty="0">
                  <a:solidFill>
                    <a:srgbClr val="629755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这是一行字符串</a:t>
              </a:r>
              <a:r>
                <a:rPr lang="en-US" altLang="zh-CN" sz="2000" i="1" dirty="0">
                  <a:solidFill>
                    <a:srgbClr val="629755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'</a:t>
              </a:r>
              <a:br>
                <a:rPr lang="en-US" altLang="zh-CN" sz="2000" i="1" dirty="0">
                  <a:solidFill>
                    <a:srgbClr val="629755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dirty="0">
                  <a:solidFill>
                    <a:srgbClr val="6A8759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"</a:t>
              </a:r>
              <a:r>
                <a:rPr lang="zh-CN" altLang="en-US" sz="2000" dirty="0">
                  <a:solidFill>
                    <a:srgbClr val="6A8759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这也是一行字符串</a:t>
              </a:r>
              <a:r>
                <a:rPr lang="en-US" altLang="zh-CN" sz="2000" dirty="0">
                  <a:solidFill>
                    <a:srgbClr val="6A8759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"</a:t>
              </a:r>
              <a:br>
                <a:rPr lang="en-US" altLang="zh-CN" sz="2000" dirty="0">
                  <a:solidFill>
                    <a:srgbClr val="6A8759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dirty="0">
                  <a:solidFill>
                    <a:srgbClr val="6A8759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'''</a:t>
              </a:r>
              <a:r>
                <a:rPr lang="zh-CN" altLang="en-US" sz="2000" dirty="0">
                  <a:solidFill>
                    <a:srgbClr val="6A8759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这里有多行</a:t>
              </a:r>
              <a:br>
                <a:rPr lang="zh-CN" altLang="en-US" sz="2000" dirty="0">
                  <a:solidFill>
                    <a:srgbClr val="6A8759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2000" dirty="0">
                  <a:solidFill>
                    <a:srgbClr val="6A8759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br>
                <a:rPr lang="zh-CN" altLang="en-US" sz="2000" dirty="0">
                  <a:solidFill>
                    <a:srgbClr val="6A8759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2000" dirty="0">
                  <a:solidFill>
                    <a:srgbClr val="6A8759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让我们用</a:t>
              </a:r>
              <a:br>
                <a:rPr lang="zh-CN" altLang="en-US" sz="2000" dirty="0">
                  <a:solidFill>
                    <a:srgbClr val="6A8759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2000" dirty="0">
                  <a:solidFill>
                    <a:srgbClr val="6A8759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三个引号</a:t>
              </a:r>
              <a:br>
                <a:rPr lang="zh-CN" altLang="en-US" sz="2000" dirty="0">
                  <a:solidFill>
                    <a:srgbClr val="6A8759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2000" dirty="0">
                  <a:solidFill>
                    <a:srgbClr val="6A8759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注释掉它们</a:t>
              </a:r>
              <a:r>
                <a:rPr lang="en-US" altLang="zh-CN" sz="2000" dirty="0">
                  <a:solidFill>
                    <a:srgbClr val="6A8759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'''</a:t>
              </a:r>
              <a:endParaRPr lang="zh-CN" altLang="en-US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3AECFB9-1F93-4F43-B3B3-585DDA7E9CC0}"/>
                </a:ext>
              </a:extLst>
            </p:cNvPr>
            <p:cNvSpPr txBox="1"/>
            <p:nvPr/>
          </p:nvSpPr>
          <p:spPr>
            <a:xfrm>
              <a:off x="-1977081" y="1286203"/>
              <a:ext cx="9683870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Python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可以使用引号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(‘)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、双引号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(“)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、三引号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(’‘’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或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”“”)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来表示字符串：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0326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8F27A0-30C3-6FEC-321D-47C0CE78F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第一章 基础知识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81094B67-CF9D-52CE-6B97-2A66F786155B}"/>
              </a:ext>
            </a:extLst>
          </p:cNvPr>
          <p:cNvSpPr txBox="1">
            <a:spLocks noChangeArrowheads="1"/>
          </p:cNvSpPr>
          <p:nvPr/>
        </p:nvSpPr>
        <p:spPr>
          <a:xfrm>
            <a:off x="1607737" y="1448686"/>
            <a:ext cx="4325232" cy="396062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前言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1.2  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 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Pycharm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1.4  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程序基本结构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1.5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变量和常量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1.6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数字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1.7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字符串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1.8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列表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1.9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1086A42-002E-AB00-F1E0-7F058A7FDDD4}"/>
              </a:ext>
            </a:extLst>
          </p:cNvPr>
          <p:cNvSpPr txBox="1">
            <a:spLocks noChangeArrowheads="1"/>
          </p:cNvSpPr>
          <p:nvPr/>
        </p:nvSpPr>
        <p:spPr>
          <a:xfrm>
            <a:off x="6558069" y="1448686"/>
            <a:ext cx="4153786" cy="352469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1.10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字典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集合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1.12 if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语句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1.13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用户输入和循环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1.14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1.15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类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1.16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1.17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异常</a:t>
            </a:r>
          </a:p>
        </p:txBody>
      </p:sp>
    </p:spTree>
    <p:extLst>
      <p:ext uri="{BB962C8B-B14F-4D97-AF65-F5344CB8AC3E}">
        <p14:creationId xmlns:p14="http://schemas.microsoft.com/office/powerpoint/2010/main" val="26769078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E08BFC6-0D2D-4265-8AC6-6F294CB0E1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680" y="0"/>
            <a:ext cx="1192360" cy="51593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注释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5C16C2A-EFCB-4BF6-9E30-D6F67102FACA}"/>
              </a:ext>
            </a:extLst>
          </p:cNvPr>
          <p:cNvGrpSpPr/>
          <p:nvPr/>
        </p:nvGrpSpPr>
        <p:grpSpPr>
          <a:xfrm>
            <a:off x="870860" y="1179063"/>
            <a:ext cx="5004778" cy="1330621"/>
            <a:chOff x="3185962" y="534862"/>
            <a:chExt cx="6104822" cy="1330621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BD8E4F9-6EBB-4235-8978-9A476E7B2BD7}"/>
                </a:ext>
              </a:extLst>
            </p:cNvPr>
            <p:cNvSpPr txBox="1"/>
            <p:nvPr/>
          </p:nvSpPr>
          <p:spPr>
            <a:xfrm>
              <a:off x="3185962" y="904194"/>
              <a:ext cx="6104822" cy="9612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solidFill>
                    <a:srgbClr val="8888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en-US" altLang="zh-CN" sz="2000" dirty="0">
                  <a:solidFill>
                    <a:srgbClr val="6A8759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"hello world!"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r>
                <a:rPr lang="en-US" altLang="zh-CN" sz="2000" dirty="0">
                  <a:solidFill>
                    <a:srgbClr val="80808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#‘#’</a:t>
              </a:r>
              <a:r>
                <a:rPr lang="zh-CN" altLang="en-US" sz="2000" dirty="0">
                  <a:solidFill>
                    <a:srgbClr val="80808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后面的就是注释了</a:t>
              </a:r>
              <a:endParaRPr lang="zh-CN" altLang="en-US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3E1716A-7626-47D6-940A-8241CCC0AE5D}"/>
                </a:ext>
              </a:extLst>
            </p:cNvPr>
            <p:cNvSpPr txBox="1"/>
            <p:nvPr/>
          </p:nvSpPr>
          <p:spPr>
            <a:xfrm>
              <a:off x="3185962" y="534862"/>
              <a:ext cx="6104822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行注释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:Python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中用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#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作为注释符号：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B20AA23-433F-4169-A268-49B0B4E5E463}"/>
              </a:ext>
            </a:extLst>
          </p:cNvPr>
          <p:cNvGrpSpPr/>
          <p:nvPr/>
        </p:nvGrpSpPr>
        <p:grpSpPr>
          <a:xfrm>
            <a:off x="6635578" y="1031726"/>
            <a:ext cx="4879467" cy="5522844"/>
            <a:chOff x="3185962" y="1808388"/>
            <a:chExt cx="6104822" cy="5296228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EA7E8C1-7221-4F07-8BD9-2D21734C9B78}"/>
                </a:ext>
              </a:extLst>
            </p:cNvPr>
            <p:cNvSpPr txBox="1"/>
            <p:nvPr/>
          </p:nvSpPr>
          <p:spPr>
            <a:xfrm>
              <a:off x="3185962" y="2640998"/>
              <a:ext cx="5472786" cy="44636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i="1" dirty="0">
                  <a:solidFill>
                    <a:srgbClr val="629755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'''</a:t>
              </a:r>
              <a:br>
                <a:rPr lang="en-US" altLang="zh-CN" sz="2000" i="1" dirty="0">
                  <a:solidFill>
                    <a:srgbClr val="629755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2000" i="1" dirty="0">
                  <a:solidFill>
                    <a:srgbClr val="629755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这是多行注释，使用单引号。</a:t>
              </a:r>
              <a:br>
                <a:rPr lang="zh-CN" altLang="en-US" sz="2000" i="1" dirty="0">
                  <a:solidFill>
                    <a:srgbClr val="629755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2000" i="1" dirty="0">
                  <a:solidFill>
                    <a:srgbClr val="629755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这是多行注释，使用单引号。</a:t>
              </a:r>
              <a:br>
                <a:rPr lang="zh-CN" altLang="en-US" sz="2000" i="1" dirty="0">
                  <a:solidFill>
                    <a:srgbClr val="629755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2000" i="1" dirty="0">
                  <a:solidFill>
                    <a:srgbClr val="629755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这是多行注释，使用单引号。</a:t>
              </a:r>
              <a:br>
                <a:rPr lang="zh-CN" altLang="en-US" sz="2000" i="1" dirty="0">
                  <a:solidFill>
                    <a:srgbClr val="629755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i="1" dirty="0">
                  <a:solidFill>
                    <a:srgbClr val="629755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'''</a:t>
              </a:r>
              <a:br>
                <a:rPr lang="en-US" altLang="zh-CN" sz="2000" i="1" dirty="0">
                  <a:solidFill>
                    <a:srgbClr val="629755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dirty="0">
                  <a:solidFill>
                    <a:srgbClr val="6A8759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"""</a:t>
              </a:r>
              <a:br>
                <a:rPr lang="en-US" altLang="zh-CN" sz="2000" dirty="0">
                  <a:solidFill>
                    <a:srgbClr val="6A8759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2000" dirty="0">
                  <a:solidFill>
                    <a:srgbClr val="6A8759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这是多行注释，使用双引号。</a:t>
              </a:r>
              <a:br>
                <a:rPr lang="zh-CN" altLang="en-US" sz="2000" dirty="0">
                  <a:solidFill>
                    <a:srgbClr val="6A8759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2000" dirty="0">
                  <a:solidFill>
                    <a:srgbClr val="6A8759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这是多行注释，使用双引号。</a:t>
              </a:r>
              <a:br>
                <a:rPr lang="zh-CN" altLang="en-US" sz="2000" dirty="0">
                  <a:solidFill>
                    <a:srgbClr val="6A8759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2000" dirty="0">
                  <a:solidFill>
                    <a:srgbClr val="6A8759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这是多行注释，使用双引号。</a:t>
              </a:r>
              <a:br>
                <a:rPr lang="zh-CN" altLang="en-US" sz="2000" dirty="0">
                  <a:solidFill>
                    <a:srgbClr val="6A8759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dirty="0">
                  <a:solidFill>
                    <a:srgbClr val="6A8759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"""</a:t>
              </a:r>
              <a:endParaRPr lang="zh-CN" altLang="en-US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A67528F-80A4-4B63-8BB9-8C6AEA3FC905}"/>
                </a:ext>
              </a:extLst>
            </p:cNvPr>
            <p:cNvSpPr txBox="1"/>
            <p:nvPr/>
          </p:nvSpPr>
          <p:spPr>
            <a:xfrm>
              <a:off x="3185962" y="1808388"/>
              <a:ext cx="6104822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块注释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多行注释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，用三对单引号或双引号来表示：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AB437C7-18B3-4676-9431-64ABF66C3DED}"/>
              </a:ext>
            </a:extLst>
          </p:cNvPr>
          <p:cNvGrpSpPr/>
          <p:nvPr/>
        </p:nvGrpSpPr>
        <p:grpSpPr>
          <a:xfrm>
            <a:off x="870860" y="3132541"/>
            <a:ext cx="4685564" cy="1910115"/>
            <a:chOff x="3012276" y="5693013"/>
            <a:chExt cx="7882614" cy="715329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E65E646-4CDA-4043-8380-87ECD954B31D}"/>
                </a:ext>
              </a:extLst>
            </p:cNvPr>
            <p:cNvSpPr txBox="1"/>
            <p:nvPr/>
          </p:nvSpPr>
          <p:spPr>
            <a:xfrm>
              <a:off x="3185962" y="6221235"/>
              <a:ext cx="6104822" cy="187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solidFill>
                    <a:srgbClr val="80808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#todo</a:t>
              </a:r>
              <a:r>
                <a:rPr lang="zh-CN" altLang="en-US" sz="2000" dirty="0">
                  <a:solidFill>
                    <a:srgbClr val="80808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这里有我未完成的任务</a:t>
              </a:r>
              <a:endParaRPr lang="zh-CN" altLang="en-US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C370B86-EC46-4016-9186-CE05155951CB}"/>
                </a:ext>
              </a:extLst>
            </p:cNvPr>
            <p:cNvSpPr txBox="1"/>
            <p:nvPr/>
          </p:nvSpPr>
          <p:spPr>
            <a:xfrm>
              <a:off x="3012276" y="5693013"/>
              <a:ext cx="7882614" cy="359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todo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注释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这个注释会被高亮显示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以更醒目的方式提醒你还有代码未完成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03337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8F27A0-30C3-6FEC-321D-47C0CE78F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第一章 基础知识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81094B67-CF9D-52CE-6B97-2A66F786155B}"/>
              </a:ext>
            </a:extLst>
          </p:cNvPr>
          <p:cNvSpPr txBox="1">
            <a:spLocks noChangeArrowheads="1"/>
          </p:cNvSpPr>
          <p:nvPr/>
        </p:nvSpPr>
        <p:spPr>
          <a:xfrm>
            <a:off x="1607737" y="1448686"/>
            <a:ext cx="4325232" cy="396062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前言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1.2  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 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Pycharm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1.4  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程序基本结构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1.5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变量和常量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1.6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数字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1.7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字符串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1.8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列表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1.9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1086A42-002E-AB00-F1E0-7F058A7FDDD4}"/>
              </a:ext>
            </a:extLst>
          </p:cNvPr>
          <p:cNvSpPr txBox="1">
            <a:spLocks noChangeArrowheads="1"/>
          </p:cNvSpPr>
          <p:nvPr/>
        </p:nvSpPr>
        <p:spPr>
          <a:xfrm>
            <a:off x="6558069" y="1448686"/>
            <a:ext cx="4153786" cy="352469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1.10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字典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集合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1.12 if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语句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1.13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用户输入和循环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1.14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1.15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类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1.16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1.17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异常</a:t>
            </a:r>
          </a:p>
        </p:txBody>
      </p:sp>
    </p:spTree>
    <p:extLst>
      <p:ext uri="{BB962C8B-B14F-4D97-AF65-F5344CB8AC3E}">
        <p14:creationId xmlns:p14="http://schemas.microsoft.com/office/powerpoint/2010/main" val="31197218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1230F1C-DD69-4D49-BD43-AEFC16363261}"/>
              </a:ext>
            </a:extLst>
          </p:cNvPr>
          <p:cNvSpPr txBox="1"/>
          <p:nvPr/>
        </p:nvSpPr>
        <p:spPr>
          <a:xfrm>
            <a:off x="313483" y="109538"/>
            <a:ext cx="37814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变量的定义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0CEFDCB-E512-4E0C-A0D0-DB24C37BD83C}"/>
              </a:ext>
            </a:extLst>
          </p:cNvPr>
          <p:cNvSpPr txBox="1"/>
          <p:nvPr/>
        </p:nvSpPr>
        <p:spPr>
          <a:xfrm>
            <a:off x="1323441" y="2406597"/>
            <a:ext cx="13668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直接输出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1A697B7-336E-4A67-8373-2D4A3C0D504F}"/>
              </a:ext>
            </a:extLst>
          </p:cNvPr>
          <p:cNvSpPr txBox="1"/>
          <p:nvPr/>
        </p:nvSpPr>
        <p:spPr>
          <a:xfrm>
            <a:off x="1280538" y="3502451"/>
            <a:ext cx="19493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变量赋值输出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EE6BC21-56E8-47FE-91D0-4D020C5420A8}"/>
              </a:ext>
            </a:extLst>
          </p:cNvPr>
          <p:cNvGrpSpPr/>
          <p:nvPr/>
        </p:nvGrpSpPr>
        <p:grpSpPr>
          <a:xfrm>
            <a:off x="6724197" y="1993590"/>
            <a:ext cx="3613603" cy="3537636"/>
            <a:chOff x="2741491" y="2324548"/>
            <a:chExt cx="6372350" cy="2697611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8B8D5308-A10E-483D-8AAD-45BB7D5409D7}"/>
                </a:ext>
              </a:extLst>
            </p:cNvPr>
            <p:cNvSpPr txBox="1"/>
            <p:nvPr/>
          </p:nvSpPr>
          <p:spPr>
            <a:xfrm>
              <a:off x="2741491" y="2324548"/>
              <a:ext cx="6372350" cy="14785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代码示例：</a:t>
              </a:r>
              <a:endPara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message=</a:t>
              </a:r>
              <a:r>
                <a:rPr lang="en-US" altLang="zh-CN" sz="2000" dirty="0">
                  <a:solidFill>
                    <a:srgbClr val="6A8759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"hello world!"</a:t>
              </a:r>
              <a:br>
                <a:rPr lang="en-US" altLang="zh-CN" sz="2000" dirty="0">
                  <a:solidFill>
                    <a:srgbClr val="6A8759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dirty="0">
                  <a:solidFill>
                    <a:srgbClr val="8888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(message)</a:t>
              </a:r>
              <a:b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message=</a:t>
              </a:r>
              <a:r>
                <a:rPr lang="en-US" altLang="zh-CN" sz="2000" dirty="0">
                  <a:solidFill>
                    <a:srgbClr val="6A8759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"new hello world"</a:t>
              </a:r>
              <a:br>
                <a:rPr lang="en-US" altLang="zh-CN" sz="2000" dirty="0">
                  <a:solidFill>
                    <a:srgbClr val="6A8759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dirty="0">
                  <a:solidFill>
                    <a:srgbClr val="8888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(message)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AAFF677-63B3-4BA3-8E88-760E79EAD2E1}"/>
                </a:ext>
              </a:extLst>
            </p:cNvPr>
            <p:cNvSpPr txBox="1"/>
            <p:nvPr/>
          </p:nvSpPr>
          <p:spPr>
            <a:xfrm>
              <a:off x="2741491" y="4012976"/>
              <a:ext cx="6103144" cy="10091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输出结果：</a:t>
              </a:r>
              <a:endPara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hello world!</a:t>
              </a:r>
            </a:p>
            <a:p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new hello world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F8BA5535-F023-43DD-AF3F-8D577DB8D96C}"/>
              </a:ext>
            </a:extLst>
          </p:cNvPr>
          <p:cNvSpPr txBox="1"/>
          <p:nvPr/>
        </p:nvSpPr>
        <p:spPr>
          <a:xfrm>
            <a:off x="6724197" y="1318274"/>
            <a:ext cx="28241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变量的值可以改变：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425899A-5190-4B61-B5FC-83BBEE5DB3ED}"/>
              </a:ext>
            </a:extLst>
          </p:cNvPr>
          <p:cNvSpPr txBox="1"/>
          <p:nvPr/>
        </p:nvSpPr>
        <p:spPr>
          <a:xfrm>
            <a:off x="3219268" y="2406597"/>
            <a:ext cx="319405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print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"hello world!"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endParaRPr lang="en-US" altLang="zh-CN" sz="2000" dirty="0">
              <a:solidFill>
                <a:srgbClr val="A9B7C6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message=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"hello world!"</a:t>
            </a:r>
            <a:b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print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(message)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2000" dirty="0">
              <a:solidFill>
                <a:srgbClr val="A9B7C6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2238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1EAE967-286A-45B4-855D-9819432CDD32}"/>
              </a:ext>
            </a:extLst>
          </p:cNvPr>
          <p:cNvSpPr txBox="1"/>
          <p:nvPr/>
        </p:nvSpPr>
        <p:spPr>
          <a:xfrm>
            <a:off x="303896" y="10684"/>
            <a:ext cx="2575229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变量命名规范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763610E-128E-456B-A947-7D86C4F76906}"/>
              </a:ext>
            </a:extLst>
          </p:cNvPr>
          <p:cNvSpPr txBox="1"/>
          <p:nvPr/>
        </p:nvSpPr>
        <p:spPr>
          <a:xfrm>
            <a:off x="5509567" y="2317708"/>
            <a:ext cx="4388195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message_1#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这样命名可以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1_message#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这样命名不可以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8515DEF-A14E-4782-8AC9-BA3803FA562E}"/>
              </a:ext>
            </a:extLst>
          </p:cNvPr>
          <p:cNvSpPr txBox="1"/>
          <p:nvPr/>
        </p:nvSpPr>
        <p:spPr>
          <a:xfrm>
            <a:off x="5509567" y="3397718"/>
            <a:ext cx="4054564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new_message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这样命名可以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newmessage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这样命名不可以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034658E-6D8C-4EA4-93A4-F1F1168CB72E}"/>
              </a:ext>
            </a:extLst>
          </p:cNvPr>
          <p:cNvSpPr txBox="1"/>
          <p:nvPr/>
        </p:nvSpPr>
        <p:spPr>
          <a:xfrm>
            <a:off x="1881189" y="2446371"/>
            <a:ext cx="3419860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变量的命名不能以数字开头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9BD022D-9260-48B0-B926-35D0E5DC58DE}"/>
              </a:ext>
            </a:extLst>
          </p:cNvPr>
          <p:cNvSpPr txBox="1"/>
          <p:nvPr/>
        </p:nvSpPr>
        <p:spPr>
          <a:xfrm>
            <a:off x="1881189" y="3435178"/>
            <a:ext cx="3234508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变量的命名中间不能有空格</a:t>
            </a:r>
          </a:p>
        </p:txBody>
      </p:sp>
    </p:spTree>
    <p:extLst>
      <p:ext uri="{BB962C8B-B14F-4D97-AF65-F5344CB8AC3E}">
        <p14:creationId xmlns:p14="http://schemas.microsoft.com/office/powerpoint/2010/main" val="15342796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3564AEF-5064-4417-8BD8-4FF98794CB64}"/>
              </a:ext>
            </a:extLst>
          </p:cNvPr>
          <p:cNvSpPr txBox="1"/>
          <p:nvPr/>
        </p:nvSpPr>
        <p:spPr>
          <a:xfrm>
            <a:off x="338133" y="0"/>
            <a:ext cx="3781430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变量命名规范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E08E59B-8C26-4FB1-A099-6568CF1F45EB}"/>
              </a:ext>
            </a:extLst>
          </p:cNvPr>
          <p:cNvSpPr txBox="1"/>
          <p:nvPr/>
        </p:nvSpPr>
        <p:spPr>
          <a:xfrm>
            <a:off x="1253524" y="876196"/>
            <a:ext cx="3207265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保留字符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76C5700E-9BB4-43F2-94F5-DF65B35599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8497" y="2609381"/>
            <a:ext cx="8471622" cy="3672669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E7066C6B-022D-465A-B807-DA44C62BE4B8}"/>
              </a:ext>
            </a:extLst>
          </p:cNvPr>
          <p:cNvSpPr txBox="1"/>
          <p:nvPr/>
        </p:nvSpPr>
        <p:spPr>
          <a:xfrm>
            <a:off x="1253524" y="1450996"/>
            <a:ext cx="9521568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有些字符是被定义好有特殊用途的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它们被称为保留字符。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保留字符不能用作常量或变量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或任何其他标识符名称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下面列表是常用的保留字符。</a:t>
            </a:r>
          </a:p>
        </p:txBody>
      </p:sp>
    </p:spTree>
    <p:extLst>
      <p:ext uri="{BB962C8B-B14F-4D97-AF65-F5344CB8AC3E}">
        <p14:creationId xmlns:p14="http://schemas.microsoft.com/office/powerpoint/2010/main" val="317561467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DF70B7-1770-43DF-83B2-9E2710E01D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093" y="89697"/>
            <a:ext cx="2279755" cy="515937"/>
          </a:xfrm>
        </p:spPr>
        <p:txBody>
          <a:bodyPr>
            <a:normAutofit/>
          </a:bodyPr>
          <a:lstStyle/>
          <a:p>
            <a:r>
              <a:rPr lang="zh-CN" altLang="en-US" dirty="0">
                <a:latin typeface="微软雅黑" panose="020B0503020204020204" pitchFamily="34" charset="-122"/>
              </a:rPr>
              <a:t>避免命名错误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7124AB4-4A9D-44FD-9383-A61454CC0B77}"/>
              </a:ext>
            </a:extLst>
          </p:cNvPr>
          <p:cNvSpPr txBox="1"/>
          <p:nvPr/>
        </p:nvSpPr>
        <p:spPr>
          <a:xfrm>
            <a:off x="3983384" y="3903651"/>
            <a:ext cx="422522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message=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"new hello world"</a:t>
            </a:r>
            <a:b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print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new_message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935FEEB-7B17-41F7-BC60-D66FBDE60E3E}"/>
              </a:ext>
            </a:extLst>
          </p:cNvPr>
          <p:cNvSpPr txBox="1"/>
          <p:nvPr/>
        </p:nvSpPr>
        <p:spPr>
          <a:xfrm>
            <a:off x="1610200" y="1374118"/>
            <a:ext cx="8971598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编程的过程中犯错是很正常的事情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如何高效地解决问题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是每个人优秀的编程人员都要终身培养的一个能力。下面我们有意编写错误的代码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你会看到程序会报错。你需要学会通过报错来发现错误的根源并解决它们。</a:t>
            </a:r>
          </a:p>
        </p:txBody>
      </p:sp>
    </p:spTree>
    <p:extLst>
      <p:ext uri="{BB962C8B-B14F-4D97-AF65-F5344CB8AC3E}">
        <p14:creationId xmlns:p14="http://schemas.microsoft.com/office/powerpoint/2010/main" val="10413747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97EA942-F517-4BE4-AB04-3A8032220F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常量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685A84C-1FA4-4E56-8AFE-65752D7638A1}"/>
              </a:ext>
            </a:extLst>
          </p:cNvPr>
          <p:cNvSpPr txBox="1"/>
          <p:nvPr/>
        </p:nvSpPr>
        <p:spPr>
          <a:xfrm>
            <a:off x="1790700" y="1874219"/>
            <a:ext cx="8610600" cy="2346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与变量对应的是常量, 常量是不可改变的量。 在 C++语言中, 你定义了一个常量, 再赋值给常量时会报错。 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但是 Python 不一样, 它的常量仍然可以通过赋值改变。 所以在Python中, 常量和变量是没有区别的。 它们之间的区别是程序员人为设定的。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我们使用大写表示常量。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8A4F978-A554-4421-B023-69EC00DAE119}"/>
              </a:ext>
            </a:extLst>
          </p:cNvPr>
          <p:cNvSpPr txBox="1"/>
          <p:nvPr/>
        </p:nvSpPr>
        <p:spPr>
          <a:xfrm>
            <a:off x="2293445" y="4716220"/>
            <a:ext cx="6106510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CONSTANT = 5000</a:t>
            </a:r>
          </a:p>
        </p:txBody>
      </p:sp>
    </p:spTree>
    <p:extLst>
      <p:ext uri="{BB962C8B-B14F-4D97-AF65-F5344CB8AC3E}">
        <p14:creationId xmlns:p14="http://schemas.microsoft.com/office/powerpoint/2010/main" val="23199851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8F27A0-30C3-6FEC-321D-47C0CE78F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第一章 基础知识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81094B67-CF9D-52CE-6B97-2A66F786155B}"/>
              </a:ext>
            </a:extLst>
          </p:cNvPr>
          <p:cNvSpPr txBox="1">
            <a:spLocks noChangeArrowheads="1"/>
          </p:cNvSpPr>
          <p:nvPr/>
        </p:nvSpPr>
        <p:spPr>
          <a:xfrm>
            <a:off x="1607737" y="1448686"/>
            <a:ext cx="4325232" cy="396062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前言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1.2  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 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Pycharm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1.4  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程序基本结构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1.5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变量和常量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1.6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数字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1.7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字符串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1.8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列表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1.9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1086A42-002E-AB00-F1E0-7F058A7FDDD4}"/>
              </a:ext>
            </a:extLst>
          </p:cNvPr>
          <p:cNvSpPr txBox="1">
            <a:spLocks noChangeArrowheads="1"/>
          </p:cNvSpPr>
          <p:nvPr/>
        </p:nvSpPr>
        <p:spPr>
          <a:xfrm>
            <a:off x="6558069" y="1448686"/>
            <a:ext cx="4153786" cy="352469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1.10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字典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集合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1.12 if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语句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1.13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用户输入和循环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1.14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1.15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类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1.16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1.17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异常</a:t>
            </a:r>
          </a:p>
        </p:txBody>
      </p:sp>
    </p:spTree>
    <p:extLst>
      <p:ext uri="{BB962C8B-B14F-4D97-AF65-F5344CB8AC3E}">
        <p14:creationId xmlns:p14="http://schemas.microsoft.com/office/powerpoint/2010/main" val="32078071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7FE5D1C-75C1-46B4-BF17-34F27592ECF2}"/>
              </a:ext>
            </a:extLst>
          </p:cNvPr>
          <p:cNvSpPr txBox="1"/>
          <p:nvPr/>
        </p:nvSpPr>
        <p:spPr>
          <a:xfrm>
            <a:off x="329368" y="96625"/>
            <a:ext cx="37814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整型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A3EE84C0-C7BE-4A71-AFE8-A215DD3D0F66}"/>
              </a:ext>
            </a:extLst>
          </p:cNvPr>
          <p:cNvGrpSpPr/>
          <p:nvPr/>
        </p:nvGrpSpPr>
        <p:grpSpPr>
          <a:xfrm>
            <a:off x="9092215" y="1425626"/>
            <a:ext cx="2942110" cy="3220591"/>
            <a:chOff x="9001794" y="1313232"/>
            <a:chExt cx="2942110" cy="3220591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C99CB20-71E6-4D78-B9BC-CDBA72E74348}"/>
                </a:ext>
              </a:extLst>
            </p:cNvPr>
            <p:cNvSpPr txBox="1"/>
            <p:nvPr/>
          </p:nvSpPr>
          <p:spPr>
            <a:xfrm>
              <a:off x="9001794" y="1313232"/>
              <a:ext cx="294211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Python</a:t>
              </a: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数值计算逻辑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310CF6D-05B0-470E-BC5E-006C1DE7779A}"/>
                </a:ext>
              </a:extLst>
            </p:cNvPr>
            <p:cNvSpPr txBox="1"/>
            <p:nvPr/>
          </p:nvSpPr>
          <p:spPr>
            <a:xfrm>
              <a:off x="9029885" y="1952709"/>
              <a:ext cx="1670663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代码示例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800" dirty="0">
                  <a:solidFill>
                    <a:srgbClr val="8888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</a:t>
              </a:r>
              <a:r>
                <a:rPr lang="en-US" altLang="zh-CN" sz="18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en-US" altLang="zh-CN" sz="18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en-US" altLang="zh-CN" sz="18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en-US" altLang="zh-CN" sz="18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en-US" altLang="zh-CN" sz="18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*</a:t>
              </a:r>
              <a:r>
                <a:rPr lang="en-US" altLang="zh-CN" sz="18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en-US" altLang="zh-CN" sz="18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br>
                <a:rPr lang="en-US" altLang="zh-CN" sz="18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1800" dirty="0">
                  <a:solidFill>
                    <a:srgbClr val="8888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</a:t>
              </a:r>
              <a:r>
                <a:rPr lang="en-US" altLang="zh-CN" sz="18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((</a:t>
              </a:r>
              <a:r>
                <a:rPr lang="en-US" altLang="zh-CN" sz="18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en-US" altLang="zh-CN" sz="18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en-US" altLang="zh-CN" sz="18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en-US" altLang="zh-CN" sz="18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)*</a:t>
              </a:r>
              <a:r>
                <a:rPr lang="en-US" altLang="zh-CN" sz="18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en-US" altLang="zh-CN" sz="18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B360D45-4641-48A5-95A7-2971E3B0660D}"/>
                </a:ext>
              </a:extLst>
            </p:cNvPr>
            <p:cNvSpPr txBox="1"/>
            <p:nvPr/>
          </p:nvSpPr>
          <p:spPr>
            <a:xfrm>
              <a:off x="9037271" y="3610493"/>
              <a:ext cx="1304421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输出结果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</a:p>
            <a:p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17</a:t>
              </a:r>
            </a:p>
            <a:p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25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51B2E94E-AE7E-49F5-8A8B-5A438D86C6CF}"/>
              </a:ext>
            </a:extLst>
          </p:cNvPr>
          <p:cNvGrpSpPr/>
          <p:nvPr/>
        </p:nvGrpSpPr>
        <p:grpSpPr>
          <a:xfrm>
            <a:off x="549347" y="1290525"/>
            <a:ext cx="2134974" cy="4138612"/>
            <a:chOff x="622221" y="1176338"/>
            <a:chExt cx="2134974" cy="4138612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2FFBD645-583C-46E2-86F0-DE78F8CE737F}"/>
                </a:ext>
              </a:extLst>
            </p:cNvPr>
            <p:cNvGrpSpPr/>
            <p:nvPr/>
          </p:nvGrpSpPr>
          <p:grpSpPr>
            <a:xfrm>
              <a:off x="640309" y="1282751"/>
              <a:ext cx="2116886" cy="3848158"/>
              <a:chOff x="719128" y="1282751"/>
              <a:chExt cx="2116886" cy="3848158"/>
            </a:xfrm>
          </p:grpSpPr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2B407F7-D0A8-4C9A-B135-23E63CC87DE5}"/>
                  </a:ext>
                </a:extLst>
              </p:cNvPr>
              <p:cNvSpPr txBox="1"/>
              <p:nvPr/>
            </p:nvSpPr>
            <p:spPr>
              <a:xfrm>
                <a:off x="805100" y="1282751"/>
                <a:ext cx="1266587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加减乘除</a:t>
                </a: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F72BCDF-BE84-479E-BF47-2343DDDE3E72}"/>
                  </a:ext>
                </a:extLst>
              </p:cNvPr>
              <p:cNvSpPr txBox="1"/>
              <p:nvPr/>
            </p:nvSpPr>
            <p:spPr>
              <a:xfrm>
                <a:off x="719128" y="1952709"/>
                <a:ext cx="2116886" cy="14773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代码示例</a:t>
                </a: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</a:t>
                </a:r>
                <a:endPara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en-US" altLang="zh-CN" sz="1800" dirty="0">
                    <a:solidFill>
                      <a:srgbClr val="8888C6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print</a:t>
                </a:r>
                <a:r>
                  <a:rPr lang="en-US" altLang="zh-CN" sz="1800" dirty="0">
                    <a:solidFill>
                      <a:srgbClr val="A9B7C6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(</a:t>
                </a:r>
                <a:r>
                  <a:rPr lang="en-US" altLang="zh-CN" sz="1800" dirty="0">
                    <a:solidFill>
                      <a:srgbClr val="6897BB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r>
                  <a:rPr lang="en-US" altLang="zh-CN" sz="1800" dirty="0">
                    <a:solidFill>
                      <a:srgbClr val="A9B7C6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+</a:t>
                </a:r>
                <a:r>
                  <a:rPr lang="en-US" altLang="zh-CN" sz="1800" dirty="0">
                    <a:solidFill>
                      <a:srgbClr val="6897BB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r>
                  <a:rPr lang="en-US" altLang="zh-CN" sz="1800" dirty="0">
                    <a:solidFill>
                      <a:srgbClr val="A9B7C6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)</a:t>
                </a:r>
                <a:r>
                  <a:rPr lang="en-US" altLang="zh-CN" sz="1800" dirty="0">
                    <a:solidFill>
                      <a:srgbClr val="80808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#</a:t>
                </a:r>
                <a:r>
                  <a:rPr lang="zh-CN" altLang="en-US" sz="1800" dirty="0">
                    <a:solidFill>
                      <a:srgbClr val="80808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加</a:t>
                </a:r>
                <a:br>
                  <a:rPr lang="zh-CN" altLang="en-US" sz="1800" dirty="0">
                    <a:solidFill>
                      <a:srgbClr val="80808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en-US" altLang="zh-CN" sz="1800" dirty="0">
                    <a:solidFill>
                      <a:srgbClr val="8888C6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print</a:t>
                </a:r>
                <a:r>
                  <a:rPr lang="en-US" altLang="zh-CN" sz="1800" dirty="0">
                    <a:solidFill>
                      <a:srgbClr val="A9B7C6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(</a:t>
                </a:r>
                <a:r>
                  <a:rPr lang="en-US" altLang="zh-CN" sz="1800" dirty="0">
                    <a:solidFill>
                      <a:srgbClr val="6897BB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r>
                  <a:rPr lang="en-US" altLang="zh-CN" sz="1800" dirty="0">
                    <a:solidFill>
                      <a:srgbClr val="A9B7C6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-</a:t>
                </a:r>
                <a:r>
                  <a:rPr lang="en-US" altLang="zh-CN" sz="1800" dirty="0">
                    <a:solidFill>
                      <a:srgbClr val="6897BB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r>
                  <a:rPr lang="en-US" altLang="zh-CN" sz="1800" dirty="0">
                    <a:solidFill>
                      <a:srgbClr val="A9B7C6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)</a:t>
                </a:r>
                <a:r>
                  <a:rPr lang="en-US" altLang="zh-CN" sz="1800" dirty="0">
                    <a:solidFill>
                      <a:srgbClr val="80808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#</a:t>
                </a:r>
                <a:r>
                  <a:rPr lang="zh-CN" altLang="en-US" sz="1800" dirty="0">
                    <a:solidFill>
                      <a:srgbClr val="80808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减</a:t>
                </a:r>
                <a:br>
                  <a:rPr lang="zh-CN" altLang="en-US" sz="1800" dirty="0">
                    <a:solidFill>
                      <a:srgbClr val="80808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en-US" altLang="zh-CN" sz="1800" dirty="0">
                    <a:solidFill>
                      <a:srgbClr val="8888C6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print</a:t>
                </a:r>
                <a:r>
                  <a:rPr lang="en-US" altLang="zh-CN" sz="1800" dirty="0">
                    <a:solidFill>
                      <a:srgbClr val="A9B7C6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(</a:t>
                </a:r>
                <a:r>
                  <a:rPr lang="en-US" altLang="zh-CN" sz="1800" dirty="0">
                    <a:solidFill>
                      <a:srgbClr val="6897BB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r>
                  <a:rPr lang="en-US" altLang="zh-CN" sz="1800" dirty="0">
                    <a:solidFill>
                      <a:srgbClr val="A9B7C6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*</a:t>
                </a:r>
                <a:r>
                  <a:rPr lang="en-US" altLang="zh-CN" sz="1800" dirty="0">
                    <a:solidFill>
                      <a:srgbClr val="6897BB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r>
                  <a:rPr lang="en-US" altLang="zh-CN" sz="1800" dirty="0">
                    <a:solidFill>
                      <a:srgbClr val="A9B7C6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)</a:t>
                </a:r>
                <a:r>
                  <a:rPr lang="en-US" altLang="zh-CN" sz="1800" dirty="0">
                    <a:solidFill>
                      <a:srgbClr val="80808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#</a:t>
                </a:r>
                <a:r>
                  <a:rPr lang="zh-CN" altLang="en-US" sz="1800" dirty="0">
                    <a:solidFill>
                      <a:srgbClr val="80808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乘</a:t>
                </a:r>
                <a:br>
                  <a:rPr lang="zh-CN" altLang="en-US" sz="1800" dirty="0">
                    <a:solidFill>
                      <a:srgbClr val="80808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en-US" altLang="zh-CN" sz="1800" dirty="0">
                    <a:solidFill>
                      <a:srgbClr val="8888C6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print</a:t>
                </a:r>
                <a:r>
                  <a:rPr lang="en-US" altLang="zh-CN" sz="1800" dirty="0">
                    <a:solidFill>
                      <a:srgbClr val="A9B7C6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(</a:t>
                </a:r>
                <a:r>
                  <a:rPr lang="en-US" altLang="zh-CN" sz="1800" dirty="0">
                    <a:solidFill>
                      <a:srgbClr val="6897BB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r>
                  <a:rPr lang="en-US" altLang="zh-CN" sz="1800" dirty="0">
                    <a:solidFill>
                      <a:srgbClr val="A9B7C6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/</a:t>
                </a:r>
                <a:r>
                  <a:rPr lang="en-US" altLang="zh-CN" sz="1800" dirty="0">
                    <a:solidFill>
                      <a:srgbClr val="6897BB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r>
                  <a:rPr lang="en-US" altLang="zh-CN" sz="1800" dirty="0">
                    <a:solidFill>
                      <a:srgbClr val="A9B7C6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)</a:t>
                </a:r>
                <a:r>
                  <a:rPr lang="en-US" altLang="zh-CN" sz="1800" dirty="0">
                    <a:solidFill>
                      <a:srgbClr val="80808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#</a:t>
                </a:r>
                <a:r>
                  <a:rPr lang="zh-CN" altLang="en-US" sz="1800" dirty="0">
                    <a:solidFill>
                      <a:srgbClr val="80808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除</a:t>
                </a:r>
                <a:endParaRPr lang="zh-CN" altLang="en-US" sz="18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5D52FA0-6897-4EC4-AFE5-A12758B46C9D}"/>
                  </a:ext>
                </a:extLst>
              </p:cNvPr>
              <p:cNvSpPr txBox="1"/>
              <p:nvPr/>
            </p:nvSpPr>
            <p:spPr>
              <a:xfrm>
                <a:off x="881881" y="3653581"/>
                <a:ext cx="1489895" cy="14773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输出结果</a:t>
                </a: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</a:t>
                </a:r>
                <a:endPara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en-US" altLang="zh-CN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</a:t>
                </a:r>
              </a:p>
              <a:p>
                <a:r>
                  <a:rPr lang="en-US" altLang="zh-CN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-1</a:t>
                </a:r>
              </a:p>
              <a:p>
                <a:r>
                  <a:rPr lang="en-US" altLang="zh-CN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-6</a:t>
                </a:r>
              </a:p>
              <a:p>
                <a:r>
                  <a:rPr lang="en-US" altLang="zh-CN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-1.5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60FC9ED5-C8FA-47F2-B824-AFEB6189B08E}"/>
                </a:ext>
              </a:extLst>
            </p:cNvPr>
            <p:cNvSpPr/>
            <p:nvPr/>
          </p:nvSpPr>
          <p:spPr>
            <a:xfrm>
              <a:off x="622221" y="1176338"/>
              <a:ext cx="2011203" cy="4138612"/>
            </a:xfrm>
            <a:prstGeom prst="roundRect">
              <a:avLst/>
            </a:prstGeom>
            <a:noFill/>
            <a:ln w="28575">
              <a:solidFill>
                <a:srgbClr val="267B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02CDE14-D321-4643-9882-24AA5775E413}"/>
              </a:ext>
            </a:extLst>
          </p:cNvPr>
          <p:cNvGrpSpPr/>
          <p:nvPr/>
        </p:nvGrpSpPr>
        <p:grpSpPr>
          <a:xfrm>
            <a:off x="5885285" y="1425626"/>
            <a:ext cx="2337938" cy="3259185"/>
            <a:chOff x="5571766" y="1314720"/>
            <a:chExt cx="2337938" cy="3259185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2C1FA97-14CE-4DB2-BC59-FAAD8039F088}"/>
                </a:ext>
              </a:extLst>
            </p:cNvPr>
            <p:cNvSpPr txBox="1"/>
            <p:nvPr/>
          </p:nvSpPr>
          <p:spPr>
            <a:xfrm>
              <a:off x="5592915" y="1952709"/>
              <a:ext cx="2316789" cy="14773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代码示例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endPara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800" dirty="0">
                  <a:solidFill>
                    <a:srgbClr val="8888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</a:t>
              </a:r>
              <a:r>
                <a:rPr lang="en-US" altLang="zh-CN" sz="18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en-US" altLang="zh-CN" sz="18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en-US" altLang="zh-CN" sz="18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**</a:t>
              </a:r>
              <a:r>
                <a:rPr lang="en-US" altLang="zh-CN" sz="18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en-US" altLang="zh-CN" sz="18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r>
                <a:rPr lang="en-US" altLang="zh-CN" sz="1800" dirty="0">
                  <a:solidFill>
                    <a:srgbClr val="80808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#2</a:t>
              </a:r>
              <a:r>
                <a:rPr lang="zh-CN" altLang="en-US" sz="1800" dirty="0">
                  <a:solidFill>
                    <a:srgbClr val="80808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en-US" altLang="zh-CN" sz="1800" dirty="0">
                  <a:solidFill>
                    <a:srgbClr val="80808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1800" dirty="0">
                  <a:solidFill>
                    <a:srgbClr val="80808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次幂</a:t>
              </a:r>
              <a:br>
                <a:rPr lang="zh-CN" altLang="en-US" sz="1800" dirty="0">
                  <a:solidFill>
                    <a:srgbClr val="80808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1800" dirty="0">
                  <a:solidFill>
                    <a:srgbClr val="8888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</a:t>
              </a:r>
              <a:r>
                <a:rPr lang="en-US" altLang="zh-CN" sz="18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en-US" altLang="zh-CN" sz="18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en-US" altLang="zh-CN" sz="18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**</a:t>
              </a:r>
              <a:r>
                <a:rPr lang="en-US" altLang="zh-CN" sz="18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en-US" altLang="zh-CN" sz="18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r>
                <a:rPr lang="en-US" altLang="zh-CN" sz="1800" dirty="0">
                  <a:solidFill>
                    <a:srgbClr val="80808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#2</a:t>
              </a:r>
              <a:r>
                <a:rPr lang="zh-CN" altLang="en-US" sz="1800" dirty="0">
                  <a:solidFill>
                    <a:srgbClr val="80808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en-US" altLang="zh-CN" sz="1800" dirty="0">
                  <a:solidFill>
                    <a:srgbClr val="80808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1800" dirty="0">
                  <a:solidFill>
                    <a:srgbClr val="80808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次幂</a:t>
              </a:r>
              <a:endParaRPr lang="zh-CN" altLang="en-US" sz="18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D51A205-1FB5-4760-8456-A9C8D7862308}"/>
                </a:ext>
              </a:extLst>
            </p:cNvPr>
            <p:cNvSpPr txBox="1"/>
            <p:nvPr/>
          </p:nvSpPr>
          <p:spPr>
            <a:xfrm>
              <a:off x="5571766" y="1314720"/>
              <a:ext cx="1336358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乘方运算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7EB5D19-0622-477C-850C-2F5588A07706}"/>
                </a:ext>
              </a:extLst>
            </p:cNvPr>
            <p:cNvSpPr txBox="1"/>
            <p:nvPr/>
          </p:nvSpPr>
          <p:spPr>
            <a:xfrm>
              <a:off x="5694752" y="3650575"/>
              <a:ext cx="123825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输出结果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</a:p>
            <a:p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</a:p>
            <a:p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3857D7A-07B4-4E86-A197-065F10EDC449}"/>
              </a:ext>
            </a:extLst>
          </p:cNvPr>
          <p:cNvGrpSpPr/>
          <p:nvPr/>
        </p:nvGrpSpPr>
        <p:grpSpPr>
          <a:xfrm>
            <a:off x="3172873" y="1282751"/>
            <a:ext cx="2011203" cy="4138612"/>
            <a:chOff x="3000851" y="1176338"/>
            <a:chExt cx="2011203" cy="4138612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2449CD34-E7B3-43B6-9016-4D2D34FAEF22}"/>
                </a:ext>
              </a:extLst>
            </p:cNvPr>
            <p:cNvGrpSpPr/>
            <p:nvPr/>
          </p:nvGrpSpPr>
          <p:grpSpPr>
            <a:xfrm>
              <a:off x="3114915" y="1319213"/>
              <a:ext cx="1654506" cy="3254692"/>
              <a:chOff x="3444955" y="1319213"/>
              <a:chExt cx="1654506" cy="3254692"/>
            </a:xfrm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4E85050-1822-41E6-A5A3-B6E3D135BE8F}"/>
                  </a:ext>
                </a:extLst>
              </p:cNvPr>
              <p:cNvSpPr txBox="1"/>
              <p:nvPr/>
            </p:nvSpPr>
            <p:spPr>
              <a:xfrm>
                <a:off x="3444955" y="1319213"/>
                <a:ext cx="1065133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模运算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F71482C9-D663-43AB-B972-ECD5E5FC9280}"/>
                  </a:ext>
                </a:extLst>
              </p:cNvPr>
              <p:cNvSpPr txBox="1"/>
              <p:nvPr/>
            </p:nvSpPr>
            <p:spPr>
              <a:xfrm>
                <a:off x="3475946" y="1958063"/>
                <a:ext cx="1623515" cy="12003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代码示例</a:t>
                </a: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</a:t>
                </a:r>
                <a:endPara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en-US" altLang="zh-CN" sz="1800" dirty="0">
                    <a:solidFill>
                      <a:srgbClr val="8888C6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print</a:t>
                </a:r>
                <a:r>
                  <a:rPr lang="en-US" altLang="zh-CN" sz="1800" dirty="0">
                    <a:solidFill>
                      <a:srgbClr val="A9B7C6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(</a:t>
                </a:r>
                <a:r>
                  <a:rPr lang="en-US" altLang="zh-CN" sz="1800" dirty="0">
                    <a:solidFill>
                      <a:srgbClr val="6897BB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r>
                  <a:rPr lang="en-US" altLang="zh-CN" sz="1800" dirty="0">
                    <a:solidFill>
                      <a:srgbClr val="A9B7C6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r>
                  <a:rPr lang="en-US" altLang="zh-CN" sz="1800" dirty="0">
                    <a:solidFill>
                      <a:srgbClr val="6897BB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r>
                  <a:rPr lang="en-US" altLang="zh-CN" sz="1800" dirty="0">
                    <a:solidFill>
                      <a:srgbClr val="A9B7C6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)</a:t>
                </a:r>
                <a:br>
                  <a:rPr lang="en-US" altLang="zh-CN" sz="1800" dirty="0">
                    <a:solidFill>
                      <a:srgbClr val="A9B7C6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en-US" altLang="zh-CN" sz="1800" dirty="0">
                    <a:solidFill>
                      <a:srgbClr val="8888C6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print</a:t>
                </a:r>
                <a:r>
                  <a:rPr lang="en-US" altLang="zh-CN" sz="1800" dirty="0">
                    <a:solidFill>
                      <a:srgbClr val="A9B7C6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(</a:t>
                </a:r>
                <a:r>
                  <a:rPr lang="en-US" altLang="zh-CN" sz="1800" dirty="0">
                    <a:solidFill>
                      <a:srgbClr val="6897BB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r>
                  <a:rPr lang="en-US" altLang="zh-CN" sz="1800" dirty="0">
                    <a:solidFill>
                      <a:srgbClr val="A9B7C6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r>
                  <a:rPr lang="en-US" altLang="zh-CN" sz="1800" dirty="0">
                    <a:solidFill>
                      <a:srgbClr val="6897BB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r>
                  <a:rPr lang="en-US" altLang="zh-CN" sz="1800" dirty="0">
                    <a:solidFill>
                      <a:srgbClr val="A9B7C6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)</a:t>
                </a:r>
                <a:br>
                  <a:rPr lang="en-US" altLang="zh-CN" sz="1800" dirty="0">
                    <a:solidFill>
                      <a:srgbClr val="A9B7C6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endParaRPr lang="en-US" altLang="zh-CN" sz="18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A6B5643A-6DD2-49F8-80EB-F861FA152E14}"/>
                  </a:ext>
                </a:extLst>
              </p:cNvPr>
              <p:cNvSpPr txBox="1"/>
              <p:nvPr/>
            </p:nvSpPr>
            <p:spPr>
              <a:xfrm>
                <a:off x="3462893" y="3650575"/>
                <a:ext cx="1390649" cy="9233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输出结果</a:t>
                </a: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</a:t>
                </a:r>
                <a:endPara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en-US" altLang="zh-CN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</a:p>
              <a:p>
                <a:r>
                  <a:rPr lang="en-US" altLang="zh-CN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595DD784-A97D-4257-B6C9-7ED1195AFAFD}"/>
                </a:ext>
              </a:extLst>
            </p:cNvPr>
            <p:cNvSpPr/>
            <p:nvPr/>
          </p:nvSpPr>
          <p:spPr>
            <a:xfrm>
              <a:off x="3000851" y="1176338"/>
              <a:ext cx="2011203" cy="4138612"/>
            </a:xfrm>
            <a:prstGeom prst="roundRect">
              <a:avLst/>
            </a:prstGeom>
            <a:noFill/>
            <a:ln w="28575">
              <a:solidFill>
                <a:srgbClr val="267B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0B1C5D2C-11A8-45DE-8F18-41C5008F3BA9}"/>
              </a:ext>
            </a:extLst>
          </p:cNvPr>
          <p:cNvSpPr/>
          <p:nvPr/>
        </p:nvSpPr>
        <p:spPr>
          <a:xfrm>
            <a:off x="5761514" y="1287952"/>
            <a:ext cx="2730580" cy="4138612"/>
          </a:xfrm>
          <a:prstGeom prst="roundRect">
            <a:avLst/>
          </a:prstGeom>
          <a:noFill/>
          <a:ln w="28575">
            <a:solidFill>
              <a:srgbClr val="267B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07BF90F5-C832-452B-986C-66287BA8F56A}"/>
              </a:ext>
            </a:extLst>
          </p:cNvPr>
          <p:cNvSpPr/>
          <p:nvPr/>
        </p:nvSpPr>
        <p:spPr>
          <a:xfrm>
            <a:off x="8980646" y="1282751"/>
            <a:ext cx="2871156" cy="4138612"/>
          </a:xfrm>
          <a:prstGeom prst="roundRect">
            <a:avLst/>
          </a:prstGeom>
          <a:noFill/>
          <a:ln w="28575">
            <a:solidFill>
              <a:srgbClr val="267B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B04B68B-FAE9-4E7F-A288-C9CE5821F57A}"/>
              </a:ext>
            </a:extLst>
          </p:cNvPr>
          <p:cNvSpPr txBox="1"/>
          <p:nvPr/>
        </p:nvSpPr>
        <p:spPr>
          <a:xfrm>
            <a:off x="588084" y="706091"/>
            <a:ext cx="4660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整型运算对应数学中整数的数值运算：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433AD11-1248-4317-A582-1BD15F10EE2C}"/>
              </a:ext>
            </a:extLst>
          </p:cNvPr>
          <p:cNvSpPr txBox="1"/>
          <p:nvPr/>
        </p:nvSpPr>
        <p:spPr>
          <a:xfrm>
            <a:off x="549347" y="5802117"/>
            <a:ext cx="8994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对于除法运算，如果被除数无法整除，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会将结果转换为浮点数。</a:t>
            </a:r>
          </a:p>
        </p:txBody>
      </p:sp>
    </p:spTree>
    <p:extLst>
      <p:ext uri="{BB962C8B-B14F-4D97-AF65-F5344CB8AC3E}">
        <p14:creationId xmlns:p14="http://schemas.microsoft.com/office/powerpoint/2010/main" val="37283857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CEEE86F-4F48-4451-B2C0-1CB77E5FCF27}"/>
              </a:ext>
            </a:extLst>
          </p:cNvPr>
          <p:cNvSpPr txBox="1"/>
          <p:nvPr/>
        </p:nvSpPr>
        <p:spPr>
          <a:xfrm>
            <a:off x="340966" y="0"/>
            <a:ext cx="3781430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浮点型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5253544-803E-4174-A5CF-3E97D2FB9B6E}"/>
              </a:ext>
            </a:extLst>
          </p:cNvPr>
          <p:cNvSpPr txBox="1"/>
          <p:nvPr/>
        </p:nvSpPr>
        <p:spPr>
          <a:xfrm>
            <a:off x="927912" y="1212928"/>
            <a:ext cx="6017875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浮点型运算对应数学中小数的数值运算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86B62A6-F46C-4EA7-9534-0DD7156D8094}"/>
              </a:ext>
            </a:extLst>
          </p:cNvPr>
          <p:cNvSpPr txBox="1"/>
          <p:nvPr/>
        </p:nvSpPr>
        <p:spPr>
          <a:xfrm>
            <a:off x="927912" y="2040005"/>
            <a:ext cx="4861229" cy="1884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代码示例：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print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0.1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*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0.1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输出结果：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0.01000000000000002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CE32D1A-BB01-4B92-AD89-588A1032C098}"/>
              </a:ext>
            </a:extLst>
          </p:cNvPr>
          <p:cNvSpPr txBox="1"/>
          <p:nvPr/>
        </p:nvSpPr>
        <p:spPr>
          <a:xfrm>
            <a:off x="927912" y="4443606"/>
            <a:ext cx="6104372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计算机在进行浮点数计算是有误差的。</a:t>
            </a:r>
          </a:p>
        </p:txBody>
      </p:sp>
    </p:spTree>
    <p:extLst>
      <p:ext uri="{BB962C8B-B14F-4D97-AF65-F5344CB8AC3E}">
        <p14:creationId xmlns:p14="http://schemas.microsoft.com/office/powerpoint/2010/main" val="20137717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B8B9FE3B-436D-4A0E-978C-045C829A9216}"/>
              </a:ext>
            </a:extLst>
          </p:cNvPr>
          <p:cNvSpPr txBox="1"/>
          <p:nvPr/>
        </p:nvSpPr>
        <p:spPr>
          <a:xfrm>
            <a:off x="313531" y="101875"/>
            <a:ext cx="1981205" cy="407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本课程学习路线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58294533-AEE0-476B-8A32-5CDA21AC5DB9}"/>
              </a:ext>
            </a:extLst>
          </p:cNvPr>
          <p:cNvSpPr/>
          <p:nvPr/>
        </p:nvSpPr>
        <p:spPr>
          <a:xfrm>
            <a:off x="313531" y="1578769"/>
            <a:ext cx="2062163" cy="3821130"/>
          </a:xfrm>
          <a:prstGeom prst="roundRect">
            <a:avLst/>
          </a:prstGeom>
          <a:noFill/>
          <a:ln w="28575">
            <a:solidFill>
              <a:srgbClr val="267B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0000"/>
              </a:lnSpc>
            </a:pPr>
            <a:endParaRPr lang="zh-CN" altLang="en-US" sz="2000"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82BF7A8F-0BDC-41C8-8D0C-725A5CC4837C}"/>
              </a:ext>
            </a:extLst>
          </p:cNvPr>
          <p:cNvSpPr/>
          <p:nvPr/>
        </p:nvSpPr>
        <p:spPr>
          <a:xfrm>
            <a:off x="2689225" y="1578769"/>
            <a:ext cx="2062163" cy="3821131"/>
          </a:xfrm>
          <a:prstGeom prst="roundRect">
            <a:avLst/>
          </a:prstGeom>
          <a:noFill/>
          <a:ln w="28575">
            <a:solidFill>
              <a:srgbClr val="267B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0000"/>
              </a:lnSpc>
            </a:pPr>
            <a:endParaRPr lang="zh-CN" altLang="en-US" sz="2000"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9163997E-A435-4B88-AF9C-66B12B1A65E1}"/>
              </a:ext>
            </a:extLst>
          </p:cNvPr>
          <p:cNvSpPr/>
          <p:nvPr/>
        </p:nvSpPr>
        <p:spPr>
          <a:xfrm>
            <a:off x="5064919" y="1578769"/>
            <a:ext cx="2062163" cy="3821132"/>
          </a:xfrm>
          <a:prstGeom prst="roundRect">
            <a:avLst/>
          </a:prstGeom>
          <a:noFill/>
          <a:ln w="28575">
            <a:solidFill>
              <a:srgbClr val="267B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0000"/>
              </a:lnSpc>
            </a:pPr>
            <a:endParaRPr lang="zh-CN" altLang="en-US" sz="2000"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9BC0D4B-A66A-4D22-AF62-08A10923137B}"/>
              </a:ext>
            </a:extLst>
          </p:cNvPr>
          <p:cNvSpPr txBox="1"/>
          <p:nvPr/>
        </p:nvSpPr>
        <p:spPr>
          <a:xfrm>
            <a:off x="547687" y="1769031"/>
            <a:ext cx="1566864" cy="407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7BA973F-6A15-4D4E-95DD-231B0773E79B}"/>
              </a:ext>
            </a:extLst>
          </p:cNvPr>
          <p:cNvSpPr txBox="1"/>
          <p:nvPr/>
        </p:nvSpPr>
        <p:spPr>
          <a:xfrm>
            <a:off x="3084014" y="1761512"/>
            <a:ext cx="1299570" cy="407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数据抓取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476E2F3-B7BB-4A09-82B8-80A3351DE5A7}"/>
              </a:ext>
            </a:extLst>
          </p:cNvPr>
          <p:cNvSpPr txBox="1"/>
          <p:nvPr/>
        </p:nvSpPr>
        <p:spPr>
          <a:xfrm>
            <a:off x="5452764" y="1761511"/>
            <a:ext cx="1276951" cy="407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数据清洗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85FFA941-E59B-4CDD-A8D2-029C74D75E3A}"/>
              </a:ext>
            </a:extLst>
          </p:cNvPr>
          <p:cNvSpPr/>
          <p:nvPr/>
        </p:nvSpPr>
        <p:spPr>
          <a:xfrm>
            <a:off x="7440613" y="1578769"/>
            <a:ext cx="2062163" cy="3821130"/>
          </a:xfrm>
          <a:prstGeom prst="roundRect">
            <a:avLst/>
          </a:prstGeom>
          <a:noFill/>
          <a:ln w="28575">
            <a:solidFill>
              <a:srgbClr val="267B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0000"/>
              </a:lnSpc>
            </a:pPr>
            <a:endParaRPr lang="zh-CN" altLang="en-US" sz="2000"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523E3B55-E7A1-4668-849B-3559DB4A5679}"/>
              </a:ext>
            </a:extLst>
          </p:cNvPr>
          <p:cNvSpPr/>
          <p:nvPr/>
        </p:nvSpPr>
        <p:spPr>
          <a:xfrm>
            <a:off x="9816307" y="1578769"/>
            <a:ext cx="2062163" cy="3821128"/>
          </a:xfrm>
          <a:prstGeom prst="roundRect">
            <a:avLst/>
          </a:prstGeom>
          <a:noFill/>
          <a:ln w="28575">
            <a:solidFill>
              <a:srgbClr val="267B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0000"/>
              </a:lnSpc>
            </a:pPr>
            <a:endParaRPr lang="zh-CN" altLang="en-US" sz="2000"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E536BCC-A350-4F40-AAB3-F6F1922C09B9}"/>
              </a:ext>
            </a:extLst>
          </p:cNvPr>
          <p:cNvSpPr txBox="1"/>
          <p:nvPr/>
        </p:nvSpPr>
        <p:spPr>
          <a:xfrm>
            <a:off x="7701350" y="1736677"/>
            <a:ext cx="1533130" cy="407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数据可视化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D17A5A1-D2D3-45A0-BD29-9C0E6211CC99}"/>
              </a:ext>
            </a:extLst>
          </p:cNvPr>
          <p:cNvSpPr txBox="1"/>
          <p:nvPr/>
        </p:nvSpPr>
        <p:spPr>
          <a:xfrm>
            <a:off x="10338594" y="1758689"/>
            <a:ext cx="1017588" cy="407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大模型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1C195E30-3ED6-40E3-8E52-63A13CCC2F47}"/>
              </a:ext>
            </a:extLst>
          </p:cNvPr>
          <p:cNvCxnSpPr>
            <a:cxnSpLocks/>
          </p:cNvCxnSpPr>
          <p:nvPr/>
        </p:nvCxnSpPr>
        <p:spPr>
          <a:xfrm>
            <a:off x="318291" y="2247901"/>
            <a:ext cx="2062163" cy="0"/>
          </a:xfrm>
          <a:prstGeom prst="line">
            <a:avLst/>
          </a:prstGeom>
          <a:ln w="28575">
            <a:solidFill>
              <a:srgbClr val="267B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A40C7682-07B3-4B48-A922-D61184EBB6F7}"/>
              </a:ext>
            </a:extLst>
          </p:cNvPr>
          <p:cNvCxnSpPr>
            <a:cxnSpLocks/>
          </p:cNvCxnSpPr>
          <p:nvPr/>
        </p:nvCxnSpPr>
        <p:spPr>
          <a:xfrm>
            <a:off x="2689225" y="2247901"/>
            <a:ext cx="2062163" cy="0"/>
          </a:xfrm>
          <a:prstGeom prst="line">
            <a:avLst/>
          </a:prstGeom>
          <a:ln w="28575">
            <a:solidFill>
              <a:srgbClr val="267B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523479AB-E99C-44B9-9FED-A2BC2F7AB0C1}"/>
              </a:ext>
            </a:extLst>
          </p:cNvPr>
          <p:cNvCxnSpPr>
            <a:cxnSpLocks/>
          </p:cNvCxnSpPr>
          <p:nvPr/>
        </p:nvCxnSpPr>
        <p:spPr>
          <a:xfrm>
            <a:off x="5060159" y="2247901"/>
            <a:ext cx="2062163" cy="0"/>
          </a:xfrm>
          <a:prstGeom prst="line">
            <a:avLst/>
          </a:prstGeom>
          <a:ln w="28575">
            <a:solidFill>
              <a:srgbClr val="267B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3E86EF5A-97E6-4755-9816-9EA2D330DDDD}"/>
              </a:ext>
            </a:extLst>
          </p:cNvPr>
          <p:cNvCxnSpPr>
            <a:cxnSpLocks/>
          </p:cNvCxnSpPr>
          <p:nvPr/>
        </p:nvCxnSpPr>
        <p:spPr>
          <a:xfrm>
            <a:off x="7431093" y="2247901"/>
            <a:ext cx="2062163" cy="0"/>
          </a:xfrm>
          <a:prstGeom prst="line">
            <a:avLst/>
          </a:prstGeom>
          <a:ln w="28575">
            <a:solidFill>
              <a:srgbClr val="267B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40A3E5A1-399C-4134-94C1-6F0F458BF97B}"/>
              </a:ext>
            </a:extLst>
          </p:cNvPr>
          <p:cNvCxnSpPr>
            <a:cxnSpLocks/>
          </p:cNvCxnSpPr>
          <p:nvPr/>
        </p:nvCxnSpPr>
        <p:spPr>
          <a:xfrm>
            <a:off x="9802027" y="2247901"/>
            <a:ext cx="2062163" cy="0"/>
          </a:xfrm>
          <a:prstGeom prst="line">
            <a:avLst/>
          </a:prstGeom>
          <a:ln w="28575">
            <a:solidFill>
              <a:srgbClr val="267B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C48F0909-B8A0-4640-BDB9-3B21917CF31B}"/>
              </a:ext>
            </a:extLst>
          </p:cNvPr>
          <p:cNvSpPr txBox="1"/>
          <p:nvPr/>
        </p:nvSpPr>
        <p:spPr>
          <a:xfrm>
            <a:off x="470693" y="2366584"/>
            <a:ext cx="1747838" cy="2777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数据类型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条件语句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循环语句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文件读写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面向对象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错误排查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839D9F9-BBDD-42B8-97F1-3EFDECF1D591}"/>
              </a:ext>
            </a:extLst>
          </p:cNvPr>
          <p:cNvSpPr txBox="1"/>
          <p:nvPr/>
        </p:nvSpPr>
        <p:spPr>
          <a:xfrm>
            <a:off x="2841627" y="2370976"/>
            <a:ext cx="1747838" cy="2438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数据抓取技术路线选择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网页分析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关键数据提取与保存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E221C88-3A2A-4D60-9AA8-7BB19A2E289D}"/>
              </a:ext>
            </a:extLst>
          </p:cNvPr>
          <p:cNvSpPr txBox="1"/>
          <p:nvPr/>
        </p:nvSpPr>
        <p:spPr>
          <a:xfrm>
            <a:off x="5217320" y="2308731"/>
            <a:ext cx="1776604" cy="3454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数据清洗技术路线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Pandas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数据结构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数据去重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缺失值处理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排序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A9120CB-4EE7-4A36-AE1D-1B5BB5D7AF87}"/>
              </a:ext>
            </a:extLst>
          </p:cNvPr>
          <p:cNvSpPr txBox="1"/>
          <p:nvPr/>
        </p:nvSpPr>
        <p:spPr>
          <a:xfrm>
            <a:off x="7588255" y="2350758"/>
            <a:ext cx="1747838" cy="1761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可视化技术路线选择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可视化模板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FC556EC-553D-49F1-98B1-7CDE1657CB12}"/>
              </a:ext>
            </a:extLst>
          </p:cNvPr>
          <p:cNvSpPr txBox="1"/>
          <p:nvPr/>
        </p:nvSpPr>
        <p:spPr>
          <a:xfrm>
            <a:off x="9973469" y="2366584"/>
            <a:ext cx="1747838" cy="1761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大模型综述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Chatgpt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辅助数据分析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</a:p>
          <a:p>
            <a:pPr marL="285750"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009275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3E079D1-33E4-4701-8BFD-D104E3A50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310" y="40269"/>
            <a:ext cx="7828556" cy="515937"/>
          </a:xfrm>
        </p:spPr>
        <p:txBody>
          <a:bodyPr>
            <a:normAutofit/>
          </a:bodyPr>
          <a:lstStyle/>
          <a:p>
            <a:r>
              <a:rPr lang="zh-CN" altLang="en-US">
                <a:latin typeface="微软雅黑" panose="020B0503020204020204" pitchFamily="34" charset="-122"/>
              </a:rPr>
              <a:t>处理浮点数误差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6E96C8C-E03D-4A78-A215-4CFE0C8B6EC7}"/>
              </a:ext>
            </a:extLst>
          </p:cNvPr>
          <p:cNvSpPr txBox="1"/>
          <p:nvPr/>
        </p:nvSpPr>
        <p:spPr>
          <a:xfrm>
            <a:off x="1634874" y="1074510"/>
            <a:ext cx="938735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a=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12.666</a:t>
            </a:r>
            <a:b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print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“%.2f”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%a)</a:t>
            </a:r>
            <a:r>
              <a:rPr lang="en-US" altLang="zh-CN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使用字符串格式化，做四舍五入处理</a:t>
            </a:r>
            <a:br>
              <a:rPr lang="zh-CN" altLang="en-US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print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round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(a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  <a:r>
              <a:rPr lang="en-US" altLang="zh-CN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round</a:t>
            </a:r>
            <a:r>
              <a:rPr lang="zh-CN" altLang="en-US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内置函数</a:t>
            </a:r>
            <a:endParaRPr lang="en-US" altLang="zh-CN" sz="2000" dirty="0">
              <a:solidFill>
                <a:srgbClr val="80808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br>
              <a:rPr lang="zh-CN" altLang="en-US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from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decimal 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Decimal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print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(Decimal(a).quantize(Decimal(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"0.00"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)))</a:t>
            </a:r>
            <a:r>
              <a:rPr lang="en-US" altLang="zh-CN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decimal</a:t>
            </a:r>
            <a:r>
              <a:rPr lang="zh-CN" altLang="en-US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，这种方法最精确</a:t>
            </a:r>
            <a:endParaRPr lang="zh-CN" altLang="en-US" sz="2000" dirty="0">
              <a:solidFill>
                <a:srgbClr val="A9B7C6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8D04761-272E-4B23-8647-3C06A7B7CA0F}"/>
              </a:ext>
            </a:extLst>
          </p:cNvPr>
          <p:cNvSpPr txBox="1"/>
          <p:nvPr/>
        </p:nvSpPr>
        <p:spPr>
          <a:xfrm>
            <a:off x="1634873" y="3429000"/>
            <a:ext cx="926378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a=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12.666</a:t>
            </a:r>
            <a:b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print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str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(a).split(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‘.’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)[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]+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‘.’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str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(a).split(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‘.’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)[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][: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r>
              <a:rPr lang="en-US" altLang="zh-CN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使用列表的切片功能，不做四舍五入处理</a:t>
            </a:r>
            <a:endParaRPr lang="en-US" altLang="zh-CN" sz="2000" dirty="0">
              <a:solidFill>
                <a:srgbClr val="80808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br>
              <a:rPr lang="zh-CN" altLang="en-US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import 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re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print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re.findall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r"\d{1,}?\.\d{2}"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str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(a)))</a:t>
            </a:r>
            <a:r>
              <a:rPr lang="en-US" altLang="zh-CN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re</a:t>
            </a:r>
            <a:r>
              <a:rPr lang="zh-CN" altLang="en-US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endParaRPr lang="zh-CN" altLang="en-US" sz="2000" dirty="0">
              <a:solidFill>
                <a:srgbClr val="A9B7C6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679988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F106DE53-3BD7-4665-A2B4-AE01779058D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01251" y="128522"/>
            <a:ext cx="766286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</a:rPr>
              <a:t>整数和浮点数的计算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344C70F-903C-4371-BE4D-6814745DC54E}"/>
              </a:ext>
            </a:extLst>
          </p:cNvPr>
          <p:cNvSpPr txBox="1"/>
          <p:nvPr/>
        </p:nvSpPr>
        <p:spPr>
          <a:xfrm>
            <a:off x="1358447" y="1363202"/>
            <a:ext cx="670566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任何数值计算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只要有一个是浮点数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结果一定是浮点数。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43925D6-22C3-4C7A-BE4D-B9EDA415E130}"/>
              </a:ext>
            </a:extLst>
          </p:cNvPr>
          <p:cNvSpPr txBox="1"/>
          <p:nvPr/>
        </p:nvSpPr>
        <p:spPr>
          <a:xfrm>
            <a:off x="1358447" y="2233244"/>
            <a:ext cx="3831391" cy="1884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示例代码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print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print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0.1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print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*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0.1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68288105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B03ACFC-4C37-4656-AC55-AF7AF6105C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523" y="0"/>
            <a:ext cx="2596818" cy="554592"/>
          </a:xfrm>
        </p:spPr>
        <p:txBody>
          <a:bodyPr>
            <a:normAutofit/>
          </a:bodyPr>
          <a:lstStyle/>
          <a:p>
            <a:r>
              <a:rPr lang="zh-CN" altLang="en-US" dirty="0">
                <a:latin typeface="微软雅黑" panose="020B0503020204020204" pitchFamily="34" charset="-122"/>
              </a:rPr>
              <a:t>数中下划线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51C6770-5ED6-4B2C-87D0-F88639509964}"/>
              </a:ext>
            </a:extLst>
          </p:cNvPr>
          <p:cNvGrpSpPr/>
          <p:nvPr/>
        </p:nvGrpSpPr>
        <p:grpSpPr>
          <a:xfrm>
            <a:off x="1518932" y="1843765"/>
            <a:ext cx="8909223" cy="2486291"/>
            <a:chOff x="-1888400" y="2045939"/>
            <a:chExt cx="7992506" cy="1359617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09AEDF39-5E35-429B-943D-19D47B130A53}"/>
                </a:ext>
              </a:extLst>
            </p:cNvPr>
            <p:cNvSpPr txBox="1"/>
            <p:nvPr/>
          </p:nvSpPr>
          <p:spPr>
            <a:xfrm>
              <a:off x="-1888400" y="2045939"/>
              <a:ext cx="7992506" cy="2187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输入很大的数时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可以使用下划线将数字分组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这样看数字会更清晰。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C7B71773-35AB-419F-AD24-E9C39685537E}"/>
                </a:ext>
              </a:extLst>
            </p:cNvPr>
            <p:cNvSpPr txBox="1"/>
            <p:nvPr/>
          </p:nvSpPr>
          <p:spPr>
            <a:xfrm>
              <a:off x="-1888400" y="2879879"/>
              <a:ext cx="6104106" cy="5256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number=</a:t>
              </a:r>
              <a:r>
                <a:rPr lang="en-US" altLang="zh-CN" sz="20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150_000_000</a:t>
              </a:r>
              <a:br>
                <a:rPr lang="en-US" altLang="zh-CN" sz="20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dirty="0">
                  <a:solidFill>
                    <a:srgbClr val="8888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(number)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9296239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8F27A0-30C3-6FEC-321D-47C0CE78F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第一章 基础知识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81094B67-CF9D-52CE-6B97-2A66F786155B}"/>
              </a:ext>
            </a:extLst>
          </p:cNvPr>
          <p:cNvSpPr txBox="1">
            <a:spLocks noChangeArrowheads="1"/>
          </p:cNvSpPr>
          <p:nvPr/>
        </p:nvSpPr>
        <p:spPr>
          <a:xfrm>
            <a:off x="1607737" y="1448686"/>
            <a:ext cx="4325232" cy="396062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前言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1.2  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 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Pycharm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1.4  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程序基本结构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1.5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变量和常量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1.6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数字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√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1.7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字符串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1.8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列表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1.9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1086A42-002E-AB00-F1E0-7F058A7FDDD4}"/>
              </a:ext>
            </a:extLst>
          </p:cNvPr>
          <p:cNvSpPr txBox="1">
            <a:spLocks noChangeArrowheads="1"/>
          </p:cNvSpPr>
          <p:nvPr/>
        </p:nvSpPr>
        <p:spPr>
          <a:xfrm>
            <a:off x="6558069" y="1448686"/>
            <a:ext cx="4153786" cy="352469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1.10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字典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集合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1.12 if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语句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1.13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用户输入和循环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1.14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1.15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类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1.16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1.17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异常</a:t>
            </a:r>
          </a:p>
        </p:txBody>
      </p:sp>
    </p:spTree>
    <p:extLst>
      <p:ext uri="{BB962C8B-B14F-4D97-AF65-F5344CB8AC3E}">
        <p14:creationId xmlns:p14="http://schemas.microsoft.com/office/powerpoint/2010/main" val="33626570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CB645CA-E431-40EA-98BA-F4AA677D6E90}"/>
              </a:ext>
            </a:extLst>
          </p:cNvPr>
          <p:cNvSpPr txBox="1"/>
          <p:nvPr/>
        </p:nvSpPr>
        <p:spPr>
          <a:xfrm>
            <a:off x="303896" y="0"/>
            <a:ext cx="3781430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字符串形式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8F91CFB-7AF1-4940-99DC-FDA9ADE1E678}"/>
              </a:ext>
            </a:extLst>
          </p:cNvPr>
          <p:cNvSpPr txBox="1"/>
          <p:nvPr/>
        </p:nvSpPr>
        <p:spPr>
          <a:xfrm>
            <a:off x="1709417" y="3572940"/>
            <a:ext cx="7257469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zh-CN" altLang="en-US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这是一个字符串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字符串可以用单引号引起来</a:t>
            </a:r>
            <a:br>
              <a:rPr lang="zh-CN" altLang="en-US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这也是一个字符串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字符串也可以用双引号引起来</a:t>
            </a:r>
            <a:endParaRPr lang="zh-CN" altLang="en-US" sz="2000" dirty="0">
              <a:solidFill>
                <a:srgbClr val="A9B7C6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6789FAF-EDC7-498A-8257-74B2A7084AFC}"/>
              </a:ext>
            </a:extLst>
          </p:cNvPr>
          <p:cNvSpPr txBox="1"/>
          <p:nvPr/>
        </p:nvSpPr>
        <p:spPr>
          <a:xfrm>
            <a:off x="1709417" y="1604228"/>
            <a:ext cx="8410766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字符串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(String),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顾名思义就是一串字符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可由数字、字母、下划线组成。在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用引号引起来的就是字符串：</a:t>
            </a:r>
          </a:p>
        </p:txBody>
      </p:sp>
    </p:spTree>
    <p:extLst>
      <p:ext uri="{BB962C8B-B14F-4D97-AF65-F5344CB8AC3E}">
        <p14:creationId xmlns:p14="http://schemas.microsoft.com/office/powerpoint/2010/main" val="86140765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6E2F33F-4FD2-435D-8FF6-D43A38812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字符串取子串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694CDC3-94F8-4F86-A8C1-06D53AAC5A4A}"/>
              </a:ext>
            </a:extLst>
          </p:cNvPr>
          <p:cNvSpPr txBox="1"/>
          <p:nvPr/>
        </p:nvSpPr>
        <p:spPr>
          <a:xfrm>
            <a:off x="1658252" y="1986001"/>
            <a:ext cx="3259737" cy="2346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示例代码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b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s=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'123456'</a:t>
            </a:r>
            <a:b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print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(s[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输出结果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2345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848912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A3FDAE-7FD5-4C41-AEE6-7080B02D55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>
                <a:latin typeface="微软雅黑" panose="020B0503020204020204" pitchFamily="34" charset="-122"/>
              </a:rPr>
              <a:t>字符串取子串解析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1D241EE-1BC9-442E-AE7F-FC7254CCA052}"/>
              </a:ext>
            </a:extLst>
          </p:cNvPr>
          <p:cNvGrpSpPr/>
          <p:nvPr/>
        </p:nvGrpSpPr>
        <p:grpSpPr>
          <a:xfrm>
            <a:off x="2257357" y="2445277"/>
            <a:ext cx="6998174" cy="1967446"/>
            <a:chOff x="2369143" y="3537654"/>
            <a:chExt cx="6998174" cy="1967446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18AED427-17D2-428C-95F7-3B6380D48F4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69385" y="3537654"/>
              <a:ext cx="4297932" cy="1967446"/>
            </a:xfrm>
            <a:prstGeom prst="rect">
              <a:avLst/>
            </a:prstGeom>
          </p:spPr>
        </p:pic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3428B68-8600-4F5F-80A0-9CD4153417BF}"/>
                </a:ext>
              </a:extLst>
            </p:cNvPr>
            <p:cNvSpPr txBox="1"/>
            <p:nvPr/>
          </p:nvSpPr>
          <p:spPr>
            <a:xfrm>
              <a:off x="2369143" y="3621626"/>
              <a:ext cx="21863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字符串‘</a:t>
              </a:r>
              <a:r>
                <a:rPr lang="en-US" altLang="zh-CN" sz="2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abcdef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’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9B86C8C-7BD6-41FF-8F41-12FA276861B0}"/>
                </a:ext>
              </a:extLst>
            </p:cNvPr>
            <p:cNvSpPr txBox="1"/>
            <p:nvPr/>
          </p:nvSpPr>
          <p:spPr>
            <a:xfrm>
              <a:off x="2369143" y="4321322"/>
              <a:ext cx="18530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正向下标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A865E89-4047-4BB5-AD10-97363C5DCBC6}"/>
                </a:ext>
              </a:extLst>
            </p:cNvPr>
            <p:cNvSpPr txBox="1"/>
            <p:nvPr/>
          </p:nvSpPr>
          <p:spPr>
            <a:xfrm>
              <a:off x="2369143" y="5021018"/>
              <a:ext cx="18530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逆向下标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1461447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85CBEC7-6388-4D16-873D-15FA5F7D94DE}"/>
              </a:ext>
            </a:extLst>
          </p:cNvPr>
          <p:cNvSpPr txBox="1"/>
          <p:nvPr/>
        </p:nvSpPr>
        <p:spPr>
          <a:xfrm>
            <a:off x="1702595" y="1563361"/>
            <a:ext cx="7293123" cy="3731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s=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'123456'</a:t>
            </a:r>
            <a:b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print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(s)</a:t>
            </a:r>
            <a:r>
              <a:rPr lang="en-US" altLang="zh-CN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输出整个字符串</a:t>
            </a:r>
            <a:br>
              <a:rPr lang="zh-CN" altLang="en-US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print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(s[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r>
              <a:rPr lang="en-US" altLang="zh-CN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输出字符串第一个字符</a:t>
            </a:r>
            <a:br>
              <a:rPr lang="zh-CN" altLang="en-US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print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(s[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:])</a:t>
            </a:r>
            <a:r>
              <a:rPr lang="en-US" altLang="zh-CN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输出从第</a:t>
            </a:r>
            <a:r>
              <a:rPr lang="en-US" altLang="zh-CN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个字符开始往后的所有字符</a:t>
            </a:r>
            <a:br>
              <a:rPr lang="zh-CN" altLang="en-US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print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(s[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r>
              <a:rPr lang="en-US" altLang="zh-CN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输出从第</a:t>
            </a:r>
            <a:r>
              <a:rPr lang="en-US" altLang="zh-CN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个字符到第</a:t>
            </a:r>
            <a:r>
              <a:rPr lang="en-US" altLang="zh-CN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个字符</a:t>
            </a:r>
            <a:br>
              <a:rPr lang="zh-CN" altLang="en-US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print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(s*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字符串复制两次</a:t>
            </a:r>
            <a:br>
              <a:rPr lang="zh-CN" altLang="en-US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print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(s+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dirty="0" err="1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sss</a:t>
            </a:r>
            <a:r>
              <a:rPr lang="en-US" altLang="zh-CN" sz="2000" dirty="0">
                <a:solidFill>
                  <a:srgbClr val="6A875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字符串和</a:t>
            </a:r>
            <a:r>
              <a:rPr lang="en-US" altLang="zh-CN" sz="2000" dirty="0" err="1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sss</a:t>
            </a:r>
            <a:r>
              <a:rPr lang="zh-CN" altLang="en-US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合并</a:t>
            </a:r>
            <a:br>
              <a:rPr lang="zh-CN" altLang="en-US" sz="2000" dirty="0">
                <a:solidFill>
                  <a:srgbClr val="80808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print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(s[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E6E4CFA2-2A1D-4753-9C54-0D07E40926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690" y="-24714"/>
            <a:ext cx="3107658" cy="51593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字符串取子串扩展</a:t>
            </a:r>
          </a:p>
        </p:txBody>
      </p:sp>
    </p:spTree>
    <p:extLst>
      <p:ext uri="{BB962C8B-B14F-4D97-AF65-F5344CB8AC3E}">
        <p14:creationId xmlns:p14="http://schemas.microsoft.com/office/powerpoint/2010/main" val="227861115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6E2F33F-4FD2-435D-8FF6-D43A38812A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310" y="40269"/>
            <a:ext cx="3416575" cy="49962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字符串格式化输出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77DB0DF-EABB-49DA-B39E-AF2640E27F95}"/>
              </a:ext>
            </a:extLst>
          </p:cNvPr>
          <p:cNvGrpSpPr/>
          <p:nvPr/>
        </p:nvGrpSpPr>
        <p:grpSpPr>
          <a:xfrm>
            <a:off x="1185222" y="886933"/>
            <a:ext cx="9821555" cy="4892334"/>
            <a:chOff x="2203678" y="1730244"/>
            <a:chExt cx="7784645" cy="3153521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85B2A7B-6F28-417C-B34C-889529C48EB0}"/>
                </a:ext>
              </a:extLst>
            </p:cNvPr>
            <p:cNvSpPr txBox="1"/>
            <p:nvPr/>
          </p:nvSpPr>
          <p:spPr>
            <a:xfrm>
              <a:off x="2203678" y="1730244"/>
              <a:ext cx="7784645" cy="23409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格式化字符串</a:t>
              </a:r>
              <a:endPara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"my name is %s ,</a:t>
              </a:r>
              <a:r>
                <a:rPr lang="en-US" altLang="zh-CN" sz="2000" b="0" i="0" dirty="0" err="1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i'm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%d years old" 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 (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'tom'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))</a:t>
              </a: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format()</a:t>
              </a:r>
            </a:p>
            <a:p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"my name is {} ,</a:t>
              </a:r>
              <a:r>
                <a:rPr lang="en-US" altLang="zh-CN" sz="2000" b="0" i="0" dirty="0" err="1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i'm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{} years </a:t>
              </a:r>
              <a:r>
                <a:rPr lang="en-US" altLang="zh-CN" sz="2000" b="0" i="0" dirty="0" err="1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old"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.format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'tom'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))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"my name is {1} ,</a:t>
              </a:r>
              <a:r>
                <a:rPr lang="en-US" altLang="zh-CN" sz="2000" b="0" i="0" dirty="0" err="1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i'm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{0} years </a:t>
              </a:r>
              <a:r>
                <a:rPr lang="en-US" altLang="zh-CN" sz="2000" b="0" i="0" dirty="0" err="1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old"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.format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'tom'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))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"my name is {name} ,</a:t>
              </a:r>
              <a:r>
                <a:rPr lang="en-US" altLang="zh-CN" sz="2000" b="0" i="0" dirty="0" err="1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i'm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{age} years </a:t>
              </a:r>
              <a:r>
                <a:rPr lang="en-US" altLang="zh-CN" sz="2000" b="0" i="0" dirty="0" err="1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old"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.format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en-US" altLang="zh-CN" sz="2000" b="0" i="0" dirty="0">
                  <a:solidFill>
                    <a:srgbClr val="AA49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age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=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b="0" i="0" dirty="0">
                  <a:solidFill>
                    <a:srgbClr val="AA49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name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=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'tom'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))</a:t>
              </a:r>
            </a:p>
            <a:p>
              <a:pPr marL="285750" indent="-2857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f-string</a:t>
              </a:r>
            </a:p>
            <a:p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name = 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'tom'</a:t>
              </a:r>
              <a:b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age = 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</a:t>
              </a:r>
              <a:b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</a:t>
              </a:r>
              <a:r>
                <a:rPr lang="en-US" altLang="zh-CN" sz="2000" b="0" i="0" dirty="0" err="1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f'hello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{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name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.you are 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{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age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6E526CC6-4141-4483-A819-B30DA98C2327}"/>
                </a:ext>
              </a:extLst>
            </p:cNvPr>
            <p:cNvSpPr txBox="1"/>
            <p:nvPr/>
          </p:nvSpPr>
          <p:spPr>
            <a:xfrm>
              <a:off x="2203678" y="4170219"/>
              <a:ext cx="3203473" cy="3220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Algerian" panose="04020705040A02060702" pitchFamily="82" charset="0"/>
                  <a:ea typeface="微软雅黑" panose="020B0503020204020204" pitchFamily="34" charset="-122"/>
                </a:rPr>
                <a:t>•</a:t>
              </a: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扩展：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制表符和换行符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CB16B6B-60AC-4D9E-9DEC-1542C5AA280B}"/>
                </a:ext>
              </a:extLst>
            </p:cNvPr>
            <p:cNvSpPr txBox="1"/>
            <p:nvPr/>
          </p:nvSpPr>
          <p:spPr>
            <a:xfrm>
              <a:off x="2203678" y="4467636"/>
              <a:ext cx="6104372" cy="4161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fr-FR" altLang="zh-CN" sz="2000" dirty="0">
                  <a:solidFill>
                    <a:srgbClr val="8888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</a:t>
              </a:r>
              <a:r>
                <a:rPr lang="fr-FR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fr-FR" altLang="zh-CN" sz="2000" dirty="0">
                  <a:solidFill>
                    <a:srgbClr val="6A8759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"Languages:</a:t>
              </a:r>
              <a:r>
                <a:rPr lang="fr-FR" altLang="zh-CN" sz="2000" dirty="0">
                  <a:solidFill>
                    <a:srgbClr val="CC783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\n</a:t>
              </a:r>
              <a:r>
                <a:rPr lang="fr-FR" altLang="zh-CN" sz="2000" dirty="0">
                  <a:solidFill>
                    <a:srgbClr val="6A8759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Python</a:t>
              </a:r>
              <a:r>
                <a:rPr lang="fr-FR" altLang="zh-CN" sz="2000" dirty="0">
                  <a:solidFill>
                    <a:srgbClr val="CC783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\t</a:t>
              </a:r>
              <a:r>
                <a:rPr lang="fr-FR" altLang="zh-CN" sz="2000" dirty="0">
                  <a:solidFill>
                    <a:srgbClr val="6A8759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  <a:r>
                <a:rPr lang="fr-FR" altLang="zh-CN" sz="2000" dirty="0">
                  <a:solidFill>
                    <a:srgbClr val="CC783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\n</a:t>
              </a:r>
              <a:r>
                <a:rPr lang="fr-FR" altLang="zh-CN" sz="2000" dirty="0">
                  <a:solidFill>
                    <a:srgbClr val="6A8759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Java</a:t>
              </a:r>
              <a:r>
                <a:rPr lang="fr-FR" altLang="zh-CN" sz="2000" dirty="0">
                  <a:solidFill>
                    <a:srgbClr val="CC783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\t</a:t>
              </a:r>
              <a:r>
                <a:rPr lang="fr-FR" altLang="zh-CN" sz="2000" dirty="0">
                  <a:solidFill>
                    <a:srgbClr val="6A8759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Script"</a:t>
              </a:r>
              <a:r>
                <a:rPr lang="fr-FR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3931761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68F6189-0853-4982-A32E-5E2B0A6CC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879" y="89697"/>
            <a:ext cx="1896694" cy="404574"/>
          </a:xfrm>
        </p:spPr>
        <p:txBody>
          <a:bodyPr>
            <a:normAutofit/>
          </a:bodyPr>
          <a:lstStyle/>
          <a:p>
            <a:r>
              <a:rPr lang="zh-CN" altLang="en-US" dirty="0">
                <a:latin typeface="微软雅黑" panose="020B0503020204020204" pitchFamily="34" charset="-122"/>
              </a:rPr>
              <a:t>转义字符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913AB78-371A-4BA3-8B84-C4EA4A935F10}"/>
              </a:ext>
            </a:extLst>
          </p:cNvPr>
          <p:cNvGrpSpPr/>
          <p:nvPr/>
        </p:nvGrpSpPr>
        <p:grpSpPr>
          <a:xfrm>
            <a:off x="1232467" y="1276433"/>
            <a:ext cx="9727065" cy="4494173"/>
            <a:chOff x="1814146" y="1439986"/>
            <a:chExt cx="8563708" cy="3418581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F32C5DB8-407B-491A-A90A-A0BE41EC01E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57294" y="2165979"/>
              <a:ext cx="7277413" cy="2692588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52FFC7B-0379-48F9-AC08-9371DB3DCE2B}"/>
                </a:ext>
              </a:extLst>
            </p:cNvPr>
            <p:cNvSpPr txBox="1"/>
            <p:nvPr/>
          </p:nvSpPr>
          <p:spPr>
            <a:xfrm>
              <a:off x="1814146" y="1439986"/>
              <a:ext cx="8563708" cy="5384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/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转义字符在书写形式上由多个字符组成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但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Python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将它们看作是一个整体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表示一个字符。下面给出表格展示常用的转义字符。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655926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8F27A0-30C3-6FEC-321D-47C0CE78F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第一章 基础知识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81094B67-CF9D-52CE-6B97-2A66F786155B}"/>
              </a:ext>
            </a:extLst>
          </p:cNvPr>
          <p:cNvSpPr txBox="1">
            <a:spLocks noChangeArrowheads="1"/>
          </p:cNvSpPr>
          <p:nvPr/>
        </p:nvSpPr>
        <p:spPr>
          <a:xfrm>
            <a:off x="1607737" y="1448686"/>
            <a:ext cx="4325232" cy="396062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前言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1.2  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 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Pycharm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1.4  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程序基本结构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1.5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变量和常量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1.6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数字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1.7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字符串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1.8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列表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1.9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1086A42-002E-AB00-F1E0-7F058A7FDDD4}"/>
              </a:ext>
            </a:extLst>
          </p:cNvPr>
          <p:cNvSpPr txBox="1">
            <a:spLocks noChangeArrowheads="1"/>
          </p:cNvSpPr>
          <p:nvPr/>
        </p:nvSpPr>
        <p:spPr>
          <a:xfrm>
            <a:off x="6558069" y="1448686"/>
            <a:ext cx="4153786" cy="352469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1.10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字典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集合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1.12 if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语句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1.13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用户输入和循环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1.14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1.15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类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1.16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1.17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异常</a:t>
            </a:r>
          </a:p>
        </p:txBody>
      </p:sp>
    </p:spTree>
    <p:extLst>
      <p:ext uri="{BB962C8B-B14F-4D97-AF65-F5344CB8AC3E}">
        <p14:creationId xmlns:p14="http://schemas.microsoft.com/office/powerpoint/2010/main" val="366300525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EC480E2-EB83-464C-B42E-3680EFEDF2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806" y="0"/>
            <a:ext cx="2020264" cy="51898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删除空白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0425333-4835-4DA4-B3EB-D93F28795EAD}"/>
              </a:ext>
            </a:extLst>
          </p:cNvPr>
          <p:cNvGrpSpPr/>
          <p:nvPr/>
        </p:nvGrpSpPr>
        <p:grpSpPr>
          <a:xfrm>
            <a:off x="1312630" y="1645628"/>
            <a:ext cx="7058693" cy="3769237"/>
            <a:chOff x="-8372" y="1831452"/>
            <a:chExt cx="6104372" cy="2897896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6CA38B98-EEDE-4395-AB01-92AE7C02462B}"/>
                </a:ext>
              </a:extLst>
            </p:cNvPr>
            <p:cNvSpPr txBox="1"/>
            <p:nvPr/>
          </p:nvSpPr>
          <p:spPr>
            <a:xfrm>
              <a:off x="-8372" y="1831452"/>
              <a:ext cx="6104372" cy="10940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favorite_language = 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'Python '</a:t>
              </a:r>
              <a:b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print(favorite_language)</a:t>
              </a:r>
              <a:b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print(favorite_language.rstrip())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027EB7A5-ECE3-4140-A8D3-856F3AC96154}"/>
                </a:ext>
              </a:extLst>
            </p:cNvPr>
            <p:cNvSpPr txBox="1"/>
            <p:nvPr/>
          </p:nvSpPr>
          <p:spPr>
            <a:xfrm>
              <a:off x="-8106" y="2925459"/>
              <a:ext cx="6104106" cy="18038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favorite_language = 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 Python '</a:t>
              </a:r>
              <a:b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print(favorite_language.rstrip())  </a:t>
              </a:r>
              <a:r>
                <a:rPr lang="sq-AL" altLang="zh-CN" sz="2000" b="0" i="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# </a:t>
              </a:r>
              <a:r>
                <a:rPr lang="zh-CN" altLang="en-US" sz="2000" b="0" i="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去除右边空白</a:t>
              </a:r>
              <a:br>
                <a:rPr lang="zh-CN" altLang="en-US" sz="2000" b="0" i="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print(favorite_language.lstrip())  </a:t>
              </a:r>
              <a:r>
                <a:rPr lang="sq-AL" altLang="zh-CN" sz="2000" b="0" i="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# </a:t>
              </a:r>
              <a:r>
                <a:rPr lang="zh-CN" altLang="en-US" sz="2000" b="0" i="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去除左边空白</a:t>
              </a:r>
              <a:br>
                <a:rPr lang="zh-CN" altLang="en-US" sz="2000" b="0" i="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print(favorite_language.strip())  </a:t>
              </a:r>
              <a:r>
                <a:rPr lang="sq-AL" altLang="zh-CN" sz="2000" b="0" i="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# </a:t>
              </a:r>
              <a:r>
                <a:rPr lang="zh-CN" altLang="en-US" sz="2000" b="0" i="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去除两边空白</a:t>
              </a:r>
              <a:br>
                <a:rPr lang="zh-CN" altLang="en-US" sz="2000" b="0" i="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endPara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288990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>
            <a:extLst>
              <a:ext uri="{FF2B5EF4-FFF2-40B4-BE49-F238E27FC236}">
                <a16:creationId xmlns:a16="http://schemas.microsoft.com/office/drawing/2014/main" id="{4FD62084-DDF5-48D4-928D-23C96D0CA4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974" y="28037"/>
            <a:ext cx="4119620" cy="51593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单引号和双引号的使用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5A30A27-6199-4625-BFAB-169BC225B1C2}"/>
              </a:ext>
            </a:extLst>
          </p:cNvPr>
          <p:cNvGrpSpPr/>
          <p:nvPr/>
        </p:nvGrpSpPr>
        <p:grpSpPr>
          <a:xfrm>
            <a:off x="1173892" y="1502815"/>
            <a:ext cx="10305535" cy="2901696"/>
            <a:chOff x="1567543" y="2663857"/>
            <a:chExt cx="7580510" cy="2376147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CADE1C81-B896-4C62-ACE4-77FE6475A2CD}"/>
                </a:ext>
              </a:extLst>
            </p:cNvPr>
            <p:cNvSpPr txBox="1"/>
            <p:nvPr/>
          </p:nvSpPr>
          <p:spPr>
            <a:xfrm>
              <a:off x="1567543" y="4252822"/>
              <a:ext cx="6971524" cy="787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虽然在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Python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中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单引号和双引号都可以表示字符串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但它们都必须成双成对的出现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否则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Python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解释器将无法正确分辨它们。</a:t>
              </a: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C2141C1E-83DA-4407-A676-74867F39B60D}"/>
                </a:ext>
              </a:extLst>
            </p:cNvPr>
            <p:cNvGrpSpPr/>
            <p:nvPr/>
          </p:nvGrpSpPr>
          <p:grpSpPr>
            <a:xfrm>
              <a:off x="1903849" y="2663857"/>
              <a:ext cx="7244204" cy="961289"/>
              <a:chOff x="1903849" y="2663857"/>
              <a:chExt cx="7244204" cy="961289"/>
            </a:xfrm>
          </p:grpSpPr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C53D77C-4FC2-45D2-B479-7F5F87639281}"/>
                  </a:ext>
                </a:extLst>
              </p:cNvPr>
              <p:cNvSpPr txBox="1"/>
              <p:nvPr/>
            </p:nvSpPr>
            <p:spPr>
              <a:xfrm>
                <a:off x="1903849" y="2663857"/>
                <a:ext cx="922738" cy="9612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可识别</a:t>
                </a: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45B11D7-9A94-4017-A865-70FAB97BE29B}"/>
                  </a:ext>
                </a:extLst>
              </p:cNvPr>
              <p:cNvSpPr txBox="1"/>
              <p:nvPr/>
            </p:nvSpPr>
            <p:spPr>
              <a:xfrm>
                <a:off x="1903849" y="3058511"/>
                <a:ext cx="1336133" cy="4091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不可识别</a:t>
                </a: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42321C8-B0A7-4059-9CAC-AB712A1751EB}"/>
                  </a:ext>
                </a:extLst>
              </p:cNvPr>
              <p:cNvSpPr txBox="1"/>
              <p:nvPr/>
            </p:nvSpPr>
            <p:spPr>
              <a:xfrm>
                <a:off x="3043947" y="2677832"/>
                <a:ext cx="6104106" cy="7871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000" b="0" i="0" dirty="0" err="1">
                    <a:solidFill>
                      <a:srgbClr val="A9B7C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new_string</a:t>
                </a:r>
                <a:r>
                  <a:rPr lang="en-US" altLang="zh-CN" sz="2000" b="0" i="0" dirty="0">
                    <a:solidFill>
                      <a:srgbClr val="A9B7C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=</a:t>
                </a:r>
                <a:r>
                  <a:rPr lang="en-US" altLang="zh-CN" sz="2000" b="0" i="0" dirty="0">
                    <a:solidFill>
                      <a:srgbClr val="6A87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"you're very good!"</a:t>
                </a:r>
                <a:br>
                  <a:rPr lang="en-US" altLang="zh-CN" sz="2000" b="0" i="0" dirty="0">
                    <a:solidFill>
                      <a:srgbClr val="6A87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en-US" altLang="zh-CN" sz="2000" b="0" i="0" dirty="0" err="1">
                    <a:solidFill>
                      <a:srgbClr val="A9B7C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new_string</a:t>
                </a:r>
                <a:r>
                  <a:rPr lang="en-US" altLang="zh-CN" sz="2000" b="0" i="0" dirty="0">
                    <a:solidFill>
                      <a:srgbClr val="A9B7C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=</a:t>
                </a:r>
                <a:r>
                  <a:rPr lang="en-US" altLang="zh-CN" sz="2000" b="0" i="0" dirty="0">
                    <a:solidFill>
                      <a:srgbClr val="6A87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'you'</a:t>
                </a:r>
                <a:r>
                  <a:rPr lang="en-US" altLang="zh-CN" sz="2000" b="0" i="0" dirty="0">
                    <a:solidFill>
                      <a:srgbClr val="A9B7C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re very good!</a:t>
                </a:r>
                <a:r>
                  <a:rPr lang="en-US" altLang="zh-CN" sz="2000" b="0" i="0" dirty="0">
                    <a:solidFill>
                      <a:srgbClr val="6A87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'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6657233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8F27A0-30C3-6FEC-321D-47C0CE78F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第一章 基础知识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81094B67-CF9D-52CE-6B97-2A66F786155B}"/>
              </a:ext>
            </a:extLst>
          </p:cNvPr>
          <p:cNvSpPr txBox="1">
            <a:spLocks noChangeArrowheads="1"/>
          </p:cNvSpPr>
          <p:nvPr/>
        </p:nvSpPr>
        <p:spPr>
          <a:xfrm>
            <a:off x="1607737" y="1448686"/>
            <a:ext cx="4325232" cy="396062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前言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1.2  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 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Pycharm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1.4  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程序基本结构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1.5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变量和常量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1.6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数字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1.7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字符串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1.8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列表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1.9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1086A42-002E-AB00-F1E0-7F058A7FDDD4}"/>
              </a:ext>
            </a:extLst>
          </p:cNvPr>
          <p:cNvSpPr txBox="1">
            <a:spLocks noChangeArrowheads="1"/>
          </p:cNvSpPr>
          <p:nvPr/>
        </p:nvSpPr>
        <p:spPr>
          <a:xfrm>
            <a:off x="6558069" y="1448686"/>
            <a:ext cx="4153786" cy="352469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1.10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字典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集合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1.12 if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语句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1.13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用户输入和循环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1.14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1.15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类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1.16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1.17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异常</a:t>
            </a:r>
          </a:p>
        </p:txBody>
      </p:sp>
    </p:spTree>
    <p:extLst>
      <p:ext uri="{BB962C8B-B14F-4D97-AF65-F5344CB8AC3E}">
        <p14:creationId xmlns:p14="http://schemas.microsoft.com/office/powerpoint/2010/main" val="54331236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75AE952C-873D-4655-9752-BBB74A4CB90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51824" y="0"/>
            <a:ext cx="1044489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列表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A1E240E-1A5A-44B3-B6B6-1F38AE802BD2}"/>
              </a:ext>
            </a:extLst>
          </p:cNvPr>
          <p:cNvSpPr txBox="1"/>
          <p:nvPr/>
        </p:nvSpPr>
        <p:spPr>
          <a:xfrm>
            <a:off x="1297459" y="901182"/>
            <a:ext cx="1468289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什么是列表？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0407A60-8CAD-44D1-BC62-A65CD7825CBE}"/>
              </a:ext>
            </a:extLst>
          </p:cNvPr>
          <p:cNvSpPr txBox="1"/>
          <p:nvPr/>
        </p:nvSpPr>
        <p:spPr>
          <a:xfrm>
            <a:off x="1297459" y="1536211"/>
            <a:ext cx="4559644" cy="2346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示例代码：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ls = 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's'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'f'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print(ls)</a:t>
            </a: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输出结果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it-IT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[1,2,3,'a','s','d',’f’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2101010-31B6-4210-A9CB-CF9EEABED246}"/>
              </a:ext>
            </a:extLst>
          </p:cNvPr>
          <p:cNvSpPr txBox="1"/>
          <p:nvPr/>
        </p:nvSpPr>
        <p:spPr>
          <a:xfrm>
            <a:off x="1310986" y="3882494"/>
            <a:ext cx="6090711" cy="2346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列表是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中最基本的数据类型。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列表就像一个队列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里面有各种元素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这些元素可以是字母、数字等。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各个元素之间可以没有任何关系。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列表是用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[]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来表示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并用逗号分隔其中的元素。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BF16755-AEAB-414B-9A29-344ADFA0EC67}"/>
              </a:ext>
            </a:extLst>
          </p:cNvPr>
          <p:cNvGrpSpPr/>
          <p:nvPr/>
        </p:nvGrpSpPr>
        <p:grpSpPr>
          <a:xfrm>
            <a:off x="7987035" y="4583983"/>
            <a:ext cx="2893979" cy="424320"/>
            <a:chOff x="3146898" y="5650543"/>
            <a:chExt cx="2893979" cy="424320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3A10EB79-C8B5-4B69-8A53-DA8924D290E6}"/>
                </a:ext>
              </a:extLst>
            </p:cNvPr>
            <p:cNvSpPr/>
            <p:nvPr/>
          </p:nvSpPr>
          <p:spPr>
            <a:xfrm>
              <a:off x="3146898" y="5650543"/>
              <a:ext cx="2893979" cy="42432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267B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38A284A5-F81A-48A0-ACC5-BEF7A9BCB9B9}"/>
                </a:ext>
              </a:extLst>
            </p:cNvPr>
            <p:cNvSpPr/>
            <p:nvPr/>
          </p:nvSpPr>
          <p:spPr>
            <a:xfrm>
              <a:off x="3205264" y="5668668"/>
              <a:ext cx="428017" cy="38807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en-US" altLang="zh-CN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91E50713-13B8-44F1-968B-A0706D86C5BB}"/>
                </a:ext>
              </a:extLst>
            </p:cNvPr>
            <p:cNvSpPr/>
            <p:nvPr/>
          </p:nvSpPr>
          <p:spPr>
            <a:xfrm>
              <a:off x="3679974" y="5668668"/>
              <a:ext cx="428017" cy="38807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5C856B18-5B03-47EE-9EB1-A8CCF3A3A09A}"/>
                </a:ext>
              </a:extLst>
            </p:cNvPr>
            <p:cNvSpPr/>
            <p:nvPr/>
          </p:nvSpPr>
          <p:spPr>
            <a:xfrm>
              <a:off x="4154684" y="5668668"/>
              <a:ext cx="428017" cy="38807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en-US" altLang="zh-CN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0C1190E1-4B46-4A69-B88F-CCFDBA021AE9}"/>
                </a:ext>
              </a:extLst>
            </p:cNvPr>
            <p:cNvSpPr/>
            <p:nvPr/>
          </p:nvSpPr>
          <p:spPr>
            <a:xfrm>
              <a:off x="4629394" y="5668668"/>
              <a:ext cx="428017" cy="38807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1EE73890-BBB8-47BD-AA11-C03EAB731213}"/>
                </a:ext>
              </a:extLst>
            </p:cNvPr>
            <p:cNvSpPr/>
            <p:nvPr/>
          </p:nvSpPr>
          <p:spPr>
            <a:xfrm>
              <a:off x="5104104" y="5668668"/>
              <a:ext cx="428017" cy="38807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en-US" altLang="zh-CN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41BAFF89-B50C-4D19-B140-25952FF8F22D}"/>
                </a:ext>
              </a:extLst>
            </p:cNvPr>
            <p:cNvSpPr/>
            <p:nvPr/>
          </p:nvSpPr>
          <p:spPr>
            <a:xfrm>
              <a:off x="5578813" y="5668668"/>
              <a:ext cx="428017" cy="38807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en-US" altLang="zh-CN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817552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3AA9B2-BA05-4EEF-B1CD-5AA963B9B6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796" y="0"/>
            <a:ext cx="2582397" cy="49962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访问列表元素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F14F39C-149C-49C4-8226-2A87EEC609DF}"/>
              </a:ext>
            </a:extLst>
          </p:cNvPr>
          <p:cNvSpPr txBox="1"/>
          <p:nvPr/>
        </p:nvSpPr>
        <p:spPr>
          <a:xfrm>
            <a:off x="1493943" y="1733082"/>
            <a:ext cx="3579098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ls = [</a:t>
            </a:r>
            <a:r>
              <a:rPr lang="fr-FR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fr-FR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fr-FR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fr-FR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fr-FR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fr-FR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fr-FR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fr-FR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fr-FR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's'</a:t>
            </a:r>
            <a:r>
              <a:rPr lang="fr-FR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fr-FR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'd'</a:t>
            </a:r>
            <a:r>
              <a:rPr lang="fr-FR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fr-FR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'f'</a:t>
            </a:r>
            <a:r>
              <a:rPr lang="fr-FR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br>
              <a:rPr lang="fr-FR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fr-FR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print(ls[</a:t>
            </a:r>
            <a:r>
              <a:rPr lang="fr-FR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fr-FR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fr-FR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fr-FR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print(ls[</a:t>
            </a:r>
            <a:r>
              <a:rPr lang="fr-FR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fr-FR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E384E3A-666E-4456-A16F-430474C6ACF5}"/>
              </a:ext>
            </a:extLst>
          </p:cNvPr>
          <p:cNvSpPr txBox="1"/>
          <p:nvPr/>
        </p:nvSpPr>
        <p:spPr>
          <a:xfrm>
            <a:off x="1493944" y="3748862"/>
            <a:ext cx="3278472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ls = 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's'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'f'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print(ls[-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4664EE7-93DE-4CDF-9055-0D1BEB20828C}"/>
              </a:ext>
            </a:extLst>
          </p:cNvPr>
          <p:cNvSpPr txBox="1"/>
          <p:nvPr/>
        </p:nvSpPr>
        <p:spPr>
          <a:xfrm>
            <a:off x="1482811" y="1102296"/>
            <a:ext cx="7854932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列表是有序集合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可以通过列表元素的位置来锁定列表元素的值。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419C4A6-D551-4AA5-9399-FB794C261FC8}"/>
              </a:ext>
            </a:extLst>
          </p:cNvPr>
          <p:cNvSpPr txBox="1"/>
          <p:nvPr/>
        </p:nvSpPr>
        <p:spPr>
          <a:xfrm>
            <a:off x="1482811" y="5317264"/>
            <a:ext cx="5911950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下标处为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-1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就可以定位到倒数第一个元素。</a:t>
            </a:r>
          </a:p>
        </p:txBody>
      </p:sp>
    </p:spTree>
    <p:extLst>
      <p:ext uri="{BB962C8B-B14F-4D97-AF65-F5344CB8AC3E}">
        <p14:creationId xmlns:p14="http://schemas.microsoft.com/office/powerpoint/2010/main" val="374309387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C73404A-475D-4281-9B9D-B3DEFEC36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094" y="-2883"/>
            <a:ext cx="2168544" cy="49962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添加元素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2942DB7-A15A-456F-888C-908CF130DA33}"/>
              </a:ext>
            </a:extLst>
          </p:cNvPr>
          <p:cNvSpPr txBox="1"/>
          <p:nvPr/>
        </p:nvSpPr>
        <p:spPr>
          <a:xfrm>
            <a:off x="1056534" y="1910979"/>
            <a:ext cx="5294161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ls = 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's'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'f'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ls.append(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'new_ob'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  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在列表末尾追加元素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print(ls)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E7E52A7-1F8F-4052-83CE-CA68AFD67F5F}"/>
              </a:ext>
            </a:extLst>
          </p:cNvPr>
          <p:cNvSpPr txBox="1"/>
          <p:nvPr/>
        </p:nvSpPr>
        <p:spPr>
          <a:xfrm>
            <a:off x="1056534" y="4082563"/>
            <a:ext cx="4309386" cy="2346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ls=[]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ls.append(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ls.append(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ls.append(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print(ls)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AB96330-B8B7-4D6A-9472-CEAF3F62E133}"/>
              </a:ext>
            </a:extLst>
          </p:cNvPr>
          <p:cNvSpPr txBox="1"/>
          <p:nvPr/>
        </p:nvSpPr>
        <p:spPr>
          <a:xfrm>
            <a:off x="6904206" y="2486691"/>
            <a:ext cx="4404254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ls = 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'aa'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's'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'f'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ls.insert(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"bb"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print(ls)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066109D-B8B6-4FCA-84D7-F12B14968604}"/>
              </a:ext>
            </a:extLst>
          </p:cNvPr>
          <p:cNvSpPr txBox="1"/>
          <p:nvPr/>
        </p:nvSpPr>
        <p:spPr>
          <a:xfrm>
            <a:off x="1056535" y="796071"/>
            <a:ext cx="5195983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append()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方法可以在列表末尾添加元素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,append()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方法的参数就是要追加的元素。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DA89C30-A112-4C3D-97B5-84F64085084B}"/>
              </a:ext>
            </a:extLst>
          </p:cNvPr>
          <p:cNvSpPr txBox="1"/>
          <p:nvPr/>
        </p:nvSpPr>
        <p:spPr>
          <a:xfrm>
            <a:off x="6904206" y="796071"/>
            <a:ext cx="4404254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insert()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方法可以在列表的任意插入元素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第一个参数指定要插入的列表位置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第二个参数指定要插入的元素。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7D0E12B-55C1-4335-82B3-084641E8914B}"/>
              </a:ext>
            </a:extLst>
          </p:cNvPr>
          <p:cNvSpPr txBox="1"/>
          <p:nvPr/>
        </p:nvSpPr>
        <p:spPr>
          <a:xfrm>
            <a:off x="1056534" y="3487553"/>
            <a:ext cx="6104106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append()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方法使得动态创建列表变得方便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020688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3AA9B2-BA05-4EEF-B1CD-5AA963B9B6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877" y="0"/>
            <a:ext cx="1501279" cy="51593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删除元素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C586063-3CC1-4079-8E37-44962D13ED52}"/>
              </a:ext>
            </a:extLst>
          </p:cNvPr>
          <p:cNvGrpSpPr/>
          <p:nvPr/>
        </p:nvGrpSpPr>
        <p:grpSpPr>
          <a:xfrm>
            <a:off x="1517856" y="1618823"/>
            <a:ext cx="9448734" cy="2382912"/>
            <a:chOff x="1749388" y="2229453"/>
            <a:chExt cx="6104106" cy="1550122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88636119-6BD0-493F-B24D-D5D7469E4CB8}"/>
                </a:ext>
              </a:extLst>
            </p:cNvPr>
            <p:cNvSpPr txBox="1"/>
            <p:nvPr/>
          </p:nvSpPr>
          <p:spPr>
            <a:xfrm>
              <a:off x="1749388" y="2853921"/>
              <a:ext cx="3354090" cy="9256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ls = [</a:t>
              </a:r>
              <a:r>
                <a:rPr lang="sq-AL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'a'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's'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'd'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'f'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]</a:t>
              </a:r>
              <a:b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del 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ls[</a:t>
              </a:r>
              <a:r>
                <a:rPr lang="sq-AL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]</a:t>
              </a:r>
              <a:b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print(ls)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42F2EE1-3AE3-474E-A131-E329110A29CA}"/>
                </a:ext>
              </a:extLst>
            </p:cNvPr>
            <p:cNvSpPr txBox="1"/>
            <p:nvPr/>
          </p:nvSpPr>
          <p:spPr>
            <a:xfrm>
              <a:off x="1749388" y="2229453"/>
              <a:ext cx="6104106" cy="3250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del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是直接删除元素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使用时需要知道删除元素在列表的位置。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9287265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0CA5E88-A194-4281-A837-D5906707DA5D}"/>
              </a:ext>
            </a:extLst>
          </p:cNvPr>
          <p:cNvSpPr txBox="1"/>
          <p:nvPr/>
        </p:nvSpPr>
        <p:spPr>
          <a:xfrm>
            <a:off x="995688" y="1116038"/>
            <a:ext cx="4438725" cy="1884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ls = 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's'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'f'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num = ls.pop()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print(num)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print(ls)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03F8E08-C6CC-49CA-8420-13B52F49CB1F}"/>
              </a:ext>
            </a:extLst>
          </p:cNvPr>
          <p:cNvSpPr txBox="1"/>
          <p:nvPr/>
        </p:nvSpPr>
        <p:spPr>
          <a:xfrm>
            <a:off x="995688" y="4773791"/>
            <a:ext cx="5579796" cy="1884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ls = 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's'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'f'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num = ls.pop(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  </a:t>
            </a:r>
            <a:r>
              <a:rPr lang="sq-AL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 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弹出下标为</a:t>
            </a:r>
            <a:r>
              <a:rPr lang="en-US" altLang="zh-CN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的元素</a:t>
            </a:r>
            <a:br>
              <a:rPr lang="zh-CN" altLang="en-US" sz="2000" b="0" i="0" dirty="0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print(num)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print(ls)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58AEBB7-50CD-4E43-8469-08BF2C45C9F3}"/>
              </a:ext>
            </a:extLst>
          </p:cNvPr>
          <p:cNvSpPr txBox="1"/>
          <p:nvPr/>
        </p:nvSpPr>
        <p:spPr>
          <a:xfrm>
            <a:off x="995688" y="623867"/>
            <a:ext cx="6104106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pop()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方法可以弹出列表的最后一个元素。</a:t>
            </a:r>
          </a:p>
        </p:txBody>
      </p:sp>
      <p:pic>
        <p:nvPicPr>
          <p:cNvPr id="5" name="Picture 2" descr="undefined">
            <a:extLst>
              <a:ext uri="{FF2B5EF4-FFF2-40B4-BE49-F238E27FC236}">
                <a16:creationId xmlns:a16="http://schemas.microsoft.com/office/drawing/2014/main" id="{EC95C4E1-56BE-4365-9FD2-F6DC0B65EE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8480" y="2182457"/>
            <a:ext cx="3478022" cy="2500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标题 5">
            <a:extLst>
              <a:ext uri="{FF2B5EF4-FFF2-40B4-BE49-F238E27FC236}">
                <a16:creationId xmlns:a16="http://schemas.microsoft.com/office/drawing/2014/main" id="{D91724A8-7156-4A59-A82F-D4771DA197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删除元素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1550F79-18CD-4760-A82C-AAC9098D9F2E}"/>
              </a:ext>
            </a:extLst>
          </p:cNvPr>
          <p:cNvSpPr txBox="1"/>
          <p:nvPr/>
        </p:nvSpPr>
        <p:spPr>
          <a:xfrm>
            <a:off x="995688" y="2923059"/>
            <a:ext cx="7078633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pop()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方法可以弹出列表的最后一个元素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如果将列表看作一个栈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则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pop()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方法弹出的元素就相当于弹出栈顶元素。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3C15B49-A2DC-42BF-BE3E-8C12A2B52F32}"/>
              </a:ext>
            </a:extLst>
          </p:cNvPr>
          <p:cNvSpPr txBox="1"/>
          <p:nvPr/>
        </p:nvSpPr>
        <p:spPr>
          <a:xfrm>
            <a:off x="995688" y="3838935"/>
            <a:ext cx="7196842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与使用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del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语句相比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,pop()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方法的优势是可以获取被删除的值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便于进行一些操作。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9BC616A-BF60-4B67-B4F2-F51ED91C0338}"/>
              </a:ext>
            </a:extLst>
          </p:cNvPr>
          <p:cNvSpPr txBox="1"/>
          <p:nvPr/>
        </p:nvSpPr>
        <p:spPr>
          <a:xfrm>
            <a:off x="3215050" y="4300600"/>
            <a:ext cx="6104106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如果想弹出任意位置的元素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也是可以的。</a:t>
            </a:r>
          </a:p>
        </p:txBody>
      </p:sp>
    </p:spTree>
    <p:extLst>
      <p:ext uri="{BB962C8B-B14F-4D97-AF65-F5344CB8AC3E}">
        <p14:creationId xmlns:p14="http://schemas.microsoft.com/office/powerpoint/2010/main" val="23106966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09AC98C-79A7-4542-B0BE-D6D9A2EB1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093" y="0"/>
            <a:ext cx="1575421" cy="51593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删除元素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DB88023-B8F5-405D-ABF9-F71390DB40FC}"/>
              </a:ext>
            </a:extLst>
          </p:cNvPr>
          <p:cNvGrpSpPr/>
          <p:nvPr/>
        </p:nvGrpSpPr>
        <p:grpSpPr>
          <a:xfrm>
            <a:off x="974124" y="910505"/>
            <a:ext cx="10243750" cy="5200491"/>
            <a:chOff x="2685527" y="950774"/>
            <a:chExt cx="7789140" cy="5200491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80D638B1-D7A2-45EA-9EA8-39589FE0DEF8}"/>
                </a:ext>
              </a:extLst>
            </p:cNvPr>
            <p:cNvSpPr txBox="1"/>
            <p:nvPr/>
          </p:nvSpPr>
          <p:spPr>
            <a:xfrm>
              <a:off x="2685527" y="1882865"/>
              <a:ext cx="4121519" cy="23462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ls = [</a:t>
              </a:r>
              <a:r>
                <a:rPr lang="sq-AL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'a'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's'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'd'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'f'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]</a:t>
              </a:r>
              <a:b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ls.remove(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'a'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b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print(ls)</a:t>
              </a:r>
              <a:b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ls.remove(ls[</a:t>
              </a:r>
              <a:r>
                <a:rPr lang="sq-AL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])</a:t>
              </a:r>
              <a:b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print(ls)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C786F049-1134-4921-8CC4-C1B03C00D47C}"/>
                </a:ext>
              </a:extLst>
            </p:cNvPr>
            <p:cNvSpPr txBox="1"/>
            <p:nvPr/>
          </p:nvSpPr>
          <p:spPr>
            <a:xfrm>
              <a:off x="2685527" y="4728311"/>
              <a:ext cx="4705179" cy="14229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ls = [</a:t>
              </a:r>
              <a:r>
                <a:rPr lang="sq-AL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'aa'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'a'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's'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'd'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'f'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]</a:t>
              </a:r>
              <a:b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ls.remove(</a:t>
              </a:r>
              <a:r>
                <a:rPr lang="sq-AL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b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print(ls)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62BDB6BC-B1C2-4122-81CB-43272258F7EF}"/>
                </a:ext>
              </a:extLst>
            </p:cNvPr>
            <p:cNvSpPr txBox="1"/>
            <p:nvPr/>
          </p:nvSpPr>
          <p:spPr>
            <a:xfrm>
              <a:off x="2685527" y="950774"/>
              <a:ext cx="7789140" cy="9612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remove()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可以通过指定元素内容来删除元素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如果你不知道要删除的元素的具体位置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,remove()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就派上用场了。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EE3896D2-F64E-4EEB-A0A5-84B900FA6F65}"/>
                </a:ext>
              </a:extLst>
            </p:cNvPr>
            <p:cNvSpPr txBox="1"/>
            <p:nvPr/>
          </p:nvSpPr>
          <p:spPr>
            <a:xfrm>
              <a:off x="2685527" y="4220093"/>
              <a:ext cx="7660729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当列表里有多个内容相同的元素时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,remove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只删除第一个符合要求的元素。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243194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3AA9B2-BA05-4EEF-B1CD-5AA963B9B6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67" y="-108012"/>
            <a:ext cx="2366252" cy="66406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更改元素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646A490-EA33-49D8-8914-55EF13330F1E}"/>
              </a:ext>
            </a:extLst>
          </p:cNvPr>
          <p:cNvGrpSpPr/>
          <p:nvPr/>
        </p:nvGrpSpPr>
        <p:grpSpPr>
          <a:xfrm>
            <a:off x="1411793" y="1760082"/>
            <a:ext cx="7311015" cy="2094656"/>
            <a:chOff x="4504986" y="2529909"/>
            <a:chExt cx="6104106" cy="1364082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636141C-93A6-4A5E-87CF-7614749CBF88}"/>
                </a:ext>
              </a:extLst>
            </p:cNvPr>
            <p:cNvSpPr txBox="1"/>
            <p:nvPr/>
          </p:nvSpPr>
          <p:spPr>
            <a:xfrm>
              <a:off x="4504986" y="2967335"/>
              <a:ext cx="4825699" cy="92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ls = [</a:t>
              </a:r>
              <a:r>
                <a:rPr lang="sq-AL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'aa'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'a'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's'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'd'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'f'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]</a:t>
              </a:r>
              <a:b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ls[</a:t>
              </a:r>
              <a:r>
                <a:rPr lang="sq-AL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] = 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'new_ls[2]'</a:t>
              </a:r>
              <a:b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print(ls)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FE9399C1-5566-4E27-817F-89077584C390}"/>
                </a:ext>
              </a:extLst>
            </p:cNvPr>
            <p:cNvSpPr txBox="1"/>
            <p:nvPr/>
          </p:nvSpPr>
          <p:spPr>
            <a:xfrm>
              <a:off x="4504986" y="2529909"/>
              <a:ext cx="6104106" cy="9612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更改元素只需要将新元素赋值给列表元素对应的位置即可。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246101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EE1CCF11-B885-40C7-9CF1-0C877C401A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4652" y="1667882"/>
            <a:ext cx="4350120" cy="428807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DE238FA-B63E-4A9E-ACAD-87A91B1872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0696" y="2463318"/>
            <a:ext cx="6094619" cy="2260445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1CA7EB87-2808-4868-AF24-1929ACBED94C}"/>
              </a:ext>
            </a:extLst>
          </p:cNvPr>
          <p:cNvSpPr txBox="1"/>
          <p:nvPr/>
        </p:nvSpPr>
        <p:spPr>
          <a:xfrm>
            <a:off x="380275" y="109537"/>
            <a:ext cx="1979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什么是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01B4023-00A0-4F49-B533-5D225477D3E1}"/>
              </a:ext>
            </a:extLst>
          </p:cNvPr>
          <p:cNvSpPr txBox="1"/>
          <p:nvPr/>
        </p:nvSpPr>
        <p:spPr>
          <a:xfrm>
            <a:off x="1054652" y="1033114"/>
            <a:ext cx="80522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是一门编程语言，以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为工具，构建应用程序，完成目标。</a:t>
            </a:r>
          </a:p>
        </p:txBody>
      </p:sp>
    </p:spTree>
    <p:extLst>
      <p:ext uri="{BB962C8B-B14F-4D97-AF65-F5344CB8AC3E}">
        <p14:creationId xmlns:p14="http://schemas.microsoft.com/office/powerpoint/2010/main" val="54169973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1BEAF8F-2677-4B46-9179-4C300214DBE8}"/>
              </a:ext>
            </a:extLst>
          </p:cNvPr>
          <p:cNvSpPr txBox="1"/>
          <p:nvPr/>
        </p:nvSpPr>
        <p:spPr>
          <a:xfrm>
            <a:off x="402749" y="0"/>
            <a:ext cx="1784397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列表排序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F24F9DD-05F8-49DF-989F-671371919161}"/>
              </a:ext>
            </a:extLst>
          </p:cNvPr>
          <p:cNvSpPr txBox="1"/>
          <p:nvPr/>
        </p:nvSpPr>
        <p:spPr>
          <a:xfrm>
            <a:off x="1618734" y="2006046"/>
            <a:ext cx="2434638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ls =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'f'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's'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ls.sort()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print(ls)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4B828C1-6D84-49B7-A189-6F0105F5B5CF}"/>
              </a:ext>
            </a:extLst>
          </p:cNvPr>
          <p:cNvSpPr txBox="1"/>
          <p:nvPr/>
        </p:nvSpPr>
        <p:spPr>
          <a:xfrm>
            <a:off x="1618734" y="4154971"/>
            <a:ext cx="2798120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ls = [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'f'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's'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ls.sort(</a:t>
            </a:r>
            <a:r>
              <a:rPr lang="sq-AL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reverse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True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print(ls)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043F3EF-8FE3-4121-9F9B-E06EC223D166}"/>
              </a:ext>
            </a:extLst>
          </p:cNvPr>
          <p:cNvSpPr txBox="1"/>
          <p:nvPr/>
        </p:nvSpPr>
        <p:spPr>
          <a:xfrm>
            <a:off x="1618734" y="1345070"/>
            <a:ext cx="9428206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sort()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对列表进行的排序是直接对列表进行操作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列表内容会改变且不可逆。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08692CE-05DC-4861-9567-94A1BD858D56}"/>
              </a:ext>
            </a:extLst>
          </p:cNvPr>
          <p:cNvSpPr txBox="1"/>
          <p:nvPr/>
        </p:nvSpPr>
        <p:spPr>
          <a:xfrm>
            <a:off x="1618734" y="3590352"/>
            <a:ext cx="8859795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如果想倒序排列列表元素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只需向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sort()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方法传递参数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reverse=True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即可。</a:t>
            </a:r>
          </a:p>
        </p:txBody>
      </p:sp>
    </p:spTree>
    <p:extLst>
      <p:ext uri="{BB962C8B-B14F-4D97-AF65-F5344CB8AC3E}">
        <p14:creationId xmlns:p14="http://schemas.microsoft.com/office/powerpoint/2010/main" val="375446193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F9E237-783D-443F-B5E5-60A40BD584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450" y="0"/>
            <a:ext cx="1464209" cy="51593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列表排序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B8457D7-1DD5-430E-A2E5-5776BFF324E2}"/>
              </a:ext>
            </a:extLst>
          </p:cNvPr>
          <p:cNvGrpSpPr/>
          <p:nvPr/>
        </p:nvGrpSpPr>
        <p:grpSpPr>
          <a:xfrm>
            <a:off x="1569309" y="1565528"/>
            <a:ext cx="7765117" cy="3936529"/>
            <a:chOff x="2478121" y="2552264"/>
            <a:chExt cx="6104106" cy="3299895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54A23819-79C1-4F8F-8F12-4026C011D593}"/>
                </a:ext>
              </a:extLst>
            </p:cNvPr>
            <p:cNvSpPr txBox="1"/>
            <p:nvPr/>
          </p:nvSpPr>
          <p:spPr>
            <a:xfrm>
              <a:off x="2478121" y="2552264"/>
              <a:ext cx="6104106" cy="4188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使用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sorted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对列表进行暂时排序：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20E86307-EC9C-47F2-AB8E-BAD4461A61DC}"/>
                </a:ext>
              </a:extLst>
            </p:cNvPr>
            <p:cNvSpPr txBox="1"/>
            <p:nvPr/>
          </p:nvSpPr>
          <p:spPr>
            <a:xfrm>
              <a:off x="2478121" y="2995186"/>
              <a:ext cx="2418677" cy="11928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ls = [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'f'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'd'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's'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'a'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]</a:t>
              </a:r>
              <a:b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print(sorted(ls))</a:t>
              </a:r>
              <a:b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print(ls)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C84879AB-E035-4749-9577-1585D9F636BF}"/>
                </a:ext>
              </a:extLst>
            </p:cNvPr>
            <p:cNvSpPr txBox="1"/>
            <p:nvPr/>
          </p:nvSpPr>
          <p:spPr>
            <a:xfrm>
              <a:off x="2478121" y="4659332"/>
              <a:ext cx="3226898" cy="11928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ls = [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'f'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'd'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's'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'a'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]</a:t>
              </a:r>
              <a:b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print(sorted(ls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sq-AL" altLang="zh-CN" sz="2000" b="0" i="0" dirty="0">
                  <a:solidFill>
                    <a:srgbClr val="AA49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reverse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=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True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))</a:t>
              </a:r>
              <a:b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print(ls)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D63D53FC-7EEB-41A8-BEEA-6424659F477E}"/>
                </a:ext>
              </a:extLst>
            </p:cNvPr>
            <p:cNvSpPr txBox="1"/>
            <p:nvPr/>
          </p:nvSpPr>
          <p:spPr>
            <a:xfrm>
              <a:off x="2478121" y="4212114"/>
              <a:ext cx="3039265" cy="418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列表倒序，不排序：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0625375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D32BC10-9D8A-4CF7-8007-C046BF6DC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311" y="40269"/>
            <a:ext cx="2267398" cy="51593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获取列表长度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1DFC80D5-0DA3-47AD-8D52-CD020A6F9E4F}"/>
              </a:ext>
            </a:extLst>
          </p:cNvPr>
          <p:cNvGrpSpPr/>
          <p:nvPr/>
        </p:nvGrpSpPr>
        <p:grpSpPr>
          <a:xfrm>
            <a:off x="1350010" y="1240689"/>
            <a:ext cx="9215017" cy="3894577"/>
            <a:chOff x="3048408" y="1701938"/>
            <a:chExt cx="6116529" cy="3894577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136E867-A4B4-4352-B0CD-60860EA9F39F}"/>
                </a:ext>
              </a:extLst>
            </p:cNvPr>
            <p:cNvSpPr txBox="1"/>
            <p:nvPr/>
          </p:nvSpPr>
          <p:spPr>
            <a:xfrm>
              <a:off x="3048408" y="1701938"/>
              <a:ext cx="4348696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使用</a:t>
              </a:r>
              <a:r>
                <a:rPr lang="en-US" altLang="zh-CN" sz="2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len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()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获取列表长度：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B1B6CE0F-EF2E-44B6-A884-76ABC9D02811}"/>
                </a:ext>
              </a:extLst>
            </p:cNvPr>
            <p:cNvSpPr txBox="1"/>
            <p:nvPr/>
          </p:nvSpPr>
          <p:spPr>
            <a:xfrm>
              <a:off x="3060831" y="3454347"/>
              <a:ext cx="1203290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索引错误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31A4BEEC-0ECE-489B-A04B-E40C5E4D598E}"/>
                </a:ext>
              </a:extLst>
            </p:cNvPr>
            <p:cNvSpPr txBox="1"/>
            <p:nvPr/>
          </p:nvSpPr>
          <p:spPr>
            <a:xfrm>
              <a:off x="3048408" y="2292377"/>
              <a:ext cx="2602207" cy="9612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ls = [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'f'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'd'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's'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'a'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]</a:t>
              </a:r>
              <a:b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print(len(ls))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F1A180F0-C946-4211-AF9B-FEAF85FD6DE1}"/>
                </a:ext>
              </a:extLst>
            </p:cNvPr>
            <p:cNvSpPr txBox="1"/>
            <p:nvPr/>
          </p:nvSpPr>
          <p:spPr>
            <a:xfrm>
              <a:off x="3048408" y="3953971"/>
              <a:ext cx="2997282" cy="9612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ls = [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'f'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'd'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's'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'a'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]</a:t>
              </a:r>
              <a:b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print(ls[</a:t>
              </a:r>
              <a:r>
                <a:rPr lang="sq-AL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])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7C81E0A-9C6A-401D-876B-1CE7BFBDCD5F}"/>
                </a:ext>
              </a:extLst>
            </p:cNvPr>
            <p:cNvSpPr txBox="1"/>
            <p:nvPr/>
          </p:nvSpPr>
          <p:spPr>
            <a:xfrm>
              <a:off x="3060831" y="5096891"/>
              <a:ext cx="6104106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列表长度为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但是代码却要输出下标位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的列表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显然是做不到的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所以程序报错。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1458451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>
            <a:extLst>
              <a:ext uri="{FF2B5EF4-FFF2-40B4-BE49-F238E27FC236}">
                <a16:creationId xmlns:a16="http://schemas.microsoft.com/office/drawing/2014/main" id="{CF1AC734-4C3E-471D-82C7-6C0A9F1AB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310" y="0"/>
            <a:ext cx="2044976" cy="531341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循环遍历列表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AC3C7D1-670C-46EB-81B2-F9449CD1A86A}"/>
              </a:ext>
            </a:extLst>
          </p:cNvPr>
          <p:cNvSpPr txBox="1"/>
          <p:nvPr/>
        </p:nvSpPr>
        <p:spPr>
          <a:xfrm>
            <a:off x="943797" y="1942614"/>
            <a:ext cx="4973605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ls = [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'aa'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's'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'd'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'f'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 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ls: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print(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9F5C49F-8DDB-4BFA-A742-824BF3E8BD61}"/>
              </a:ext>
            </a:extLst>
          </p:cNvPr>
          <p:cNvSpPr txBox="1"/>
          <p:nvPr/>
        </p:nvSpPr>
        <p:spPr>
          <a:xfrm>
            <a:off x="943797" y="4250263"/>
            <a:ext cx="5838578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ls = 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'aa'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's'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'd'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'f'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range(len(ls)):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print(ls[i])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BAACC9C-2F49-4B80-933E-72762424B4ED}"/>
              </a:ext>
            </a:extLst>
          </p:cNvPr>
          <p:cNvSpPr txBox="1"/>
          <p:nvPr/>
        </p:nvSpPr>
        <p:spPr>
          <a:xfrm>
            <a:off x="7209093" y="1915240"/>
            <a:ext cx="3429011" cy="1884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ls = []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range(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ls.append(i)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print(ls)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B6538E8-3120-428F-B0DD-F7E7296A405D}"/>
              </a:ext>
            </a:extLst>
          </p:cNvPr>
          <p:cNvSpPr txBox="1"/>
          <p:nvPr/>
        </p:nvSpPr>
        <p:spPr>
          <a:xfrm>
            <a:off x="7209093" y="4586581"/>
            <a:ext cx="3250901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print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list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range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)))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4B31F8F-684D-45CB-82B3-1726688C14C3}"/>
              </a:ext>
            </a:extLst>
          </p:cNvPr>
          <p:cNvSpPr txBox="1"/>
          <p:nvPr/>
        </p:nvSpPr>
        <p:spPr>
          <a:xfrm>
            <a:off x="943797" y="1340118"/>
            <a:ext cx="5712579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循环顺序访问所有元素值：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C40044-9318-4532-8108-2156799FE3B9}"/>
              </a:ext>
            </a:extLst>
          </p:cNvPr>
          <p:cNvSpPr txBox="1"/>
          <p:nvPr/>
        </p:nvSpPr>
        <p:spPr>
          <a:xfrm>
            <a:off x="943797" y="3647767"/>
            <a:ext cx="6138186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循环，使用列表下表，顺序访问所有元素值：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7D9E284-CD84-42E0-A1D6-9AD1F414D8FA}"/>
              </a:ext>
            </a:extLst>
          </p:cNvPr>
          <p:cNvSpPr txBox="1"/>
          <p:nvPr/>
        </p:nvSpPr>
        <p:spPr>
          <a:xfrm>
            <a:off x="7209093" y="1272172"/>
            <a:ext cx="4059205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循环和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range()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生成列表：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62C7F0B-732A-4CB9-890A-A22E28443C5A}"/>
              </a:ext>
            </a:extLst>
          </p:cNvPr>
          <p:cNvSpPr txBox="1"/>
          <p:nvPr/>
        </p:nvSpPr>
        <p:spPr>
          <a:xfrm>
            <a:off x="7209093" y="3897579"/>
            <a:ext cx="3288957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将数字序列转化为列表：</a:t>
            </a:r>
          </a:p>
        </p:txBody>
      </p:sp>
    </p:spTree>
    <p:extLst>
      <p:ext uri="{BB962C8B-B14F-4D97-AF65-F5344CB8AC3E}">
        <p14:creationId xmlns:p14="http://schemas.microsoft.com/office/powerpoint/2010/main" val="228604646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DC554E-2720-47C8-9EFC-97689E048B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807" y="111211"/>
            <a:ext cx="1439495" cy="441796"/>
          </a:xfrm>
        </p:spPr>
        <p:txBody>
          <a:bodyPr>
            <a:normAutofit/>
          </a:bodyPr>
          <a:lstStyle/>
          <a:p>
            <a:r>
              <a:rPr lang="zh-CN" altLang="en-US" dirty="0">
                <a:latin typeface="微软雅黑" panose="020B0503020204020204" pitchFamily="34" charset="-122"/>
              </a:rPr>
              <a:t>列表解析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E525280-D4B0-4976-B236-44736131DA66}"/>
              </a:ext>
            </a:extLst>
          </p:cNvPr>
          <p:cNvGrpSpPr/>
          <p:nvPr/>
        </p:nvGrpSpPr>
        <p:grpSpPr>
          <a:xfrm>
            <a:off x="1742302" y="2014151"/>
            <a:ext cx="6450095" cy="2497252"/>
            <a:chOff x="2412557" y="1583893"/>
            <a:chExt cx="6104106" cy="2107486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2D4EF60-030B-4F4E-BC1F-86FBA17CA745}"/>
                </a:ext>
              </a:extLst>
            </p:cNvPr>
            <p:cNvSpPr txBox="1"/>
            <p:nvPr/>
          </p:nvSpPr>
          <p:spPr>
            <a:xfrm>
              <a:off x="2412557" y="1583893"/>
              <a:ext cx="4609071" cy="8112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ls = [i 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for 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 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 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range(</a:t>
              </a:r>
              <a:r>
                <a:rPr lang="sq-AL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sq-AL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)]</a:t>
              </a:r>
              <a:b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print(ls)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D00FFCB-F790-4B57-A75C-D8143D630507}"/>
                </a:ext>
              </a:extLst>
            </p:cNvPr>
            <p:cNvSpPr txBox="1"/>
            <p:nvPr/>
          </p:nvSpPr>
          <p:spPr>
            <a:xfrm>
              <a:off x="2412557" y="3191755"/>
              <a:ext cx="6104106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代码实现的功能是将循环遍历的元素存入列表中。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9724377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D32BC10-9D8A-4CF7-8007-C046BF6DC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0703" y="56430"/>
            <a:ext cx="1297460" cy="49962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切片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592BE10-C9D7-4199-B6AB-006837A0D26C}"/>
              </a:ext>
            </a:extLst>
          </p:cNvPr>
          <p:cNvGrpSpPr/>
          <p:nvPr/>
        </p:nvGrpSpPr>
        <p:grpSpPr>
          <a:xfrm>
            <a:off x="1153297" y="1500688"/>
            <a:ext cx="9885405" cy="3856624"/>
            <a:chOff x="1458683" y="1435861"/>
            <a:chExt cx="7926323" cy="2926593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629B5B4-8C26-4A0F-9DDD-7EC0A4983FE9}"/>
                </a:ext>
              </a:extLst>
            </p:cNvPr>
            <p:cNvSpPr txBox="1"/>
            <p:nvPr/>
          </p:nvSpPr>
          <p:spPr>
            <a:xfrm>
              <a:off x="1458683" y="1435861"/>
              <a:ext cx="7926323" cy="3791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Python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中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切片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(slice)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是获取序列对象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如</a:t>
              </a:r>
              <a:r>
                <a:rPr lang="en-US" altLang="zh-CN" sz="2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list,string,tuple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的子序列的一种方法。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1F34FAA1-0FEA-40B6-97F3-EE052D3C9FC3}"/>
                </a:ext>
              </a:extLst>
            </p:cNvPr>
            <p:cNvSpPr txBox="1"/>
            <p:nvPr/>
          </p:nvSpPr>
          <p:spPr>
            <a:xfrm>
              <a:off x="1458683" y="1815000"/>
              <a:ext cx="7689370" cy="3791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简单的切片形式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[</a:t>
              </a:r>
              <a:r>
                <a:rPr lang="en-US" altLang="zh-CN" sz="2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start:stop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],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获得的是下标前闭后开的区间范围内的元素。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4475FBDC-6C1E-4958-97BF-E45B6AA15C78}"/>
                </a:ext>
              </a:extLst>
            </p:cNvPr>
            <p:cNvSpPr txBox="1"/>
            <p:nvPr/>
          </p:nvSpPr>
          <p:spPr>
            <a:xfrm>
              <a:off x="1458683" y="2231647"/>
              <a:ext cx="5023307" cy="21308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ls = [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for 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 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range(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)]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print(ls)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print(ls[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:])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print(ls[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])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print(ls[: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])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print(ls[-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:])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9157802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D32BC10-9D8A-4CF7-8007-C046BF6DC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67" y="0"/>
            <a:ext cx="1254145" cy="59312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切片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88A5855A-F21F-4257-8480-A087712389B6}"/>
              </a:ext>
            </a:extLst>
          </p:cNvPr>
          <p:cNvGrpSpPr/>
          <p:nvPr/>
        </p:nvGrpSpPr>
        <p:grpSpPr>
          <a:xfrm>
            <a:off x="1482812" y="1260389"/>
            <a:ext cx="8760940" cy="3948797"/>
            <a:chOff x="3043947" y="1947854"/>
            <a:chExt cx="6104106" cy="2687056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C9941185-B28D-4577-8BAB-EF0CD93EC570}"/>
                </a:ext>
              </a:extLst>
            </p:cNvPr>
            <p:cNvSpPr txBox="1"/>
            <p:nvPr/>
          </p:nvSpPr>
          <p:spPr>
            <a:xfrm>
              <a:off x="3043947" y="2378302"/>
              <a:ext cx="5201617" cy="6541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fr-F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ls = [</a:t>
              </a:r>
              <a:r>
                <a:rPr lang="fr-FR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fr-FR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fr-FR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fr-FR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fr-FR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fr-FR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fr-FR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fr-FR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fr-FR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fr-FR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fr-FR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fr-FR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fr-FR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fr-FR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fr-FR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fr-FR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fr-FR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fr-FR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fr-FR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fr-F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]</a:t>
              </a:r>
              <a:br>
                <a:rPr lang="fr-F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fr-F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print(ls[::</a:t>
              </a:r>
              <a:r>
                <a:rPr lang="fr-FR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fr-F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])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78D8C2AD-EF69-4C84-BC2A-B0BFF7377177}"/>
                </a:ext>
              </a:extLst>
            </p:cNvPr>
            <p:cNvSpPr txBox="1"/>
            <p:nvPr/>
          </p:nvSpPr>
          <p:spPr>
            <a:xfrm>
              <a:off x="3043947" y="3980777"/>
              <a:ext cx="6104106" cy="6541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fr-F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ls = [</a:t>
              </a:r>
              <a:r>
                <a:rPr lang="fr-FR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fr-FR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fr-FR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fr-FR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fr-FR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fr-FR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fr-FR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fr-FR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fr-FR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fr-FR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fr-FR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fr-FR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fr-FR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fr-FR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fr-FR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fr-FR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fr-FR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fr-FR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fr-FR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fr-F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]</a:t>
              </a:r>
              <a:br>
                <a:rPr lang="fr-F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fr-F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print(ls[::-</a:t>
              </a:r>
              <a:r>
                <a:rPr lang="fr-FR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fr-F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])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8F5DCC62-8DC1-4B51-B181-8171184F5095}"/>
                </a:ext>
              </a:extLst>
            </p:cNvPr>
            <p:cNvSpPr txBox="1"/>
            <p:nvPr/>
          </p:nvSpPr>
          <p:spPr>
            <a:xfrm>
              <a:off x="3043947" y="1947854"/>
              <a:ext cx="6104106" cy="3399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切片的第三个参数为步长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可依据步长跳跃式取值。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6A2E521-4511-4355-9681-D3A9435B5FF9}"/>
                </a:ext>
              </a:extLst>
            </p:cNvPr>
            <p:cNvSpPr txBox="1"/>
            <p:nvPr/>
          </p:nvSpPr>
          <p:spPr>
            <a:xfrm>
              <a:off x="3043947" y="3213797"/>
              <a:ext cx="6104106" cy="6541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步长既可以是正数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也可以是负数。当步长为负数时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效果和步长为正数相似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只不过取值顺序变为逆序。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145693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8F27A0-30C3-6FEC-321D-47C0CE78F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第一章 基础知识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81094B67-CF9D-52CE-6B97-2A66F786155B}"/>
              </a:ext>
            </a:extLst>
          </p:cNvPr>
          <p:cNvSpPr txBox="1">
            <a:spLocks noChangeArrowheads="1"/>
          </p:cNvSpPr>
          <p:nvPr/>
        </p:nvSpPr>
        <p:spPr>
          <a:xfrm>
            <a:off x="1607737" y="1448686"/>
            <a:ext cx="4325232" cy="396062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前言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1.2  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 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Pycharm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1.4  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程序基本结构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1.5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变量和常量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1.6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数字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1.7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字符串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1.8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列表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1.9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1086A42-002E-AB00-F1E0-7F058A7FDDD4}"/>
              </a:ext>
            </a:extLst>
          </p:cNvPr>
          <p:cNvSpPr txBox="1">
            <a:spLocks noChangeArrowheads="1"/>
          </p:cNvSpPr>
          <p:nvPr/>
        </p:nvSpPr>
        <p:spPr>
          <a:xfrm>
            <a:off x="6558069" y="1448686"/>
            <a:ext cx="4153786" cy="352469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1.10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字典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集合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1.12 if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语句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1.13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用户输入和循环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1.14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1.15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类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1.16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1.17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异常</a:t>
            </a:r>
          </a:p>
        </p:txBody>
      </p:sp>
    </p:spTree>
    <p:extLst>
      <p:ext uri="{BB962C8B-B14F-4D97-AF65-F5344CB8AC3E}">
        <p14:creationId xmlns:p14="http://schemas.microsoft.com/office/powerpoint/2010/main" val="242182683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6C6786-D9D4-4E02-A489-D884D5C93A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309" y="26724"/>
            <a:ext cx="1729946" cy="51593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元组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F0C4D34-4981-4B71-8377-1F7B5478EC2B}"/>
              </a:ext>
            </a:extLst>
          </p:cNvPr>
          <p:cNvSpPr txBox="1"/>
          <p:nvPr/>
        </p:nvSpPr>
        <p:spPr>
          <a:xfrm>
            <a:off x="948414" y="867309"/>
            <a:ext cx="1729946" cy="515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什么是元组？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978FA6D-D49C-4139-B26F-4AD935F32200}"/>
              </a:ext>
            </a:extLst>
          </p:cNvPr>
          <p:cNvSpPr txBox="1"/>
          <p:nvPr/>
        </p:nvSpPr>
        <p:spPr>
          <a:xfrm>
            <a:off x="948414" y="3894306"/>
            <a:ext cx="5489455" cy="1884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列表是可以修改的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操作很方便。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但有时我们不想列表里的元素被随意修改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这样很不安全。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那么使用元组就很方便了。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E0635D2-8222-4A94-A52E-3F9A5F5EBEBB}"/>
              </a:ext>
            </a:extLst>
          </p:cNvPr>
          <p:cNvSpPr txBox="1"/>
          <p:nvPr/>
        </p:nvSpPr>
        <p:spPr>
          <a:xfrm>
            <a:off x="7052520" y="1641469"/>
            <a:ext cx="3332139" cy="1884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tup = (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print(tup[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tup[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]=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b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print(tup[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68E01CC-8CA7-493F-87FC-C9250F1AAFB0}"/>
              </a:ext>
            </a:extLst>
          </p:cNvPr>
          <p:cNvSpPr txBox="1"/>
          <p:nvPr/>
        </p:nvSpPr>
        <p:spPr>
          <a:xfrm>
            <a:off x="948414" y="1383246"/>
            <a:ext cx="6104106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tup = 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print(tup[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])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1CDDC0F-1959-4F90-B052-1F0BC6B9C2C3}"/>
              </a:ext>
            </a:extLst>
          </p:cNvPr>
          <p:cNvSpPr txBox="1"/>
          <p:nvPr/>
        </p:nvSpPr>
        <p:spPr>
          <a:xfrm>
            <a:off x="948415" y="2434281"/>
            <a:ext cx="5489455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元组看起来很像列表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但使用圆括号非中括号来表示。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定义元组后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我们可以通过下标的方式访问它。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5F8662D-844A-402F-A4F6-6B34B34C1AFA}"/>
              </a:ext>
            </a:extLst>
          </p:cNvPr>
          <p:cNvSpPr txBox="1"/>
          <p:nvPr/>
        </p:nvSpPr>
        <p:spPr>
          <a:xfrm>
            <a:off x="6895072" y="883622"/>
            <a:ext cx="6169462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我们试图修改一下元组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看看能否成功。</a:t>
            </a:r>
          </a:p>
        </p:txBody>
      </p:sp>
    </p:spTree>
    <p:extLst>
      <p:ext uri="{BB962C8B-B14F-4D97-AF65-F5344CB8AC3E}">
        <p14:creationId xmlns:p14="http://schemas.microsoft.com/office/powerpoint/2010/main" val="111661408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039F1C5-ECF2-42CE-BF0C-14C755F3DE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310" y="0"/>
            <a:ext cx="10108430" cy="51593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定义元组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AB05FA39-90CF-4AB9-8A7D-E25C2E235AC5}"/>
              </a:ext>
            </a:extLst>
          </p:cNvPr>
          <p:cNvGrpSpPr/>
          <p:nvPr/>
        </p:nvGrpSpPr>
        <p:grpSpPr>
          <a:xfrm>
            <a:off x="1350937" y="1001823"/>
            <a:ext cx="9251159" cy="4660808"/>
            <a:chOff x="3043814" y="1912547"/>
            <a:chExt cx="6104372" cy="4660808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CCAD362-4A91-4C70-AB81-9E6173E29D23}"/>
                </a:ext>
              </a:extLst>
            </p:cNvPr>
            <p:cNvSpPr txBox="1"/>
            <p:nvPr/>
          </p:nvSpPr>
          <p:spPr>
            <a:xfrm>
              <a:off x="3043814" y="2420786"/>
              <a:ext cx="1799273" cy="9612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tup = (</a:t>
              </a:r>
              <a:r>
                <a:rPr lang="sq-AL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b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print(tup[</a:t>
              </a:r>
              <a:r>
                <a:rPr lang="sq-AL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])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660235F8-AA54-466E-9D10-676F0A0A80E0}"/>
                </a:ext>
              </a:extLst>
            </p:cNvPr>
            <p:cNvSpPr txBox="1"/>
            <p:nvPr/>
          </p:nvSpPr>
          <p:spPr>
            <a:xfrm>
              <a:off x="3043814" y="4688737"/>
              <a:ext cx="2500482" cy="18846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tup= (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print(tup[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])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tup = (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print(tup[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])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4F7B607-BDA4-4E4F-889D-58FBBA36283D}"/>
                </a:ext>
              </a:extLst>
            </p:cNvPr>
            <p:cNvSpPr txBox="1"/>
            <p:nvPr/>
          </p:nvSpPr>
          <p:spPr>
            <a:xfrm>
              <a:off x="3043814" y="3576956"/>
              <a:ext cx="6104372" cy="9612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虽然修改元组的内容是不被允许的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但是我们仍可以通过重新定义元组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给原来的元组变量赋值来间接修改元组的值：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812EB77-291C-422A-A726-44026EC060B3}"/>
                </a:ext>
              </a:extLst>
            </p:cNvPr>
            <p:cNvSpPr txBox="1"/>
            <p:nvPr/>
          </p:nvSpPr>
          <p:spPr>
            <a:xfrm>
              <a:off x="3044080" y="1912547"/>
              <a:ext cx="6104106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如果定义的元组只有一个元素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需要注意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写完第一个元素后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需要再加一个逗号。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676505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表格 9">
            <a:extLst>
              <a:ext uri="{FF2B5EF4-FFF2-40B4-BE49-F238E27FC236}">
                <a16:creationId xmlns:a16="http://schemas.microsoft.com/office/drawing/2014/main" id="{0199C944-EB26-4446-9085-A8C77B7C66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8788522"/>
              </p:ext>
            </p:extLst>
          </p:nvPr>
        </p:nvGraphicFramePr>
        <p:xfrm>
          <a:off x="2467703" y="1367326"/>
          <a:ext cx="8280400" cy="43760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80400">
                  <a:extLst>
                    <a:ext uri="{9D8B030D-6E8A-4147-A177-3AD203B41FA5}">
                      <a16:colId xmlns:a16="http://schemas.microsoft.com/office/drawing/2014/main" val="4051859813"/>
                    </a:ext>
                  </a:extLst>
                </a:gridCol>
              </a:tblGrid>
              <a:tr h="53561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print("</a:t>
                      </a:r>
                      <a:r>
                        <a:rPr lang="en-US" altLang="zh-CN" sz="2000" b="0" dirty="0" err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Hello,World</a:t>
                      </a:r>
                      <a:r>
                        <a:rPr lang="en-US" altLang="zh-CN" sz="20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!")</a:t>
                      </a:r>
                      <a:endParaRPr lang="zh-CN" altLang="en-US"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8933311"/>
                  </a:ext>
                </a:extLst>
              </a:tr>
              <a:tr h="1568724">
                <a:tc>
                  <a:txBody>
                    <a:bodyPr/>
                    <a:lstStyle/>
                    <a:p>
                      <a:r>
                        <a:rPr lang="en-US" altLang="zh-CN" sz="20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public class Hello World{</a:t>
                      </a:r>
                    </a:p>
                    <a:p>
                      <a:r>
                        <a:rPr lang="en-US" altLang="zh-CN" sz="20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public static void main(String[]</a:t>
                      </a:r>
                      <a:r>
                        <a:rPr lang="en-US" altLang="zh-CN" sz="2000" b="0" kern="1200" dirty="0" err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args</a:t>
                      </a:r>
                      <a:r>
                        <a:rPr lang="en-US" altLang="zh-CN" sz="20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){</a:t>
                      </a:r>
                    </a:p>
                    <a:p>
                      <a:r>
                        <a:rPr lang="en-US" altLang="zh-CN" sz="2000" b="0" kern="1200" dirty="0" err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system.out.println</a:t>
                      </a:r>
                      <a:r>
                        <a:rPr lang="en-US" altLang="zh-CN" sz="20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("</a:t>
                      </a:r>
                      <a:r>
                        <a:rPr lang="en-US" altLang="zh-CN" sz="2000" b="0" kern="1200" dirty="0" err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Hello,World</a:t>
                      </a:r>
                      <a:r>
                        <a:rPr lang="en-US" altLang="zh-CN" sz="20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!");</a:t>
                      </a:r>
                    </a:p>
                    <a:p>
                      <a:r>
                        <a:rPr lang="en-US" altLang="zh-CN" sz="20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}</a:t>
                      </a:r>
                    </a:p>
                    <a:p>
                      <a:r>
                        <a:rPr lang="en-US" altLang="zh-CN" sz="20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}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0452458"/>
                  </a:ext>
                </a:extLst>
              </a:tr>
              <a:tr h="215699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0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#include&lt;iostream&gt;</a:t>
                      </a:r>
                    </a:p>
                    <a:p>
                      <a:pPr marL="0" algn="l" defTabSz="914400" rtl="0" eaLnBrk="1" latinLnBrk="0" hangingPunct="1"/>
                      <a:r>
                        <a:rPr lang="en-US" altLang="zh-CN" sz="2000" b="0" kern="1200" dirty="0" err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usingnamespacestd</a:t>
                      </a:r>
                      <a:r>
                        <a:rPr lang="en-US" altLang="zh-CN" sz="20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;</a:t>
                      </a:r>
                    </a:p>
                    <a:p>
                      <a:pPr marL="0" algn="l" defTabSz="914400" rtl="0" eaLnBrk="1" latinLnBrk="0" hangingPunct="1"/>
                      <a:endParaRPr lang="en-US" altLang="zh-CN" sz="20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US" altLang="zh-CN" sz="20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int main(){</a:t>
                      </a:r>
                    </a:p>
                    <a:p>
                      <a:pPr marL="0" algn="l" defTabSz="914400" rtl="0" eaLnBrk="1" latinLnBrk="0" hangingPunct="1"/>
                      <a:r>
                        <a:rPr lang="en-US" altLang="zh-CN" sz="2000" b="0" kern="1200" dirty="0" err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cout</a:t>
                      </a:r>
                      <a:r>
                        <a:rPr lang="en-US" altLang="zh-CN" sz="20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&lt;&lt;"</a:t>
                      </a:r>
                      <a:r>
                        <a:rPr lang="en-US" altLang="zh-CN" sz="2000" b="0" kern="1200" dirty="0" err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Hello,World</a:t>
                      </a:r>
                      <a:r>
                        <a:rPr lang="en-US" altLang="zh-CN" sz="20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!"&lt;&lt;</a:t>
                      </a:r>
                      <a:r>
                        <a:rPr lang="en-US" altLang="zh-CN" sz="2000" b="0" kern="1200" dirty="0" err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endl</a:t>
                      </a:r>
                      <a:r>
                        <a:rPr lang="en-US" altLang="zh-CN" sz="20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;</a:t>
                      </a:r>
                    </a:p>
                    <a:p>
                      <a:pPr marL="0" algn="l" defTabSz="914400" rtl="0" eaLnBrk="1" latinLnBrk="0" hangingPunct="1"/>
                      <a:r>
                        <a:rPr lang="en-US" altLang="zh-CN" sz="20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return0;</a:t>
                      </a:r>
                    </a:p>
                    <a:p>
                      <a:pPr marL="0" algn="l" defTabSz="914400" rtl="0" eaLnBrk="1" latinLnBrk="0" hangingPunct="1"/>
                      <a:r>
                        <a:rPr lang="en-US" altLang="zh-CN" sz="20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}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1250189"/>
                  </a:ext>
                </a:extLst>
              </a:tr>
            </a:tbl>
          </a:graphicData>
        </a:graphic>
      </p:graphicFrame>
      <p:sp>
        <p:nvSpPr>
          <p:cNvPr id="11" name="文本框 10">
            <a:extLst>
              <a:ext uri="{FF2B5EF4-FFF2-40B4-BE49-F238E27FC236}">
                <a16:creationId xmlns:a16="http://schemas.microsoft.com/office/drawing/2014/main" id="{1E86CBCD-B59D-4BB4-B2D4-BE81296985A6}"/>
              </a:ext>
            </a:extLst>
          </p:cNvPr>
          <p:cNvSpPr txBox="1"/>
          <p:nvPr/>
        </p:nvSpPr>
        <p:spPr>
          <a:xfrm>
            <a:off x="1139396" y="1399947"/>
            <a:ext cx="1328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30C13A2-F581-41F8-8966-E24D055BD1B1}"/>
              </a:ext>
            </a:extLst>
          </p:cNvPr>
          <p:cNvSpPr txBox="1"/>
          <p:nvPr/>
        </p:nvSpPr>
        <p:spPr>
          <a:xfrm>
            <a:off x="1258930" y="2481386"/>
            <a:ext cx="10892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Java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D378971-6791-4C89-A99D-2A7F369ECF45}"/>
              </a:ext>
            </a:extLst>
          </p:cNvPr>
          <p:cNvSpPr txBox="1"/>
          <p:nvPr/>
        </p:nvSpPr>
        <p:spPr>
          <a:xfrm>
            <a:off x="1413388" y="4311821"/>
            <a:ext cx="780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C++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18B52FD-12A0-4119-9367-2DDE989EE796}"/>
              </a:ext>
            </a:extLst>
          </p:cNvPr>
          <p:cNvSpPr txBox="1"/>
          <p:nvPr/>
        </p:nvSpPr>
        <p:spPr>
          <a:xfrm>
            <a:off x="417512" y="118453"/>
            <a:ext cx="1790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编程语言对比</a:t>
            </a:r>
          </a:p>
        </p:txBody>
      </p:sp>
    </p:spTree>
    <p:extLst>
      <p:ext uri="{BB962C8B-B14F-4D97-AF65-F5344CB8AC3E}">
        <p14:creationId xmlns:p14="http://schemas.microsoft.com/office/powerpoint/2010/main" val="127985349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6A157D86-5605-4BE0-BEC8-70F195D355DA}"/>
              </a:ext>
            </a:extLst>
          </p:cNvPr>
          <p:cNvGrpSpPr/>
          <p:nvPr/>
        </p:nvGrpSpPr>
        <p:grpSpPr>
          <a:xfrm>
            <a:off x="1767017" y="1742301"/>
            <a:ext cx="8031892" cy="2264095"/>
            <a:chOff x="5353163" y="5146835"/>
            <a:chExt cx="6755628" cy="1567458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6EF5C042-4378-4B24-AC40-7185D5129C99}"/>
                </a:ext>
              </a:extLst>
            </p:cNvPr>
            <p:cNvSpPr txBox="1"/>
            <p:nvPr/>
          </p:nvSpPr>
          <p:spPr>
            <a:xfrm>
              <a:off x="5353163" y="5729166"/>
              <a:ext cx="2525565" cy="9851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fr-F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tup = (</a:t>
              </a:r>
              <a:r>
                <a:rPr lang="fr-FR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fr-FR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fr-FR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</a:t>
              </a:r>
              <a:r>
                <a:rPr lang="fr-F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br>
                <a:rPr lang="fr-F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fr-FR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del </a:t>
              </a:r>
              <a:r>
                <a:rPr lang="fr-F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tup</a:t>
              </a:r>
              <a:br>
                <a:rPr lang="fr-F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fr-F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print(tup)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A7072FE-E0F0-493E-AC7D-0DD884A214E9}"/>
                </a:ext>
              </a:extLst>
            </p:cNvPr>
            <p:cNvSpPr txBox="1"/>
            <p:nvPr/>
          </p:nvSpPr>
          <p:spPr>
            <a:xfrm>
              <a:off x="5353163" y="5146835"/>
              <a:ext cx="6755628" cy="3458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元组中的元素值是不允许删除的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我们可以使用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del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语句删除整个元组。</a:t>
              </a:r>
            </a:p>
          </p:txBody>
        </p:sp>
      </p:grpSp>
      <p:sp>
        <p:nvSpPr>
          <p:cNvPr id="5" name="标题 4">
            <a:extLst>
              <a:ext uri="{FF2B5EF4-FFF2-40B4-BE49-F238E27FC236}">
                <a16:creationId xmlns:a16="http://schemas.microsoft.com/office/drawing/2014/main" id="{9DFB6041-77F4-4635-A392-115B743CBB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095" y="0"/>
            <a:ext cx="1488922" cy="51593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删除元组</a:t>
            </a:r>
          </a:p>
        </p:txBody>
      </p:sp>
    </p:spTree>
    <p:extLst>
      <p:ext uri="{BB962C8B-B14F-4D97-AF65-F5344CB8AC3E}">
        <p14:creationId xmlns:p14="http://schemas.microsoft.com/office/powerpoint/2010/main" val="207601720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8F27A0-30C3-6FEC-321D-47C0CE78F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第一章 基础知识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81094B67-CF9D-52CE-6B97-2A66F786155B}"/>
              </a:ext>
            </a:extLst>
          </p:cNvPr>
          <p:cNvSpPr txBox="1">
            <a:spLocks noChangeArrowheads="1"/>
          </p:cNvSpPr>
          <p:nvPr/>
        </p:nvSpPr>
        <p:spPr>
          <a:xfrm>
            <a:off x="1607737" y="1448686"/>
            <a:ext cx="4325232" cy="396062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前言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1.2  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 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Pycharm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1.4  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程序基本结构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1.5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变量和常量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1.6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数字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1.7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字符串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1.8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列表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1.9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1086A42-002E-AB00-F1E0-7F058A7FDDD4}"/>
              </a:ext>
            </a:extLst>
          </p:cNvPr>
          <p:cNvSpPr txBox="1">
            <a:spLocks noChangeArrowheads="1"/>
          </p:cNvSpPr>
          <p:nvPr/>
        </p:nvSpPr>
        <p:spPr>
          <a:xfrm>
            <a:off x="6558069" y="1448686"/>
            <a:ext cx="4153786" cy="352469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1.10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字典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集合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1.12 if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语句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1.13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用户输入和循环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1.14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1.15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类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1.16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1.17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异常</a:t>
            </a:r>
          </a:p>
        </p:txBody>
      </p:sp>
    </p:spTree>
    <p:extLst>
      <p:ext uri="{BB962C8B-B14F-4D97-AF65-F5344CB8AC3E}">
        <p14:creationId xmlns:p14="http://schemas.microsoft.com/office/powerpoint/2010/main" val="227770879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3747AF2-91B9-4C26-A143-B4BC3D31F2ED}"/>
              </a:ext>
            </a:extLst>
          </p:cNvPr>
          <p:cNvSpPr txBox="1"/>
          <p:nvPr/>
        </p:nvSpPr>
        <p:spPr>
          <a:xfrm>
            <a:off x="390392" y="0"/>
            <a:ext cx="1982105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字典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4CD8529-8A33-415D-8454-7BB704D6A472}"/>
              </a:ext>
            </a:extLst>
          </p:cNvPr>
          <p:cNvGrpSpPr/>
          <p:nvPr/>
        </p:nvGrpSpPr>
        <p:grpSpPr>
          <a:xfrm>
            <a:off x="1638407" y="1559453"/>
            <a:ext cx="8246998" cy="3408673"/>
            <a:chOff x="1454499" y="1264809"/>
            <a:chExt cx="8246998" cy="3408673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F188BDC-31B3-410B-B93C-8651A8745DD5}"/>
                </a:ext>
              </a:extLst>
            </p:cNvPr>
            <p:cNvSpPr txBox="1"/>
            <p:nvPr/>
          </p:nvSpPr>
          <p:spPr>
            <a:xfrm>
              <a:off x="1454499" y="1264809"/>
              <a:ext cx="6104372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什么是字典</a:t>
              </a:r>
              <a:r>
                <a:rPr lang="en-US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?</a:t>
              </a:r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579965E-56EA-4208-AA08-DBC01B184854}"/>
                </a:ext>
              </a:extLst>
            </p:cNvPr>
            <p:cNvSpPr txBox="1"/>
            <p:nvPr/>
          </p:nvSpPr>
          <p:spPr>
            <a:xfrm>
              <a:off x="1454499" y="1787323"/>
              <a:ext cx="6104372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dic_people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= {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'name'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 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</a:t>
              </a:r>
              <a:r>
                <a:rPr lang="en-US" altLang="zh-CN" sz="2000" b="0" i="0" dirty="0" err="1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alice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'age'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 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  <a:endPara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605EFB0-BB6F-477A-9B7A-AF6137E8C77A}"/>
                </a:ext>
              </a:extLst>
            </p:cNvPr>
            <p:cNvSpPr txBox="1"/>
            <p:nvPr/>
          </p:nvSpPr>
          <p:spPr>
            <a:xfrm>
              <a:off x="1454499" y="2788864"/>
              <a:ext cx="8246998" cy="18846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字典是一系列的键值对。</a:t>
              </a:r>
              <a:endPara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每个键都有一个值与其相关联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通过访问字典的键来查找对应的值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就和查字典一样。键值之间一一对应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每个键是唯一的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不存在多个相同的键。</a:t>
              </a:r>
              <a:endPara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字典用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{}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表示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字典里的键值对之间用逗号分割。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5860616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4">
            <a:extLst>
              <a:ext uri="{FF2B5EF4-FFF2-40B4-BE49-F238E27FC236}">
                <a16:creationId xmlns:a16="http://schemas.microsoft.com/office/drawing/2014/main" id="{E7702B7A-BFC3-4A2E-81EE-49B4F18752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879" y="-23364"/>
            <a:ext cx="1180004" cy="51593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字典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91CF8F66-9163-4CF5-B12D-5E8744BA58B1}"/>
              </a:ext>
            </a:extLst>
          </p:cNvPr>
          <p:cNvGrpSpPr/>
          <p:nvPr/>
        </p:nvGrpSpPr>
        <p:grpSpPr>
          <a:xfrm>
            <a:off x="1018729" y="556206"/>
            <a:ext cx="10154541" cy="6038784"/>
            <a:chOff x="3322202" y="1613482"/>
            <a:chExt cx="6115722" cy="5825850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C8F5BAF0-EFF7-44F1-87A2-FA312AA2DB8B}"/>
                </a:ext>
              </a:extLst>
            </p:cNvPr>
            <p:cNvSpPr txBox="1"/>
            <p:nvPr/>
          </p:nvSpPr>
          <p:spPr>
            <a:xfrm>
              <a:off x="3328010" y="1613482"/>
              <a:ext cx="6109914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1.</a:t>
              </a: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访问字典中的值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99B968B-64AC-4273-AE1E-8F0EBCD0E6B5}"/>
                </a:ext>
              </a:extLst>
            </p:cNvPr>
            <p:cNvSpPr txBox="1"/>
            <p:nvPr/>
          </p:nvSpPr>
          <p:spPr>
            <a:xfrm>
              <a:off x="3328010" y="1988448"/>
              <a:ext cx="6109914" cy="9273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dic_people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= {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'name'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 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</a:t>
              </a:r>
              <a:r>
                <a:rPr lang="en-US" altLang="zh-CN" sz="2000" b="0" i="0" dirty="0" err="1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alice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'age'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 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dic_people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[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'name'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])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0F8890B-D6DE-4AF4-AAB7-5BB8B90EFB1E}"/>
                </a:ext>
              </a:extLst>
            </p:cNvPr>
            <p:cNvSpPr txBox="1"/>
            <p:nvPr/>
          </p:nvSpPr>
          <p:spPr>
            <a:xfrm>
              <a:off x="3322202" y="2934310"/>
              <a:ext cx="6109914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创建一个空字典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42F736A-A333-4CD9-9BCC-9AFF1CB686AB}"/>
                </a:ext>
              </a:extLst>
            </p:cNvPr>
            <p:cNvSpPr txBox="1"/>
            <p:nvPr/>
          </p:nvSpPr>
          <p:spPr>
            <a:xfrm>
              <a:off x="3328010" y="3441263"/>
              <a:ext cx="6109914" cy="3860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dic_people = {}</a:t>
              </a:r>
              <a:r>
                <a:rPr lang="sq-AL" altLang="zh-CN" sz="2000" b="0" i="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#</a:t>
              </a:r>
              <a:r>
                <a:rPr lang="zh-CN" altLang="en-US" sz="2000" b="0" i="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创建一个空字典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D1EF805-1DA2-4460-B829-CA45B73D3970}"/>
                </a:ext>
              </a:extLst>
            </p:cNvPr>
            <p:cNvSpPr txBox="1"/>
            <p:nvPr/>
          </p:nvSpPr>
          <p:spPr>
            <a:xfrm>
              <a:off x="3328010" y="3827265"/>
              <a:ext cx="6109914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3.</a:t>
              </a:r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添加键值对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F6FF7A0-E708-4085-8B29-F9B9A2ED0283}"/>
                </a:ext>
              </a:extLst>
            </p:cNvPr>
            <p:cNvSpPr txBox="1"/>
            <p:nvPr/>
          </p:nvSpPr>
          <p:spPr>
            <a:xfrm>
              <a:off x="3328010" y="5088985"/>
              <a:ext cx="6109914" cy="137277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dic_people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= {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'name'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 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</a:t>
              </a:r>
              <a:r>
                <a:rPr lang="en-US" altLang="zh-CN" sz="2000" b="0" i="0" dirty="0" err="1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alice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'age'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 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dic_people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[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'sex'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] = 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'woman'</a:t>
              </a:r>
              <a:b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dic_people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CBE33115-87E5-4D43-BE4D-AD2254A8528E}"/>
                </a:ext>
              </a:extLst>
            </p:cNvPr>
            <p:cNvSpPr txBox="1"/>
            <p:nvPr/>
          </p:nvSpPr>
          <p:spPr>
            <a:xfrm>
              <a:off x="3328010" y="4232700"/>
              <a:ext cx="5648507" cy="9273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字典是一种动态结构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可以动态地添加键值对。</a:t>
              </a:r>
              <a:endPara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添加键值对时要指定字典名称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方括号内的键值对。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F395FCE-BE67-439F-9713-9690FA48B177}"/>
                </a:ext>
              </a:extLst>
            </p:cNvPr>
            <p:cNvSpPr txBox="1"/>
            <p:nvPr/>
          </p:nvSpPr>
          <p:spPr>
            <a:xfrm>
              <a:off x="3322202" y="6511939"/>
              <a:ext cx="6104106" cy="9273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当你给字典某个不存在的键赋上值后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字典会直接添加此键值对到字典里。</a:t>
              </a:r>
              <a:endPara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注意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字典中的元素的排列顺序和定义时的添加顺序相同。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2605667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C7D060BC-B45E-4755-94CB-E8A246C9BF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738" y="0"/>
            <a:ext cx="1884339" cy="51593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字典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3B9D3ED-57C7-4DBE-A7F0-C5E352859BC5}"/>
              </a:ext>
            </a:extLst>
          </p:cNvPr>
          <p:cNvGrpSpPr/>
          <p:nvPr/>
        </p:nvGrpSpPr>
        <p:grpSpPr>
          <a:xfrm>
            <a:off x="1470454" y="1124464"/>
            <a:ext cx="8711513" cy="3659668"/>
            <a:chOff x="1164352" y="1846975"/>
            <a:chExt cx="6739518" cy="413046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EA5212C8-7F5D-4548-967B-01E38579E049}"/>
                </a:ext>
              </a:extLst>
            </p:cNvPr>
            <p:cNvSpPr txBox="1"/>
            <p:nvPr/>
          </p:nvSpPr>
          <p:spPr>
            <a:xfrm>
              <a:off x="1164352" y="1846975"/>
              <a:ext cx="1558750" cy="9612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4.</a:t>
              </a: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删除键值对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92A04D92-B297-4805-92F5-00D7EE272F03}"/>
                </a:ext>
              </a:extLst>
            </p:cNvPr>
            <p:cNvSpPr txBox="1"/>
            <p:nvPr/>
          </p:nvSpPr>
          <p:spPr>
            <a:xfrm>
              <a:off x="5048881" y="1846975"/>
              <a:ext cx="1975757" cy="9612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5.</a:t>
              </a: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修改字典中的值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4E14E06-C7DC-41E5-B141-5BA447996351}"/>
                </a:ext>
              </a:extLst>
            </p:cNvPr>
            <p:cNvSpPr txBox="1"/>
            <p:nvPr/>
          </p:nvSpPr>
          <p:spPr>
            <a:xfrm>
              <a:off x="1164352" y="2808264"/>
              <a:ext cx="3658856" cy="31691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dic_people = {}</a:t>
              </a:r>
              <a:b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dic_people[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'name'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] = 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'alice'</a:t>
              </a:r>
              <a:b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dic_people[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'age'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] = </a:t>
              </a:r>
              <a:r>
                <a:rPr lang="sq-AL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</a:t>
              </a:r>
              <a:br>
                <a:rPr lang="sq-AL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print(dic_people)</a:t>
              </a:r>
              <a:b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del 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dic_people[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'age'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]</a:t>
              </a:r>
              <a:r>
                <a:rPr lang="sq-AL" altLang="zh-CN" sz="2000" b="0" i="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#</a:t>
              </a:r>
              <a:r>
                <a:rPr lang="zh-CN" altLang="en-US" sz="2000" b="0" i="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删除键值对</a:t>
              </a:r>
              <a:br>
                <a:rPr lang="zh-CN" altLang="en-US" sz="2000" b="0" i="0" dirty="0">
                  <a:solidFill>
                    <a:srgbClr val="8080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print(dic_people)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E2FBEB22-271A-44BA-92BB-FCF7F835B418}"/>
                </a:ext>
              </a:extLst>
            </p:cNvPr>
            <p:cNvSpPr txBox="1"/>
            <p:nvPr/>
          </p:nvSpPr>
          <p:spPr>
            <a:xfrm>
              <a:off x="5048881" y="2779358"/>
              <a:ext cx="2854989" cy="31691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dic_people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= {}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dic_people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[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'name'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] = 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</a:t>
              </a:r>
              <a:r>
                <a:rPr lang="en-US" altLang="zh-CN" sz="2000" b="0" i="0" dirty="0" err="1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alice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</a:t>
              </a:r>
              <a:b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dic_people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[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'age'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] = 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</a:t>
              </a:r>
              <a:b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dic_people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[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'age'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])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dic_people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[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'age'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] = 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</a:t>
              </a:r>
              <a:b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dic_people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[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'age'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])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2176509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D3233B-5D2F-4444-9C70-1F6C4645E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310" y="40269"/>
            <a:ext cx="1229431" cy="51593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字典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037AF56-9AF3-41E2-85CE-3AC1C3DB4F51}"/>
              </a:ext>
            </a:extLst>
          </p:cNvPr>
          <p:cNvGrpSpPr/>
          <p:nvPr/>
        </p:nvGrpSpPr>
        <p:grpSpPr>
          <a:xfrm>
            <a:off x="831025" y="629069"/>
            <a:ext cx="11022226" cy="5898467"/>
            <a:chOff x="2891889" y="714081"/>
            <a:chExt cx="8554790" cy="6488845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6EECE76D-12C2-44BD-A3AB-14816F32EFC6}"/>
                </a:ext>
              </a:extLst>
            </p:cNvPr>
            <p:cNvSpPr txBox="1"/>
            <p:nvPr/>
          </p:nvSpPr>
          <p:spPr>
            <a:xfrm>
              <a:off x="2891889" y="714081"/>
              <a:ext cx="1250181" cy="4996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6.</a:t>
              </a: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访问值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93BAC73-C512-4AF6-A89E-47F4AB89B88C}"/>
                </a:ext>
              </a:extLst>
            </p:cNvPr>
            <p:cNvSpPr txBox="1"/>
            <p:nvPr/>
          </p:nvSpPr>
          <p:spPr>
            <a:xfrm>
              <a:off x="2891889" y="2093620"/>
              <a:ext cx="4035219" cy="20732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dic_people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= {}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dic_people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[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'name'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] = 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</a:t>
              </a:r>
              <a:r>
                <a:rPr lang="en-US" altLang="zh-CN" sz="2000" b="0" i="0" dirty="0" err="1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alice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</a:t>
              </a:r>
              <a:b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dic_people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[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'age'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] = 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</a:t>
              </a:r>
              <a:b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dic_people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[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'sex'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])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56BB79BD-21FF-404A-B8C8-A4366FF2A56D}"/>
                </a:ext>
              </a:extLst>
            </p:cNvPr>
            <p:cNvSpPr txBox="1"/>
            <p:nvPr/>
          </p:nvSpPr>
          <p:spPr>
            <a:xfrm>
              <a:off x="2891889" y="5637548"/>
              <a:ext cx="3024763" cy="156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dic_people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= {}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value = 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dic_people.get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'sex'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print(value)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68F192CB-975A-4077-86FC-53E293C7E623}"/>
                </a:ext>
              </a:extLst>
            </p:cNvPr>
            <p:cNvSpPr txBox="1"/>
            <p:nvPr/>
          </p:nvSpPr>
          <p:spPr>
            <a:xfrm>
              <a:off x="2891889" y="1192028"/>
              <a:ext cx="3353595" cy="10575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如果我们访问一个不存在的键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返回的结果是什么呢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?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BA0EFDA3-CDF3-4442-BAE3-BB286DD93714}"/>
                </a:ext>
              </a:extLst>
            </p:cNvPr>
            <p:cNvSpPr txBox="1"/>
            <p:nvPr/>
          </p:nvSpPr>
          <p:spPr>
            <a:xfrm>
              <a:off x="2891889" y="4159652"/>
              <a:ext cx="3196750" cy="15653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利用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get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方法获取值时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如果找不到键值对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会返回一个默认值。而不是报错。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4AA22A2-4604-4E4E-80E9-57844F6D7F6E}"/>
                </a:ext>
              </a:extLst>
            </p:cNvPr>
            <p:cNvSpPr txBox="1"/>
            <p:nvPr/>
          </p:nvSpPr>
          <p:spPr>
            <a:xfrm>
              <a:off x="6757101" y="2204966"/>
              <a:ext cx="4689578" cy="156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dic_people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= {}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value = 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dic_people.get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'sex'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'no this key!'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print(value)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7B25B83-F10F-4930-9B51-204B171F310D}"/>
                </a:ext>
              </a:extLst>
            </p:cNvPr>
            <p:cNvSpPr txBox="1"/>
            <p:nvPr/>
          </p:nvSpPr>
          <p:spPr>
            <a:xfrm>
              <a:off x="6757101" y="1180512"/>
              <a:ext cx="3171854" cy="52646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这个默认值可以修改成别的值：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7038369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C7D060BC-B45E-4755-94CB-E8A246C9BF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67" y="0"/>
            <a:ext cx="1525993" cy="51593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字典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CC9AE9D-DD7F-475E-8DAE-A634357A0C97}"/>
              </a:ext>
            </a:extLst>
          </p:cNvPr>
          <p:cNvGrpSpPr/>
          <p:nvPr/>
        </p:nvGrpSpPr>
        <p:grpSpPr>
          <a:xfrm>
            <a:off x="1470453" y="815546"/>
            <a:ext cx="8896865" cy="4758657"/>
            <a:chOff x="776236" y="1018813"/>
            <a:chExt cx="3530622" cy="4909346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06C9EF8A-48E5-40AC-803D-86ADACD5C9C2}"/>
                </a:ext>
              </a:extLst>
            </p:cNvPr>
            <p:cNvSpPr txBox="1"/>
            <p:nvPr/>
          </p:nvSpPr>
          <p:spPr>
            <a:xfrm>
              <a:off x="776236" y="1018813"/>
              <a:ext cx="1362808" cy="9612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7.</a:t>
              </a: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遍历字典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98305DC-6CC5-41F2-98B4-010404B2DE69}"/>
                </a:ext>
              </a:extLst>
            </p:cNvPr>
            <p:cNvSpPr txBox="1"/>
            <p:nvPr/>
          </p:nvSpPr>
          <p:spPr>
            <a:xfrm>
              <a:off x="776236" y="1658872"/>
              <a:ext cx="3530622" cy="146801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dict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= {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'a'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 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'b'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 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'c'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 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for 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key 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 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dict.keys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():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print(key)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AD93ADDB-A039-4172-9AF8-FC32E3F9B55E}"/>
                </a:ext>
              </a:extLst>
            </p:cNvPr>
            <p:cNvSpPr txBox="1"/>
            <p:nvPr/>
          </p:nvSpPr>
          <p:spPr>
            <a:xfrm>
              <a:off x="776236" y="3083827"/>
              <a:ext cx="2434212" cy="146801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dict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= {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'a'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 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'b'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 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'c'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 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for 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key 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 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dict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print(key)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FBA00FB-B418-4078-B70B-39E223266C18}"/>
                </a:ext>
              </a:extLst>
            </p:cNvPr>
            <p:cNvSpPr txBox="1"/>
            <p:nvPr/>
          </p:nvSpPr>
          <p:spPr>
            <a:xfrm>
              <a:off x="776236" y="4460145"/>
              <a:ext cx="2735663" cy="146801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dict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= {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'a'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 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'b'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 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'c'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 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for 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value 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 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dict.values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():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print(value)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799698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595F32DC-1499-4672-95F1-D8322E81BBD5}"/>
              </a:ext>
            </a:extLst>
          </p:cNvPr>
          <p:cNvGrpSpPr/>
          <p:nvPr/>
        </p:nvGrpSpPr>
        <p:grpSpPr>
          <a:xfrm>
            <a:off x="903276" y="893950"/>
            <a:ext cx="5497523" cy="5269445"/>
            <a:chOff x="-9938" y="956128"/>
            <a:chExt cx="5497523" cy="5269445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DBCB2253-1305-40ED-83C4-2C1EB7BD98C5}"/>
                </a:ext>
              </a:extLst>
            </p:cNvPr>
            <p:cNvGrpSpPr/>
            <p:nvPr/>
          </p:nvGrpSpPr>
          <p:grpSpPr>
            <a:xfrm>
              <a:off x="-9938" y="956128"/>
              <a:ext cx="5497523" cy="3361743"/>
              <a:chOff x="5919430" y="1018813"/>
              <a:chExt cx="5497523" cy="3361743"/>
            </a:xfrm>
          </p:grpSpPr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AC3EA2C-9EB0-4F9E-A16A-E498F93C2ECC}"/>
                  </a:ext>
                </a:extLst>
              </p:cNvPr>
              <p:cNvSpPr txBox="1"/>
              <p:nvPr/>
            </p:nvSpPr>
            <p:spPr>
              <a:xfrm>
                <a:off x="5929368" y="1018813"/>
                <a:ext cx="2376849" cy="4996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0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8.</a:t>
                </a:r>
                <a:r>
                  <a:rPr lang="zh-CN" altLang="en-US" sz="20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嵌套</a:t>
                </a:r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5FBAF15-4851-4B05-BAA6-664579A7953D}"/>
                  </a:ext>
                </a:extLst>
              </p:cNvPr>
              <p:cNvSpPr txBox="1"/>
              <p:nvPr/>
            </p:nvSpPr>
            <p:spPr>
              <a:xfrm>
                <a:off x="5919430" y="1734191"/>
                <a:ext cx="5497523" cy="26463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sq-AL" altLang="zh-CN" sz="2000" b="0" i="0" dirty="0">
                    <a:solidFill>
                      <a:srgbClr val="A9B7C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data = [{</a:t>
                </a:r>
                <a:r>
                  <a:rPr lang="sq-AL" altLang="zh-CN" sz="2000" b="0" i="0" dirty="0">
                    <a:solidFill>
                      <a:srgbClr val="6A87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'name'</a:t>
                </a:r>
                <a:r>
                  <a:rPr lang="sq-AL" altLang="zh-CN" sz="2000" b="0" i="0" dirty="0">
                    <a:solidFill>
                      <a:srgbClr val="A9B7C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: </a:t>
                </a:r>
                <a:r>
                  <a:rPr lang="sq-AL" altLang="zh-CN" sz="2000" b="0" i="0" dirty="0">
                    <a:solidFill>
                      <a:srgbClr val="6A87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'John Doe'</a:t>
                </a:r>
                <a:r>
                  <a:rPr lang="sq-AL" altLang="zh-CN" sz="2000" b="0" i="0" dirty="0">
                    <a:solidFill>
                      <a:srgbClr val="CC783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 </a:t>
                </a:r>
                <a:r>
                  <a:rPr lang="sq-AL" altLang="zh-CN" sz="2000" b="0" i="0" dirty="0">
                    <a:solidFill>
                      <a:srgbClr val="6A87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'age'</a:t>
                </a:r>
                <a:r>
                  <a:rPr lang="sq-AL" altLang="zh-CN" sz="2000" b="0" i="0" dirty="0">
                    <a:solidFill>
                      <a:srgbClr val="A9B7C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: </a:t>
                </a:r>
                <a:r>
                  <a:rPr lang="sq-AL" altLang="zh-CN" sz="2000" b="0" i="0" dirty="0">
                    <a:solidFill>
                      <a:srgbClr val="6897B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30</a:t>
                </a:r>
                <a:r>
                  <a:rPr lang="sq-AL" altLang="zh-CN" sz="2000" b="0" i="0" dirty="0">
                    <a:solidFill>
                      <a:srgbClr val="CC783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 </a:t>
                </a:r>
                <a:r>
                  <a:rPr lang="sq-AL" altLang="zh-CN" sz="2000" b="0" i="0" dirty="0">
                    <a:solidFill>
                      <a:srgbClr val="6A87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'city'</a:t>
                </a:r>
                <a:r>
                  <a:rPr lang="sq-AL" altLang="zh-CN" sz="2000" b="0" i="0" dirty="0">
                    <a:solidFill>
                      <a:srgbClr val="A9B7C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: </a:t>
                </a:r>
                <a:r>
                  <a:rPr lang="sq-AL" altLang="zh-CN" sz="2000" b="0" i="0" dirty="0">
                    <a:solidFill>
                      <a:srgbClr val="6A87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'New York'</a:t>
                </a:r>
                <a:r>
                  <a:rPr lang="sq-AL" altLang="zh-CN" sz="2000" b="0" i="0" dirty="0">
                    <a:solidFill>
                      <a:srgbClr val="A9B7C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}</a:t>
                </a:r>
                <a:r>
                  <a:rPr lang="sq-AL" altLang="zh-CN" sz="2000" b="0" i="0" dirty="0">
                    <a:solidFill>
                      <a:srgbClr val="CC783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  <a:br>
                  <a:rPr lang="sq-AL" altLang="zh-CN" sz="2000" b="0" i="0" dirty="0">
                    <a:solidFill>
                      <a:srgbClr val="CC783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sq-AL" altLang="zh-CN" sz="2000" b="0" i="0" dirty="0">
                    <a:solidFill>
                      <a:srgbClr val="CC783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    </a:t>
                </a:r>
                <a:r>
                  <a:rPr lang="sq-AL" altLang="zh-CN" sz="2000" b="0" i="0" dirty="0">
                    <a:solidFill>
                      <a:srgbClr val="A9B7C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{</a:t>
                </a:r>
                <a:r>
                  <a:rPr lang="sq-AL" altLang="zh-CN" sz="2000" b="0" i="0" dirty="0">
                    <a:solidFill>
                      <a:srgbClr val="6A87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'name'</a:t>
                </a:r>
                <a:r>
                  <a:rPr lang="sq-AL" altLang="zh-CN" sz="2000" b="0" i="0" dirty="0">
                    <a:solidFill>
                      <a:srgbClr val="A9B7C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: </a:t>
                </a:r>
                <a:r>
                  <a:rPr lang="sq-AL" altLang="zh-CN" sz="2000" b="0" i="0" dirty="0">
                    <a:solidFill>
                      <a:srgbClr val="6A87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'Jane Doe'</a:t>
                </a:r>
                <a:r>
                  <a:rPr lang="sq-AL" altLang="zh-CN" sz="2000" b="0" i="0" dirty="0">
                    <a:solidFill>
                      <a:srgbClr val="CC783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 </a:t>
                </a:r>
                <a:r>
                  <a:rPr lang="sq-AL" altLang="zh-CN" sz="2000" b="0" i="0" dirty="0">
                    <a:solidFill>
                      <a:srgbClr val="6A87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'age'</a:t>
                </a:r>
                <a:r>
                  <a:rPr lang="sq-AL" altLang="zh-CN" sz="2000" b="0" i="0" dirty="0">
                    <a:solidFill>
                      <a:srgbClr val="A9B7C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: </a:t>
                </a:r>
                <a:r>
                  <a:rPr lang="sq-AL" altLang="zh-CN" sz="2000" b="0" i="0" dirty="0">
                    <a:solidFill>
                      <a:srgbClr val="6897B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25</a:t>
                </a:r>
                <a:r>
                  <a:rPr lang="sq-AL" altLang="zh-CN" sz="2000" b="0" i="0" dirty="0">
                    <a:solidFill>
                      <a:srgbClr val="CC783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 </a:t>
                </a:r>
                <a:r>
                  <a:rPr lang="sq-AL" altLang="zh-CN" sz="2000" b="0" i="0" dirty="0">
                    <a:solidFill>
                      <a:srgbClr val="6A87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'city'</a:t>
                </a:r>
                <a:r>
                  <a:rPr lang="sq-AL" altLang="zh-CN" sz="2000" b="0" i="0" dirty="0">
                    <a:solidFill>
                      <a:srgbClr val="A9B7C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: </a:t>
                </a:r>
                <a:r>
                  <a:rPr lang="sq-AL" altLang="zh-CN" sz="2000" b="0" i="0" dirty="0">
                    <a:solidFill>
                      <a:srgbClr val="6A87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'London'</a:t>
                </a:r>
                <a:r>
                  <a:rPr lang="sq-AL" altLang="zh-CN" sz="2000" b="0" i="0" dirty="0">
                    <a:solidFill>
                      <a:srgbClr val="A9B7C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}</a:t>
                </a:r>
                <a:r>
                  <a:rPr lang="sq-AL" altLang="zh-CN" sz="2000" b="0" i="0" dirty="0">
                    <a:solidFill>
                      <a:srgbClr val="CC783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  <a:br>
                  <a:rPr lang="sq-AL" altLang="zh-CN" sz="2000" b="0" i="0" dirty="0">
                    <a:solidFill>
                      <a:srgbClr val="CC783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sq-AL" altLang="zh-CN" sz="2000" b="0" i="0" dirty="0">
                    <a:solidFill>
                      <a:srgbClr val="CC783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    </a:t>
                </a:r>
                <a:r>
                  <a:rPr lang="sq-AL" altLang="zh-CN" sz="2000" b="0" i="0" dirty="0">
                    <a:solidFill>
                      <a:srgbClr val="A9B7C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{</a:t>
                </a:r>
                <a:r>
                  <a:rPr lang="sq-AL" altLang="zh-CN" sz="2000" b="0" i="0" dirty="0">
                    <a:solidFill>
                      <a:srgbClr val="6A87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'name'</a:t>
                </a:r>
                <a:r>
                  <a:rPr lang="sq-AL" altLang="zh-CN" sz="2000" b="0" i="0" dirty="0">
                    <a:solidFill>
                      <a:srgbClr val="A9B7C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: </a:t>
                </a:r>
                <a:r>
                  <a:rPr lang="sq-AL" altLang="zh-CN" sz="2000" b="0" i="0" dirty="0">
                    <a:solidFill>
                      <a:srgbClr val="6A87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'Jim Brown'</a:t>
                </a:r>
                <a:r>
                  <a:rPr lang="sq-AL" altLang="zh-CN" sz="2000" b="0" i="0" dirty="0">
                    <a:solidFill>
                      <a:srgbClr val="CC783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 </a:t>
                </a:r>
                <a:r>
                  <a:rPr lang="sq-AL" altLang="zh-CN" sz="2000" b="0" i="0" dirty="0">
                    <a:solidFill>
                      <a:srgbClr val="6A87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'age'</a:t>
                </a:r>
                <a:r>
                  <a:rPr lang="sq-AL" altLang="zh-CN" sz="2000" b="0" i="0" dirty="0">
                    <a:solidFill>
                      <a:srgbClr val="A9B7C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: </a:t>
                </a:r>
                <a:r>
                  <a:rPr lang="sq-AL" altLang="zh-CN" sz="2000" b="0" i="0" dirty="0">
                    <a:solidFill>
                      <a:srgbClr val="6897B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35</a:t>
                </a:r>
                <a:r>
                  <a:rPr lang="sq-AL" altLang="zh-CN" sz="2000" b="0" i="0" dirty="0">
                    <a:solidFill>
                      <a:srgbClr val="CC783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 </a:t>
                </a:r>
                <a:r>
                  <a:rPr lang="sq-AL" altLang="zh-CN" sz="2000" b="0" i="0" dirty="0">
                    <a:solidFill>
                      <a:srgbClr val="6A87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'city'</a:t>
                </a:r>
                <a:r>
                  <a:rPr lang="sq-AL" altLang="zh-CN" sz="2000" b="0" i="0" dirty="0">
                    <a:solidFill>
                      <a:srgbClr val="A9B7C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: </a:t>
                </a:r>
                <a:r>
                  <a:rPr lang="sq-AL" altLang="zh-CN" sz="2000" b="0" i="0" dirty="0">
                    <a:solidFill>
                      <a:srgbClr val="6A87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'Paris'</a:t>
                </a:r>
                <a:r>
                  <a:rPr lang="sq-AL" altLang="zh-CN" sz="2000" b="0" i="0" dirty="0">
                    <a:solidFill>
                      <a:srgbClr val="A9B7C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}]</a:t>
                </a:r>
                <a:br>
                  <a:rPr lang="sq-AL" altLang="zh-CN" sz="2000" b="0" i="0" dirty="0">
                    <a:solidFill>
                      <a:srgbClr val="A9B7C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sq-AL" altLang="zh-CN" sz="2000" b="0" i="0" dirty="0">
                    <a:solidFill>
                      <a:srgbClr val="A9B7C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print(data)</a:t>
                </a: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82E73FA-0E56-413A-B6C7-3C9EF09CB7FD}"/>
                </a:ext>
              </a:extLst>
            </p:cNvPr>
            <p:cNvSpPr txBox="1"/>
            <p:nvPr/>
          </p:nvSpPr>
          <p:spPr>
            <a:xfrm>
              <a:off x="-9938" y="4317871"/>
              <a:ext cx="4733824" cy="19077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new_people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= {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'name'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 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</a:t>
              </a:r>
              <a:r>
                <a:rPr lang="en-US" altLang="zh-CN" sz="2000" b="0" i="0" dirty="0" err="1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juliet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b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'feature'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 [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'woman'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]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new_people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F789EDA9-C1DF-4866-84DC-0606C035B6D5}"/>
              </a:ext>
            </a:extLst>
          </p:cNvPr>
          <p:cNvSpPr txBox="1"/>
          <p:nvPr/>
        </p:nvSpPr>
        <p:spPr>
          <a:xfrm>
            <a:off x="6773923" y="1143762"/>
            <a:ext cx="4733824" cy="5231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users = {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'user1'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{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'name'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'alice'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'age'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b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'user2'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{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'name'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'alice2'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'age'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b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'user3'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{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'name'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'alice3'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b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sq-AL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'age'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b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</a:p>
        </p:txBody>
      </p:sp>
      <p:sp>
        <p:nvSpPr>
          <p:cNvPr id="9" name="标题 8">
            <a:extLst>
              <a:ext uri="{FF2B5EF4-FFF2-40B4-BE49-F238E27FC236}">
                <a16:creationId xmlns:a16="http://schemas.microsoft.com/office/drawing/2014/main" id="{69D15C5D-CBDE-4E50-B9EC-16EB1931C7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094" y="12168"/>
            <a:ext cx="1464209" cy="51593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字典</a:t>
            </a:r>
          </a:p>
        </p:txBody>
      </p:sp>
    </p:spTree>
    <p:extLst>
      <p:ext uri="{BB962C8B-B14F-4D97-AF65-F5344CB8AC3E}">
        <p14:creationId xmlns:p14="http://schemas.microsoft.com/office/powerpoint/2010/main" val="397511835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8F27A0-30C3-6FEC-321D-47C0CE78F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第一章 基础知识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81094B67-CF9D-52CE-6B97-2A66F786155B}"/>
              </a:ext>
            </a:extLst>
          </p:cNvPr>
          <p:cNvSpPr txBox="1">
            <a:spLocks noChangeArrowheads="1"/>
          </p:cNvSpPr>
          <p:nvPr/>
        </p:nvSpPr>
        <p:spPr>
          <a:xfrm>
            <a:off x="1607737" y="1448686"/>
            <a:ext cx="4325232" cy="396062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前言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1.2  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 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Pycharm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1.4  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程序基本结构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1.5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变量和常量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1.6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数字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1.7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字符串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1.8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列表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1.9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1086A42-002E-AB00-F1E0-7F058A7FDDD4}"/>
              </a:ext>
            </a:extLst>
          </p:cNvPr>
          <p:cNvSpPr txBox="1">
            <a:spLocks noChangeArrowheads="1"/>
          </p:cNvSpPr>
          <p:nvPr/>
        </p:nvSpPr>
        <p:spPr>
          <a:xfrm>
            <a:off x="6558069" y="1448686"/>
            <a:ext cx="4153786" cy="352469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1.10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字典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集合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1.12 if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语句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1.13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用户输入和循环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1.14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1.15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类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1.16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1.17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异常</a:t>
            </a:r>
          </a:p>
        </p:txBody>
      </p:sp>
    </p:spTree>
    <p:extLst>
      <p:ext uri="{BB962C8B-B14F-4D97-AF65-F5344CB8AC3E}">
        <p14:creationId xmlns:p14="http://schemas.microsoft.com/office/powerpoint/2010/main" val="47506779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34E5B54-8D70-4834-BC17-232ECDA642E2}"/>
              </a:ext>
            </a:extLst>
          </p:cNvPr>
          <p:cNvSpPr txBox="1"/>
          <p:nvPr/>
        </p:nvSpPr>
        <p:spPr>
          <a:xfrm>
            <a:off x="353322" y="109538"/>
            <a:ext cx="37814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集合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F95B17B-D7AE-430E-801B-56DCCC57EC2F}"/>
              </a:ext>
            </a:extLst>
          </p:cNvPr>
          <p:cNvGrpSpPr/>
          <p:nvPr/>
        </p:nvGrpSpPr>
        <p:grpSpPr>
          <a:xfrm>
            <a:off x="1703173" y="1484985"/>
            <a:ext cx="8785654" cy="2486026"/>
            <a:chOff x="5120654" y="2778496"/>
            <a:chExt cx="6735730" cy="1860252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92E4A3A-1966-4A08-92EE-4B550B92016E}"/>
                </a:ext>
              </a:extLst>
            </p:cNvPr>
            <p:cNvSpPr txBox="1"/>
            <p:nvPr/>
          </p:nvSpPr>
          <p:spPr>
            <a:xfrm>
              <a:off x="5120654" y="2778496"/>
              <a:ext cx="1614074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什么是集合</a:t>
              </a:r>
              <a:r>
                <a:rPr lang="en-US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?</a:t>
              </a:r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1970AF1-7AAB-4A4D-B710-27002F8A5820}"/>
                </a:ext>
              </a:extLst>
            </p:cNvPr>
            <p:cNvSpPr txBox="1"/>
            <p:nvPr/>
          </p:nvSpPr>
          <p:spPr>
            <a:xfrm>
              <a:off x="5120654" y="4264888"/>
              <a:ext cx="2811862" cy="3738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new_set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={1,2,3}set(1,2,3)</a:t>
              </a:r>
              <a:endPara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4D55025-47C7-4ED8-80F6-9F5E0A92D86D}"/>
                </a:ext>
              </a:extLst>
            </p:cNvPr>
            <p:cNvSpPr txBox="1"/>
            <p:nvPr/>
          </p:nvSpPr>
          <p:spPr>
            <a:xfrm>
              <a:off x="5120654" y="3411846"/>
              <a:ext cx="6735730" cy="7193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集合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(set)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是一个无序的、不重复的元素序列。集合可以用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{}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或者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set()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函数创建集合。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8245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96477F8E-5CF6-41FF-BD79-762187CFF37E}"/>
              </a:ext>
            </a:extLst>
          </p:cNvPr>
          <p:cNvSpPr txBox="1"/>
          <p:nvPr/>
        </p:nvSpPr>
        <p:spPr>
          <a:xfrm>
            <a:off x="452176" y="109538"/>
            <a:ext cx="2705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为什么要学习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757EEF3-AD5C-4A40-B644-8C78DAB341A8}"/>
              </a:ext>
            </a:extLst>
          </p:cNvPr>
          <p:cNvSpPr txBox="1"/>
          <p:nvPr/>
        </p:nvSpPr>
        <p:spPr>
          <a:xfrm>
            <a:off x="881063" y="1332528"/>
            <a:ext cx="10429873" cy="4192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易学易用：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语法清晰且易于理解。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丰富的库和工具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拥有丰富的第三方库和工具，其中一些专门用于数据分析和科学计算。例如，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NumPy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用于处理多维数组和矩阵，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Pandas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用于数据操作和分析。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社区支持：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拥有一个庞大且活跃的社区，这意味着有大量的教程、文档和论坛可以解答问题。社区的活跃还意味着库和工具得到持续更新和改进。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广泛的应用领域：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不仅在数据分析领域表现出色，在机器学习、人工智能、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开发等领域也广泛应用。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数据科学生态系统：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在数据科学领域拥有强大的生态系统，涵盖了数据收集、数据处理、数据可视化、统计分析、</a:t>
            </a:r>
          </a:p>
        </p:txBody>
      </p:sp>
    </p:spTree>
    <p:extLst>
      <p:ext uri="{BB962C8B-B14F-4D97-AF65-F5344CB8AC3E}">
        <p14:creationId xmlns:p14="http://schemas.microsoft.com/office/powerpoint/2010/main" val="93323314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902FE5-DB0A-4ECC-A189-F191FD62EE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添加元素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378F697-B40C-4D76-9F2D-A016FB761759}"/>
              </a:ext>
            </a:extLst>
          </p:cNvPr>
          <p:cNvGrpSpPr/>
          <p:nvPr/>
        </p:nvGrpSpPr>
        <p:grpSpPr>
          <a:xfrm>
            <a:off x="889686" y="864974"/>
            <a:ext cx="9267568" cy="5375420"/>
            <a:chOff x="3043947" y="1054274"/>
            <a:chExt cx="6104106" cy="5217995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66823B49-774C-4A36-B68A-4256F5E6424E}"/>
                </a:ext>
              </a:extLst>
            </p:cNvPr>
            <p:cNvSpPr txBox="1"/>
            <p:nvPr/>
          </p:nvSpPr>
          <p:spPr>
            <a:xfrm>
              <a:off x="3043947" y="1587170"/>
              <a:ext cx="1950692" cy="13812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new_set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= {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new_set.add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new_set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8E37332C-7F08-49CB-8AA6-112D74459E2A}"/>
                </a:ext>
              </a:extLst>
            </p:cNvPr>
            <p:cNvSpPr txBox="1"/>
            <p:nvPr/>
          </p:nvSpPr>
          <p:spPr>
            <a:xfrm>
              <a:off x="3043947" y="4890988"/>
              <a:ext cx="2288131" cy="13812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err="1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new_set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 = {</a:t>
              </a:r>
              <a:r>
                <a:rPr lang="en-US" altLang="zh-CN" sz="20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en-US" altLang="zh-CN" sz="2000" dirty="0">
                  <a:solidFill>
                    <a:srgbClr val="CC783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en-US" altLang="zh-CN" sz="2000" dirty="0">
                  <a:solidFill>
                    <a:srgbClr val="CC783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  <a:b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dirty="0" err="1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new_set.add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([</a:t>
              </a:r>
              <a:r>
                <a:rPr lang="en-US" altLang="zh-CN" sz="20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en-US" altLang="zh-CN" sz="2000" dirty="0">
                  <a:solidFill>
                    <a:srgbClr val="CC783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en-US" altLang="zh-CN" sz="2000" dirty="0">
                  <a:solidFill>
                    <a:srgbClr val="CC783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])</a:t>
              </a:r>
              <a:b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dirty="0">
                  <a:solidFill>
                    <a:srgbClr val="8888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en-US" altLang="zh-CN" sz="2000" dirty="0" err="1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new_set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427A431-EE9B-493A-A82F-7818A9B78CB6}"/>
                </a:ext>
              </a:extLst>
            </p:cNvPr>
            <p:cNvSpPr txBox="1"/>
            <p:nvPr/>
          </p:nvSpPr>
          <p:spPr>
            <a:xfrm>
              <a:off x="3043947" y="2987390"/>
              <a:ext cx="2010286" cy="14229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err="1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new_set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 = {</a:t>
              </a:r>
              <a:r>
                <a:rPr lang="en-US" altLang="zh-CN" sz="20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en-US" altLang="zh-CN" sz="2000" dirty="0">
                  <a:solidFill>
                    <a:srgbClr val="CC783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en-US" altLang="zh-CN" sz="2000" dirty="0">
                  <a:solidFill>
                    <a:srgbClr val="CC783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  <a:b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dirty="0" err="1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new_set.add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en-US" altLang="zh-CN" sz="20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b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dirty="0">
                  <a:solidFill>
                    <a:srgbClr val="8888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en-US" altLang="zh-CN" sz="2000" dirty="0" err="1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new_set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E33347DA-DA02-4634-B642-F149E3523736}"/>
                </a:ext>
              </a:extLst>
            </p:cNvPr>
            <p:cNvSpPr txBox="1"/>
            <p:nvPr/>
          </p:nvSpPr>
          <p:spPr>
            <a:xfrm>
              <a:off x="3043947" y="1054274"/>
              <a:ext cx="6104106" cy="4849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如果添加的元素已经在集合中存在了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那么集合不会再次添加元素。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7A53BF7-7116-4334-B3F9-0B1FC0D3BC12}"/>
                </a:ext>
              </a:extLst>
            </p:cNvPr>
            <p:cNvSpPr txBox="1"/>
            <p:nvPr/>
          </p:nvSpPr>
          <p:spPr>
            <a:xfrm>
              <a:off x="3043947" y="4410343"/>
              <a:ext cx="6104106" cy="4849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使用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add()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方法不能添加列表、元组、字典等数据类型：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5063291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ADD81CB2-57DC-4BF9-97DD-2D4FB3CE11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添加元素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6784D93-ABD0-4854-9738-50C45859751F}"/>
              </a:ext>
            </a:extLst>
          </p:cNvPr>
          <p:cNvGrpSpPr/>
          <p:nvPr/>
        </p:nvGrpSpPr>
        <p:grpSpPr>
          <a:xfrm>
            <a:off x="997455" y="1012941"/>
            <a:ext cx="10197090" cy="5207286"/>
            <a:chOff x="1373013" y="1074104"/>
            <a:chExt cx="7756800" cy="5207286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C285E828-4602-4ADF-A71A-AC5409FF6BF1}"/>
                </a:ext>
              </a:extLst>
            </p:cNvPr>
            <p:cNvSpPr txBox="1"/>
            <p:nvPr/>
          </p:nvSpPr>
          <p:spPr>
            <a:xfrm>
              <a:off x="1373013" y="1074104"/>
              <a:ext cx="7756800" cy="9612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使用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update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添加元素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元素的类型可以更加广泛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可以是列表、元组、字典等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而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add()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方法则没有这种功能。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E0CF98E-683A-4287-BE09-D598D23B85DA}"/>
                </a:ext>
              </a:extLst>
            </p:cNvPr>
            <p:cNvSpPr txBox="1"/>
            <p:nvPr/>
          </p:nvSpPr>
          <p:spPr>
            <a:xfrm>
              <a:off x="1373013" y="2035393"/>
              <a:ext cx="6104106" cy="23462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err="1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new_set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 = {</a:t>
              </a:r>
              <a:r>
                <a:rPr lang="en-US" altLang="zh-CN" sz="20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en-US" altLang="zh-CN" sz="2000" dirty="0">
                  <a:solidFill>
                    <a:srgbClr val="CC783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en-US" altLang="zh-CN" sz="2000" dirty="0">
                  <a:solidFill>
                    <a:srgbClr val="CC783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  <a:b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dirty="0" err="1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new_set.update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([</a:t>
              </a:r>
              <a:r>
                <a:rPr lang="en-US" altLang="zh-CN" sz="20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en-US" altLang="zh-CN" sz="2000" dirty="0">
                  <a:solidFill>
                    <a:srgbClr val="CC783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en-US" altLang="zh-CN" sz="2000" dirty="0">
                  <a:solidFill>
                    <a:srgbClr val="CC783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])</a:t>
              </a:r>
              <a:b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dirty="0" err="1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new_set.update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({</a:t>
              </a:r>
              <a:r>
                <a:rPr lang="en-US" altLang="zh-CN" sz="20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en-US" altLang="zh-CN" sz="2000" dirty="0">
                  <a:solidFill>
                    <a:srgbClr val="CC783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en-US" altLang="zh-CN" sz="2000" dirty="0">
                  <a:solidFill>
                    <a:srgbClr val="CC783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})</a:t>
              </a:r>
              <a:b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dirty="0" err="1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new_set.update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((</a:t>
              </a:r>
              <a:r>
                <a:rPr lang="en-US" altLang="zh-CN" sz="2000" dirty="0">
                  <a:solidFill>
                    <a:srgbClr val="6A8759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"a"</a:t>
              </a:r>
              <a:r>
                <a:rPr lang="en-US" altLang="zh-CN" sz="2000" dirty="0">
                  <a:solidFill>
                    <a:srgbClr val="CC783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dirty="0">
                  <a:solidFill>
                    <a:srgbClr val="6A8759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"b"</a:t>
              </a:r>
              <a:r>
                <a:rPr lang="en-US" altLang="zh-CN" sz="2000" dirty="0">
                  <a:solidFill>
                    <a:srgbClr val="CC783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dirty="0">
                  <a:solidFill>
                    <a:srgbClr val="6A8759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"c"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))</a:t>
              </a:r>
              <a:b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dirty="0">
                  <a:solidFill>
                    <a:srgbClr val="8888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en-US" altLang="zh-CN" sz="2000" dirty="0" err="1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new_set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5AB54023-1A20-423B-85AE-D4BAD71033F0}"/>
                </a:ext>
              </a:extLst>
            </p:cNvPr>
            <p:cNvSpPr txBox="1"/>
            <p:nvPr/>
          </p:nvSpPr>
          <p:spPr>
            <a:xfrm>
              <a:off x="1373013" y="4858436"/>
              <a:ext cx="6104106" cy="14229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err="1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new_set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 = {</a:t>
              </a:r>
              <a:r>
                <a:rPr lang="en-US" altLang="zh-CN" sz="20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en-US" altLang="zh-CN" sz="2000" dirty="0">
                  <a:solidFill>
                    <a:srgbClr val="CC783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en-US" altLang="zh-CN" sz="2000" dirty="0">
                  <a:solidFill>
                    <a:srgbClr val="CC783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  <a:b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dirty="0" err="1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new_set.update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([</a:t>
              </a:r>
              <a:r>
                <a:rPr lang="en-US" altLang="zh-CN" sz="20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en-US" altLang="zh-CN" sz="2000" dirty="0">
                  <a:solidFill>
                    <a:srgbClr val="CC783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en-US" altLang="zh-CN" sz="2000" dirty="0">
                  <a:solidFill>
                    <a:srgbClr val="CC783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]</a:t>
              </a:r>
              <a:r>
                <a:rPr lang="en-US" altLang="zh-CN" sz="2000" dirty="0">
                  <a:solidFill>
                    <a:srgbClr val="CC783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{</a:t>
              </a:r>
              <a:r>
                <a:rPr lang="en-US" altLang="zh-CN" sz="20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en-US" altLang="zh-CN" sz="2000" dirty="0">
                  <a:solidFill>
                    <a:srgbClr val="CC783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en-US" altLang="zh-CN" sz="2000" dirty="0">
                  <a:solidFill>
                    <a:srgbClr val="CC783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  <a:r>
                <a:rPr lang="en-US" altLang="zh-CN" sz="2000" dirty="0">
                  <a:solidFill>
                    <a:srgbClr val="CC783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en-US" altLang="zh-CN" sz="2000" dirty="0">
                  <a:solidFill>
                    <a:srgbClr val="6A8759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"a"</a:t>
              </a:r>
              <a:r>
                <a:rPr lang="en-US" altLang="zh-CN" sz="2000" dirty="0">
                  <a:solidFill>
                    <a:srgbClr val="CC783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dirty="0">
                  <a:solidFill>
                    <a:srgbClr val="6A8759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"b"</a:t>
              </a:r>
              <a:r>
                <a:rPr lang="en-US" altLang="zh-CN" sz="2000" dirty="0">
                  <a:solidFill>
                    <a:srgbClr val="CC783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dirty="0">
                  <a:solidFill>
                    <a:srgbClr val="6A8759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"c"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))</a:t>
              </a:r>
              <a:b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dirty="0">
                  <a:solidFill>
                    <a:srgbClr val="8888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en-US" altLang="zh-CN" sz="2000" dirty="0" err="1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new_set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8FDACEF-18C0-4E6B-BE69-0E0CF6F83416}"/>
                </a:ext>
              </a:extLst>
            </p:cNvPr>
            <p:cNvSpPr txBox="1"/>
            <p:nvPr/>
          </p:nvSpPr>
          <p:spPr>
            <a:xfrm>
              <a:off x="1373013" y="4370244"/>
              <a:ext cx="6104106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可以同时添加多个元素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元素之间用逗号隔开。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80474796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DCD68BEB-B42F-4625-9DFD-4386DBC983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6179" y="48002"/>
            <a:ext cx="9121176" cy="50820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删除元素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71F5C1A-B50D-44EE-AF22-D382374319F1}"/>
              </a:ext>
            </a:extLst>
          </p:cNvPr>
          <p:cNvGrpSpPr/>
          <p:nvPr/>
        </p:nvGrpSpPr>
        <p:grpSpPr>
          <a:xfrm>
            <a:off x="879387" y="720518"/>
            <a:ext cx="10433226" cy="5645824"/>
            <a:chOff x="732289" y="803741"/>
            <a:chExt cx="6077714" cy="5700291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2A5FF37-0D6F-4361-88BD-59E45BA26EDD}"/>
                </a:ext>
              </a:extLst>
            </p:cNvPr>
            <p:cNvSpPr txBox="1"/>
            <p:nvPr/>
          </p:nvSpPr>
          <p:spPr>
            <a:xfrm>
              <a:off x="811469" y="998446"/>
              <a:ext cx="2162907" cy="14366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err="1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new_set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 = {</a:t>
              </a:r>
              <a:r>
                <a:rPr lang="en-US" altLang="zh-CN" sz="20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en-US" altLang="zh-CN" sz="2000" dirty="0">
                  <a:solidFill>
                    <a:srgbClr val="CC783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en-US" altLang="zh-CN" sz="2000" dirty="0">
                  <a:solidFill>
                    <a:srgbClr val="CC783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  <a:b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dirty="0" err="1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new_set.remove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en-US" altLang="zh-CN" sz="20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b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dirty="0">
                  <a:solidFill>
                    <a:srgbClr val="8888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en-US" altLang="zh-CN" sz="2000" dirty="0" err="1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new_set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FE254B1-199E-403D-AC73-3FE39FC7402A}"/>
                </a:ext>
              </a:extLst>
            </p:cNvPr>
            <p:cNvSpPr txBox="1"/>
            <p:nvPr/>
          </p:nvSpPr>
          <p:spPr>
            <a:xfrm>
              <a:off x="3789808" y="2155731"/>
              <a:ext cx="2066251" cy="14366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err="1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new_set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 = {</a:t>
              </a:r>
              <a:r>
                <a:rPr lang="en-US" altLang="zh-CN" sz="20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en-US" altLang="zh-CN" sz="2000" dirty="0">
                  <a:solidFill>
                    <a:srgbClr val="CC783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en-US" altLang="zh-CN" sz="2000" dirty="0">
                  <a:solidFill>
                    <a:srgbClr val="CC783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  <a:b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dirty="0" err="1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new_set.discard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en-US" altLang="zh-CN" sz="20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b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dirty="0">
                  <a:solidFill>
                    <a:srgbClr val="8888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en-US" altLang="zh-CN" sz="2000" dirty="0" err="1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new_set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4CDCE8A-0D59-49D3-9123-7B54E8DAAEDB}"/>
                </a:ext>
              </a:extLst>
            </p:cNvPr>
            <p:cNvSpPr txBox="1"/>
            <p:nvPr/>
          </p:nvSpPr>
          <p:spPr>
            <a:xfrm>
              <a:off x="3757950" y="5067350"/>
              <a:ext cx="2002134" cy="14366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err="1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new_set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 = {</a:t>
              </a:r>
              <a:r>
                <a:rPr lang="en-US" altLang="zh-CN" sz="20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en-US" altLang="zh-CN" sz="2000" dirty="0">
                  <a:solidFill>
                    <a:srgbClr val="CC783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en-US" altLang="zh-CN" sz="2000" dirty="0">
                  <a:solidFill>
                    <a:srgbClr val="CC783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  <a:b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dirty="0" err="1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new_set.pop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()</a:t>
              </a:r>
              <a:b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dirty="0">
                  <a:solidFill>
                    <a:srgbClr val="8888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en-US" altLang="zh-CN" sz="2000" dirty="0" err="1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new_set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34B84F8-D8B0-4CD8-AE88-6AE751305E1E}"/>
                </a:ext>
              </a:extLst>
            </p:cNvPr>
            <p:cNvSpPr txBox="1"/>
            <p:nvPr/>
          </p:nvSpPr>
          <p:spPr>
            <a:xfrm>
              <a:off x="811469" y="4557443"/>
              <a:ext cx="1833152" cy="14229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err="1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new_set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 = {</a:t>
              </a:r>
              <a:r>
                <a:rPr lang="en-US" altLang="zh-CN" sz="20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en-US" altLang="zh-CN" sz="2000" dirty="0">
                  <a:solidFill>
                    <a:srgbClr val="CC783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en-US" altLang="zh-CN" sz="2000" dirty="0">
                  <a:solidFill>
                    <a:srgbClr val="CC7832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  <a:b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dirty="0" err="1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new_set.remove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en-US" altLang="zh-CN" sz="20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b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dirty="0">
                  <a:solidFill>
                    <a:srgbClr val="8888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en-US" altLang="zh-CN" sz="2000" dirty="0" err="1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new_set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B2E6727-5ABF-4C0E-84ED-C9DD5C307559}"/>
                </a:ext>
              </a:extLst>
            </p:cNvPr>
            <p:cNvSpPr txBox="1"/>
            <p:nvPr/>
          </p:nvSpPr>
          <p:spPr>
            <a:xfrm>
              <a:off x="732289" y="2833459"/>
              <a:ext cx="2066251" cy="14366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remove()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方法删除元素时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如果元素不存在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使用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remove()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方法会报错。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BEC917F-A5FC-4C1F-8105-0033B420FEB3}"/>
                </a:ext>
              </a:extLst>
            </p:cNvPr>
            <p:cNvSpPr txBox="1"/>
            <p:nvPr/>
          </p:nvSpPr>
          <p:spPr>
            <a:xfrm>
              <a:off x="3789808" y="803741"/>
              <a:ext cx="2066251" cy="14366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discard()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方法删除集合中的元素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即使要删除的元素不存在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也不会报错。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5678598-5813-4D9B-BC6C-7C1ACFFF47A7}"/>
                </a:ext>
              </a:extLst>
            </p:cNvPr>
            <p:cNvSpPr txBox="1"/>
            <p:nvPr/>
          </p:nvSpPr>
          <p:spPr>
            <a:xfrm>
              <a:off x="3757950" y="3551800"/>
              <a:ext cx="3052053" cy="14229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在列表中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使用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pop()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方法可以弹出栈顶元素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但是集合是无序的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所以使用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pop()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方法可以实现随机删除元素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4129475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EDB92E8-18F3-4098-A072-B5474948F578}"/>
              </a:ext>
            </a:extLst>
          </p:cNvPr>
          <p:cNvSpPr txBox="1"/>
          <p:nvPr/>
        </p:nvSpPr>
        <p:spPr>
          <a:xfrm>
            <a:off x="353322" y="0"/>
            <a:ext cx="3781430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集合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8DEC4F8-F401-4498-970F-CB8D51574DF2}"/>
              </a:ext>
            </a:extLst>
          </p:cNvPr>
          <p:cNvSpPr txBox="1"/>
          <p:nvPr/>
        </p:nvSpPr>
        <p:spPr>
          <a:xfrm>
            <a:off x="1778557" y="1084204"/>
            <a:ext cx="2146636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计算元素的个数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F0E67A4-BB0F-4E14-B697-F8BAFF557C2E}"/>
              </a:ext>
            </a:extLst>
          </p:cNvPr>
          <p:cNvSpPr txBox="1"/>
          <p:nvPr/>
        </p:nvSpPr>
        <p:spPr>
          <a:xfrm>
            <a:off x="1751352" y="3315966"/>
            <a:ext cx="1339417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清空集合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71A06DC-D0F6-4CF1-94B0-87739FC1EC8A}"/>
              </a:ext>
            </a:extLst>
          </p:cNvPr>
          <p:cNvSpPr txBox="1"/>
          <p:nvPr/>
        </p:nvSpPr>
        <p:spPr>
          <a:xfrm>
            <a:off x="7178461" y="1084204"/>
            <a:ext cx="2357652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判断元素是否存在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430B6A5-42CF-42AC-9356-A1506BCCEC22}"/>
              </a:ext>
            </a:extLst>
          </p:cNvPr>
          <p:cNvSpPr txBox="1"/>
          <p:nvPr/>
        </p:nvSpPr>
        <p:spPr>
          <a:xfrm>
            <a:off x="1778557" y="1819424"/>
            <a:ext cx="3051307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new_set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= {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print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len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new_set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2000" dirty="0">
              <a:solidFill>
                <a:srgbClr val="A9B7C6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6108375-8690-4D9C-B0E9-05BB50219912}"/>
              </a:ext>
            </a:extLst>
          </p:cNvPr>
          <p:cNvSpPr txBox="1"/>
          <p:nvPr/>
        </p:nvSpPr>
        <p:spPr>
          <a:xfrm>
            <a:off x="1778557" y="3889178"/>
            <a:ext cx="3437033" cy="1884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new_set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= {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new_set.clear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print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len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new_set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2000" dirty="0">
              <a:solidFill>
                <a:srgbClr val="A9B7C6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853EEB7-B683-44AD-8F97-2583880421D7}"/>
              </a:ext>
            </a:extLst>
          </p:cNvPr>
          <p:cNvSpPr txBox="1"/>
          <p:nvPr/>
        </p:nvSpPr>
        <p:spPr>
          <a:xfrm>
            <a:off x="7178461" y="1819424"/>
            <a:ext cx="3051306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new_set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= {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}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dirty="0">
                <a:solidFill>
                  <a:srgbClr val="8888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print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>
                <a:solidFill>
                  <a:srgbClr val="6897BB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en-US" altLang="zh-CN" sz="2000" dirty="0">
                <a:solidFill>
                  <a:srgbClr val="CC783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in </a:t>
            </a:r>
            <a:r>
              <a:rPr lang="en-US" altLang="zh-CN" sz="2000" dirty="0" err="1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new_set</a:t>
            </a:r>
            <a: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dirty="0">
                <a:solidFill>
                  <a:srgbClr val="A9B7C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2000" dirty="0">
              <a:solidFill>
                <a:srgbClr val="A9B7C6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234872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8F27A0-30C3-6FEC-321D-47C0CE78F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第一章 基础知识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81094B67-CF9D-52CE-6B97-2A66F786155B}"/>
              </a:ext>
            </a:extLst>
          </p:cNvPr>
          <p:cNvSpPr txBox="1">
            <a:spLocks noChangeArrowheads="1"/>
          </p:cNvSpPr>
          <p:nvPr/>
        </p:nvSpPr>
        <p:spPr>
          <a:xfrm>
            <a:off x="1607737" y="1448686"/>
            <a:ext cx="4325232" cy="396062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前言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1.2  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 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Pycharm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1.4  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程序基本结构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1.5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变量和常量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1.6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数字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1.7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字符串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1.8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列表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1.9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1086A42-002E-AB00-F1E0-7F058A7FDDD4}"/>
              </a:ext>
            </a:extLst>
          </p:cNvPr>
          <p:cNvSpPr txBox="1">
            <a:spLocks noChangeArrowheads="1"/>
          </p:cNvSpPr>
          <p:nvPr/>
        </p:nvSpPr>
        <p:spPr>
          <a:xfrm>
            <a:off x="6558069" y="1448686"/>
            <a:ext cx="4153786" cy="352469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1.10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字典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集合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1.12 if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语句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1.13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用户输入和循环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1.14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1.15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类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1.16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1.17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异常</a:t>
            </a:r>
          </a:p>
        </p:txBody>
      </p:sp>
    </p:spTree>
    <p:extLst>
      <p:ext uri="{BB962C8B-B14F-4D97-AF65-F5344CB8AC3E}">
        <p14:creationId xmlns:p14="http://schemas.microsoft.com/office/powerpoint/2010/main" val="239525452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2176D3-7F10-4614-B532-81AB86FE2A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62" y="0"/>
            <a:ext cx="1365355" cy="51593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</a:rPr>
              <a:t>If</a:t>
            </a:r>
            <a:r>
              <a:rPr lang="zh-CN" altLang="en-US" dirty="0">
                <a:latin typeface="微软雅黑" panose="020B0503020204020204" pitchFamily="34" charset="-122"/>
              </a:rPr>
              <a:t>语句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35126ACB-ADC3-4083-B601-EB13E08DBA6C}"/>
              </a:ext>
            </a:extLst>
          </p:cNvPr>
          <p:cNvGrpSpPr/>
          <p:nvPr/>
        </p:nvGrpSpPr>
        <p:grpSpPr>
          <a:xfrm>
            <a:off x="1260387" y="1082738"/>
            <a:ext cx="9193428" cy="4965836"/>
            <a:chOff x="3043813" y="1793682"/>
            <a:chExt cx="7156891" cy="4489940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03E582FC-B516-4EB6-BA81-E6D0DCB3B21D}"/>
                </a:ext>
              </a:extLst>
            </p:cNvPr>
            <p:cNvGrpSpPr/>
            <p:nvPr/>
          </p:nvGrpSpPr>
          <p:grpSpPr>
            <a:xfrm>
              <a:off x="3043813" y="1793682"/>
              <a:ext cx="7156891" cy="3541504"/>
              <a:chOff x="1055076" y="1565951"/>
              <a:chExt cx="7156891" cy="3541504"/>
            </a:xfrm>
          </p:grpSpPr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E471239-AC40-4FE6-8A61-CB921F36BF50}"/>
                  </a:ext>
                </a:extLst>
              </p:cNvPr>
              <p:cNvSpPr txBox="1"/>
              <p:nvPr/>
            </p:nvSpPr>
            <p:spPr>
              <a:xfrm>
                <a:off x="1055076" y="1565951"/>
                <a:ext cx="2456822" cy="4517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</a:t>
                </a:r>
                <a:r>
                  <a:rPr lang="en-US" altLang="zh-CN" sz="20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f</a:t>
                </a:r>
                <a:r>
                  <a:rPr lang="zh-CN" altLang="en-US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语句长什么样？</a:t>
                </a: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BC2DCFC-07A4-41D6-A428-1D66009202EE}"/>
                  </a:ext>
                </a:extLst>
              </p:cNvPr>
              <p:cNvSpPr txBox="1"/>
              <p:nvPr/>
            </p:nvSpPr>
            <p:spPr>
              <a:xfrm>
                <a:off x="1055077" y="2037590"/>
                <a:ext cx="5338809" cy="21214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000" b="0" i="0" dirty="0">
                    <a:solidFill>
                      <a:srgbClr val="A9B7C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age = </a:t>
                </a:r>
                <a:r>
                  <a:rPr lang="en-US" altLang="zh-CN" sz="2000" b="0" i="0" dirty="0">
                    <a:solidFill>
                      <a:srgbClr val="6897B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90</a:t>
                </a:r>
                <a:br>
                  <a:rPr lang="en-US" altLang="zh-CN" sz="2000" b="0" i="0" dirty="0">
                    <a:solidFill>
                      <a:srgbClr val="6897B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en-US" altLang="zh-CN" sz="2000" b="0" i="0" dirty="0">
                    <a:solidFill>
                      <a:srgbClr val="CC783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if </a:t>
                </a:r>
                <a:r>
                  <a:rPr lang="en-US" altLang="zh-CN" sz="2000" b="0" i="0" dirty="0">
                    <a:solidFill>
                      <a:srgbClr val="A9B7C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age &gt;= </a:t>
                </a:r>
                <a:r>
                  <a:rPr lang="en-US" altLang="zh-CN" sz="2000" b="0" i="0" dirty="0">
                    <a:solidFill>
                      <a:srgbClr val="6897B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90</a:t>
                </a:r>
                <a:r>
                  <a:rPr lang="en-US" altLang="zh-CN" sz="2000" b="0" i="0" dirty="0">
                    <a:solidFill>
                      <a:srgbClr val="A9B7C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:</a:t>
                </a:r>
                <a:br>
                  <a:rPr lang="en-US" altLang="zh-CN" sz="2000" b="0" i="0" dirty="0">
                    <a:solidFill>
                      <a:srgbClr val="A9B7C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en-US" altLang="zh-CN" sz="2000" b="0" i="0" dirty="0">
                    <a:solidFill>
                      <a:srgbClr val="A9B7C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print(</a:t>
                </a:r>
                <a:r>
                  <a:rPr lang="en-US" altLang="zh-CN" sz="2000" b="0" i="0" dirty="0">
                    <a:solidFill>
                      <a:srgbClr val="6A87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"you are old man!"</a:t>
                </a:r>
                <a:r>
                  <a:rPr lang="en-US" altLang="zh-CN" sz="2000" b="0" i="0" dirty="0">
                    <a:solidFill>
                      <a:srgbClr val="A9B7C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)</a:t>
                </a:r>
                <a:br>
                  <a:rPr lang="en-US" altLang="zh-CN" sz="2000" b="0" i="0" dirty="0">
                    <a:solidFill>
                      <a:srgbClr val="A9B7C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en-US" altLang="zh-CN" sz="2000" b="0" i="0" dirty="0">
                    <a:solidFill>
                      <a:srgbClr val="CC783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else</a:t>
                </a:r>
                <a:r>
                  <a:rPr lang="en-US" altLang="zh-CN" sz="2000" b="0" i="0" dirty="0">
                    <a:solidFill>
                      <a:srgbClr val="A9B7C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:</a:t>
                </a:r>
                <a:br>
                  <a:rPr lang="en-US" altLang="zh-CN" sz="2000" b="0" i="0" dirty="0">
                    <a:solidFill>
                      <a:srgbClr val="A9B7C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en-US" altLang="zh-CN" sz="2000" b="0" i="0" dirty="0">
                    <a:solidFill>
                      <a:srgbClr val="A9B7C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print(</a:t>
                </a:r>
                <a:r>
                  <a:rPr lang="en-US" altLang="zh-CN" sz="2000" b="0" i="0" dirty="0">
                    <a:solidFill>
                      <a:srgbClr val="6A875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"you are not old enough."</a:t>
                </a:r>
                <a:r>
                  <a:rPr lang="en-US" altLang="zh-CN" sz="2000" b="0" i="0" dirty="0">
                    <a:solidFill>
                      <a:srgbClr val="A9B7C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)</a:t>
                </a:r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A701D52-CECA-4B36-94E7-989869E84E80}"/>
                  </a:ext>
                </a:extLst>
              </p:cNvPr>
              <p:cNvSpPr txBox="1"/>
              <p:nvPr/>
            </p:nvSpPr>
            <p:spPr>
              <a:xfrm>
                <a:off x="1055076" y="4238290"/>
                <a:ext cx="7156891" cy="8691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if</a:t>
                </a:r>
                <a:r>
                  <a:rPr lang="zh-CN" altLang="en-US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语句是一种控制语句</a:t>
                </a:r>
                <a:r>
                  <a:rPr lang="en-US" altLang="zh-CN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  <a:r>
                  <a:rPr lang="zh-CN" altLang="en-US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它允许程序在特定条件为真时执行一些代码。当条件为真时</a:t>
                </a:r>
                <a:r>
                  <a:rPr lang="en-US" altLang="zh-CN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  <a:r>
                  <a:rPr lang="zh-CN" altLang="en-US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程序执行</a:t>
                </a:r>
                <a:r>
                  <a:rPr lang="en-US" altLang="zh-CN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if</a:t>
                </a:r>
                <a:r>
                  <a:rPr lang="zh-CN" altLang="en-US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语句中的代码块</a:t>
                </a:r>
                <a:r>
                  <a:rPr lang="en-US" altLang="zh-CN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  <a:r>
                  <a:rPr lang="zh-CN" altLang="en-US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否则程序跳过它。</a:t>
                </a:r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DC79E75-EFA8-457A-A4A2-5DD71D88688E}"/>
                </a:ext>
              </a:extLst>
            </p:cNvPr>
            <p:cNvSpPr txBox="1"/>
            <p:nvPr/>
          </p:nvSpPr>
          <p:spPr>
            <a:xfrm>
              <a:off x="3043813" y="5414457"/>
              <a:ext cx="7089554" cy="8691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</a:t>
              </a:r>
              <a:r>
                <a:rPr lang="en-US" altLang="zh-CN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f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语句的核心是判断条件是满足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(True)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或不满足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(False),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如果条件值为</a:t>
              </a:r>
              <a:r>
                <a:rPr lang="en-US" altLang="zh-CN" sz="2000" dirty="0" err="1">
                  <a:latin typeface="微软雅黑" panose="020B0503020204020204" pitchFamily="34" charset="-122"/>
                  <a:ea typeface="微软雅黑" panose="020B0503020204020204" pitchFamily="34" charset="-122"/>
                </a:rPr>
                <a:t>True,Python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就会执行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if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语句下面的代码块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否则不执行。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97462458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2176D3-7F10-4614-B532-81AB86FE2A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311" y="40269"/>
            <a:ext cx="2069690" cy="51593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</a:rPr>
              <a:t>bool</a:t>
            </a:r>
            <a:r>
              <a:rPr lang="zh-CN" altLang="en-US" dirty="0">
                <a:latin typeface="微软雅黑" panose="020B0503020204020204" pitchFamily="34" charset="-122"/>
              </a:rPr>
              <a:t>值学习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6302DC7-AF8A-4B30-AD46-23AB75BC1F4B}"/>
              </a:ext>
            </a:extLst>
          </p:cNvPr>
          <p:cNvGrpSpPr/>
          <p:nvPr/>
        </p:nvGrpSpPr>
        <p:grpSpPr>
          <a:xfrm>
            <a:off x="8534058" y="961976"/>
            <a:ext cx="3246137" cy="1516109"/>
            <a:chOff x="8903676" y="1246423"/>
            <a:chExt cx="2876519" cy="1308451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04A4DAF-B1F4-41B2-BF38-CEE5FBE3D6EB}"/>
                </a:ext>
              </a:extLst>
            </p:cNvPr>
            <p:cNvSpPr txBox="1"/>
            <p:nvPr/>
          </p:nvSpPr>
          <p:spPr>
            <a:xfrm>
              <a:off x="8903676" y="1246423"/>
              <a:ext cx="2876519" cy="9612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5.</a:t>
              </a: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判断节点是否不在列表里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834C12F-35C8-4935-9B90-0A0039EE5AC0}"/>
                </a:ext>
              </a:extLst>
            </p:cNvPr>
            <p:cNvSpPr txBox="1"/>
            <p:nvPr/>
          </p:nvSpPr>
          <p:spPr>
            <a:xfrm>
              <a:off x="8903676" y="1725251"/>
              <a:ext cx="2790928" cy="8296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ls = [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for 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 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range(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)]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15 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not in 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ls)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95106AD9-A2AD-427E-85A8-B024EB672244}"/>
              </a:ext>
            </a:extLst>
          </p:cNvPr>
          <p:cNvGrpSpPr/>
          <p:nvPr/>
        </p:nvGrpSpPr>
        <p:grpSpPr>
          <a:xfrm>
            <a:off x="4686620" y="4278447"/>
            <a:ext cx="3366296" cy="1467889"/>
            <a:chOff x="4449228" y="3713737"/>
            <a:chExt cx="3366296" cy="1467889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B9C51079-0C3F-4622-BC20-452242EC4F90}"/>
                </a:ext>
              </a:extLst>
            </p:cNvPr>
            <p:cNvSpPr txBox="1"/>
            <p:nvPr/>
          </p:nvSpPr>
          <p:spPr>
            <a:xfrm>
              <a:off x="4449228" y="3713737"/>
              <a:ext cx="3084391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4.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判断节点是否在列表里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01C2CB3-EF10-40EB-8E5C-E1C467A608B7}"/>
                </a:ext>
              </a:extLst>
            </p:cNvPr>
            <p:cNvSpPr txBox="1"/>
            <p:nvPr/>
          </p:nvSpPr>
          <p:spPr>
            <a:xfrm>
              <a:off x="4557556" y="4220337"/>
              <a:ext cx="3257968" cy="9612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ls = [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for 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 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range(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)]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15 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 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ls)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5C35601-FFD6-4431-B81E-435E65F4AEFE}"/>
              </a:ext>
            </a:extLst>
          </p:cNvPr>
          <p:cNvGrpSpPr/>
          <p:nvPr/>
        </p:nvGrpSpPr>
        <p:grpSpPr>
          <a:xfrm>
            <a:off x="1087731" y="961977"/>
            <a:ext cx="3516225" cy="2867972"/>
            <a:chOff x="1158072" y="1385389"/>
            <a:chExt cx="3134792" cy="2370178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D0D3D4B1-547D-4391-B184-022EC4EED7CF}"/>
                </a:ext>
              </a:extLst>
            </p:cNvPr>
            <p:cNvSpPr txBox="1"/>
            <p:nvPr/>
          </p:nvSpPr>
          <p:spPr>
            <a:xfrm>
              <a:off x="1158072" y="1385389"/>
              <a:ext cx="1811349" cy="9612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1.</a:t>
              </a: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判断是否相等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0974694C-4EBD-406E-8079-3161AAC78B0A}"/>
                </a:ext>
              </a:extLst>
            </p:cNvPr>
            <p:cNvSpPr txBox="1"/>
            <p:nvPr/>
          </p:nvSpPr>
          <p:spPr>
            <a:xfrm>
              <a:off x="1158073" y="1721856"/>
              <a:ext cx="3134791" cy="11759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people = 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"a good man"</a:t>
              </a:r>
              <a:b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print(people == 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"a good man"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5420C92-53D8-498C-A621-A3153E01E402}"/>
                </a:ext>
              </a:extLst>
            </p:cNvPr>
            <p:cNvSpPr txBox="1"/>
            <p:nvPr/>
          </p:nvSpPr>
          <p:spPr>
            <a:xfrm>
              <a:off x="1158072" y="2794278"/>
              <a:ext cx="3052053" cy="9612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判断是否等于用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==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来表示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73B82AA-650B-4C1E-AF0D-280262D40905}"/>
              </a:ext>
            </a:extLst>
          </p:cNvPr>
          <p:cNvGrpSpPr/>
          <p:nvPr/>
        </p:nvGrpSpPr>
        <p:grpSpPr>
          <a:xfrm>
            <a:off x="4806778" y="961977"/>
            <a:ext cx="3246138" cy="1907967"/>
            <a:chOff x="4901084" y="1352524"/>
            <a:chExt cx="2981848" cy="1652881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467CC8C-194D-4F79-97E9-60665A9D2ABF}"/>
                </a:ext>
              </a:extLst>
            </p:cNvPr>
            <p:cNvSpPr txBox="1"/>
            <p:nvPr/>
          </p:nvSpPr>
          <p:spPr>
            <a:xfrm>
              <a:off x="4901084" y="1352524"/>
              <a:ext cx="1606720" cy="9612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3.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多条件判断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32779D8-2701-4D82-B44F-083CC7DEBBA1}"/>
                </a:ext>
              </a:extLst>
            </p:cNvPr>
            <p:cNvSpPr txBox="1"/>
            <p:nvPr/>
          </p:nvSpPr>
          <p:spPr>
            <a:xfrm>
              <a:off x="4901084" y="1772693"/>
              <a:ext cx="2981848" cy="123271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age = 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15</a:t>
              </a:r>
              <a:b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print(age &gt;= 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15 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and 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age &lt; 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30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CFC5EB1-CF24-4222-AE7D-BB247B9C6636}"/>
              </a:ext>
            </a:extLst>
          </p:cNvPr>
          <p:cNvGrpSpPr/>
          <p:nvPr/>
        </p:nvGrpSpPr>
        <p:grpSpPr>
          <a:xfrm>
            <a:off x="1062070" y="3498050"/>
            <a:ext cx="3612585" cy="2655196"/>
            <a:chOff x="1106159" y="3728176"/>
            <a:chExt cx="3073888" cy="1784995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ED68ED81-4F01-4D2C-B520-AE3E5A71A328}"/>
                </a:ext>
              </a:extLst>
            </p:cNvPr>
            <p:cNvGrpSpPr/>
            <p:nvPr/>
          </p:nvGrpSpPr>
          <p:grpSpPr>
            <a:xfrm>
              <a:off x="1106159" y="3728176"/>
              <a:ext cx="2991896" cy="1143066"/>
              <a:chOff x="1136238" y="3728176"/>
              <a:chExt cx="2991896" cy="1143066"/>
            </a:xfrm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1025869-C639-4B6B-B124-C6CFFE74F6C1}"/>
                  </a:ext>
                </a:extLst>
              </p:cNvPr>
              <p:cNvSpPr txBox="1"/>
              <p:nvPr/>
            </p:nvSpPr>
            <p:spPr>
              <a:xfrm>
                <a:off x="1168255" y="3728176"/>
                <a:ext cx="2007826" cy="96128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0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2.</a:t>
                </a:r>
                <a:r>
                  <a:rPr lang="zh-CN" altLang="en-US" sz="20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判断是否不相等</a:t>
                </a: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D0790FC1-DBD9-4796-A661-599EB43F90E0}"/>
                  </a:ext>
                </a:extLst>
              </p:cNvPr>
              <p:cNvSpPr txBox="1"/>
              <p:nvPr/>
            </p:nvSpPr>
            <p:spPr>
              <a:xfrm>
                <a:off x="1136238" y="4225001"/>
                <a:ext cx="2991896" cy="6462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000" dirty="0">
                    <a:solidFill>
                      <a:srgbClr val="A9B7C6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people=</a:t>
                </a:r>
                <a:r>
                  <a:rPr lang="en-US" altLang="zh-CN" sz="2000" dirty="0">
                    <a:solidFill>
                      <a:srgbClr val="6A8759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"a good man"</a:t>
                </a:r>
                <a:br>
                  <a:rPr lang="en-US" altLang="zh-CN" sz="2000" dirty="0">
                    <a:solidFill>
                      <a:srgbClr val="6A8759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en-US" altLang="zh-CN" sz="2000" dirty="0">
                    <a:solidFill>
                      <a:srgbClr val="8888C6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print</a:t>
                </a:r>
                <a:r>
                  <a:rPr lang="en-US" altLang="zh-CN" sz="2000" dirty="0">
                    <a:solidFill>
                      <a:srgbClr val="A9B7C6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(people!=</a:t>
                </a:r>
                <a:r>
                  <a:rPr lang="en-US" altLang="zh-CN" sz="2000" dirty="0">
                    <a:solidFill>
                      <a:srgbClr val="6A8759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"a bad man"</a:t>
                </a:r>
                <a:r>
                  <a:rPr lang="en-US" altLang="zh-CN" sz="2000" dirty="0">
                    <a:solidFill>
                      <a:srgbClr val="A9B7C6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)</a:t>
                </a:r>
              </a:p>
            </p:txBody>
          </p:sp>
        </p:grp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13E33C3-9EA9-4FD8-A5EF-D70C8890797F}"/>
                </a:ext>
              </a:extLst>
            </p:cNvPr>
            <p:cNvSpPr txBox="1"/>
            <p:nvPr/>
          </p:nvSpPr>
          <p:spPr>
            <a:xfrm>
              <a:off x="1127994" y="5177291"/>
              <a:ext cx="3052053" cy="3358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判断是否不等于用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!=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来表示</a:t>
              </a: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B5409737-490C-4470-AB81-48A2000FB5D1}"/>
              </a:ext>
            </a:extLst>
          </p:cNvPr>
          <p:cNvSpPr txBox="1"/>
          <p:nvPr/>
        </p:nvSpPr>
        <p:spPr>
          <a:xfrm>
            <a:off x="4795356" y="2848517"/>
            <a:ext cx="2981848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age = 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b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print(age &gt;= 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or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age &lt; 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740463177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2176D3-7F10-4614-B532-81AB86FE2A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310" y="40269"/>
            <a:ext cx="2971733" cy="515937"/>
          </a:xfrm>
        </p:spPr>
        <p:txBody>
          <a:bodyPr/>
          <a:lstStyle/>
          <a:p>
            <a:r>
              <a:rPr lang="zh-CN" altLang="en-US" dirty="0"/>
              <a:t>简单</a:t>
            </a:r>
            <a:r>
              <a:rPr lang="en-US" altLang="zh-CN" dirty="0"/>
              <a:t>if</a:t>
            </a:r>
            <a:r>
              <a:rPr lang="zh-CN" altLang="en-US" dirty="0"/>
              <a:t>语句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C864390-AEA5-4C2B-8741-5DED3C3130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0049" y="1454451"/>
            <a:ext cx="4785951" cy="4174734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A457026A-0845-424C-9BD9-6B71A73A9883}"/>
              </a:ext>
            </a:extLst>
          </p:cNvPr>
          <p:cNvSpPr txBox="1"/>
          <p:nvPr/>
        </p:nvSpPr>
        <p:spPr>
          <a:xfrm>
            <a:off x="6964069" y="2486691"/>
            <a:ext cx="3596606" cy="1884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age = 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b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age &lt; 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print(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'you are so young.'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print(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'you are so good!'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572518034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2176D3-7F10-4614-B532-81AB86FE2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latin typeface="微软雅黑" panose="020B0503020204020204" pitchFamily="34" charset="-122"/>
              </a:rPr>
              <a:t>多重判断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8C8D257-1DEF-4BDC-86AC-D40E61FA4D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126" y="1532540"/>
            <a:ext cx="4562686" cy="3852675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6FED2E9E-BB0F-4CFA-BE1F-B23A598C5AE7}"/>
              </a:ext>
            </a:extLst>
          </p:cNvPr>
          <p:cNvGrpSpPr/>
          <p:nvPr/>
        </p:nvGrpSpPr>
        <p:grpSpPr>
          <a:xfrm>
            <a:off x="5888069" y="1023924"/>
            <a:ext cx="5225523" cy="5239240"/>
            <a:chOff x="5153889" y="776789"/>
            <a:chExt cx="5225523" cy="5239240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5F727149-0364-4EF8-B6F6-02C0246D1DB2}"/>
                </a:ext>
              </a:extLst>
            </p:cNvPr>
            <p:cNvSpPr txBox="1"/>
            <p:nvPr/>
          </p:nvSpPr>
          <p:spPr>
            <a:xfrm>
              <a:off x="5153889" y="776789"/>
              <a:ext cx="3750200" cy="19077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 = 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b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if 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 &gt; 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print(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"x </a:t>
              </a:r>
              <a:r>
                <a:rPr lang="zh-CN" altLang="en-US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比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10 </a:t>
              </a:r>
              <a:r>
                <a:rPr lang="zh-CN" altLang="en-US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"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else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print(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"x </a:t>
              </a:r>
              <a:r>
                <a:rPr lang="zh-CN" altLang="en-US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比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10 </a:t>
              </a:r>
              <a:r>
                <a:rPr lang="zh-CN" altLang="en-US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"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9D7859A3-96F8-44A9-80B1-7D1572FBD067}"/>
                </a:ext>
              </a:extLst>
            </p:cNvPr>
            <p:cNvSpPr txBox="1"/>
            <p:nvPr/>
          </p:nvSpPr>
          <p:spPr>
            <a:xfrm>
              <a:off x="5153889" y="3738995"/>
              <a:ext cx="4046763" cy="22770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if 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 &gt; 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print(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"x is positive"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else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print(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"x is negative"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else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print(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"x is zero"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E4F023C-241C-4281-A34E-4C26008250AE}"/>
                </a:ext>
              </a:extLst>
            </p:cNvPr>
            <p:cNvSpPr txBox="1"/>
            <p:nvPr/>
          </p:nvSpPr>
          <p:spPr>
            <a:xfrm>
              <a:off x="5153889" y="2811890"/>
              <a:ext cx="5225523" cy="7997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if-else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是一对组合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一个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else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语句对应一个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if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语句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如果出现多余的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else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语句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则会报错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525202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2176D3-7F10-4614-B532-81AB86FE2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>
                <a:latin typeface="微软雅黑" panose="020B0503020204020204" pitchFamily="34" charset="-122"/>
              </a:rPr>
              <a:t>多重判断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16D35D95-7112-435B-9093-102BA8C059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7291" y="639358"/>
            <a:ext cx="3359044" cy="43009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3582C949-9097-4491-9DDF-8FF65F65D2B7}"/>
              </a:ext>
            </a:extLst>
          </p:cNvPr>
          <p:cNvGrpSpPr/>
          <p:nvPr/>
        </p:nvGrpSpPr>
        <p:grpSpPr>
          <a:xfrm>
            <a:off x="7025351" y="951468"/>
            <a:ext cx="4849492" cy="5152429"/>
            <a:chOff x="0" y="1397675"/>
            <a:chExt cx="3249306" cy="6019720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5EED7847-DE9E-4602-8EF9-9E637D22558C}"/>
                </a:ext>
              </a:extLst>
            </p:cNvPr>
            <p:cNvSpPr txBox="1"/>
            <p:nvPr/>
          </p:nvSpPr>
          <p:spPr>
            <a:xfrm>
              <a:off x="0" y="1397675"/>
              <a:ext cx="3249306" cy="26249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age = 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15</a:t>
              </a:r>
              <a:b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if 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age &lt; 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15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print(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'you are so young.'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 err="1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elif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age &gt;= 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15 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and 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age &lt; 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30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print(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'you are in middle age.'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else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print(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'you are old man.'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AB995401-20CF-497D-9186-1526A30A2272}"/>
                </a:ext>
              </a:extLst>
            </p:cNvPr>
            <p:cNvSpPr txBox="1"/>
            <p:nvPr/>
          </p:nvSpPr>
          <p:spPr>
            <a:xfrm>
              <a:off x="0" y="4073268"/>
              <a:ext cx="3249306" cy="33441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age = 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15</a:t>
              </a:r>
              <a:b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if 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age &lt; 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15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print(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'you are so young.'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 err="1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elif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age &gt;= 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15 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and 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age &lt; 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30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print(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'you are in middle age.'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 err="1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elif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age&gt;=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30 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and 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age &lt;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50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print(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'you are more older.'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else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print(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'you are old man.'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76697C6E-BA65-4C82-8F2C-D5606D29CF1A}"/>
              </a:ext>
            </a:extLst>
          </p:cNvPr>
          <p:cNvSpPr txBox="1"/>
          <p:nvPr/>
        </p:nvSpPr>
        <p:spPr>
          <a:xfrm>
            <a:off x="970305" y="4749819"/>
            <a:ext cx="5566419" cy="1884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我们经常需要在判断条件是否满足某几项中的一项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满足不同的选项对应着不同的操作。如果你想写更多的条件判断语句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elif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代码块可以写多个。</a:t>
            </a:r>
          </a:p>
        </p:txBody>
      </p:sp>
    </p:spTree>
    <p:extLst>
      <p:ext uri="{BB962C8B-B14F-4D97-AF65-F5344CB8AC3E}">
        <p14:creationId xmlns:p14="http://schemas.microsoft.com/office/powerpoint/2010/main" val="28015580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96477F8E-5CF6-41FF-BD79-762187CFF37E}"/>
              </a:ext>
            </a:extLst>
          </p:cNvPr>
          <p:cNvSpPr txBox="1"/>
          <p:nvPr/>
        </p:nvSpPr>
        <p:spPr>
          <a:xfrm>
            <a:off x="438166" y="109538"/>
            <a:ext cx="2705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为什么要学习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48F1FBA-40AE-4F7F-B1A5-76B643A032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6639" y="732802"/>
            <a:ext cx="5263743" cy="292513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A6D04CEF-9D41-4ECA-9413-6B1C3F891A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6640" y="3881090"/>
            <a:ext cx="7362668" cy="2556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441532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8F27A0-30C3-6FEC-321D-47C0CE78F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第一章 基础知识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81094B67-CF9D-52CE-6B97-2A66F786155B}"/>
              </a:ext>
            </a:extLst>
          </p:cNvPr>
          <p:cNvSpPr txBox="1">
            <a:spLocks noChangeArrowheads="1"/>
          </p:cNvSpPr>
          <p:nvPr/>
        </p:nvSpPr>
        <p:spPr>
          <a:xfrm>
            <a:off x="1607737" y="1448686"/>
            <a:ext cx="4325232" cy="396062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前言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1.2  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 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Pycharm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1.4  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程序基本结构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1.5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变量和常量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1.6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数字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1.7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字符串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1.8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列表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1.9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1086A42-002E-AB00-F1E0-7F058A7FDDD4}"/>
              </a:ext>
            </a:extLst>
          </p:cNvPr>
          <p:cNvSpPr txBox="1">
            <a:spLocks noChangeArrowheads="1"/>
          </p:cNvSpPr>
          <p:nvPr/>
        </p:nvSpPr>
        <p:spPr>
          <a:xfrm>
            <a:off x="6558069" y="1448686"/>
            <a:ext cx="4153786" cy="352469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1.10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字典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集合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1.12 if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语句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1.13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用户输入和循环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1.14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1.15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类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1.16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1.17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异常</a:t>
            </a:r>
          </a:p>
        </p:txBody>
      </p:sp>
    </p:spTree>
    <p:extLst>
      <p:ext uri="{BB962C8B-B14F-4D97-AF65-F5344CB8AC3E}">
        <p14:creationId xmlns:p14="http://schemas.microsoft.com/office/powerpoint/2010/main" val="411662722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2176D3-7F10-4614-B532-81AB86FE2A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311" y="40269"/>
            <a:ext cx="1834912" cy="51593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</a:rPr>
              <a:t>input</a:t>
            </a:r>
            <a:r>
              <a:rPr lang="zh-CN" altLang="en-US" dirty="0">
                <a:latin typeface="微软雅黑" panose="020B0503020204020204" pitchFamily="34" charset="-122"/>
              </a:rPr>
              <a:t>输入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7052CC8-FA73-4DA8-96ED-D7342C192799}"/>
              </a:ext>
            </a:extLst>
          </p:cNvPr>
          <p:cNvGrpSpPr/>
          <p:nvPr/>
        </p:nvGrpSpPr>
        <p:grpSpPr>
          <a:xfrm>
            <a:off x="735227" y="767190"/>
            <a:ext cx="10721546" cy="5745247"/>
            <a:chOff x="-108487" y="652465"/>
            <a:chExt cx="6887594" cy="6005757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05B85D4E-64A3-497D-8379-8F0CB01A4C1A}"/>
                </a:ext>
              </a:extLst>
            </p:cNvPr>
            <p:cNvSpPr txBox="1"/>
            <p:nvPr/>
          </p:nvSpPr>
          <p:spPr>
            <a:xfrm>
              <a:off x="-70212" y="1152089"/>
              <a:ext cx="3122400" cy="14874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message = input(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'tell me what do you want to say:'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print(message)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19F4F7B-6AB9-435A-9AD1-42E0891AAB44}"/>
                </a:ext>
              </a:extLst>
            </p:cNvPr>
            <p:cNvSpPr txBox="1"/>
            <p:nvPr/>
          </p:nvSpPr>
          <p:spPr>
            <a:xfrm>
              <a:off x="-70212" y="652465"/>
              <a:ext cx="1914211" cy="499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input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长啥样？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B485F4B-4210-4CEA-91B1-2882A1470D5F}"/>
                </a:ext>
              </a:extLst>
            </p:cNvPr>
            <p:cNvSpPr txBox="1"/>
            <p:nvPr/>
          </p:nvSpPr>
          <p:spPr>
            <a:xfrm>
              <a:off x="-108487" y="4205550"/>
              <a:ext cx="3233439" cy="2452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message=</a:t>
              </a:r>
              <a:r>
                <a:rPr lang="en-US" altLang="zh-CN" sz="2000" dirty="0">
                  <a:solidFill>
                    <a:srgbClr val="8888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input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en-US" altLang="zh-CN" sz="2000" dirty="0">
                  <a:solidFill>
                    <a:srgbClr val="6A8759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'tell me how old are you:'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b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dirty="0">
                  <a:solidFill>
                    <a:srgbClr val="8888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(message)</a:t>
              </a:r>
              <a:b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dirty="0">
                  <a:solidFill>
                    <a:srgbClr val="8888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(message==</a:t>
              </a:r>
              <a:r>
                <a:rPr lang="en-US" altLang="zh-CN" sz="20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18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b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dirty="0">
                  <a:solidFill>
                    <a:srgbClr val="8888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(message==</a:t>
              </a:r>
              <a:r>
                <a:rPr lang="en-US" altLang="zh-CN" sz="2000" dirty="0">
                  <a:solidFill>
                    <a:srgbClr val="6A8759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'18'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ABF9FF4-9EF9-4F45-AA24-E110156E8EA1}"/>
                </a:ext>
              </a:extLst>
            </p:cNvPr>
            <p:cNvSpPr txBox="1"/>
            <p:nvPr/>
          </p:nvSpPr>
          <p:spPr>
            <a:xfrm>
              <a:off x="-108487" y="2718074"/>
              <a:ext cx="3016465" cy="14874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input()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函数会使程序等待你输入数据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当你在控制台输入数据时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,input()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函数会将结果返回给变量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message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83930F2-FA1F-41EC-93CC-31E9C4103CE7}"/>
                </a:ext>
              </a:extLst>
            </p:cNvPr>
            <p:cNvSpPr txBox="1"/>
            <p:nvPr/>
          </p:nvSpPr>
          <p:spPr>
            <a:xfrm>
              <a:off x="3618432" y="667670"/>
              <a:ext cx="2792877" cy="19718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input()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函数接收一个参数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它会将参数作为提示语在控制台输出。在本例中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提示语就是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tell me what do you want to say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494D9C9-96F4-4E78-B8FA-A518401B3478}"/>
                </a:ext>
              </a:extLst>
            </p:cNvPr>
            <p:cNvSpPr txBox="1"/>
            <p:nvPr/>
          </p:nvSpPr>
          <p:spPr>
            <a:xfrm>
              <a:off x="3618432" y="2718074"/>
              <a:ext cx="2956931" cy="14874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input()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接收数据后以字符串的形式输出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如果你要判断输入数值是否满足某些条件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就需要对数值进行强制类型转换。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32F0830-2641-444C-A9AE-8E45D798C585}"/>
                </a:ext>
              </a:extLst>
            </p:cNvPr>
            <p:cNvSpPr txBox="1"/>
            <p:nvPr/>
          </p:nvSpPr>
          <p:spPr>
            <a:xfrm>
              <a:off x="3618432" y="4401067"/>
              <a:ext cx="3160675" cy="14874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message=</a:t>
              </a:r>
              <a:r>
                <a:rPr lang="en-US" altLang="zh-CN" sz="2000" dirty="0">
                  <a:solidFill>
                    <a:srgbClr val="8888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input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en-US" altLang="zh-CN" sz="2000" dirty="0">
                  <a:solidFill>
                    <a:srgbClr val="6A8759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'tell me how old are you:'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b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dirty="0">
                  <a:solidFill>
                    <a:srgbClr val="8888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en-US" altLang="zh-CN" sz="2000" dirty="0">
                  <a:solidFill>
                    <a:srgbClr val="8888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int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(message)==</a:t>
              </a:r>
              <a:r>
                <a:rPr lang="en-US" altLang="zh-CN" sz="2000" dirty="0">
                  <a:solidFill>
                    <a:srgbClr val="6897BB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18</a:t>
              </a:r>
              <a:r>
                <a:rPr lang="en-US" altLang="zh-CN" sz="2000" dirty="0">
                  <a:solidFill>
                    <a:srgbClr val="A9B7C6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71168477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2176D3-7F10-4614-B532-81AB86FE2A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310" y="40269"/>
            <a:ext cx="1884339" cy="51593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</a:rPr>
              <a:t>while</a:t>
            </a:r>
            <a:r>
              <a:rPr lang="zh-CN" altLang="en-US" dirty="0">
                <a:latin typeface="微软雅黑" panose="020B0503020204020204" pitchFamily="34" charset="-122"/>
              </a:rPr>
              <a:t>循环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C6C4C70-C1A2-4575-AE08-22760ABF57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243" y="1009019"/>
            <a:ext cx="3333692" cy="5090640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2CFBA55E-6422-4EED-9965-1E6AD134938C}"/>
              </a:ext>
            </a:extLst>
          </p:cNvPr>
          <p:cNvGrpSpPr/>
          <p:nvPr/>
        </p:nvGrpSpPr>
        <p:grpSpPr>
          <a:xfrm>
            <a:off x="4881279" y="798543"/>
            <a:ext cx="6697002" cy="5651582"/>
            <a:chOff x="5109453" y="790969"/>
            <a:chExt cx="6104106" cy="5651582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3EFCE415-23C0-4E00-9AE7-50B8DE250F1A}"/>
                </a:ext>
              </a:extLst>
            </p:cNvPr>
            <p:cNvSpPr txBox="1"/>
            <p:nvPr/>
          </p:nvSpPr>
          <p:spPr>
            <a:xfrm>
              <a:off x="5109453" y="1742798"/>
              <a:ext cx="3885336" cy="18846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pt-B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num = </a:t>
              </a:r>
              <a:r>
                <a:rPr lang="pt-BR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br>
                <a:rPr lang="pt-BR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pt-BR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while </a:t>
              </a:r>
              <a:r>
                <a:rPr lang="pt-B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num &lt; </a:t>
              </a:r>
              <a:r>
                <a:rPr lang="pt-BR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pt-B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br>
                <a:rPr lang="pt-B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pt-B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print(num)</a:t>
              </a:r>
              <a:br>
                <a:rPr lang="pt-B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pt-B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num += </a:t>
              </a:r>
              <a:r>
                <a:rPr lang="pt-BR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093499C2-4579-45FA-912D-09B1E8BAD815}"/>
                </a:ext>
              </a:extLst>
            </p:cNvPr>
            <p:cNvSpPr txBox="1"/>
            <p:nvPr/>
          </p:nvSpPr>
          <p:spPr>
            <a:xfrm>
              <a:off x="5109453" y="5019597"/>
              <a:ext cx="4392161" cy="14229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while True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b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if 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input(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</a:t>
              </a:r>
              <a:r>
                <a:rPr lang="zh-CN" altLang="en-US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请输入数据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 == 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</a:t>
              </a:r>
              <a:r>
                <a:rPr lang="sq-AL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quit'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b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break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A84BDC4-8A52-4473-82AF-EE52A66F96A2}"/>
                </a:ext>
              </a:extLst>
            </p:cNvPr>
            <p:cNvSpPr txBox="1"/>
            <p:nvPr/>
          </p:nvSpPr>
          <p:spPr>
            <a:xfrm>
              <a:off x="5109453" y="790969"/>
              <a:ext cx="6104106" cy="9612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while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语句后面的条件和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if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语句一样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当条件满足时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执行代码块中的代码。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D1A2542-4A7E-48C8-9E70-53FA179F1630}"/>
                </a:ext>
              </a:extLst>
            </p:cNvPr>
            <p:cNvSpPr txBox="1"/>
            <p:nvPr/>
          </p:nvSpPr>
          <p:spPr>
            <a:xfrm>
              <a:off x="5109453" y="3587091"/>
              <a:ext cx="6104106" cy="9612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如果代码块中没有能够改变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while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语句中判断条件的代码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循环将会永久持续下去。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B663E89-88E8-4963-A81D-6C5AB4A90478}"/>
                </a:ext>
              </a:extLst>
            </p:cNvPr>
            <p:cNvSpPr txBox="1"/>
            <p:nvPr/>
          </p:nvSpPr>
          <p:spPr>
            <a:xfrm>
              <a:off x="5109453" y="4579245"/>
              <a:ext cx="6104106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当程序满足某些条件时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你想跳出循环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就需要用到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break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622197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2176D3-7F10-4614-B532-81AB86FE2A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310" y="40269"/>
            <a:ext cx="2217971" cy="51593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</a:rPr>
              <a:t>while</a:t>
            </a:r>
            <a:r>
              <a:rPr lang="zh-CN" altLang="en-US" dirty="0">
                <a:latin typeface="微软雅黑" panose="020B0503020204020204" pitchFamily="34" charset="-122"/>
              </a:rPr>
              <a:t>循环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E8710FB2-2010-4583-8D41-9EB55412B409}"/>
              </a:ext>
            </a:extLst>
          </p:cNvPr>
          <p:cNvGrpSpPr/>
          <p:nvPr/>
        </p:nvGrpSpPr>
        <p:grpSpPr>
          <a:xfrm>
            <a:off x="1383957" y="1346886"/>
            <a:ext cx="8785654" cy="4164227"/>
            <a:chOff x="0" y="908848"/>
            <a:chExt cx="6907434" cy="3547018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6B3DA5B5-4810-4061-B279-F95D3C70AA8F}"/>
                </a:ext>
              </a:extLst>
            </p:cNvPr>
            <p:cNvSpPr txBox="1"/>
            <p:nvPr/>
          </p:nvSpPr>
          <p:spPr>
            <a:xfrm>
              <a:off x="0" y="2064104"/>
              <a:ext cx="2370483" cy="239176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pt-B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num = </a:t>
              </a:r>
              <a:r>
                <a:rPr lang="pt-BR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br>
                <a:rPr lang="pt-BR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pt-BR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while </a:t>
              </a:r>
              <a:r>
                <a:rPr lang="pt-B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num &lt; </a:t>
              </a:r>
              <a:r>
                <a:rPr lang="pt-BR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pt-B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br>
                <a:rPr lang="pt-B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pt-B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num += </a:t>
              </a:r>
              <a:r>
                <a:rPr lang="pt-BR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br>
                <a:rPr lang="pt-BR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pt-BR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pt-BR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if </a:t>
              </a:r>
              <a:r>
                <a:rPr lang="pt-B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num == </a:t>
              </a:r>
              <a:r>
                <a:rPr lang="pt-BR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pt-B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br>
                <a:rPr lang="pt-B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pt-B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pt-BR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continue</a:t>
              </a:r>
              <a:br>
                <a:rPr lang="pt-BR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pt-BR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pt-B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print(num)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B621945C-0D87-4DB6-AED0-363151188407}"/>
                </a:ext>
              </a:extLst>
            </p:cNvPr>
            <p:cNvSpPr txBox="1"/>
            <p:nvPr/>
          </p:nvSpPr>
          <p:spPr>
            <a:xfrm>
              <a:off x="0" y="908848"/>
              <a:ext cx="6907434" cy="8188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 algn="just"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有时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我们需要在程序满足某个条件时跳过当前循环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后面的循环继续执行。那么使用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continue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语句可以实现这样的操作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1232307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F59247-2178-431D-844F-46D174E3D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3330079" cy="515937"/>
          </a:xfrm>
        </p:spPr>
        <p:txBody>
          <a:bodyPr>
            <a:norm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</a:rPr>
              <a:t>while</a:t>
            </a:r>
            <a:r>
              <a:rPr lang="zh-CN" altLang="en-US" dirty="0">
                <a:latin typeface="微软雅黑" panose="020B0503020204020204" pitchFamily="34" charset="-122"/>
              </a:rPr>
              <a:t>循环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72EF69C-CCDD-44BC-B1B5-5F533F79B266}"/>
              </a:ext>
            </a:extLst>
          </p:cNvPr>
          <p:cNvSpPr txBox="1"/>
          <p:nvPr/>
        </p:nvSpPr>
        <p:spPr>
          <a:xfrm>
            <a:off x="1524065" y="1218750"/>
            <a:ext cx="8942108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写一个程序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当循环体内满足某一条件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执行代码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但不中断整个循环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也不跳过当前循环该怎么做呢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这时就用上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pass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语句了。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6B07F15-B7DB-484F-A87E-CD19DD013C42}"/>
              </a:ext>
            </a:extLst>
          </p:cNvPr>
          <p:cNvSpPr txBox="1"/>
          <p:nvPr/>
        </p:nvSpPr>
        <p:spPr>
          <a:xfrm>
            <a:off x="1665039" y="2328320"/>
            <a:ext cx="2855369" cy="3731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BR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num = </a:t>
            </a:r>
            <a:r>
              <a:rPr lang="pt-BR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br>
              <a:rPr lang="pt-BR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pt-BR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while </a:t>
            </a:r>
            <a:r>
              <a:rPr lang="pt-BR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num &lt; </a:t>
            </a:r>
            <a:r>
              <a:rPr lang="pt-BR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pt-BR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br>
              <a:rPr lang="pt-BR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pt-BR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num += </a:t>
            </a:r>
            <a:r>
              <a:rPr lang="pt-BR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br>
              <a:rPr lang="pt-BR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pt-BR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pt-BR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 </a:t>
            </a:r>
            <a:r>
              <a:rPr lang="pt-BR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num==</a:t>
            </a:r>
            <a:r>
              <a:rPr lang="pt-BR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pt-BR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br>
              <a:rPr lang="pt-BR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pt-BR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print(num)</a:t>
            </a:r>
            <a:br>
              <a:rPr lang="pt-BR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pt-BR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pt-BR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pass</a:t>
            </a:r>
            <a:br>
              <a:rPr lang="pt-BR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pt-BR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else</a:t>
            </a:r>
            <a:r>
              <a:rPr lang="pt-BR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br>
              <a:rPr lang="pt-BR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pt-BR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print(num)</a:t>
            </a:r>
          </a:p>
        </p:txBody>
      </p:sp>
    </p:spTree>
    <p:extLst>
      <p:ext uri="{BB962C8B-B14F-4D97-AF65-F5344CB8AC3E}">
        <p14:creationId xmlns:p14="http://schemas.microsoft.com/office/powerpoint/2010/main" val="3586820563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2F4C56-B254-4426-9CE3-ACFC8BB331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311" y="40269"/>
            <a:ext cx="1933766" cy="51593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</a:rPr>
              <a:t>while</a:t>
            </a:r>
            <a:r>
              <a:rPr lang="zh-CN" altLang="en-US" dirty="0">
                <a:latin typeface="微软雅黑" panose="020B0503020204020204" pitchFamily="34" charset="-122"/>
              </a:rPr>
              <a:t>循环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1B18250F-E3D3-44DB-BE44-8820C40155D0}"/>
              </a:ext>
            </a:extLst>
          </p:cNvPr>
          <p:cNvGrpSpPr/>
          <p:nvPr/>
        </p:nvGrpSpPr>
        <p:grpSpPr>
          <a:xfrm>
            <a:off x="943297" y="681686"/>
            <a:ext cx="9794723" cy="5929264"/>
            <a:chOff x="-2100650" y="1186333"/>
            <a:chExt cx="9794723" cy="5929264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3CB30D3-95A1-4394-9E63-CE70B5B66D23}"/>
                </a:ext>
              </a:extLst>
            </p:cNvPr>
            <p:cNvSpPr txBox="1"/>
            <p:nvPr/>
          </p:nvSpPr>
          <p:spPr>
            <a:xfrm>
              <a:off x="-1860753" y="1186333"/>
              <a:ext cx="3413520" cy="19077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pt-B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num = </a:t>
              </a:r>
              <a:r>
                <a:rPr lang="pt-BR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br>
                <a:rPr lang="pt-BR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pt-BR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while </a:t>
              </a:r>
              <a:r>
                <a:rPr lang="pt-B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num &lt; </a:t>
              </a:r>
              <a:r>
                <a:rPr lang="pt-BR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pt-B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br>
                <a:rPr lang="pt-B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pt-B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num += </a:t>
              </a:r>
              <a:r>
                <a:rPr lang="pt-BR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br>
                <a:rPr lang="pt-BR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pt-BR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else</a:t>
              </a:r>
              <a:r>
                <a:rPr lang="pt-B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br>
                <a:rPr lang="pt-B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pt-B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print(num)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58058271-D9BA-44E5-BA84-2E8DA77639F7}"/>
                </a:ext>
              </a:extLst>
            </p:cNvPr>
            <p:cNvSpPr txBox="1"/>
            <p:nvPr/>
          </p:nvSpPr>
          <p:spPr>
            <a:xfrm>
              <a:off x="-2100650" y="3051970"/>
              <a:ext cx="9794723" cy="9612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else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语句与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while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语句相对应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当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while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循环正常结束时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就会执行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else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语句的内容。如果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while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循环中出现的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break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语句时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循环中断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这时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else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语句就不会执行。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1C0314F-6B8D-4BD5-8781-1AEC53CB228E}"/>
                </a:ext>
              </a:extLst>
            </p:cNvPr>
            <p:cNvSpPr txBox="1"/>
            <p:nvPr/>
          </p:nvSpPr>
          <p:spPr>
            <a:xfrm>
              <a:off x="-1860752" y="4099900"/>
              <a:ext cx="3289952" cy="30156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pt-B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num = </a:t>
              </a:r>
              <a:r>
                <a:rPr lang="pt-BR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br>
                <a:rPr lang="pt-BR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pt-BR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while </a:t>
              </a:r>
              <a:r>
                <a:rPr lang="pt-B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num &lt; </a:t>
              </a:r>
              <a:r>
                <a:rPr lang="pt-BR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pt-B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br>
                <a:rPr lang="pt-B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pt-B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num += </a:t>
              </a:r>
              <a:r>
                <a:rPr lang="pt-BR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br>
                <a:rPr lang="pt-BR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pt-BR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pt-BR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if </a:t>
              </a:r>
              <a:r>
                <a:rPr lang="pt-B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num==</a:t>
              </a:r>
              <a:r>
                <a:rPr lang="pt-BR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pt-B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br>
                <a:rPr lang="pt-B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pt-B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print(num)</a:t>
              </a:r>
              <a:br>
                <a:rPr lang="pt-B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pt-B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pt-BR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break</a:t>
              </a:r>
              <a:br>
                <a:rPr lang="pt-BR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pt-BR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else</a:t>
              </a:r>
              <a:r>
                <a:rPr lang="pt-B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br>
                <a:rPr lang="pt-B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pt-BR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print(num)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5761742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2176D3-7F10-4614-B532-81AB86FE2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</a:rPr>
              <a:t>for</a:t>
            </a:r>
            <a:r>
              <a:rPr lang="zh-CN" altLang="en-US" dirty="0">
                <a:latin typeface="微软雅黑" panose="020B0503020204020204" pitchFamily="34" charset="-122"/>
              </a:rPr>
              <a:t>循环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AA33474-F2B2-4944-9C19-BFABD5167AB2}"/>
              </a:ext>
            </a:extLst>
          </p:cNvPr>
          <p:cNvSpPr txBox="1"/>
          <p:nvPr/>
        </p:nvSpPr>
        <p:spPr>
          <a:xfrm>
            <a:off x="2063181" y="1272201"/>
            <a:ext cx="2203101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循环长什么样？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9B84DE0-5DDB-4BB4-AE8B-8112CC66F2A6}"/>
              </a:ext>
            </a:extLst>
          </p:cNvPr>
          <p:cNvSpPr txBox="1"/>
          <p:nvPr/>
        </p:nvSpPr>
        <p:spPr>
          <a:xfrm>
            <a:off x="2063180" y="2021771"/>
            <a:ext cx="2408611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 </a:t>
            </a:r>
            <a:r>
              <a:rPr lang="sq-AL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 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range(</a:t>
            </a:r>
            <a:r>
              <a:rPr lang="sq-AL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</a:t>
            </a:r>
            <a:b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sq-AL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print(i)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964CE52-A289-4A7F-8D97-EDDCAF443CB0}"/>
              </a:ext>
            </a:extLst>
          </p:cNvPr>
          <p:cNvGrpSpPr/>
          <p:nvPr/>
        </p:nvGrpSpPr>
        <p:grpSpPr>
          <a:xfrm>
            <a:off x="7126648" y="1272201"/>
            <a:ext cx="3002172" cy="1992834"/>
            <a:chOff x="2132198" y="564927"/>
            <a:chExt cx="3002172" cy="1992834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E771295D-BA24-4546-B3F5-47C035A12207}"/>
                </a:ext>
              </a:extLst>
            </p:cNvPr>
            <p:cNvSpPr txBox="1"/>
            <p:nvPr/>
          </p:nvSpPr>
          <p:spPr>
            <a:xfrm>
              <a:off x="2132198" y="564927"/>
              <a:ext cx="2470864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通过索引遍历列表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C31FBDC-4572-4A59-8569-40B63716F2E8}"/>
                </a:ext>
              </a:extLst>
            </p:cNvPr>
            <p:cNvSpPr txBox="1"/>
            <p:nvPr/>
          </p:nvSpPr>
          <p:spPr>
            <a:xfrm>
              <a:off x="2132198" y="1134807"/>
              <a:ext cx="3002172" cy="14229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ls=[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</a:t>
              </a:r>
              <a:r>
                <a:rPr lang="en-US" altLang="zh-CN" sz="2000" b="0" i="0" dirty="0" err="1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a'</a:t>
              </a:r>
              <a:r>
                <a:rPr lang="en-US" altLang="zh-CN" sz="2000" b="0" i="0" dirty="0" err="1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en-US" altLang="zh-CN" sz="2000" b="0" i="0" dirty="0" err="1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'b'</a:t>
              </a:r>
              <a:r>
                <a:rPr lang="en-US" altLang="zh-CN" sz="2000" b="0" i="0" dirty="0" err="1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en-US" altLang="zh-CN" sz="2000" b="0" i="0" dirty="0" err="1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'c'</a:t>
              </a:r>
              <a:r>
                <a:rPr lang="en-US" altLang="zh-CN" sz="2000" b="0" i="0" dirty="0" err="1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en-US" altLang="zh-CN" sz="2000" b="0" i="0" dirty="0" err="1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'd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]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for 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 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range(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len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(ls)):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print(ls[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])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5316C8E-9CCF-4D86-A551-FBFDE640A533}"/>
              </a:ext>
            </a:extLst>
          </p:cNvPr>
          <p:cNvGrpSpPr/>
          <p:nvPr/>
        </p:nvGrpSpPr>
        <p:grpSpPr>
          <a:xfrm>
            <a:off x="2031141" y="3694671"/>
            <a:ext cx="2620030" cy="1987520"/>
            <a:chOff x="-3635603" y="2803556"/>
            <a:chExt cx="2509312" cy="1987520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1478B3D-0515-434E-8625-A57519454A4E}"/>
                </a:ext>
              </a:extLst>
            </p:cNvPr>
            <p:cNvSpPr txBox="1"/>
            <p:nvPr/>
          </p:nvSpPr>
          <p:spPr>
            <a:xfrm>
              <a:off x="-3635603" y="2803556"/>
              <a:ext cx="1781070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for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循环遍历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F16EC89-3B5E-4F41-B1A3-162BC875255C}"/>
                </a:ext>
              </a:extLst>
            </p:cNvPr>
            <p:cNvSpPr txBox="1"/>
            <p:nvPr/>
          </p:nvSpPr>
          <p:spPr>
            <a:xfrm>
              <a:off x="-3586449" y="3368122"/>
              <a:ext cx="2460158" cy="14229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ls=[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</a:t>
              </a:r>
              <a:r>
                <a:rPr lang="en-US" altLang="zh-CN" sz="2000" b="0" i="0" dirty="0" err="1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a'</a:t>
              </a:r>
              <a:r>
                <a:rPr lang="en-US" altLang="zh-CN" sz="2000" b="0" i="0" dirty="0" err="1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en-US" altLang="zh-CN" sz="2000" b="0" i="0" dirty="0" err="1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'b'</a:t>
              </a:r>
              <a:r>
                <a:rPr lang="en-US" altLang="zh-CN" sz="2000" b="0" i="0" dirty="0" err="1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en-US" altLang="zh-CN" sz="2000" b="0" i="0" dirty="0" err="1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'c'</a:t>
              </a:r>
              <a:r>
                <a:rPr lang="en-US" altLang="zh-CN" sz="2000" b="0" i="0" dirty="0" err="1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en-US" altLang="zh-CN" sz="2000" b="0" i="0" dirty="0" err="1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'd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]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for 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 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ls: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print(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59876553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5D6B02C-E654-4DFD-BCBD-3D329A6676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latin typeface="微软雅黑" panose="020B0503020204020204" pitchFamily="34" charset="-122"/>
              </a:rPr>
              <a:t>for</a:t>
            </a:r>
            <a:r>
              <a:rPr lang="zh-CN" altLang="en-US">
                <a:latin typeface="微软雅黑" panose="020B0503020204020204" pitchFamily="34" charset="-122"/>
              </a:rPr>
              <a:t>循环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C737626-9207-4A2D-892A-8D54AC6F57FF}"/>
              </a:ext>
            </a:extLst>
          </p:cNvPr>
          <p:cNvGrpSpPr/>
          <p:nvPr/>
        </p:nvGrpSpPr>
        <p:grpSpPr>
          <a:xfrm>
            <a:off x="1926211" y="980746"/>
            <a:ext cx="3720825" cy="5103246"/>
            <a:chOff x="-1" y="1616831"/>
            <a:chExt cx="2278464" cy="5024277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00645E33-4B56-4337-A483-6322B0F2927A}"/>
                </a:ext>
              </a:extLst>
            </p:cNvPr>
            <p:cNvSpPr txBox="1"/>
            <p:nvPr/>
          </p:nvSpPr>
          <p:spPr>
            <a:xfrm>
              <a:off x="-1" y="3233507"/>
              <a:ext cx="1997259" cy="15145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for 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 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range(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):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if 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==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continue</a:t>
              </a:r>
              <a:b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D62FAABB-1DFF-41F4-9CE8-A958C4A44A86}"/>
                </a:ext>
              </a:extLst>
            </p:cNvPr>
            <p:cNvSpPr txBox="1"/>
            <p:nvPr/>
          </p:nvSpPr>
          <p:spPr>
            <a:xfrm>
              <a:off x="-1" y="4762926"/>
              <a:ext cx="2278464" cy="1878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for 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 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 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range(</a:t>
              </a:r>
              <a:r>
                <a:rPr lang="sq-AL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):</a:t>
              </a:r>
              <a:b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if 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i==</a:t>
              </a:r>
              <a:r>
                <a:rPr lang="sq-AL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b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print(i)</a:t>
              </a:r>
              <a:b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pass</a:t>
              </a:r>
              <a:b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print(i)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20A18594-B7A7-4630-A750-7C5A9CA3A9D8}"/>
                </a:ext>
              </a:extLst>
            </p:cNvPr>
            <p:cNvSpPr txBox="1"/>
            <p:nvPr/>
          </p:nvSpPr>
          <p:spPr>
            <a:xfrm>
              <a:off x="1122" y="1616831"/>
              <a:ext cx="1997259" cy="15145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for 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 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range(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):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if 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==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break</a:t>
              </a:r>
              <a:b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33A04D4E-1154-4644-A384-0E958F708360}"/>
              </a:ext>
            </a:extLst>
          </p:cNvPr>
          <p:cNvSpPr txBox="1"/>
          <p:nvPr/>
        </p:nvSpPr>
        <p:spPr>
          <a:xfrm>
            <a:off x="6592275" y="980746"/>
            <a:ext cx="3157206" cy="2277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 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range(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 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==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print(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pass</a:t>
            </a:r>
            <a:b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else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print(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'process is over'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038B50C-ACFB-4AE1-B679-28165C6A11C5}"/>
              </a:ext>
            </a:extLst>
          </p:cNvPr>
          <p:cNvSpPr txBox="1"/>
          <p:nvPr/>
        </p:nvSpPr>
        <p:spPr>
          <a:xfrm>
            <a:off x="6592275" y="3803510"/>
            <a:ext cx="3157206" cy="15383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 </a:t>
            </a: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range(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 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range(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6897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print (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 * "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end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''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print (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""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603402588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8F27A0-30C3-6FEC-321D-47C0CE78F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第一章 基础知识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81094B67-CF9D-52CE-6B97-2A66F786155B}"/>
              </a:ext>
            </a:extLst>
          </p:cNvPr>
          <p:cNvSpPr txBox="1">
            <a:spLocks noChangeArrowheads="1"/>
          </p:cNvSpPr>
          <p:nvPr/>
        </p:nvSpPr>
        <p:spPr>
          <a:xfrm>
            <a:off x="1607737" y="1448686"/>
            <a:ext cx="4325232" cy="396062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前言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1.2  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  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Pycharm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1.4  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程序基本结构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1.5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变量和常量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1.6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数字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1.7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字符串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1.8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列表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1.9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1086A42-002E-AB00-F1E0-7F058A7FDDD4}"/>
              </a:ext>
            </a:extLst>
          </p:cNvPr>
          <p:cNvSpPr txBox="1">
            <a:spLocks noChangeArrowheads="1"/>
          </p:cNvSpPr>
          <p:nvPr/>
        </p:nvSpPr>
        <p:spPr>
          <a:xfrm>
            <a:off x="6558069" y="1448686"/>
            <a:ext cx="4153786" cy="352469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1.10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字典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集合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1.12 if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语句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1.13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用户输入和循环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1.14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1.15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类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1.16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1.17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异常</a:t>
            </a:r>
          </a:p>
        </p:txBody>
      </p:sp>
    </p:spTree>
    <p:extLst>
      <p:ext uri="{BB962C8B-B14F-4D97-AF65-F5344CB8AC3E}">
        <p14:creationId xmlns:p14="http://schemas.microsoft.com/office/powerpoint/2010/main" val="420826147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2176D3-7F10-4614-B532-81AB86FE2A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311" y="40269"/>
            <a:ext cx="1476566" cy="51593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函数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714A157E-D571-44E2-8A0A-4E64988675CE}"/>
              </a:ext>
            </a:extLst>
          </p:cNvPr>
          <p:cNvGrpSpPr/>
          <p:nvPr/>
        </p:nvGrpSpPr>
        <p:grpSpPr>
          <a:xfrm>
            <a:off x="1252151" y="1173891"/>
            <a:ext cx="10033687" cy="4316233"/>
            <a:chOff x="0" y="911692"/>
            <a:chExt cx="6104106" cy="452293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7693529-9B9E-4C87-ACBE-5C99D439A312}"/>
                </a:ext>
              </a:extLst>
            </p:cNvPr>
            <p:cNvSpPr txBox="1"/>
            <p:nvPr/>
          </p:nvSpPr>
          <p:spPr>
            <a:xfrm>
              <a:off x="0" y="1429644"/>
              <a:ext cx="2064772" cy="14911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def </a:t>
              </a:r>
              <a:r>
                <a:rPr lang="en-US" altLang="zh-CN" sz="2000" b="0" i="0" dirty="0" err="1">
                  <a:solidFill>
                    <a:srgbClr val="FFC66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say_hello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():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print(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'hello!'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say_hello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()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85AC505-8A1B-4C2A-9CD4-F7AE0C180903}"/>
                </a:ext>
              </a:extLst>
            </p:cNvPr>
            <p:cNvSpPr txBox="1"/>
            <p:nvPr/>
          </p:nvSpPr>
          <p:spPr>
            <a:xfrm>
              <a:off x="0" y="3943531"/>
              <a:ext cx="2478228" cy="14911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def </a:t>
              </a:r>
              <a:r>
                <a:rPr lang="en-US" altLang="zh-CN" sz="2000" b="0" i="0" dirty="0" err="1">
                  <a:solidFill>
                    <a:srgbClr val="FFC66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say_hello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(name):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print(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'hello!'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+name)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say_hello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'tom'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27D0E29E-1046-41D3-8C05-686181154FA2}"/>
                </a:ext>
              </a:extLst>
            </p:cNvPr>
            <p:cNvSpPr txBox="1"/>
            <p:nvPr/>
          </p:nvSpPr>
          <p:spPr>
            <a:xfrm>
              <a:off x="0" y="911692"/>
              <a:ext cx="6104106" cy="5235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函数是有名称的代码块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用来执行特定的功能。使用函数可以提高代码的利用率。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41C6CA7-160C-4C38-B1A8-63213E196A1E}"/>
                </a:ext>
              </a:extLst>
            </p:cNvPr>
            <p:cNvSpPr txBox="1"/>
            <p:nvPr/>
          </p:nvSpPr>
          <p:spPr>
            <a:xfrm>
              <a:off x="1" y="3004080"/>
              <a:ext cx="5838491" cy="10073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定义的函数为有参函数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函数的调用必须在括号内写上参数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否则函数无法调用。参数就是我们向函数传递和函数接受传递的值。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62884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D647851-BB1F-4695-AEC3-B779A2D522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879" y="0"/>
            <a:ext cx="3873776" cy="51593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</a:rPr>
              <a:t>Python</a:t>
            </a:r>
            <a:r>
              <a:rPr lang="zh-CN" altLang="en-US" dirty="0">
                <a:latin typeface="微软雅黑" panose="020B0503020204020204" pitchFamily="34" charset="-122"/>
              </a:rPr>
              <a:t>编辑器的下载与安装</a:t>
            </a:r>
            <a:endParaRPr lang="zh-CN" alt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8FA5E7E-8961-4ECC-9606-DB386452A749}"/>
              </a:ext>
            </a:extLst>
          </p:cNvPr>
          <p:cNvSpPr txBox="1"/>
          <p:nvPr/>
        </p:nvSpPr>
        <p:spPr>
          <a:xfrm>
            <a:off x="564292" y="830546"/>
            <a:ext cx="4625545" cy="5577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下载和安装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IDLE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自带的编辑器）：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访问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官方网站：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https://www.python.org/downloads/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在网页上，您将看到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"Download"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按钮。单击该按钮，进入下载页面。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在下载页面中，您将看到不同版本的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。选择适合您的操作系统的最新版本。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下载完成后，双击下载的安装程序，按照安装向导的指示完成安装过程。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81D9FF1-4C1C-48D7-BB58-9D7368FECC2F}"/>
              </a:ext>
            </a:extLst>
          </p:cNvPr>
          <p:cNvSpPr txBox="1"/>
          <p:nvPr/>
        </p:nvSpPr>
        <p:spPr>
          <a:xfrm>
            <a:off x="5706635" y="830546"/>
            <a:ext cx="5389733" cy="5577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验证是否安装成功：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Windows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上，打开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命令提示符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CommandPrompt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）或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“PowerShell”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在命令提示符或终端中，输入以下命令并按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Enter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python--version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已成功安装，您将看到类似于以下输出（示例）：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Python3.9.6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如果您看到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的版本号（例如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3.9.6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），则表示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已经成功安装在您的计算机上。</a:t>
            </a:r>
          </a:p>
        </p:txBody>
      </p:sp>
    </p:spTree>
    <p:extLst>
      <p:ext uri="{BB962C8B-B14F-4D97-AF65-F5344CB8AC3E}">
        <p14:creationId xmlns:p14="http://schemas.microsoft.com/office/powerpoint/2010/main" val="2827487251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32EF1C8-517F-417B-B330-4A5F75D566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2292112" cy="515937"/>
          </a:xfrm>
        </p:spPr>
        <p:txBody>
          <a:bodyPr>
            <a:norm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实参和形参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6C82A3C-F869-4032-8856-90FC5DB61972}"/>
              </a:ext>
            </a:extLst>
          </p:cNvPr>
          <p:cNvSpPr txBox="1"/>
          <p:nvPr/>
        </p:nvSpPr>
        <p:spPr>
          <a:xfrm>
            <a:off x="2116171" y="2025026"/>
            <a:ext cx="7959657" cy="2807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参数有实参和形参之分。形参和实参是两个截然不同的东西。我们定义一个变量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在调用有参函数时填入的变量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这个变量是实参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而函数体内的括号内的参数是形参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即形式参数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它是函数临时生成的变量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用于接收调用输入的实参的值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实际上是传递的是对象的引用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。当实参赋值给形参后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函数体就可以使用形参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函数体结束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形参的生命也就会终止。在函数体内部改变形参的值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并不会改变实参的值。</a:t>
            </a:r>
          </a:p>
        </p:txBody>
      </p:sp>
    </p:spTree>
    <p:extLst>
      <p:ext uri="{BB962C8B-B14F-4D97-AF65-F5344CB8AC3E}">
        <p14:creationId xmlns:p14="http://schemas.microsoft.com/office/powerpoint/2010/main" val="1972741131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6AC1C6-B892-4D15-9BC8-FC022C98CE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位置实参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778311D-3C72-4B95-BC65-845A4D096590}"/>
              </a:ext>
            </a:extLst>
          </p:cNvPr>
          <p:cNvSpPr txBox="1"/>
          <p:nvPr/>
        </p:nvSpPr>
        <p:spPr>
          <a:xfrm>
            <a:off x="3811659" y="1623355"/>
            <a:ext cx="5030000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en-US" altLang="zh-CN" sz="2000" b="0" i="0" dirty="0" err="1">
                <a:solidFill>
                  <a:srgbClr val="FFC6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say_hello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(name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sex):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print(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'hello! '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 name + 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 sex:'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 sex)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say_hello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'tom'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'woman'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cxnSp>
        <p:nvCxnSpPr>
          <p:cNvPr id="6" name="直接箭头连接符 5">
            <a:extLst>
              <a:ext uri="{FF2B5EF4-FFF2-40B4-BE49-F238E27FC236}">
                <a16:creationId xmlns:a16="http://schemas.microsoft.com/office/drawing/2014/main" id="{DE37E27D-5C85-4A33-8BF4-2CA7399E20DB}"/>
              </a:ext>
            </a:extLst>
          </p:cNvPr>
          <p:cNvCxnSpPr>
            <a:cxnSpLocks/>
          </p:cNvCxnSpPr>
          <p:nvPr/>
        </p:nvCxnSpPr>
        <p:spPr>
          <a:xfrm flipV="1">
            <a:off x="3517771" y="2535966"/>
            <a:ext cx="1375505" cy="34239"/>
          </a:xfrm>
          <a:prstGeom prst="straightConnector1">
            <a:avLst/>
          </a:prstGeom>
          <a:ln w="28575">
            <a:solidFill>
              <a:srgbClr val="267B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06323BE4-E1F2-48D3-823B-6E0132D5616C}"/>
              </a:ext>
            </a:extLst>
          </p:cNvPr>
          <p:cNvCxnSpPr>
            <a:cxnSpLocks/>
          </p:cNvCxnSpPr>
          <p:nvPr/>
        </p:nvCxnSpPr>
        <p:spPr>
          <a:xfrm>
            <a:off x="3404287" y="2876322"/>
            <a:ext cx="1488989" cy="53893"/>
          </a:xfrm>
          <a:prstGeom prst="straightConnector1">
            <a:avLst/>
          </a:prstGeom>
          <a:ln w="28575">
            <a:solidFill>
              <a:srgbClr val="267B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68556ADB-C01C-4C64-9BA0-1B1B5013CB61}"/>
              </a:ext>
            </a:extLst>
          </p:cNvPr>
          <p:cNvSpPr txBox="1"/>
          <p:nvPr/>
        </p:nvSpPr>
        <p:spPr>
          <a:xfrm>
            <a:off x="2202921" y="2430591"/>
            <a:ext cx="1201366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位置实参</a:t>
            </a:r>
          </a:p>
        </p:txBody>
      </p: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202305E6-5AB3-49A6-BBC0-A7CB4E24130B}"/>
              </a:ext>
            </a:extLst>
          </p:cNvPr>
          <p:cNvCxnSpPr>
            <a:cxnSpLocks/>
          </p:cNvCxnSpPr>
          <p:nvPr/>
        </p:nvCxnSpPr>
        <p:spPr>
          <a:xfrm>
            <a:off x="5715001" y="1062264"/>
            <a:ext cx="0" cy="692395"/>
          </a:xfrm>
          <a:prstGeom prst="straightConnector1">
            <a:avLst/>
          </a:prstGeom>
          <a:ln w="28575">
            <a:solidFill>
              <a:srgbClr val="267B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9BEC4E6B-CFCB-4450-B422-CC8E0C1A7B96}"/>
              </a:ext>
            </a:extLst>
          </p:cNvPr>
          <p:cNvCxnSpPr>
            <a:cxnSpLocks/>
          </p:cNvCxnSpPr>
          <p:nvPr/>
        </p:nvCxnSpPr>
        <p:spPr>
          <a:xfrm>
            <a:off x="5899826" y="1053653"/>
            <a:ext cx="577174" cy="701006"/>
          </a:xfrm>
          <a:prstGeom prst="straightConnector1">
            <a:avLst/>
          </a:prstGeom>
          <a:ln w="28575">
            <a:solidFill>
              <a:srgbClr val="267B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D8AE62AE-7CEA-4B24-83D5-CAB12C6BABCB}"/>
              </a:ext>
            </a:extLst>
          </p:cNvPr>
          <p:cNvSpPr txBox="1"/>
          <p:nvPr/>
        </p:nvSpPr>
        <p:spPr>
          <a:xfrm>
            <a:off x="5299143" y="582338"/>
            <a:ext cx="1201366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位置形参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334D324-186C-4366-A9E4-BA190D6B8B97}"/>
              </a:ext>
            </a:extLst>
          </p:cNvPr>
          <p:cNvSpPr txBox="1"/>
          <p:nvPr/>
        </p:nvSpPr>
        <p:spPr>
          <a:xfrm>
            <a:off x="1344827" y="3085297"/>
            <a:ext cx="9502345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调用函数时输入的实参和函数体内的形参的位置是一一对应的。所以调用函数时一定要注意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不要将实参的位置写反了。下面给出正确输入参数和错误输入的例子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25A58A3-9F2D-40F9-B3BC-964D19D0E7C3}"/>
              </a:ext>
            </a:extLst>
          </p:cNvPr>
          <p:cNvSpPr txBox="1"/>
          <p:nvPr/>
        </p:nvSpPr>
        <p:spPr>
          <a:xfrm>
            <a:off x="3811659" y="4201668"/>
            <a:ext cx="5168941" cy="1884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en-US" altLang="zh-CN" sz="2000" b="0" i="0" dirty="0" err="1">
                <a:solidFill>
                  <a:srgbClr val="FFC6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say_hello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(name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sex):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print(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'hello! '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 name + 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 sex:'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 sex)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say_hello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'tom'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'woman'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say_hello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b="0" i="0" dirty="0" err="1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man'</a:t>
            </a:r>
            <a:r>
              <a:rPr lang="en-US" altLang="zh-CN" sz="2000" b="0" i="0" dirty="0" err="1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000" b="0" i="0" dirty="0" err="1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'tom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166915831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873FFE-D9D8-41AC-9CD0-D83D2BEEE8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311" y="40269"/>
            <a:ext cx="2267398" cy="515937"/>
          </a:xfrm>
        </p:spPr>
        <p:txBody>
          <a:bodyPr>
            <a:normAutofit/>
          </a:bodyPr>
          <a:lstStyle/>
          <a:p>
            <a:r>
              <a:rPr lang="zh-CN" altLang="en-US" dirty="0">
                <a:latin typeface="微软雅黑" panose="020B0503020204020204" pitchFamily="34" charset="-122"/>
              </a:rPr>
              <a:t>关键字实参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4BE9B69-2347-4182-9871-766E6D58FCE6}"/>
              </a:ext>
            </a:extLst>
          </p:cNvPr>
          <p:cNvSpPr txBox="1"/>
          <p:nvPr/>
        </p:nvSpPr>
        <p:spPr>
          <a:xfrm>
            <a:off x="1476380" y="1544382"/>
            <a:ext cx="4800852" cy="1884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 </a:t>
            </a:r>
            <a:r>
              <a:rPr lang="en-US" altLang="zh-CN" sz="2000" b="0" i="0" dirty="0" err="1">
                <a:solidFill>
                  <a:srgbClr val="FFC6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say_hello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(name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sex):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print(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'hello! '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 name + 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 sex:' 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 sex)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say_hello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'tom'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sex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'woman'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b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 b="0" i="0" dirty="0" err="1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say_hello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sex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'man'</a:t>
            </a:r>
            <a:r>
              <a:rPr lang="en-US" altLang="zh-CN" sz="2000" b="0" i="0" dirty="0">
                <a:solidFill>
                  <a:srgbClr val="CC78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000" b="0" i="0" dirty="0">
                <a:solidFill>
                  <a:srgbClr val="AA49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b="0" i="0" dirty="0" err="1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timi</a:t>
            </a:r>
            <a:r>
              <a:rPr lang="en-US" altLang="zh-CN" sz="2000" b="0" i="0" dirty="0">
                <a:solidFill>
                  <a:srgbClr val="6A87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'</a:t>
            </a:r>
            <a:r>
              <a:rPr lang="en-US" altLang="zh-CN" sz="2000" b="0" i="0" dirty="0">
                <a:solidFill>
                  <a:srgbClr val="A9B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D607CF3-A014-485D-BE92-E42A4C09A330}"/>
              </a:ext>
            </a:extLst>
          </p:cNvPr>
          <p:cNvSpPr txBox="1"/>
          <p:nvPr/>
        </p:nvSpPr>
        <p:spPr>
          <a:xfrm>
            <a:off x="1476380" y="4119181"/>
            <a:ext cx="8878582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定义的关键字和函数体里的形参是一致的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通过关键字的定义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在调用函数的时候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即使实参的位置的有所变化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也能做到实参形参正确一一对应。</a:t>
            </a:r>
          </a:p>
        </p:txBody>
      </p:sp>
    </p:spTree>
    <p:extLst>
      <p:ext uri="{BB962C8B-B14F-4D97-AF65-F5344CB8AC3E}">
        <p14:creationId xmlns:p14="http://schemas.microsoft.com/office/powerpoint/2010/main" val="204559895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2176D3-7F10-4614-B532-81AB86FE2A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738" y="0"/>
            <a:ext cx="2106760" cy="51593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参数默认值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FF0840D-C4A8-462E-AF45-88CC6CCD68E7}"/>
              </a:ext>
            </a:extLst>
          </p:cNvPr>
          <p:cNvGrpSpPr/>
          <p:nvPr/>
        </p:nvGrpSpPr>
        <p:grpSpPr>
          <a:xfrm>
            <a:off x="1186248" y="1177061"/>
            <a:ext cx="4412887" cy="4365656"/>
            <a:chOff x="-1" y="1258304"/>
            <a:chExt cx="6920681" cy="3339524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AF429FE0-EE25-4730-BAA0-6B44E52D395E}"/>
                </a:ext>
              </a:extLst>
            </p:cNvPr>
            <p:cNvSpPr txBox="1"/>
            <p:nvPr/>
          </p:nvSpPr>
          <p:spPr>
            <a:xfrm>
              <a:off x="1" y="3156183"/>
              <a:ext cx="6920679" cy="14416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def </a:t>
              </a:r>
              <a:r>
                <a:rPr lang="en-US" altLang="zh-CN" sz="2000" b="0" i="0" dirty="0" err="1">
                  <a:solidFill>
                    <a:srgbClr val="FFC66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say_hello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(name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sex=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</a:t>
              </a:r>
              <a:r>
                <a:rPr lang="en-US" altLang="zh-CN" sz="2000" b="0" i="0" dirty="0" err="1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no_sex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):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print(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'hello! ' 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+ name + 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 sex:' 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+ sex)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say_hello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'fox'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891C18A5-D817-438D-8B4A-ACDE9E066EE0}"/>
                </a:ext>
              </a:extLst>
            </p:cNvPr>
            <p:cNvSpPr txBox="1"/>
            <p:nvPr/>
          </p:nvSpPr>
          <p:spPr>
            <a:xfrm>
              <a:off x="-1" y="1258304"/>
              <a:ext cx="6920677" cy="17947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 algn="just"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编写函数时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我们可以给每个形参指定默认值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这样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如果调用函数时没有传递部分实参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其对应的形参可以使用默认值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不会出现因参数个数不一致而报错。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1FC81C9-BED1-4BD5-B248-FB2F94F6E63E}"/>
              </a:ext>
            </a:extLst>
          </p:cNvPr>
          <p:cNvGrpSpPr/>
          <p:nvPr/>
        </p:nvGrpSpPr>
        <p:grpSpPr>
          <a:xfrm>
            <a:off x="6096000" y="1176675"/>
            <a:ext cx="5696884" cy="4366042"/>
            <a:chOff x="1578934" y="2558206"/>
            <a:chExt cx="8350579" cy="4028955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6DE282B-D524-4D62-AE3A-87D1EC784FCF}"/>
                </a:ext>
              </a:extLst>
            </p:cNvPr>
            <p:cNvSpPr txBox="1"/>
            <p:nvPr/>
          </p:nvSpPr>
          <p:spPr>
            <a:xfrm>
              <a:off x="1578934" y="4848048"/>
              <a:ext cx="8350579" cy="17391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def </a:t>
              </a:r>
              <a:r>
                <a:rPr lang="en-US" altLang="zh-CN" sz="2000" b="0" i="0" dirty="0" err="1">
                  <a:solidFill>
                    <a:srgbClr val="FFC66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say_hello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(name=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</a:t>
              </a:r>
              <a:r>
                <a:rPr lang="en-US" altLang="zh-CN" sz="2000" b="0" i="0" dirty="0" err="1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no_name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sex=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</a:t>
              </a:r>
              <a:r>
                <a:rPr lang="en-US" altLang="zh-CN" sz="2000" b="0" i="0" dirty="0" err="1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no_sex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):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print(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'hello! ' 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+ name + 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 sex:' 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+ sex)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say_hello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'fox'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say_hello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en-US" altLang="zh-CN" sz="2000" b="0" i="0" dirty="0">
                  <a:solidFill>
                    <a:srgbClr val="AA49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sex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=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'man'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33E32506-DAF1-47C4-A8E4-34A85671375C}"/>
                </a:ext>
              </a:extLst>
            </p:cNvPr>
            <p:cNvSpPr txBox="1"/>
            <p:nvPr/>
          </p:nvSpPr>
          <p:spPr>
            <a:xfrm>
              <a:off x="1605993" y="2558206"/>
              <a:ext cx="7169729" cy="173911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 algn="just"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如果函数所有的形参都设置了默认值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那么如果调用函数采用了位置实参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函数就会按位置接受实参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如果调用函数采用了关键字形参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函数会按关键字接受参数。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31729008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AE07AA4-28CF-4A72-9583-E6C4F7D933DD}"/>
              </a:ext>
            </a:extLst>
          </p:cNvPr>
          <p:cNvSpPr txBox="1"/>
          <p:nvPr/>
        </p:nvSpPr>
        <p:spPr>
          <a:xfrm>
            <a:off x="1628398" y="1332528"/>
            <a:ext cx="8935204" cy="4192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对象的引用是一个指向内存中对象所在位置的标识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就像我们家的地址标识着我们家所在的位置一样。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当你为一个变量赋值时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将创建一个对象并分配一段内存空间用于存储该对象的值。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变量实际上只是一个指向该内存空间的引用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就像你的家庭地址只是指向你家所在位置的指针一样。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如果你为一个变量赋予一个新的值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那么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将重新分配内存并将变量的引用指向该新的内存位置。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变量赋值的本质是将一个对象的引用赋值给变量。</a:t>
            </a: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255BF583-E257-4EC1-A1FD-956F39839A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22423" y="0"/>
            <a:ext cx="3002693" cy="515937"/>
          </a:xfrm>
        </p:spPr>
        <p:txBody>
          <a:bodyPr>
            <a:norm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实参形参传递方式</a:t>
            </a:r>
          </a:p>
        </p:txBody>
      </p:sp>
    </p:spTree>
    <p:extLst>
      <p:ext uri="{BB962C8B-B14F-4D97-AF65-F5344CB8AC3E}">
        <p14:creationId xmlns:p14="http://schemas.microsoft.com/office/powerpoint/2010/main" val="3972831442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45E245-2013-4C22-9FC4-B239093B20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310" y="-61784"/>
            <a:ext cx="2549106" cy="515937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</a:rPr>
              <a:t>实参形参传递方式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96D32D5-7978-4183-9436-F87729CC29B9}"/>
              </a:ext>
            </a:extLst>
          </p:cNvPr>
          <p:cNvSpPr txBox="1"/>
          <p:nvPr/>
        </p:nvSpPr>
        <p:spPr>
          <a:xfrm>
            <a:off x="1297460" y="2717523"/>
            <a:ext cx="1467956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a=5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b=a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b=7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36835D8-67E6-4454-8FEA-9188F7E35E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5416" y="2090905"/>
            <a:ext cx="8742857" cy="26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074050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96C1BD0-32A4-4B90-A415-6E72B4CB2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实参形参传递方式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466BBCE5-693F-4A1C-AB1B-5FCEFE593F95}"/>
              </a:ext>
            </a:extLst>
          </p:cNvPr>
          <p:cNvGrpSpPr/>
          <p:nvPr/>
        </p:nvGrpSpPr>
        <p:grpSpPr>
          <a:xfrm>
            <a:off x="976184" y="953940"/>
            <a:ext cx="9798908" cy="4830353"/>
            <a:chOff x="0" y="866497"/>
            <a:chExt cx="7319648" cy="4375806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5C31EBA4-D19A-426A-B806-2F8939D522DC}"/>
                </a:ext>
              </a:extLst>
            </p:cNvPr>
            <p:cNvSpPr txBox="1"/>
            <p:nvPr/>
          </p:nvSpPr>
          <p:spPr>
            <a:xfrm>
              <a:off x="0" y="866497"/>
              <a:ext cx="7319648" cy="12890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 algn="just"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实参形参的传递也符合上述机制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当你调用一个函数并传递一个变量作为实参时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实际上传递给函数的是该变量所引用的对象的引用。这意味着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如果你在函数内部修改了该对象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那么函数外部对该对象的引用也将反映这些修改。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EB81060E-88BE-44FD-A9D0-BEE35A8D5E4E}"/>
                </a:ext>
              </a:extLst>
            </p:cNvPr>
            <p:cNvSpPr txBox="1"/>
            <p:nvPr/>
          </p:nvSpPr>
          <p:spPr>
            <a:xfrm>
              <a:off x="0" y="2280368"/>
              <a:ext cx="3507523" cy="29619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def </a:t>
              </a:r>
              <a:r>
                <a:rPr lang="en-US" altLang="zh-CN" sz="2000" b="0" i="0" dirty="0" err="1">
                  <a:solidFill>
                    <a:srgbClr val="FFC66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modify_list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some_list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):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some_list.append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some_list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[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] = 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b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b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my_list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= [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]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modify_list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my_list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my_list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52304695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2176D3-7F10-4614-B532-81AB86FE2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函数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4134641D-59BB-4017-BB3E-F8B4C9C1526B}"/>
              </a:ext>
            </a:extLst>
          </p:cNvPr>
          <p:cNvGrpSpPr/>
          <p:nvPr/>
        </p:nvGrpSpPr>
        <p:grpSpPr>
          <a:xfrm>
            <a:off x="1703172" y="1400857"/>
            <a:ext cx="8785655" cy="4056285"/>
            <a:chOff x="-1274893" y="895727"/>
            <a:chExt cx="8785655" cy="4056285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5AC4D8B-48D9-4FA5-96EA-AF7544C9FBCE}"/>
                </a:ext>
              </a:extLst>
            </p:cNvPr>
            <p:cNvSpPr txBox="1"/>
            <p:nvPr/>
          </p:nvSpPr>
          <p:spPr>
            <a:xfrm>
              <a:off x="-1274893" y="2144064"/>
              <a:ext cx="6116132" cy="28079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sq-AL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def </a:t>
              </a:r>
              <a:r>
                <a:rPr lang="sq-AL" altLang="zh-CN" sz="2000" b="0" i="0" dirty="0">
                  <a:solidFill>
                    <a:srgbClr val="FFC66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modify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sq-AL" altLang="zh-CN" sz="2000" b="0" i="0" dirty="0">
                  <a:solidFill>
                    <a:srgbClr val="7273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):</a:t>
              </a:r>
              <a:b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sq-AL" altLang="zh-CN" sz="2000" b="0" i="0" dirty="0">
                  <a:solidFill>
                    <a:srgbClr val="7273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</a:t>
              </a: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= </a:t>
              </a:r>
              <a:r>
                <a:rPr lang="sq-AL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br>
                <a:rPr lang="sq-AL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br>
                <a:rPr lang="sq-AL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= </a:t>
              </a:r>
              <a:r>
                <a:rPr lang="sq-AL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br>
                <a:rPr lang="sq-AL" altLang="zh-CN" sz="2000" b="0" i="0" dirty="0">
                  <a:solidFill>
                    <a:srgbClr val="6897B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modify(a)</a:t>
              </a:r>
              <a:b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sq-AL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print(a)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A9EF692-C4B1-47C4-9B16-22485353C6FD}"/>
                </a:ext>
              </a:extLst>
            </p:cNvPr>
            <p:cNvSpPr txBox="1"/>
            <p:nvPr/>
          </p:nvSpPr>
          <p:spPr>
            <a:xfrm>
              <a:off x="-1274893" y="895727"/>
              <a:ext cx="8785655" cy="9612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但如果你传递的是不可变对象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那么修改往往是通过生成一个新对象然后赋值来实现的。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47710672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44C2D75F-7E4A-47B5-8D60-60425E8A5F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返回值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CA350ABA-7F19-4BA3-8EF4-E07D6CEABEE3}"/>
              </a:ext>
            </a:extLst>
          </p:cNvPr>
          <p:cNvGrpSpPr/>
          <p:nvPr/>
        </p:nvGrpSpPr>
        <p:grpSpPr>
          <a:xfrm>
            <a:off x="1456037" y="1031681"/>
            <a:ext cx="9279520" cy="5058754"/>
            <a:chOff x="-1" y="2150493"/>
            <a:chExt cx="6104106" cy="4752245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A6B099C-0171-4DE2-89D8-CB723AA239CB}"/>
                </a:ext>
              </a:extLst>
            </p:cNvPr>
            <p:cNvSpPr txBox="1"/>
            <p:nvPr/>
          </p:nvSpPr>
          <p:spPr>
            <a:xfrm>
              <a:off x="-1" y="2650117"/>
              <a:ext cx="3344919" cy="13367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def </a:t>
              </a:r>
              <a:r>
                <a:rPr lang="en-US" altLang="zh-CN" sz="2000" b="0" i="0" dirty="0" err="1">
                  <a:solidFill>
                    <a:srgbClr val="FFC66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say_goodbye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(name):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return 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'goodbye 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+name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say_goodbye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'tom'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))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86DFCAE-0CAF-44F7-878C-5E59B137F6BA}"/>
                </a:ext>
              </a:extLst>
            </p:cNvPr>
            <p:cNvSpPr txBox="1"/>
            <p:nvPr/>
          </p:nvSpPr>
          <p:spPr>
            <a:xfrm>
              <a:off x="-1" y="4698616"/>
              <a:ext cx="4390650" cy="22041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def </a:t>
              </a:r>
              <a:r>
                <a:rPr lang="en-US" altLang="zh-CN" sz="2000" b="0" i="0" dirty="0">
                  <a:solidFill>
                    <a:srgbClr val="FFC66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people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(name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sex):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people_dic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= {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'name'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 name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'sex'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 sex}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return 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people_dic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print(people(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'tom'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 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'man'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))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BACA813E-E703-437F-89E1-636C5C3D4695}"/>
                </a:ext>
              </a:extLst>
            </p:cNvPr>
            <p:cNvSpPr txBox="1"/>
            <p:nvPr/>
          </p:nvSpPr>
          <p:spPr>
            <a:xfrm>
              <a:off x="-1" y="2150493"/>
              <a:ext cx="6104106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函数可以返回处理的数据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89C3FDE8-B731-4AE7-AC7A-7631BA7F245C}"/>
                </a:ext>
              </a:extLst>
            </p:cNvPr>
            <p:cNvSpPr txBox="1"/>
            <p:nvPr/>
          </p:nvSpPr>
          <p:spPr>
            <a:xfrm>
              <a:off x="-1" y="4096034"/>
              <a:ext cx="6104106" cy="469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函数可以返回任何类型的值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包括字典、列表等复杂结构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7104415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2176D3-7F10-4614-B532-81AB86FE2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</a:rPr>
              <a:t>传递列表参数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E5C12DCA-C633-4D91-9750-5B3B01331AB0}"/>
              </a:ext>
            </a:extLst>
          </p:cNvPr>
          <p:cNvGrpSpPr/>
          <p:nvPr/>
        </p:nvGrpSpPr>
        <p:grpSpPr>
          <a:xfrm>
            <a:off x="1548779" y="1492413"/>
            <a:ext cx="6104106" cy="3073969"/>
            <a:chOff x="0" y="2222931"/>
            <a:chExt cx="6104106" cy="307396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8A2E67C2-C4DD-447B-B71D-D7B5426F1C8B}"/>
                </a:ext>
              </a:extLst>
            </p:cNvPr>
            <p:cNvSpPr txBox="1"/>
            <p:nvPr/>
          </p:nvSpPr>
          <p:spPr>
            <a:xfrm>
              <a:off x="0" y="2950617"/>
              <a:ext cx="4363506" cy="23462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def </a:t>
              </a:r>
              <a:r>
                <a:rPr lang="en-US" altLang="zh-CN" sz="2000" b="0" i="0" dirty="0">
                  <a:solidFill>
                    <a:srgbClr val="FFC66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people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(name):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for 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 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name: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print(</a:t>
              </a:r>
              <a:r>
                <a:rPr lang="en-US" altLang="zh-CN" sz="2000" b="0" i="0" dirty="0" err="1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users=[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'user1'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'user2'</a:t>
              </a:r>
              <a:r>
                <a:rPr lang="en-US" altLang="zh-CN" sz="2000" b="0" i="0" dirty="0">
                  <a:solidFill>
                    <a:srgbClr val="CC78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en-US" altLang="zh-CN" sz="2000" b="0" i="0" dirty="0">
                  <a:solidFill>
                    <a:srgbClr val="6A87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'user3'</a:t>
              </a: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]</a:t>
              </a:r>
              <a:b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2000" b="0" i="0" dirty="0">
                  <a:solidFill>
                    <a:srgbClr val="A9B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people(users)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01D4BCCD-F7F8-45F7-BECC-A877BD50A0BE}"/>
                </a:ext>
              </a:extLst>
            </p:cNvPr>
            <p:cNvSpPr txBox="1"/>
            <p:nvPr/>
          </p:nvSpPr>
          <p:spPr>
            <a:xfrm>
              <a:off x="0" y="2222931"/>
              <a:ext cx="6104106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函数参数可以设置为列表：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562614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2239</TotalTime>
  <Words>13413</Words>
  <Application>Microsoft Office PowerPoint</Application>
  <PresentationFormat>宽屏</PresentationFormat>
  <Paragraphs>1213</Paragraphs>
  <Slides>145</Slides>
  <Notes>112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145</vt:i4>
      </vt:variant>
    </vt:vector>
  </HeadingPairs>
  <TitlesOfParts>
    <vt:vector size="155" baseType="lpstr">
      <vt:lpstr>JetBrains Mono</vt:lpstr>
      <vt:lpstr>Microsoft YaHei UI</vt:lpstr>
      <vt:lpstr>Söhne</vt:lpstr>
      <vt:lpstr>等线</vt:lpstr>
      <vt:lpstr>等线 Light</vt:lpstr>
      <vt:lpstr>微软雅黑</vt:lpstr>
      <vt:lpstr>Algerian</vt:lpstr>
      <vt:lpstr>Arial</vt:lpstr>
      <vt:lpstr>Times New Roman</vt:lpstr>
      <vt:lpstr>Office 主题​​</vt:lpstr>
      <vt:lpstr>第一章 基础知识</vt:lpstr>
      <vt:lpstr>第一章 基础知识</vt:lpstr>
      <vt:lpstr>PowerPoint 演示文稿</vt:lpstr>
      <vt:lpstr>第一章 基础知识</vt:lpstr>
      <vt:lpstr>PowerPoint 演示文稿</vt:lpstr>
      <vt:lpstr>PowerPoint 演示文稿</vt:lpstr>
      <vt:lpstr>PowerPoint 演示文稿</vt:lpstr>
      <vt:lpstr>PowerPoint 演示文稿</vt:lpstr>
      <vt:lpstr>Python编辑器的下载与安装</vt:lpstr>
      <vt:lpstr>PowerPoint 演示文稿</vt:lpstr>
      <vt:lpstr>第一章 基础知识</vt:lpstr>
      <vt:lpstr>PowerPoint 演示文稿</vt:lpstr>
      <vt:lpstr>PowerPoint 演示文稿</vt:lpstr>
      <vt:lpstr>PowerPoint 演示文稿</vt:lpstr>
      <vt:lpstr>第一章 基础知识</vt:lpstr>
      <vt:lpstr>PowerPoint 演示文稿</vt:lpstr>
      <vt:lpstr>缩进</vt:lpstr>
      <vt:lpstr>多行语句</vt:lpstr>
      <vt:lpstr>引号</vt:lpstr>
      <vt:lpstr>注释</vt:lpstr>
      <vt:lpstr>第一章 基础知识</vt:lpstr>
      <vt:lpstr>PowerPoint 演示文稿</vt:lpstr>
      <vt:lpstr>PowerPoint 演示文稿</vt:lpstr>
      <vt:lpstr>PowerPoint 演示文稿</vt:lpstr>
      <vt:lpstr>避免命名错误</vt:lpstr>
      <vt:lpstr>常量</vt:lpstr>
      <vt:lpstr>第一章 基础知识</vt:lpstr>
      <vt:lpstr>PowerPoint 演示文稿</vt:lpstr>
      <vt:lpstr>PowerPoint 演示文稿</vt:lpstr>
      <vt:lpstr>处理浮点数误差</vt:lpstr>
      <vt:lpstr>整数和浮点数的计算</vt:lpstr>
      <vt:lpstr>数中下划线</vt:lpstr>
      <vt:lpstr>第一章 基础知识</vt:lpstr>
      <vt:lpstr>PowerPoint 演示文稿</vt:lpstr>
      <vt:lpstr>字符串取子串</vt:lpstr>
      <vt:lpstr>字符串取子串解析</vt:lpstr>
      <vt:lpstr>字符串取子串扩展</vt:lpstr>
      <vt:lpstr>字符串格式化输出</vt:lpstr>
      <vt:lpstr>转义字符</vt:lpstr>
      <vt:lpstr>删除空白</vt:lpstr>
      <vt:lpstr>单引号和双引号的使用</vt:lpstr>
      <vt:lpstr>第一章 基础知识</vt:lpstr>
      <vt:lpstr>列表</vt:lpstr>
      <vt:lpstr>访问列表元素</vt:lpstr>
      <vt:lpstr>添加元素</vt:lpstr>
      <vt:lpstr>删除元素</vt:lpstr>
      <vt:lpstr>删除元素</vt:lpstr>
      <vt:lpstr>删除元素</vt:lpstr>
      <vt:lpstr>更改元素</vt:lpstr>
      <vt:lpstr>PowerPoint 演示文稿</vt:lpstr>
      <vt:lpstr>列表排序</vt:lpstr>
      <vt:lpstr>获取列表长度</vt:lpstr>
      <vt:lpstr>循环遍历列表</vt:lpstr>
      <vt:lpstr>列表解析</vt:lpstr>
      <vt:lpstr>切片</vt:lpstr>
      <vt:lpstr>切片</vt:lpstr>
      <vt:lpstr>第一章 基础知识</vt:lpstr>
      <vt:lpstr>元组</vt:lpstr>
      <vt:lpstr>定义元组</vt:lpstr>
      <vt:lpstr>删除元组</vt:lpstr>
      <vt:lpstr>第一章 基础知识</vt:lpstr>
      <vt:lpstr>PowerPoint 演示文稿</vt:lpstr>
      <vt:lpstr>字典</vt:lpstr>
      <vt:lpstr>字典</vt:lpstr>
      <vt:lpstr>字典</vt:lpstr>
      <vt:lpstr>字典</vt:lpstr>
      <vt:lpstr>字典</vt:lpstr>
      <vt:lpstr>第一章 基础知识</vt:lpstr>
      <vt:lpstr>PowerPoint 演示文稿</vt:lpstr>
      <vt:lpstr>添加元素</vt:lpstr>
      <vt:lpstr>添加元素</vt:lpstr>
      <vt:lpstr>删除元素</vt:lpstr>
      <vt:lpstr>PowerPoint 演示文稿</vt:lpstr>
      <vt:lpstr>第一章 基础知识</vt:lpstr>
      <vt:lpstr>If语句</vt:lpstr>
      <vt:lpstr>bool值学习</vt:lpstr>
      <vt:lpstr>简单if语句</vt:lpstr>
      <vt:lpstr>多重判断</vt:lpstr>
      <vt:lpstr>多重判断</vt:lpstr>
      <vt:lpstr>第一章 基础知识</vt:lpstr>
      <vt:lpstr>input输入</vt:lpstr>
      <vt:lpstr>while循环</vt:lpstr>
      <vt:lpstr>while循环</vt:lpstr>
      <vt:lpstr>while循环</vt:lpstr>
      <vt:lpstr>while循环</vt:lpstr>
      <vt:lpstr>for循环</vt:lpstr>
      <vt:lpstr>for循环</vt:lpstr>
      <vt:lpstr>第一章 基础知识</vt:lpstr>
      <vt:lpstr>函数</vt:lpstr>
      <vt:lpstr>实参和形参</vt:lpstr>
      <vt:lpstr>位置实参</vt:lpstr>
      <vt:lpstr>关键字实参</vt:lpstr>
      <vt:lpstr>参数默认值</vt:lpstr>
      <vt:lpstr>实参形参传递方式</vt:lpstr>
      <vt:lpstr>实参形参传递方式</vt:lpstr>
      <vt:lpstr>实参形参传递方式</vt:lpstr>
      <vt:lpstr>函数</vt:lpstr>
      <vt:lpstr>返回值</vt:lpstr>
      <vt:lpstr>传递列表参数</vt:lpstr>
      <vt:lpstr>传递任意数量的实参</vt:lpstr>
      <vt:lpstr>传递任意数量的实参</vt:lpstr>
      <vt:lpstr>将函数存储在模块中</vt:lpstr>
      <vt:lpstr>导入特定的函数</vt:lpstr>
      <vt:lpstr>函数导入</vt:lpstr>
      <vt:lpstr>导入所有函数</vt:lpstr>
      <vt:lpstr>生命周期</vt:lpstr>
      <vt:lpstr>第一章 基础知识</vt:lpstr>
      <vt:lpstr>类</vt:lpstr>
      <vt:lpstr>根据类创建实例</vt:lpstr>
      <vt:lpstr>方法__init__()</vt:lpstr>
      <vt:lpstr>访问实例的属性</vt:lpstr>
      <vt:lpstr>给属性指定默认值</vt:lpstr>
      <vt:lpstr>修改属性值</vt:lpstr>
      <vt:lpstr>修改属性值</vt:lpstr>
      <vt:lpstr>继承</vt:lpstr>
      <vt:lpstr>给子类定义属性和方法</vt:lpstr>
      <vt:lpstr>重写父类的方法</vt:lpstr>
      <vt:lpstr>将部分属性封装成新类</vt:lpstr>
      <vt:lpstr>导入类</vt:lpstr>
      <vt:lpstr>在一个模块中存储多个类</vt:lpstr>
      <vt:lpstr>从一个模块中导入多个类 </vt:lpstr>
      <vt:lpstr>第一章 基础知识</vt:lpstr>
      <vt:lpstr>Python标准库</vt:lpstr>
      <vt:lpstr>读取文件</vt:lpstr>
      <vt:lpstr>文件路径</vt:lpstr>
      <vt:lpstr>逐行读取</vt:lpstr>
      <vt:lpstr>使用文件内容</vt:lpstr>
      <vt:lpstr>写入文件</vt:lpstr>
      <vt:lpstr>第一章 基础知识</vt:lpstr>
      <vt:lpstr>异常</vt:lpstr>
      <vt:lpstr>异常</vt:lpstr>
      <vt:lpstr>try-except捕捉异常 </vt:lpstr>
      <vt:lpstr>try-except-else捕捉异常</vt:lpstr>
      <vt:lpstr>触发异常</vt:lpstr>
      <vt:lpstr>自定义异常</vt:lpstr>
      <vt:lpstr>断言</vt:lpstr>
      <vt:lpstr>允许异常</vt:lpstr>
      <vt:lpstr>测试异常</vt:lpstr>
      <vt:lpstr>测试异常</vt:lpstr>
      <vt:lpstr>常见断言方式</vt:lpstr>
      <vt:lpstr>测试类</vt:lpstr>
      <vt:lpstr>测试类</vt:lpstr>
      <vt:lpstr>测试类</vt:lpstr>
      <vt:lpstr>测试类</vt:lpstr>
      <vt:lpstr>测试类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基础知识</dc:title>
  <dc:creator>怡萱 范</dc:creator>
  <cp:lastModifiedBy>墨熠 苏</cp:lastModifiedBy>
  <cp:revision>42</cp:revision>
  <dcterms:created xsi:type="dcterms:W3CDTF">2023-08-29T09:30:26Z</dcterms:created>
  <dcterms:modified xsi:type="dcterms:W3CDTF">2023-10-22T00:59:19Z</dcterms:modified>
</cp:coreProperties>
</file>