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513" r:id="rId2"/>
    <p:sldId id="680" r:id="rId3"/>
    <p:sldId id="515" r:id="rId4"/>
    <p:sldId id="647" r:id="rId5"/>
    <p:sldId id="516" r:id="rId6"/>
    <p:sldId id="517" r:id="rId7"/>
    <p:sldId id="518" r:id="rId8"/>
    <p:sldId id="519" r:id="rId9"/>
    <p:sldId id="520" r:id="rId10"/>
    <p:sldId id="521" r:id="rId11"/>
    <p:sldId id="523" r:id="rId12"/>
    <p:sldId id="522" r:id="rId13"/>
    <p:sldId id="681" r:id="rId14"/>
    <p:sldId id="682" r:id="rId15"/>
    <p:sldId id="686" r:id="rId16"/>
    <p:sldId id="687" r:id="rId17"/>
    <p:sldId id="688" r:id="rId18"/>
    <p:sldId id="689" r:id="rId19"/>
    <p:sldId id="690" r:id="rId20"/>
    <p:sldId id="691" r:id="rId21"/>
    <p:sldId id="692" r:id="rId22"/>
    <p:sldId id="693" r:id="rId23"/>
    <p:sldId id="694" r:id="rId24"/>
    <p:sldId id="695" r:id="rId25"/>
    <p:sldId id="696" r:id="rId26"/>
    <p:sldId id="697" r:id="rId27"/>
    <p:sldId id="698" r:id="rId28"/>
    <p:sldId id="699" r:id="rId29"/>
    <p:sldId id="700" r:id="rId30"/>
    <p:sldId id="701" r:id="rId31"/>
    <p:sldId id="702" r:id="rId32"/>
    <p:sldId id="708" r:id="rId33"/>
    <p:sldId id="709" r:id="rId34"/>
    <p:sldId id="684" r:id="rId35"/>
    <p:sldId id="683" r:id="rId36"/>
    <p:sldId id="703" r:id="rId37"/>
    <p:sldId id="704" r:id="rId38"/>
    <p:sldId id="711" r:id="rId39"/>
    <p:sldId id="712" r:id="rId40"/>
    <p:sldId id="710" r:id="rId41"/>
    <p:sldId id="705" r:id="rId42"/>
    <p:sldId id="713" r:id="rId43"/>
    <p:sldId id="714" r:id="rId44"/>
    <p:sldId id="706" r:id="rId45"/>
    <p:sldId id="685" r:id="rId46"/>
    <p:sldId id="707" r:id="rId4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0" d="100"/>
          <a:sy n="60" d="100"/>
        </p:scale>
        <p:origin x="728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D695F22-D388-4AA9-C1FD-2B34AA3B3F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4911D168-787B-8305-C8C1-6DF9953C1CA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AD0C4CF-B4A5-D55B-60E0-6E02C6DF06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98869-B547-4BEB-91EA-CDDE0FEAF9D2}" type="datetimeFigureOut">
              <a:rPr lang="zh-CN" altLang="en-US" smtClean="0"/>
              <a:t>2023/9/24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9BEF380-35C5-1E5E-6717-21292633CD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3101D5C-CD64-9245-56B5-F70E607386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F10C7-B5AA-4947-B353-FEA5BE7BA1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33786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1943D9E-D9BF-584B-B906-F3ABD7CACC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361A5A2-FF99-BBAF-2840-2550F75A91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B2872EC-C2DE-7A78-A5F0-F5F899495D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98869-B547-4BEB-91EA-CDDE0FEAF9D2}" type="datetimeFigureOut">
              <a:rPr lang="zh-CN" altLang="en-US" smtClean="0"/>
              <a:t>2023/9/24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AFE1AAF-FB55-40A1-90B3-559345A201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8E871D7-6863-170B-3043-E643165718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F10C7-B5AA-4947-B353-FEA5BE7BA1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00146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49824FFB-C694-9434-8DBF-FD80993923D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E9BFF45-EFE2-AF6F-5DA2-58CD334716B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4C7CA66-F151-10C3-D69E-DF0D1D626B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98869-B547-4BEB-91EA-CDDE0FEAF9D2}" type="datetimeFigureOut">
              <a:rPr lang="zh-CN" altLang="en-US" smtClean="0"/>
              <a:t>2023/9/24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C59080C-EB1C-54A9-99D7-803A5C27CC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111E635-9D60-1D43-942A-F2DCA342D5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F10C7-B5AA-4947-B353-FEA5BE7BA1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18305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E9DE0808-9345-42EC-9773-AD46C33E9F8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612320"/>
            <a:ext cx="12192000" cy="1"/>
          </a:xfrm>
          <a:prstGeom prst="line">
            <a:avLst/>
          </a:prstGeom>
          <a:ln w="28575">
            <a:solidFill>
              <a:srgbClr val="267B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>
            <a:extLst>
              <a:ext uri="{FF2B5EF4-FFF2-40B4-BE49-F238E27FC236}">
                <a16:creationId xmlns:a16="http://schemas.microsoft.com/office/drawing/2014/main" id="{D295ADBB-163A-49D6-B372-1BD4E51262F5}"/>
              </a:ext>
            </a:extLst>
          </p:cNvPr>
          <p:cNvSpPr txBox="1"/>
          <p:nvPr userDrawn="1"/>
        </p:nvSpPr>
        <p:spPr>
          <a:xfrm>
            <a:off x="8947355" y="99983"/>
            <a:ext cx="30283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aseline="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新文科</a:t>
            </a:r>
            <a:r>
              <a:rPr lang="en-US" altLang="zh-CN" sz="2000" baseline="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Python</a:t>
            </a:r>
            <a:r>
              <a:rPr lang="zh-CN" altLang="en-US" sz="2000" baseline="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程序设计</a:t>
            </a:r>
          </a:p>
        </p:txBody>
      </p:sp>
      <p:sp>
        <p:nvSpPr>
          <p:cNvPr id="12" name="标题 1">
            <a:extLst>
              <a:ext uri="{FF2B5EF4-FFF2-40B4-BE49-F238E27FC236}">
                <a16:creationId xmlns:a16="http://schemas.microsoft.com/office/drawing/2014/main" id="{BF14C02D-1C95-46F2-9495-2B8758356F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6310" y="40269"/>
            <a:ext cx="7662863" cy="515937"/>
          </a:xfrm>
        </p:spPr>
        <p:txBody>
          <a:bodyPr>
            <a:normAutofit/>
          </a:bodyPr>
          <a:lstStyle>
            <a:lvl1pPr>
              <a:defRPr lang="zh-CN" altLang="en-US" sz="2000" kern="1200" baseline="0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42725082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450D11D-EA17-7074-0181-70A58E8FED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750C752-FEF6-802C-DA37-816D025461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4BF1DB2-F071-7C24-CD86-4AD32E97E7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98869-B547-4BEB-91EA-CDDE0FEAF9D2}" type="datetimeFigureOut">
              <a:rPr lang="zh-CN" altLang="en-US" smtClean="0"/>
              <a:t>2023/9/24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5BBDE58-043B-A814-3512-1332EE6DBA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C20B5DE-1C89-A82A-F4FE-030DDAB303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F10C7-B5AA-4947-B353-FEA5BE7BA1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12576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9A36C7C-E824-8D18-BA11-4D134183DB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89D2531-2D6C-11D6-009D-04CFFB2B00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468F2A4-6093-ACD3-CD33-C6383D901B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98869-B547-4BEB-91EA-CDDE0FEAF9D2}" type="datetimeFigureOut">
              <a:rPr lang="zh-CN" altLang="en-US" smtClean="0"/>
              <a:t>2023/9/24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8AC14E3-38E0-DE40-533D-524CB730DF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46FE03E-07E4-4CD3-2068-4165C34434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F10C7-B5AA-4947-B353-FEA5BE7BA1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28171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D5BF711-9DED-7974-DB32-F4775F24A3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9941D0-0B9D-F976-8EF3-743183A19F8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FEC0FBD2-98A8-45AE-C8E6-D5665A6602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5C388C8-EBD2-43F7-1D25-DA907B0D9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98869-B547-4BEB-91EA-CDDE0FEAF9D2}" type="datetimeFigureOut">
              <a:rPr lang="zh-CN" altLang="en-US" smtClean="0"/>
              <a:t>2023/9/24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02A5BF4-1507-EFCA-A529-3A0D19346F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0911E73-8721-66AA-8C49-67B3EAA6D9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F10C7-B5AA-4947-B353-FEA5BE7BA1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35413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55DC377-10A1-C9DB-F8FD-A5C76C753E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6FC80D9-5353-8F19-0005-F74FE2CADC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F320F834-FC61-5742-995C-0556AA61A3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5F8D58C-6E0C-AED9-FEB0-9FE266805D5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0B709CC-6084-D770-6D2C-640F5868125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6B684045-CB15-096E-1A52-EDAF3AA4E7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98869-B547-4BEB-91EA-CDDE0FEAF9D2}" type="datetimeFigureOut">
              <a:rPr lang="zh-CN" altLang="en-US" smtClean="0"/>
              <a:t>2023/9/24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6913A19B-B78A-2422-E84D-C74CA48D13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2AFA8889-5D2B-C46D-DDD6-B8448DCAEF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F10C7-B5AA-4947-B353-FEA5BE7BA1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87276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B551C0F-B5E7-3FA6-0DFF-93176CC71A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38F4A6C2-BD99-E354-662E-A21CF1CCDE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98869-B547-4BEB-91EA-CDDE0FEAF9D2}" type="datetimeFigureOut">
              <a:rPr lang="zh-CN" altLang="en-US" smtClean="0"/>
              <a:t>2023/9/24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82337018-8316-C31A-BAAC-0495954D4E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99319F4-197A-829B-AA3E-75C632E36A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F10C7-B5AA-4947-B353-FEA5BE7BA1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5206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A98CDB29-FC8B-781B-8AFF-99619B2A2D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98869-B547-4BEB-91EA-CDDE0FEAF9D2}" type="datetimeFigureOut">
              <a:rPr lang="zh-CN" altLang="en-US" smtClean="0"/>
              <a:t>2023/9/24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52093455-7CE8-5EF2-7940-C17B5F7F4D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AD3FA0A-29DE-D3BD-E41F-D76EBA04CA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F10C7-B5AA-4947-B353-FEA5BE7BA1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08559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F5084A6-A367-CCF4-C611-8681750968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86295BF-EBF1-EDF7-219B-9E09F46585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43B49A05-AE16-98A5-2CA5-3FB4E3EB53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54971D5-1C56-16FF-557A-47D2E16ED7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98869-B547-4BEB-91EA-CDDE0FEAF9D2}" type="datetimeFigureOut">
              <a:rPr lang="zh-CN" altLang="en-US" smtClean="0"/>
              <a:t>2023/9/24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4FE85C7-D278-7664-FEDA-B509CA2678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2AB0305-8515-6A23-BAA4-9AA92BEC77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F10C7-B5AA-4947-B353-FEA5BE7BA1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25941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2D945E-5AB9-EFEC-E95C-BAFE2123BE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72E01E77-0B6C-99CB-515A-06BCCE8B5C4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8172D36-EEC8-F4A7-807F-145E6DFA94E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FD197BB-DDAD-DC98-E5E6-0D606A7A2A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98869-B547-4BEB-91EA-CDDE0FEAF9D2}" type="datetimeFigureOut">
              <a:rPr lang="zh-CN" altLang="en-US" smtClean="0"/>
              <a:t>2023/9/24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6DBD1A9-7466-1042-E0C8-4E25537E53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EAAACEC-5AA4-11A6-A8E9-9AA9108F60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F10C7-B5AA-4947-B353-FEA5BE7BA1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10898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A934EBC9-276B-1CBC-C56C-83CBDAF29E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5102712-7819-2AD6-5E76-58ECE76085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29AE638-3C2A-D3A0-2DFA-D3E219FF24E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598869-B547-4BEB-91EA-CDDE0FEAF9D2}" type="datetimeFigureOut">
              <a:rPr lang="zh-CN" altLang="en-US" smtClean="0"/>
              <a:t>2023/9/24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6B14C6C-66DA-7AF7-C396-1918908AC72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9668B7F-ADC4-4A65-889C-13DCEB35521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2F10C7-B5AA-4947-B353-FEA5BE7BA1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887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45F060-C851-4AC0-8C9E-87F6EB8AE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可视化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470241F-73DE-4390-ADB3-9D5B23BBFECD}"/>
              </a:ext>
            </a:extLst>
          </p:cNvPr>
          <p:cNvSpPr txBox="1"/>
          <p:nvPr/>
        </p:nvSpPr>
        <p:spPr>
          <a:xfrm>
            <a:off x="4457729" y="3105834"/>
            <a:ext cx="32765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第四章 可视化</a:t>
            </a:r>
          </a:p>
        </p:txBody>
      </p:sp>
    </p:spTree>
    <p:extLst>
      <p:ext uri="{BB962C8B-B14F-4D97-AF65-F5344CB8AC3E}">
        <p14:creationId xmlns:p14="http://schemas.microsoft.com/office/powerpoint/2010/main" val="11284505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45F060-C851-4AC0-8C9E-87F6EB8AE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</a:rPr>
              <a:t>参数传递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F1C1D17-9674-42F4-944F-0C4D2DDC4A0B}"/>
              </a:ext>
            </a:extLst>
          </p:cNvPr>
          <p:cNvSpPr txBox="1"/>
          <p:nvPr/>
        </p:nvSpPr>
        <p:spPr>
          <a:xfrm>
            <a:off x="1775553" y="1701308"/>
            <a:ext cx="6103620" cy="4996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图表配置项的书写方式有以下这么几种：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4C20700-4D32-49D2-8896-1A8E0AF3283D}"/>
              </a:ext>
            </a:extLst>
          </p:cNvPr>
          <p:cNvSpPr txBox="1"/>
          <p:nvPr/>
        </p:nvSpPr>
        <p:spPr>
          <a:xfrm>
            <a:off x="1775553" y="2579916"/>
            <a:ext cx="7924501" cy="14229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c=Bar(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init_opts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opts.InitOpts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(width="620px",height="420px"))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c=Bar(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dict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(width="620px",height="420px"))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c=Bar({"width":"620px","height":"420px"})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962828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45F060-C851-4AC0-8C9E-87F6EB8AE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数据格式与转换</a:t>
            </a:r>
          </a:p>
        </p:txBody>
      </p:sp>
      <p:sp>
        <p:nvSpPr>
          <p:cNvPr id="3" name="标题 1">
            <a:extLst>
              <a:ext uri="{FF2B5EF4-FFF2-40B4-BE49-F238E27FC236}">
                <a16:creationId xmlns:a16="http://schemas.microsoft.com/office/drawing/2014/main" id="{39E63B29-9429-2ABB-B35E-88894715C4AB}"/>
              </a:ext>
            </a:extLst>
          </p:cNvPr>
          <p:cNvSpPr txBox="1">
            <a:spLocks/>
          </p:cNvSpPr>
          <p:nvPr/>
        </p:nvSpPr>
        <p:spPr>
          <a:xfrm>
            <a:off x="4334166" y="3171031"/>
            <a:ext cx="3523668" cy="51593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000" kern="1200" baseline="0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defRPr>
            </a:lvl1pPr>
          </a:lstStyle>
          <a:p>
            <a:r>
              <a:rPr lang="zh-CN" altLang="en-US" sz="3600" b="1" dirty="0"/>
              <a:t>数据格式与转换</a:t>
            </a:r>
          </a:p>
        </p:txBody>
      </p:sp>
    </p:spTree>
    <p:extLst>
      <p:ext uri="{BB962C8B-B14F-4D97-AF65-F5344CB8AC3E}">
        <p14:creationId xmlns:p14="http://schemas.microsoft.com/office/powerpoint/2010/main" val="28367909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45F060-C851-4AC0-8C9E-87F6EB8AE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</a:rPr>
              <a:t>怎么学习？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D1D99A1-68DA-4F47-A25A-480F9BD5A08A}"/>
              </a:ext>
            </a:extLst>
          </p:cNvPr>
          <p:cNvSpPr txBox="1"/>
          <p:nvPr/>
        </p:nvSpPr>
        <p:spPr>
          <a:xfrm>
            <a:off x="1672383" y="1320802"/>
            <a:ext cx="8175951" cy="28079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图表本质就是各种模板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pyecharts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中对应的是各种类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比如柱状图对应的类是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Bar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类。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当我们调用类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配置各种组件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把数据填充进去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就可以生成图表展示数据。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在学习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pyecharts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时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建议熟悉图表的类名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找到对应的模板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填充数据。如果要加上一些配置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根据开发文档找到对应的类的特定方法。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E36EC62B-4A15-4536-9470-A521BE48FD1F}"/>
              </a:ext>
            </a:extLst>
          </p:cNvPr>
          <p:cNvGrpSpPr/>
          <p:nvPr/>
        </p:nvGrpSpPr>
        <p:grpSpPr>
          <a:xfrm>
            <a:off x="1672384" y="4396709"/>
            <a:ext cx="8175950" cy="993273"/>
            <a:chOff x="3044190" y="4773414"/>
            <a:chExt cx="6103620" cy="993273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99F603E1-17E3-418E-877E-0D6F70A1D39C}"/>
                </a:ext>
              </a:extLst>
            </p:cNvPr>
            <p:cNvSpPr txBox="1"/>
            <p:nvPr/>
          </p:nvSpPr>
          <p:spPr>
            <a:xfrm>
              <a:off x="3044190" y="5267063"/>
              <a:ext cx="6103620" cy="4996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457200">
                <a:lnSpc>
                  <a:spcPct val="150000"/>
                </a:lnSpc>
              </a:pP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https://github.com/pyecharts/pyecharts-gallery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207E7647-BC50-4ACB-86AD-4959D309C3E7}"/>
                </a:ext>
              </a:extLst>
            </p:cNvPr>
            <p:cNvSpPr txBox="1"/>
            <p:nvPr/>
          </p:nvSpPr>
          <p:spPr>
            <a:xfrm>
              <a:off x="3044190" y="4773414"/>
              <a:ext cx="6103620" cy="4996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457200">
                <a:lnSpc>
                  <a:spcPct val="150000"/>
                </a:lnSpc>
              </a:pP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图表示例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: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655261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68F27A0-30C3-6FEC-321D-47C0CE78F5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第四章 可视化</a:t>
            </a: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81094B67-CF9D-52CE-6B97-2A66F786155B}"/>
              </a:ext>
            </a:extLst>
          </p:cNvPr>
          <p:cNvSpPr txBox="1">
            <a:spLocks noChangeArrowheads="1"/>
          </p:cNvSpPr>
          <p:nvPr/>
        </p:nvSpPr>
        <p:spPr>
          <a:xfrm>
            <a:off x="2298854" y="2522575"/>
            <a:ext cx="4325232" cy="230460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4.1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可视化概念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4.2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基本图表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4.3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组合图表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4.4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可视化实战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233328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05CE30F-D34C-4538-A556-8D5FB8B9AB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基本图表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900455E-E6FB-4CA2-B97A-15AB2DA2ABCB}"/>
              </a:ext>
            </a:extLst>
          </p:cNvPr>
          <p:cNvSpPr txBox="1"/>
          <p:nvPr/>
        </p:nvSpPr>
        <p:spPr>
          <a:xfrm>
            <a:off x="6684821" y="1026816"/>
            <a:ext cx="2636668" cy="37312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主题河流图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词云图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柱状图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条形图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箱型图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散点图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折线图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层多叠图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地理坐标系图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EAD8220-C9B3-3A9A-58FA-F926BA040097}"/>
              </a:ext>
            </a:extLst>
          </p:cNvPr>
          <p:cNvSpPr txBox="1"/>
          <p:nvPr/>
        </p:nvSpPr>
        <p:spPr>
          <a:xfrm>
            <a:off x="2148263" y="1026816"/>
            <a:ext cx="2636668" cy="5116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日历图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漏斗图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仪表盘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关系图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水球图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平行坐标系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饼图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极坐标系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雷达图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旭日图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484903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B6CA64E-86C5-402F-864B-B364218DA1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日历图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6062140-5BE8-43BD-AC14-D1510691C5C5}"/>
              </a:ext>
            </a:extLst>
          </p:cNvPr>
          <p:cNvSpPr txBox="1"/>
          <p:nvPr/>
        </p:nvSpPr>
        <p:spPr>
          <a:xfrm>
            <a:off x="479188" y="747543"/>
            <a:ext cx="8898728" cy="59703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c = (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Calendar()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.add(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""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data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dirty="0" err="1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calendar_opts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opts.CalendarOpts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dirty="0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range_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"2017"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.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set_global_opts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2000" dirty="0" err="1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title_opts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opts.TitleOpts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dirty="0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title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"Calendar-2017</a:t>
            </a:r>
            <a:r>
              <a:rPr lang="zh-CN" altLang="en-US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年微信步数情况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2000" dirty="0" err="1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visualmap_opts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opts.VisualMapOpts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2000" dirty="0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max_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20000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2000" dirty="0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min_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500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2000" dirty="0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orient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"horizontal"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2000" dirty="0" err="1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is_piecewise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True,</a:t>
            </a:r>
            <a:b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2000" dirty="0" err="1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pos_top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"230px"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2000" dirty="0" err="1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pos_left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"100px"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.render(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"calendar_base.html"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36DA0ECB-844D-495D-BA6F-BA874CC17F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5371" y="3944480"/>
            <a:ext cx="6427441" cy="2165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13149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B6CA64E-86C5-402F-864B-B364218DA1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漏斗图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6854313-07C0-4E6E-A9C8-22A57DF4D71F}"/>
              </a:ext>
            </a:extLst>
          </p:cNvPr>
          <p:cNvSpPr txBox="1"/>
          <p:nvPr/>
        </p:nvSpPr>
        <p:spPr>
          <a:xfrm>
            <a:off x="1059953" y="1400465"/>
            <a:ext cx="4926177" cy="37312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c = (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Funnel()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.add(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商品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en-US" altLang="zh-CN" sz="2000" dirty="0">
                <a:solidFill>
                  <a:srgbClr val="8888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list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(z) 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for 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z 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in </a:t>
            </a:r>
            <a:r>
              <a:rPr lang="en-US" altLang="zh-CN" sz="2000" dirty="0">
                <a:solidFill>
                  <a:srgbClr val="8888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zip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Faker.choose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()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Faker.values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())])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.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set_global_opts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dirty="0" err="1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title_opts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opts.TitleOpts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dirty="0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title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"Funnel-</a:t>
            </a:r>
            <a:r>
              <a:rPr lang="zh-CN" altLang="en-US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基本示例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.render(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"funnel_base.html"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627E3FE5-CB95-4F54-8D47-146741F3E8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0467" y="1823484"/>
            <a:ext cx="5041580" cy="2885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174106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B6CA64E-86C5-402F-864B-B364218DA1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仪表盘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5E32AC6-3FFE-4C11-AA33-3B84F8C6F44B}"/>
              </a:ext>
            </a:extLst>
          </p:cNvPr>
          <p:cNvSpPr txBox="1"/>
          <p:nvPr/>
        </p:nvSpPr>
        <p:spPr>
          <a:xfrm>
            <a:off x="798990" y="1785243"/>
            <a:ext cx="4995753" cy="32696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c = (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Gauge()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.add(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""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[(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完成率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66.6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)])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.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set_global_opts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dirty="0" err="1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title_opts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opts.TitleOpts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dirty="0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title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"Gauge-</a:t>
            </a:r>
            <a:r>
              <a:rPr lang="zh-CN" altLang="en-US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基本示例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.render(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"gauge_base.html"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E2A3E714-D514-4B97-B0C6-9DFF203621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00814" y="1795708"/>
            <a:ext cx="5662503" cy="326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0620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B6CA64E-86C5-402F-864B-B364218DA1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关系图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FA124C9-DB02-49B7-BDCE-BAEBC9F95B44}"/>
              </a:ext>
            </a:extLst>
          </p:cNvPr>
          <p:cNvSpPr txBox="1"/>
          <p:nvPr/>
        </p:nvSpPr>
        <p:spPr>
          <a:xfrm>
            <a:off x="993823" y="1682732"/>
            <a:ext cx="5047431" cy="37312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c = (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Graph()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.add(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""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nodes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links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dirty="0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repulsion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8000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.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set_global_opts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dirty="0" err="1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title_opts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opts.TitleOpts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dirty="0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title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"Graph-</a:t>
            </a:r>
            <a:r>
              <a:rPr lang="zh-CN" altLang="en-US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基本示例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.render(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"graph_base.html"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52569D61-DE13-4FE8-A966-0583631D70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1254" y="1682732"/>
            <a:ext cx="5156923" cy="3282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57148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B6CA64E-86C5-402F-864B-B364218DA1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水球图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0869A5A-DA29-4356-BDBA-5D99118ED4AA}"/>
              </a:ext>
            </a:extLst>
          </p:cNvPr>
          <p:cNvSpPr txBox="1"/>
          <p:nvPr/>
        </p:nvSpPr>
        <p:spPr>
          <a:xfrm>
            <a:off x="1345621" y="1794192"/>
            <a:ext cx="4750379" cy="32696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c = (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Liquid()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.add(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en-US" altLang="zh-CN" sz="2000" dirty="0" err="1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lq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0.6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0.7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])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.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set_global_opts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dirty="0" err="1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title_opts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opts.TitleOpts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dirty="0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title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"Liquid-</a:t>
            </a:r>
            <a:r>
              <a:rPr lang="zh-CN" altLang="en-US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基本示例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.render(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"liquid_base.html"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69C8931F-3E4C-45C5-AA79-05ADF369C6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8441" y="2590904"/>
            <a:ext cx="4295238" cy="167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2611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68F27A0-30C3-6FEC-321D-47C0CE78F5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第四章 可视化</a:t>
            </a: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81094B67-CF9D-52CE-6B97-2A66F786155B}"/>
              </a:ext>
            </a:extLst>
          </p:cNvPr>
          <p:cNvSpPr txBox="1">
            <a:spLocks noChangeArrowheads="1"/>
          </p:cNvSpPr>
          <p:nvPr/>
        </p:nvSpPr>
        <p:spPr>
          <a:xfrm>
            <a:off x="2298854" y="2522575"/>
            <a:ext cx="4325232" cy="230460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4.1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可视化概念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4.2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基本图表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4.3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组合图表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4.4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可视化实战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7690781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B6CA64E-86C5-402F-864B-B364218DA1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平行坐标系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73C887B-8275-4A87-BC93-A60B10444CBA}"/>
              </a:ext>
            </a:extLst>
          </p:cNvPr>
          <p:cNvSpPr txBox="1"/>
          <p:nvPr/>
        </p:nvSpPr>
        <p:spPr>
          <a:xfrm>
            <a:off x="574365" y="970249"/>
            <a:ext cx="5315040" cy="55779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Parallel()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.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add_schema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dirty="0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schema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parallel_axis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.add(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2000" dirty="0" err="1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series_name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""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2000" dirty="0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data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=data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2000" dirty="0" err="1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linestyle_opts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opts.LineStyleOpts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dirty="0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width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dirty="0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opacity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0.5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.render(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"basic_parallel.html"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F1DA978F-D3E7-4B9A-BDD6-DC1FEDA04E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97875" y="1700098"/>
            <a:ext cx="5919760" cy="3457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118877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B6CA64E-86C5-402F-864B-B364218DA1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饼图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8BE331E-DF73-4556-9AB0-42C394735A79}"/>
              </a:ext>
            </a:extLst>
          </p:cNvPr>
          <p:cNvSpPr txBox="1"/>
          <p:nvPr/>
        </p:nvSpPr>
        <p:spPr>
          <a:xfrm>
            <a:off x="519792" y="1251100"/>
            <a:ext cx="5576208" cy="4654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c = (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Pie()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.add(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""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en-US" altLang="zh-CN" sz="2000" dirty="0">
                <a:solidFill>
                  <a:srgbClr val="8888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list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(z) 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for 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z 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in </a:t>
            </a:r>
            <a:r>
              <a:rPr lang="en-US" altLang="zh-CN" sz="2000" dirty="0">
                <a:solidFill>
                  <a:srgbClr val="8888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zip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Faker.choose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()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Faker.values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())])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.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set_global_opts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dirty="0" err="1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title_opts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opts.TitleOpts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dirty="0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title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"Pie-</a:t>
            </a:r>
            <a:r>
              <a:rPr lang="zh-CN" altLang="en-US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基本示例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.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set_series_opts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dirty="0" err="1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label_opts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opts.LabelOpts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dirty="0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formatter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"{b}: {c}"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.render(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"pie_base.html"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B0CBAC70-7F6D-447C-91D0-A62A9878B2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7143" y="1725266"/>
            <a:ext cx="5767913" cy="3407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112054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B6CA64E-86C5-402F-864B-B364218DA1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极坐标系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7785042-DCE1-43A1-B73E-9604DFF58D27}"/>
              </a:ext>
            </a:extLst>
          </p:cNvPr>
          <p:cNvSpPr txBox="1"/>
          <p:nvPr/>
        </p:nvSpPr>
        <p:spPr>
          <a:xfrm>
            <a:off x="713998" y="1006412"/>
            <a:ext cx="6152346" cy="52316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c = (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Polar()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.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add_schema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dirty="0" err="1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angleaxis_opts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opts.AngleAxisOpts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dirty="0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data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Faker.week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dirty="0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type_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"category"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.add(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"A"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dirty="0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type_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"bar"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dirty="0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stack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"stack0"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.add(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"B"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dirty="0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type_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"bar"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dirty="0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stack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"stack0"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.add(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"C"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dirty="0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type_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"bar"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dirty="0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stack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"stack0"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.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set_global_opts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dirty="0" err="1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title_opts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opts.TitleOpts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dirty="0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title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"Polar-</a:t>
            </a:r>
            <a:r>
              <a:rPr lang="en-US" altLang="zh-CN" sz="2000" dirty="0" err="1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AngleAxis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.render(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"polar_angleaxis.html"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B9ABD78B-4385-449A-8F1B-DB9E055451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66344" y="1796754"/>
            <a:ext cx="4726328" cy="3202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655933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B6CA64E-86C5-402F-864B-B364218DA1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雷达图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18A985E-ECA6-4C3D-B78E-F9BCC5199D92}"/>
              </a:ext>
            </a:extLst>
          </p:cNvPr>
          <p:cNvSpPr txBox="1"/>
          <p:nvPr/>
        </p:nvSpPr>
        <p:spPr>
          <a:xfrm>
            <a:off x="328475" y="671691"/>
            <a:ext cx="6136120" cy="61863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br>
              <a:rPr lang="en-US" altLang="zh-CN" sz="12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2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Radar(</a:t>
            </a:r>
            <a:r>
              <a:rPr lang="en-US" altLang="zh-CN" sz="1200" dirty="0" err="1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init_opts</a:t>
            </a:r>
            <a:r>
              <a:rPr lang="en-US" altLang="zh-CN" sz="12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12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opts.InitOpts</a:t>
            </a:r>
            <a:r>
              <a:rPr lang="en-US" altLang="zh-CN" sz="12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1200" dirty="0" err="1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bg_color</a:t>
            </a:r>
            <a:r>
              <a:rPr lang="en-US" altLang="zh-CN" sz="12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12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"#CCCCCC"</a:t>
            </a:r>
            <a:r>
              <a:rPr lang="en-US" altLang="zh-CN" sz="12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))</a:t>
            </a:r>
            <a:br>
              <a:rPr lang="en-US" altLang="zh-CN" sz="12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2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.</a:t>
            </a:r>
            <a:r>
              <a:rPr lang="en-US" altLang="zh-CN" sz="12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add_schema</a:t>
            </a:r>
            <a:r>
              <a:rPr lang="en-US" altLang="zh-CN" sz="12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br>
              <a:rPr lang="en-US" altLang="zh-CN" sz="12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2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dirty="0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schema</a:t>
            </a:r>
            <a:r>
              <a:rPr lang="en-US" altLang="zh-CN" sz="12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=[</a:t>
            </a:r>
            <a:br>
              <a:rPr lang="en-US" altLang="zh-CN" sz="12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2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opts.RadarIndicatorItem</a:t>
            </a:r>
            <a:r>
              <a:rPr lang="en-US" altLang="zh-CN" sz="12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1200" dirty="0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name</a:t>
            </a:r>
            <a:r>
              <a:rPr lang="en-US" altLang="zh-CN" sz="12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12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sz="12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销售</a:t>
            </a:r>
            <a:r>
              <a:rPr lang="en-US" altLang="zh-CN" sz="12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(sales)"</a:t>
            </a:r>
            <a:r>
              <a:rPr lang="en-US" altLang="zh-CN" sz="12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200" dirty="0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max_</a:t>
            </a:r>
            <a:r>
              <a:rPr lang="en-US" altLang="zh-CN" sz="12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12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6500</a:t>
            </a:r>
            <a:r>
              <a:rPr lang="en-US" altLang="zh-CN" sz="12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en-US" altLang="zh-CN" sz="12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en-US" altLang="zh-CN" sz="12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2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opts.RadarIndicatorItem</a:t>
            </a:r>
            <a:r>
              <a:rPr lang="en-US" altLang="zh-CN" sz="12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1200" dirty="0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name</a:t>
            </a:r>
            <a:r>
              <a:rPr lang="en-US" altLang="zh-CN" sz="12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12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sz="12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管理</a:t>
            </a:r>
            <a:r>
              <a:rPr lang="en-US" altLang="zh-CN" sz="12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(Administration)"</a:t>
            </a:r>
            <a:r>
              <a:rPr lang="en-US" altLang="zh-CN" sz="12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200" dirty="0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max_</a:t>
            </a:r>
            <a:r>
              <a:rPr lang="en-US" altLang="zh-CN" sz="12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12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16000</a:t>
            </a:r>
            <a:r>
              <a:rPr lang="en-US" altLang="zh-CN" sz="12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en-US" altLang="zh-CN" sz="12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en-US" altLang="zh-CN" sz="12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2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opts.RadarIndicatorItem</a:t>
            </a:r>
            <a:r>
              <a:rPr lang="en-US" altLang="zh-CN" sz="12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1200" dirty="0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name</a:t>
            </a:r>
            <a:r>
              <a:rPr lang="en-US" altLang="zh-CN" sz="12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12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sz="12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信息技术</a:t>
            </a:r>
            <a:r>
              <a:rPr lang="en-US" altLang="zh-CN" sz="12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(Information Technology)"</a:t>
            </a:r>
            <a:r>
              <a:rPr lang="en-US" altLang="zh-CN" sz="12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200" dirty="0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max_</a:t>
            </a:r>
            <a:r>
              <a:rPr lang="en-US" altLang="zh-CN" sz="12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12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30000</a:t>
            </a:r>
            <a:r>
              <a:rPr lang="en-US" altLang="zh-CN" sz="12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en-US" altLang="zh-CN" sz="12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en-US" altLang="zh-CN" sz="12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2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opts.RadarIndicatorItem</a:t>
            </a:r>
            <a:r>
              <a:rPr lang="en-US" altLang="zh-CN" sz="12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1200" dirty="0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name</a:t>
            </a:r>
            <a:r>
              <a:rPr lang="en-US" altLang="zh-CN" sz="12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12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sz="12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客服</a:t>
            </a:r>
            <a:r>
              <a:rPr lang="en-US" altLang="zh-CN" sz="12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(Customer Support)"</a:t>
            </a:r>
            <a:r>
              <a:rPr lang="en-US" altLang="zh-CN" sz="12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200" dirty="0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max_</a:t>
            </a:r>
            <a:r>
              <a:rPr lang="en-US" altLang="zh-CN" sz="12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12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38000</a:t>
            </a:r>
            <a:r>
              <a:rPr lang="en-US" altLang="zh-CN" sz="12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en-US" altLang="zh-CN" sz="12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en-US" altLang="zh-CN" sz="12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2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opts.RadarIndicatorItem</a:t>
            </a:r>
            <a:r>
              <a:rPr lang="en-US" altLang="zh-CN" sz="12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1200" dirty="0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name</a:t>
            </a:r>
            <a:r>
              <a:rPr lang="en-US" altLang="zh-CN" sz="12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12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sz="12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研发</a:t>
            </a:r>
            <a:r>
              <a:rPr lang="en-US" altLang="zh-CN" sz="12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(Development)"</a:t>
            </a:r>
            <a:r>
              <a:rPr lang="en-US" altLang="zh-CN" sz="12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200" dirty="0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max_</a:t>
            </a:r>
            <a:r>
              <a:rPr lang="en-US" altLang="zh-CN" sz="12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12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52000</a:t>
            </a:r>
            <a:r>
              <a:rPr lang="en-US" altLang="zh-CN" sz="12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en-US" altLang="zh-CN" sz="12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en-US" altLang="zh-CN" sz="12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2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opts.RadarIndicatorItem</a:t>
            </a:r>
            <a:r>
              <a:rPr lang="en-US" altLang="zh-CN" sz="12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1200" dirty="0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name</a:t>
            </a:r>
            <a:r>
              <a:rPr lang="en-US" altLang="zh-CN" sz="12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12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sz="12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市场</a:t>
            </a:r>
            <a:r>
              <a:rPr lang="en-US" altLang="zh-CN" sz="12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(Marketing)"</a:t>
            </a:r>
            <a:r>
              <a:rPr lang="en-US" altLang="zh-CN" sz="12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200" dirty="0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max_</a:t>
            </a:r>
            <a:r>
              <a:rPr lang="en-US" altLang="zh-CN" sz="12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12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25000</a:t>
            </a:r>
            <a:r>
              <a:rPr lang="en-US" altLang="zh-CN" sz="12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en-US" altLang="zh-CN" sz="12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en-US" altLang="zh-CN" sz="12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2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en-US" altLang="zh-CN" sz="12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en-US" altLang="zh-CN" sz="12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2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dirty="0" err="1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splitarea_opt</a:t>
            </a:r>
            <a:r>
              <a:rPr lang="en-US" altLang="zh-CN" sz="12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12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opts.SplitAreaOpts</a:t>
            </a:r>
            <a:r>
              <a:rPr lang="en-US" altLang="zh-CN" sz="12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br>
              <a:rPr lang="en-US" altLang="zh-CN" sz="12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2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dirty="0" err="1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is_show</a:t>
            </a:r>
            <a:r>
              <a:rPr lang="en-US" altLang="zh-CN" sz="12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12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True, </a:t>
            </a:r>
            <a:r>
              <a:rPr lang="en-US" altLang="zh-CN" sz="1200" dirty="0" err="1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areastyle_opts</a:t>
            </a:r>
            <a:r>
              <a:rPr lang="en-US" altLang="zh-CN" sz="12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12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opts.AreaStyleOpts</a:t>
            </a:r>
            <a:r>
              <a:rPr lang="en-US" altLang="zh-CN" sz="12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1200" dirty="0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opacity</a:t>
            </a:r>
            <a:r>
              <a:rPr lang="en-US" altLang="zh-CN" sz="12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12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12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en-US" altLang="zh-CN" sz="12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2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)</a:t>
            </a:r>
            <a:r>
              <a:rPr lang="en-US" altLang="zh-CN" sz="12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en-US" altLang="zh-CN" sz="12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2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dirty="0" err="1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textstyle_opts</a:t>
            </a:r>
            <a:r>
              <a:rPr lang="en-US" altLang="zh-CN" sz="12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12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opts.TextStyleOpts</a:t>
            </a:r>
            <a:r>
              <a:rPr lang="en-US" altLang="zh-CN" sz="12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1200" dirty="0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color</a:t>
            </a:r>
            <a:r>
              <a:rPr lang="en-US" altLang="zh-CN" sz="12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12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"#</a:t>
            </a:r>
            <a:r>
              <a:rPr lang="en-US" altLang="zh-CN" sz="1200" dirty="0" err="1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fff</a:t>
            </a:r>
            <a:r>
              <a:rPr lang="en-US" altLang="zh-CN" sz="12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en-US" altLang="zh-CN" sz="12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en-US" altLang="zh-CN" sz="12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en-US" altLang="zh-CN" sz="12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2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12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en-US" altLang="zh-CN" sz="12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2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.add(</a:t>
            </a:r>
            <a:br>
              <a:rPr lang="en-US" altLang="zh-CN" sz="12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2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dirty="0" err="1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series_name</a:t>
            </a:r>
            <a:r>
              <a:rPr lang="en-US" altLang="zh-CN" sz="12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12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sz="12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预算分配</a:t>
            </a:r>
            <a:r>
              <a:rPr lang="en-US" altLang="zh-CN" sz="12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(Allocated Budget)"</a:t>
            </a:r>
            <a:r>
              <a:rPr lang="en-US" altLang="zh-CN" sz="12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en-US" altLang="zh-CN" sz="12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2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dirty="0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data</a:t>
            </a:r>
            <a:r>
              <a:rPr lang="en-US" altLang="zh-CN" sz="12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=v1</a:t>
            </a:r>
            <a:r>
              <a:rPr lang="en-US" altLang="zh-CN" sz="12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en-US" altLang="zh-CN" sz="12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2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dirty="0" err="1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linestyle_opts</a:t>
            </a:r>
            <a:r>
              <a:rPr lang="en-US" altLang="zh-CN" sz="12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12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opts.LineStyleOpts</a:t>
            </a:r>
            <a:r>
              <a:rPr lang="en-US" altLang="zh-CN" sz="12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1200" dirty="0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color</a:t>
            </a:r>
            <a:r>
              <a:rPr lang="en-US" altLang="zh-CN" sz="12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12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"#CD0000"</a:t>
            </a:r>
            <a:r>
              <a:rPr lang="en-US" altLang="zh-CN" sz="12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en-US" altLang="zh-CN" sz="12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en-US" altLang="zh-CN" sz="12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2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12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en-US" altLang="zh-CN" sz="12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2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.add(</a:t>
            </a:r>
            <a:br>
              <a:rPr lang="en-US" altLang="zh-CN" sz="12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2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dirty="0" err="1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series_name</a:t>
            </a:r>
            <a:r>
              <a:rPr lang="en-US" altLang="zh-CN" sz="12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12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sz="12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实际开销</a:t>
            </a:r>
            <a:r>
              <a:rPr lang="en-US" altLang="zh-CN" sz="12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(Actual Spending)"</a:t>
            </a:r>
            <a:r>
              <a:rPr lang="en-US" altLang="zh-CN" sz="12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en-US" altLang="zh-CN" sz="12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2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dirty="0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data</a:t>
            </a:r>
            <a:r>
              <a:rPr lang="en-US" altLang="zh-CN" sz="12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=v2</a:t>
            </a:r>
            <a:r>
              <a:rPr lang="en-US" altLang="zh-CN" sz="12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en-US" altLang="zh-CN" sz="12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2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dirty="0" err="1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linestyle_opts</a:t>
            </a:r>
            <a:r>
              <a:rPr lang="en-US" altLang="zh-CN" sz="12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12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opts.LineStyleOpts</a:t>
            </a:r>
            <a:r>
              <a:rPr lang="en-US" altLang="zh-CN" sz="12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1200" dirty="0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color</a:t>
            </a:r>
            <a:r>
              <a:rPr lang="en-US" altLang="zh-CN" sz="12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12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"#5CACEE"</a:t>
            </a:r>
            <a:r>
              <a:rPr lang="en-US" altLang="zh-CN" sz="12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en-US" altLang="zh-CN" sz="12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en-US" altLang="zh-CN" sz="12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2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12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en-US" altLang="zh-CN" sz="12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2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.</a:t>
            </a:r>
            <a:r>
              <a:rPr lang="en-US" altLang="zh-CN" sz="12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set_series_opts</a:t>
            </a:r>
            <a:r>
              <a:rPr lang="en-US" altLang="zh-CN" sz="12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1200" dirty="0" err="1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label_opts</a:t>
            </a:r>
            <a:r>
              <a:rPr lang="en-US" altLang="zh-CN" sz="12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12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opts.LabelOpts</a:t>
            </a:r>
            <a:r>
              <a:rPr lang="en-US" altLang="zh-CN" sz="12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1200" dirty="0" err="1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is_show</a:t>
            </a:r>
            <a:r>
              <a:rPr lang="en-US" altLang="zh-CN" sz="12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12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False</a:t>
            </a:r>
            <a:r>
              <a:rPr lang="en-US" altLang="zh-CN" sz="12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))</a:t>
            </a:r>
            <a:br>
              <a:rPr lang="en-US" altLang="zh-CN" sz="12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2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.</a:t>
            </a:r>
            <a:r>
              <a:rPr lang="en-US" altLang="zh-CN" sz="12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set_global_opts</a:t>
            </a:r>
            <a:r>
              <a:rPr lang="en-US" altLang="zh-CN" sz="12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br>
              <a:rPr lang="en-US" altLang="zh-CN" sz="12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2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dirty="0" err="1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title_opts</a:t>
            </a:r>
            <a:r>
              <a:rPr lang="en-US" altLang="zh-CN" sz="12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12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opts.TitleOpts</a:t>
            </a:r>
            <a:r>
              <a:rPr lang="en-US" altLang="zh-CN" sz="12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1200" dirty="0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title</a:t>
            </a:r>
            <a:r>
              <a:rPr lang="en-US" altLang="zh-CN" sz="12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12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sz="12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基础雷达图</a:t>
            </a:r>
            <a:r>
              <a:rPr lang="en-US" altLang="zh-CN" sz="12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en-US" altLang="zh-CN" sz="12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en-US" altLang="zh-CN" sz="12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200" dirty="0" err="1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legend_opts</a:t>
            </a:r>
            <a:r>
              <a:rPr lang="en-US" altLang="zh-CN" sz="12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12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opts.LegendOpts</a:t>
            </a:r>
            <a:r>
              <a:rPr lang="en-US" altLang="zh-CN" sz="12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()</a:t>
            </a:r>
            <a:br>
              <a:rPr lang="en-US" altLang="zh-CN" sz="12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2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)</a:t>
            </a:r>
            <a:br>
              <a:rPr lang="en-US" altLang="zh-CN" sz="12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2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.render(</a:t>
            </a:r>
            <a:r>
              <a:rPr lang="en-US" altLang="zh-CN" sz="12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"basic_radar_chart.html"</a:t>
            </a:r>
            <a:r>
              <a:rPr lang="en-US" altLang="zh-CN" sz="12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en-US" altLang="zh-CN" sz="12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2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02FD072B-A9B3-4976-9D1F-41762ADBC2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7481" y="1624385"/>
            <a:ext cx="5116044" cy="3609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405566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B6CA64E-86C5-402F-864B-B364218DA1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桑葚图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3E11BBA-7AEB-4305-88E9-75F058114000}"/>
              </a:ext>
            </a:extLst>
          </p:cNvPr>
          <p:cNvSpPr txBox="1"/>
          <p:nvPr/>
        </p:nvSpPr>
        <p:spPr>
          <a:xfrm>
            <a:off x="474923" y="630634"/>
            <a:ext cx="5858539" cy="59703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c = (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Sankey()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.add(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en-US" altLang="zh-CN" sz="2000" dirty="0" err="1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sankey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nodes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links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2000" dirty="0" err="1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linestyle_opt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opts.LineStyleOpts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dirty="0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opacity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0.2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dirty="0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curve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0.5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dirty="0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color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"source"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2000" dirty="0" err="1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label_opts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opts.LabelOpts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dirty="0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position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"right"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.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set_global_opts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dirty="0" err="1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title_opts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opts.TitleOpts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dirty="0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title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"Sankey-</a:t>
            </a:r>
            <a:r>
              <a:rPr lang="zh-CN" altLang="en-US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基本示例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.render(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"sankey_base.html"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9F5FCC55-5FEF-4C2A-A8AF-A2D2629298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3462" y="1882571"/>
            <a:ext cx="5478456" cy="3092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648215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B6CA64E-86C5-402F-864B-B364218DA1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旭日图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51B1C38-F2EA-4AD0-AFC2-846DFCC1CE60}"/>
              </a:ext>
            </a:extLst>
          </p:cNvPr>
          <p:cNvSpPr txBox="1"/>
          <p:nvPr/>
        </p:nvSpPr>
        <p:spPr>
          <a:xfrm>
            <a:off x="216310" y="1019249"/>
            <a:ext cx="6790076" cy="51162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sunburst = (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Sunburst(</a:t>
            </a:r>
            <a:r>
              <a:rPr lang="en-US" altLang="zh-CN" sz="2000" dirty="0" err="1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init_opts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opts.InitOpts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dirty="0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width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"1000px"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dirty="0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height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"600px"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.add(</a:t>
            </a:r>
            <a:r>
              <a:rPr lang="en-US" altLang="zh-CN" sz="2000" dirty="0" err="1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series_name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""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dirty="0" err="1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data_pair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=data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dirty="0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radius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=[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"90%"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])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.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set_global_opts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dirty="0" err="1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title_opts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opts.TitleOpts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dirty="0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title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"Sunburst-</a:t>
            </a:r>
            <a:r>
              <a:rPr lang="zh-CN" altLang="en-US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基本示例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.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set_series_opts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dirty="0" err="1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label_opts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opts.LabelOpts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dirty="0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formatter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"{b}"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.render(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"basic_sunburst.html"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05C7E1FB-7B29-4779-B257-627D66A839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5602" y="1650705"/>
            <a:ext cx="4905642" cy="3556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040159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B6CA64E-86C5-402F-864B-B364218DA1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主题河流图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5A8B402-610D-4FD0-A34F-88F7D890D0DD}"/>
              </a:ext>
            </a:extLst>
          </p:cNvPr>
          <p:cNvSpPr txBox="1"/>
          <p:nvPr/>
        </p:nvSpPr>
        <p:spPr>
          <a:xfrm>
            <a:off x="427303" y="719569"/>
            <a:ext cx="7240875" cy="56010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ThemeRiver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.add(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2000" dirty="0" err="1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series_name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x_data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2000" dirty="0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data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y_data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2000" dirty="0" err="1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singleaxis_opts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opts.SingleAxisOpts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2000" dirty="0" err="1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pos_top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"50"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dirty="0" err="1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pos_bottom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"50"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dirty="0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type_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"time"</a:t>
            </a:r>
            <a:b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.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set_global_opts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2000" dirty="0" err="1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tooltip_opts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opts.TooltipOpts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dirty="0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trigger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"axis"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dirty="0" err="1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axis_pointer_type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"line"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.render(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"theme_river.html"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94BF0B14-07ED-4443-B326-5E20777BFC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74725" y="2412263"/>
            <a:ext cx="3848641" cy="2033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294235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B6CA64E-86C5-402F-864B-B364218DA1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词云图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BCD5A57-0A73-4369-9FD1-CD148B574A45}"/>
              </a:ext>
            </a:extLst>
          </p:cNvPr>
          <p:cNvSpPr txBox="1"/>
          <p:nvPr/>
        </p:nvSpPr>
        <p:spPr>
          <a:xfrm>
            <a:off x="302978" y="898782"/>
            <a:ext cx="6492833" cy="52316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WordCloud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.add(</a:t>
            </a:r>
            <a:r>
              <a:rPr lang="en-US" altLang="zh-CN" sz="2000" dirty="0" err="1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series_name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热点分析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dirty="0" err="1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data_pair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=data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dirty="0" err="1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word_size_range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=[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66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])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.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set_global_opts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2000" dirty="0" err="1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title_opts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opts.TitleOpts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2000" dirty="0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title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热点分析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dirty="0" err="1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title_textstyle_opts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opts.TextStyleOpts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dirty="0" err="1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font_size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23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)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2000" dirty="0" err="1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tooltip_opts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opts.TooltipOpts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dirty="0" err="1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is_show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True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.render(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"basic_wordcloud.html"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7E421393-6FB5-4ECC-B603-F22E6BBC0A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9143" y="2050812"/>
            <a:ext cx="5179879" cy="2927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52643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B6CA64E-86C5-402F-864B-B364218DA1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柱状图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FD6C843-BE59-47A7-A9C7-578F4BEDC0F4}"/>
              </a:ext>
            </a:extLst>
          </p:cNvPr>
          <p:cNvSpPr txBox="1"/>
          <p:nvPr/>
        </p:nvSpPr>
        <p:spPr>
          <a:xfrm>
            <a:off x="807867" y="1329803"/>
            <a:ext cx="4827388" cy="41983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c = (</a:t>
            </a:r>
            <a:br>
              <a:rPr lang="en-US" altLang="zh-CN" sz="18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8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Bar()</a:t>
            </a:r>
            <a:br>
              <a:rPr lang="en-US" altLang="zh-CN" sz="18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8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.</a:t>
            </a:r>
            <a:r>
              <a:rPr lang="en-US" altLang="zh-CN" sz="18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add_xaxis</a:t>
            </a:r>
            <a:r>
              <a:rPr lang="en-US" altLang="zh-CN" sz="18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18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Faker.choose</a:t>
            </a:r>
            <a:r>
              <a:rPr lang="en-US" altLang="zh-CN" sz="18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())</a:t>
            </a:r>
            <a:br>
              <a:rPr lang="en-US" altLang="zh-CN" sz="18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8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.</a:t>
            </a:r>
            <a:r>
              <a:rPr lang="en-US" altLang="zh-CN" sz="18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add_yaxis</a:t>
            </a:r>
            <a:r>
              <a:rPr lang="en-US" altLang="zh-CN" sz="18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18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sz="18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商家</a:t>
            </a:r>
            <a:r>
              <a:rPr lang="en-US" altLang="zh-CN" sz="18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A"</a:t>
            </a:r>
            <a:r>
              <a:rPr lang="en-US" altLang="zh-CN" sz="18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8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Faker.values</a:t>
            </a:r>
            <a:r>
              <a:rPr lang="en-US" altLang="zh-CN" sz="18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())</a:t>
            </a:r>
            <a:br>
              <a:rPr lang="en-US" altLang="zh-CN" sz="18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8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.</a:t>
            </a:r>
            <a:r>
              <a:rPr lang="en-US" altLang="zh-CN" sz="18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add_yaxis</a:t>
            </a:r>
            <a:r>
              <a:rPr lang="en-US" altLang="zh-CN" sz="18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18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sz="18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商家</a:t>
            </a:r>
            <a:r>
              <a:rPr lang="en-US" altLang="zh-CN" sz="18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B"</a:t>
            </a:r>
            <a:r>
              <a:rPr lang="en-US" altLang="zh-CN" sz="18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8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Faker.values</a:t>
            </a:r>
            <a:r>
              <a:rPr lang="en-US" altLang="zh-CN" sz="18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())</a:t>
            </a:r>
            <a:br>
              <a:rPr lang="en-US" altLang="zh-CN" sz="18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8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.</a:t>
            </a:r>
            <a:r>
              <a:rPr lang="en-US" altLang="zh-CN" sz="18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set_global_opts</a:t>
            </a:r>
            <a:r>
              <a:rPr lang="en-US" altLang="zh-CN" sz="18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1800" dirty="0" err="1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title_opts</a:t>
            </a:r>
            <a:r>
              <a:rPr lang="en-US" altLang="zh-CN" sz="18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18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opts.TitleOpts</a:t>
            </a:r>
            <a:r>
              <a:rPr lang="en-US" altLang="zh-CN" sz="18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1800" dirty="0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title</a:t>
            </a:r>
            <a:r>
              <a:rPr lang="en-US" altLang="zh-CN" sz="18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18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"Bar-</a:t>
            </a:r>
            <a:r>
              <a:rPr lang="zh-CN" altLang="en-US" sz="18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基本示例</a:t>
            </a:r>
            <a:r>
              <a:rPr lang="en-US" altLang="zh-CN" sz="18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en-US" altLang="zh-CN" sz="18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800" dirty="0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subtitle</a:t>
            </a:r>
            <a:r>
              <a:rPr lang="en-US" altLang="zh-CN" sz="18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18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sz="18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我是副标题</a:t>
            </a:r>
            <a:r>
              <a:rPr lang="en-US" altLang="zh-CN" sz="18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en-US" altLang="zh-CN" sz="18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))</a:t>
            </a:r>
            <a:br>
              <a:rPr lang="en-US" altLang="zh-CN" sz="18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8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.render(</a:t>
            </a:r>
            <a:r>
              <a:rPr lang="en-US" altLang="zh-CN" sz="18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"bar_base.html"</a:t>
            </a:r>
            <a:r>
              <a:rPr lang="en-US" altLang="zh-CN" sz="18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en-US" altLang="zh-CN" sz="18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8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68C9AC21-E022-49A2-8F3D-486D1B8B99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6746" y="2004846"/>
            <a:ext cx="5040854" cy="2848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016690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B6CA64E-86C5-402F-864B-B364218DA1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箱型图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B59ABE0-EDCE-45AA-A342-A4F5E1EB6502}"/>
              </a:ext>
            </a:extLst>
          </p:cNvPr>
          <p:cNvSpPr txBox="1"/>
          <p:nvPr/>
        </p:nvSpPr>
        <p:spPr>
          <a:xfrm>
            <a:off x="737055" y="1787594"/>
            <a:ext cx="4855671" cy="32696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c = Boxplot()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c.add_xaxis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([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"expr1"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"expr2"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])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c.add_yaxis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"A"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c.prepare_data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(v1))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c.add_yaxis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"B"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c.prepare_data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(v2))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c.set_global_opts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dirty="0" err="1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title_opts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opts.TitleOpts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dirty="0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title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en-US" altLang="zh-CN" sz="2000" dirty="0" err="1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BoxPlot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基本示例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c.render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"boxplot_base.html"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D00D058E-C7E9-410F-8EB0-975EEB7B38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0885" y="1800793"/>
            <a:ext cx="5829619" cy="3256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89448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45F060-C851-4AC0-8C9E-87F6EB8AE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</a:rPr>
              <a:t>什么是可视化？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63E4C8D-35BA-4BC1-BB56-3AAEA5DA0485}"/>
              </a:ext>
            </a:extLst>
          </p:cNvPr>
          <p:cNvSpPr txBox="1"/>
          <p:nvPr/>
        </p:nvSpPr>
        <p:spPr>
          <a:xfrm>
            <a:off x="1754659" y="2079367"/>
            <a:ext cx="6833285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数据以图形化界面的形式展示出来称为“可视化”。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D08F78B-F8E3-4CD2-885A-A59455137E67}"/>
              </a:ext>
            </a:extLst>
          </p:cNvPr>
          <p:cNvSpPr txBox="1"/>
          <p:nvPr/>
        </p:nvSpPr>
        <p:spPr>
          <a:xfrm>
            <a:off x="1754659" y="3140863"/>
            <a:ext cx="7884676" cy="9612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通过可视化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我们可以直观地分析数据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发现隐藏在数据中的模式和规律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以及解决数据分析中的问题。</a:t>
            </a:r>
          </a:p>
        </p:txBody>
      </p:sp>
    </p:spTree>
    <p:extLst>
      <p:ext uri="{BB962C8B-B14F-4D97-AF65-F5344CB8AC3E}">
        <p14:creationId xmlns:p14="http://schemas.microsoft.com/office/powerpoint/2010/main" val="279322346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B6CA64E-86C5-402F-864B-B364218DA1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散点图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A4CEA70-BFE8-462A-9299-499694DA22C1}"/>
              </a:ext>
            </a:extLst>
          </p:cNvPr>
          <p:cNvSpPr txBox="1"/>
          <p:nvPr/>
        </p:nvSpPr>
        <p:spPr>
          <a:xfrm>
            <a:off x="216310" y="718014"/>
            <a:ext cx="9850968" cy="57554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br>
              <a:rPr lang="en-US" altLang="zh-CN" sz="16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6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Scatter()</a:t>
            </a:r>
            <a:br>
              <a:rPr lang="en-US" altLang="zh-CN" sz="16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6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.</a:t>
            </a:r>
            <a:r>
              <a:rPr lang="en-US" altLang="zh-CN" sz="16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add_xaxis</a:t>
            </a:r>
            <a:r>
              <a:rPr lang="en-US" altLang="zh-CN" sz="16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1600" dirty="0" err="1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xaxis_data</a:t>
            </a:r>
            <a:r>
              <a:rPr lang="en-US" altLang="zh-CN" sz="16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16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x_data</a:t>
            </a:r>
            <a:r>
              <a:rPr lang="en-US" altLang="zh-CN" sz="16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en-US" altLang="zh-CN" sz="16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6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.</a:t>
            </a:r>
            <a:r>
              <a:rPr lang="en-US" altLang="zh-CN" sz="16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add_yaxis</a:t>
            </a:r>
            <a:r>
              <a:rPr lang="en-US" altLang="zh-CN" sz="16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br>
              <a:rPr lang="en-US" altLang="zh-CN" sz="16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6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600" dirty="0" err="1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series_name</a:t>
            </a:r>
            <a:r>
              <a:rPr lang="en-US" altLang="zh-CN" sz="16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16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""</a:t>
            </a:r>
            <a:r>
              <a:rPr lang="en-US" altLang="zh-CN" sz="16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en-US" altLang="zh-CN" sz="16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6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600" dirty="0" err="1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y_axis</a:t>
            </a:r>
            <a:r>
              <a:rPr lang="en-US" altLang="zh-CN" sz="16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16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y_data</a:t>
            </a:r>
            <a:r>
              <a:rPr lang="en-US" altLang="zh-CN" sz="16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en-US" altLang="zh-CN" sz="16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6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600" dirty="0" err="1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symbol_size</a:t>
            </a:r>
            <a:r>
              <a:rPr lang="en-US" altLang="zh-CN" sz="16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16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en-US" altLang="zh-CN" sz="16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en-US" altLang="zh-CN" sz="16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6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600" dirty="0" err="1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label_opts</a:t>
            </a:r>
            <a:r>
              <a:rPr lang="en-US" altLang="zh-CN" sz="16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16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opts.LabelOpts</a:t>
            </a:r>
            <a:r>
              <a:rPr lang="en-US" altLang="zh-CN" sz="16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1600" dirty="0" err="1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is_show</a:t>
            </a:r>
            <a:r>
              <a:rPr lang="en-US" altLang="zh-CN" sz="16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16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False</a:t>
            </a:r>
            <a:r>
              <a:rPr lang="en-US" altLang="zh-CN" sz="16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en-US" altLang="zh-CN" sz="16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en-US" altLang="zh-CN" sz="16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6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16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en-US" altLang="zh-CN" sz="16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6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.</a:t>
            </a:r>
            <a:r>
              <a:rPr lang="en-US" altLang="zh-CN" sz="16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set_series_opts</a:t>
            </a:r>
            <a:r>
              <a:rPr lang="en-US" altLang="zh-CN" sz="16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()</a:t>
            </a:r>
            <a:br>
              <a:rPr lang="en-US" altLang="zh-CN" sz="16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6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.</a:t>
            </a:r>
            <a:r>
              <a:rPr lang="en-US" altLang="zh-CN" sz="16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set_global_opts</a:t>
            </a:r>
            <a:r>
              <a:rPr lang="en-US" altLang="zh-CN" sz="16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br>
              <a:rPr lang="en-US" altLang="zh-CN" sz="16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6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600" dirty="0" err="1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xaxis_opts</a:t>
            </a:r>
            <a:r>
              <a:rPr lang="en-US" altLang="zh-CN" sz="16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16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opts.AxisOpts</a:t>
            </a:r>
            <a:r>
              <a:rPr lang="en-US" altLang="zh-CN" sz="16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br>
              <a:rPr lang="en-US" altLang="zh-CN" sz="16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6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600" dirty="0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type_</a:t>
            </a:r>
            <a:r>
              <a:rPr lang="en-US" altLang="zh-CN" sz="16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16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"value"</a:t>
            </a:r>
            <a:r>
              <a:rPr lang="en-US" altLang="zh-CN" sz="16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600" dirty="0" err="1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splitline_opts</a:t>
            </a:r>
            <a:r>
              <a:rPr lang="en-US" altLang="zh-CN" sz="16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16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opts.SplitLineOpts</a:t>
            </a:r>
            <a:r>
              <a:rPr lang="en-US" altLang="zh-CN" sz="16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1600" dirty="0" err="1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is_show</a:t>
            </a:r>
            <a:r>
              <a:rPr lang="en-US" altLang="zh-CN" sz="16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16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True</a:t>
            </a:r>
            <a:r>
              <a:rPr lang="en-US" altLang="zh-CN" sz="16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en-US" altLang="zh-CN" sz="16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6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)</a:t>
            </a:r>
            <a:r>
              <a:rPr lang="en-US" altLang="zh-CN" sz="16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en-US" altLang="zh-CN" sz="16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6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600" dirty="0" err="1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yaxis_opts</a:t>
            </a:r>
            <a:r>
              <a:rPr lang="en-US" altLang="zh-CN" sz="16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16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opts.AxisOpts</a:t>
            </a:r>
            <a:r>
              <a:rPr lang="en-US" altLang="zh-CN" sz="16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br>
              <a:rPr lang="en-US" altLang="zh-CN" sz="16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6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600" dirty="0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type_</a:t>
            </a:r>
            <a:r>
              <a:rPr lang="en-US" altLang="zh-CN" sz="16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16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"value"</a:t>
            </a:r>
            <a:r>
              <a:rPr lang="en-US" altLang="zh-CN" sz="16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en-US" altLang="zh-CN" sz="16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6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600" dirty="0" err="1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axistick_opts</a:t>
            </a:r>
            <a:r>
              <a:rPr lang="en-US" altLang="zh-CN" sz="16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16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opts.AxisTickOpts</a:t>
            </a:r>
            <a:r>
              <a:rPr lang="en-US" altLang="zh-CN" sz="16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1600" dirty="0" err="1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is_show</a:t>
            </a:r>
            <a:r>
              <a:rPr lang="en-US" altLang="zh-CN" sz="16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16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True</a:t>
            </a:r>
            <a:r>
              <a:rPr lang="en-US" altLang="zh-CN" sz="16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en-US" altLang="zh-CN" sz="16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en-US" altLang="zh-CN" sz="16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6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600" dirty="0" err="1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splitline_opts</a:t>
            </a:r>
            <a:r>
              <a:rPr lang="en-US" altLang="zh-CN" sz="16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16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opts.SplitLineOpts</a:t>
            </a:r>
            <a:r>
              <a:rPr lang="en-US" altLang="zh-CN" sz="16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1600" dirty="0" err="1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is_show</a:t>
            </a:r>
            <a:r>
              <a:rPr lang="en-US" altLang="zh-CN" sz="16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16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True</a:t>
            </a:r>
            <a:r>
              <a:rPr lang="en-US" altLang="zh-CN" sz="16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en-US" altLang="zh-CN" sz="16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en-US" altLang="zh-CN" sz="16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6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6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en-US" altLang="zh-CN" sz="16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en-US" altLang="zh-CN" sz="16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6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600" dirty="0" err="1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tooltip_opts</a:t>
            </a:r>
            <a:r>
              <a:rPr lang="en-US" altLang="zh-CN" sz="16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16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opts.TooltipOpts</a:t>
            </a:r>
            <a:r>
              <a:rPr lang="en-US" altLang="zh-CN" sz="16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1600" dirty="0" err="1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is_show</a:t>
            </a:r>
            <a:r>
              <a:rPr lang="en-US" altLang="zh-CN" sz="16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16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False</a:t>
            </a:r>
            <a:r>
              <a:rPr lang="en-US" altLang="zh-CN" sz="16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en-US" altLang="zh-CN" sz="16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en-US" altLang="zh-CN" sz="16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6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16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en-US" altLang="zh-CN" sz="16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6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.render(</a:t>
            </a:r>
            <a:r>
              <a:rPr lang="en-US" altLang="zh-CN" sz="16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"basic_scatter_chart.html"</a:t>
            </a:r>
            <a:r>
              <a:rPr lang="en-US" altLang="zh-CN" sz="16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en-US" altLang="zh-CN" sz="16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6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9B83F6D0-A74C-4B31-959B-1A17C3FEFB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1753940"/>
            <a:ext cx="5904665" cy="335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676730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B6CA64E-86C5-402F-864B-B364218DA1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折线图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CE662A5-7278-46B5-956E-78275199CD40}"/>
              </a:ext>
            </a:extLst>
          </p:cNvPr>
          <p:cNvSpPr txBox="1"/>
          <p:nvPr/>
        </p:nvSpPr>
        <p:spPr>
          <a:xfrm>
            <a:off x="408374" y="725406"/>
            <a:ext cx="7470799" cy="5909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br>
              <a:rPr lang="en-US" altLang="zh-CN" sz="18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8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Line()</a:t>
            </a:r>
            <a:br>
              <a:rPr lang="en-US" altLang="zh-CN" sz="18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8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.</a:t>
            </a:r>
            <a:r>
              <a:rPr lang="en-US" altLang="zh-CN" sz="18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set_global_opts</a:t>
            </a:r>
            <a:r>
              <a:rPr lang="en-US" altLang="zh-CN" sz="18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br>
              <a:rPr lang="en-US" altLang="zh-CN" sz="18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8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800" dirty="0" err="1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tooltip_opts</a:t>
            </a:r>
            <a:r>
              <a:rPr lang="en-US" altLang="zh-CN" sz="18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18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opts.TooltipOpts</a:t>
            </a:r>
            <a:r>
              <a:rPr lang="en-US" altLang="zh-CN" sz="18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1800" dirty="0" err="1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is_show</a:t>
            </a:r>
            <a:r>
              <a:rPr lang="en-US" altLang="zh-CN" sz="18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18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False</a:t>
            </a:r>
            <a:r>
              <a:rPr lang="en-US" altLang="zh-CN" sz="18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en-US" altLang="zh-CN" sz="18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en-US" altLang="zh-CN" sz="18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8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800" dirty="0" err="1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xaxis_opts</a:t>
            </a:r>
            <a:r>
              <a:rPr lang="en-US" altLang="zh-CN" sz="18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18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opts.AxisOpts</a:t>
            </a:r>
            <a:r>
              <a:rPr lang="en-US" altLang="zh-CN" sz="18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1800" dirty="0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type_</a:t>
            </a:r>
            <a:r>
              <a:rPr lang="en-US" altLang="zh-CN" sz="18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18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"category"</a:t>
            </a:r>
            <a:r>
              <a:rPr lang="en-US" altLang="zh-CN" sz="18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en-US" altLang="zh-CN" sz="18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en-US" altLang="zh-CN" sz="18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8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800" dirty="0" err="1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yaxis_opts</a:t>
            </a:r>
            <a:r>
              <a:rPr lang="en-US" altLang="zh-CN" sz="18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18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opts.AxisOpts</a:t>
            </a:r>
            <a:r>
              <a:rPr lang="en-US" altLang="zh-CN" sz="18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br>
              <a:rPr lang="en-US" altLang="zh-CN" sz="18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8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800" dirty="0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type_</a:t>
            </a:r>
            <a:r>
              <a:rPr lang="en-US" altLang="zh-CN" sz="18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18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"value"</a:t>
            </a:r>
            <a:r>
              <a:rPr lang="en-US" altLang="zh-CN" sz="18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en-US" altLang="zh-CN" sz="18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8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800" dirty="0" err="1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axistick_opts</a:t>
            </a:r>
            <a:r>
              <a:rPr lang="en-US" altLang="zh-CN" sz="18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18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opts.AxisTickOpts</a:t>
            </a:r>
            <a:r>
              <a:rPr lang="en-US" altLang="zh-CN" sz="18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1800" dirty="0" err="1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is_show</a:t>
            </a:r>
            <a:r>
              <a:rPr lang="en-US" altLang="zh-CN" sz="18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18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True</a:t>
            </a:r>
            <a:r>
              <a:rPr lang="en-US" altLang="zh-CN" sz="18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en-US" altLang="zh-CN" sz="18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en-US" altLang="zh-CN" sz="18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8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800" dirty="0" err="1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splitline_opts</a:t>
            </a:r>
            <a:r>
              <a:rPr lang="en-US" altLang="zh-CN" sz="18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18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opts.SplitLineOpts</a:t>
            </a:r>
            <a:r>
              <a:rPr lang="en-US" altLang="zh-CN" sz="18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1800" dirty="0" err="1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is_show</a:t>
            </a:r>
            <a:r>
              <a:rPr lang="en-US" altLang="zh-CN" sz="18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18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True</a:t>
            </a:r>
            <a:r>
              <a:rPr lang="en-US" altLang="zh-CN" sz="18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en-US" altLang="zh-CN" sz="18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en-US" altLang="zh-CN" sz="18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8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8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en-US" altLang="zh-CN" sz="18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en-US" altLang="zh-CN" sz="18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8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18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en-US" altLang="zh-CN" sz="18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8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.</a:t>
            </a:r>
            <a:r>
              <a:rPr lang="en-US" altLang="zh-CN" sz="18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add_xaxis</a:t>
            </a:r>
            <a:r>
              <a:rPr lang="en-US" altLang="zh-CN" sz="18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1800" dirty="0" err="1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xaxis_data</a:t>
            </a:r>
            <a:r>
              <a:rPr lang="en-US" altLang="zh-CN" sz="18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18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x_data</a:t>
            </a:r>
            <a:r>
              <a:rPr lang="en-US" altLang="zh-CN" sz="18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en-US" altLang="zh-CN" sz="18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8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.</a:t>
            </a:r>
            <a:r>
              <a:rPr lang="en-US" altLang="zh-CN" sz="18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add_yaxis</a:t>
            </a:r>
            <a:r>
              <a:rPr lang="en-US" altLang="zh-CN" sz="18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br>
              <a:rPr lang="en-US" altLang="zh-CN" sz="18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8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800" dirty="0" err="1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series_name</a:t>
            </a:r>
            <a:r>
              <a:rPr lang="en-US" altLang="zh-CN" sz="18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18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""</a:t>
            </a:r>
            <a:r>
              <a:rPr lang="en-US" altLang="zh-CN" sz="18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en-US" altLang="zh-CN" sz="18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8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800" dirty="0" err="1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y_axis</a:t>
            </a:r>
            <a:r>
              <a:rPr lang="en-US" altLang="zh-CN" sz="18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18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y_data</a:t>
            </a:r>
            <a:r>
              <a:rPr lang="en-US" altLang="zh-CN" sz="18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en-US" altLang="zh-CN" sz="18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8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800" dirty="0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symbol</a:t>
            </a:r>
            <a:r>
              <a:rPr lang="en-US" altLang="zh-CN" sz="18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18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en-US" altLang="zh-CN" sz="1800" dirty="0" err="1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emptyCircle</a:t>
            </a:r>
            <a:r>
              <a:rPr lang="en-US" altLang="zh-CN" sz="18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en-US" altLang="zh-CN" sz="18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en-US" altLang="zh-CN" sz="18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8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800" dirty="0" err="1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is_symbol_show</a:t>
            </a:r>
            <a:r>
              <a:rPr lang="en-US" altLang="zh-CN" sz="18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18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True,</a:t>
            </a:r>
            <a:br>
              <a:rPr lang="en-US" altLang="zh-CN" sz="18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8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800" dirty="0" err="1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label_opts</a:t>
            </a:r>
            <a:r>
              <a:rPr lang="en-US" altLang="zh-CN" sz="18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18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opts.LabelOpts</a:t>
            </a:r>
            <a:r>
              <a:rPr lang="en-US" altLang="zh-CN" sz="18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1800" dirty="0" err="1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is_show</a:t>
            </a:r>
            <a:r>
              <a:rPr lang="en-US" altLang="zh-CN" sz="18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18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False</a:t>
            </a:r>
            <a:r>
              <a:rPr lang="en-US" altLang="zh-CN" sz="18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en-US" altLang="zh-CN" sz="18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en-US" altLang="zh-CN" sz="18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8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18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en-US" altLang="zh-CN" sz="18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8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.render(</a:t>
            </a:r>
            <a:r>
              <a:rPr lang="en-US" altLang="zh-CN" sz="18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"basic_line_chart.html"</a:t>
            </a:r>
            <a:r>
              <a:rPr lang="en-US" altLang="zh-CN" sz="18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en-US" altLang="zh-CN" sz="18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8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F8CDC094-967D-4D12-A87A-2CE369BEE6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0713" y="1661786"/>
            <a:ext cx="6044746" cy="353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236698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B6CA64E-86C5-402F-864B-B364218DA1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层多叠图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87BD236-E5F8-453B-B3CA-3FED79FBF746}"/>
              </a:ext>
            </a:extLst>
          </p:cNvPr>
          <p:cNvSpPr txBox="1"/>
          <p:nvPr/>
        </p:nvSpPr>
        <p:spPr>
          <a:xfrm>
            <a:off x="589540" y="834477"/>
            <a:ext cx="10076154" cy="53553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bar = (</a:t>
            </a:r>
            <a:br>
              <a:rPr lang="en-US" altLang="zh-CN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Bar()</a:t>
            </a:r>
            <a:br>
              <a:rPr lang="en-US" altLang="zh-CN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.</a:t>
            </a:r>
            <a:r>
              <a:rPr lang="en-US" altLang="zh-CN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add_xaxis</a:t>
            </a:r>
            <a:r>
              <a:rPr lang="en-US" altLang="zh-CN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Faker.months</a:t>
            </a:r>
            <a:r>
              <a:rPr lang="en-US" altLang="zh-CN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en-US" altLang="zh-CN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.</a:t>
            </a:r>
            <a:r>
              <a:rPr lang="en-US" altLang="zh-CN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add_yaxis</a:t>
            </a:r>
            <a:r>
              <a:rPr lang="en-US" altLang="zh-CN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蒸发量</a:t>
            </a:r>
            <a:r>
              <a:rPr lang="en-US" altLang="zh-CN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en-US" altLang="zh-CN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v1)</a:t>
            </a:r>
            <a:br>
              <a:rPr lang="en-US" altLang="zh-CN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.</a:t>
            </a:r>
            <a:r>
              <a:rPr lang="en-US" altLang="zh-CN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add_yaxis</a:t>
            </a:r>
            <a:r>
              <a:rPr lang="en-US" altLang="zh-CN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降水量</a:t>
            </a:r>
            <a:r>
              <a:rPr lang="en-US" altLang="zh-CN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en-US" altLang="zh-CN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v2)</a:t>
            </a:r>
            <a:br>
              <a:rPr lang="en-US" altLang="zh-CN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.</a:t>
            </a:r>
            <a:r>
              <a:rPr lang="en-US" altLang="zh-CN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extend_axis</a:t>
            </a:r>
            <a:r>
              <a:rPr lang="en-US" altLang="zh-CN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br>
              <a:rPr lang="en-US" altLang="zh-CN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dirty="0" err="1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yaxis</a:t>
            </a:r>
            <a:r>
              <a:rPr lang="en-US" altLang="zh-CN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opts.AxisOpts</a:t>
            </a:r>
            <a:r>
              <a:rPr lang="en-US" altLang="zh-CN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br>
              <a:rPr lang="en-US" altLang="zh-CN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dirty="0" err="1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axislabel_opts</a:t>
            </a:r>
            <a:r>
              <a:rPr lang="en-US" altLang="zh-CN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opts.LabelOpts</a:t>
            </a:r>
            <a:r>
              <a:rPr lang="en-US" altLang="zh-CN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dirty="0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formatter</a:t>
            </a:r>
            <a:r>
              <a:rPr lang="en-US" altLang="zh-CN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"{value} °C"</a:t>
            </a:r>
            <a:r>
              <a:rPr lang="en-US" altLang="zh-CN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en-US" altLang="zh-CN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dirty="0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interval</a:t>
            </a:r>
            <a:r>
              <a:rPr lang="en-US" altLang="zh-CN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br>
              <a:rPr lang="en-US" altLang="zh-CN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en-US" altLang="zh-CN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)</a:t>
            </a:r>
            <a:br>
              <a:rPr lang="en-US" altLang="zh-CN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.</a:t>
            </a:r>
            <a:r>
              <a:rPr lang="en-US" altLang="zh-CN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set_series_opts</a:t>
            </a:r>
            <a:r>
              <a:rPr lang="en-US" altLang="zh-CN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dirty="0" err="1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label_opts</a:t>
            </a:r>
            <a:r>
              <a:rPr lang="en-US" altLang="zh-CN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opts.LabelOpts</a:t>
            </a:r>
            <a:r>
              <a:rPr lang="en-US" altLang="zh-CN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dirty="0" err="1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is_show</a:t>
            </a:r>
            <a:r>
              <a:rPr lang="en-US" altLang="zh-CN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False</a:t>
            </a:r>
            <a:r>
              <a:rPr lang="en-US" altLang="zh-CN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))</a:t>
            </a:r>
            <a:br>
              <a:rPr lang="en-US" altLang="zh-CN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.</a:t>
            </a:r>
            <a:r>
              <a:rPr lang="en-US" altLang="zh-CN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set_global_opts</a:t>
            </a:r>
            <a:r>
              <a:rPr lang="en-US" altLang="zh-CN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br>
              <a:rPr lang="en-US" altLang="zh-CN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dirty="0" err="1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title_opts</a:t>
            </a:r>
            <a:r>
              <a:rPr lang="en-US" altLang="zh-CN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opts.TitleOpts</a:t>
            </a:r>
            <a:r>
              <a:rPr lang="en-US" altLang="zh-CN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dirty="0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title</a:t>
            </a:r>
            <a:r>
              <a:rPr lang="en-US" altLang="zh-CN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en-US" altLang="zh-CN" dirty="0" err="1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Overlap-bar+line</a:t>
            </a:r>
            <a:r>
              <a:rPr lang="en-US" altLang="zh-CN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en-US" altLang="zh-CN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en-US" altLang="zh-CN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en-US" altLang="zh-CN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dirty="0" err="1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yaxis_opts</a:t>
            </a:r>
            <a:r>
              <a:rPr lang="en-US" altLang="zh-CN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opts.AxisOpts</a:t>
            </a:r>
            <a:r>
              <a:rPr lang="en-US" altLang="zh-CN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dirty="0" err="1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axislabel_opts</a:t>
            </a:r>
            <a:r>
              <a:rPr lang="en-US" altLang="zh-CN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opts.LabelOpts</a:t>
            </a:r>
            <a:r>
              <a:rPr lang="en-US" altLang="zh-CN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dirty="0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formatter</a:t>
            </a:r>
            <a:r>
              <a:rPr lang="en-US" altLang="zh-CN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"{value} ml"</a:t>
            </a:r>
            <a:r>
              <a:rPr lang="en-US" altLang="zh-CN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))</a:t>
            </a:r>
            <a:r>
              <a:rPr lang="en-US" altLang="zh-CN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en-US" altLang="zh-CN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en-US" altLang="zh-CN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en-US" altLang="zh-CN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line = Line().</a:t>
            </a:r>
            <a:r>
              <a:rPr lang="en-US" altLang="zh-CN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add_xaxis</a:t>
            </a:r>
            <a:r>
              <a:rPr lang="en-US" altLang="zh-CN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Faker.months</a:t>
            </a:r>
            <a:r>
              <a:rPr lang="en-US" altLang="zh-CN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).</a:t>
            </a:r>
            <a:r>
              <a:rPr lang="en-US" altLang="zh-CN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add_yaxis</a:t>
            </a:r>
            <a:r>
              <a:rPr lang="en-US" altLang="zh-CN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平均温度</a:t>
            </a:r>
            <a:r>
              <a:rPr lang="en-US" altLang="zh-CN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en-US" altLang="zh-CN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v3</a:t>
            </a:r>
            <a:r>
              <a:rPr lang="en-US" altLang="zh-CN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dirty="0" err="1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yaxis_index</a:t>
            </a:r>
            <a:r>
              <a:rPr lang="en-US" altLang="zh-CN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en-US" altLang="zh-CN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bar.overlap</a:t>
            </a:r>
            <a:r>
              <a:rPr lang="en-US" altLang="zh-CN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(line)</a:t>
            </a:r>
            <a:br>
              <a:rPr lang="en-US" altLang="zh-CN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bar.render</a:t>
            </a:r>
            <a:r>
              <a:rPr lang="en-US" altLang="zh-CN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"overlap_bar_line.html"</a:t>
            </a:r>
            <a:r>
              <a:rPr lang="en-US" altLang="zh-CN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E663FF8D-67A3-4EA4-A450-8FA8D275E5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9368" y="1096210"/>
            <a:ext cx="4434423" cy="2533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54580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B6CA64E-86C5-402F-864B-B364218DA1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地理坐标系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9AC07AC-5F45-481E-96F4-BE1F4C9B0753}"/>
              </a:ext>
            </a:extLst>
          </p:cNvPr>
          <p:cNvSpPr txBox="1"/>
          <p:nvPr/>
        </p:nvSpPr>
        <p:spPr>
          <a:xfrm>
            <a:off x="405725" y="658666"/>
            <a:ext cx="6667783" cy="60396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c = (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Geo()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.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add_schema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dirty="0" err="1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maptype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en-US" altLang="zh-CN" sz="2000" dirty="0" err="1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china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.add(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"geo"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en-US" altLang="zh-CN" sz="2000" dirty="0">
                <a:solidFill>
                  <a:srgbClr val="8888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list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(z) 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for 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z 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in </a:t>
            </a:r>
            <a:r>
              <a:rPr lang="en-US" altLang="zh-CN" sz="2000" dirty="0">
                <a:solidFill>
                  <a:srgbClr val="8888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zip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Faker.provinces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Faker.values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())])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.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set_series_opts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dirty="0" err="1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label_opts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opts.LabelOpts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dirty="0" err="1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is_show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False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.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set_global_opts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000" dirty="0" err="1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visualmap_opts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opts.VisualMapOpts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()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dirty="0" err="1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title_opts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opts.TitleOpts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dirty="0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title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"Geo-</a:t>
            </a:r>
            <a:r>
              <a:rPr lang="zh-CN" altLang="en-US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基本示例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.render(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"geo_base.html"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42BE8F1B-ADCF-4014-9C7A-0929C278F1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73508" y="1782404"/>
            <a:ext cx="4719694" cy="3293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62867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68F27A0-30C3-6FEC-321D-47C0CE78F5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第四章 可视化</a:t>
            </a: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81094B67-CF9D-52CE-6B97-2A66F786155B}"/>
              </a:ext>
            </a:extLst>
          </p:cNvPr>
          <p:cNvSpPr txBox="1">
            <a:spLocks noChangeArrowheads="1"/>
          </p:cNvSpPr>
          <p:nvPr/>
        </p:nvSpPr>
        <p:spPr>
          <a:xfrm>
            <a:off x="2298854" y="2522575"/>
            <a:ext cx="4325232" cy="230460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4.1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可视化概念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4.2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基本图表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√ 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4.3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组合图表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4.4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可视化实战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8109515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A8B3194-54D2-4D8F-BEA2-71A5FB394A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C929709-CF18-47A5-B4F3-D6BC36466724}"/>
              </a:ext>
            </a:extLst>
          </p:cNvPr>
          <p:cNvSpPr txBox="1"/>
          <p:nvPr/>
        </p:nvSpPr>
        <p:spPr>
          <a:xfrm>
            <a:off x="1846555" y="2486691"/>
            <a:ext cx="2459631" cy="1884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并行多图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顺序多图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选项卡多图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时间线轮播图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7506307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D95C15E-F4A7-41E5-888E-BB2A088796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并行多图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2CF9F7A-8034-4A16-A916-04901B04FA4A}"/>
              </a:ext>
            </a:extLst>
          </p:cNvPr>
          <p:cNvSpPr txBox="1"/>
          <p:nvPr/>
        </p:nvSpPr>
        <p:spPr>
          <a:xfrm>
            <a:off x="350874" y="779490"/>
            <a:ext cx="6362359" cy="5909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from </a:t>
            </a:r>
            <a:r>
              <a:rPr lang="en-US" altLang="zh-CN" sz="14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pyecharts</a:t>
            </a:r>
            <a:r>
              <a:rPr lang="en-US" altLang="zh-CN" sz="14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en-US" altLang="zh-CN" sz="14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options </a:t>
            </a:r>
            <a:r>
              <a:rPr lang="en-US" altLang="zh-CN" sz="14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en-US" altLang="zh-CN" sz="14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opts</a:t>
            </a:r>
            <a:br>
              <a:rPr lang="en-US" altLang="zh-CN" sz="14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4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from </a:t>
            </a:r>
            <a:r>
              <a:rPr lang="en-US" altLang="zh-CN" sz="14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pyecharts.charts</a:t>
            </a:r>
            <a:r>
              <a:rPr lang="en-US" altLang="zh-CN" sz="14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en-US" altLang="zh-CN" sz="14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Bar</a:t>
            </a:r>
            <a:r>
              <a:rPr lang="en-US" altLang="zh-CN" sz="14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Geo</a:t>
            </a:r>
            <a:r>
              <a:rPr lang="en-US" altLang="zh-CN" sz="14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Grid</a:t>
            </a:r>
            <a:br>
              <a:rPr lang="en-US" altLang="zh-CN" sz="14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4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from </a:t>
            </a:r>
            <a:r>
              <a:rPr lang="en-US" altLang="zh-CN" sz="14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pyecharts.faker</a:t>
            </a:r>
            <a:r>
              <a:rPr lang="en-US" altLang="zh-CN" sz="14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en-US" altLang="zh-CN" sz="14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Faker</a:t>
            </a:r>
            <a:br>
              <a:rPr lang="en-US" altLang="zh-CN" sz="14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4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bar = (</a:t>
            </a:r>
            <a:br>
              <a:rPr lang="en-US" altLang="zh-CN" sz="14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4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Bar()</a:t>
            </a:r>
            <a:br>
              <a:rPr lang="en-US" altLang="zh-CN" sz="14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4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.</a:t>
            </a:r>
            <a:r>
              <a:rPr lang="en-US" altLang="zh-CN" sz="14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add_xaxis</a:t>
            </a:r>
            <a:r>
              <a:rPr lang="en-US" altLang="zh-CN" sz="14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14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Faker.choose</a:t>
            </a:r>
            <a:r>
              <a:rPr lang="en-US" altLang="zh-CN" sz="14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())</a:t>
            </a:r>
            <a:br>
              <a:rPr lang="en-US" altLang="zh-CN" sz="14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4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.</a:t>
            </a:r>
            <a:r>
              <a:rPr lang="en-US" altLang="zh-CN" sz="14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add_yaxis</a:t>
            </a:r>
            <a:r>
              <a:rPr lang="en-US" altLang="zh-CN" sz="14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14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sz="14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商家</a:t>
            </a:r>
            <a:r>
              <a:rPr lang="en-US" altLang="zh-CN" sz="14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A"</a:t>
            </a:r>
            <a:r>
              <a:rPr lang="en-US" altLang="zh-CN" sz="14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Faker.values</a:t>
            </a:r>
            <a:r>
              <a:rPr lang="en-US" altLang="zh-CN" sz="14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())</a:t>
            </a:r>
            <a:br>
              <a:rPr lang="en-US" altLang="zh-CN" sz="14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4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.</a:t>
            </a:r>
            <a:r>
              <a:rPr lang="en-US" altLang="zh-CN" sz="14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add_yaxis</a:t>
            </a:r>
            <a:r>
              <a:rPr lang="en-US" altLang="zh-CN" sz="14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14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sz="14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商家</a:t>
            </a:r>
            <a:r>
              <a:rPr lang="en-US" altLang="zh-CN" sz="14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B"</a:t>
            </a:r>
            <a:r>
              <a:rPr lang="en-US" altLang="zh-CN" sz="14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Faker.values</a:t>
            </a:r>
            <a:r>
              <a:rPr lang="en-US" altLang="zh-CN" sz="14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())</a:t>
            </a:r>
            <a:br>
              <a:rPr lang="en-US" altLang="zh-CN" sz="14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4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.</a:t>
            </a:r>
            <a:r>
              <a:rPr lang="en-US" altLang="zh-CN" sz="14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set_global_opts</a:t>
            </a:r>
            <a:r>
              <a:rPr lang="en-US" altLang="zh-CN" sz="14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1400" dirty="0" err="1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legend_opts</a:t>
            </a:r>
            <a:r>
              <a:rPr lang="en-US" altLang="zh-CN" sz="14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14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opts.LegendOpts</a:t>
            </a:r>
            <a:r>
              <a:rPr lang="en-US" altLang="zh-CN" sz="14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1400" dirty="0" err="1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pos_left</a:t>
            </a:r>
            <a:r>
              <a:rPr lang="en-US" altLang="zh-CN" sz="14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14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"20%"</a:t>
            </a:r>
            <a:r>
              <a:rPr lang="en-US" altLang="zh-CN" sz="14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))</a:t>
            </a:r>
            <a:br>
              <a:rPr lang="en-US" altLang="zh-CN" sz="14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4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en-US" altLang="zh-CN" sz="14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4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geo = (</a:t>
            </a:r>
            <a:br>
              <a:rPr lang="en-US" altLang="zh-CN" sz="14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4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Geo()</a:t>
            </a:r>
            <a:br>
              <a:rPr lang="en-US" altLang="zh-CN" sz="14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4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.</a:t>
            </a:r>
            <a:r>
              <a:rPr lang="en-US" altLang="zh-CN" sz="14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add_schema</a:t>
            </a:r>
            <a:r>
              <a:rPr lang="en-US" altLang="zh-CN" sz="14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1400" dirty="0" err="1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maptype</a:t>
            </a:r>
            <a:r>
              <a:rPr lang="en-US" altLang="zh-CN" sz="14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14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en-US" altLang="zh-CN" sz="1400" dirty="0" err="1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china</a:t>
            </a:r>
            <a:r>
              <a:rPr lang="en-US" altLang="zh-CN" sz="14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en-US" altLang="zh-CN" sz="14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en-US" altLang="zh-CN" sz="14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4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.add(</a:t>
            </a:r>
            <a:r>
              <a:rPr lang="en-US" altLang="zh-CN" sz="14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"geo"</a:t>
            </a:r>
            <a:r>
              <a:rPr lang="en-US" altLang="zh-CN" sz="14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en-US" altLang="zh-CN" sz="1400" dirty="0">
                <a:solidFill>
                  <a:srgbClr val="8888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list</a:t>
            </a:r>
            <a:r>
              <a:rPr lang="en-US" altLang="zh-CN" sz="14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(z) </a:t>
            </a:r>
            <a:r>
              <a:rPr lang="en-US" altLang="zh-CN" sz="14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for </a:t>
            </a:r>
            <a:r>
              <a:rPr lang="en-US" altLang="zh-CN" sz="14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z </a:t>
            </a:r>
            <a:r>
              <a:rPr lang="en-US" altLang="zh-CN" sz="14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in </a:t>
            </a:r>
            <a:r>
              <a:rPr lang="en-US" altLang="zh-CN" sz="1400" dirty="0">
                <a:solidFill>
                  <a:srgbClr val="8888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zip</a:t>
            </a:r>
            <a:r>
              <a:rPr lang="en-US" altLang="zh-CN" sz="14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14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Faker.provinces</a:t>
            </a:r>
            <a:r>
              <a:rPr lang="en-US" altLang="zh-CN" sz="14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Faker.values</a:t>
            </a:r>
            <a:r>
              <a:rPr lang="en-US" altLang="zh-CN" sz="14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())])</a:t>
            </a:r>
            <a:br>
              <a:rPr lang="en-US" altLang="zh-CN" sz="14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4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.</a:t>
            </a:r>
            <a:r>
              <a:rPr lang="en-US" altLang="zh-CN" sz="14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set_series_opts</a:t>
            </a:r>
            <a:r>
              <a:rPr lang="en-US" altLang="zh-CN" sz="14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1400" dirty="0" err="1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label_opts</a:t>
            </a:r>
            <a:r>
              <a:rPr lang="en-US" altLang="zh-CN" sz="14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14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opts.LabelOpts</a:t>
            </a:r>
            <a:r>
              <a:rPr lang="en-US" altLang="zh-CN" sz="14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1400" dirty="0" err="1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is_show</a:t>
            </a:r>
            <a:r>
              <a:rPr lang="en-US" altLang="zh-CN" sz="14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14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False</a:t>
            </a:r>
            <a:r>
              <a:rPr lang="en-US" altLang="zh-CN" sz="14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))</a:t>
            </a:r>
            <a:br>
              <a:rPr lang="en-US" altLang="zh-CN" sz="14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4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.</a:t>
            </a:r>
            <a:r>
              <a:rPr lang="en-US" altLang="zh-CN" sz="14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set_global_opts</a:t>
            </a:r>
            <a:r>
              <a:rPr lang="en-US" altLang="zh-CN" sz="14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br>
              <a:rPr lang="en-US" altLang="zh-CN" sz="14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4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400" dirty="0" err="1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title_opts</a:t>
            </a:r>
            <a:r>
              <a:rPr lang="en-US" altLang="zh-CN" sz="14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14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opts.TitleOpts</a:t>
            </a:r>
            <a:r>
              <a:rPr lang="en-US" altLang="zh-CN" sz="14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1400" dirty="0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title</a:t>
            </a:r>
            <a:r>
              <a:rPr lang="en-US" altLang="zh-CN" sz="14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14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"Grid-Geo-Bar"</a:t>
            </a:r>
            <a:r>
              <a:rPr lang="en-US" altLang="zh-CN" sz="14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en-US" altLang="zh-CN" sz="14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en-US" altLang="zh-CN" sz="14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4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14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en-US" altLang="zh-CN" sz="14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4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en-US" altLang="zh-CN" sz="14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4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grid = (</a:t>
            </a:r>
            <a:br>
              <a:rPr lang="en-US" altLang="zh-CN" sz="14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4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Grid()</a:t>
            </a:r>
            <a:br>
              <a:rPr lang="en-US" altLang="zh-CN" sz="14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4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.add(bar</a:t>
            </a:r>
            <a:r>
              <a:rPr lang="en-US" altLang="zh-CN" sz="14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dirty="0" err="1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grid_opts</a:t>
            </a:r>
            <a:r>
              <a:rPr lang="en-US" altLang="zh-CN" sz="14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14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opts.GridOpts</a:t>
            </a:r>
            <a:r>
              <a:rPr lang="en-US" altLang="zh-CN" sz="14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1400" dirty="0" err="1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pos_top</a:t>
            </a:r>
            <a:r>
              <a:rPr lang="en-US" altLang="zh-CN" sz="14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14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"50%"</a:t>
            </a:r>
            <a:r>
              <a:rPr lang="en-US" altLang="zh-CN" sz="14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dirty="0" err="1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pos_right</a:t>
            </a:r>
            <a:r>
              <a:rPr lang="en-US" altLang="zh-CN" sz="14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14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"75%"</a:t>
            </a:r>
            <a:r>
              <a:rPr lang="en-US" altLang="zh-CN" sz="14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))</a:t>
            </a:r>
            <a:br>
              <a:rPr lang="en-US" altLang="zh-CN" sz="14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4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.add(geo</a:t>
            </a:r>
            <a:r>
              <a:rPr lang="en-US" altLang="zh-CN" sz="14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dirty="0" err="1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grid_opts</a:t>
            </a:r>
            <a:r>
              <a:rPr lang="en-US" altLang="zh-CN" sz="14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14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opts.GridOpts</a:t>
            </a:r>
            <a:r>
              <a:rPr lang="en-US" altLang="zh-CN" sz="14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1400" dirty="0" err="1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pos_left</a:t>
            </a:r>
            <a:r>
              <a:rPr lang="en-US" altLang="zh-CN" sz="14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14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"60%"</a:t>
            </a:r>
            <a:r>
              <a:rPr lang="en-US" altLang="zh-CN" sz="14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))</a:t>
            </a:r>
            <a:br>
              <a:rPr lang="en-US" altLang="zh-CN" sz="14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4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.render(</a:t>
            </a:r>
            <a:r>
              <a:rPr lang="en-US" altLang="zh-CN" sz="14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"grid_geo_bar.html"</a:t>
            </a:r>
            <a:r>
              <a:rPr lang="en-US" altLang="zh-CN" sz="14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en-US" altLang="zh-CN" sz="14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4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en-US" altLang="zh-CN" sz="14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altLang="zh-CN" sz="1400" dirty="0">
              <a:solidFill>
                <a:srgbClr val="A9B7C6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EB3825E9-799A-4DBB-B4B5-9752744891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38984" y="1595666"/>
            <a:ext cx="5047619" cy="36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60220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D95C15E-F4A7-41E5-888E-BB2A088796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顺序多图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80FAE85-977A-43DA-97E0-17D0548674F3}"/>
              </a:ext>
            </a:extLst>
          </p:cNvPr>
          <p:cNvSpPr txBox="1"/>
          <p:nvPr/>
        </p:nvSpPr>
        <p:spPr>
          <a:xfrm>
            <a:off x="1490145" y="640031"/>
            <a:ext cx="8951026" cy="55779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def </a:t>
            </a:r>
            <a:r>
              <a:rPr lang="en-US" altLang="zh-CN" sz="2000" dirty="0" err="1">
                <a:solidFill>
                  <a:srgbClr val="FFC66D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bar_datazoom_slider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() -&gt; Bar: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c = (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Bar()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    .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add_xaxis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Faker.days_attrs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    .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add_yaxis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商家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A"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Faker.days_values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    .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set_global_opts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2000" dirty="0" err="1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title_opts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opts.TitleOpts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dirty="0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title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"Bar-</a:t>
            </a:r>
            <a:r>
              <a:rPr lang="en-US" altLang="zh-CN" sz="2000" dirty="0" err="1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DataZoom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(slider-</a:t>
            </a:r>
            <a:r>
              <a:rPr lang="zh-CN" altLang="en-US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水平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)"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2000" dirty="0" err="1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datazoom_opts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=[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opts.DataZoomOpts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()]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return 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267193628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D95C15E-F4A7-41E5-888E-BB2A088796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顺序多图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80FAE85-977A-43DA-97E0-17D0548674F3}"/>
              </a:ext>
            </a:extLst>
          </p:cNvPr>
          <p:cNvSpPr txBox="1"/>
          <p:nvPr/>
        </p:nvSpPr>
        <p:spPr>
          <a:xfrm>
            <a:off x="1285610" y="751344"/>
            <a:ext cx="9198092" cy="53553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def </a:t>
            </a:r>
            <a:r>
              <a:rPr lang="en-US" altLang="zh-CN" dirty="0" err="1">
                <a:solidFill>
                  <a:srgbClr val="FFC66D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line_markpoint</a:t>
            </a:r>
            <a:r>
              <a:rPr lang="en-US" altLang="zh-CN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() -&gt; Line:</a:t>
            </a:r>
            <a:br>
              <a:rPr lang="en-US" altLang="zh-CN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c = (</a:t>
            </a:r>
            <a:br>
              <a:rPr lang="en-US" altLang="zh-CN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Line()</a:t>
            </a:r>
            <a:br>
              <a:rPr lang="en-US" altLang="zh-CN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    .</a:t>
            </a:r>
            <a:r>
              <a:rPr lang="en-US" altLang="zh-CN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add_xaxis</a:t>
            </a:r>
            <a:r>
              <a:rPr lang="en-US" altLang="zh-CN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Faker.choose</a:t>
            </a:r>
            <a:r>
              <a:rPr lang="en-US" altLang="zh-CN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())</a:t>
            </a:r>
            <a:br>
              <a:rPr lang="en-US" altLang="zh-CN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    .</a:t>
            </a:r>
            <a:r>
              <a:rPr lang="en-US" altLang="zh-CN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add_yaxis</a:t>
            </a:r>
            <a:r>
              <a:rPr lang="en-US" altLang="zh-CN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br>
              <a:rPr lang="en-US" altLang="zh-CN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商家</a:t>
            </a:r>
            <a:r>
              <a:rPr lang="en-US" altLang="zh-CN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A"</a:t>
            </a:r>
            <a:r>
              <a:rPr lang="en-US" altLang="zh-CN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en-US" altLang="zh-CN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Faker.values</a:t>
            </a:r>
            <a:r>
              <a:rPr lang="en-US" altLang="zh-CN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()</a:t>
            </a:r>
            <a:r>
              <a:rPr lang="en-US" altLang="zh-CN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en-US" altLang="zh-CN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dirty="0" err="1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markpoint_opts</a:t>
            </a:r>
            <a:r>
              <a:rPr lang="en-US" altLang="zh-CN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opts.MarkPointOpts</a:t>
            </a:r>
            <a:r>
              <a:rPr lang="en-US" altLang="zh-CN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dirty="0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data</a:t>
            </a:r>
            <a:r>
              <a:rPr lang="en-US" altLang="zh-CN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=[</a:t>
            </a:r>
            <a:r>
              <a:rPr lang="en-US" altLang="zh-CN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opts.MarkPointItem</a:t>
            </a:r>
            <a:r>
              <a:rPr lang="en-US" altLang="zh-CN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dirty="0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type_</a:t>
            </a:r>
            <a:r>
              <a:rPr lang="en-US" altLang="zh-CN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"min"</a:t>
            </a:r>
            <a:r>
              <a:rPr lang="en-US" altLang="zh-CN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)])</a:t>
            </a:r>
            <a:r>
              <a:rPr lang="en-US" altLang="zh-CN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en-US" altLang="zh-CN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en-US" altLang="zh-CN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    .</a:t>
            </a:r>
            <a:r>
              <a:rPr lang="en-US" altLang="zh-CN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add_yaxis</a:t>
            </a:r>
            <a:r>
              <a:rPr lang="en-US" altLang="zh-CN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br>
              <a:rPr lang="en-US" altLang="zh-CN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商家</a:t>
            </a:r>
            <a:r>
              <a:rPr lang="en-US" altLang="zh-CN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B"</a:t>
            </a:r>
            <a:r>
              <a:rPr lang="en-US" altLang="zh-CN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en-US" altLang="zh-CN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Faker.values</a:t>
            </a:r>
            <a:r>
              <a:rPr lang="en-US" altLang="zh-CN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()</a:t>
            </a:r>
            <a:r>
              <a:rPr lang="en-US" altLang="zh-CN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en-US" altLang="zh-CN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dirty="0" err="1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markpoint_opts</a:t>
            </a:r>
            <a:r>
              <a:rPr lang="en-US" altLang="zh-CN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opts.MarkPointOpts</a:t>
            </a:r>
            <a:r>
              <a:rPr lang="en-US" altLang="zh-CN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dirty="0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data</a:t>
            </a:r>
            <a:r>
              <a:rPr lang="en-US" altLang="zh-CN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=[</a:t>
            </a:r>
            <a:r>
              <a:rPr lang="en-US" altLang="zh-CN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opts.MarkPointItem</a:t>
            </a:r>
            <a:r>
              <a:rPr lang="en-US" altLang="zh-CN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dirty="0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type_</a:t>
            </a:r>
            <a:r>
              <a:rPr lang="en-US" altLang="zh-CN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"max"</a:t>
            </a:r>
            <a:r>
              <a:rPr lang="en-US" altLang="zh-CN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)])</a:t>
            </a:r>
            <a:r>
              <a:rPr lang="en-US" altLang="zh-CN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en-US" altLang="zh-CN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en-US" altLang="zh-CN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    .</a:t>
            </a:r>
            <a:r>
              <a:rPr lang="en-US" altLang="zh-CN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set_global_opts</a:t>
            </a:r>
            <a:r>
              <a:rPr lang="en-US" altLang="zh-CN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dirty="0" err="1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title_opts</a:t>
            </a:r>
            <a:r>
              <a:rPr lang="en-US" altLang="zh-CN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opts.TitleOpts</a:t>
            </a:r>
            <a:r>
              <a:rPr lang="en-US" altLang="zh-CN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dirty="0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title</a:t>
            </a:r>
            <a:r>
              <a:rPr lang="en-US" altLang="zh-CN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"Line-</a:t>
            </a:r>
            <a:r>
              <a:rPr lang="en-US" altLang="zh-CN" dirty="0" err="1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MarkPoint</a:t>
            </a:r>
            <a:r>
              <a:rPr lang="en-US" altLang="zh-CN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en-US" altLang="zh-CN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))</a:t>
            </a:r>
            <a:br>
              <a:rPr lang="en-US" altLang="zh-CN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)</a:t>
            </a:r>
            <a:br>
              <a:rPr lang="en-US" altLang="zh-CN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return </a:t>
            </a:r>
            <a:r>
              <a:rPr lang="en-US" altLang="zh-CN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326003957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D95C15E-F4A7-41E5-888E-BB2A088796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顺序多图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EADAD4B-EE82-4721-BF14-A0C9B1A52CA2}"/>
              </a:ext>
            </a:extLst>
          </p:cNvPr>
          <p:cNvSpPr txBox="1"/>
          <p:nvPr/>
        </p:nvSpPr>
        <p:spPr>
          <a:xfrm>
            <a:off x="2085325" y="870864"/>
            <a:ext cx="7122470" cy="51162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def </a:t>
            </a:r>
            <a:r>
              <a:rPr lang="en-US" altLang="zh-CN" sz="2000" dirty="0" err="1">
                <a:solidFill>
                  <a:srgbClr val="FFC66D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page_default_layout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():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page = Page()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page.add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bar_datazoom_slider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()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line_markpoint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()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page.render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"page_default_layout.html"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if 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__name__ == 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"__main__"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page_default_layout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()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62498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45F060-C851-4AC0-8C9E-87F6EB8AE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dirty="0" err="1">
                <a:latin typeface="微软雅黑" panose="020B0503020204020204" pitchFamily="34" charset="-122"/>
              </a:rPr>
              <a:t>PyEcharts</a:t>
            </a:r>
            <a:r>
              <a:rPr lang="zh-CN" altLang="en-US" dirty="0">
                <a:latin typeface="微软雅黑" panose="020B0503020204020204" pitchFamily="34" charset="-122"/>
              </a:rPr>
              <a:t>介绍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DED2DC1-FF4D-4D9E-98DD-E13D6F1E00F2}"/>
              </a:ext>
            </a:extLst>
          </p:cNvPr>
          <p:cNvSpPr txBox="1"/>
          <p:nvPr/>
        </p:nvSpPr>
        <p:spPr>
          <a:xfrm>
            <a:off x="1542380" y="1794193"/>
            <a:ext cx="9107239" cy="32696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PyEcharts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是一个强大的数据可视化工具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有着良好的交互性和精巧的图表设计。它有着高度灵活的配置项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可轻松搭配出精美的图表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如折线图、散点图、直方图、饼图、地图等。它还支持生成交互式图表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如图例、提示、缩放等。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当我们设置好图表后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PyEcharts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会生成含有图表的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HTML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网页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在网页中显示图表。我们可以再其基础上对网页进行设计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形成精美的图表展示网页。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PyEcharts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内置提供了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10+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种不同的风格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另外也提供了便捷的定制主题的方法。</a:t>
            </a:r>
          </a:p>
        </p:txBody>
      </p:sp>
    </p:spTree>
    <p:extLst>
      <p:ext uri="{BB962C8B-B14F-4D97-AF65-F5344CB8AC3E}">
        <p14:creationId xmlns:p14="http://schemas.microsoft.com/office/powerpoint/2010/main" val="81278248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A0026F3-4DB0-4AC9-A209-0F3150BFDC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顺序多图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A63B74BA-7A28-454B-B690-82325EF0B0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4502" y="739323"/>
            <a:ext cx="5942996" cy="5757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48496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D95C15E-F4A7-41E5-888E-BB2A088796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选项卡多图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EDCFE29-88A0-468F-BC05-B0151F2DFA18}"/>
              </a:ext>
            </a:extLst>
          </p:cNvPr>
          <p:cNvSpPr txBox="1"/>
          <p:nvPr/>
        </p:nvSpPr>
        <p:spPr>
          <a:xfrm>
            <a:off x="1057958" y="772287"/>
            <a:ext cx="6853560" cy="55779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def </a:t>
            </a:r>
            <a:r>
              <a:rPr lang="en-US" altLang="zh-CN" sz="2000" dirty="0" err="1">
                <a:solidFill>
                  <a:srgbClr val="FFC66D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bar_datazoom_slider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() -&gt; Bar: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c = (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Bar()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    .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add_xaxis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Faker.days_attrs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    .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add_yaxis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商家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A"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Faker.days_values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    .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set_global_opts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2000" dirty="0" err="1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title_opts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opts.TitleOpts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dirty="0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title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"Bar-</a:t>
            </a:r>
            <a:r>
              <a:rPr lang="en-US" altLang="zh-CN" sz="2000" dirty="0" err="1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DataZoom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(slider-</a:t>
            </a:r>
            <a:r>
              <a:rPr lang="zh-CN" altLang="en-US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水平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)"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2000" dirty="0" err="1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datazoom_opts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=[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opts.DataZoomOpts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()]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return 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340868676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D95C15E-F4A7-41E5-888E-BB2A088796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选项卡多图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EDCFE29-88A0-468F-BC05-B0151F2DFA18}"/>
              </a:ext>
            </a:extLst>
          </p:cNvPr>
          <p:cNvSpPr txBox="1"/>
          <p:nvPr/>
        </p:nvSpPr>
        <p:spPr>
          <a:xfrm>
            <a:off x="708894" y="771051"/>
            <a:ext cx="10774211" cy="59400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def </a:t>
            </a:r>
            <a:r>
              <a:rPr lang="en-US" altLang="zh-CN" sz="2000" dirty="0" err="1">
                <a:solidFill>
                  <a:srgbClr val="FFC66D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line_markpoint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() -&gt; Line: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c = (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Line()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    .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add_xaxis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Faker.choose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())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    .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add_yaxis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商家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A"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Faker.values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()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2000" dirty="0" err="1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markpoint_opts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opts.MarkPointOpts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dirty="0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data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=[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opts.MarkPointItem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dirty="0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type_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"min"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)])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    .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add_yaxis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商家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B"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Faker.values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()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2000" dirty="0" err="1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markpoint_opts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opts.MarkPointOpts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dirty="0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data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=[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opts.MarkPointItem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dirty="0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type_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"max"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)])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    .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set_global_opts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dirty="0" err="1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title_opts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opts.TitleOpts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dirty="0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title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"Line-</a:t>
            </a:r>
            <a:r>
              <a:rPr lang="en-US" altLang="zh-CN" sz="2000" dirty="0" err="1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MarkPoint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return 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altLang="zh-CN" sz="2000" dirty="0">
              <a:solidFill>
                <a:srgbClr val="A9B7C6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4208112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D95C15E-F4A7-41E5-888E-BB2A088796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选项卡多图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07BFA42-DE95-496D-9748-1634777D02E2}"/>
              </a:ext>
            </a:extLst>
          </p:cNvPr>
          <p:cNvSpPr txBox="1"/>
          <p:nvPr/>
        </p:nvSpPr>
        <p:spPr>
          <a:xfrm>
            <a:off x="1420428" y="2486691"/>
            <a:ext cx="6107836" cy="1884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tab = Tab()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tab.add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bar_datazoom_slider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()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"bar-example"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tab.add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line_markpoint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()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"line-example"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tab.render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"tab_base.html"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6880109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D95C15E-F4A7-41E5-888E-BB2A088796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时间线轮播图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BC53EF6-65C8-4F17-B1E4-7B13E3C85771}"/>
              </a:ext>
            </a:extLst>
          </p:cNvPr>
          <p:cNvSpPr txBox="1"/>
          <p:nvPr/>
        </p:nvSpPr>
        <p:spPr>
          <a:xfrm>
            <a:off x="651787" y="911384"/>
            <a:ext cx="6107836" cy="53245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from 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pyecharts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options 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opts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from 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pyecharts.charts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Bar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Timeline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from 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pyecharts.faker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Faker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x = 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Faker.choose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tl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= Timeline()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for 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in </a:t>
            </a:r>
            <a:r>
              <a:rPr lang="en-US" altLang="zh-CN" sz="2000" dirty="0">
                <a:solidFill>
                  <a:srgbClr val="8888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range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):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bar = (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Bar()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    .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add_xaxis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(x)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    .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add_yaxis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商家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A"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Faker.values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())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    .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add_yaxis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商家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B"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Faker.values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())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        .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set_global_opts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dirty="0" err="1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title_opts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opts.TitleOpts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某商店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{}</a:t>
            </a:r>
            <a:r>
              <a:rPr lang="zh-CN" altLang="en-US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年营业额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.format(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)))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tl.add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(bar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"{}</a:t>
            </a:r>
            <a:r>
              <a:rPr lang="zh-CN" altLang="en-US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.format(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tl.render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"timeline_bar.html"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39BD3F46-E12C-4165-8393-CB3FA8A1D1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1720" y="1693476"/>
            <a:ext cx="5268704" cy="3471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188458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FE8100E-E08A-4040-A7AB-F37ED9965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可视化实战</a:t>
            </a: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3D9787F0-F538-4EA3-9F6A-82BF51F2A238}"/>
              </a:ext>
            </a:extLst>
          </p:cNvPr>
          <p:cNvSpPr txBox="1">
            <a:spLocks noChangeArrowheads="1"/>
          </p:cNvSpPr>
          <p:nvPr/>
        </p:nvSpPr>
        <p:spPr>
          <a:xfrm>
            <a:off x="2298854" y="2522575"/>
            <a:ext cx="4325232" cy="230460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4.1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可视化概念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4.2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基本图表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4.3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组合图表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√ 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4.4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可视化实战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3697915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C39861E-579D-4F2E-8FE0-1708C9B11D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可视化实战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5D8F50D-DB3B-4394-A309-D69F29189FB6}"/>
              </a:ext>
            </a:extLst>
          </p:cNvPr>
          <p:cNvSpPr txBox="1"/>
          <p:nvPr/>
        </p:nvSpPr>
        <p:spPr>
          <a:xfrm>
            <a:off x="2391741" y="2948355"/>
            <a:ext cx="7408518" cy="9612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0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本次项目旨在分析数据，将有价值的信息提取进行数据可视化。主要任务包括：数据分析，选择可视化工具进行可视化展示。</a:t>
            </a:r>
          </a:p>
        </p:txBody>
      </p:sp>
    </p:spTree>
    <p:extLst>
      <p:ext uri="{BB962C8B-B14F-4D97-AF65-F5344CB8AC3E}">
        <p14:creationId xmlns:p14="http://schemas.microsoft.com/office/powerpoint/2010/main" val="42397128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45F060-C851-4AC0-8C9E-87F6EB8AE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</a:rPr>
              <a:t>快速上手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63DC0C9-728F-4A67-820F-E6E2E1E7D04E}"/>
              </a:ext>
            </a:extLst>
          </p:cNvPr>
          <p:cNvSpPr txBox="1"/>
          <p:nvPr/>
        </p:nvSpPr>
        <p:spPr>
          <a:xfrm>
            <a:off x="2885440" y="1563361"/>
            <a:ext cx="8031480" cy="37312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from 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pyecharts.charts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Bar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bar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= Bar()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bar.add_xaxis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([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衬衫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羊毛衫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雪纺衫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裤子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高跟鞋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袜子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])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bar.add_yaxis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商家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A"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36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75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])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80808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#render</a:t>
            </a:r>
            <a:r>
              <a:rPr lang="zh-CN" altLang="en-US" sz="2000" dirty="0">
                <a:solidFill>
                  <a:srgbClr val="80808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会生成本地</a:t>
            </a:r>
            <a:r>
              <a:rPr lang="en-US" altLang="zh-CN" sz="2000" dirty="0">
                <a:solidFill>
                  <a:srgbClr val="80808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HTML</a:t>
            </a:r>
            <a:r>
              <a:rPr lang="zh-CN" altLang="en-US" sz="2000" dirty="0">
                <a:solidFill>
                  <a:srgbClr val="80808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文件，默认会在当前目录生成</a:t>
            </a:r>
            <a:r>
              <a:rPr lang="en-US" altLang="zh-CN" sz="2000" dirty="0">
                <a:solidFill>
                  <a:srgbClr val="80808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render.html</a:t>
            </a:r>
            <a:r>
              <a:rPr lang="zh-CN" altLang="en-US" sz="2000" dirty="0">
                <a:solidFill>
                  <a:srgbClr val="80808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文件</a:t>
            </a:r>
            <a:br>
              <a:rPr lang="zh-CN" altLang="en-US" sz="2000" dirty="0">
                <a:solidFill>
                  <a:srgbClr val="80808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80808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#</a:t>
            </a:r>
            <a:r>
              <a:rPr lang="zh-CN" altLang="en-US" sz="2000" dirty="0">
                <a:solidFill>
                  <a:srgbClr val="80808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也可以传入路径参数，如</a:t>
            </a:r>
            <a:r>
              <a:rPr lang="en-US" altLang="zh-CN" sz="2000" dirty="0" err="1">
                <a:solidFill>
                  <a:srgbClr val="80808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bar.render</a:t>
            </a:r>
            <a:r>
              <a:rPr lang="en-US" altLang="zh-CN" sz="2000" dirty="0">
                <a:solidFill>
                  <a:srgbClr val="80808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("mycharts.html")</a:t>
            </a:r>
            <a:br>
              <a:rPr lang="en-US" altLang="zh-CN" sz="2000" dirty="0">
                <a:solidFill>
                  <a:srgbClr val="80808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bar.render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()</a:t>
            </a:r>
          </a:p>
        </p:txBody>
      </p:sp>
      <p:cxnSp>
        <p:nvCxnSpPr>
          <p:cNvPr id="6" name="直接箭头连接符 5">
            <a:extLst>
              <a:ext uri="{FF2B5EF4-FFF2-40B4-BE49-F238E27FC236}">
                <a16:creationId xmlns:a16="http://schemas.microsoft.com/office/drawing/2014/main" id="{1D1D424B-033D-47FE-A1E5-A85ACEF07D46}"/>
              </a:ext>
            </a:extLst>
          </p:cNvPr>
          <p:cNvCxnSpPr>
            <a:cxnSpLocks/>
          </p:cNvCxnSpPr>
          <p:nvPr/>
        </p:nvCxnSpPr>
        <p:spPr>
          <a:xfrm>
            <a:off x="2315845" y="2103043"/>
            <a:ext cx="569595" cy="14486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>
            <a:extLst>
              <a:ext uri="{FF2B5EF4-FFF2-40B4-BE49-F238E27FC236}">
                <a16:creationId xmlns:a16="http://schemas.microsoft.com/office/drawing/2014/main" id="{F991C5F9-9B96-443C-B156-CA240B21E1E5}"/>
              </a:ext>
            </a:extLst>
          </p:cNvPr>
          <p:cNvSpPr txBox="1"/>
          <p:nvPr/>
        </p:nvSpPr>
        <p:spPr>
          <a:xfrm>
            <a:off x="93980" y="1841978"/>
            <a:ext cx="2298700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生成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Bar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类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柱状图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5E87505-4D50-461E-9438-34C6BF46CD7D}"/>
              </a:ext>
            </a:extLst>
          </p:cNvPr>
          <p:cNvSpPr txBox="1"/>
          <p:nvPr/>
        </p:nvSpPr>
        <p:spPr>
          <a:xfrm>
            <a:off x="374415" y="2554347"/>
            <a:ext cx="1158291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轴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F332EC4-4BAC-449F-9E52-92ED31E079CB}"/>
              </a:ext>
            </a:extLst>
          </p:cNvPr>
          <p:cNvSpPr txBox="1"/>
          <p:nvPr/>
        </p:nvSpPr>
        <p:spPr>
          <a:xfrm>
            <a:off x="374415" y="3127750"/>
            <a:ext cx="1667613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y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轴</a:t>
            </a:r>
          </a:p>
        </p:txBody>
      </p:sp>
      <p:cxnSp>
        <p:nvCxnSpPr>
          <p:cNvPr id="13" name="直接箭头连接符 12">
            <a:extLst>
              <a:ext uri="{FF2B5EF4-FFF2-40B4-BE49-F238E27FC236}">
                <a16:creationId xmlns:a16="http://schemas.microsoft.com/office/drawing/2014/main" id="{83940020-0AE9-4729-8C2C-940EE37EFD85}"/>
              </a:ext>
            </a:extLst>
          </p:cNvPr>
          <p:cNvCxnSpPr>
            <a:cxnSpLocks/>
          </p:cNvCxnSpPr>
          <p:nvPr/>
        </p:nvCxnSpPr>
        <p:spPr>
          <a:xfrm>
            <a:off x="1275080" y="2804159"/>
            <a:ext cx="1325562" cy="3152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id="{78A08932-F7EF-494B-B1B6-66891D295CD7}"/>
              </a:ext>
            </a:extLst>
          </p:cNvPr>
          <p:cNvCxnSpPr>
            <a:cxnSpLocks/>
          </p:cNvCxnSpPr>
          <p:nvPr/>
        </p:nvCxnSpPr>
        <p:spPr>
          <a:xfrm flipV="1">
            <a:off x="1428568" y="3329761"/>
            <a:ext cx="1456872" cy="4780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箭头连接符 16">
            <a:extLst>
              <a:ext uri="{FF2B5EF4-FFF2-40B4-BE49-F238E27FC236}">
                <a16:creationId xmlns:a16="http://schemas.microsoft.com/office/drawing/2014/main" id="{E413E4A8-F1D0-423C-8AC2-1E2A9F231E8F}"/>
              </a:ext>
            </a:extLst>
          </p:cNvPr>
          <p:cNvCxnSpPr>
            <a:cxnSpLocks/>
          </p:cNvCxnSpPr>
          <p:nvPr/>
        </p:nvCxnSpPr>
        <p:spPr>
          <a:xfrm>
            <a:off x="1275080" y="4226560"/>
            <a:ext cx="1505190" cy="63878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>
            <a:extLst>
              <a:ext uri="{FF2B5EF4-FFF2-40B4-BE49-F238E27FC236}">
                <a16:creationId xmlns:a16="http://schemas.microsoft.com/office/drawing/2014/main" id="{6BEAE32A-8FC9-4BA0-B0F1-2911C10147FF}"/>
              </a:ext>
            </a:extLst>
          </p:cNvPr>
          <p:cNvSpPr txBox="1"/>
          <p:nvPr/>
        </p:nvSpPr>
        <p:spPr>
          <a:xfrm>
            <a:off x="360955" y="3829385"/>
            <a:ext cx="1185210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生成图</a:t>
            </a:r>
          </a:p>
        </p:txBody>
      </p:sp>
    </p:spTree>
    <p:extLst>
      <p:ext uri="{BB962C8B-B14F-4D97-AF65-F5344CB8AC3E}">
        <p14:creationId xmlns:p14="http://schemas.microsoft.com/office/powerpoint/2010/main" val="20161582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45F060-C851-4AC0-8C9E-87F6EB8AE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柱状图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C1DF17DA-E9B6-43B6-BFB2-1F0A4B4E74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1704" y="1426354"/>
            <a:ext cx="7348591" cy="4005292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8EC3306F-D06D-45DE-917D-0755FB051E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2926" y="921342"/>
            <a:ext cx="9066147" cy="5015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84732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45F060-C851-4AC0-8C9E-87F6EB8AE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</a:rPr>
              <a:t>使用</a:t>
            </a:r>
            <a:r>
              <a:rPr lang="en-US" altLang="zh-CN" dirty="0">
                <a:latin typeface="微软雅黑" panose="020B0503020204020204" pitchFamily="34" charset="-122"/>
              </a:rPr>
              <a:t>options</a:t>
            </a:r>
            <a:r>
              <a:rPr lang="zh-CN" altLang="en-US" dirty="0">
                <a:latin typeface="微软雅黑" panose="020B0503020204020204" pitchFamily="34" charset="-122"/>
              </a:rPr>
              <a:t>配置项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1433419-ADAB-4DBC-A3AF-36134D55C67F}"/>
              </a:ext>
            </a:extLst>
          </p:cNvPr>
          <p:cNvSpPr txBox="1"/>
          <p:nvPr/>
        </p:nvSpPr>
        <p:spPr>
          <a:xfrm>
            <a:off x="2862357" y="1332528"/>
            <a:ext cx="7900670" cy="4192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rom 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pyecharts.charts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Bar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from 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pyecharts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options 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opts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80808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#</a:t>
            </a:r>
            <a:r>
              <a:rPr lang="zh-CN" altLang="en-US" sz="2000" dirty="0">
                <a:solidFill>
                  <a:srgbClr val="80808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不习惯链式调用的开发者依旧可以单独调用方法</a:t>
            </a:r>
            <a:br>
              <a:rPr lang="zh-CN" altLang="en-US" sz="2000" dirty="0">
                <a:solidFill>
                  <a:srgbClr val="80808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bar = Bar()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bar.add_xaxis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([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衬衫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羊毛衫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雪纺衫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裤子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高跟鞋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袜子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])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bar.add_yaxis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商家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A"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36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75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])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bar.set_global_opts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dirty="0" err="1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title_opts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opts.TitleOpts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dirty="0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title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主标题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subtitle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副标题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bar.render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()</a:t>
            </a:r>
          </a:p>
        </p:txBody>
      </p:sp>
      <p:cxnSp>
        <p:nvCxnSpPr>
          <p:cNvPr id="6" name="直接箭头连接符 5">
            <a:extLst>
              <a:ext uri="{FF2B5EF4-FFF2-40B4-BE49-F238E27FC236}">
                <a16:creationId xmlns:a16="http://schemas.microsoft.com/office/drawing/2014/main" id="{CAE1730F-0862-4DE6-A974-FF8E5D0536D5}"/>
              </a:ext>
            </a:extLst>
          </p:cNvPr>
          <p:cNvCxnSpPr>
            <a:cxnSpLocks/>
          </p:cNvCxnSpPr>
          <p:nvPr/>
        </p:nvCxnSpPr>
        <p:spPr>
          <a:xfrm>
            <a:off x="2087269" y="3922757"/>
            <a:ext cx="77508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>
            <a:extLst>
              <a:ext uri="{FF2B5EF4-FFF2-40B4-BE49-F238E27FC236}">
                <a16:creationId xmlns:a16="http://schemas.microsoft.com/office/drawing/2014/main" id="{50F3E2CD-0838-4043-9A8B-82B0C849156E}"/>
              </a:ext>
            </a:extLst>
          </p:cNvPr>
          <p:cNvSpPr txBox="1"/>
          <p:nvPr/>
        </p:nvSpPr>
        <p:spPr>
          <a:xfrm>
            <a:off x="339878" y="3685302"/>
            <a:ext cx="1870959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设置全局变量</a:t>
            </a:r>
          </a:p>
        </p:txBody>
      </p:sp>
    </p:spTree>
    <p:extLst>
      <p:ext uri="{BB962C8B-B14F-4D97-AF65-F5344CB8AC3E}">
        <p14:creationId xmlns:p14="http://schemas.microsoft.com/office/powerpoint/2010/main" val="18265508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45F060-C851-4AC0-8C9E-87F6EB8AE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柱状图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AAB10624-FED1-4028-AC33-EE8B827F1E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608" y="983866"/>
            <a:ext cx="9600783" cy="4890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41755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45F060-C851-4AC0-8C9E-87F6EB8AE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</a:rPr>
              <a:t>图表的配置项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23707729-8007-4B18-8167-57397B9304BA}"/>
              </a:ext>
            </a:extLst>
          </p:cNvPr>
          <p:cNvGrpSpPr/>
          <p:nvPr/>
        </p:nvGrpSpPr>
        <p:grpSpPr>
          <a:xfrm>
            <a:off x="1544561" y="1124905"/>
            <a:ext cx="6103620" cy="990936"/>
            <a:chOff x="2421890" y="1955462"/>
            <a:chExt cx="6103620" cy="990936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4491574F-0713-4BB2-BFB4-AAB61A4F2862}"/>
                </a:ext>
              </a:extLst>
            </p:cNvPr>
            <p:cNvSpPr txBox="1"/>
            <p:nvPr/>
          </p:nvSpPr>
          <p:spPr>
            <a:xfrm>
              <a:off x="2421890" y="2446774"/>
              <a:ext cx="6103620" cy="4996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全局配置项可通过</a:t>
              </a:r>
              <a:r>
                <a:rPr lang="en-US" altLang="zh-CN" sz="2000" dirty="0" err="1">
                  <a:latin typeface="微软雅黑" panose="020B0503020204020204" pitchFamily="34" charset="-122"/>
                  <a:ea typeface="微软雅黑" panose="020B0503020204020204" pitchFamily="34" charset="-122"/>
                </a:rPr>
                <a:t>set_global_opts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方法设置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DA61F2A0-C51E-446E-A99D-E823155AD2AC}"/>
                </a:ext>
              </a:extLst>
            </p:cNvPr>
            <p:cNvSpPr txBox="1"/>
            <p:nvPr/>
          </p:nvSpPr>
          <p:spPr>
            <a:xfrm>
              <a:off x="2421890" y="1955462"/>
              <a:ext cx="1351280" cy="4996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全局配置</a:t>
              </a: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39597D69-72A6-48CC-8DC0-B2DFBA6DE2A0}"/>
              </a:ext>
            </a:extLst>
          </p:cNvPr>
          <p:cNvSpPr txBox="1"/>
          <p:nvPr/>
        </p:nvSpPr>
        <p:spPr>
          <a:xfrm>
            <a:off x="1544561" y="2225654"/>
            <a:ext cx="1351280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系列配置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4E47C40-021C-4E69-BB49-A6E5570EF4BF}"/>
              </a:ext>
            </a:extLst>
          </p:cNvPr>
          <p:cNvSpPr txBox="1"/>
          <p:nvPr/>
        </p:nvSpPr>
        <p:spPr>
          <a:xfrm>
            <a:off x="1544561" y="2808108"/>
            <a:ext cx="6103620" cy="23462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•Item Style 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Opts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图元样式配置项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•Text Style 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Opts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文字样式配置项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•Label 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Opts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标签配置项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•Line Style 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Opts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线样式配置项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247696AF-B05B-470B-B591-1D8E19B8350A}"/>
              </a:ext>
            </a:extLst>
          </p:cNvPr>
          <p:cNvSpPr txBox="1"/>
          <p:nvPr/>
        </p:nvSpPr>
        <p:spPr>
          <a:xfrm>
            <a:off x="1544561" y="5154391"/>
            <a:ext cx="6103620" cy="4996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https://pyecharts.org/#/</a:t>
            </a:r>
          </a:p>
        </p:txBody>
      </p:sp>
    </p:spTree>
    <p:extLst>
      <p:ext uri="{BB962C8B-B14F-4D97-AF65-F5344CB8AC3E}">
        <p14:creationId xmlns:p14="http://schemas.microsoft.com/office/powerpoint/2010/main" val="3445941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485</TotalTime>
  <Words>4131</Words>
  <Application>Microsoft Office PowerPoint</Application>
  <PresentationFormat>宽屏</PresentationFormat>
  <Paragraphs>143</Paragraphs>
  <Slides>46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46</vt:i4>
      </vt:variant>
    </vt:vector>
  </HeadingPairs>
  <TitlesOfParts>
    <vt:vector size="52" baseType="lpstr">
      <vt:lpstr>等线</vt:lpstr>
      <vt:lpstr>等线 Light</vt:lpstr>
      <vt:lpstr>微软雅黑</vt:lpstr>
      <vt:lpstr>Arial</vt:lpstr>
      <vt:lpstr>Times New Roman</vt:lpstr>
      <vt:lpstr>Office 主题​​</vt:lpstr>
      <vt:lpstr>可视化</vt:lpstr>
      <vt:lpstr>第四章 可视化</vt:lpstr>
      <vt:lpstr>什么是可视化？</vt:lpstr>
      <vt:lpstr>PyEcharts介绍</vt:lpstr>
      <vt:lpstr>快速上手</vt:lpstr>
      <vt:lpstr>柱状图</vt:lpstr>
      <vt:lpstr>使用options配置项</vt:lpstr>
      <vt:lpstr>柱状图</vt:lpstr>
      <vt:lpstr>图表的配置项</vt:lpstr>
      <vt:lpstr>参数传递</vt:lpstr>
      <vt:lpstr>数据格式与转换</vt:lpstr>
      <vt:lpstr>怎么学习？</vt:lpstr>
      <vt:lpstr>第四章 可视化</vt:lpstr>
      <vt:lpstr>基本图表</vt:lpstr>
      <vt:lpstr>日历图</vt:lpstr>
      <vt:lpstr>漏斗图</vt:lpstr>
      <vt:lpstr>仪表盘</vt:lpstr>
      <vt:lpstr>关系图</vt:lpstr>
      <vt:lpstr>水球图</vt:lpstr>
      <vt:lpstr>平行坐标系</vt:lpstr>
      <vt:lpstr>饼图</vt:lpstr>
      <vt:lpstr>极坐标系</vt:lpstr>
      <vt:lpstr>雷达图</vt:lpstr>
      <vt:lpstr>桑葚图</vt:lpstr>
      <vt:lpstr>旭日图</vt:lpstr>
      <vt:lpstr>主题河流图</vt:lpstr>
      <vt:lpstr>词云图</vt:lpstr>
      <vt:lpstr>柱状图</vt:lpstr>
      <vt:lpstr>箱型图</vt:lpstr>
      <vt:lpstr>散点图</vt:lpstr>
      <vt:lpstr>折线图</vt:lpstr>
      <vt:lpstr>层多叠图</vt:lpstr>
      <vt:lpstr>地理坐标系</vt:lpstr>
      <vt:lpstr>第四章 可视化</vt:lpstr>
      <vt:lpstr>PowerPoint 演示文稿</vt:lpstr>
      <vt:lpstr>并行多图</vt:lpstr>
      <vt:lpstr>顺序多图</vt:lpstr>
      <vt:lpstr>顺序多图</vt:lpstr>
      <vt:lpstr>顺序多图</vt:lpstr>
      <vt:lpstr>顺序多图</vt:lpstr>
      <vt:lpstr>选项卡多图</vt:lpstr>
      <vt:lpstr>选项卡多图</vt:lpstr>
      <vt:lpstr>选项卡多图</vt:lpstr>
      <vt:lpstr>时间线轮播图</vt:lpstr>
      <vt:lpstr>可视化实战</vt:lpstr>
      <vt:lpstr>可视化实战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可视化</dc:title>
  <dc:creator>怡萱 范</dc:creator>
  <cp:lastModifiedBy>怡萱 范</cp:lastModifiedBy>
  <cp:revision>11</cp:revision>
  <dcterms:created xsi:type="dcterms:W3CDTF">2023-08-29T10:12:05Z</dcterms:created>
  <dcterms:modified xsi:type="dcterms:W3CDTF">2023-09-24T11:10:30Z</dcterms:modified>
</cp:coreProperties>
</file>