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514" r:id="rId2"/>
    <p:sldId id="680" r:id="rId3"/>
    <p:sldId id="524" r:id="rId4"/>
    <p:sldId id="525" r:id="rId5"/>
    <p:sldId id="649" r:id="rId6"/>
    <p:sldId id="648" r:id="rId7"/>
    <p:sldId id="650" r:id="rId8"/>
    <p:sldId id="651" r:id="rId9"/>
    <p:sldId id="652" r:id="rId10"/>
    <p:sldId id="653" r:id="rId11"/>
    <p:sldId id="654" r:id="rId12"/>
    <p:sldId id="655" r:id="rId13"/>
    <p:sldId id="656" r:id="rId14"/>
    <p:sldId id="657" r:id="rId15"/>
    <p:sldId id="658" r:id="rId16"/>
    <p:sldId id="659" r:id="rId17"/>
    <p:sldId id="660" r:id="rId18"/>
    <p:sldId id="681" r:id="rId19"/>
    <p:sldId id="661" r:id="rId20"/>
    <p:sldId id="662" r:id="rId21"/>
    <p:sldId id="663" r:id="rId22"/>
    <p:sldId id="664" r:id="rId23"/>
    <p:sldId id="665" r:id="rId24"/>
    <p:sldId id="666" r:id="rId25"/>
    <p:sldId id="667" r:id="rId26"/>
    <p:sldId id="668"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728"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DF87D5-4475-E641-3E59-FB50EA25E1E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D28A7EC-4A11-A3C4-7360-4D35F89701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7A9FCA4-5C12-DE85-EEBB-65146BADD095}"/>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CD4C0505-A143-58EF-9879-B5B3FA047B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E1CCD8B-2513-F16C-E36C-42D8C2844F12}"/>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2549304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6EE81F-B291-63C0-98A0-8665766D9E2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EC802A3-562C-7794-C66C-8FF1AAB694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03D3167-F798-681A-0A08-AB8250BF125F}"/>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CE8D1B77-6F62-B53B-3E89-F92050BEBD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3D0EF5-B313-E08A-306B-43F6823F23B0}"/>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6263844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6C46CDE-F534-2EAB-3DA6-A39B51FD500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B5DA50F3-8EBB-C9EB-3D8A-98F5EFF9F43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FD211FC-25D1-1A3C-5F13-A253EB891F39}"/>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87785730-0407-DB91-9D7D-911107980D5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B686C5F-997F-6E4C-0FC0-F1AE5B241AFC}"/>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2937852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E9DE0808-9345-42EC-9773-AD46C33E9F80}"/>
              </a:ext>
            </a:extLst>
          </p:cNvPr>
          <p:cNvCxnSpPr>
            <a:cxnSpLocks/>
          </p:cNvCxnSpPr>
          <p:nvPr userDrawn="1"/>
        </p:nvCxnSpPr>
        <p:spPr>
          <a:xfrm flipV="1">
            <a:off x="0" y="612320"/>
            <a:ext cx="12192000" cy="1"/>
          </a:xfrm>
          <a:prstGeom prst="line">
            <a:avLst/>
          </a:prstGeom>
          <a:ln w="28575">
            <a:solidFill>
              <a:srgbClr val="267B16"/>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295ADBB-163A-49D6-B372-1BD4E51262F5}"/>
              </a:ext>
            </a:extLst>
          </p:cNvPr>
          <p:cNvSpPr txBox="1"/>
          <p:nvPr userDrawn="1"/>
        </p:nvSpPr>
        <p:spPr>
          <a:xfrm>
            <a:off x="8947355" y="99983"/>
            <a:ext cx="3028335" cy="400110"/>
          </a:xfrm>
          <a:prstGeom prst="rect">
            <a:avLst/>
          </a:prstGeom>
          <a:noFill/>
        </p:spPr>
        <p:txBody>
          <a:bodyPr wrap="square" rtlCol="0">
            <a:spAutoFit/>
          </a:bodyPr>
          <a:lstStyle/>
          <a:p>
            <a:pPr algn="ctr"/>
            <a:r>
              <a:rPr lang="zh-CN" altLang="en-US" sz="2000" baseline="0" dirty="0">
                <a:latin typeface="微软雅黑" panose="020B0503020204020204" pitchFamily="34" charset="-122"/>
                <a:ea typeface="微软雅黑" panose="020B0503020204020204" pitchFamily="34" charset="-122"/>
                <a:cs typeface="Times New Roman" panose="02020603050405020304" pitchFamily="18" charset="0"/>
              </a:rPr>
              <a:t>新文科</a:t>
            </a:r>
            <a:r>
              <a:rPr lang="en-US" altLang="zh-CN" sz="2000" baseline="0" dirty="0">
                <a:latin typeface="微软雅黑" panose="020B0503020204020204" pitchFamily="34" charset="-122"/>
                <a:ea typeface="微软雅黑" panose="020B0503020204020204" pitchFamily="34" charset="-122"/>
                <a:cs typeface="Times New Roman" panose="02020603050405020304" pitchFamily="18" charset="0"/>
              </a:rPr>
              <a:t>Python</a:t>
            </a:r>
            <a:r>
              <a:rPr lang="zh-CN" altLang="en-US" sz="2000" baseline="0" dirty="0">
                <a:latin typeface="微软雅黑" panose="020B0503020204020204" pitchFamily="34" charset="-122"/>
                <a:ea typeface="微软雅黑" panose="020B0503020204020204" pitchFamily="34" charset="-122"/>
                <a:cs typeface="Times New Roman" panose="02020603050405020304" pitchFamily="18" charset="0"/>
              </a:rPr>
              <a:t>程序设计</a:t>
            </a:r>
          </a:p>
        </p:txBody>
      </p:sp>
      <p:sp>
        <p:nvSpPr>
          <p:cNvPr id="12" name="标题 1">
            <a:extLst>
              <a:ext uri="{FF2B5EF4-FFF2-40B4-BE49-F238E27FC236}">
                <a16:creationId xmlns:a16="http://schemas.microsoft.com/office/drawing/2014/main" id="{BF14C02D-1C95-46F2-9495-2B8758356F3E}"/>
              </a:ext>
            </a:extLst>
          </p:cNvPr>
          <p:cNvSpPr>
            <a:spLocks noGrp="1"/>
          </p:cNvSpPr>
          <p:nvPr>
            <p:ph type="title"/>
          </p:nvPr>
        </p:nvSpPr>
        <p:spPr>
          <a:xfrm>
            <a:off x="216310" y="40269"/>
            <a:ext cx="7662863" cy="515937"/>
          </a:xfrm>
        </p:spPr>
        <p:txBody>
          <a:bodyPr>
            <a:normAutofit/>
          </a:bodyPr>
          <a:lstStyle>
            <a:lvl1pPr>
              <a:defRPr lang="zh-CN" altLang="en-US" sz="2000" kern="1200" baseline="0" dirty="0" smtClean="0">
                <a:solidFill>
                  <a:schemeClr val="tx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spTree>
    <p:extLst>
      <p:ext uri="{BB962C8B-B14F-4D97-AF65-F5344CB8AC3E}">
        <p14:creationId xmlns:p14="http://schemas.microsoft.com/office/powerpoint/2010/main" val="741793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DCD9B9-402C-D325-5EF1-8CD7C43AAEB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D1CF6F9-4188-5AE0-6CFE-8FC7814E81B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93F7F03-C607-B486-BF45-F74A60AE3960}"/>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8C509B77-807D-4032-4C38-67CEFB206A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C102D90-68EB-C3A6-A7DF-7A24ACE8FE82}"/>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40243708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C2C113-3E57-1143-90C1-E294950AF9A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F7CC646-4D2A-E621-D4B5-58983ECC48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190AB851-0ADB-3853-DC31-E71491D5D63C}"/>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F44BEA68-A080-B852-55D7-D51E543652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E6EC82E-111B-964C-9840-E31980937A63}"/>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3601526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AF2C26-783C-31BD-39AF-B87A228A957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EBB7FC6-41CD-90EF-E5FD-17FF581CAD22}"/>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7CA026E-447B-2652-42AC-971EBE4757D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7FE5F41-04FE-2259-4872-98B27CCD4A3B}"/>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6" name="页脚占位符 5">
            <a:extLst>
              <a:ext uri="{FF2B5EF4-FFF2-40B4-BE49-F238E27FC236}">
                <a16:creationId xmlns:a16="http://schemas.microsoft.com/office/drawing/2014/main" id="{1640D4C8-8F4A-5521-B6B5-D83BDE845D6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EF50A84-C16D-7FFF-F7A3-F1739F2DB638}"/>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3357996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C61AB2-9B8E-88E7-1333-6A3ECC1C831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312097D8-06B2-C614-BCC2-D7E47EE0013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8DDF53F-3588-E707-76EA-60ACFEA9713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1C12640-2245-E996-276E-AF1E42D99EB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212C9D5-A5D5-F4BF-6BC3-16F589A34A2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DC88CCE-84C9-E371-7056-DBBCDEB60E6F}"/>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8" name="页脚占位符 7">
            <a:extLst>
              <a:ext uri="{FF2B5EF4-FFF2-40B4-BE49-F238E27FC236}">
                <a16:creationId xmlns:a16="http://schemas.microsoft.com/office/drawing/2014/main" id="{151D58E0-CE16-86CF-F9FB-DE88F6958F8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E0065F4-E855-DA80-AFDE-C3A0F8D8DDD0}"/>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3086084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F8CDD1-FE1E-345B-7EAF-81AB248FB7C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0D72AD3-E6BE-03AC-2F99-91AF5937177D}"/>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4" name="页脚占位符 3">
            <a:extLst>
              <a:ext uri="{FF2B5EF4-FFF2-40B4-BE49-F238E27FC236}">
                <a16:creationId xmlns:a16="http://schemas.microsoft.com/office/drawing/2014/main" id="{7707A9DF-7854-AE42-39BA-A87F091870C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31817B8-5238-2259-6AD0-9B88C733E6DE}"/>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4170455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D5240C4-44C1-3CFF-7EFD-0129A1E7BB27}"/>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3" name="页脚占位符 2">
            <a:extLst>
              <a:ext uri="{FF2B5EF4-FFF2-40B4-BE49-F238E27FC236}">
                <a16:creationId xmlns:a16="http://schemas.microsoft.com/office/drawing/2014/main" id="{288DC6BE-5E3E-F569-A0EA-34ECDF55D92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18D60E5-A147-13F9-ED50-AFA44F04CE00}"/>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1610179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E9CA13-C54A-6544-66C8-D182D101BAC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F6A4082-8A88-DA20-3AB9-D62D64667B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91C2E84-0B59-B98F-F17B-F117B1CEE2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651D4E9-5E8F-33A2-F6D8-A1DD403524DB}"/>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6" name="页脚占位符 5">
            <a:extLst>
              <a:ext uri="{FF2B5EF4-FFF2-40B4-BE49-F238E27FC236}">
                <a16:creationId xmlns:a16="http://schemas.microsoft.com/office/drawing/2014/main" id="{F050204E-35BA-BBCD-08ED-B846207E0D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67AFCB0-E16E-25D7-1A3C-9F8AB2DCCCC6}"/>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1195234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5D82CE-6E69-A5B4-5C51-F5ACD91C4C7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E332098-3A21-56EB-D377-A710E64883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4F47B78-3804-FFAF-946A-69572B162C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3BD351A-6AD4-38F4-6F99-FFEFFCE33BB0}"/>
              </a:ext>
            </a:extLst>
          </p:cNvPr>
          <p:cNvSpPr>
            <a:spLocks noGrp="1"/>
          </p:cNvSpPr>
          <p:nvPr>
            <p:ph type="dt" sz="half" idx="10"/>
          </p:nvPr>
        </p:nvSpPr>
        <p:spPr/>
        <p:txBody>
          <a:bodyPr/>
          <a:lstStyle/>
          <a:p>
            <a:fld id="{7F2BB69B-776B-4782-B7FB-89D223802959}" type="datetimeFigureOut">
              <a:rPr lang="zh-CN" altLang="en-US" smtClean="0"/>
              <a:t>2023/9/21</a:t>
            </a:fld>
            <a:endParaRPr lang="zh-CN" altLang="en-US"/>
          </a:p>
        </p:txBody>
      </p:sp>
      <p:sp>
        <p:nvSpPr>
          <p:cNvPr id="6" name="页脚占位符 5">
            <a:extLst>
              <a:ext uri="{FF2B5EF4-FFF2-40B4-BE49-F238E27FC236}">
                <a16:creationId xmlns:a16="http://schemas.microsoft.com/office/drawing/2014/main" id="{032600D0-5A1E-71FC-06A5-1A5CD0D8179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9CB79FE-8ED1-9D0A-35D3-EE08D41D10B6}"/>
              </a:ext>
            </a:extLst>
          </p:cNvPr>
          <p:cNvSpPr>
            <a:spLocks noGrp="1"/>
          </p:cNvSpPr>
          <p:nvPr>
            <p:ph type="sldNum" sz="quarter" idx="12"/>
          </p:nvPr>
        </p:nvSpPr>
        <p:spPr/>
        <p:txBody>
          <a:body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761611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7896F8E-4AF9-1284-5871-1A3FE04414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F8F9F74-C07C-CEA3-B51C-85C08F6C2C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9A7C421-2A11-5A66-14B8-F07447F341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2BB69B-776B-4782-B7FB-89D223802959}" type="datetimeFigureOut">
              <a:rPr lang="zh-CN" altLang="en-US" smtClean="0"/>
              <a:t>2023/9/21</a:t>
            </a:fld>
            <a:endParaRPr lang="zh-CN" altLang="en-US"/>
          </a:p>
        </p:txBody>
      </p:sp>
      <p:sp>
        <p:nvSpPr>
          <p:cNvPr id="5" name="页脚占位符 4">
            <a:extLst>
              <a:ext uri="{FF2B5EF4-FFF2-40B4-BE49-F238E27FC236}">
                <a16:creationId xmlns:a16="http://schemas.microsoft.com/office/drawing/2014/main" id="{EE4090F7-9659-EFF8-3EB0-0ADB4E67DB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0A4C4DB-0FB0-1D68-9A25-3CAFC8A85B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F88E62-5473-45EF-A967-2DEC446F81AA}" type="slidenum">
              <a:rPr lang="zh-CN" altLang="en-US" smtClean="0"/>
              <a:t>‹#›</a:t>
            </a:fld>
            <a:endParaRPr lang="zh-CN" altLang="en-US"/>
          </a:p>
        </p:txBody>
      </p:sp>
    </p:spTree>
    <p:extLst>
      <p:ext uri="{BB962C8B-B14F-4D97-AF65-F5344CB8AC3E}">
        <p14:creationId xmlns:p14="http://schemas.microsoft.com/office/powerpoint/2010/main" val="217045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Visio_Drawing.vsdx"/><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lstStyle/>
          <a:p>
            <a:r>
              <a:rPr lang="zh-CN" altLang="en-US" dirty="0"/>
              <a:t>大模型</a:t>
            </a:r>
          </a:p>
        </p:txBody>
      </p:sp>
      <p:sp>
        <p:nvSpPr>
          <p:cNvPr id="3" name="文本框 2">
            <a:extLst>
              <a:ext uri="{FF2B5EF4-FFF2-40B4-BE49-F238E27FC236}">
                <a16:creationId xmlns:a16="http://schemas.microsoft.com/office/drawing/2014/main" id="{82E71B6B-3481-4493-805F-A48D103102BE}"/>
              </a:ext>
            </a:extLst>
          </p:cNvPr>
          <p:cNvSpPr txBox="1"/>
          <p:nvPr/>
        </p:nvSpPr>
        <p:spPr>
          <a:xfrm>
            <a:off x="4551066" y="3105834"/>
            <a:ext cx="3089868" cy="646331"/>
          </a:xfrm>
          <a:prstGeom prst="rect">
            <a:avLst/>
          </a:prstGeom>
          <a:noFill/>
        </p:spPr>
        <p:txBody>
          <a:bodyPr wrap="square" rtlCol="0">
            <a:spAutoFit/>
          </a:bodyPr>
          <a:lstStyle/>
          <a:p>
            <a:pPr algn="ctr"/>
            <a:r>
              <a:rPr lang="zh-CN" altLang="en-US" sz="3600" b="1" dirty="0">
                <a:latin typeface="微软雅黑" panose="020B0503020204020204" pitchFamily="34" charset="-122"/>
                <a:ea typeface="微软雅黑" panose="020B0503020204020204" pitchFamily="34" charset="-122"/>
              </a:rPr>
              <a:t>第五章 大模型</a:t>
            </a:r>
          </a:p>
        </p:txBody>
      </p:sp>
    </p:spTree>
    <p:extLst>
      <p:ext uri="{BB962C8B-B14F-4D97-AF65-F5344CB8AC3E}">
        <p14:creationId xmlns:p14="http://schemas.microsoft.com/office/powerpoint/2010/main" val="2186014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GPT-2</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062681" y="1031502"/>
            <a:ext cx="10066638" cy="5116272"/>
          </a:xfrm>
          <a:prstGeom prst="rect">
            <a:avLst/>
          </a:prstGeom>
          <a:noFill/>
        </p:spPr>
        <p:txBody>
          <a:bodyPr wrap="square">
            <a:spAutoFit/>
          </a:bodyPr>
          <a:lstStyle/>
          <a:p>
            <a:pPr indent="304800" algn="just">
              <a:lnSpc>
                <a:spcPct val="150000"/>
              </a:lnSpc>
            </a:pP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8</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项语言模型任务中通过</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zero-shot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学习取得了</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项超越</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state-of-the-art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的成果。此外，它在“</a:t>
            </a: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Children'sBookTest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”数据集上的命名实体识别任务中，超越</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state-of-the-art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的方法约</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LAMBADA</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数据集上表现出了出色的长期依赖捕捉能力；在阅读理解任务中超过了</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个</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baseline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模型中的三个；在法译英任务中，虽然不如有监督的</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state-of-the-art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模型，但超过了大多数无监督方法。尽管</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在文本总结任务中表现不佳，但与有监督模型的效果非常接近。</a:t>
            </a:r>
          </a:p>
          <a:p>
            <a:pPr indent="304800" algn="just">
              <a:lnSpc>
                <a:spcPct val="150000"/>
              </a:lnSpc>
            </a:pP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验证了通过海量数据和大量参数训练出来的词向量模型可以迁移到其他任务中而不需要额外训练，这是它的最大贡献。然而，实验表明，</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的无监督学习能力还有提升空间，有些任务上的表现甚至不如随机模型。虽然在某些</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zero-shot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任务上表现不错，但我们仍不清楚这种策略的潜在能力。</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的结果表明，随着模型容量和数据量的增大，模型的潜力还有很大的拓展空间。基于这个思想，</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应运而生</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269732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GPT-3</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438349" y="1563361"/>
            <a:ext cx="9315301" cy="3731278"/>
          </a:xfrm>
          <a:prstGeom prst="rect">
            <a:avLst/>
          </a:prstGeom>
          <a:noFill/>
        </p:spPr>
        <p:txBody>
          <a:bodyPr wrap="square">
            <a:spAutoFit/>
          </a:bodyPr>
          <a:lstStyle/>
          <a:p>
            <a:pPr indent="304800" algn="just">
              <a:lnSpc>
                <a:spcPct val="150000"/>
              </a:lnSpc>
            </a:pP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是由</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OpenAI</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推出的第三代通用语言模型，于</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2020</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17</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日发布。</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采用了前两代</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GPT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的基本架构，但将模型规模扩大了数倍，拥有</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1.75</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万亿个参数，是当时最大的自然语言处理模型</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采用了</a:t>
            </a:r>
            <a:r>
              <a:rPr lang="zh-CN"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元学习</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，元学习是一种能够通过少量数据快速适应模型的方法。它通过寻找一个好的初始化范围，加速模型的收敛，从而在有限的数据集上获得不错的效果。而</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模型则以其庞大的参数规模和出色的表现在下游任务上脱颖而出。</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能够在零样本或少样本的情况下，仅凭任务描述就表现出色，甚至在一些非常困难的任务上也有惊人的表现</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090691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GPT-3</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055301" y="1332528"/>
            <a:ext cx="10081397" cy="4192943"/>
          </a:xfrm>
          <a:prstGeom prst="rect">
            <a:avLst/>
          </a:prstGeom>
          <a:noFill/>
        </p:spPr>
        <p:txBody>
          <a:bodyPr wrap="square">
            <a:spAutoFit/>
          </a:bodyPr>
          <a:lstStyle/>
          <a:p>
            <a:pPr indent="304800" algn="just">
              <a:lnSpc>
                <a:spcPct val="150000"/>
              </a:lnSpc>
            </a:pP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相较于前两代</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在多个任务上都取得了更好的性能。具体来说，</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zh-CN"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生成文本</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方面的表现比前两代都要好，其能够更好地保持文本的连贯性、语法正确性和逻辑性。此外，</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zh-CN"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问答、翻译和摘要</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等任务上也表现出色，其结果比前两代更加准确、流畅。值得一提的是，</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在较小的</a:t>
            </a:r>
            <a:r>
              <a:rPr lang="zh-CN"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数据集</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上也能表现出色，这意味着它可以从相对较少的数据中进行学习，具有更好的泛化性能。</a:t>
            </a:r>
            <a:endPar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是一个真正意义上的大型语言模型，它的问世证明了大型语言模型通向通用人工智能的可能性。</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OpenAI</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将其发布为</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API</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，使开发者能够通过</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API</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调用来使用</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的强大功能。这使得不同领域的开发者能够更快地获得自然语言处理能力，并为自然语言处理技术的应用带来了新的可能性。</a:t>
            </a:r>
            <a:endPar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208695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a:xfrm>
            <a:off x="216310" y="40269"/>
            <a:ext cx="10274313" cy="515937"/>
          </a:xfrm>
        </p:spPr>
        <p:txBody>
          <a:bodyPr>
            <a:normAutofit/>
          </a:bodyPr>
          <a:lstStyle/>
          <a:p>
            <a:r>
              <a:rPr lang="en-US" altLang="zh-CN" b="1" dirty="0" err="1">
                <a:latin typeface="微软雅黑" panose="020B0503020204020204" pitchFamily="34" charset="-122"/>
              </a:rPr>
              <a:t>InstructGPT</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411287" y="2025026"/>
            <a:ext cx="9369425" cy="2807948"/>
          </a:xfrm>
          <a:prstGeom prst="rect">
            <a:avLst/>
          </a:prstGeom>
          <a:noFill/>
        </p:spPr>
        <p:txBody>
          <a:bodyPr wrap="square">
            <a:spAutoFit/>
          </a:bodyPr>
          <a:lstStyle/>
          <a:p>
            <a:pPr indent="304800" algn="just">
              <a:lnSpc>
                <a:spcPct val="150000"/>
              </a:lnSpc>
            </a:pPr>
            <a:r>
              <a:rPr lang="en-US" altLang="zh-CN" sz="2000" b="1" dirty="0" err="1">
                <a:effectLst/>
                <a:latin typeface="微软雅黑" panose="020B0503020204020204" pitchFamily="34" charset="-122"/>
                <a:ea typeface="微软雅黑" panose="020B0503020204020204" pitchFamily="34" charset="-122"/>
                <a:cs typeface="Times New Roman" panose="02020603050405020304" pitchFamily="18" charset="0"/>
              </a:rPr>
              <a:t>InstructGPT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的出现是为了解决语言模型在生成输出时可能会违背用户意图的问题。由于模型的训练目标是预测下一个</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token</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而不是符合用户的指令，因此模型有时会生成不真实、有害或无用的输出，与用户的期望不符。</a:t>
            </a:r>
            <a:r>
              <a:rPr lang="en-US" altLang="zh-CN" sz="2000" b="1" dirty="0" err="1">
                <a:effectLst/>
                <a:latin typeface="微软雅黑" panose="020B0503020204020204" pitchFamily="34" charset="-122"/>
                <a:ea typeface="微软雅黑" panose="020B0503020204020204" pitchFamily="34" charset="-122"/>
                <a:cs typeface="Times New Roman" panose="02020603050405020304" pitchFamily="18" charset="0"/>
              </a:rPr>
              <a:t>InstructGPT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的作用就是</a:t>
            </a:r>
            <a:r>
              <a:rPr lang="zh-CN"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帮助模型更好地遵循人类的意图</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，从而生成更符合用户期望的输出。它通过附加一些指令信息，让模型在生成输出时更加准确地理解用户的意图。这种方法有助于缓解模型的偏见性和数据中存在的有毒内容等问题，从而提高模型输出的质量。</a:t>
            </a:r>
            <a:endPar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83661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err="1">
                <a:latin typeface="微软雅黑" panose="020B0503020204020204" pitchFamily="34" charset="-122"/>
              </a:rPr>
              <a:t>InstructGPT</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187068" y="1563361"/>
            <a:ext cx="9817863" cy="3731278"/>
          </a:xfrm>
          <a:prstGeom prst="rect">
            <a:avLst/>
          </a:prstGeom>
          <a:noFill/>
        </p:spPr>
        <p:txBody>
          <a:bodyPr wrap="square">
            <a:spAutoFit/>
          </a:bodyPr>
          <a:lstStyle/>
          <a:p>
            <a:pPr indent="304800" algn="just">
              <a:lnSpc>
                <a:spcPct val="150000"/>
              </a:lnSpc>
            </a:pP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InstructGPT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有两个主要特点：引入了</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指令学习（</a:t>
            </a: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InstructLearning</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基于人类反馈的微调（</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RLHF</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。与传统的</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Fine-tuning</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相比，</a:t>
            </a: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InstructLearning</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PromptLearning</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可以使用更少的示例或</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prompt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工程来提高性能，而</a:t>
            </a: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Instructiontuning</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可以通过自然语言指令学习执行多个任务。另一方面，为了解决训练过程中出现敏感内容的问题，</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RLHF</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使用人类反馈来训练一个奖励模型，以指导语言模型生成内容的质量，比如避免生成带有种族歧视、辱骂等内容，并确保输出的内容流畅、语法正确、有用、真实和无害。这种方法可以让模型输出更符合人类偏好和预期的结果，同时提高模型在内容生成上的质量。</a:t>
            </a:r>
          </a:p>
        </p:txBody>
      </p:sp>
    </p:spTree>
    <p:extLst>
      <p:ext uri="{BB962C8B-B14F-4D97-AF65-F5344CB8AC3E}">
        <p14:creationId xmlns:p14="http://schemas.microsoft.com/office/powerpoint/2010/main" val="435456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GPT-4</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250006" y="1332528"/>
            <a:ext cx="9691987" cy="4192943"/>
          </a:xfrm>
          <a:prstGeom prst="rect">
            <a:avLst/>
          </a:prstGeom>
          <a:noFill/>
        </p:spPr>
        <p:txBody>
          <a:bodyPr wrap="square">
            <a:spAutoFit/>
          </a:bodyPr>
          <a:lstStyle/>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OpenAI</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于</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2023</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月</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14</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日发布了</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GPT-4</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，将其整合到了</a:t>
            </a: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ChatGPTPLUS</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中，从而使得</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具备了处理多模态输入和输出的能力，包括图像和文本输入，发出文本输出。</a:t>
            </a:r>
          </a:p>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相较于之前的</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版本，</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GPT-4</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表现出更高的可靠性和创造力，能够处理更为精细的指令和复杂的任务。它可以</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同时处理文本和图像的输入，生成自然语言、代码等文本输出</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，适用于包括文本、图片、图表或屏幕截图等在内的各种领域。</a:t>
            </a:r>
          </a:p>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此外，</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GPT-4</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在安全性方面也得到了改善，可以更好地响应敏感请求。虽然</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GPT-4</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仍然存在缺陷，但它的错误次数比</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少。不过，它有时会犯一些简单的推理错误，在处理代码时会引入安全漏洞。</a:t>
            </a:r>
          </a:p>
        </p:txBody>
      </p:sp>
    </p:spTree>
    <p:extLst>
      <p:ext uri="{BB962C8B-B14F-4D97-AF65-F5344CB8AC3E}">
        <p14:creationId xmlns:p14="http://schemas.microsoft.com/office/powerpoint/2010/main" val="33772727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algn="just"/>
            <a:r>
              <a:rPr lang="en-US" altLang="zh-CN" b="1" dirty="0">
                <a:latin typeface="微软雅黑" panose="020B0503020204020204" pitchFamily="34" charset="-122"/>
              </a:rPr>
              <a:t>AI</a:t>
            </a:r>
            <a:r>
              <a:rPr lang="zh-CN" altLang="en-US" b="1" dirty="0">
                <a:latin typeface="微软雅黑" panose="020B0503020204020204" pitchFamily="34" charset="-122"/>
              </a:rPr>
              <a:t>的下一代浪潮</a:t>
            </a:r>
          </a:p>
        </p:txBody>
      </p:sp>
      <p:sp>
        <p:nvSpPr>
          <p:cNvPr id="3" name="文本框 2">
            <a:extLst>
              <a:ext uri="{FF2B5EF4-FFF2-40B4-BE49-F238E27FC236}">
                <a16:creationId xmlns:a16="http://schemas.microsoft.com/office/drawing/2014/main" id="{D19B187A-7929-B765-64D2-8B84950E5312}"/>
              </a:ext>
            </a:extLst>
          </p:cNvPr>
          <p:cNvSpPr txBox="1"/>
          <p:nvPr/>
        </p:nvSpPr>
        <p:spPr>
          <a:xfrm>
            <a:off x="1132660" y="1332528"/>
            <a:ext cx="9926680" cy="4192943"/>
          </a:xfrm>
          <a:prstGeom prst="rect">
            <a:avLst/>
          </a:prstGeom>
          <a:noFill/>
        </p:spPr>
        <p:txBody>
          <a:bodyPr wrap="square">
            <a:spAutoFit/>
          </a:bodyPr>
          <a:lstStyle/>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大型语言模型被视为实现通用人工智能的重要途径，尽管是否应该追求通用人工智能仍存在争议，因为这可能会导致自主意识和不可控性。然而，大型语言模型的出现为市场带来了新机遇，各大公司和研究机构正在竞相开发。谷歌、微软、英伟达、智源人工智能研究院、阿里、百度、华为、腾讯、浪潮等头部企业和机构都在进行大型语言模型的研究和探索。例如，谷歌推出的</a:t>
            </a: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SwitchTransformer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模型于</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2021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月打破了</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GPT-3</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的记录，成为史上首个拥有万亿级参数量的语言模型。同年</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月，</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百度文心</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ERNIE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又推出了四个预训练模型，超越了谷歌和微软的模型，进一步推动了智能产业的发展。同时，北京智源人工智能研究院发布了超大规模智能模型“</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悟道</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2.0</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”，成为全球最大的预训练模型。</a:t>
            </a:r>
          </a:p>
        </p:txBody>
      </p:sp>
    </p:spTree>
    <p:extLst>
      <p:ext uri="{BB962C8B-B14F-4D97-AF65-F5344CB8AC3E}">
        <p14:creationId xmlns:p14="http://schemas.microsoft.com/office/powerpoint/2010/main" val="1428693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zh-CN" altLang="en-US" b="1" dirty="0">
                <a:latin typeface="微软雅黑" panose="020B0503020204020204" pitchFamily="34" charset="-122"/>
              </a:rPr>
              <a:t>大语言模型的意义</a:t>
            </a:r>
          </a:p>
        </p:txBody>
      </p:sp>
      <p:sp>
        <p:nvSpPr>
          <p:cNvPr id="3" name="文本框 2">
            <a:extLst>
              <a:ext uri="{FF2B5EF4-FFF2-40B4-BE49-F238E27FC236}">
                <a16:creationId xmlns:a16="http://schemas.microsoft.com/office/drawing/2014/main" id="{D19B187A-7929-B765-64D2-8B84950E5312}"/>
              </a:ext>
            </a:extLst>
          </p:cNvPr>
          <p:cNvSpPr txBox="1"/>
          <p:nvPr/>
        </p:nvSpPr>
        <p:spPr>
          <a:xfrm>
            <a:off x="1063453" y="1161813"/>
            <a:ext cx="10065093" cy="5116272"/>
          </a:xfrm>
          <a:prstGeom prst="rect">
            <a:avLst/>
          </a:prstGeom>
          <a:noFill/>
        </p:spPr>
        <p:txBody>
          <a:bodyPr wrap="square">
            <a:spAutoFit/>
          </a:bodyPr>
          <a:lstStyle/>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大语言模型被广大专家视为通向通用人工智能的重要途径之一。超大规模预训练模型是从弱人工智能向通用人工智能的突破性探索，解决了传统深度学习的应用碎片化难题，引发了科研机构和企业的重点投资。大语言模型具有强大的泛化能力，可减少对数据标注的依赖，能够吸收海量知识，从而提高模型的泛化能力。</a:t>
            </a:r>
          </a:p>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传统的自然语言处理研究中，有很多具体的子领域和子方向，例如中文分词和词性标注等。这些任务通常不是为了解决实际应用中的需求，而是作为一个中间的辅助作用。例如，在传统的深度学习中，中文语句需要进行分词预处理。现在，随着</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等大型语言模型的出现，通过大量数据的预训练，这些中间任务作为语言特征已经被吸收到</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Transformer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的参数中。这样，我们就可以直接处理最终任务，无需对中间任务进行建模。因此，自然语言处理的不同子领域的特征提取方法已经逐渐从</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LSTM/CNN</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统一到了</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Transformer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上。</a:t>
            </a:r>
          </a:p>
        </p:txBody>
      </p:sp>
    </p:spTree>
    <p:extLst>
      <p:ext uri="{BB962C8B-B14F-4D97-AF65-F5344CB8AC3E}">
        <p14:creationId xmlns:p14="http://schemas.microsoft.com/office/powerpoint/2010/main" val="22290772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第五章 大语言模型</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2076846" y="2864464"/>
            <a:ext cx="4325232" cy="179897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altLang="zh-CN" sz="2000" dirty="0">
                <a:latin typeface="微软雅黑" panose="020B0503020204020204" pitchFamily="34" charset="-122"/>
                <a:ea typeface="微软雅黑" panose="020B0503020204020204" pitchFamily="34" charset="-122"/>
              </a:rPr>
              <a:t>5.1 </a:t>
            </a:r>
            <a:r>
              <a:rPr lang="zh-CN" altLang="en-US" sz="2000" dirty="0">
                <a:latin typeface="微软雅黑" panose="020B0503020204020204" pitchFamily="34" charset="-122"/>
                <a:ea typeface="微软雅黑" panose="020B0503020204020204" pitchFamily="34" charset="-122"/>
              </a:rPr>
              <a:t>大语言模型概述</a:t>
            </a:r>
            <a:endParaRPr lang="en-US" altLang="zh-CN" sz="2000" dirty="0">
              <a:latin typeface="微软雅黑" panose="020B0503020204020204" pitchFamily="34" charset="-122"/>
              <a:ea typeface="微软雅黑" panose="020B0503020204020204" pitchFamily="34" charset="-122"/>
            </a:endParaRPr>
          </a:p>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5.2  ChatGPT</a:t>
            </a:r>
          </a:p>
        </p:txBody>
      </p:sp>
    </p:spTree>
    <p:extLst>
      <p:ext uri="{BB962C8B-B14F-4D97-AF65-F5344CB8AC3E}">
        <p14:creationId xmlns:p14="http://schemas.microsoft.com/office/powerpoint/2010/main" val="9014156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ChatGPT</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473135" y="2025026"/>
            <a:ext cx="9245729" cy="2807948"/>
          </a:xfrm>
          <a:prstGeom prst="rect">
            <a:avLst/>
          </a:prstGeom>
          <a:noFill/>
        </p:spPr>
        <p:txBody>
          <a:bodyPr wrap="square">
            <a:spAutoFit/>
          </a:bodyPr>
          <a:lstStyle/>
          <a:p>
            <a:pPr indent="304800" algn="just">
              <a:lnSpc>
                <a:spcPct val="150000"/>
              </a:lnSpc>
            </a:pP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近期，</a:t>
            </a: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在社交媒体上备受关注，它是</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OpenAI</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开发的一款大型语言模型。通过自然语言交互，</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可以理解人类的语言，并提供各种语言方面的帮助和建议。作为一个聊天机器人，它不仅可以进行普通的聊天、搜索和翻译等任务，还能够写故事、编写代码甚至进行调试等复杂操作。</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成为历史上最快达到</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亿用户的应用。由于其强大的技术实力，</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受到了许多开发者的高度关注和好奇。</a:t>
            </a:r>
          </a:p>
        </p:txBody>
      </p:sp>
    </p:spTree>
    <p:extLst>
      <p:ext uri="{BB962C8B-B14F-4D97-AF65-F5344CB8AC3E}">
        <p14:creationId xmlns:p14="http://schemas.microsoft.com/office/powerpoint/2010/main" val="2803074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8F27A0-30C3-6FEC-321D-47C0CE78F5A8}"/>
              </a:ext>
            </a:extLst>
          </p:cNvPr>
          <p:cNvSpPr>
            <a:spLocks noGrp="1"/>
          </p:cNvSpPr>
          <p:nvPr>
            <p:ph type="title"/>
          </p:nvPr>
        </p:nvSpPr>
        <p:spPr/>
        <p:txBody>
          <a:bodyPr>
            <a:normAutofit/>
          </a:bodyPr>
          <a:lstStyle/>
          <a:p>
            <a:r>
              <a:rPr lang="zh-CN" altLang="en-US" dirty="0"/>
              <a:t>第五章 大语言模型</a:t>
            </a:r>
          </a:p>
        </p:txBody>
      </p:sp>
      <p:sp>
        <p:nvSpPr>
          <p:cNvPr id="3" name="Rectangle 3">
            <a:extLst>
              <a:ext uri="{FF2B5EF4-FFF2-40B4-BE49-F238E27FC236}">
                <a16:creationId xmlns:a16="http://schemas.microsoft.com/office/drawing/2014/main" id="{81094B67-CF9D-52CE-6B97-2A66F786155B}"/>
              </a:ext>
            </a:extLst>
          </p:cNvPr>
          <p:cNvSpPr txBox="1">
            <a:spLocks noChangeArrowheads="1"/>
          </p:cNvSpPr>
          <p:nvPr/>
        </p:nvSpPr>
        <p:spPr>
          <a:xfrm>
            <a:off x="2149998" y="2882752"/>
            <a:ext cx="4325232" cy="10924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zh-CN" altLang="en-US" sz="2000" b="1"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5.1 </a:t>
            </a:r>
            <a:r>
              <a:rPr lang="zh-CN" altLang="en-US" sz="2000" dirty="0">
                <a:latin typeface="微软雅黑" panose="020B0503020204020204" pitchFamily="34" charset="-122"/>
                <a:ea typeface="微软雅黑" panose="020B0503020204020204" pitchFamily="34" charset="-122"/>
              </a:rPr>
              <a:t>大语言模型概述</a:t>
            </a:r>
            <a:endParaRPr lang="en-US" altLang="zh-CN" sz="2000" dirty="0">
              <a:latin typeface="微软雅黑" panose="020B0503020204020204" pitchFamily="34" charset="-122"/>
              <a:ea typeface="微软雅黑" panose="020B0503020204020204" pitchFamily="34" charset="-122"/>
            </a:endParaRPr>
          </a:p>
          <a:p>
            <a:pPr>
              <a:lnSpc>
                <a:spcPct val="100000"/>
              </a:lnSpc>
            </a:pPr>
            <a:r>
              <a:rPr lang="en-US" altLang="zh-CN" sz="2000" dirty="0">
                <a:latin typeface="微软雅黑" panose="020B0503020204020204" pitchFamily="34" charset="-122"/>
                <a:ea typeface="微软雅黑" panose="020B0503020204020204" pitchFamily="34" charset="-122"/>
              </a:rPr>
              <a:t>5.2  ChatGPT</a:t>
            </a:r>
          </a:p>
        </p:txBody>
      </p:sp>
    </p:spTree>
    <p:extLst>
      <p:ext uri="{BB962C8B-B14F-4D97-AF65-F5344CB8AC3E}">
        <p14:creationId xmlns:p14="http://schemas.microsoft.com/office/powerpoint/2010/main" val="26769078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ChatGPT</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691244" y="765208"/>
            <a:ext cx="7054850" cy="499624"/>
          </a:xfrm>
          <a:prstGeom prst="rect">
            <a:avLst/>
          </a:prstGeom>
          <a:noFill/>
        </p:spPr>
        <p:txBody>
          <a:bodyPr wrap="square">
            <a:spAutoFit/>
          </a:bodyPr>
          <a:lstStyle/>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例如，下面是与</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进行的对话，让其写一份邮件</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4" name="图片 3">
            <a:extLst>
              <a:ext uri="{FF2B5EF4-FFF2-40B4-BE49-F238E27FC236}">
                <a16:creationId xmlns:a16="http://schemas.microsoft.com/office/drawing/2014/main" id="{94F83A9D-8B66-AB50-88ED-C2BEA7204DC8}"/>
              </a:ext>
            </a:extLst>
          </p:cNvPr>
          <p:cNvPicPr>
            <a:picLocks noChangeAspect="1"/>
          </p:cNvPicPr>
          <p:nvPr/>
        </p:nvPicPr>
        <p:blipFill>
          <a:blip r:embed="rId2"/>
          <a:stretch>
            <a:fillRect/>
          </a:stretch>
        </p:blipFill>
        <p:spPr>
          <a:xfrm>
            <a:off x="2055578" y="1473834"/>
            <a:ext cx="8080844" cy="4830840"/>
          </a:xfrm>
          <a:prstGeom prst="rect">
            <a:avLst/>
          </a:prstGeom>
        </p:spPr>
      </p:pic>
    </p:spTree>
    <p:extLst>
      <p:ext uri="{BB962C8B-B14F-4D97-AF65-F5344CB8AC3E}">
        <p14:creationId xmlns:p14="http://schemas.microsoft.com/office/powerpoint/2010/main" val="3641039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zh-CN" altLang="en-US" b="1" dirty="0">
                <a:latin typeface="微软雅黑" panose="020B0503020204020204" pitchFamily="34" charset="-122"/>
              </a:rPr>
              <a:t>如何使用</a:t>
            </a:r>
            <a:r>
              <a:rPr lang="en-US" altLang="zh-CN" b="1" dirty="0">
                <a:latin typeface="微软雅黑" panose="020B0503020204020204" pitchFamily="34" charset="-122"/>
              </a:rPr>
              <a:t>ChatGPT</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133303" y="714054"/>
            <a:ext cx="9940926" cy="1884618"/>
          </a:xfrm>
          <a:prstGeom prst="rect">
            <a:avLst/>
          </a:prstGeom>
          <a:noFill/>
        </p:spPr>
        <p:txBody>
          <a:bodyPr wrap="square">
            <a:spAutoFit/>
          </a:bodyPr>
          <a:lstStyle/>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与传统的使用浏览器搜索信息不同，使用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时，我们不必只提供搜索信息的关键词，而是像与真人对话一样，把你的疑问或需求直接向它诉说，它便会生成一段回答，尽力解决你的问题。</a:t>
            </a:r>
          </a:p>
          <a:p>
            <a:pPr indent="304800" algn="just">
              <a:lnSpc>
                <a:spcPct val="150000"/>
              </a:lnSpc>
            </a:pP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4" name="图片 3">
            <a:extLst>
              <a:ext uri="{FF2B5EF4-FFF2-40B4-BE49-F238E27FC236}">
                <a16:creationId xmlns:a16="http://schemas.microsoft.com/office/drawing/2014/main" id="{CB7105C0-4EE7-EAE8-1DD0-633A0B37E7FC}"/>
              </a:ext>
            </a:extLst>
          </p:cNvPr>
          <p:cNvPicPr>
            <a:picLocks noChangeAspect="1"/>
          </p:cNvPicPr>
          <p:nvPr/>
        </p:nvPicPr>
        <p:blipFill>
          <a:blip r:embed="rId2"/>
          <a:stretch>
            <a:fillRect/>
          </a:stretch>
        </p:blipFill>
        <p:spPr>
          <a:xfrm>
            <a:off x="1806234" y="2333684"/>
            <a:ext cx="8595065" cy="3939540"/>
          </a:xfrm>
          <a:prstGeom prst="rect">
            <a:avLst/>
          </a:prstGeom>
        </p:spPr>
      </p:pic>
    </p:spTree>
    <p:extLst>
      <p:ext uri="{BB962C8B-B14F-4D97-AF65-F5344CB8AC3E}">
        <p14:creationId xmlns:p14="http://schemas.microsoft.com/office/powerpoint/2010/main" val="3990301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ChatGPT</a:t>
            </a:r>
            <a:r>
              <a:rPr lang="zh-CN" altLang="en-US" b="1" dirty="0">
                <a:latin typeface="微软雅黑" panose="020B0503020204020204" pitchFamily="34" charset="-122"/>
              </a:rPr>
              <a:t>的优缺点</a:t>
            </a:r>
          </a:p>
        </p:txBody>
      </p:sp>
      <p:sp>
        <p:nvSpPr>
          <p:cNvPr id="3" name="文本框 2">
            <a:extLst>
              <a:ext uri="{FF2B5EF4-FFF2-40B4-BE49-F238E27FC236}">
                <a16:creationId xmlns:a16="http://schemas.microsoft.com/office/drawing/2014/main" id="{D19B187A-7929-B765-64D2-8B84950E5312}"/>
              </a:ext>
            </a:extLst>
          </p:cNvPr>
          <p:cNvSpPr txBox="1"/>
          <p:nvPr/>
        </p:nvSpPr>
        <p:spPr>
          <a:xfrm>
            <a:off x="702318" y="870864"/>
            <a:ext cx="10787363" cy="5116272"/>
          </a:xfrm>
          <a:prstGeom prst="rect">
            <a:avLst/>
          </a:prstGeom>
          <a:noFill/>
        </p:spPr>
        <p:txBody>
          <a:bodyPr wrap="square">
            <a:spAutoFit/>
          </a:bodyPr>
          <a:lstStyle/>
          <a:p>
            <a:pPr indent="3048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优点：</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与其他单一领域的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NLP</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模型不同，它能出色地完成一系列任务，比如</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创作诗歌，撰写新闻报道、甚至模仿某些知名作家的写作风格</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可以</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根据人类提供的信息对之间的结果进行调整</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。对于同一个问题，</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可以有多种不同的回答，即便表达的核心意思一样，话语形式也是不一样的。不会进行机械式的，单一的回答问题。</a:t>
            </a: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可以</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主动承认错误</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，若用户指出其错误，模型会听取意见并优化答案。</a:t>
            </a: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在对话的过程中会记忆先前使用的对话的信息</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，即理解上下文，从而实现连续对话，有着优秀的交互体验</a:t>
            </a: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代码编写能力很强</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，可以使用它生成代码并进行改写。它还可以帮你寻找代码的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BUG</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，帮你分析并解决问题。</a:t>
            </a:r>
          </a:p>
        </p:txBody>
      </p:sp>
    </p:spTree>
    <p:extLst>
      <p:ext uri="{BB962C8B-B14F-4D97-AF65-F5344CB8AC3E}">
        <p14:creationId xmlns:p14="http://schemas.microsoft.com/office/powerpoint/2010/main" val="1757779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ChatGPT</a:t>
            </a:r>
            <a:r>
              <a:rPr lang="zh-CN" altLang="en-US" b="1" dirty="0">
                <a:latin typeface="微软雅黑" panose="020B0503020204020204" pitchFamily="34" charset="-122"/>
              </a:rPr>
              <a:t>的优缺点</a:t>
            </a:r>
          </a:p>
        </p:txBody>
      </p:sp>
      <p:sp>
        <p:nvSpPr>
          <p:cNvPr id="3" name="文本框 2">
            <a:extLst>
              <a:ext uri="{FF2B5EF4-FFF2-40B4-BE49-F238E27FC236}">
                <a16:creationId xmlns:a16="http://schemas.microsoft.com/office/drawing/2014/main" id="{D19B187A-7929-B765-64D2-8B84950E5312}"/>
              </a:ext>
            </a:extLst>
          </p:cNvPr>
          <p:cNvSpPr txBox="1"/>
          <p:nvPr/>
        </p:nvSpPr>
        <p:spPr>
          <a:xfrm>
            <a:off x="803382" y="1218106"/>
            <a:ext cx="10585236" cy="4192943"/>
          </a:xfrm>
          <a:prstGeom prst="rect">
            <a:avLst/>
          </a:prstGeom>
          <a:noFill/>
        </p:spPr>
        <p:txBody>
          <a:bodyPr wrap="square">
            <a:spAutoFit/>
          </a:bodyPr>
          <a:lstStyle/>
          <a:p>
            <a:pPr indent="304800" algn="just">
              <a:lnSpc>
                <a:spcPct val="150000"/>
              </a:lnSpc>
            </a:pPr>
            <a:r>
              <a:rPr lang="zh-CN" altLang="en-US" sz="2000" kern="100" dirty="0">
                <a:latin typeface="微软雅黑" panose="020B0503020204020204" pitchFamily="34" charset="-122"/>
                <a:ea typeface="微软雅黑" panose="020B0503020204020204" pitchFamily="34" charset="-122"/>
                <a:cs typeface="Times New Roman" panose="02020603050405020304" pitchFamily="18" charset="0"/>
              </a:rPr>
              <a:t>问题：</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的训练是</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无差别地使用网络数据进行训练</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，人来在互联网中留下的数据本身是含有人类的价值观和偏见的，比如早期的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对黑人就有过歧视言论。</a:t>
            </a: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数学逻辑方面还是有一定的缺陷</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。有人问它复杂的数学公式，它的回答很多都是不正确的。甚至会胡编乱造一些结果。</a:t>
            </a:r>
          </a:p>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它的</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知识储备只截止到</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2021</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不具备人类的情感，它并不是真正理解人类的语言</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，它甚至不理解自己输出的内容的真正含义是什么。只不过从人类的视角，它如同一个真人，说出的话可以到到以假乱真的程度。</a:t>
            </a:r>
          </a:p>
        </p:txBody>
      </p:sp>
    </p:spTree>
    <p:extLst>
      <p:ext uri="{BB962C8B-B14F-4D97-AF65-F5344CB8AC3E}">
        <p14:creationId xmlns:p14="http://schemas.microsoft.com/office/powerpoint/2010/main" val="28941172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lstStyle/>
          <a:p>
            <a:r>
              <a:rPr lang="en-US" altLang="zh-CN" b="1" dirty="0">
                <a:latin typeface="微软雅黑" panose="020B0503020204020204" pitchFamily="34" charset="-122"/>
              </a:rPr>
              <a:t>ChatGPT</a:t>
            </a:r>
            <a:r>
              <a:rPr lang="zh-CN" altLang="en-US" b="1" dirty="0">
                <a:latin typeface="微软雅黑" panose="020B0503020204020204" pitchFamily="34" charset="-122"/>
              </a:rPr>
              <a:t>的原理</a:t>
            </a:r>
          </a:p>
        </p:txBody>
      </p:sp>
      <p:sp>
        <p:nvSpPr>
          <p:cNvPr id="3" name="文本框 2">
            <a:extLst>
              <a:ext uri="{FF2B5EF4-FFF2-40B4-BE49-F238E27FC236}">
                <a16:creationId xmlns:a16="http://schemas.microsoft.com/office/drawing/2014/main" id="{D19B187A-7929-B765-64D2-8B84950E5312}"/>
              </a:ext>
            </a:extLst>
          </p:cNvPr>
          <p:cNvSpPr txBox="1"/>
          <p:nvPr/>
        </p:nvSpPr>
        <p:spPr>
          <a:xfrm>
            <a:off x="891882" y="890464"/>
            <a:ext cx="10408233" cy="1884618"/>
          </a:xfrm>
          <a:prstGeom prst="rect">
            <a:avLst/>
          </a:prstGeom>
          <a:noFill/>
        </p:spPr>
        <p:txBody>
          <a:bodyPr wrap="square">
            <a:spAutoFit/>
          </a:bodyPr>
          <a:lstStyle/>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基本遵循了与</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InstructGPT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相同的训练方式，有差异的地方只有两点：</a:t>
            </a:r>
          </a:p>
          <a:p>
            <a:pPr marL="342900" lvl="0" indent="-342900" algn="just">
              <a:lnSpc>
                <a:spcPct val="150000"/>
              </a:lnSpc>
              <a:buFont typeface="Wingdings" panose="05000000000000000000" pitchFamily="2" charset="2"/>
              <a:buChar char=""/>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以</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GPT3.5</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作为</a:t>
            </a:r>
            <a:r>
              <a:rPr lang="en-US" altLang="zh-CN" sz="2000" kern="100" dirty="0" err="1">
                <a:effectLst/>
                <a:latin typeface="微软雅黑" panose="020B0503020204020204" pitchFamily="34" charset="-122"/>
                <a:ea typeface="微软雅黑" panose="020B0503020204020204" pitchFamily="34" charset="-122"/>
                <a:cs typeface="Times New Roman" panose="02020603050405020304" pitchFamily="18" charset="0"/>
              </a:rPr>
              <a:t>InitialLM</a:t>
            </a:r>
            <a:endParaRPr lang="en-US" altLang="zh-CN" sz="20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342900" lvl="0" indent="-342900" algn="just">
              <a:lnSpc>
                <a:spcPct val="150000"/>
              </a:lnSpc>
              <a:buFont typeface="Wingdings" panose="05000000000000000000" pitchFamily="2" charset="2"/>
              <a:buChar char=""/>
            </a:pP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数据收集方式略有不同。目前</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论文还没有公开，</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OpenAI</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只发布了一个简短的</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Blog</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GPT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家族产品迭代图如图</a:t>
            </a:r>
            <a:r>
              <a:rPr lang="zh-CN" altLang="en-US" sz="2000" dirty="0">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Rectangle 8">
            <a:extLst>
              <a:ext uri="{FF2B5EF4-FFF2-40B4-BE49-F238E27FC236}">
                <a16:creationId xmlns:a16="http://schemas.microsoft.com/office/drawing/2014/main" id="{1035BEAD-9713-3BD8-47A0-BBDCABDB3AE7}"/>
              </a:ext>
            </a:extLst>
          </p:cNvPr>
          <p:cNvSpPr>
            <a:spLocks noChangeArrowheads="1"/>
          </p:cNvSpPr>
          <p:nvPr/>
        </p:nvSpPr>
        <p:spPr bwMode="auto">
          <a:xfrm>
            <a:off x="0" y="-20005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sz="2000">
              <a:latin typeface="微软雅黑" panose="020B0503020204020204" pitchFamily="34" charset="-122"/>
              <a:ea typeface="微软雅黑" panose="020B0503020204020204" pitchFamily="34" charset="-122"/>
            </a:endParaRPr>
          </a:p>
        </p:txBody>
      </p:sp>
      <p:graphicFrame>
        <p:nvGraphicFramePr>
          <p:cNvPr id="11" name="对象 10">
            <a:extLst>
              <a:ext uri="{FF2B5EF4-FFF2-40B4-BE49-F238E27FC236}">
                <a16:creationId xmlns:a16="http://schemas.microsoft.com/office/drawing/2014/main" id="{66206648-5B6F-0074-E432-70164DA09026}"/>
              </a:ext>
            </a:extLst>
          </p:cNvPr>
          <p:cNvGraphicFramePr>
            <a:graphicFrameLocks noChangeAspect="1"/>
          </p:cNvGraphicFramePr>
          <p:nvPr/>
        </p:nvGraphicFramePr>
        <p:xfrm>
          <a:off x="1032753" y="2951144"/>
          <a:ext cx="10126490" cy="3264304"/>
        </p:xfrm>
        <a:graphic>
          <a:graphicData uri="http://schemas.openxmlformats.org/presentationml/2006/ole">
            <mc:AlternateContent xmlns:mc="http://schemas.openxmlformats.org/markup-compatibility/2006">
              <mc:Choice xmlns:v="urn:schemas-microsoft-com:vml" Requires="v">
                <p:oleObj name="Visio" r:id="rId2" imgW="5918082" imgH="1917412" progId="Visio.Drawing.15">
                  <p:embed/>
                </p:oleObj>
              </mc:Choice>
              <mc:Fallback>
                <p:oleObj name="Visio" r:id="rId2" imgW="5918082" imgH="1917412" progId="Visio.Drawing.15">
                  <p:embed/>
                  <p:pic>
                    <p:nvPicPr>
                      <p:cNvPr id="11" name="对象 10">
                        <a:extLst>
                          <a:ext uri="{FF2B5EF4-FFF2-40B4-BE49-F238E27FC236}">
                            <a16:creationId xmlns:a16="http://schemas.microsoft.com/office/drawing/2014/main" id="{66206648-5B6F-0074-E432-70164DA090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753" y="2951144"/>
                        <a:ext cx="10126490" cy="3264304"/>
                      </a:xfrm>
                      <a:prstGeom prst="rect">
                        <a:avLst/>
                      </a:prstGeom>
                      <a:noFill/>
                    </p:spPr>
                  </p:pic>
                </p:oleObj>
              </mc:Fallback>
            </mc:AlternateContent>
          </a:graphicData>
        </a:graphic>
      </p:graphicFrame>
    </p:spTree>
    <p:extLst>
      <p:ext uri="{BB962C8B-B14F-4D97-AF65-F5344CB8AC3E}">
        <p14:creationId xmlns:p14="http://schemas.microsoft.com/office/powerpoint/2010/main" val="4164858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ChatGPT</a:t>
            </a:r>
            <a:r>
              <a:rPr lang="zh-CN" altLang="en-US" b="1" dirty="0">
                <a:latin typeface="微软雅黑" panose="020B0503020204020204" pitchFamily="34" charset="-122"/>
              </a:rPr>
              <a:t>的应用场景</a:t>
            </a:r>
          </a:p>
        </p:txBody>
      </p:sp>
      <p:sp>
        <p:nvSpPr>
          <p:cNvPr id="3" name="文本框 2">
            <a:extLst>
              <a:ext uri="{FF2B5EF4-FFF2-40B4-BE49-F238E27FC236}">
                <a16:creationId xmlns:a16="http://schemas.microsoft.com/office/drawing/2014/main" id="{D19B187A-7929-B765-64D2-8B84950E5312}"/>
              </a:ext>
            </a:extLst>
          </p:cNvPr>
          <p:cNvSpPr txBox="1"/>
          <p:nvPr/>
        </p:nvSpPr>
        <p:spPr>
          <a:xfrm>
            <a:off x="1526190" y="2025026"/>
            <a:ext cx="9139620" cy="2807948"/>
          </a:xfrm>
          <a:prstGeom prst="rect">
            <a:avLst/>
          </a:prstGeom>
          <a:noFill/>
        </p:spPr>
        <p:txBody>
          <a:bodyPr wrap="square">
            <a:spAutoFit/>
          </a:bodyPr>
          <a:lstStyle/>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最令人兴奋的潜力在于，它有望</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成为一个平台或底层架构</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。让更多的开发者基于此进行开发特定领域的应用。现在市面上已经有一批基于</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的客户端和</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APP</a:t>
            </a:r>
            <a:r>
              <a:rPr lang="zh-CN" altLang="en-US"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应用在教育、金融、计算机等领域。</a:t>
            </a:r>
          </a:p>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未来的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NLP</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程序可以</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成为客服、文案撰写者的辅助工具</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可以作为方便的记录工具，可以提炼文章的要点，对文章进行润色，帮助人们记录信息。</a:t>
            </a:r>
          </a:p>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有望成为</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下一代搜索引擎</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，回答人们提出的各种问题。</a:t>
            </a:r>
          </a:p>
        </p:txBody>
      </p:sp>
    </p:spTree>
    <p:extLst>
      <p:ext uri="{BB962C8B-B14F-4D97-AF65-F5344CB8AC3E}">
        <p14:creationId xmlns:p14="http://schemas.microsoft.com/office/powerpoint/2010/main" val="1106218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en-US" altLang="zh-CN" b="1" dirty="0">
                <a:latin typeface="微软雅黑" panose="020B0503020204020204" pitchFamily="34" charset="-122"/>
              </a:rPr>
              <a:t>ChatGPT</a:t>
            </a:r>
            <a:r>
              <a:rPr lang="zh-CN" altLang="en-US" b="1" dirty="0">
                <a:latin typeface="微软雅黑" panose="020B0503020204020204" pitchFamily="34" charset="-122"/>
              </a:rPr>
              <a:t>的里程碑意义</a:t>
            </a:r>
          </a:p>
        </p:txBody>
      </p:sp>
      <p:sp>
        <p:nvSpPr>
          <p:cNvPr id="3" name="文本框 2">
            <a:extLst>
              <a:ext uri="{FF2B5EF4-FFF2-40B4-BE49-F238E27FC236}">
                <a16:creationId xmlns:a16="http://schemas.microsoft.com/office/drawing/2014/main" id="{D19B187A-7929-B765-64D2-8B84950E5312}"/>
              </a:ext>
            </a:extLst>
          </p:cNvPr>
          <p:cNvSpPr txBox="1"/>
          <p:nvPr/>
        </p:nvSpPr>
        <p:spPr>
          <a:xfrm>
            <a:off x="1147593" y="1086811"/>
            <a:ext cx="9896814" cy="5116272"/>
          </a:xfrm>
          <a:prstGeom prst="rect">
            <a:avLst/>
          </a:prstGeom>
          <a:noFill/>
        </p:spPr>
        <p:txBody>
          <a:bodyPr wrap="square">
            <a:spAutoFit/>
          </a:bodyPr>
          <a:lstStyle/>
          <a:p>
            <a:pPr indent="304800" algn="just">
              <a:lnSpc>
                <a:spcPct val="150000"/>
              </a:lnSpc>
            </a:pP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解放了部分生产力，</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在文字领域的方面极大地提高了人们的工作效率</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，一些重复且简单的工作都可以被</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取代。</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有效地打破学术壁垒</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，让更多的人更容易的学习计算机技术。正如我在书中一直推崇的那样，我们学习计算机技术只需先大体浏览一遍整个技术架构，然后根据实际项目需求查询具体的技术即可，就如查字典一样，如今有了</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极大的优化了查字典的流程，我们不再需要翻书或开发文档，根据目录一步步地找代码实现，只需问一句</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，它就会给出你要寻找的代码。如果你对</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ChatGPT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运用的很好，甚至可以让它帮你生成一个简单的技术介绍，这样连大体浏览这一步都得到了简化，不再需要寻找教程或开发文档来浏览。</a:t>
            </a:r>
          </a:p>
          <a:p>
            <a:pPr indent="304800" algn="just">
              <a:lnSpc>
                <a:spcPct val="150000"/>
              </a:lnSpc>
            </a:pP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帮助人们摆脱重复的劳动，使人们将更多的精力聚焦在创新与创造，促进人类的大脑开发</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。未来的</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GPT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甚至可能作为私人管家个人的信息进行管理分析评估，帮助人们全身心发展。</a:t>
            </a:r>
          </a:p>
        </p:txBody>
      </p:sp>
    </p:spTree>
    <p:extLst>
      <p:ext uri="{BB962C8B-B14F-4D97-AF65-F5344CB8AC3E}">
        <p14:creationId xmlns:p14="http://schemas.microsoft.com/office/powerpoint/2010/main" val="3192715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r>
              <a:rPr lang="zh-CN" altLang="en-US">
                <a:latin typeface="微软雅黑" panose="020B0503020204020204" pitchFamily="34" charset="-122"/>
              </a:rPr>
              <a:t>大模型排行</a:t>
            </a:r>
          </a:p>
        </p:txBody>
      </p:sp>
      <p:pic>
        <p:nvPicPr>
          <p:cNvPr id="4" name="图片 3">
            <a:extLst>
              <a:ext uri="{FF2B5EF4-FFF2-40B4-BE49-F238E27FC236}">
                <a16:creationId xmlns:a16="http://schemas.microsoft.com/office/drawing/2014/main" id="{B91CA562-4DD8-4E8F-BA65-F734442AAED5}"/>
              </a:ext>
            </a:extLst>
          </p:cNvPr>
          <p:cNvPicPr>
            <a:picLocks noChangeAspect="1"/>
          </p:cNvPicPr>
          <p:nvPr/>
        </p:nvPicPr>
        <p:blipFill>
          <a:blip r:embed="rId2"/>
          <a:stretch>
            <a:fillRect/>
          </a:stretch>
        </p:blipFill>
        <p:spPr>
          <a:xfrm>
            <a:off x="2537127" y="1110299"/>
            <a:ext cx="7117746" cy="5747701"/>
          </a:xfrm>
          <a:prstGeom prst="rect">
            <a:avLst/>
          </a:prstGeom>
        </p:spPr>
      </p:pic>
      <p:sp>
        <p:nvSpPr>
          <p:cNvPr id="6" name="文本框 5">
            <a:extLst>
              <a:ext uri="{FF2B5EF4-FFF2-40B4-BE49-F238E27FC236}">
                <a16:creationId xmlns:a16="http://schemas.microsoft.com/office/drawing/2014/main" id="{5A596D41-3D60-48AD-BAFA-02B23C424795}"/>
              </a:ext>
            </a:extLst>
          </p:cNvPr>
          <p:cNvSpPr txBox="1"/>
          <p:nvPr/>
        </p:nvSpPr>
        <p:spPr>
          <a:xfrm>
            <a:off x="1584102" y="710189"/>
            <a:ext cx="8276590" cy="400110"/>
          </a:xfrm>
          <a:prstGeom prst="rect">
            <a:avLst/>
          </a:prstGeom>
          <a:noFill/>
        </p:spPr>
        <p:txBody>
          <a:bodyPr wrap="square">
            <a:spAutoFit/>
          </a:bodyPr>
          <a:lstStyle/>
          <a:p>
            <a:r>
              <a:rPr lang="zh-CN" altLang="en-US" sz="2000" dirty="0">
                <a:latin typeface="微软雅黑" panose="020B0503020204020204" pitchFamily="34" charset="-122"/>
                <a:ea typeface="微软雅黑" panose="020B0503020204020204" pitchFamily="34" charset="-122"/>
              </a:rPr>
              <a:t>https://github.com/jeinlee1991/chinese-llm-benchmark</a:t>
            </a:r>
          </a:p>
        </p:txBody>
      </p:sp>
    </p:spTree>
    <p:extLst>
      <p:ext uri="{BB962C8B-B14F-4D97-AF65-F5344CB8AC3E}">
        <p14:creationId xmlns:p14="http://schemas.microsoft.com/office/powerpoint/2010/main" val="28206716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indent="457200" algn="just">
              <a:lnSpc>
                <a:spcPct val="150000"/>
              </a:lnSpc>
            </a:pPr>
            <a:r>
              <a:rPr lang="zh-CN" altLang="en-US" dirty="0">
                <a:latin typeface="微软雅黑" panose="020B0503020204020204" pitchFamily="34" charset="-122"/>
              </a:rPr>
              <a:t>什么是大语言模型</a:t>
            </a:r>
            <a:r>
              <a:rPr lang="en-US" altLang="zh-CN" dirty="0">
                <a:latin typeface="微软雅黑" panose="020B0503020204020204" pitchFamily="34" charset="-122"/>
              </a:rPr>
              <a:t>?</a:t>
            </a:r>
            <a:endParaRPr lang="zh-CN" altLang="en-US" dirty="0">
              <a:latin typeface="微软雅黑" panose="020B0503020204020204" pitchFamily="34" charset="-122"/>
            </a:endParaRPr>
          </a:p>
        </p:txBody>
      </p:sp>
      <p:sp>
        <p:nvSpPr>
          <p:cNvPr id="4" name="文本框 3">
            <a:extLst>
              <a:ext uri="{FF2B5EF4-FFF2-40B4-BE49-F238E27FC236}">
                <a16:creationId xmlns:a16="http://schemas.microsoft.com/office/drawing/2014/main" id="{3AA0C5C0-838F-412A-9023-F1FE4C75BA50}"/>
              </a:ext>
            </a:extLst>
          </p:cNvPr>
          <p:cNvSpPr txBox="1"/>
          <p:nvPr/>
        </p:nvSpPr>
        <p:spPr>
          <a:xfrm>
            <a:off x="1332316" y="1101696"/>
            <a:ext cx="9527368" cy="4654608"/>
          </a:xfrm>
          <a:prstGeom prst="rect">
            <a:avLst/>
          </a:prstGeom>
          <a:noFill/>
        </p:spPr>
        <p:txBody>
          <a:bodyPr wrap="square">
            <a:spAutoFit/>
          </a:bodyPr>
          <a:lstStyle/>
          <a:p>
            <a:pPr indent="457200" algn="just">
              <a:lnSpc>
                <a:spcPct val="150000"/>
              </a:lnSpc>
            </a:pPr>
            <a:r>
              <a:rPr lang="zh-CN" altLang="en-US" sz="2000" dirty="0">
                <a:latin typeface="微软雅黑" panose="020B0503020204020204" pitchFamily="34" charset="-122"/>
                <a:ea typeface="微软雅黑" panose="020B0503020204020204" pitchFamily="34" charset="-122"/>
              </a:rPr>
              <a:t>大语言模型</a:t>
            </a:r>
            <a:r>
              <a:rPr lang="en-US" altLang="zh-CN" sz="2000" dirty="0">
                <a:latin typeface="微软雅黑" panose="020B0503020204020204" pitchFamily="34" charset="-122"/>
                <a:ea typeface="微软雅黑" panose="020B0503020204020204" pitchFamily="34" charset="-122"/>
              </a:rPr>
              <a:t>(LLM)</a:t>
            </a:r>
            <a:r>
              <a:rPr lang="zh-CN" altLang="en-US" sz="2000" dirty="0">
                <a:latin typeface="微软雅黑" panose="020B0503020204020204" pitchFamily="34" charset="-122"/>
                <a:ea typeface="微软雅黑" panose="020B0503020204020204" pitchFamily="34" charset="-122"/>
              </a:rPr>
              <a:t>是一种基于深度学习的自然语言处理技术</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它可以学习和理解自然语言</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并生成自然语言文本。</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这些模型通常是基于神经网络的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具有大量的模型参数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可以使用数百万或数十亿个文本样本进行训练</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以便更好地理解语言的语法、语义和上下文。</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最近的大语言模型采用了类似于</a:t>
            </a:r>
            <a:r>
              <a:rPr lang="en-US" altLang="zh-CN" sz="2000" dirty="0">
                <a:latin typeface="微软雅黑" panose="020B0503020204020204" pitchFamily="34" charset="-122"/>
                <a:ea typeface="微软雅黑" panose="020B0503020204020204" pitchFamily="34" charset="-122"/>
              </a:rPr>
              <a:t>Transformer</a:t>
            </a:r>
            <a:r>
              <a:rPr lang="zh-CN" altLang="en-US" sz="2000" dirty="0">
                <a:latin typeface="微软雅黑" panose="020B0503020204020204" pitchFamily="34" charset="-122"/>
                <a:ea typeface="微软雅黑" panose="020B0503020204020204" pitchFamily="34" charset="-122"/>
              </a:rPr>
              <a:t>的架构</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这种架构是一种基于自注意力机制的深度神经网络</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用于在输入序列中提取上下文信息。这种架构允许模型在训练期间捕捉长期依赖关系</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并生成</a:t>
            </a:r>
            <a:r>
              <a:rPr lang="zh-CN" altLang="en-US" sz="2000" b="1" dirty="0">
                <a:latin typeface="微软雅黑" panose="020B0503020204020204" pitchFamily="34" charset="-122"/>
                <a:ea typeface="微软雅黑" panose="020B0503020204020204" pitchFamily="34" charset="-122"/>
              </a:rPr>
              <a:t>逼真的自然语言文本</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indent="457200" algn="just">
              <a:lnSpc>
                <a:spcPct val="150000"/>
              </a:lnSpc>
            </a:pPr>
            <a:r>
              <a:rPr lang="zh-CN" altLang="en-US" sz="2000" dirty="0">
                <a:latin typeface="微软雅黑" panose="020B0503020204020204" pitchFamily="34" charset="-122"/>
                <a:ea typeface="微软雅黑" panose="020B0503020204020204" pitchFamily="34" charset="-122"/>
              </a:rPr>
              <a:t>大语言模型的应用非常广泛</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包括文本摘要、机器翻译、对话系统、文本生成、问答系统、自动摘要、语音识别和情感分析等领域。由于其强大的能力和广泛的应用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大语言模型已经成为自然语言处理领域的一个重要研究方向。</a:t>
            </a:r>
          </a:p>
        </p:txBody>
      </p:sp>
    </p:spTree>
    <p:extLst>
      <p:ext uri="{BB962C8B-B14F-4D97-AF65-F5344CB8AC3E}">
        <p14:creationId xmlns:p14="http://schemas.microsoft.com/office/powerpoint/2010/main" val="2479423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indent="457200" algn="just">
              <a:lnSpc>
                <a:spcPct val="150000"/>
              </a:lnSpc>
            </a:pPr>
            <a:r>
              <a:rPr lang="en-US" altLang="zh-CN" b="1" dirty="0">
                <a:latin typeface="微软雅黑" panose="020B0503020204020204" pitchFamily="34" charset="-122"/>
              </a:rPr>
              <a:t>Transformer</a:t>
            </a:r>
            <a:endParaRPr lang="zh-CN" altLang="en-US" b="1" dirty="0">
              <a:latin typeface="微软雅黑" panose="020B0503020204020204" pitchFamily="34" charset="-122"/>
            </a:endParaRPr>
          </a:p>
        </p:txBody>
      </p:sp>
      <p:sp>
        <p:nvSpPr>
          <p:cNvPr id="4" name="文本框 3">
            <a:extLst>
              <a:ext uri="{FF2B5EF4-FFF2-40B4-BE49-F238E27FC236}">
                <a16:creationId xmlns:a16="http://schemas.microsoft.com/office/drawing/2014/main" id="{3AA0C5C0-838F-412A-9023-F1FE4C75BA50}"/>
              </a:ext>
            </a:extLst>
          </p:cNvPr>
          <p:cNvSpPr txBox="1"/>
          <p:nvPr/>
        </p:nvSpPr>
        <p:spPr>
          <a:xfrm>
            <a:off x="1137641" y="1332528"/>
            <a:ext cx="9916718" cy="4192943"/>
          </a:xfrm>
          <a:prstGeom prst="rect">
            <a:avLst/>
          </a:prstGeom>
          <a:noFill/>
        </p:spPr>
        <p:txBody>
          <a:bodyPr wrap="square">
            <a:spAutoFit/>
          </a:bodyPr>
          <a:lstStyle/>
          <a:p>
            <a:pPr indent="457200" algn="just">
              <a:lnSpc>
                <a:spcPct val="150000"/>
              </a:lnSpc>
            </a:pPr>
            <a:r>
              <a:rPr lang="en-US" altLang="zh-CN" sz="2000" b="1" dirty="0">
                <a:effectLst/>
                <a:latin typeface="微软雅黑" panose="020B0503020204020204" pitchFamily="34" charset="-122"/>
                <a:ea typeface="微软雅黑" panose="020B0503020204020204" pitchFamily="34" charset="-122"/>
              </a:rPr>
              <a:t>Transformer</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是一种用于自然语言处理和其他序列建模任务的深度学习模型，由于其出色的性能表现，在机器翻译等</a:t>
            </a:r>
            <a:r>
              <a:rPr lang="en-US" altLang="zh-CN" sz="2000" dirty="0">
                <a:effectLst/>
                <a:latin typeface="微软雅黑" panose="020B0503020204020204" pitchFamily="34" charset="-122"/>
                <a:ea typeface="微软雅黑" panose="020B0503020204020204" pitchFamily="34" charset="-122"/>
              </a:rPr>
              <a:t>NLP</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任务上收到热捧。</a:t>
            </a:r>
            <a:endPar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457200" algn="just">
              <a:lnSpc>
                <a:spcPct val="150000"/>
              </a:lnSpc>
            </a:pPr>
            <a:r>
              <a:rPr lang="en-US" altLang="zh-CN" sz="2000" b="1" dirty="0">
                <a:effectLst/>
                <a:latin typeface="微软雅黑" panose="020B0503020204020204" pitchFamily="34" charset="-122"/>
                <a:ea typeface="微软雅黑" panose="020B0503020204020204" pitchFamily="34" charset="-122"/>
              </a:rPr>
              <a:t>Transforme</a:t>
            </a:r>
            <a:r>
              <a:rPr lang="en-US" altLang="zh-CN" sz="2000" dirty="0">
                <a:effectLst/>
                <a:latin typeface="微软雅黑" panose="020B0503020204020204" pitchFamily="34" charset="-122"/>
                <a:ea typeface="微软雅黑" panose="020B0503020204020204" pitchFamily="34" charset="-122"/>
              </a:rPr>
              <a:t>r</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的性能源于其采用的自注意力机制。</a:t>
            </a:r>
            <a:r>
              <a:rPr lang="zh-CN" altLang="en-US" sz="2000" dirty="0">
                <a:effectLst/>
                <a:latin typeface="微软雅黑" panose="020B0503020204020204" pitchFamily="34" charset="-122"/>
                <a:ea typeface="微软雅黑" panose="020B0503020204020204" pitchFamily="34" charset="-122"/>
                <a:cs typeface="Times New Roman" panose="02020603050405020304" pitchFamily="18" charset="0"/>
              </a:rPr>
              <a:t>这种机制</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解决了长距离依赖问题，并且能够进行高效的并行计算。在自注意力机制中，每个单词都由独立的向量表示，这些向量在计算时会相互交互以得到每个单词在序列中的重要性权重。这些权重用于计算加权平均值来生成下一个单词，从而实现了文字序列的生成。总体而言，相比于</a:t>
            </a:r>
            <a:r>
              <a:rPr lang="en-US" altLang="zh-CN" sz="2000" b="1" dirty="0">
                <a:effectLst/>
                <a:latin typeface="微软雅黑" panose="020B0503020204020204" pitchFamily="34" charset="-122"/>
                <a:ea typeface="微软雅黑" panose="020B0503020204020204" pitchFamily="34" charset="-122"/>
              </a:rPr>
              <a:t>RNN</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1" dirty="0">
                <a:effectLst/>
                <a:latin typeface="微软雅黑" panose="020B0503020204020204" pitchFamily="34" charset="-122"/>
                <a:ea typeface="微软雅黑" panose="020B0503020204020204" pitchFamily="34" charset="-122"/>
              </a:rPr>
              <a:t>Transformer</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的自注意力机制提供了更好的建模能力和计算效率。</a:t>
            </a:r>
            <a:endPar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457200" algn="just">
              <a:lnSpc>
                <a:spcPct val="150000"/>
              </a:lnSpc>
            </a:pP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Transformer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由于其出色的性能掀起了一阵浪潮，现在主流的深度模型基本都是基于</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Transformer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架构，这包括自然语言处理、计算机视觉和语音识别等领域的模型。</a:t>
            </a:r>
          </a:p>
        </p:txBody>
      </p:sp>
    </p:spTree>
    <p:extLst>
      <p:ext uri="{BB962C8B-B14F-4D97-AF65-F5344CB8AC3E}">
        <p14:creationId xmlns:p14="http://schemas.microsoft.com/office/powerpoint/2010/main" val="3352152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a:xfrm>
            <a:off x="216310" y="0"/>
            <a:ext cx="7662863" cy="515937"/>
          </a:xfrm>
        </p:spPr>
        <p:txBody>
          <a:bodyPr>
            <a:normAutofit/>
          </a:bodyPr>
          <a:lstStyle/>
          <a:p>
            <a:r>
              <a:rPr lang="en-US" altLang="zh-CN" b="1" dirty="0">
                <a:latin typeface="微软雅黑" panose="020B0503020204020204" pitchFamily="34" charset="-122"/>
              </a:rPr>
              <a:t>BERT</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847467" y="836019"/>
            <a:ext cx="10497065" cy="5577937"/>
          </a:xfrm>
          <a:prstGeom prst="rect">
            <a:avLst/>
          </a:prstGeom>
          <a:noFill/>
        </p:spPr>
        <p:txBody>
          <a:bodyPr wrap="square">
            <a:spAutoFit/>
          </a:bodyPr>
          <a:lstStyle/>
          <a:p>
            <a:pPr indent="304800" algn="just">
              <a:lnSpc>
                <a:spcPct val="150000"/>
              </a:lnSpc>
            </a:pP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BERT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是</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Google</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于</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2018</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月发布的一种</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预训练语言模型</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。出现于</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之后，基于</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Transformer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的编码器构造。</a:t>
            </a:r>
          </a:p>
          <a:p>
            <a:pPr indent="304800" algn="just">
              <a:lnSpc>
                <a:spcPct val="150000"/>
              </a:lnSpc>
            </a:pP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BERT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是一种双向的语言模型，它使用</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Transformer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中的自注意力机制来从原始文本中提取上下文相关的表示。</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BERT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模型的独特之处在于它是通过大规模的无监督学习进行预训练，然后可以在各种自然语言处理任务上进行微调以实现最佳性能。</a:t>
            </a:r>
            <a:endPar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en-US" altLang="zh-CN" sz="2000" b="1" dirty="0">
                <a:effectLst/>
                <a:latin typeface="微软雅黑" panose="020B0503020204020204" pitchFamily="34" charset="-122"/>
                <a:ea typeface="微软雅黑" panose="020B0503020204020204" pitchFamily="34" charset="-122"/>
                <a:cs typeface="Times New Roman" panose="02020603050405020304" pitchFamily="18" charset="0"/>
              </a:rPr>
              <a:t>BERT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模型的主要特点是双向编码和多层次任务学习。双向编码意味着</a:t>
            </a:r>
            <a:r>
              <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BERT</a:t>
            </a:r>
            <a:r>
              <a:rPr lang="zh-CN" altLang="zh-CN" sz="2000" dirty="0">
                <a:effectLst/>
                <a:latin typeface="微软雅黑" panose="020B0503020204020204" pitchFamily="34" charset="-122"/>
                <a:ea typeface="微软雅黑" panose="020B0503020204020204" pitchFamily="34" charset="-122"/>
                <a:cs typeface="Times New Roman" panose="02020603050405020304" pitchFamily="18" charset="0"/>
              </a:rPr>
              <a:t>模型可以同时考虑前文和后文，从而更好地理解句子的上下文信息。标准语言模型是单向的，这限制了在预训练期间可以使用的结构选择。</a:t>
            </a:r>
            <a:endParaRPr lang="en-US" altLang="zh-CN" sz="2000" dirty="0">
              <a:effectLst/>
              <a:latin typeface="微软雅黑" panose="020B0503020204020204" pitchFamily="34" charset="-122"/>
              <a:ea typeface="微软雅黑" panose="020B0503020204020204" pitchFamily="34" charset="-122"/>
              <a:cs typeface="Times New Roman" panose="02020603050405020304" pitchFamily="18" charset="0"/>
            </a:endParaRPr>
          </a:p>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多层次任务学习是</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BERT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模型的另一个重要特点，它可以在不同的层面学习不同类型的任务。这意味着</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BERT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模型在预训练期间可以同时学习多个任务，从而更好地捕捉语言中的各种模式和关系。这种多任务学习的方式使得</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BERT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模型能够在各种自然语言处理任务中表现出色，并且具有更强的可扩展性。</a:t>
            </a:r>
          </a:p>
        </p:txBody>
      </p:sp>
    </p:spTree>
    <p:extLst>
      <p:ext uri="{BB962C8B-B14F-4D97-AF65-F5344CB8AC3E}">
        <p14:creationId xmlns:p14="http://schemas.microsoft.com/office/powerpoint/2010/main" val="702042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algn="just">
              <a:lnSpc>
                <a:spcPct val="150000"/>
              </a:lnSpc>
            </a:pPr>
            <a:r>
              <a:rPr lang="en-US" altLang="zh-CN" b="1" dirty="0">
                <a:latin typeface="微软雅黑" panose="020B0503020204020204" pitchFamily="34" charset="-122"/>
              </a:rPr>
              <a:t>GPT-1</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732177" y="1794193"/>
            <a:ext cx="8727646" cy="3269613"/>
          </a:xfrm>
          <a:prstGeom prst="rect">
            <a:avLst/>
          </a:prstGeom>
          <a:noFill/>
        </p:spPr>
        <p:txBody>
          <a:bodyPr wrap="square">
            <a:spAutoFit/>
          </a:bodyPr>
          <a:lstStyle/>
          <a:p>
            <a:pPr indent="304800" algn="just">
              <a:lnSpc>
                <a:spcPct val="150000"/>
              </a:lnSpc>
            </a:pP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是在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2018</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月推出的，它是一种基于</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Transformer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解码器架构的语言模型。</a:t>
            </a:r>
          </a:p>
          <a:p>
            <a:pPr indent="304800" algn="just">
              <a:lnSpc>
                <a:spcPct val="150000"/>
              </a:lnSpc>
            </a:pP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采用了一种全新的训练方式，即</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无监督的生成式预训练</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这种预训练方式首先在大量无标注数据上学习生成式语言模型，然后再通过针对特定任务的微调，将无监督学习的结果转化为有监督模型的预训练目标。这种方法可以充分利用大量未标注的数据，从而提高模型的泛化能力和性能，因此被称为生成式预训练</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1" kern="100" dirty="0" err="1">
                <a:effectLst/>
                <a:latin typeface="微软雅黑" panose="020B0503020204020204" pitchFamily="34" charset="-122"/>
                <a:ea typeface="微软雅黑" panose="020B0503020204020204" pitchFamily="34" charset="-122"/>
                <a:cs typeface="Times New Roman" panose="02020603050405020304" pitchFamily="18" charset="0"/>
              </a:rPr>
              <a:t>GenerativePre</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-training</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1100067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algn="just"/>
            <a:r>
              <a:rPr lang="en-US" altLang="zh-CN" b="1" dirty="0">
                <a:latin typeface="微软雅黑" panose="020B0503020204020204" pitchFamily="34" charset="-122"/>
              </a:rPr>
              <a:t>GPT-1</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277851" y="1332528"/>
            <a:ext cx="9636297" cy="4192943"/>
          </a:xfrm>
          <a:prstGeom prst="rect">
            <a:avLst/>
          </a:prstGeom>
          <a:noFill/>
        </p:spPr>
        <p:txBody>
          <a:bodyPr wrap="square">
            <a:spAutoFit/>
          </a:bodyPr>
          <a:lstStyle/>
          <a:p>
            <a:pPr indent="304800" algn="just">
              <a:lnSpc>
                <a:spcPct val="150000"/>
              </a:lnSpc>
            </a:pP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根据</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的论文，该模型在</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个有监督学习任务中表现超过了</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state-of-the-art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的模型，其中</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9</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个任务的表现优于其它模型。在零样本任务中，</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相对于基于</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LSTM</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的模型表现更加稳定。此外，随着训练次数的增加，</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的性能也不断提升，表明该模型具有非常强的</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泛化能力</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，并且可以在与有监督任务无关的其它</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NLP</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任务中使用。</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证明了</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Transforme</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r</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在学习词向量方面的强大能力。在使用</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得到的词向量基础上，下游任务的学习表现更好，从而实现更好的泛化能力。对于下游任务的训练，</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只需要进行简单的微调即可取得非常好的效果。</a:t>
            </a:r>
          </a:p>
          <a:p>
            <a:pPr indent="304800" algn="just">
              <a:lnSpc>
                <a:spcPct val="150000"/>
              </a:lnSpc>
            </a:pP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在未经微调的任务上虽然也有一定效果，但是其泛化能力远远低于经过微调的有监督任务，说明了</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只是一个简单的领域专家，而非通用的语言学家。</a:t>
            </a:r>
          </a:p>
        </p:txBody>
      </p:sp>
    </p:spTree>
    <p:extLst>
      <p:ext uri="{BB962C8B-B14F-4D97-AF65-F5344CB8AC3E}">
        <p14:creationId xmlns:p14="http://schemas.microsoft.com/office/powerpoint/2010/main" val="10944178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45F060-C851-4AC0-8C9E-87F6EB8AEE39}"/>
              </a:ext>
            </a:extLst>
          </p:cNvPr>
          <p:cNvSpPr>
            <a:spLocks noGrp="1"/>
          </p:cNvSpPr>
          <p:nvPr>
            <p:ph type="title"/>
          </p:nvPr>
        </p:nvSpPr>
        <p:spPr/>
        <p:txBody>
          <a:bodyPr>
            <a:normAutofit/>
          </a:bodyPr>
          <a:lstStyle/>
          <a:p>
            <a:pPr indent="457200" algn="just">
              <a:lnSpc>
                <a:spcPct val="150000"/>
              </a:lnSpc>
            </a:pPr>
            <a:r>
              <a:rPr lang="en-US" altLang="zh-CN" b="1" dirty="0">
                <a:latin typeface="微软雅黑" panose="020B0503020204020204" pitchFamily="34" charset="-122"/>
              </a:rPr>
              <a:t>GPT-2</a:t>
            </a:r>
            <a:endParaRPr lang="zh-CN" altLang="en-US" b="1" dirty="0">
              <a:latin typeface="微软雅黑" panose="020B0503020204020204" pitchFamily="34" charset="-122"/>
            </a:endParaRPr>
          </a:p>
        </p:txBody>
      </p:sp>
      <p:sp>
        <p:nvSpPr>
          <p:cNvPr id="3" name="文本框 2">
            <a:extLst>
              <a:ext uri="{FF2B5EF4-FFF2-40B4-BE49-F238E27FC236}">
                <a16:creationId xmlns:a16="http://schemas.microsoft.com/office/drawing/2014/main" id="{D19B187A-7929-B765-64D2-8B84950E5312}"/>
              </a:ext>
            </a:extLst>
          </p:cNvPr>
          <p:cNvSpPr txBox="1"/>
          <p:nvPr/>
        </p:nvSpPr>
        <p:spPr>
          <a:xfrm>
            <a:off x="1346886" y="1794193"/>
            <a:ext cx="9205827" cy="3269613"/>
          </a:xfrm>
          <a:prstGeom prst="rect">
            <a:avLst/>
          </a:prstGeom>
          <a:noFill/>
        </p:spPr>
        <p:txBody>
          <a:bodyPr wrap="square">
            <a:spAutoFit/>
          </a:bodyPr>
          <a:lstStyle/>
          <a:p>
            <a:pPr indent="457200" algn="just">
              <a:lnSpc>
                <a:spcPct val="150000"/>
              </a:lnSpc>
            </a:pP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是由</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OpenAI</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团队于</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2019</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月发布的一种预训练语言模型，相比于</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，它在</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模型规模</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训练数据</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和</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性能表现</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上都有所提升。为了解决</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GPT-1</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在生成较长文本时出现重复或无意义的问题，</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改进了其架构，并增加了模型的规模和训练数据。此外，</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还专门针对对话和生成任务的挑战进行了改进，并引入了一种称为“</a:t>
            </a:r>
            <a:r>
              <a:rPr lang="zh-CN"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无条件样本质量</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(zero-shot</a:t>
            </a:r>
            <a:r>
              <a:rPr lang="en-US"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”的指标来度量模型生成样本的质量和多样性。</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的作者认为，当语言模型的容量足够大时，它可以覆盖所有有监督学习任务的子集，这也是</a:t>
            </a:r>
            <a:r>
              <a:rPr lang="en-US" altLang="zh-CN" sz="2000" b="1" kern="100" dirty="0">
                <a:effectLst/>
                <a:latin typeface="微软雅黑" panose="020B0503020204020204" pitchFamily="34" charset="-122"/>
                <a:ea typeface="微软雅黑" panose="020B0503020204020204" pitchFamily="34" charset="-122"/>
                <a:cs typeface="Times New Roman" panose="02020603050405020304" pitchFamily="18" charset="0"/>
              </a:rPr>
              <a:t>GPT-2</a:t>
            </a:r>
            <a:r>
              <a:rPr lang="zh-CN" altLang="zh-CN" sz="2000" kern="100" dirty="0">
                <a:effectLst/>
                <a:latin typeface="微软雅黑" panose="020B0503020204020204" pitchFamily="34" charset="-122"/>
                <a:ea typeface="微软雅黑" panose="020B0503020204020204" pitchFamily="34" charset="-122"/>
                <a:cs typeface="Times New Roman" panose="02020603050405020304" pitchFamily="18" charset="0"/>
              </a:rPr>
              <a:t>存在的意义。</a:t>
            </a:r>
          </a:p>
        </p:txBody>
      </p:sp>
    </p:spTree>
    <p:extLst>
      <p:ext uri="{BB962C8B-B14F-4D97-AF65-F5344CB8AC3E}">
        <p14:creationId xmlns:p14="http://schemas.microsoft.com/office/powerpoint/2010/main" val="18691534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3350</Words>
  <Application>Microsoft Office PowerPoint</Application>
  <PresentationFormat>宽屏</PresentationFormat>
  <Paragraphs>84</Paragraphs>
  <Slides>26</Slides>
  <Notes>0</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4" baseType="lpstr">
      <vt:lpstr>等线</vt:lpstr>
      <vt:lpstr>等线 Light</vt:lpstr>
      <vt:lpstr>微软雅黑</vt:lpstr>
      <vt:lpstr>Arial</vt:lpstr>
      <vt:lpstr>Times New Roman</vt:lpstr>
      <vt:lpstr>Wingdings</vt:lpstr>
      <vt:lpstr>Office 主题​​</vt:lpstr>
      <vt:lpstr>Visio</vt:lpstr>
      <vt:lpstr>大模型</vt:lpstr>
      <vt:lpstr>第五章 大语言模型</vt:lpstr>
      <vt:lpstr>大模型排行</vt:lpstr>
      <vt:lpstr>什么是大语言模型?</vt:lpstr>
      <vt:lpstr>Transformer</vt:lpstr>
      <vt:lpstr>BERT</vt:lpstr>
      <vt:lpstr>GPT-1</vt:lpstr>
      <vt:lpstr>GPT-1</vt:lpstr>
      <vt:lpstr>GPT-2</vt:lpstr>
      <vt:lpstr>GPT-2</vt:lpstr>
      <vt:lpstr>GPT-3</vt:lpstr>
      <vt:lpstr>GPT-3</vt:lpstr>
      <vt:lpstr>InstructGPT</vt:lpstr>
      <vt:lpstr>InstructGPT</vt:lpstr>
      <vt:lpstr>GPT-4</vt:lpstr>
      <vt:lpstr>AI的下一代浪潮</vt:lpstr>
      <vt:lpstr>大语言模型的意义</vt:lpstr>
      <vt:lpstr>第五章 大语言模型</vt:lpstr>
      <vt:lpstr>ChatGPT</vt:lpstr>
      <vt:lpstr>ChatGPT</vt:lpstr>
      <vt:lpstr>如何使用ChatGPT</vt:lpstr>
      <vt:lpstr>ChatGPT的优缺点</vt:lpstr>
      <vt:lpstr>ChatGPT的优缺点</vt:lpstr>
      <vt:lpstr>ChatGPT的原理</vt:lpstr>
      <vt:lpstr>ChatGPT的应用场景</vt:lpstr>
      <vt:lpstr>ChatGPT的里程碑意义</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大模型</dc:title>
  <dc:creator>怡萱 范</dc:creator>
  <cp:lastModifiedBy>怡萱 范</cp:lastModifiedBy>
  <cp:revision>3</cp:revision>
  <dcterms:created xsi:type="dcterms:W3CDTF">2023-08-29T10:12:57Z</dcterms:created>
  <dcterms:modified xsi:type="dcterms:W3CDTF">2023-09-21T10:18:05Z</dcterms:modified>
</cp:coreProperties>
</file>