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39" r:id="rId3"/>
    <p:sldId id="340" r:id="rId4"/>
    <p:sldId id="332" r:id="rId5"/>
    <p:sldId id="329" r:id="rId6"/>
    <p:sldId id="333" r:id="rId7"/>
    <p:sldId id="342" r:id="rId8"/>
    <p:sldId id="362" r:id="rId9"/>
    <p:sldId id="258" r:id="rId10"/>
    <p:sldId id="343" r:id="rId11"/>
    <p:sldId id="317" r:id="rId12"/>
    <p:sldId id="318" r:id="rId13"/>
    <p:sldId id="263" r:id="rId14"/>
    <p:sldId id="344" r:id="rId15"/>
    <p:sldId id="321" r:id="rId16"/>
    <p:sldId id="265" r:id="rId17"/>
    <p:sldId id="266" r:id="rId18"/>
    <p:sldId id="417" r:id="rId19"/>
    <p:sldId id="268" r:id="rId20"/>
    <p:sldId id="364" r:id="rId21"/>
    <p:sldId id="371" r:id="rId22"/>
    <p:sldId id="345" r:id="rId23"/>
    <p:sldId id="373" r:id="rId24"/>
    <p:sldId id="348" r:id="rId25"/>
    <p:sldId id="425" r:id="rId26"/>
    <p:sldId id="426" r:id="rId27"/>
    <p:sldId id="427" r:id="rId28"/>
    <p:sldId id="428" r:id="rId29"/>
    <p:sldId id="429" r:id="rId30"/>
    <p:sldId id="430" r:id="rId31"/>
    <p:sldId id="431" r:id="rId32"/>
    <p:sldId id="432" r:id="rId33"/>
    <p:sldId id="271" r:id="rId34"/>
    <p:sldId id="409" r:id="rId35"/>
    <p:sldId id="349" r:id="rId36"/>
    <p:sldId id="418" r:id="rId37"/>
    <p:sldId id="361" r:id="rId38"/>
    <p:sldId id="375" r:id="rId39"/>
    <p:sldId id="411" r:id="rId40"/>
    <p:sldId id="416" r:id="rId41"/>
    <p:sldId id="419" r:id="rId42"/>
    <p:sldId id="356" r:id="rId43"/>
    <p:sldId id="334" r:id="rId44"/>
    <p:sldId id="422" r:id="rId45"/>
    <p:sldId id="421" r:id="rId46"/>
    <p:sldId id="287" r:id="rId47"/>
    <p:sldId id="415" r:id="rId48"/>
    <p:sldId id="412" r:id="rId49"/>
    <p:sldId id="406" r:id="rId50"/>
    <p:sldId id="420" r:id="rId51"/>
    <p:sldId id="407" r:id="rId52"/>
    <p:sldId id="423" r:id="rId53"/>
    <p:sldId id="424" r:id="rId54"/>
    <p:sldId id="405" r:id="rId55"/>
    <p:sldId id="351" r:id="rId56"/>
    <p:sldId id="353" r:id="rId57"/>
    <p:sldId id="357" r:id="rId58"/>
    <p:sldId id="413" r:id="rId59"/>
    <p:sldId id="414" r:id="rId60"/>
    <p:sldId id="341" r:id="rId61"/>
    <p:sldId id="381" r:id="rId62"/>
    <p:sldId id="374" r:id="rId63"/>
    <p:sldId id="272" r:id="rId64"/>
    <p:sldId id="274" r:id="rId6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1" userDrawn="1">
          <p15:clr>
            <a:srgbClr val="A4A3A4"/>
          </p15:clr>
        </p15:guide>
        <p15:guide id="2" pos="21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FFFF"/>
    <a:srgbClr val="080300"/>
    <a:srgbClr val="006600"/>
    <a:srgbClr val="D9072F"/>
    <a:srgbClr val="FFFF00"/>
    <a:srgbClr val="0000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01"/>
    <p:restoredTop sz="86498"/>
  </p:normalViewPr>
  <p:slideViewPr>
    <p:cSldViewPr showGuides="1">
      <p:cViewPr varScale="1">
        <p:scale>
          <a:sx n="80" d="100"/>
          <a:sy n="80" d="100"/>
        </p:scale>
        <p:origin x="-984" y="-84"/>
      </p:cViewPr>
      <p:guideLst>
        <p:guide orient="horz" pos="2851"/>
        <p:guide pos="21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0" Type="http://schemas.openxmlformats.org/officeDocument/2006/relationships/tableStyles" Target="tableStyles.xml"/><Relationship Id="rId7" Type="http://schemas.openxmlformats.org/officeDocument/2006/relationships/slide" Target="slides/slide5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handoutMaster" Target="handoutMasters/handoutMaster1.xml"/><Relationship Id="rId66" Type="http://schemas.openxmlformats.org/officeDocument/2006/relationships/notesMaster" Target="notesMasters/notesMaster1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2.wmf"/><Relationship Id="rId1" Type="http://schemas.openxmlformats.org/officeDocument/2006/relationships/image" Target="../media/image1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44.wmf"/><Relationship Id="rId3" Type="http://schemas.openxmlformats.org/officeDocument/2006/relationships/image" Target="../media/image32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32.wmf"/></Relationships>
</file>

<file path=ppt/drawings/_rels/vmlDrawing16.vml.rels><?xml version="1.0" encoding="UTF-8" standalone="yes"?>
<Relationships xmlns="http://schemas.openxmlformats.org/package/2006/relationships"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3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32.wmf"/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0.vml.rels><?xml version="1.0" encoding="UTF-8" standalone="yes"?>
<Relationships xmlns="http://schemas.openxmlformats.org/package/2006/relationships"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2.vml.rels><?xml version="1.0" encoding="UTF-8" standalone="yes"?>
<Relationships xmlns="http://schemas.openxmlformats.org/package/2006/relationships"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32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24.vml.rels><?xml version="1.0" encoding="UTF-8" standalone="yes"?>
<Relationships xmlns="http://schemas.openxmlformats.org/package/2006/relationships"><Relationship Id="rId5" Type="http://schemas.openxmlformats.org/officeDocument/2006/relationships/image" Target="../media/image82.wmf"/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32.wmf"/><Relationship Id="rId1" Type="http://schemas.openxmlformats.org/officeDocument/2006/relationships/image" Target="../media/image17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26.vml.rels><?xml version="1.0" encoding="UTF-8" standalone="yes"?>
<Relationships xmlns="http://schemas.openxmlformats.org/package/2006/relationships"><Relationship Id="rId9" Type="http://schemas.openxmlformats.org/officeDocument/2006/relationships/image" Target="../media/image93.wmf"/><Relationship Id="rId8" Type="http://schemas.openxmlformats.org/officeDocument/2006/relationships/image" Target="../media/image92.wmf"/><Relationship Id="rId7" Type="http://schemas.openxmlformats.org/officeDocument/2006/relationships/image" Target="../media/image91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2" Type="http://schemas.openxmlformats.org/officeDocument/2006/relationships/image" Target="../media/image96.wmf"/><Relationship Id="rId11" Type="http://schemas.openxmlformats.org/officeDocument/2006/relationships/image" Target="../media/image95.wmf"/><Relationship Id="rId10" Type="http://schemas.openxmlformats.org/officeDocument/2006/relationships/image" Target="../media/image94.wmf"/><Relationship Id="rId1" Type="http://schemas.openxmlformats.org/officeDocument/2006/relationships/image" Target="../media/image85.wmf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wmf"/><Relationship Id="rId8" Type="http://schemas.openxmlformats.org/officeDocument/2006/relationships/image" Target="../media/image99.wmf"/><Relationship Id="rId7" Type="http://schemas.openxmlformats.org/officeDocument/2006/relationships/image" Target="../media/image98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9" Type="http://schemas.openxmlformats.org/officeDocument/2006/relationships/image" Target="../media/image109.wmf"/><Relationship Id="rId18" Type="http://schemas.openxmlformats.org/officeDocument/2006/relationships/image" Target="../media/image108.wmf"/><Relationship Id="rId17" Type="http://schemas.openxmlformats.org/officeDocument/2006/relationships/image" Target="../media/image107.wmf"/><Relationship Id="rId16" Type="http://schemas.openxmlformats.org/officeDocument/2006/relationships/image" Target="../media/image106.wmf"/><Relationship Id="rId15" Type="http://schemas.openxmlformats.org/officeDocument/2006/relationships/image" Target="../media/image105.wmf"/><Relationship Id="rId14" Type="http://schemas.openxmlformats.org/officeDocument/2006/relationships/image" Target="../media/image104.wmf"/><Relationship Id="rId13" Type="http://schemas.openxmlformats.org/officeDocument/2006/relationships/image" Target="../media/image96.wmf"/><Relationship Id="rId12" Type="http://schemas.openxmlformats.org/officeDocument/2006/relationships/image" Target="../media/image103.wmf"/><Relationship Id="rId11" Type="http://schemas.openxmlformats.org/officeDocument/2006/relationships/image" Target="../media/image102.wmf"/><Relationship Id="rId10" Type="http://schemas.openxmlformats.org/officeDocument/2006/relationships/image" Target="../media/image101.wmf"/><Relationship Id="rId1" Type="http://schemas.openxmlformats.org/officeDocument/2006/relationships/image" Target="../media/image97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7" Type="http://schemas.openxmlformats.org/officeDocument/2006/relationships/image" Target="../media/image116.wmf"/><Relationship Id="rId6" Type="http://schemas.openxmlformats.org/officeDocument/2006/relationships/image" Target="../media/image115.wmf"/><Relationship Id="rId5" Type="http://schemas.openxmlformats.org/officeDocument/2006/relationships/image" Target="../media/image114.wmf"/><Relationship Id="rId4" Type="http://schemas.openxmlformats.org/officeDocument/2006/relationships/image" Target="../media/image113.wmf"/><Relationship Id="rId3" Type="http://schemas.openxmlformats.org/officeDocument/2006/relationships/image" Target="../media/image112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wmf"/><Relationship Id="rId1" Type="http://schemas.openxmlformats.org/officeDocument/2006/relationships/image" Target="../media/image1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0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9.wmf"/><Relationship Id="rId8" Type="http://schemas.openxmlformats.org/officeDocument/2006/relationships/image" Target="../media/image128.wmf"/><Relationship Id="rId7" Type="http://schemas.openxmlformats.org/officeDocument/2006/relationships/image" Target="../media/image127.wmf"/><Relationship Id="rId6" Type="http://schemas.openxmlformats.org/officeDocument/2006/relationships/image" Target="../media/image125.wmf"/><Relationship Id="rId5" Type="http://schemas.openxmlformats.org/officeDocument/2006/relationships/image" Target="../media/image124.wmf"/><Relationship Id="rId4" Type="http://schemas.openxmlformats.org/officeDocument/2006/relationships/image" Target="../media/image123.wmf"/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1" Type="http://schemas.openxmlformats.org/officeDocument/2006/relationships/image" Target="../media/image131.wmf"/><Relationship Id="rId10" Type="http://schemas.openxmlformats.org/officeDocument/2006/relationships/image" Target="../media/image130.wmf"/><Relationship Id="rId1" Type="http://schemas.openxmlformats.org/officeDocument/2006/relationships/image" Target="../media/image120.wmf"/></Relationships>
</file>

<file path=ppt/drawings/_rels/vmlDrawing3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0.wmf"/><Relationship Id="rId8" Type="http://schemas.openxmlformats.org/officeDocument/2006/relationships/image" Target="../media/image139.wmf"/><Relationship Id="rId7" Type="http://schemas.openxmlformats.org/officeDocument/2006/relationships/image" Target="../media/image138.wmf"/><Relationship Id="rId6" Type="http://schemas.openxmlformats.org/officeDocument/2006/relationships/image" Target="../media/image137.wmf"/><Relationship Id="rId5" Type="http://schemas.openxmlformats.org/officeDocument/2006/relationships/image" Target="../media/image136.wmf"/><Relationship Id="rId4" Type="http://schemas.openxmlformats.org/officeDocument/2006/relationships/image" Target="../media/image135.wmf"/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3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8.wmf"/><Relationship Id="rId8" Type="http://schemas.openxmlformats.org/officeDocument/2006/relationships/image" Target="../media/image146.wmf"/><Relationship Id="rId7" Type="http://schemas.openxmlformats.org/officeDocument/2006/relationships/image" Target="../media/image136.wmf"/><Relationship Id="rId6" Type="http://schemas.openxmlformats.org/officeDocument/2006/relationships/image" Target="../media/image135.wmf"/><Relationship Id="rId5" Type="http://schemas.openxmlformats.org/officeDocument/2006/relationships/image" Target="../media/image145.wmf"/><Relationship Id="rId4" Type="http://schemas.openxmlformats.org/officeDocument/2006/relationships/image" Target="../media/image144.wmf"/><Relationship Id="rId3" Type="http://schemas.openxmlformats.org/officeDocument/2006/relationships/image" Target="../media/image143.wmf"/><Relationship Id="rId2" Type="http://schemas.openxmlformats.org/officeDocument/2006/relationships/image" Target="../media/image142.wmf"/><Relationship Id="rId14" Type="http://schemas.openxmlformats.org/officeDocument/2006/relationships/image" Target="../media/image151.wmf"/><Relationship Id="rId13" Type="http://schemas.openxmlformats.org/officeDocument/2006/relationships/image" Target="../media/image150.wmf"/><Relationship Id="rId12" Type="http://schemas.openxmlformats.org/officeDocument/2006/relationships/image" Target="../media/image149.wmf"/><Relationship Id="rId11" Type="http://schemas.openxmlformats.org/officeDocument/2006/relationships/image" Target="../media/image148.wmf"/><Relationship Id="rId10" Type="http://schemas.openxmlformats.org/officeDocument/2006/relationships/image" Target="../media/image147.wmf"/><Relationship Id="rId1" Type="http://schemas.openxmlformats.org/officeDocument/2006/relationships/image" Target="../media/image141.wmf"/></Relationships>
</file>

<file path=ppt/drawings/_rels/vmlDrawing3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8.wmf"/><Relationship Id="rId8" Type="http://schemas.openxmlformats.org/officeDocument/2006/relationships/image" Target="../media/image156.wmf"/><Relationship Id="rId7" Type="http://schemas.openxmlformats.org/officeDocument/2006/relationships/image" Target="../media/image136.wmf"/><Relationship Id="rId6" Type="http://schemas.openxmlformats.org/officeDocument/2006/relationships/image" Target="../media/image155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Relationship Id="rId3" Type="http://schemas.openxmlformats.org/officeDocument/2006/relationships/image" Target="../media/image152.wmf"/><Relationship Id="rId2" Type="http://schemas.openxmlformats.org/officeDocument/2006/relationships/image" Target="../media/image133.wmf"/><Relationship Id="rId12" Type="http://schemas.openxmlformats.org/officeDocument/2006/relationships/image" Target="../media/image159.wmf"/><Relationship Id="rId11" Type="http://schemas.openxmlformats.org/officeDocument/2006/relationships/image" Target="../media/image158.wmf"/><Relationship Id="rId10" Type="http://schemas.openxmlformats.org/officeDocument/2006/relationships/image" Target="../media/image157.wmf"/><Relationship Id="rId1" Type="http://schemas.openxmlformats.org/officeDocument/2006/relationships/image" Target="../media/image132.wmf"/></Relationships>
</file>

<file path=ppt/drawings/_rels/vmlDrawing3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3.wmf"/><Relationship Id="rId8" Type="http://schemas.openxmlformats.org/officeDocument/2006/relationships/image" Target="../media/image132.wmf"/><Relationship Id="rId7" Type="http://schemas.openxmlformats.org/officeDocument/2006/relationships/image" Target="../media/image165.wmf"/><Relationship Id="rId6" Type="http://schemas.openxmlformats.org/officeDocument/2006/relationships/image" Target="../media/image164.wmf"/><Relationship Id="rId5" Type="http://schemas.openxmlformats.org/officeDocument/2006/relationships/image" Target="../media/image163.wmf"/><Relationship Id="rId4" Type="http://schemas.openxmlformats.org/officeDocument/2006/relationships/image" Target="../media/image138.wmf"/><Relationship Id="rId3" Type="http://schemas.openxmlformats.org/officeDocument/2006/relationships/image" Target="../media/image162.wmf"/><Relationship Id="rId2" Type="http://schemas.openxmlformats.org/officeDocument/2006/relationships/image" Target="../media/image161.wmf"/><Relationship Id="rId14" Type="http://schemas.openxmlformats.org/officeDocument/2006/relationships/image" Target="../media/image170.wmf"/><Relationship Id="rId13" Type="http://schemas.openxmlformats.org/officeDocument/2006/relationships/image" Target="../media/image169.wmf"/><Relationship Id="rId12" Type="http://schemas.openxmlformats.org/officeDocument/2006/relationships/image" Target="../media/image168.wmf"/><Relationship Id="rId11" Type="http://schemas.openxmlformats.org/officeDocument/2006/relationships/image" Target="../media/image167.wmf"/><Relationship Id="rId10" Type="http://schemas.openxmlformats.org/officeDocument/2006/relationships/image" Target="../media/image166.wmf"/><Relationship Id="rId1" Type="http://schemas.openxmlformats.org/officeDocument/2006/relationships/image" Target="../media/image160.wmf"/></Relationships>
</file>

<file path=ppt/drawings/_rels/vmlDrawing3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73.wmf"/><Relationship Id="rId5" Type="http://schemas.openxmlformats.org/officeDocument/2006/relationships/image" Target="../media/image17.wmf"/><Relationship Id="rId4" Type="http://schemas.openxmlformats.org/officeDocument/2006/relationships/image" Target="../media/image113.wmf"/><Relationship Id="rId3" Type="http://schemas.openxmlformats.org/officeDocument/2006/relationships/image" Target="../media/image172.wmf"/><Relationship Id="rId2" Type="http://schemas.openxmlformats.org/officeDocument/2006/relationships/image" Target="../media/image111.wmf"/><Relationship Id="rId1" Type="http://schemas.openxmlformats.org/officeDocument/2006/relationships/image" Target="../media/image171.wmf"/></Relationships>
</file>

<file path=ppt/drawings/_rels/vmlDrawing3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8.wmf"/><Relationship Id="rId4" Type="http://schemas.openxmlformats.org/officeDocument/2006/relationships/image" Target="../media/image177.wmf"/><Relationship Id="rId3" Type="http://schemas.openxmlformats.org/officeDocument/2006/relationships/image" Target="../media/image176.wmf"/><Relationship Id="rId2" Type="http://schemas.openxmlformats.org/officeDocument/2006/relationships/image" Target="../media/image175.wmf"/><Relationship Id="rId1" Type="http://schemas.openxmlformats.org/officeDocument/2006/relationships/image" Target="../media/image174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wmf"/><Relationship Id="rId2" Type="http://schemas.openxmlformats.org/officeDocument/2006/relationships/image" Target="../media/image180.wmf"/><Relationship Id="rId1" Type="http://schemas.openxmlformats.org/officeDocument/2006/relationships/image" Target="../media/image179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wmf"/><Relationship Id="rId2" Type="http://schemas.openxmlformats.org/officeDocument/2006/relationships/image" Target="../media/image183.wmf"/><Relationship Id="rId1" Type="http://schemas.openxmlformats.org/officeDocument/2006/relationships/image" Target="../media/image182.png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wmf"/><Relationship Id="rId1" Type="http://schemas.openxmlformats.org/officeDocument/2006/relationships/image" Target="../media/image18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0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4.wmf"/><Relationship Id="rId8" Type="http://schemas.openxmlformats.org/officeDocument/2006/relationships/image" Target="../media/image193.wmf"/><Relationship Id="rId7" Type="http://schemas.openxmlformats.org/officeDocument/2006/relationships/image" Target="../media/image192.wmf"/><Relationship Id="rId6" Type="http://schemas.openxmlformats.org/officeDocument/2006/relationships/image" Target="../media/image136.wmf"/><Relationship Id="rId5" Type="http://schemas.openxmlformats.org/officeDocument/2006/relationships/image" Target="../media/image191.wmf"/><Relationship Id="rId4" Type="http://schemas.openxmlformats.org/officeDocument/2006/relationships/image" Target="../media/image190.wmf"/><Relationship Id="rId3" Type="http://schemas.openxmlformats.org/officeDocument/2006/relationships/image" Target="../media/image189.wmf"/><Relationship Id="rId2" Type="http://schemas.openxmlformats.org/officeDocument/2006/relationships/image" Target="../media/image188.wmf"/><Relationship Id="rId10" Type="http://schemas.openxmlformats.org/officeDocument/2006/relationships/image" Target="../media/image195.wmf"/><Relationship Id="rId1" Type="http://schemas.openxmlformats.org/officeDocument/2006/relationships/image" Target="../media/image187.wmf"/></Relationships>
</file>

<file path=ppt/drawings/_rels/vmlDrawing4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1.wmf"/><Relationship Id="rId8" Type="http://schemas.openxmlformats.org/officeDocument/2006/relationships/image" Target="../media/image200.wmf"/><Relationship Id="rId7" Type="http://schemas.openxmlformats.org/officeDocument/2006/relationships/image" Target="../media/image199.wmf"/><Relationship Id="rId6" Type="http://schemas.openxmlformats.org/officeDocument/2006/relationships/image" Target="../media/image136.wmf"/><Relationship Id="rId5" Type="http://schemas.openxmlformats.org/officeDocument/2006/relationships/image" Target="../media/image198.wmf"/><Relationship Id="rId4" Type="http://schemas.openxmlformats.org/officeDocument/2006/relationships/image" Target="../media/image197.wmf"/><Relationship Id="rId3" Type="http://schemas.openxmlformats.org/officeDocument/2006/relationships/image" Target="../media/image189.wmf"/><Relationship Id="rId2" Type="http://schemas.openxmlformats.org/officeDocument/2006/relationships/image" Target="../media/image196.wmf"/><Relationship Id="rId10" Type="http://schemas.openxmlformats.org/officeDocument/2006/relationships/image" Target="../media/image202.wmf"/><Relationship Id="rId1" Type="http://schemas.openxmlformats.org/officeDocument/2006/relationships/image" Target="../media/image187.wmf"/></Relationships>
</file>

<file path=ppt/drawings/_rels/vmlDrawing4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9.wmf"/><Relationship Id="rId8" Type="http://schemas.openxmlformats.org/officeDocument/2006/relationships/image" Target="../media/image208.wmf"/><Relationship Id="rId7" Type="http://schemas.openxmlformats.org/officeDocument/2006/relationships/image" Target="../media/image207.wmf"/><Relationship Id="rId6" Type="http://schemas.openxmlformats.org/officeDocument/2006/relationships/image" Target="../media/image206.wmf"/><Relationship Id="rId5" Type="http://schemas.openxmlformats.org/officeDocument/2006/relationships/image" Target="../media/image205.wmf"/><Relationship Id="rId4" Type="http://schemas.openxmlformats.org/officeDocument/2006/relationships/image" Target="../media/image204.wmf"/><Relationship Id="rId3" Type="http://schemas.openxmlformats.org/officeDocument/2006/relationships/image" Target="../media/image189.wmf"/><Relationship Id="rId2" Type="http://schemas.openxmlformats.org/officeDocument/2006/relationships/image" Target="../media/image203.wmf"/><Relationship Id="rId16" Type="http://schemas.openxmlformats.org/officeDocument/2006/relationships/image" Target="../media/image216.wmf"/><Relationship Id="rId15" Type="http://schemas.openxmlformats.org/officeDocument/2006/relationships/image" Target="../media/image215.wmf"/><Relationship Id="rId14" Type="http://schemas.openxmlformats.org/officeDocument/2006/relationships/image" Target="../media/image214.wmf"/><Relationship Id="rId13" Type="http://schemas.openxmlformats.org/officeDocument/2006/relationships/image" Target="../media/image213.wmf"/><Relationship Id="rId12" Type="http://schemas.openxmlformats.org/officeDocument/2006/relationships/image" Target="../media/image212.wmf"/><Relationship Id="rId11" Type="http://schemas.openxmlformats.org/officeDocument/2006/relationships/image" Target="../media/image211.wmf"/><Relationship Id="rId10" Type="http://schemas.openxmlformats.org/officeDocument/2006/relationships/image" Target="../media/image210.wmf"/><Relationship Id="rId1" Type="http://schemas.openxmlformats.org/officeDocument/2006/relationships/image" Target="../media/image187.wmf"/></Relationships>
</file>

<file path=ppt/drawings/_rels/vmlDrawing4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0.wmf"/><Relationship Id="rId5" Type="http://schemas.openxmlformats.org/officeDocument/2006/relationships/image" Target="../media/image219.wmf"/><Relationship Id="rId4" Type="http://schemas.openxmlformats.org/officeDocument/2006/relationships/image" Target="../media/image218.wmf"/><Relationship Id="rId3" Type="http://schemas.openxmlformats.org/officeDocument/2006/relationships/image" Target="../media/image32.wmf"/><Relationship Id="rId2" Type="http://schemas.openxmlformats.org/officeDocument/2006/relationships/image" Target="../media/image17.wmf"/><Relationship Id="rId1" Type="http://schemas.openxmlformats.org/officeDocument/2006/relationships/image" Target="../media/image217.wmf"/></Relationships>
</file>

<file path=ppt/drawings/_rels/vmlDrawing44.vml.rels><?xml version="1.0" encoding="UTF-8" standalone="yes"?>
<Relationships xmlns="http://schemas.openxmlformats.org/package/2006/relationships"><Relationship Id="rId4" Type="http://schemas.openxmlformats.org/officeDocument/2006/relationships/image" Target="../media/image84.wmf"/><Relationship Id="rId3" Type="http://schemas.openxmlformats.org/officeDocument/2006/relationships/image" Target="../media/image223.wmf"/><Relationship Id="rId2" Type="http://schemas.openxmlformats.org/officeDocument/2006/relationships/image" Target="../media/image222.wmf"/><Relationship Id="rId1" Type="http://schemas.openxmlformats.org/officeDocument/2006/relationships/image" Target="../media/image221.wmf"/></Relationships>
</file>

<file path=ppt/drawings/_rels/vmlDrawing4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8.wmf"/><Relationship Id="rId3" Type="http://schemas.openxmlformats.org/officeDocument/2006/relationships/image" Target="../media/image226.wmf"/><Relationship Id="rId2" Type="http://schemas.openxmlformats.org/officeDocument/2006/relationships/image" Target="../media/image225.wmf"/><Relationship Id="rId1" Type="http://schemas.openxmlformats.org/officeDocument/2006/relationships/image" Target="../media/image224.wmf"/></Relationships>
</file>

<file path=ppt/drawings/_rels/vmlDrawing4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6.wmf"/><Relationship Id="rId7" Type="http://schemas.openxmlformats.org/officeDocument/2006/relationships/image" Target="../media/image235.wmf"/><Relationship Id="rId6" Type="http://schemas.openxmlformats.org/officeDocument/2006/relationships/image" Target="../media/image234.wmf"/><Relationship Id="rId5" Type="http://schemas.openxmlformats.org/officeDocument/2006/relationships/image" Target="../media/image233.wmf"/><Relationship Id="rId4" Type="http://schemas.openxmlformats.org/officeDocument/2006/relationships/image" Target="../media/image232.wmf"/><Relationship Id="rId3" Type="http://schemas.openxmlformats.org/officeDocument/2006/relationships/image" Target="../media/image231.wmf"/><Relationship Id="rId2" Type="http://schemas.openxmlformats.org/officeDocument/2006/relationships/image" Target="../media/image230.wmf"/><Relationship Id="rId1" Type="http://schemas.openxmlformats.org/officeDocument/2006/relationships/image" Target="../media/image229.wmf"/></Relationships>
</file>

<file path=ppt/drawings/_rels/vmlDrawing47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3.wmf"/><Relationship Id="rId6" Type="http://schemas.openxmlformats.org/officeDocument/2006/relationships/image" Target="../media/image242.wmf"/><Relationship Id="rId5" Type="http://schemas.openxmlformats.org/officeDocument/2006/relationships/image" Target="../media/image241.wmf"/><Relationship Id="rId4" Type="http://schemas.openxmlformats.org/officeDocument/2006/relationships/image" Target="../media/image240.wmf"/><Relationship Id="rId3" Type="http://schemas.openxmlformats.org/officeDocument/2006/relationships/image" Target="../media/image239.wmf"/><Relationship Id="rId2" Type="http://schemas.openxmlformats.org/officeDocument/2006/relationships/image" Target="../media/image238.wmf"/><Relationship Id="rId1" Type="http://schemas.openxmlformats.org/officeDocument/2006/relationships/image" Target="../media/image237.wmf"/></Relationships>
</file>

<file path=ppt/drawings/_rels/vmlDrawing48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247.wmf"/><Relationship Id="rId3" Type="http://schemas.openxmlformats.org/officeDocument/2006/relationships/image" Target="../media/image246.wmf"/><Relationship Id="rId2" Type="http://schemas.openxmlformats.org/officeDocument/2006/relationships/image" Target="../media/image245.wmf"/><Relationship Id="rId1" Type="http://schemas.openxmlformats.org/officeDocument/2006/relationships/image" Target="../media/image244.wmf"/></Relationships>
</file>

<file path=ppt/drawings/_rels/vmlDrawing4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2.wmf"/><Relationship Id="rId4" Type="http://schemas.openxmlformats.org/officeDocument/2006/relationships/image" Target="../media/image251.wmf"/><Relationship Id="rId3" Type="http://schemas.openxmlformats.org/officeDocument/2006/relationships/image" Target="../media/image250.wmf"/><Relationship Id="rId2" Type="http://schemas.openxmlformats.org/officeDocument/2006/relationships/image" Target="../media/image249.wmf"/><Relationship Id="rId1" Type="http://schemas.openxmlformats.org/officeDocument/2006/relationships/image" Target="../media/image24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0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9.wmf"/><Relationship Id="rId8" Type="http://schemas.openxmlformats.org/officeDocument/2006/relationships/image" Target="../media/image258.wmf"/><Relationship Id="rId7" Type="http://schemas.openxmlformats.org/officeDocument/2006/relationships/image" Target="../media/image257.wmf"/><Relationship Id="rId6" Type="http://schemas.openxmlformats.org/officeDocument/2006/relationships/image" Target="../media/image256.wmf"/><Relationship Id="rId5" Type="http://schemas.openxmlformats.org/officeDocument/2006/relationships/image" Target="../media/image255.wmf"/><Relationship Id="rId4" Type="http://schemas.openxmlformats.org/officeDocument/2006/relationships/image" Target="../media/image254.wmf"/><Relationship Id="rId3" Type="http://schemas.openxmlformats.org/officeDocument/2006/relationships/image" Target="../media/image208.wmf"/><Relationship Id="rId2" Type="http://schemas.openxmlformats.org/officeDocument/2006/relationships/image" Target="../media/image253.wmf"/><Relationship Id="rId15" Type="http://schemas.openxmlformats.org/officeDocument/2006/relationships/image" Target="../media/image265.wmf"/><Relationship Id="rId14" Type="http://schemas.openxmlformats.org/officeDocument/2006/relationships/image" Target="../media/image264.wmf"/><Relationship Id="rId13" Type="http://schemas.openxmlformats.org/officeDocument/2006/relationships/image" Target="../media/image263.wmf"/><Relationship Id="rId12" Type="http://schemas.openxmlformats.org/officeDocument/2006/relationships/image" Target="../media/image262.wmf"/><Relationship Id="rId11" Type="http://schemas.openxmlformats.org/officeDocument/2006/relationships/image" Target="../media/image261.wmf"/><Relationship Id="rId10" Type="http://schemas.openxmlformats.org/officeDocument/2006/relationships/image" Target="../media/image260.wmf"/><Relationship Id="rId1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3076" name="页脚占位符 3075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3077" name="灯片编号占位符 3076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楷体_GB2312" pitchFamily="49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4100" name="幻灯片图像占位符 205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2052"/>
          <p:cNvSpPr>
            <a:spLocks noGrp="1"/>
          </p:cNvSpPr>
          <p:nvPr>
            <p:ph type="body" sz="quarter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单击以编辑母版文本样式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楷体_GB2312" pitchFamily="49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050" name="对象 9217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0088880" imgH="7322820" progId="Photoshop.Image.6">
                  <p:embed/>
                </p:oleObj>
              </mc:Choice>
              <mc:Fallback>
                <p:oleObj name="" r:id="rId2" imgW="10088880" imgH="7322820" progId="Photoshop.Image.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图片 9218" descr="按钮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6007100"/>
            <a:ext cx="6985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9219" descr="按钮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8700" y="6007100"/>
            <a:ext cx="698500" cy="62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9220" descr="exit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9600" y="6027738"/>
            <a:ext cx="609600" cy="54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jpeg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202" name="灯片编号占位符 8201"/>
          <p:cNvSpPr>
            <a:spLocks noGrp="1"/>
          </p:cNvSpPr>
          <p:nvPr>
            <p:ph type="sldNum" sz="quarter" idx="4"/>
          </p:nvPr>
        </p:nvSpPr>
        <p:spPr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7" name="图片 8202" descr="上一页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243888" y="6570663"/>
            <a:ext cx="355600" cy="28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8203" descr="下一页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604250" y="6570663"/>
            <a:ext cx="355600" cy="2873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w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wmf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23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9.png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7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1.wmf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18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17.wmf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6.xml"/><Relationship Id="rId11" Type="http://schemas.openxmlformats.org/officeDocument/2006/relationships/oleObject" Target="../embeddings/oleObject30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25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wmf"/><Relationship Id="rId1" Type="http://schemas.openxmlformats.org/officeDocument/2006/relationships/oleObject" Target="../embeddings/oleObject31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2.wmf"/><Relationship Id="rId10" Type="http://schemas.openxmlformats.org/officeDocument/2006/relationships/vmlDrawing" Target="../drawings/vmlDrawing14.vml"/><Relationship Id="rId1" Type="http://schemas.openxmlformats.org/officeDocument/2006/relationships/oleObject" Target="../embeddings/oleObject32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7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2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36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1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8.wmf"/><Relationship Id="rId10" Type="http://schemas.openxmlformats.org/officeDocument/2006/relationships/vmlDrawing" Target="../drawings/vmlDrawing16.vml"/><Relationship Id="rId1" Type="http://schemas.openxmlformats.org/officeDocument/2006/relationships/oleObject" Target="../embeddings/oleObject40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32.wmf"/><Relationship Id="rId18" Type="http://schemas.openxmlformats.org/officeDocument/2006/relationships/vmlDrawing" Target="../drawings/vmlDrawing17.vml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51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50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44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oleObject" Target="../embeddings/oleObject56.bin"/><Relationship Id="rId7" Type="http://schemas.openxmlformats.org/officeDocument/2006/relationships/oleObject" Target="../embeddings/oleObject55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0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9.wmf"/><Relationship Id="rId10" Type="http://schemas.openxmlformats.org/officeDocument/2006/relationships/vmlDrawing" Target="../drawings/vmlDrawing18.vml"/><Relationship Id="rId1" Type="http://schemas.openxmlformats.org/officeDocument/2006/relationships/oleObject" Target="../embeddings/oleObject52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1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60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1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5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6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65.wmf"/><Relationship Id="rId17" Type="http://schemas.openxmlformats.org/officeDocument/2006/relationships/vmlDrawing" Target="../drawings/vmlDrawing20.vml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71.wmf"/><Relationship Id="rId14" Type="http://schemas.openxmlformats.org/officeDocument/2006/relationships/oleObject" Target="../embeddings/oleObject69.bin"/><Relationship Id="rId13" Type="http://schemas.openxmlformats.org/officeDocument/2006/relationships/oleObject" Target="../embeddings/oleObject68.bin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67.bin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62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75.wmf"/><Relationship Id="rId7" Type="http://schemas.openxmlformats.org/officeDocument/2006/relationships/oleObject" Target="../embeddings/oleObject73.bin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72.wmf"/><Relationship Id="rId10" Type="http://schemas.openxmlformats.org/officeDocument/2006/relationships/vmlDrawing" Target="../drawings/vmlDrawing21.vml"/><Relationship Id="rId1" Type="http://schemas.openxmlformats.org/officeDocument/2006/relationships/oleObject" Target="../embeddings/oleObject70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8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75.bin"/><Relationship Id="rId2" Type="http://schemas.openxmlformats.org/officeDocument/2006/relationships/image" Target="../media/image42.wmf"/><Relationship Id="rId12" Type="http://schemas.openxmlformats.org/officeDocument/2006/relationships/vmlDrawing" Target="../drawings/vmlDrawing22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74.bin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9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78.wmf"/><Relationship Id="rId1" Type="http://schemas.openxmlformats.org/officeDocument/2006/relationships/oleObject" Target="../embeddings/oleObject79.bin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5.bin"/><Relationship Id="rId8" Type="http://schemas.openxmlformats.org/officeDocument/2006/relationships/image" Target="../media/image81.wmf"/><Relationship Id="rId7" Type="http://schemas.openxmlformats.org/officeDocument/2006/relationships/oleObject" Target="../embeddings/oleObject84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82.bin"/><Relationship Id="rId2" Type="http://schemas.openxmlformats.org/officeDocument/2006/relationships/image" Target="../media/image17.wmf"/><Relationship Id="rId12" Type="http://schemas.openxmlformats.org/officeDocument/2006/relationships/vmlDrawing" Target="../drawings/vmlDrawing24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2.wmf"/><Relationship Id="rId1" Type="http://schemas.openxmlformats.org/officeDocument/2006/relationships/oleObject" Target="../embeddings/oleObject81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4.wmf"/><Relationship Id="rId2" Type="http://schemas.openxmlformats.org/officeDocument/2006/relationships/oleObject" Target="../embeddings/oleObject86.bin"/><Relationship Id="rId1" Type="http://schemas.openxmlformats.org/officeDocument/2006/relationships/image" Target="../media/image83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1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90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88.bin"/><Relationship Id="rId26" Type="http://schemas.openxmlformats.org/officeDocument/2006/relationships/vmlDrawing" Target="../drawings/vmlDrawing26.vml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96.wmf"/><Relationship Id="rId23" Type="http://schemas.openxmlformats.org/officeDocument/2006/relationships/oleObject" Target="../embeddings/oleObject98.bin"/><Relationship Id="rId22" Type="http://schemas.openxmlformats.org/officeDocument/2006/relationships/image" Target="../media/image95.wmf"/><Relationship Id="rId21" Type="http://schemas.openxmlformats.org/officeDocument/2006/relationships/oleObject" Target="../embeddings/oleObject97.bin"/><Relationship Id="rId20" Type="http://schemas.openxmlformats.org/officeDocument/2006/relationships/image" Target="../media/image94.wmf"/><Relationship Id="rId2" Type="http://schemas.openxmlformats.org/officeDocument/2006/relationships/image" Target="../media/image85.wmf"/><Relationship Id="rId19" Type="http://schemas.openxmlformats.org/officeDocument/2006/relationships/oleObject" Target="../embeddings/oleObject96.bin"/><Relationship Id="rId18" Type="http://schemas.openxmlformats.org/officeDocument/2006/relationships/image" Target="../media/image93.wmf"/><Relationship Id="rId17" Type="http://schemas.openxmlformats.org/officeDocument/2006/relationships/oleObject" Target="../embeddings/oleObject95.bin"/><Relationship Id="rId16" Type="http://schemas.openxmlformats.org/officeDocument/2006/relationships/image" Target="../media/image92.wmf"/><Relationship Id="rId15" Type="http://schemas.openxmlformats.org/officeDocument/2006/relationships/oleObject" Target="../embeddings/oleObject94.bin"/><Relationship Id="rId14" Type="http://schemas.openxmlformats.org/officeDocument/2006/relationships/image" Target="../media/image91.wmf"/><Relationship Id="rId13" Type="http://schemas.openxmlformats.org/officeDocument/2006/relationships/oleObject" Target="../embeddings/oleObject93.bin"/><Relationship Id="rId12" Type="http://schemas.openxmlformats.org/officeDocument/2006/relationships/image" Target="../media/image90.wmf"/><Relationship Id="rId11" Type="http://schemas.openxmlformats.org/officeDocument/2006/relationships/oleObject" Target="../embeddings/oleObject92.bin"/><Relationship Id="rId10" Type="http://schemas.openxmlformats.org/officeDocument/2006/relationships/image" Target="../media/image89.wmf"/><Relationship Id="rId1" Type="http://schemas.openxmlformats.org/officeDocument/2006/relationships/oleObject" Target="../embeddings/oleObject87.bin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3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102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101.bin"/><Relationship Id="rId40" Type="http://schemas.openxmlformats.org/officeDocument/2006/relationships/vmlDrawing" Target="../drawings/vmlDrawing27.vml"/><Relationship Id="rId4" Type="http://schemas.openxmlformats.org/officeDocument/2006/relationships/image" Target="../media/image86.wmf"/><Relationship Id="rId39" Type="http://schemas.openxmlformats.org/officeDocument/2006/relationships/slideLayout" Target="../slideLayouts/slideLayout7.xml"/><Relationship Id="rId38" Type="http://schemas.openxmlformats.org/officeDocument/2006/relationships/image" Target="../media/image109.wmf"/><Relationship Id="rId37" Type="http://schemas.openxmlformats.org/officeDocument/2006/relationships/oleObject" Target="../embeddings/oleObject117.bin"/><Relationship Id="rId36" Type="http://schemas.openxmlformats.org/officeDocument/2006/relationships/image" Target="../media/image108.wmf"/><Relationship Id="rId35" Type="http://schemas.openxmlformats.org/officeDocument/2006/relationships/oleObject" Target="../embeddings/oleObject116.bin"/><Relationship Id="rId34" Type="http://schemas.openxmlformats.org/officeDocument/2006/relationships/image" Target="../media/image107.wmf"/><Relationship Id="rId33" Type="http://schemas.openxmlformats.org/officeDocument/2006/relationships/oleObject" Target="../embeddings/oleObject115.bin"/><Relationship Id="rId32" Type="http://schemas.openxmlformats.org/officeDocument/2006/relationships/image" Target="../media/image106.wmf"/><Relationship Id="rId31" Type="http://schemas.openxmlformats.org/officeDocument/2006/relationships/oleObject" Target="../embeddings/oleObject114.bin"/><Relationship Id="rId30" Type="http://schemas.openxmlformats.org/officeDocument/2006/relationships/image" Target="../media/image105.wmf"/><Relationship Id="rId3" Type="http://schemas.openxmlformats.org/officeDocument/2006/relationships/oleObject" Target="../embeddings/oleObject100.bin"/><Relationship Id="rId29" Type="http://schemas.openxmlformats.org/officeDocument/2006/relationships/oleObject" Target="../embeddings/oleObject113.bin"/><Relationship Id="rId28" Type="http://schemas.openxmlformats.org/officeDocument/2006/relationships/image" Target="../media/image104.wmf"/><Relationship Id="rId27" Type="http://schemas.openxmlformats.org/officeDocument/2006/relationships/oleObject" Target="../embeddings/oleObject112.bin"/><Relationship Id="rId26" Type="http://schemas.openxmlformats.org/officeDocument/2006/relationships/image" Target="../media/image96.wmf"/><Relationship Id="rId25" Type="http://schemas.openxmlformats.org/officeDocument/2006/relationships/oleObject" Target="../embeddings/oleObject111.bin"/><Relationship Id="rId24" Type="http://schemas.openxmlformats.org/officeDocument/2006/relationships/image" Target="../media/image103.wmf"/><Relationship Id="rId23" Type="http://schemas.openxmlformats.org/officeDocument/2006/relationships/oleObject" Target="../embeddings/oleObject110.bin"/><Relationship Id="rId22" Type="http://schemas.openxmlformats.org/officeDocument/2006/relationships/image" Target="../media/image102.wmf"/><Relationship Id="rId21" Type="http://schemas.openxmlformats.org/officeDocument/2006/relationships/oleObject" Target="../embeddings/oleObject109.bin"/><Relationship Id="rId20" Type="http://schemas.openxmlformats.org/officeDocument/2006/relationships/image" Target="../media/image101.wmf"/><Relationship Id="rId2" Type="http://schemas.openxmlformats.org/officeDocument/2006/relationships/image" Target="../media/image97.wmf"/><Relationship Id="rId19" Type="http://schemas.openxmlformats.org/officeDocument/2006/relationships/oleObject" Target="../embeddings/oleObject108.bin"/><Relationship Id="rId18" Type="http://schemas.openxmlformats.org/officeDocument/2006/relationships/image" Target="../media/image100.wmf"/><Relationship Id="rId17" Type="http://schemas.openxmlformats.org/officeDocument/2006/relationships/oleObject" Target="../embeddings/oleObject107.bin"/><Relationship Id="rId16" Type="http://schemas.openxmlformats.org/officeDocument/2006/relationships/image" Target="../media/image99.wmf"/><Relationship Id="rId15" Type="http://schemas.openxmlformats.org/officeDocument/2006/relationships/oleObject" Target="../embeddings/oleObject106.bin"/><Relationship Id="rId14" Type="http://schemas.openxmlformats.org/officeDocument/2006/relationships/image" Target="../media/image98.wmf"/><Relationship Id="rId13" Type="http://schemas.openxmlformats.org/officeDocument/2006/relationships/oleObject" Target="../embeddings/oleObject105.bin"/><Relationship Id="rId12" Type="http://schemas.openxmlformats.org/officeDocument/2006/relationships/image" Target="../media/image90.wmf"/><Relationship Id="rId11" Type="http://schemas.openxmlformats.org/officeDocument/2006/relationships/oleObject" Target="../embeddings/oleObject104.bin"/><Relationship Id="rId10" Type="http://schemas.openxmlformats.org/officeDocument/2006/relationships/image" Target="../media/image89.wmf"/><Relationship Id="rId1" Type="http://schemas.openxmlformats.org/officeDocument/2006/relationships/oleObject" Target="../embeddings/oleObject99.bin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2.bin"/><Relationship Id="rId8" Type="http://schemas.openxmlformats.org/officeDocument/2006/relationships/image" Target="../media/image113.wmf"/><Relationship Id="rId7" Type="http://schemas.openxmlformats.org/officeDocument/2006/relationships/oleObject" Target="../embeddings/oleObject121.bin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111.wmf"/><Relationship Id="rId3" Type="http://schemas.openxmlformats.org/officeDocument/2006/relationships/oleObject" Target="../embeddings/oleObject119.bin"/><Relationship Id="rId2" Type="http://schemas.openxmlformats.org/officeDocument/2006/relationships/image" Target="../media/image110.wmf"/><Relationship Id="rId18" Type="http://schemas.openxmlformats.org/officeDocument/2006/relationships/vmlDrawing" Target="../drawings/vmlDrawing28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17.wmf"/><Relationship Id="rId15" Type="http://schemas.openxmlformats.org/officeDocument/2006/relationships/oleObject" Target="../embeddings/oleObject125.bin"/><Relationship Id="rId14" Type="http://schemas.openxmlformats.org/officeDocument/2006/relationships/image" Target="../media/image116.wmf"/><Relationship Id="rId13" Type="http://schemas.openxmlformats.org/officeDocument/2006/relationships/oleObject" Target="../embeddings/oleObject124.bin"/><Relationship Id="rId12" Type="http://schemas.openxmlformats.org/officeDocument/2006/relationships/image" Target="../media/image115.wmf"/><Relationship Id="rId11" Type="http://schemas.openxmlformats.org/officeDocument/2006/relationships/oleObject" Target="../embeddings/oleObject123.bin"/><Relationship Id="rId10" Type="http://schemas.openxmlformats.org/officeDocument/2006/relationships/image" Target="../media/image114.wmf"/><Relationship Id="rId1" Type="http://schemas.openxmlformats.org/officeDocument/2006/relationships/oleObject" Target="../embeddings/oleObject11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9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5" Type="http://schemas.openxmlformats.org/officeDocument/2006/relationships/oleObject" Target="../embeddings/oleObject128.bin"/><Relationship Id="rId4" Type="http://schemas.openxmlformats.org/officeDocument/2006/relationships/image" Target="../media/image118.wmf"/><Relationship Id="rId3" Type="http://schemas.openxmlformats.org/officeDocument/2006/relationships/oleObject" Target="../embeddings/oleObject127.bin"/><Relationship Id="rId2" Type="http://schemas.openxmlformats.org/officeDocument/2006/relationships/image" Target="../media/image114.wmf"/><Relationship Id="rId1" Type="http://schemas.openxmlformats.org/officeDocument/2006/relationships/oleObject" Target="../embeddings/oleObject126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3.bin"/><Relationship Id="rId8" Type="http://schemas.openxmlformats.org/officeDocument/2006/relationships/image" Target="../media/image123.wmf"/><Relationship Id="rId7" Type="http://schemas.openxmlformats.org/officeDocument/2006/relationships/oleObject" Target="../embeddings/oleObject132.bin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131.bin"/><Relationship Id="rId4" Type="http://schemas.openxmlformats.org/officeDocument/2006/relationships/image" Target="../media/image121.wmf"/><Relationship Id="rId3" Type="http://schemas.openxmlformats.org/officeDocument/2006/relationships/oleObject" Target="../embeddings/oleObject130.bin"/><Relationship Id="rId25" Type="http://schemas.openxmlformats.org/officeDocument/2006/relationships/vmlDrawing" Target="../drawings/vmlDrawing30.vml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131.wmf"/><Relationship Id="rId22" Type="http://schemas.openxmlformats.org/officeDocument/2006/relationships/oleObject" Target="../embeddings/oleObject139.bin"/><Relationship Id="rId21" Type="http://schemas.openxmlformats.org/officeDocument/2006/relationships/image" Target="../media/image130.wmf"/><Relationship Id="rId20" Type="http://schemas.openxmlformats.org/officeDocument/2006/relationships/oleObject" Target="../embeddings/oleObject138.bin"/><Relationship Id="rId2" Type="http://schemas.openxmlformats.org/officeDocument/2006/relationships/image" Target="../media/image120.wmf"/><Relationship Id="rId19" Type="http://schemas.openxmlformats.org/officeDocument/2006/relationships/image" Target="../media/image129.wmf"/><Relationship Id="rId18" Type="http://schemas.openxmlformats.org/officeDocument/2006/relationships/oleObject" Target="../embeddings/oleObject137.bin"/><Relationship Id="rId17" Type="http://schemas.openxmlformats.org/officeDocument/2006/relationships/image" Target="../media/image128.wmf"/><Relationship Id="rId16" Type="http://schemas.openxmlformats.org/officeDocument/2006/relationships/oleObject" Target="../embeddings/oleObject136.bin"/><Relationship Id="rId15" Type="http://schemas.openxmlformats.org/officeDocument/2006/relationships/image" Target="../media/image127.wmf"/><Relationship Id="rId14" Type="http://schemas.openxmlformats.org/officeDocument/2006/relationships/oleObject" Target="../embeddings/oleObject135.bin"/><Relationship Id="rId13" Type="http://schemas.openxmlformats.org/officeDocument/2006/relationships/image" Target="../media/image126.wmf"/><Relationship Id="rId12" Type="http://schemas.openxmlformats.org/officeDocument/2006/relationships/image" Target="../media/image125.wmf"/><Relationship Id="rId11" Type="http://schemas.openxmlformats.org/officeDocument/2006/relationships/oleObject" Target="../embeddings/oleObject134.bin"/><Relationship Id="rId10" Type="http://schemas.openxmlformats.org/officeDocument/2006/relationships/image" Target="../media/image124.wmf"/><Relationship Id="rId1" Type="http://schemas.openxmlformats.org/officeDocument/2006/relationships/oleObject" Target="../embeddings/oleObject129.bin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4.bin"/><Relationship Id="rId8" Type="http://schemas.openxmlformats.org/officeDocument/2006/relationships/image" Target="../media/image135.wmf"/><Relationship Id="rId7" Type="http://schemas.openxmlformats.org/officeDocument/2006/relationships/oleObject" Target="../embeddings/oleObject143.bin"/><Relationship Id="rId6" Type="http://schemas.openxmlformats.org/officeDocument/2006/relationships/image" Target="../media/image134.wmf"/><Relationship Id="rId5" Type="http://schemas.openxmlformats.org/officeDocument/2006/relationships/oleObject" Target="../embeddings/oleObject142.bin"/><Relationship Id="rId4" Type="http://schemas.openxmlformats.org/officeDocument/2006/relationships/image" Target="../media/image133.wmf"/><Relationship Id="rId3" Type="http://schemas.openxmlformats.org/officeDocument/2006/relationships/oleObject" Target="../embeddings/oleObject141.bin"/><Relationship Id="rId20" Type="http://schemas.openxmlformats.org/officeDocument/2006/relationships/vmlDrawing" Target="../drawings/vmlDrawing31.vml"/><Relationship Id="rId2" Type="http://schemas.openxmlformats.org/officeDocument/2006/relationships/image" Target="../media/image132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40.wmf"/><Relationship Id="rId17" Type="http://schemas.openxmlformats.org/officeDocument/2006/relationships/oleObject" Target="../embeddings/oleObject148.bin"/><Relationship Id="rId16" Type="http://schemas.openxmlformats.org/officeDocument/2006/relationships/image" Target="../media/image139.wmf"/><Relationship Id="rId15" Type="http://schemas.openxmlformats.org/officeDocument/2006/relationships/oleObject" Target="../embeddings/oleObject147.bin"/><Relationship Id="rId14" Type="http://schemas.openxmlformats.org/officeDocument/2006/relationships/image" Target="../media/image138.wmf"/><Relationship Id="rId13" Type="http://schemas.openxmlformats.org/officeDocument/2006/relationships/oleObject" Target="../embeddings/oleObject146.bin"/><Relationship Id="rId12" Type="http://schemas.openxmlformats.org/officeDocument/2006/relationships/image" Target="../media/image137.wmf"/><Relationship Id="rId11" Type="http://schemas.openxmlformats.org/officeDocument/2006/relationships/oleObject" Target="../embeddings/oleObject145.bin"/><Relationship Id="rId10" Type="http://schemas.openxmlformats.org/officeDocument/2006/relationships/image" Target="../media/image136.wmf"/><Relationship Id="rId1" Type="http://schemas.openxmlformats.org/officeDocument/2006/relationships/oleObject" Target="../embeddings/oleObject140.bin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3.bin"/><Relationship Id="rId8" Type="http://schemas.openxmlformats.org/officeDocument/2006/relationships/image" Target="../media/image144.wmf"/><Relationship Id="rId7" Type="http://schemas.openxmlformats.org/officeDocument/2006/relationships/oleObject" Target="../embeddings/oleObject152.bin"/><Relationship Id="rId6" Type="http://schemas.openxmlformats.org/officeDocument/2006/relationships/image" Target="../media/image143.wmf"/><Relationship Id="rId5" Type="http://schemas.openxmlformats.org/officeDocument/2006/relationships/oleObject" Target="../embeddings/oleObject151.bin"/><Relationship Id="rId4" Type="http://schemas.openxmlformats.org/officeDocument/2006/relationships/image" Target="../media/image142.wmf"/><Relationship Id="rId31" Type="http://schemas.openxmlformats.org/officeDocument/2006/relationships/vmlDrawing" Target="../drawings/vmlDrawing32.vml"/><Relationship Id="rId30" Type="http://schemas.openxmlformats.org/officeDocument/2006/relationships/slideLayout" Target="../slideLayouts/slideLayout7.xml"/><Relationship Id="rId3" Type="http://schemas.openxmlformats.org/officeDocument/2006/relationships/oleObject" Target="../embeddings/oleObject150.bin"/><Relationship Id="rId29" Type="http://schemas.openxmlformats.org/officeDocument/2006/relationships/image" Target="../media/image151.wmf"/><Relationship Id="rId28" Type="http://schemas.openxmlformats.org/officeDocument/2006/relationships/oleObject" Target="../embeddings/oleObject163.bin"/><Relationship Id="rId27" Type="http://schemas.openxmlformats.org/officeDocument/2006/relationships/image" Target="../media/image150.wmf"/><Relationship Id="rId26" Type="http://schemas.openxmlformats.org/officeDocument/2006/relationships/oleObject" Target="../embeddings/oleObject162.bin"/><Relationship Id="rId25" Type="http://schemas.openxmlformats.org/officeDocument/2006/relationships/image" Target="../media/image149.wmf"/><Relationship Id="rId24" Type="http://schemas.openxmlformats.org/officeDocument/2006/relationships/oleObject" Target="../embeddings/oleObject161.bin"/><Relationship Id="rId23" Type="http://schemas.openxmlformats.org/officeDocument/2006/relationships/image" Target="../media/image148.wmf"/><Relationship Id="rId22" Type="http://schemas.openxmlformats.org/officeDocument/2006/relationships/oleObject" Target="../embeddings/oleObject160.bin"/><Relationship Id="rId21" Type="http://schemas.openxmlformats.org/officeDocument/2006/relationships/oleObject" Target="../embeddings/oleObject159.bin"/><Relationship Id="rId20" Type="http://schemas.openxmlformats.org/officeDocument/2006/relationships/image" Target="../media/image147.wmf"/><Relationship Id="rId2" Type="http://schemas.openxmlformats.org/officeDocument/2006/relationships/image" Target="../media/image141.wmf"/><Relationship Id="rId19" Type="http://schemas.openxmlformats.org/officeDocument/2006/relationships/oleObject" Target="../embeddings/oleObject158.bin"/><Relationship Id="rId18" Type="http://schemas.openxmlformats.org/officeDocument/2006/relationships/image" Target="../media/image138.wmf"/><Relationship Id="rId17" Type="http://schemas.openxmlformats.org/officeDocument/2006/relationships/oleObject" Target="../embeddings/oleObject157.bin"/><Relationship Id="rId16" Type="http://schemas.openxmlformats.org/officeDocument/2006/relationships/image" Target="../media/image146.wmf"/><Relationship Id="rId15" Type="http://schemas.openxmlformats.org/officeDocument/2006/relationships/oleObject" Target="../embeddings/oleObject156.bin"/><Relationship Id="rId14" Type="http://schemas.openxmlformats.org/officeDocument/2006/relationships/image" Target="../media/image136.wmf"/><Relationship Id="rId13" Type="http://schemas.openxmlformats.org/officeDocument/2006/relationships/oleObject" Target="../embeddings/oleObject155.bin"/><Relationship Id="rId12" Type="http://schemas.openxmlformats.org/officeDocument/2006/relationships/image" Target="../media/image135.wmf"/><Relationship Id="rId11" Type="http://schemas.openxmlformats.org/officeDocument/2006/relationships/oleObject" Target="../embeddings/oleObject154.bin"/><Relationship Id="rId10" Type="http://schemas.openxmlformats.org/officeDocument/2006/relationships/image" Target="../media/image145.wmf"/><Relationship Id="rId1" Type="http://schemas.openxmlformats.org/officeDocument/2006/relationships/oleObject" Target="../embeddings/oleObject149.bin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8.bin"/><Relationship Id="rId8" Type="http://schemas.openxmlformats.org/officeDocument/2006/relationships/image" Target="../media/image153.wmf"/><Relationship Id="rId7" Type="http://schemas.openxmlformats.org/officeDocument/2006/relationships/oleObject" Target="../embeddings/oleObject167.bin"/><Relationship Id="rId6" Type="http://schemas.openxmlformats.org/officeDocument/2006/relationships/image" Target="../media/image152.wmf"/><Relationship Id="rId5" Type="http://schemas.openxmlformats.org/officeDocument/2006/relationships/oleObject" Target="../embeddings/oleObject166.bin"/><Relationship Id="rId4" Type="http://schemas.openxmlformats.org/officeDocument/2006/relationships/image" Target="../media/image133.wmf"/><Relationship Id="rId3" Type="http://schemas.openxmlformats.org/officeDocument/2006/relationships/oleObject" Target="../embeddings/oleObject165.bin"/><Relationship Id="rId26" Type="http://schemas.openxmlformats.org/officeDocument/2006/relationships/vmlDrawing" Target="../drawings/vmlDrawing33.vml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159.wmf"/><Relationship Id="rId23" Type="http://schemas.openxmlformats.org/officeDocument/2006/relationships/oleObject" Target="../embeddings/oleObject175.bin"/><Relationship Id="rId22" Type="http://schemas.openxmlformats.org/officeDocument/2006/relationships/image" Target="../media/image158.wmf"/><Relationship Id="rId21" Type="http://schemas.openxmlformats.org/officeDocument/2006/relationships/oleObject" Target="../embeddings/oleObject174.bin"/><Relationship Id="rId20" Type="http://schemas.openxmlformats.org/officeDocument/2006/relationships/image" Target="../media/image157.wmf"/><Relationship Id="rId2" Type="http://schemas.openxmlformats.org/officeDocument/2006/relationships/image" Target="../media/image132.wmf"/><Relationship Id="rId19" Type="http://schemas.openxmlformats.org/officeDocument/2006/relationships/oleObject" Target="../embeddings/oleObject173.bin"/><Relationship Id="rId18" Type="http://schemas.openxmlformats.org/officeDocument/2006/relationships/image" Target="../media/image138.wmf"/><Relationship Id="rId17" Type="http://schemas.openxmlformats.org/officeDocument/2006/relationships/oleObject" Target="../embeddings/oleObject172.bin"/><Relationship Id="rId16" Type="http://schemas.openxmlformats.org/officeDocument/2006/relationships/image" Target="../media/image156.wmf"/><Relationship Id="rId15" Type="http://schemas.openxmlformats.org/officeDocument/2006/relationships/oleObject" Target="../embeddings/oleObject171.bin"/><Relationship Id="rId14" Type="http://schemas.openxmlformats.org/officeDocument/2006/relationships/image" Target="../media/image136.wmf"/><Relationship Id="rId13" Type="http://schemas.openxmlformats.org/officeDocument/2006/relationships/oleObject" Target="../embeddings/oleObject170.bin"/><Relationship Id="rId12" Type="http://schemas.openxmlformats.org/officeDocument/2006/relationships/image" Target="../media/image155.wmf"/><Relationship Id="rId11" Type="http://schemas.openxmlformats.org/officeDocument/2006/relationships/oleObject" Target="../embeddings/oleObject169.bin"/><Relationship Id="rId10" Type="http://schemas.openxmlformats.org/officeDocument/2006/relationships/image" Target="../media/image154.wmf"/><Relationship Id="rId1" Type="http://schemas.openxmlformats.org/officeDocument/2006/relationships/oleObject" Target="../embeddings/oleObject164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0.bin"/><Relationship Id="rId8" Type="http://schemas.openxmlformats.org/officeDocument/2006/relationships/image" Target="../media/image138.wmf"/><Relationship Id="rId7" Type="http://schemas.openxmlformats.org/officeDocument/2006/relationships/oleObject" Target="../embeddings/oleObject179.bin"/><Relationship Id="rId6" Type="http://schemas.openxmlformats.org/officeDocument/2006/relationships/image" Target="../media/image162.wmf"/><Relationship Id="rId5" Type="http://schemas.openxmlformats.org/officeDocument/2006/relationships/oleObject" Target="../embeddings/oleObject178.bin"/><Relationship Id="rId4" Type="http://schemas.openxmlformats.org/officeDocument/2006/relationships/image" Target="../media/image161.wmf"/><Relationship Id="rId31" Type="http://schemas.openxmlformats.org/officeDocument/2006/relationships/vmlDrawing" Target="../drawings/vmlDrawing34.vml"/><Relationship Id="rId30" Type="http://schemas.openxmlformats.org/officeDocument/2006/relationships/slideLayout" Target="../slideLayouts/slideLayout7.xml"/><Relationship Id="rId3" Type="http://schemas.openxmlformats.org/officeDocument/2006/relationships/oleObject" Target="../embeddings/oleObject177.bin"/><Relationship Id="rId29" Type="http://schemas.openxmlformats.org/officeDocument/2006/relationships/image" Target="../media/image170.wmf"/><Relationship Id="rId28" Type="http://schemas.openxmlformats.org/officeDocument/2006/relationships/oleObject" Target="../embeddings/oleObject190.bin"/><Relationship Id="rId27" Type="http://schemas.openxmlformats.org/officeDocument/2006/relationships/image" Target="../media/image169.wmf"/><Relationship Id="rId26" Type="http://schemas.openxmlformats.org/officeDocument/2006/relationships/oleObject" Target="../embeddings/oleObject189.bin"/><Relationship Id="rId25" Type="http://schemas.openxmlformats.org/officeDocument/2006/relationships/image" Target="../media/image168.wmf"/><Relationship Id="rId24" Type="http://schemas.openxmlformats.org/officeDocument/2006/relationships/oleObject" Target="../embeddings/oleObject188.bin"/><Relationship Id="rId23" Type="http://schemas.openxmlformats.org/officeDocument/2006/relationships/image" Target="../media/image167.wmf"/><Relationship Id="rId22" Type="http://schemas.openxmlformats.org/officeDocument/2006/relationships/oleObject" Target="../embeddings/oleObject187.bin"/><Relationship Id="rId21" Type="http://schemas.openxmlformats.org/officeDocument/2006/relationships/image" Target="../media/image166.wmf"/><Relationship Id="rId20" Type="http://schemas.openxmlformats.org/officeDocument/2006/relationships/oleObject" Target="../embeddings/oleObject186.bin"/><Relationship Id="rId2" Type="http://schemas.openxmlformats.org/officeDocument/2006/relationships/image" Target="../media/image160.wmf"/><Relationship Id="rId19" Type="http://schemas.openxmlformats.org/officeDocument/2006/relationships/image" Target="../media/image133.wmf"/><Relationship Id="rId18" Type="http://schemas.openxmlformats.org/officeDocument/2006/relationships/oleObject" Target="../embeddings/oleObject185.bin"/><Relationship Id="rId17" Type="http://schemas.openxmlformats.org/officeDocument/2006/relationships/image" Target="../media/image132.wmf"/><Relationship Id="rId16" Type="http://schemas.openxmlformats.org/officeDocument/2006/relationships/oleObject" Target="../embeddings/oleObject184.bin"/><Relationship Id="rId15" Type="http://schemas.openxmlformats.org/officeDocument/2006/relationships/image" Target="../media/image165.wmf"/><Relationship Id="rId14" Type="http://schemas.openxmlformats.org/officeDocument/2006/relationships/oleObject" Target="../embeddings/oleObject183.bin"/><Relationship Id="rId13" Type="http://schemas.openxmlformats.org/officeDocument/2006/relationships/image" Target="../media/image164.wmf"/><Relationship Id="rId12" Type="http://schemas.openxmlformats.org/officeDocument/2006/relationships/oleObject" Target="../embeddings/oleObject182.bin"/><Relationship Id="rId11" Type="http://schemas.openxmlformats.org/officeDocument/2006/relationships/oleObject" Target="../embeddings/oleObject181.bin"/><Relationship Id="rId10" Type="http://schemas.openxmlformats.org/officeDocument/2006/relationships/image" Target="../media/image163.wmf"/><Relationship Id="rId1" Type="http://schemas.openxmlformats.org/officeDocument/2006/relationships/oleObject" Target="../embeddings/oleObject176.bin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5.bin"/><Relationship Id="rId8" Type="http://schemas.openxmlformats.org/officeDocument/2006/relationships/image" Target="../media/image113.wmf"/><Relationship Id="rId7" Type="http://schemas.openxmlformats.org/officeDocument/2006/relationships/oleObject" Target="../embeddings/oleObject194.bin"/><Relationship Id="rId6" Type="http://schemas.openxmlformats.org/officeDocument/2006/relationships/image" Target="../media/image172.wmf"/><Relationship Id="rId5" Type="http://schemas.openxmlformats.org/officeDocument/2006/relationships/oleObject" Target="../embeddings/oleObject193.bin"/><Relationship Id="rId4" Type="http://schemas.openxmlformats.org/officeDocument/2006/relationships/image" Target="../media/image111.wmf"/><Relationship Id="rId3" Type="http://schemas.openxmlformats.org/officeDocument/2006/relationships/oleObject" Target="../embeddings/oleObject192.bin"/><Relationship Id="rId2" Type="http://schemas.openxmlformats.org/officeDocument/2006/relationships/image" Target="../media/image171.wmf"/><Relationship Id="rId14" Type="http://schemas.openxmlformats.org/officeDocument/2006/relationships/vmlDrawing" Target="../drawings/vmlDrawing35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73.wmf"/><Relationship Id="rId11" Type="http://schemas.openxmlformats.org/officeDocument/2006/relationships/oleObject" Target="../embeddings/oleObject196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91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1.bin"/><Relationship Id="rId8" Type="http://schemas.openxmlformats.org/officeDocument/2006/relationships/image" Target="../media/image177.wmf"/><Relationship Id="rId7" Type="http://schemas.openxmlformats.org/officeDocument/2006/relationships/oleObject" Target="../embeddings/oleObject200.bin"/><Relationship Id="rId6" Type="http://schemas.openxmlformats.org/officeDocument/2006/relationships/image" Target="../media/image176.wmf"/><Relationship Id="rId5" Type="http://schemas.openxmlformats.org/officeDocument/2006/relationships/oleObject" Target="../embeddings/oleObject199.bin"/><Relationship Id="rId4" Type="http://schemas.openxmlformats.org/officeDocument/2006/relationships/image" Target="../media/image175.wmf"/><Relationship Id="rId3" Type="http://schemas.openxmlformats.org/officeDocument/2006/relationships/oleObject" Target="../embeddings/oleObject198.bin"/><Relationship Id="rId2" Type="http://schemas.openxmlformats.org/officeDocument/2006/relationships/image" Target="../media/image174.wmf"/><Relationship Id="rId12" Type="http://schemas.openxmlformats.org/officeDocument/2006/relationships/vmlDrawing" Target="../drawings/vmlDrawing36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78.wmf"/><Relationship Id="rId1" Type="http://schemas.openxmlformats.org/officeDocument/2006/relationships/oleObject" Target="../embeddings/oleObject197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7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1.wmf"/><Relationship Id="rId5" Type="http://schemas.openxmlformats.org/officeDocument/2006/relationships/oleObject" Target="../embeddings/oleObject204.bin"/><Relationship Id="rId4" Type="http://schemas.openxmlformats.org/officeDocument/2006/relationships/image" Target="../media/image180.wmf"/><Relationship Id="rId3" Type="http://schemas.openxmlformats.org/officeDocument/2006/relationships/oleObject" Target="../embeddings/oleObject203.bin"/><Relationship Id="rId2" Type="http://schemas.openxmlformats.org/officeDocument/2006/relationships/image" Target="../media/image179.wmf"/><Relationship Id="rId1" Type="http://schemas.openxmlformats.org/officeDocument/2006/relationships/oleObject" Target="../embeddings/oleObject202.bin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8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image" Target="../media/image184.wmf"/><Relationship Id="rId5" Type="http://schemas.openxmlformats.org/officeDocument/2006/relationships/oleObject" Target="../embeddings/oleObject207.bin"/><Relationship Id="rId4" Type="http://schemas.openxmlformats.org/officeDocument/2006/relationships/image" Target="../media/image183.wmf"/><Relationship Id="rId3" Type="http://schemas.openxmlformats.org/officeDocument/2006/relationships/oleObject" Target="../embeddings/oleObject206.bin"/><Relationship Id="rId2" Type="http://schemas.openxmlformats.org/officeDocument/2006/relationships/image" Target="../media/image182.png"/><Relationship Id="rId1" Type="http://schemas.openxmlformats.org/officeDocument/2006/relationships/oleObject" Target="../embeddings/oleObject205.bin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9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6.wmf"/><Relationship Id="rId3" Type="http://schemas.openxmlformats.org/officeDocument/2006/relationships/oleObject" Target="../embeddings/oleObject209.bin"/><Relationship Id="rId2" Type="http://schemas.openxmlformats.org/officeDocument/2006/relationships/image" Target="../media/image185.wmf"/><Relationship Id="rId1" Type="http://schemas.openxmlformats.org/officeDocument/2006/relationships/oleObject" Target="../embeddings/oleObject208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4.bin"/><Relationship Id="rId8" Type="http://schemas.openxmlformats.org/officeDocument/2006/relationships/image" Target="../media/image190.wmf"/><Relationship Id="rId7" Type="http://schemas.openxmlformats.org/officeDocument/2006/relationships/oleObject" Target="../embeddings/oleObject213.bin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212.bin"/><Relationship Id="rId4" Type="http://schemas.openxmlformats.org/officeDocument/2006/relationships/image" Target="../media/image188.wmf"/><Relationship Id="rId3" Type="http://schemas.openxmlformats.org/officeDocument/2006/relationships/oleObject" Target="../embeddings/oleObject211.bin"/><Relationship Id="rId22" Type="http://schemas.openxmlformats.org/officeDocument/2006/relationships/vmlDrawing" Target="../drawings/vmlDrawing40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195.wmf"/><Relationship Id="rId2" Type="http://schemas.openxmlformats.org/officeDocument/2006/relationships/image" Target="../media/image187.wmf"/><Relationship Id="rId19" Type="http://schemas.openxmlformats.org/officeDocument/2006/relationships/oleObject" Target="../embeddings/oleObject219.bin"/><Relationship Id="rId18" Type="http://schemas.openxmlformats.org/officeDocument/2006/relationships/image" Target="../media/image194.wmf"/><Relationship Id="rId17" Type="http://schemas.openxmlformats.org/officeDocument/2006/relationships/oleObject" Target="../embeddings/oleObject218.bin"/><Relationship Id="rId16" Type="http://schemas.openxmlformats.org/officeDocument/2006/relationships/image" Target="../media/image193.wmf"/><Relationship Id="rId15" Type="http://schemas.openxmlformats.org/officeDocument/2006/relationships/oleObject" Target="../embeddings/oleObject217.bin"/><Relationship Id="rId14" Type="http://schemas.openxmlformats.org/officeDocument/2006/relationships/image" Target="../media/image192.wmf"/><Relationship Id="rId13" Type="http://schemas.openxmlformats.org/officeDocument/2006/relationships/oleObject" Target="../embeddings/oleObject216.bin"/><Relationship Id="rId12" Type="http://schemas.openxmlformats.org/officeDocument/2006/relationships/image" Target="../media/image136.wmf"/><Relationship Id="rId11" Type="http://schemas.openxmlformats.org/officeDocument/2006/relationships/oleObject" Target="../embeddings/oleObject215.bin"/><Relationship Id="rId10" Type="http://schemas.openxmlformats.org/officeDocument/2006/relationships/image" Target="../media/image191.wmf"/><Relationship Id="rId1" Type="http://schemas.openxmlformats.org/officeDocument/2006/relationships/oleObject" Target="../embeddings/oleObject210.bin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4.bin"/><Relationship Id="rId8" Type="http://schemas.openxmlformats.org/officeDocument/2006/relationships/image" Target="../media/image197.wmf"/><Relationship Id="rId7" Type="http://schemas.openxmlformats.org/officeDocument/2006/relationships/oleObject" Target="../embeddings/oleObject223.bin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222.bin"/><Relationship Id="rId4" Type="http://schemas.openxmlformats.org/officeDocument/2006/relationships/image" Target="../media/image196.wmf"/><Relationship Id="rId3" Type="http://schemas.openxmlformats.org/officeDocument/2006/relationships/oleObject" Target="../embeddings/oleObject221.bin"/><Relationship Id="rId22" Type="http://schemas.openxmlformats.org/officeDocument/2006/relationships/vmlDrawing" Target="../drawings/vmlDrawing41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202.wmf"/><Relationship Id="rId2" Type="http://schemas.openxmlformats.org/officeDocument/2006/relationships/image" Target="../media/image187.wmf"/><Relationship Id="rId19" Type="http://schemas.openxmlformats.org/officeDocument/2006/relationships/oleObject" Target="../embeddings/oleObject229.bin"/><Relationship Id="rId18" Type="http://schemas.openxmlformats.org/officeDocument/2006/relationships/image" Target="../media/image201.wmf"/><Relationship Id="rId17" Type="http://schemas.openxmlformats.org/officeDocument/2006/relationships/oleObject" Target="../embeddings/oleObject228.bin"/><Relationship Id="rId16" Type="http://schemas.openxmlformats.org/officeDocument/2006/relationships/image" Target="../media/image200.wmf"/><Relationship Id="rId15" Type="http://schemas.openxmlformats.org/officeDocument/2006/relationships/oleObject" Target="../embeddings/oleObject227.bin"/><Relationship Id="rId14" Type="http://schemas.openxmlformats.org/officeDocument/2006/relationships/image" Target="../media/image199.wmf"/><Relationship Id="rId13" Type="http://schemas.openxmlformats.org/officeDocument/2006/relationships/oleObject" Target="../embeddings/oleObject226.bin"/><Relationship Id="rId12" Type="http://schemas.openxmlformats.org/officeDocument/2006/relationships/image" Target="../media/image136.wmf"/><Relationship Id="rId11" Type="http://schemas.openxmlformats.org/officeDocument/2006/relationships/oleObject" Target="../embeddings/oleObject225.bin"/><Relationship Id="rId10" Type="http://schemas.openxmlformats.org/officeDocument/2006/relationships/image" Target="../media/image198.wmf"/><Relationship Id="rId1" Type="http://schemas.openxmlformats.org/officeDocument/2006/relationships/oleObject" Target="../embeddings/oleObject220.bin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4.bin"/><Relationship Id="rId8" Type="http://schemas.openxmlformats.org/officeDocument/2006/relationships/image" Target="../media/image204.wmf"/><Relationship Id="rId7" Type="http://schemas.openxmlformats.org/officeDocument/2006/relationships/oleObject" Target="../embeddings/oleObject233.bin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232.bin"/><Relationship Id="rId4" Type="http://schemas.openxmlformats.org/officeDocument/2006/relationships/image" Target="../media/image203.wmf"/><Relationship Id="rId35" Type="http://schemas.openxmlformats.org/officeDocument/2006/relationships/vmlDrawing" Target="../drawings/vmlDrawing42.vml"/><Relationship Id="rId34" Type="http://schemas.openxmlformats.org/officeDocument/2006/relationships/slideLayout" Target="../slideLayouts/slideLayout7.xml"/><Relationship Id="rId33" Type="http://schemas.openxmlformats.org/officeDocument/2006/relationships/image" Target="../media/image216.wmf"/><Relationship Id="rId32" Type="http://schemas.openxmlformats.org/officeDocument/2006/relationships/oleObject" Target="../embeddings/oleObject246.bin"/><Relationship Id="rId31" Type="http://schemas.openxmlformats.org/officeDocument/2006/relationships/image" Target="../media/image215.wmf"/><Relationship Id="rId30" Type="http://schemas.openxmlformats.org/officeDocument/2006/relationships/oleObject" Target="../embeddings/oleObject245.bin"/><Relationship Id="rId3" Type="http://schemas.openxmlformats.org/officeDocument/2006/relationships/oleObject" Target="../embeddings/oleObject231.bin"/><Relationship Id="rId29" Type="http://schemas.openxmlformats.org/officeDocument/2006/relationships/image" Target="../media/image214.wmf"/><Relationship Id="rId28" Type="http://schemas.openxmlformats.org/officeDocument/2006/relationships/oleObject" Target="../embeddings/oleObject244.bin"/><Relationship Id="rId27" Type="http://schemas.openxmlformats.org/officeDocument/2006/relationships/image" Target="../media/image213.wmf"/><Relationship Id="rId26" Type="http://schemas.openxmlformats.org/officeDocument/2006/relationships/oleObject" Target="../embeddings/oleObject243.bin"/><Relationship Id="rId25" Type="http://schemas.openxmlformats.org/officeDocument/2006/relationships/image" Target="../media/image212.wmf"/><Relationship Id="rId24" Type="http://schemas.openxmlformats.org/officeDocument/2006/relationships/oleObject" Target="../embeddings/oleObject242.bin"/><Relationship Id="rId23" Type="http://schemas.openxmlformats.org/officeDocument/2006/relationships/image" Target="../media/image211.wmf"/><Relationship Id="rId22" Type="http://schemas.openxmlformats.org/officeDocument/2006/relationships/oleObject" Target="../embeddings/oleObject241.bin"/><Relationship Id="rId21" Type="http://schemas.openxmlformats.org/officeDocument/2006/relationships/image" Target="../media/image210.wmf"/><Relationship Id="rId20" Type="http://schemas.openxmlformats.org/officeDocument/2006/relationships/oleObject" Target="../embeddings/oleObject240.bin"/><Relationship Id="rId2" Type="http://schemas.openxmlformats.org/officeDocument/2006/relationships/image" Target="../media/image187.wmf"/><Relationship Id="rId19" Type="http://schemas.openxmlformats.org/officeDocument/2006/relationships/image" Target="../media/image209.wmf"/><Relationship Id="rId18" Type="http://schemas.openxmlformats.org/officeDocument/2006/relationships/oleObject" Target="../embeddings/oleObject239.bin"/><Relationship Id="rId17" Type="http://schemas.openxmlformats.org/officeDocument/2006/relationships/image" Target="../media/image208.wmf"/><Relationship Id="rId16" Type="http://schemas.openxmlformats.org/officeDocument/2006/relationships/oleObject" Target="../embeddings/oleObject238.bin"/><Relationship Id="rId15" Type="http://schemas.openxmlformats.org/officeDocument/2006/relationships/image" Target="../media/image207.wmf"/><Relationship Id="rId14" Type="http://schemas.openxmlformats.org/officeDocument/2006/relationships/oleObject" Target="../embeddings/oleObject237.bin"/><Relationship Id="rId13" Type="http://schemas.openxmlformats.org/officeDocument/2006/relationships/oleObject" Target="../embeddings/oleObject236.bin"/><Relationship Id="rId12" Type="http://schemas.openxmlformats.org/officeDocument/2006/relationships/image" Target="../media/image206.wmf"/><Relationship Id="rId11" Type="http://schemas.openxmlformats.org/officeDocument/2006/relationships/oleObject" Target="../embeddings/oleObject235.bin"/><Relationship Id="rId10" Type="http://schemas.openxmlformats.org/officeDocument/2006/relationships/image" Target="../media/image205.wmf"/><Relationship Id="rId1" Type="http://schemas.openxmlformats.org/officeDocument/2006/relationships/oleObject" Target="../embeddings/oleObject230.bin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1.bin"/><Relationship Id="rId8" Type="http://schemas.openxmlformats.org/officeDocument/2006/relationships/image" Target="../media/image218.wmf"/><Relationship Id="rId7" Type="http://schemas.openxmlformats.org/officeDocument/2006/relationships/oleObject" Target="../embeddings/oleObject250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49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48.bin"/><Relationship Id="rId2" Type="http://schemas.openxmlformats.org/officeDocument/2006/relationships/image" Target="../media/image217.wmf"/><Relationship Id="rId14" Type="http://schemas.openxmlformats.org/officeDocument/2006/relationships/vmlDrawing" Target="../drawings/vmlDrawing43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20.wmf"/><Relationship Id="rId11" Type="http://schemas.openxmlformats.org/officeDocument/2006/relationships/oleObject" Target="../embeddings/oleObject252.bin"/><Relationship Id="rId10" Type="http://schemas.openxmlformats.org/officeDocument/2006/relationships/image" Target="../media/image219.wmf"/><Relationship Id="rId1" Type="http://schemas.openxmlformats.org/officeDocument/2006/relationships/oleObject" Target="../embeddings/oleObject247.bin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wmf"/><Relationship Id="rId8" Type="http://schemas.openxmlformats.org/officeDocument/2006/relationships/oleObject" Target="../embeddings/oleObject256.bin"/><Relationship Id="rId7" Type="http://schemas.openxmlformats.org/officeDocument/2006/relationships/image" Target="../media/image83.png"/><Relationship Id="rId6" Type="http://schemas.openxmlformats.org/officeDocument/2006/relationships/image" Target="../media/image223.wmf"/><Relationship Id="rId5" Type="http://schemas.openxmlformats.org/officeDocument/2006/relationships/oleObject" Target="../embeddings/oleObject255.bin"/><Relationship Id="rId4" Type="http://schemas.openxmlformats.org/officeDocument/2006/relationships/image" Target="../media/image222.wmf"/><Relationship Id="rId3" Type="http://schemas.openxmlformats.org/officeDocument/2006/relationships/oleObject" Target="../embeddings/oleObject254.bin"/><Relationship Id="rId2" Type="http://schemas.openxmlformats.org/officeDocument/2006/relationships/image" Target="../media/image221.wmf"/><Relationship Id="rId11" Type="http://schemas.openxmlformats.org/officeDocument/2006/relationships/vmlDrawing" Target="../drawings/vmlDrawing44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253.bin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8.wmf"/><Relationship Id="rId8" Type="http://schemas.openxmlformats.org/officeDocument/2006/relationships/oleObject" Target="../embeddings/oleObject260.bin"/><Relationship Id="rId7" Type="http://schemas.openxmlformats.org/officeDocument/2006/relationships/image" Target="../media/image227.png"/><Relationship Id="rId6" Type="http://schemas.openxmlformats.org/officeDocument/2006/relationships/image" Target="../media/image226.wmf"/><Relationship Id="rId5" Type="http://schemas.openxmlformats.org/officeDocument/2006/relationships/oleObject" Target="../embeddings/oleObject259.bin"/><Relationship Id="rId4" Type="http://schemas.openxmlformats.org/officeDocument/2006/relationships/image" Target="../media/image225.wmf"/><Relationship Id="rId3" Type="http://schemas.openxmlformats.org/officeDocument/2006/relationships/oleObject" Target="../embeddings/oleObject258.bin"/><Relationship Id="rId2" Type="http://schemas.openxmlformats.org/officeDocument/2006/relationships/image" Target="../media/image224.wmf"/><Relationship Id="rId11" Type="http://schemas.openxmlformats.org/officeDocument/2006/relationships/vmlDrawing" Target="../drawings/vmlDrawing45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257.bin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5.bin"/><Relationship Id="rId8" Type="http://schemas.openxmlformats.org/officeDocument/2006/relationships/image" Target="../media/image232.wmf"/><Relationship Id="rId7" Type="http://schemas.openxmlformats.org/officeDocument/2006/relationships/oleObject" Target="../embeddings/oleObject264.bin"/><Relationship Id="rId6" Type="http://schemas.openxmlformats.org/officeDocument/2006/relationships/image" Target="../media/image231.wmf"/><Relationship Id="rId5" Type="http://schemas.openxmlformats.org/officeDocument/2006/relationships/oleObject" Target="../embeddings/oleObject263.bin"/><Relationship Id="rId4" Type="http://schemas.openxmlformats.org/officeDocument/2006/relationships/image" Target="../media/image230.wmf"/><Relationship Id="rId3" Type="http://schemas.openxmlformats.org/officeDocument/2006/relationships/oleObject" Target="../embeddings/oleObject262.bin"/><Relationship Id="rId2" Type="http://schemas.openxmlformats.org/officeDocument/2006/relationships/image" Target="../media/image229.wmf"/><Relationship Id="rId18" Type="http://schemas.openxmlformats.org/officeDocument/2006/relationships/vmlDrawing" Target="../drawings/vmlDrawing46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36.wmf"/><Relationship Id="rId15" Type="http://schemas.openxmlformats.org/officeDocument/2006/relationships/oleObject" Target="../embeddings/oleObject268.bin"/><Relationship Id="rId14" Type="http://schemas.openxmlformats.org/officeDocument/2006/relationships/image" Target="../media/image235.wmf"/><Relationship Id="rId13" Type="http://schemas.openxmlformats.org/officeDocument/2006/relationships/oleObject" Target="../embeddings/oleObject267.bin"/><Relationship Id="rId12" Type="http://schemas.openxmlformats.org/officeDocument/2006/relationships/image" Target="../media/image234.wmf"/><Relationship Id="rId11" Type="http://schemas.openxmlformats.org/officeDocument/2006/relationships/oleObject" Target="../embeddings/oleObject266.bin"/><Relationship Id="rId10" Type="http://schemas.openxmlformats.org/officeDocument/2006/relationships/image" Target="../media/image233.wmf"/><Relationship Id="rId1" Type="http://schemas.openxmlformats.org/officeDocument/2006/relationships/oleObject" Target="../embeddings/oleObject261.bin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3.bin"/><Relationship Id="rId8" Type="http://schemas.openxmlformats.org/officeDocument/2006/relationships/image" Target="../media/image240.wmf"/><Relationship Id="rId7" Type="http://schemas.openxmlformats.org/officeDocument/2006/relationships/oleObject" Target="../embeddings/oleObject272.bin"/><Relationship Id="rId6" Type="http://schemas.openxmlformats.org/officeDocument/2006/relationships/image" Target="../media/image239.wmf"/><Relationship Id="rId5" Type="http://schemas.openxmlformats.org/officeDocument/2006/relationships/oleObject" Target="../embeddings/oleObject271.bin"/><Relationship Id="rId4" Type="http://schemas.openxmlformats.org/officeDocument/2006/relationships/image" Target="../media/image238.wmf"/><Relationship Id="rId3" Type="http://schemas.openxmlformats.org/officeDocument/2006/relationships/oleObject" Target="../embeddings/oleObject270.bin"/><Relationship Id="rId2" Type="http://schemas.openxmlformats.org/officeDocument/2006/relationships/image" Target="../media/image237.wmf"/><Relationship Id="rId16" Type="http://schemas.openxmlformats.org/officeDocument/2006/relationships/vmlDrawing" Target="../drawings/vmlDrawing47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243.wmf"/><Relationship Id="rId13" Type="http://schemas.openxmlformats.org/officeDocument/2006/relationships/oleObject" Target="../embeddings/oleObject275.bin"/><Relationship Id="rId12" Type="http://schemas.openxmlformats.org/officeDocument/2006/relationships/image" Target="../media/image242.wmf"/><Relationship Id="rId11" Type="http://schemas.openxmlformats.org/officeDocument/2006/relationships/oleObject" Target="../embeddings/oleObject274.bin"/><Relationship Id="rId10" Type="http://schemas.openxmlformats.org/officeDocument/2006/relationships/image" Target="../media/image241.wmf"/><Relationship Id="rId1" Type="http://schemas.openxmlformats.org/officeDocument/2006/relationships/oleObject" Target="../embeddings/oleObject269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0.bin"/><Relationship Id="rId8" Type="http://schemas.openxmlformats.org/officeDocument/2006/relationships/image" Target="../media/image247.wmf"/><Relationship Id="rId7" Type="http://schemas.openxmlformats.org/officeDocument/2006/relationships/oleObject" Target="../embeddings/oleObject279.bin"/><Relationship Id="rId6" Type="http://schemas.openxmlformats.org/officeDocument/2006/relationships/image" Target="../media/image246.wmf"/><Relationship Id="rId5" Type="http://schemas.openxmlformats.org/officeDocument/2006/relationships/oleObject" Target="../embeddings/oleObject278.bin"/><Relationship Id="rId4" Type="http://schemas.openxmlformats.org/officeDocument/2006/relationships/image" Target="../media/image245.wmf"/><Relationship Id="rId3" Type="http://schemas.openxmlformats.org/officeDocument/2006/relationships/oleObject" Target="../embeddings/oleObject277.bin"/><Relationship Id="rId2" Type="http://schemas.openxmlformats.org/officeDocument/2006/relationships/image" Target="../media/image244.wmf"/><Relationship Id="rId12" Type="http://schemas.openxmlformats.org/officeDocument/2006/relationships/vmlDrawing" Target="../drawings/vmlDrawing48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76.bin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5.bin"/><Relationship Id="rId8" Type="http://schemas.openxmlformats.org/officeDocument/2006/relationships/image" Target="../media/image251.wmf"/><Relationship Id="rId7" Type="http://schemas.openxmlformats.org/officeDocument/2006/relationships/oleObject" Target="../embeddings/oleObject284.bin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283.bin"/><Relationship Id="rId4" Type="http://schemas.openxmlformats.org/officeDocument/2006/relationships/image" Target="../media/image249.wmf"/><Relationship Id="rId3" Type="http://schemas.openxmlformats.org/officeDocument/2006/relationships/oleObject" Target="../embeddings/oleObject282.bin"/><Relationship Id="rId2" Type="http://schemas.openxmlformats.org/officeDocument/2006/relationships/image" Target="../media/image248.wmf"/><Relationship Id="rId12" Type="http://schemas.openxmlformats.org/officeDocument/2006/relationships/vmlDrawing" Target="../drawings/vmlDrawing49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52.wmf"/><Relationship Id="rId1" Type="http://schemas.openxmlformats.org/officeDocument/2006/relationships/oleObject" Target="../embeddings/oleObject281.bin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0.bin"/><Relationship Id="rId8" Type="http://schemas.openxmlformats.org/officeDocument/2006/relationships/image" Target="../media/image254.wmf"/><Relationship Id="rId7" Type="http://schemas.openxmlformats.org/officeDocument/2006/relationships/oleObject" Target="../embeddings/oleObject289.bin"/><Relationship Id="rId6" Type="http://schemas.openxmlformats.org/officeDocument/2006/relationships/image" Target="../media/image208.wmf"/><Relationship Id="rId5" Type="http://schemas.openxmlformats.org/officeDocument/2006/relationships/oleObject" Target="../embeddings/oleObject288.bin"/><Relationship Id="rId4" Type="http://schemas.openxmlformats.org/officeDocument/2006/relationships/image" Target="../media/image253.wmf"/><Relationship Id="rId33" Type="http://schemas.openxmlformats.org/officeDocument/2006/relationships/vmlDrawing" Target="../drawings/vmlDrawing50.vml"/><Relationship Id="rId32" Type="http://schemas.openxmlformats.org/officeDocument/2006/relationships/slideLayout" Target="../slideLayouts/slideLayout7.xml"/><Relationship Id="rId31" Type="http://schemas.openxmlformats.org/officeDocument/2006/relationships/image" Target="../media/image265.wmf"/><Relationship Id="rId30" Type="http://schemas.openxmlformats.org/officeDocument/2006/relationships/oleObject" Target="../embeddings/oleObject301.bin"/><Relationship Id="rId3" Type="http://schemas.openxmlformats.org/officeDocument/2006/relationships/oleObject" Target="../embeddings/oleObject287.bin"/><Relationship Id="rId29" Type="http://schemas.openxmlformats.org/officeDocument/2006/relationships/image" Target="../media/image264.wmf"/><Relationship Id="rId28" Type="http://schemas.openxmlformats.org/officeDocument/2006/relationships/oleObject" Target="../embeddings/oleObject300.bin"/><Relationship Id="rId27" Type="http://schemas.openxmlformats.org/officeDocument/2006/relationships/image" Target="../media/image263.wmf"/><Relationship Id="rId26" Type="http://schemas.openxmlformats.org/officeDocument/2006/relationships/oleObject" Target="../embeddings/oleObject299.bin"/><Relationship Id="rId25" Type="http://schemas.openxmlformats.org/officeDocument/2006/relationships/oleObject" Target="../embeddings/oleObject298.bin"/><Relationship Id="rId24" Type="http://schemas.openxmlformats.org/officeDocument/2006/relationships/image" Target="../media/image262.wmf"/><Relationship Id="rId23" Type="http://schemas.openxmlformats.org/officeDocument/2006/relationships/oleObject" Target="../embeddings/oleObject297.bin"/><Relationship Id="rId22" Type="http://schemas.openxmlformats.org/officeDocument/2006/relationships/image" Target="../media/image261.wmf"/><Relationship Id="rId21" Type="http://schemas.openxmlformats.org/officeDocument/2006/relationships/oleObject" Target="../embeddings/oleObject296.bin"/><Relationship Id="rId20" Type="http://schemas.openxmlformats.org/officeDocument/2006/relationships/image" Target="../media/image260.wmf"/><Relationship Id="rId2" Type="http://schemas.openxmlformats.org/officeDocument/2006/relationships/image" Target="../media/image32.wmf"/><Relationship Id="rId19" Type="http://schemas.openxmlformats.org/officeDocument/2006/relationships/oleObject" Target="../embeddings/oleObject295.bin"/><Relationship Id="rId18" Type="http://schemas.openxmlformats.org/officeDocument/2006/relationships/image" Target="../media/image259.wmf"/><Relationship Id="rId17" Type="http://schemas.openxmlformats.org/officeDocument/2006/relationships/oleObject" Target="../embeddings/oleObject294.bin"/><Relationship Id="rId16" Type="http://schemas.openxmlformats.org/officeDocument/2006/relationships/image" Target="../media/image258.wmf"/><Relationship Id="rId15" Type="http://schemas.openxmlformats.org/officeDocument/2006/relationships/oleObject" Target="../embeddings/oleObject293.bin"/><Relationship Id="rId14" Type="http://schemas.openxmlformats.org/officeDocument/2006/relationships/image" Target="../media/image257.wmf"/><Relationship Id="rId13" Type="http://schemas.openxmlformats.org/officeDocument/2006/relationships/oleObject" Target="../embeddings/oleObject292.bin"/><Relationship Id="rId12" Type="http://schemas.openxmlformats.org/officeDocument/2006/relationships/image" Target="../media/image256.wmf"/><Relationship Id="rId11" Type="http://schemas.openxmlformats.org/officeDocument/2006/relationships/oleObject" Target="../embeddings/oleObject291.bin"/><Relationship Id="rId10" Type="http://schemas.openxmlformats.org/officeDocument/2006/relationships/image" Target="../media/image255.wmf"/><Relationship Id="rId1" Type="http://schemas.openxmlformats.org/officeDocument/2006/relationships/oleObject" Target="../embeddings/oleObject286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wmf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5122" name="矩形 107521"/>
          <p:cNvSpPr/>
          <p:nvPr/>
        </p:nvSpPr>
        <p:spPr>
          <a:xfrm>
            <a:off x="0" y="0"/>
            <a:ext cx="9140825" cy="6837363"/>
          </a:xfrm>
          <a:prstGeom prst="rect">
            <a:avLst/>
          </a:prstGeom>
          <a:gradFill rotWithShape="0">
            <a:gsLst>
              <a:gs pos="0">
                <a:srgbClr val="3333FF"/>
              </a:gs>
              <a:gs pos="100000">
                <a:srgbClr val="18187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endParaRPr lang="zh-CN" altLang="zh-CN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5123" name="图片 107522" descr="PE07677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4267200"/>
            <a:ext cx="1712913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107523" descr="BS0055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5494338"/>
            <a:ext cx="1143000" cy="982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107524"/>
          <p:cNvSpPr txBox="1"/>
          <p:nvPr/>
        </p:nvSpPr>
        <p:spPr>
          <a:xfrm>
            <a:off x="3733800" y="3733800"/>
            <a:ext cx="4267200" cy="193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主讲教师</a:t>
            </a:r>
            <a:r>
              <a:rPr lang="en-US" altLang="zh-CN" sz="4800" b="1">
                <a:latin typeface="Times New Roman" panose="02020603050405020304" pitchFamily="18" charset="0"/>
                <a:ea typeface="华文行楷" panose="02010800040101010101" pitchFamily="2" charset="-122"/>
              </a:rPr>
              <a:t>:</a:t>
            </a:r>
            <a:endParaRPr lang="en-US" altLang="zh-CN" sz="48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  <a:ea typeface="华文行楷" panose="02010800040101010101" pitchFamily="2" charset="-122"/>
              </a:rPr>
              <a:t>           </a:t>
            </a:r>
            <a:endParaRPr lang="zh-CN" altLang="en-US" sz="4800" b="1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126" name="标题 107525"/>
          <p:cNvSpPr/>
          <p:nvPr>
            <p:ph type="title"/>
          </p:nvPr>
        </p:nvSpPr>
        <p:spPr>
          <a:xfrm>
            <a:off x="685800" y="609600"/>
            <a:ext cx="7772400" cy="1143000"/>
          </a:xfrm>
          <a:noFill/>
          <a:ln w="76200">
            <a:noFill/>
          </a:ln>
        </p:spPr>
        <p:txBody>
          <a:bodyPr anchor="ctr" anchorCtr="0"/>
          <a:p>
            <a:r>
              <a:rPr lang="zh-CN" altLang="en-US" sz="7200" dirty="0">
                <a:ea typeface="华文行楷" panose="02010800040101010101" pitchFamily="2" charset="-122"/>
              </a:rPr>
              <a:t>概率论与数理统计</a:t>
            </a:r>
            <a:endParaRPr lang="zh-CN" altLang="en-US" sz="7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27" name="文本框 107526"/>
          <p:cNvSpPr txBox="1"/>
          <p:nvPr/>
        </p:nvSpPr>
        <p:spPr>
          <a:xfrm>
            <a:off x="2895600" y="2133600"/>
            <a:ext cx="39624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5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54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第十九讲</a:t>
            </a: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457200" y="2085975"/>
            <a:ext cx="6778625" cy="561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的总体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也就是说：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25" name="矩形 75824"/>
          <p:cNvSpPr/>
          <p:nvPr/>
        </p:nvSpPr>
        <p:spPr>
          <a:xfrm>
            <a:off x="533400" y="2619375"/>
            <a:ext cx="8305800" cy="604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总体可以用一个随机变量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b="1" i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及其分布来描述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0" name="文本框 75826"/>
          <p:cNvSpPr txBox="1"/>
          <p:nvPr/>
        </p:nvSpPr>
        <p:spPr>
          <a:xfrm>
            <a:off x="990600" y="333375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由于每个个体的出现是随机的，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1" name="文本框 75827"/>
          <p:cNvSpPr txBox="1"/>
          <p:nvPr/>
        </p:nvSpPr>
        <p:spPr>
          <a:xfrm>
            <a:off x="457200" y="942975"/>
            <a:ext cx="5562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5829" name="文本框 75828"/>
          <p:cNvSpPr txBox="1"/>
          <p:nvPr/>
        </p:nvSpPr>
        <p:spPr>
          <a:xfrm>
            <a:off x="381000" y="942975"/>
            <a:ext cx="3562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的出现也带有随机性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0" name="文本框 75829"/>
          <p:cNvSpPr txBox="1"/>
          <p:nvPr/>
        </p:nvSpPr>
        <p:spPr>
          <a:xfrm>
            <a:off x="3886200" y="942975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从而可以把这种指标看作一个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1" name="文本框 75830"/>
          <p:cNvSpPr txBox="1"/>
          <p:nvPr/>
        </p:nvSpPr>
        <p:spPr>
          <a:xfrm>
            <a:off x="457200" y="1552575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随机变量，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2" name="文本框 75831"/>
          <p:cNvSpPr txBox="1"/>
          <p:nvPr/>
        </p:nvSpPr>
        <p:spPr>
          <a:xfrm>
            <a:off x="2133600" y="1552575"/>
            <a:ext cx="6584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而此随机变量的分布就描述了我们所关心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3" name="矩形 75832"/>
          <p:cNvSpPr/>
          <p:nvPr/>
        </p:nvSpPr>
        <p:spPr>
          <a:xfrm>
            <a:off x="323850" y="4397375"/>
            <a:ext cx="6629400" cy="561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此总体就可以用随机变量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或其分布函数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4" name="文本框 75833"/>
          <p:cNvSpPr txBox="1"/>
          <p:nvPr/>
        </p:nvSpPr>
        <p:spPr>
          <a:xfrm>
            <a:off x="974725" y="3273425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例如，研究某批灯泡的寿命时，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5" name="文本框 75834"/>
          <p:cNvSpPr txBox="1"/>
          <p:nvPr/>
        </p:nvSpPr>
        <p:spPr>
          <a:xfrm>
            <a:off x="5943600" y="322897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这批灯泡中每个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6" name="文本框 75835"/>
          <p:cNvSpPr txBox="1"/>
          <p:nvPr/>
        </p:nvSpPr>
        <p:spPr>
          <a:xfrm>
            <a:off x="323850" y="3821113"/>
            <a:ext cx="5518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灯泡的</a:t>
            </a:r>
            <a:r>
              <a:rPr lang="zh-CN" altLang="en-US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寿命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是我们所关心的指标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 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837" name="文本框 75836"/>
          <p:cNvSpPr txBox="1"/>
          <p:nvPr/>
        </p:nvSpPr>
        <p:spPr>
          <a:xfrm>
            <a:off x="5364163" y="3821113"/>
            <a:ext cx="36020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表示这个指标后，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5838" name="对象 75837"/>
          <p:cNvGraphicFramePr/>
          <p:nvPr/>
        </p:nvGraphicFramePr>
        <p:xfrm>
          <a:off x="2555875" y="5084763"/>
          <a:ext cx="23622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040130" imgH="215900" progId="Equation.3">
                  <p:embed/>
                </p:oleObj>
              </mc:Choice>
              <mc:Fallback>
                <p:oleObj name="" r:id="rId1" imgW="1040130" imgH="2159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55875" y="5084763"/>
                        <a:ext cx="2362200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39" name="文本框 75838"/>
          <p:cNvSpPr txBox="1"/>
          <p:nvPr/>
        </p:nvSpPr>
        <p:spPr>
          <a:xfrm>
            <a:off x="7451725" y="4397375"/>
            <a:ext cx="1073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5840" name="对象 75839"/>
          <p:cNvGraphicFramePr/>
          <p:nvPr/>
        </p:nvGraphicFramePr>
        <p:xfrm>
          <a:off x="6732588" y="4470400"/>
          <a:ext cx="7477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329565" imgH="215900" progId="Equation.3">
                  <p:embed/>
                </p:oleObj>
              </mc:Choice>
              <mc:Fallback>
                <p:oleObj name="" r:id="rId3" imgW="329565" imgH="2159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732588" y="4470400"/>
                        <a:ext cx="747712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44" name="文本框 75843"/>
          <p:cNvSpPr txBox="1"/>
          <p:nvPr/>
        </p:nvSpPr>
        <p:spPr>
          <a:xfrm>
            <a:off x="5791200" y="33337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所以相应的指标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84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8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83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83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83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5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8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583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83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583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7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5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583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825" grpId="0"/>
      <p:bldP spid="75829" grpId="0" build="p"/>
      <p:bldP spid="75830" grpId="0" build="p"/>
      <p:bldP spid="75831" grpId="0" build="p"/>
      <p:bldP spid="75832" grpId="0" build="p"/>
      <p:bldP spid="75833" grpId="0"/>
      <p:bldP spid="75834" grpId="0" build="p"/>
      <p:bldP spid="75835" grpId="0" build="p"/>
      <p:bldP spid="75836" grpId="0" build="p"/>
      <p:bldP spid="75837" grpId="0" build="p"/>
      <p:bldP spid="75839" grpId="0" build="p"/>
      <p:bldP spid="7584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5362" name="文本框 77833"/>
          <p:cNvSpPr txBox="1"/>
          <p:nvPr/>
        </p:nvSpPr>
        <p:spPr>
          <a:xfrm>
            <a:off x="1044575" y="333375"/>
            <a:ext cx="2890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离散型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时，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5" name="文本框 77834"/>
          <p:cNvSpPr txBox="1"/>
          <p:nvPr/>
        </p:nvSpPr>
        <p:spPr>
          <a:xfrm>
            <a:off x="3635375" y="333375"/>
            <a:ext cx="4668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的概率函数（分布列）为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6" name="文本框 77835"/>
          <p:cNvSpPr txBox="1"/>
          <p:nvPr/>
        </p:nvSpPr>
        <p:spPr>
          <a:xfrm>
            <a:off x="663575" y="942975"/>
            <a:ext cx="26828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总体概率函数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7" name="文本框 77836"/>
          <p:cNvSpPr txBox="1"/>
          <p:nvPr/>
        </p:nvSpPr>
        <p:spPr>
          <a:xfrm>
            <a:off x="663575" y="1552575"/>
            <a:ext cx="2890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连续型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时，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38" name="文本框 77837"/>
          <p:cNvSpPr txBox="1"/>
          <p:nvPr/>
        </p:nvSpPr>
        <p:spPr>
          <a:xfrm>
            <a:off x="3254375" y="1552575"/>
            <a:ext cx="53895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的概率密度为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总体密度函数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7841" name="文本框 77840"/>
          <p:cNvSpPr txBox="1"/>
          <p:nvPr/>
        </p:nvSpPr>
        <p:spPr>
          <a:xfrm>
            <a:off x="1120775" y="2085975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当总体分布为指数分布时，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42" name="文本框 77841"/>
          <p:cNvSpPr txBox="1"/>
          <p:nvPr/>
        </p:nvSpPr>
        <p:spPr>
          <a:xfrm>
            <a:off x="5235575" y="2085975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称为指数分布总体；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43" name="文本框 77842"/>
          <p:cNvSpPr txBox="1"/>
          <p:nvPr/>
        </p:nvSpPr>
        <p:spPr>
          <a:xfrm>
            <a:off x="739775" y="2619375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当总体分布为正态分布时，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44" name="文本框 77843"/>
          <p:cNvSpPr txBox="1"/>
          <p:nvPr/>
        </p:nvSpPr>
        <p:spPr>
          <a:xfrm>
            <a:off x="5006975" y="2619375"/>
            <a:ext cx="33940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称为</a:t>
            </a:r>
            <a:r>
              <a:rPr lang="zh-CN" altLang="en-US" b="1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正态分布总体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或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845" name="文本框 77844"/>
          <p:cNvSpPr txBox="1"/>
          <p:nvPr/>
        </p:nvSpPr>
        <p:spPr>
          <a:xfrm>
            <a:off x="587375" y="3228975"/>
            <a:ext cx="3390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简称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正态总体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等等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 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7849" name="图片 77848" descr="指数分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3860800"/>
            <a:ext cx="4141788" cy="2430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50" name="图片 77849" descr="正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163" y="3716338"/>
            <a:ext cx="3124200" cy="260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83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78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78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38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784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784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78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84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84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5" grpId="0" build="p"/>
      <p:bldP spid="77836" grpId="0" build="p"/>
      <p:bldP spid="77837" grpId="0" build="p"/>
      <p:bldP spid="77838" grpId="0" build="p"/>
      <p:bldP spid="77841" grpId="0" build="p"/>
      <p:bldP spid="77842" grpId="0" build="p"/>
      <p:bldP spid="77843" grpId="0" build="p"/>
      <p:bldP spid="77844" grpId="0" build="p"/>
      <p:bldP spid="7784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6402" name="矩形 16401"/>
          <p:cNvSpPr/>
          <p:nvPr/>
        </p:nvSpPr>
        <p:spPr>
          <a:xfrm>
            <a:off x="611188" y="2132013"/>
            <a:ext cx="7772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总体按其个体数目是有限或无限分为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有限总体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04" name="文本框 16403"/>
          <p:cNvSpPr txBox="1"/>
          <p:nvPr/>
        </p:nvSpPr>
        <p:spPr>
          <a:xfrm>
            <a:off x="687388" y="1522413"/>
            <a:ext cx="3917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总体就是一个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概率分布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05" name="文本框 16404"/>
          <p:cNvSpPr txBox="1"/>
          <p:nvPr/>
        </p:nvSpPr>
        <p:spPr>
          <a:xfrm>
            <a:off x="611188" y="836613"/>
            <a:ext cx="5695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统计中，总体这个概念 的要旨是：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06" name="文本框 16405"/>
          <p:cNvSpPr txBox="1"/>
          <p:nvPr/>
        </p:nvSpPr>
        <p:spPr>
          <a:xfrm>
            <a:off x="687388" y="2817813"/>
            <a:ext cx="1784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无限总体</a:t>
            </a:r>
            <a:r>
              <a:rPr lang="en-US" altLang="zh-CN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407" name="文本框 16406"/>
          <p:cNvSpPr txBox="1"/>
          <p:nvPr/>
        </p:nvSpPr>
        <p:spPr>
          <a:xfrm>
            <a:off x="611188" y="3579813"/>
            <a:ext cx="8229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当个体个数很大时通常把有限总体看作无限总体。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0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0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/>
      <p:bldP spid="16404" grpId="0" build="p"/>
      <p:bldP spid="16405" grpId="0" build="p"/>
      <p:bldP spid="16406" grpId="0" build="p"/>
      <p:bldP spid="1640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781050" y="2344738"/>
            <a:ext cx="7810500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ea typeface="楷体_GB2312" pitchFamily="49" charset="-122"/>
              </a:rPr>
              <a:t>例如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本市家庭的月收入</a:t>
            </a:r>
            <a:r>
              <a:rPr lang="en-US" altLang="zh-CN" sz="2800" i="1">
                <a:solidFill>
                  <a:schemeClr val="tx1"/>
                </a:solidFill>
                <a:ea typeface="楷体_GB2312" pitchFamily="49" charset="-122"/>
              </a:rPr>
              <a:t>X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是个随机变量，</a:t>
            </a:r>
            <a:endParaRPr lang="zh-CN" altLang="en-US" sz="2800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12645" name="文本框 112644"/>
          <p:cNvSpPr txBox="1"/>
          <p:nvPr/>
        </p:nvSpPr>
        <p:spPr>
          <a:xfrm>
            <a:off x="6953250" y="2344738"/>
            <a:ext cx="18240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服从什么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2" name="文本框 112650"/>
          <p:cNvSpPr txBox="1"/>
          <p:nvPr/>
        </p:nvSpPr>
        <p:spPr>
          <a:xfrm>
            <a:off x="1042988" y="549275"/>
            <a:ext cx="68024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在数理统计中总体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的分布永远是未知的，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52" name="文本框 112651"/>
          <p:cNvSpPr txBox="1"/>
          <p:nvPr/>
        </p:nvSpPr>
        <p:spPr>
          <a:xfrm>
            <a:off x="323850" y="1125538"/>
            <a:ext cx="8224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有足够的理由可以认为总体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服从某种类型的分布，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53" name="文本框 112652"/>
          <p:cNvSpPr txBox="1"/>
          <p:nvPr/>
        </p:nvSpPr>
        <p:spPr>
          <a:xfrm>
            <a:off x="384175" y="1703388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但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这个分布的参数还是未知的。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54" name="文本框 112653"/>
          <p:cNvSpPr txBox="1"/>
          <p:nvPr/>
        </p:nvSpPr>
        <p:spPr>
          <a:xfrm>
            <a:off x="460375" y="2998788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分布事先是不清楚的，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55" name="文本框 112654"/>
          <p:cNvSpPr txBox="1"/>
          <p:nvPr/>
        </p:nvSpPr>
        <p:spPr>
          <a:xfrm>
            <a:off x="3981450" y="3030538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根据资料可确信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2656" name="对象 112655"/>
          <p:cNvGraphicFramePr/>
          <p:nvPr/>
        </p:nvGraphicFramePr>
        <p:xfrm>
          <a:off x="6572250" y="3049588"/>
          <a:ext cx="2057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927100" imgH="228600" progId="Equation.3">
                  <p:embed/>
                </p:oleObj>
              </mc:Choice>
              <mc:Fallback>
                <p:oleObj name="" r:id="rId1" imgW="927100" imgH="2286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72250" y="3049588"/>
                        <a:ext cx="205740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57" name="文本框 112656"/>
          <p:cNvSpPr txBox="1"/>
          <p:nvPr/>
        </p:nvSpPr>
        <p:spPr>
          <a:xfrm>
            <a:off x="7519988" y="54927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即使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58" name="文本框 112657"/>
          <p:cNvSpPr txBox="1"/>
          <p:nvPr/>
        </p:nvSpPr>
        <p:spPr>
          <a:xfrm>
            <a:off x="460375" y="36083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但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2659" name="对象 112658"/>
          <p:cNvGraphicFramePr/>
          <p:nvPr/>
        </p:nvGraphicFramePr>
        <p:xfrm>
          <a:off x="933450" y="3563938"/>
          <a:ext cx="990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93700" imgH="228600" progId="Equation.3">
                  <p:embed/>
                </p:oleObj>
              </mc:Choice>
              <mc:Fallback>
                <p:oleObj name="" r:id="rId3" imgW="393700" imgH="228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33450" y="3563938"/>
                        <a:ext cx="990600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60" name="文本框 112659"/>
          <p:cNvSpPr txBox="1"/>
          <p:nvPr/>
        </p:nvSpPr>
        <p:spPr>
          <a:xfrm>
            <a:off x="1847850" y="3662363"/>
            <a:ext cx="4184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究竟取什么值还是未知的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61" name="文本框 112660"/>
          <p:cNvSpPr txBox="1"/>
          <p:nvPr/>
        </p:nvSpPr>
        <p:spPr>
          <a:xfrm>
            <a:off x="933450" y="4325938"/>
            <a:ext cx="466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由于总体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的分布是未知的，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62" name="文本框 112661"/>
          <p:cNvSpPr txBox="1"/>
          <p:nvPr/>
        </p:nvSpPr>
        <p:spPr>
          <a:xfrm>
            <a:off x="5353050" y="4325938"/>
            <a:ext cx="32464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因此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的数字特征如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63" name="文本框 112662"/>
          <p:cNvSpPr txBox="1"/>
          <p:nvPr/>
        </p:nvSpPr>
        <p:spPr>
          <a:xfrm>
            <a:off x="460375" y="4903788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均值、方差等往往也是一个未知的值。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64" name="文本框 112663"/>
          <p:cNvSpPr txBox="1"/>
          <p:nvPr/>
        </p:nvSpPr>
        <p:spPr>
          <a:xfrm>
            <a:off x="6419850" y="4935538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对于这些未知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65" name="文本框 112664"/>
          <p:cNvSpPr txBox="1"/>
          <p:nvPr/>
        </p:nvSpPr>
        <p:spPr>
          <a:xfrm>
            <a:off x="476250" y="5621338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值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可以根据有关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数据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来推测。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5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5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4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6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6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265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65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6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266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266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26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26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26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build="p"/>
      <p:bldP spid="112645" grpId="0" build="p"/>
      <p:bldP spid="112652" grpId="0" build="p"/>
      <p:bldP spid="112653" grpId="0" build="p"/>
      <p:bldP spid="112654" grpId="0" build="p"/>
      <p:bldP spid="112655" grpId="0" build="p"/>
      <p:bldP spid="112657" grpId="0" build="p"/>
      <p:bldP spid="112658" grpId="0" build="p"/>
      <p:bldP spid="112660" grpId="0" build="p"/>
      <p:bldP spid="112661" grpId="0" build="p"/>
      <p:bldP spid="112662" grpId="0" build="p"/>
      <p:bldP spid="112663" grpId="0" build="p"/>
      <p:bldP spid="112664" grpId="0" build="p"/>
      <p:bldP spid="11266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81922" name="矩形 81921"/>
          <p:cNvSpPr/>
          <p:nvPr/>
        </p:nvSpPr>
        <p:spPr>
          <a:xfrm>
            <a:off x="539750" y="2349500"/>
            <a:ext cx="7696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坏性的试验更是不允许对整个总体进行考察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矩形 81923"/>
          <p:cNvSpPr/>
          <p:nvPr/>
        </p:nvSpPr>
        <p:spPr>
          <a:xfrm>
            <a:off x="1398588" y="6254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endParaRPr lang="zh-CN" altLang="zh-CN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27" name="图片 81926" descr="开关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888" y="3063875"/>
            <a:ext cx="8153400" cy="71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8" name="矩形 81927"/>
          <p:cNvSpPr/>
          <p:nvPr/>
        </p:nvSpPr>
        <p:spPr>
          <a:xfrm>
            <a:off x="2528888" y="3140075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考察某工厂生产的灯泡寿命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34" name="图片 81933" descr="手机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488" y="3902075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35" name="矩形 81934"/>
          <p:cNvSpPr/>
          <p:nvPr/>
        </p:nvSpPr>
        <p:spPr>
          <a:xfrm>
            <a:off x="1403350" y="4076700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考察某型号手机的质量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40" name="图片 81939" descr="抽烟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4868863"/>
            <a:ext cx="9144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1" name="图片 81940" descr="检查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650" y="4716463"/>
            <a:ext cx="1219200" cy="133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2" name="矩形 81941"/>
          <p:cNvSpPr/>
          <p:nvPr/>
        </p:nvSpPr>
        <p:spPr>
          <a:xfrm>
            <a:off x="3748088" y="5197475"/>
            <a:ext cx="4095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考察吸烟和患肺癌的关系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43" name="文本框 81942"/>
          <p:cNvSpPr txBox="1"/>
          <p:nvPr/>
        </p:nvSpPr>
        <p:spPr>
          <a:xfrm>
            <a:off x="1065213" y="112712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在实际问题中，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44" name="文本框 81943"/>
          <p:cNvSpPr txBox="1"/>
          <p:nvPr/>
        </p:nvSpPr>
        <p:spPr>
          <a:xfrm>
            <a:off x="3290888" y="1082675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要考察整个总体往往是不可能的，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45" name="文本框 81944"/>
          <p:cNvSpPr txBox="1"/>
          <p:nvPr/>
        </p:nvSpPr>
        <p:spPr>
          <a:xfrm>
            <a:off x="468313" y="1700213"/>
            <a:ext cx="6762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因为它需要耗费太多的资源和太多的时间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46" name="文本框 81945"/>
          <p:cNvSpPr txBox="1"/>
          <p:nvPr/>
        </p:nvSpPr>
        <p:spPr>
          <a:xfrm>
            <a:off x="7092950" y="170021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有些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破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47" name="标题 81946"/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7056437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二、 样本与简单随机样本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4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4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8" grpId="0"/>
      <p:bldP spid="81935" grpId="0"/>
      <p:bldP spid="81942" grpId="0"/>
      <p:bldP spid="81943" grpId="0" build="p"/>
      <p:bldP spid="81944" grpId="0" build="p"/>
      <p:bldP spid="81945" grpId="0" build="p"/>
      <p:bldP spid="8194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8434" name="文本框 18433"/>
          <p:cNvSpPr txBox="1"/>
          <p:nvPr/>
        </p:nvSpPr>
        <p:spPr>
          <a:xfrm>
            <a:off x="2566988" y="5434013"/>
            <a:ext cx="6172200" cy="604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称为样本的一次观察值，简称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样本值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738188" y="404813"/>
            <a:ext cx="35052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样本是随机变量，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436" name="组合 18435"/>
          <p:cNvGrpSpPr/>
          <p:nvPr/>
        </p:nvGrpSpPr>
        <p:grpSpPr>
          <a:xfrm>
            <a:off x="4548188" y="3605213"/>
            <a:ext cx="4038600" cy="1752600"/>
            <a:chOff x="240" y="912"/>
            <a:chExt cx="3408" cy="1312"/>
          </a:xfrm>
        </p:grpSpPr>
        <p:pic>
          <p:nvPicPr>
            <p:cNvPr id="19461" name="图片 18436" descr="小汽车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0" y="960"/>
              <a:ext cx="1584" cy="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2" name="图片 18437" descr="小汽车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A0"/>
                </a:clrFrom>
                <a:clrTo>
                  <a:srgbClr val="CC0000"/>
                </a:clrTo>
              </a:clrChange>
              <a:clrChange>
                <a:clrFrom>
                  <a:srgbClr val="0000E0"/>
                </a:clrFrom>
                <a:clrTo>
                  <a:srgbClr val="CC0000"/>
                </a:clrTo>
              </a:clrChange>
              <a:clrChange>
                <a:clrFrom>
                  <a:srgbClr val="0000FF"/>
                </a:clrFrom>
                <a:clrTo>
                  <a:srgbClr val="CC0000"/>
                </a:clrTo>
              </a:clrChange>
              <a:clrChange>
                <a:clrFrom>
                  <a:srgbClr val="4040FF"/>
                </a:clrFrom>
                <a:clrTo>
                  <a:srgbClr val="CC0000"/>
                </a:clrTo>
              </a:clrChange>
            </a:blip>
            <a:stretch>
              <a:fillRect/>
            </a:stretch>
          </p:blipFill>
          <p:spPr>
            <a:xfrm>
              <a:off x="432" y="1256"/>
              <a:ext cx="1584" cy="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3" name="图片 18438" descr="小汽车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8" y="1592"/>
              <a:ext cx="1584" cy="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4" name="图片 18439" descr="小汽车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24" y="912"/>
              <a:ext cx="1584" cy="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5" name="图片 18440" descr="小汽车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0000A0"/>
                </a:clrFrom>
                <a:clrTo>
                  <a:srgbClr val="CC0000"/>
                </a:clrTo>
              </a:clrChange>
              <a:clrChange>
                <a:clrFrom>
                  <a:srgbClr val="0000E0"/>
                </a:clrFrom>
                <a:clrTo>
                  <a:srgbClr val="CC0000"/>
                </a:clrTo>
              </a:clrChange>
              <a:clrChange>
                <a:clrFrom>
                  <a:srgbClr val="0000FF"/>
                </a:clrFrom>
                <a:clrTo>
                  <a:srgbClr val="CC0000"/>
                </a:clrTo>
              </a:clrChange>
              <a:clrChange>
                <a:clrFrom>
                  <a:srgbClr val="4040FF"/>
                </a:clrFrom>
                <a:clrTo>
                  <a:srgbClr val="CC0000"/>
                </a:clrTo>
              </a:clrChange>
            </a:blip>
            <a:stretch>
              <a:fillRect/>
            </a:stretch>
          </p:blipFill>
          <p:spPr>
            <a:xfrm>
              <a:off x="2064" y="1304"/>
              <a:ext cx="1584" cy="6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442" name="矩形 18441"/>
          <p:cNvSpPr/>
          <p:nvPr/>
        </p:nvSpPr>
        <p:spPr>
          <a:xfrm>
            <a:off x="357188" y="3757613"/>
            <a:ext cx="4038600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抽到哪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辆是随机的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3" name="矩形 18442"/>
          <p:cNvSpPr/>
          <p:nvPr/>
        </p:nvSpPr>
        <p:spPr>
          <a:xfrm>
            <a:off x="509588" y="1014413"/>
            <a:ext cx="1752600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变量，用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8444" name="对象 18443"/>
          <p:cNvGraphicFramePr/>
          <p:nvPr/>
        </p:nvGraphicFramePr>
        <p:xfrm>
          <a:off x="2039938" y="1014413"/>
          <a:ext cx="2579687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002665" imgH="228600" progId="Equation.3">
                  <p:embed/>
                </p:oleObj>
              </mc:Choice>
              <mc:Fallback>
                <p:oleObj name="" r:id="rId2" imgW="1002665" imgH="2286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39938" y="1014413"/>
                        <a:ext cx="2579687" cy="58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5" name="文本框 18444"/>
          <p:cNvSpPr txBox="1"/>
          <p:nvPr/>
        </p:nvSpPr>
        <p:spPr>
          <a:xfrm>
            <a:off x="4548188" y="1036638"/>
            <a:ext cx="984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表示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3419475" y="404813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容量为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的样本可以看作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维随机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8" name="文本框 18447"/>
          <p:cNvSpPr txBox="1"/>
          <p:nvPr/>
        </p:nvSpPr>
        <p:spPr>
          <a:xfrm>
            <a:off x="204788" y="429101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但是一旦取定一组样本。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9" name="文本框 18448"/>
          <p:cNvSpPr txBox="1"/>
          <p:nvPr/>
        </p:nvSpPr>
        <p:spPr>
          <a:xfrm>
            <a:off x="280988" y="4846638"/>
            <a:ext cx="3562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得到的是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个具体的数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8450" name="对象 18449"/>
          <p:cNvGraphicFramePr/>
          <p:nvPr/>
        </p:nvGraphicFramePr>
        <p:xfrm>
          <a:off x="280988" y="5434013"/>
          <a:ext cx="236220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838200" imgH="228600" progId="Equation.3">
                  <p:embed/>
                </p:oleObj>
              </mc:Choice>
              <mc:Fallback>
                <p:oleObj name="" r:id="rId4" imgW="838200" imgH="2286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0988" y="5434013"/>
                        <a:ext cx="2362200" cy="644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1" name="文本框 18450"/>
          <p:cNvSpPr txBox="1"/>
          <p:nvPr/>
        </p:nvSpPr>
        <p:spPr>
          <a:xfrm>
            <a:off x="5538788" y="1014413"/>
            <a:ext cx="36020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其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称为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样本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2" name="文本框 18451"/>
          <p:cNvSpPr txBox="1"/>
          <p:nvPr/>
        </p:nvSpPr>
        <p:spPr>
          <a:xfrm>
            <a:off x="569913" y="1592263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组成样本的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个体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称为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样品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3" name="文本框 18452"/>
          <p:cNvSpPr txBox="1"/>
          <p:nvPr/>
        </p:nvSpPr>
        <p:spPr>
          <a:xfrm>
            <a:off x="357188" y="6196013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样本的值域称为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样本空间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4" name="文本框 18453"/>
          <p:cNvSpPr txBox="1"/>
          <p:nvPr/>
        </p:nvSpPr>
        <p:spPr>
          <a:xfrm>
            <a:off x="890588" y="2157413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样本观察值是一部分个体的数值指标，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5" name="文本框 18454"/>
          <p:cNvSpPr txBox="1"/>
          <p:nvPr/>
        </p:nvSpPr>
        <p:spPr>
          <a:xfrm>
            <a:off x="6681788" y="215741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为了得到样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6" name="文本框 18455"/>
          <p:cNvSpPr txBox="1"/>
          <p:nvPr/>
        </p:nvSpPr>
        <p:spPr>
          <a:xfrm>
            <a:off x="433388" y="2690813"/>
            <a:ext cx="6584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本观测值必须抽取一部分个体进行观测，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7" name="文本框 18456"/>
          <p:cNvSpPr txBox="1"/>
          <p:nvPr/>
        </p:nvSpPr>
        <p:spPr>
          <a:xfrm>
            <a:off x="6681788" y="269081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此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过程称为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59" name="文本框 18458"/>
          <p:cNvSpPr txBox="1"/>
          <p:nvPr/>
        </p:nvSpPr>
        <p:spPr>
          <a:xfrm>
            <a:off x="1500188" y="322421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即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抽样就是收集数据。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60" name="标题 18459"/>
          <p:cNvSpPr>
            <a:spLocks noGrp="1"/>
          </p:cNvSpPr>
          <p:nvPr>
            <p:ph type="title" idx="4294967295"/>
          </p:nvPr>
        </p:nvSpPr>
        <p:spPr>
          <a:xfrm>
            <a:off x="433388" y="3224213"/>
            <a:ext cx="5127625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抽样。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5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5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4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4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45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44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44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45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42" grpId="0" build="p"/>
      <p:bldP spid="18443" grpId="0"/>
      <p:bldP spid="18445" grpId="0" build="p"/>
      <p:bldP spid="18447" grpId="0" build="p"/>
      <p:bldP spid="18448" grpId="0" build="p"/>
      <p:bldP spid="18449" grpId="0" build="p"/>
      <p:bldP spid="18451" grpId="0" build="p"/>
      <p:bldP spid="18452" grpId="0" build="p"/>
      <p:bldP spid="18453" grpId="0" build="p"/>
      <p:bldP spid="18454" grpId="0" build="p"/>
      <p:bldP spid="18455" grpId="0" build="p"/>
      <p:bldP spid="18456" grpId="0" build="p"/>
      <p:bldP spid="18457" grpId="0" build="p"/>
      <p:bldP spid="18459" grpId="0" build="p"/>
      <p:bldP spid="1846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458" name="矩形 19457"/>
          <p:cNvSpPr/>
          <p:nvPr/>
        </p:nvSpPr>
        <p:spPr>
          <a:xfrm>
            <a:off x="420688" y="4286250"/>
            <a:ext cx="65992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独立同分布性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395288" y="1557338"/>
            <a:ext cx="1219200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方法</a:t>
            </a:r>
            <a:r>
              <a:rPr lang="en-US" altLang="zh-CN" b="1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. </a:t>
            </a:r>
            <a:endParaRPr lang="en-US" altLang="zh-CN" b="1">
              <a:solidFill>
                <a:srgbClr val="00FF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649288" y="2533650"/>
            <a:ext cx="5410200" cy="604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它要求抽取的样本满足下面两点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496888" y="3143250"/>
            <a:ext cx="40386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代表性（随机性）：</a:t>
            </a:r>
            <a:endParaRPr lang="zh-CN" altLang="en-US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6" name="文本框 19461"/>
          <p:cNvSpPr txBox="1"/>
          <p:nvPr/>
        </p:nvSpPr>
        <p:spPr>
          <a:xfrm>
            <a:off x="1258888" y="404813"/>
            <a:ext cx="7296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由于抽样的</a:t>
            </a:r>
            <a:r>
              <a:rPr lang="zh-CN" altLang="en-US" b="1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目的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是为了对总体进行</a:t>
            </a:r>
            <a:r>
              <a:rPr lang="zh-CN" altLang="en-US" b="1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统计推断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323850" y="981075"/>
            <a:ext cx="6229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为了使抽取的样本能很好地反映总体，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6288088" y="101282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必须考虑抽样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877888" y="2076450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最常用的一种抽样方法叫作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7" name="标题 19466"/>
          <p:cNvSpPr>
            <a:spLocks noGrp="1"/>
          </p:cNvSpPr>
          <p:nvPr>
            <p:ph type="title" idx="4294967295"/>
          </p:nvPr>
        </p:nvSpPr>
        <p:spPr>
          <a:xfrm>
            <a:off x="5221288" y="2076450"/>
            <a:ext cx="3922712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“简单随机抽样”。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sp>
        <p:nvSpPr>
          <p:cNvPr id="19468" name="文本框 19467"/>
          <p:cNvSpPr txBox="1"/>
          <p:nvPr/>
        </p:nvSpPr>
        <p:spPr>
          <a:xfrm>
            <a:off x="649288" y="5527675"/>
            <a:ext cx="7797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其中每一个分量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与所考察的总体有相同的分布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i="1" baseline="-25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9" name="文本框 19468"/>
          <p:cNvSpPr txBox="1"/>
          <p:nvPr/>
        </p:nvSpPr>
        <p:spPr>
          <a:xfrm>
            <a:off x="3316288" y="3676650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每一个个体被抽到的可能性相同。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70" name="文本框 19469"/>
          <p:cNvSpPr txBox="1"/>
          <p:nvPr/>
        </p:nvSpPr>
        <p:spPr>
          <a:xfrm>
            <a:off x="4138613" y="3111500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总体中抽取样本的每一个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573088" y="3676650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分量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是随机的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472" name="对象 19471"/>
          <p:cNvGraphicFramePr/>
          <p:nvPr/>
        </p:nvGraphicFramePr>
        <p:xfrm>
          <a:off x="1182688" y="6115050"/>
          <a:ext cx="21336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99465" imgH="203200" progId="Equation.3">
                  <p:embed/>
                </p:oleObj>
              </mc:Choice>
              <mc:Fallback>
                <p:oleObj name="" r:id="rId1" imgW="799465" imgH="2032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82688" y="6115050"/>
                        <a:ext cx="2133600" cy="541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3" name="文本框 19472"/>
          <p:cNvSpPr txBox="1"/>
          <p:nvPr/>
        </p:nvSpPr>
        <p:spPr>
          <a:xfrm>
            <a:off x="3316288" y="4819650"/>
            <a:ext cx="3917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是相互独立的随机变量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474" name="对象 19473"/>
          <p:cNvGraphicFramePr/>
          <p:nvPr/>
        </p:nvGraphicFramePr>
        <p:xfrm>
          <a:off x="942975" y="4830763"/>
          <a:ext cx="222091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129665" imgH="279400" progId="Equation.DSMT4">
                  <p:embed/>
                </p:oleObj>
              </mc:Choice>
              <mc:Fallback>
                <p:oleObj name="" r:id="rId3" imgW="1129665" imgH="2794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42975" y="4830763"/>
                        <a:ext cx="2220913" cy="547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6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6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47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46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46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3" grpId="0" build="p"/>
      <p:bldP spid="19464" grpId="0" build="p"/>
      <p:bldP spid="19465" grpId="0" build="p"/>
      <p:bldP spid="19467" grpId="0" build="p"/>
      <p:bldP spid="19468" grpId="0" build="p"/>
      <p:bldP spid="19469" grpId="0" build="p"/>
      <p:bldP spid="19470" grpId="0" build="p"/>
      <p:bldP spid="19471" grpId="0" build="p"/>
      <p:bldP spid="1947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9682" name="矩形 199681"/>
          <p:cNvSpPr/>
          <p:nvPr/>
        </p:nvSpPr>
        <p:spPr>
          <a:xfrm>
            <a:off x="611188" y="1628775"/>
            <a:ext cx="3889375" cy="604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变量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…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表示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9683" name="矩形 199682"/>
          <p:cNvSpPr/>
          <p:nvPr/>
        </p:nvSpPr>
        <p:spPr>
          <a:xfrm>
            <a:off x="539750" y="5661025"/>
            <a:ext cx="8353425" cy="604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就指简单随机样本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9684" name="矩形 199683"/>
          <p:cNvSpPr/>
          <p:nvPr/>
        </p:nvSpPr>
        <p:spPr>
          <a:xfrm>
            <a:off x="539750" y="2852738"/>
            <a:ext cx="3095625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联合分布函数为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9685" name="矩形 199684"/>
          <p:cNvSpPr/>
          <p:nvPr/>
        </p:nvSpPr>
        <p:spPr>
          <a:xfrm>
            <a:off x="2411413" y="3500438"/>
            <a:ext cx="3405187" cy="519112"/>
          </a:xfrm>
          <a:prstGeom prst="rect">
            <a:avLst/>
          </a:prstGeom>
          <a:solidFill>
            <a:srgbClr val="660033"/>
          </a:solidFill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…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 b="1" err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i="1" baseline="-25000" err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) 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0" name="矩形 199685"/>
          <p:cNvSpPr/>
          <p:nvPr/>
        </p:nvSpPr>
        <p:spPr>
          <a:xfrm>
            <a:off x="900113" y="404813"/>
            <a:ext cx="76850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由简单随机抽样得到的样本称为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简单随机样本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9687" name="矩形 199686"/>
          <p:cNvSpPr/>
          <p:nvPr/>
        </p:nvSpPr>
        <p:spPr>
          <a:xfrm>
            <a:off x="546100" y="1052513"/>
            <a:ext cx="78835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它可以用与总体独立同分布的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个相互独立的随机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9688" name="矩形 199687"/>
          <p:cNvSpPr/>
          <p:nvPr/>
        </p:nvSpPr>
        <p:spPr>
          <a:xfrm>
            <a:off x="1042988" y="2349500"/>
            <a:ext cx="7623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若总体的分布函数为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 b="1" err="1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，则其简单随机样本的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9689" name="矩形 199688"/>
          <p:cNvSpPr/>
          <p:nvPr/>
        </p:nvSpPr>
        <p:spPr>
          <a:xfrm>
            <a:off x="395288" y="4387850"/>
            <a:ext cx="83089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简单随机样本是应用中最常见的情形，今后当说到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9690" name="矩形 199689"/>
          <p:cNvSpPr/>
          <p:nvPr/>
        </p:nvSpPr>
        <p:spPr>
          <a:xfrm>
            <a:off x="468313" y="5013325"/>
            <a:ext cx="832008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,…,</a:t>
            </a:r>
            <a:r>
              <a:rPr lang="en-US" altLang="zh-CN" b="1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="1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是取自某总体的样本”时，若不特别说明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9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/>
      <p:bldP spid="199683" grpId="0"/>
      <p:bldP spid="199684" grpId="0"/>
      <p:bldP spid="199685" grpId="0" animBg="1"/>
      <p:bldP spid="199687" grpId="0"/>
      <p:bldP spid="199688" grpId="0"/>
      <p:bldP spid="199689" grpId="0"/>
      <p:bldP spid="1996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1506" name="矩形 21505"/>
          <p:cNvSpPr/>
          <p:nvPr/>
        </p:nvSpPr>
        <p:spPr>
          <a:xfrm>
            <a:off x="501650" y="2797175"/>
            <a:ext cx="8458200" cy="604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我们只能观察到随机变量取的值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而见不到随机变量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标题 21508"/>
          <p:cNvSpPr>
            <a:spLocks noGrp="1"/>
          </p:cNvSpPr>
          <p:nvPr>
            <p:ph type="title" idx="4294967295"/>
          </p:nvPr>
        </p:nvSpPr>
        <p:spPr>
          <a:xfrm>
            <a:off x="684213" y="476250"/>
            <a:ext cx="6119812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总体、样本、样本值的关系</a:t>
            </a:r>
            <a:endParaRPr lang="zh-CN" altLang="en-US" sz="2800" dirty="0"/>
          </a:p>
        </p:txBody>
      </p:sp>
      <p:sp>
        <p:nvSpPr>
          <p:cNvPr id="21510" name="文本框 21509"/>
          <p:cNvSpPr txBox="1"/>
          <p:nvPr/>
        </p:nvSpPr>
        <p:spPr>
          <a:xfrm>
            <a:off x="468313" y="1052513"/>
            <a:ext cx="8540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事实上我们抽样后得到的资料都是具体的、确定的值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250825" y="1628775"/>
            <a:ext cx="6940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如我们从某班大学生中抽取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人测量身高，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6826250" y="16287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得到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个数，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395288" y="2205038"/>
            <a:ext cx="5340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它们是样本取到的值而不是样本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8" name="矩形 21517"/>
          <p:cNvSpPr/>
          <p:nvPr/>
        </p:nvSpPr>
        <p:spPr>
          <a:xfrm>
            <a:off x="269875" y="4176713"/>
            <a:ext cx="6858000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的情况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总体分布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的性质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19" name="矩形 21518"/>
          <p:cNvSpPr/>
          <p:nvPr/>
        </p:nvSpPr>
        <p:spPr>
          <a:xfrm>
            <a:off x="701675" y="482441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样本是联系二者的桥梁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20" name="文本框 21519"/>
          <p:cNvSpPr txBox="1"/>
          <p:nvPr/>
        </p:nvSpPr>
        <p:spPr>
          <a:xfrm>
            <a:off x="684213" y="3573463"/>
            <a:ext cx="7651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统计是从手中已有的资料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样本值，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去推断总体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0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1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2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0" grpId="0" build="p"/>
      <p:bldP spid="21511" grpId="0" build="p"/>
      <p:bldP spid="21512" grpId="0" build="p"/>
      <p:bldP spid="21513" grpId="0" build="p"/>
      <p:bldP spid="21518" grpId="0"/>
      <p:bldP spid="21519" grpId="0"/>
      <p:bldP spid="2152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3554" name="矩形 134145"/>
          <p:cNvSpPr/>
          <p:nvPr/>
        </p:nvSpPr>
        <p:spPr>
          <a:xfrm>
            <a:off x="0" y="0"/>
            <a:ext cx="9144000" cy="2205038"/>
          </a:xfrm>
          <a:prstGeom prst="rect">
            <a:avLst/>
          </a:prstGeom>
          <a:gradFill rotWithShape="0">
            <a:gsLst>
              <a:gs pos="0">
                <a:srgbClr val="00009B"/>
              </a:gs>
              <a:gs pos="100000">
                <a:srgbClr val="0000FF"/>
              </a:gs>
            </a:gsLst>
            <a:lin ang="5400000" scaled="1"/>
            <a:tileRect/>
          </a:gradFill>
          <a:ln w="38100" cap="flat" cmpd="dbl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3555" name="对象 134146"/>
          <p:cNvGraphicFramePr/>
          <p:nvPr/>
        </p:nvGraphicFramePr>
        <p:xfrm>
          <a:off x="304800" y="4343400"/>
          <a:ext cx="159067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3390900" imgH="3409950" progId="Paint.Picture">
                  <p:embed/>
                </p:oleObj>
              </mc:Choice>
              <mc:Fallback>
                <p:oleObj name="" r:id="rId1" imgW="3390900" imgH="340995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800" y="4343400"/>
                        <a:ext cx="1590675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文本框 134147"/>
          <p:cNvSpPr txBox="1"/>
          <p:nvPr/>
        </p:nvSpPr>
        <p:spPr>
          <a:xfrm>
            <a:off x="7162800" y="163513"/>
            <a:ext cx="1260475" cy="528637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第六章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7" name="标题 134148"/>
          <p:cNvSpPr/>
          <p:nvPr>
            <p:ph type="title"/>
          </p:nvPr>
        </p:nvSpPr>
        <p:spPr>
          <a:xfrm>
            <a:off x="1042988" y="260350"/>
            <a:ext cx="2438400" cy="9144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4800" dirty="0">
                <a:solidFill>
                  <a:srgbClr val="FFFF00"/>
                </a:solidFill>
                <a:ea typeface="华文行楷" panose="02010800040101010101" pitchFamily="2" charset="-122"/>
              </a:rPr>
              <a:t>第二节</a:t>
            </a:r>
            <a:endParaRPr lang="zh-CN" altLang="en-US" sz="4800" dirty="0">
              <a:solidFill>
                <a:srgbClr val="FFFF00"/>
              </a:solidFill>
              <a:ea typeface="华文行楷" panose="02010800040101010101" pitchFamily="2" charset="-122"/>
            </a:endParaRPr>
          </a:p>
        </p:txBody>
      </p:sp>
      <p:sp>
        <p:nvSpPr>
          <p:cNvPr id="23558" name="文本框 134149"/>
          <p:cNvSpPr txBox="1"/>
          <p:nvPr/>
        </p:nvSpPr>
        <p:spPr>
          <a:xfrm>
            <a:off x="2051050" y="1268413"/>
            <a:ext cx="44513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统计量及其分布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grpSp>
        <p:nvGrpSpPr>
          <p:cNvPr id="134160" name="组合 134159"/>
          <p:cNvGrpSpPr/>
          <p:nvPr/>
        </p:nvGrpSpPr>
        <p:grpSpPr>
          <a:xfrm>
            <a:off x="2339975" y="3068638"/>
            <a:ext cx="4908550" cy="1323975"/>
            <a:chOff x="1488" y="1728"/>
            <a:chExt cx="3092" cy="834"/>
          </a:xfrm>
        </p:grpSpPr>
        <p:sp>
          <p:nvSpPr>
            <p:cNvPr id="23560" name="文本框 134151"/>
            <p:cNvSpPr txBox="1"/>
            <p:nvPr/>
          </p:nvSpPr>
          <p:spPr>
            <a:xfrm>
              <a:off x="1488" y="1824"/>
              <a:ext cx="152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二 、统计量 </a:t>
              </a:r>
              <a:endPara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23561" name="对象 134152"/>
            <p:cNvGraphicFramePr/>
            <p:nvPr/>
          </p:nvGraphicFramePr>
          <p:xfrm>
            <a:off x="2928" y="1728"/>
            <a:ext cx="864" cy="8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3" imgW="698500" imgH="673100" progId="Equation.3">
                    <p:embed/>
                  </p:oleObj>
                </mc:Choice>
                <mc:Fallback>
                  <p:oleObj name="" r:id="rId3" imgW="698500" imgH="6731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928" y="1728"/>
                          <a:ext cx="864" cy="8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2" name="文本框 134153"/>
            <p:cNvSpPr txBox="1"/>
            <p:nvPr/>
          </p:nvSpPr>
          <p:spPr>
            <a:xfrm>
              <a:off x="3792" y="1824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楷体_GB2312" pitchFamily="49" charset="-122"/>
                </a:rPr>
                <a:t>的</a:t>
              </a: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分布</a:t>
              </a:r>
              <a:endParaRPr lang="zh-CN" altLang="en-US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4161" name="组合 134160"/>
          <p:cNvGrpSpPr/>
          <p:nvPr/>
        </p:nvGrpSpPr>
        <p:grpSpPr>
          <a:xfrm>
            <a:off x="2268538" y="5435600"/>
            <a:ext cx="5137150" cy="1422400"/>
            <a:chOff x="1584" y="2579"/>
            <a:chExt cx="3236" cy="896"/>
          </a:xfrm>
        </p:grpSpPr>
        <p:sp>
          <p:nvSpPr>
            <p:cNvPr id="23564" name="文本框 134150"/>
            <p:cNvSpPr txBox="1"/>
            <p:nvPr/>
          </p:nvSpPr>
          <p:spPr>
            <a:xfrm>
              <a:off x="1584" y="2688"/>
              <a:ext cx="14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四、统计量</a:t>
              </a:r>
              <a:endPara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23565" name="对象 134154"/>
            <p:cNvGraphicFramePr/>
            <p:nvPr/>
          </p:nvGraphicFramePr>
          <p:xfrm>
            <a:off x="3024" y="2579"/>
            <a:ext cx="912" cy="8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5" imgW="685800" imgH="673100" progId="Equation.3">
                    <p:embed/>
                  </p:oleObj>
                </mc:Choice>
                <mc:Fallback>
                  <p:oleObj name="" r:id="rId5" imgW="685800" imgH="673100" progId="Equation.3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024" y="2579"/>
                          <a:ext cx="912" cy="8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6" name="文本框 134155"/>
            <p:cNvSpPr txBox="1"/>
            <p:nvPr/>
          </p:nvSpPr>
          <p:spPr>
            <a:xfrm>
              <a:off x="4032" y="2688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楷体_GB2312" pitchFamily="49" charset="-122"/>
                </a:rPr>
                <a:t>的</a:t>
              </a: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分布</a:t>
              </a:r>
              <a:endParaRPr lang="zh-CN" altLang="en-US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34162" name="组合 134161"/>
          <p:cNvGrpSpPr/>
          <p:nvPr/>
        </p:nvGrpSpPr>
        <p:grpSpPr>
          <a:xfrm>
            <a:off x="2268538" y="4445000"/>
            <a:ext cx="5518150" cy="928688"/>
            <a:chOff x="1536" y="3408"/>
            <a:chExt cx="3476" cy="585"/>
          </a:xfrm>
        </p:grpSpPr>
        <p:sp>
          <p:nvSpPr>
            <p:cNvPr id="23568" name="文本框 134156"/>
            <p:cNvSpPr txBox="1"/>
            <p:nvPr/>
          </p:nvSpPr>
          <p:spPr>
            <a:xfrm>
              <a:off x="4224" y="3504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楷体_GB2312" pitchFamily="49" charset="-122"/>
                </a:rPr>
                <a:t>的</a:t>
              </a:r>
              <a:r>
                <a:rPr lang="zh-CN" altLang="en-US" b="1" dirty="0">
                  <a:latin typeface="Times New Roman" panose="02020603050405020304" pitchFamily="18" charset="0"/>
                  <a:ea typeface="楷体_GB2312" pitchFamily="49" charset="-122"/>
                </a:rPr>
                <a:t>分布</a:t>
              </a:r>
              <a:endParaRPr lang="zh-CN" altLang="en-US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3569" name="文本框 134157"/>
            <p:cNvSpPr txBox="1"/>
            <p:nvPr/>
          </p:nvSpPr>
          <p:spPr>
            <a:xfrm>
              <a:off x="1536" y="3504"/>
              <a:ext cx="148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三、统计量</a:t>
              </a:r>
              <a:endPara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23570" name="对象 134158"/>
            <p:cNvGraphicFramePr/>
            <p:nvPr/>
          </p:nvGraphicFramePr>
          <p:xfrm>
            <a:off x="2928" y="3408"/>
            <a:ext cx="1296" cy="5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7" imgW="927100" imgH="419100" progId="Equation.3">
                    <p:embed/>
                  </p:oleObj>
                </mc:Choice>
                <mc:Fallback>
                  <p:oleObj name="" r:id="rId7" imgW="927100" imgH="419100" progId="Equation.3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928" y="3408"/>
                          <a:ext cx="1296" cy="58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571" name="文本框 134162"/>
          <p:cNvSpPr txBox="1"/>
          <p:nvPr/>
        </p:nvSpPr>
        <p:spPr>
          <a:xfrm>
            <a:off x="2268538" y="2349500"/>
            <a:ext cx="5060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一、总体的样本均值和方差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6146" name="矩形 108545"/>
          <p:cNvSpPr/>
          <p:nvPr/>
        </p:nvSpPr>
        <p:spPr>
          <a:xfrm>
            <a:off x="0" y="0"/>
            <a:ext cx="9144000" cy="2362200"/>
          </a:xfrm>
          <a:prstGeom prst="rect">
            <a:avLst/>
          </a:prstGeom>
          <a:gradFill rotWithShape="0">
            <a:gsLst>
              <a:gs pos="0">
                <a:srgbClr val="00009B"/>
              </a:gs>
              <a:gs pos="100000">
                <a:srgbClr val="0000FF"/>
              </a:gs>
            </a:gsLst>
            <a:lin ang="5400000" scaled="1"/>
            <a:tileRect/>
          </a:gradFill>
          <a:ln w="38100" cap="flat" cmpd="dbl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6147" name="对象 108546"/>
          <p:cNvGraphicFramePr/>
          <p:nvPr/>
        </p:nvGraphicFramePr>
        <p:xfrm>
          <a:off x="304800" y="4343400"/>
          <a:ext cx="159067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390900" imgH="3409950" progId="Paint.Picture">
                  <p:embed/>
                </p:oleObj>
              </mc:Choice>
              <mc:Fallback>
                <p:oleObj name="" r:id="rId1" imgW="3390900" imgH="34099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800" y="4343400"/>
                        <a:ext cx="1590675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49" name="文本框 108548"/>
          <p:cNvSpPr txBox="1"/>
          <p:nvPr/>
        </p:nvSpPr>
        <p:spPr>
          <a:xfrm>
            <a:off x="2555875" y="4076700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二、统计量及其分布</a:t>
            </a:r>
            <a:endParaRPr lang="zh-CN" altLang="en-US" sz="32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8550" name="文本框 108549"/>
          <p:cNvSpPr txBox="1"/>
          <p:nvPr/>
        </p:nvSpPr>
        <p:spPr>
          <a:xfrm>
            <a:off x="2484438" y="3213100"/>
            <a:ext cx="567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一 、数理统计的几个基本概念 </a:t>
            </a:r>
            <a:endParaRPr lang="zh-CN" altLang="en-US" sz="32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50" name="标题 108550"/>
          <p:cNvSpPr/>
          <p:nvPr>
            <p:ph type="title"/>
          </p:nvPr>
        </p:nvSpPr>
        <p:spPr>
          <a:xfrm>
            <a:off x="1219200" y="304800"/>
            <a:ext cx="2438400" cy="10668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4800" dirty="0">
                <a:solidFill>
                  <a:srgbClr val="FFFF00"/>
                </a:solidFill>
                <a:ea typeface="华文行楷" panose="02010800040101010101" pitchFamily="2" charset="-122"/>
              </a:rPr>
              <a:t>第六章</a:t>
            </a:r>
            <a:endParaRPr lang="zh-CN" altLang="en-US" sz="4800" dirty="0">
              <a:solidFill>
                <a:srgbClr val="FFFF00"/>
              </a:solidFill>
              <a:ea typeface="华文行楷" panose="02010800040101010101" pitchFamily="2" charset="-122"/>
            </a:endParaRPr>
          </a:p>
        </p:txBody>
      </p:sp>
      <p:sp>
        <p:nvSpPr>
          <p:cNvPr id="6151" name="文本框 108558"/>
          <p:cNvSpPr txBox="1"/>
          <p:nvPr/>
        </p:nvSpPr>
        <p:spPr>
          <a:xfrm>
            <a:off x="2362200" y="1219200"/>
            <a:ext cx="38417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数理统计初步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5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build="p"/>
      <p:bldP spid="10855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41314" name="文本框 141313"/>
          <p:cNvSpPr txBox="1"/>
          <p:nvPr/>
        </p:nvSpPr>
        <p:spPr>
          <a:xfrm>
            <a:off x="468313" y="2781300"/>
            <a:ext cx="8207375" cy="6048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这必须把样本中所含的（某一方面）的信息集中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起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15" name="矩形 141314"/>
          <p:cNvSpPr/>
          <p:nvPr/>
        </p:nvSpPr>
        <p:spPr>
          <a:xfrm>
            <a:off x="2700338" y="4221163"/>
            <a:ext cx="5905500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这种不含任何未知参数的样本的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函数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539750" y="21336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值去推断总体情况，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17" name="文本框 141316"/>
          <p:cNvSpPr txBox="1"/>
          <p:nvPr/>
        </p:nvSpPr>
        <p:spPr>
          <a:xfrm>
            <a:off x="307975" y="3587750"/>
            <a:ext cx="55276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来，对样本值进行“</a:t>
            </a:r>
            <a:r>
              <a:rPr lang="zh-CN" altLang="en-US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加工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”。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19" name="文本框 141318"/>
          <p:cNvSpPr txBox="1"/>
          <p:nvPr/>
        </p:nvSpPr>
        <p:spPr>
          <a:xfrm>
            <a:off x="765175" y="1454150"/>
            <a:ext cx="6940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这就要构造一些合适的依赖于样本的函数，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20" name="文本框 141319"/>
          <p:cNvSpPr txBox="1"/>
          <p:nvPr/>
        </p:nvSpPr>
        <p:spPr>
          <a:xfrm>
            <a:off x="2627313" y="4941888"/>
            <a:ext cx="4629150" cy="6048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它是完全由样本决定的量。 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21" name="标题 141320"/>
          <p:cNvSpPr>
            <a:spLocks noGrp="1"/>
          </p:cNvSpPr>
          <p:nvPr>
            <p:ph type="title"/>
          </p:nvPr>
        </p:nvSpPr>
        <p:spPr>
          <a:xfrm>
            <a:off x="765175" y="692150"/>
            <a:ext cx="3878263" cy="5334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在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数理统计中，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1322" name="对象 141321"/>
          <p:cNvGraphicFramePr/>
          <p:nvPr/>
        </p:nvGraphicFramePr>
        <p:xfrm>
          <a:off x="6300788" y="692150"/>
          <a:ext cx="21336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889000" imgH="228600" progId="Equation.3">
                  <p:embed/>
                </p:oleObj>
              </mc:Choice>
              <mc:Fallback>
                <p:oleObj name="" r:id="rId1" imgW="889000" imgH="2286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00788" y="692150"/>
                        <a:ext cx="2133600" cy="547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3" name="矩形 141322"/>
          <p:cNvSpPr/>
          <p:nvPr/>
        </p:nvSpPr>
        <p:spPr>
          <a:xfrm>
            <a:off x="3203575" y="69215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从总体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de-DE" dirty="0">
                <a:latin typeface="楷体_GB2312" pitchFamily="49" charset="-122"/>
                <a:ea typeface="楷体_GB2312" pitchFamily="49" charset="-122"/>
              </a:rPr>
              <a:t>中抽取样本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1324" name="文本框 141323"/>
          <p:cNvSpPr txBox="1"/>
          <p:nvPr/>
        </p:nvSpPr>
        <p:spPr>
          <a:xfrm>
            <a:off x="7394575" y="145415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由样本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8" name="文本框 141324"/>
          <p:cNvSpPr txBox="1"/>
          <p:nvPr/>
        </p:nvSpPr>
        <p:spPr>
          <a:xfrm>
            <a:off x="3736975" y="221615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26" name="文本框 141325"/>
          <p:cNvSpPr txBox="1"/>
          <p:nvPr/>
        </p:nvSpPr>
        <p:spPr>
          <a:xfrm>
            <a:off x="3584575" y="2139950"/>
            <a:ext cx="50244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推断总体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的分布与数字特征。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27" name="文本框 141326"/>
          <p:cNvSpPr txBox="1"/>
          <p:nvPr/>
        </p:nvSpPr>
        <p:spPr>
          <a:xfrm>
            <a:off x="4500563" y="3500438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针对不同的问题构造出样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28" name="文本框 141327"/>
          <p:cNvSpPr txBox="1"/>
          <p:nvPr/>
        </p:nvSpPr>
        <p:spPr>
          <a:xfrm>
            <a:off x="384175" y="427355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本的各种函数。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1329" name="矩形 141328"/>
          <p:cNvSpPr/>
          <p:nvPr/>
        </p:nvSpPr>
        <p:spPr>
          <a:xfrm>
            <a:off x="468313" y="4941888"/>
            <a:ext cx="3124200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称为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统计量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131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13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131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13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13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132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13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132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  <p:bldP spid="141315" grpId="0"/>
      <p:bldP spid="141316" grpId="0" build="p"/>
      <p:bldP spid="141317" grpId="0" build="p"/>
      <p:bldP spid="141319" grpId="0" build="p"/>
      <p:bldP spid="141320" grpId="0" build="p"/>
      <p:bldP spid="141321" grpId="0"/>
      <p:bldP spid="141323" grpId="0"/>
      <p:bldP spid="141324" grpId="0" build="p"/>
      <p:bldP spid="141326" grpId="0" build="p"/>
      <p:bldP spid="141327" grpId="0" build="p"/>
      <p:bldP spid="141328" grpId="0" build="p"/>
      <p:bldP spid="1413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5602" name="标题 113665"/>
          <p:cNvSpPr>
            <a:spLocks noGrp="1"/>
          </p:cNvSpPr>
          <p:nvPr>
            <p:ph type="title"/>
          </p:nvPr>
        </p:nvSpPr>
        <p:spPr>
          <a:xfrm>
            <a:off x="457200" y="917575"/>
            <a:ext cx="2286000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ea typeface="楷体_GB2312" pitchFamily="49" charset="-122"/>
              </a:rPr>
              <a:t>定义</a:t>
            </a:r>
            <a:r>
              <a:rPr lang="en-US" altLang="zh-CN" sz="2800" b="1">
                <a:ea typeface="楷体_GB2312" pitchFamily="49" charset="-122"/>
              </a:rPr>
              <a:t>6.1  </a:t>
            </a:r>
            <a:r>
              <a:rPr lang="en-US" altLang="zh-CN" sz="2800">
                <a:solidFill>
                  <a:schemeClr val="tx1"/>
                </a:solidFill>
                <a:ea typeface="楷体_GB2312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设</a:t>
            </a:r>
            <a:r>
              <a:rPr lang="zh-CN" altLang="en-US" sz="2800" b="1" dirty="0">
                <a:ea typeface="楷体_GB2312" pitchFamily="49" charset="-122"/>
              </a:rPr>
              <a:t> </a:t>
            </a:r>
            <a:endParaRPr lang="zh-CN" altLang="en-US" sz="2800" b="1">
              <a:ea typeface="楷体_GB2312" pitchFamily="49" charset="-122"/>
            </a:endParaRPr>
          </a:p>
        </p:txBody>
      </p:sp>
      <p:graphicFrame>
        <p:nvGraphicFramePr>
          <p:cNvPr id="113667" name="对象 113666"/>
          <p:cNvGraphicFramePr/>
          <p:nvPr/>
        </p:nvGraphicFramePr>
        <p:xfrm>
          <a:off x="609600" y="1755775"/>
          <a:ext cx="25908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" imgW="1117600" imgH="228600" progId="Equation.3">
                  <p:embed/>
                </p:oleObj>
              </mc:Choice>
              <mc:Fallback>
                <p:oleObj name="" r:id="rId1" imgW="1117600" imgH="2286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9600" y="1755775"/>
                        <a:ext cx="259080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68" name="对象 113667"/>
          <p:cNvGraphicFramePr/>
          <p:nvPr/>
        </p:nvGraphicFramePr>
        <p:xfrm>
          <a:off x="2438400" y="917575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889000" imgH="228600" progId="Equation.3">
                  <p:embed/>
                </p:oleObj>
              </mc:Choice>
              <mc:Fallback>
                <p:oleObj name="" r:id="rId3" imgW="889000" imgH="2286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38400" y="917575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69" name="文本框 113668"/>
          <p:cNvSpPr txBox="1"/>
          <p:nvPr/>
        </p:nvSpPr>
        <p:spPr>
          <a:xfrm>
            <a:off x="4632325" y="908050"/>
            <a:ext cx="43132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来自总体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的一个样本，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0" name="文本框 113669"/>
          <p:cNvSpPr txBox="1"/>
          <p:nvPr/>
        </p:nvSpPr>
        <p:spPr>
          <a:xfrm>
            <a:off x="3200400" y="1755775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为一实值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连续函数，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1" name="文本框 113670"/>
          <p:cNvSpPr txBox="1"/>
          <p:nvPr/>
        </p:nvSpPr>
        <p:spPr>
          <a:xfrm>
            <a:off x="6324600" y="17557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其不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包含任何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72" name="文本框 113671"/>
          <p:cNvSpPr txBox="1"/>
          <p:nvPr/>
        </p:nvSpPr>
        <p:spPr>
          <a:xfrm>
            <a:off x="593725" y="240982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未知参数，则称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673" name="对象 113672"/>
          <p:cNvGraphicFramePr/>
          <p:nvPr/>
        </p:nvGraphicFramePr>
        <p:xfrm>
          <a:off x="3276600" y="2441575"/>
          <a:ext cx="25908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5" imgW="1117600" imgH="228600" progId="Equation.3">
                  <p:embed/>
                </p:oleObj>
              </mc:Choice>
              <mc:Fallback>
                <p:oleObj name="" r:id="rId5" imgW="1117600" imgH="2286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76600" y="2441575"/>
                        <a:ext cx="259080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4" name="文本框 113673"/>
          <p:cNvSpPr txBox="1"/>
          <p:nvPr/>
        </p:nvSpPr>
        <p:spPr>
          <a:xfrm>
            <a:off x="5867400" y="244157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一个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统计量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675" name="对象 113674"/>
          <p:cNvGraphicFramePr/>
          <p:nvPr/>
        </p:nvGraphicFramePr>
        <p:xfrm>
          <a:off x="654050" y="3235325"/>
          <a:ext cx="22082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7" imgW="951865" imgH="228600" progId="Equation.3">
                  <p:embed/>
                </p:oleObj>
              </mc:Choice>
              <mc:Fallback>
                <p:oleObj name="" r:id="rId7" imgW="951865" imgH="2286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4050" y="3235325"/>
                        <a:ext cx="2208213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6" name="文本框 113675"/>
          <p:cNvSpPr txBox="1"/>
          <p:nvPr/>
        </p:nvSpPr>
        <p:spPr>
          <a:xfrm>
            <a:off x="2835275" y="32353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678" name="对象 113677"/>
          <p:cNvGraphicFramePr/>
          <p:nvPr/>
        </p:nvGraphicFramePr>
        <p:xfrm>
          <a:off x="3368675" y="3235325"/>
          <a:ext cx="25908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9" imgW="1117600" imgH="228600" progId="Equation.3">
                  <p:embed/>
                </p:oleObj>
              </mc:Choice>
              <mc:Fallback>
                <p:oleObj name="" r:id="rId9" imgW="1117600" imgH="2286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368675" y="3235325"/>
                        <a:ext cx="2590800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9" name="文本框 113678"/>
          <p:cNvSpPr txBox="1"/>
          <p:nvPr/>
        </p:nvSpPr>
        <p:spPr>
          <a:xfrm>
            <a:off x="6019800" y="3203575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观测值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80" name="文本框 113679"/>
          <p:cNvSpPr txBox="1"/>
          <p:nvPr/>
        </p:nvSpPr>
        <p:spPr>
          <a:xfrm>
            <a:off x="425450" y="396557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注：</a:t>
            </a:r>
            <a:endParaRPr lang="zh-CN" altLang="en-US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681" name="对象 113680"/>
          <p:cNvGraphicFramePr/>
          <p:nvPr/>
        </p:nvGraphicFramePr>
        <p:xfrm>
          <a:off x="1065213" y="3997325"/>
          <a:ext cx="256222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1" imgW="1104900" imgH="228600" progId="Equation.DSMT4">
                  <p:embed/>
                </p:oleObj>
              </mc:Choice>
              <mc:Fallback>
                <p:oleObj name="" r:id="rId11" imgW="1104900" imgH="228600" progId="Equation.DSMT4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65213" y="3997325"/>
                        <a:ext cx="2562225" cy="53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2" name="文本框 113681"/>
          <p:cNvSpPr txBox="1"/>
          <p:nvPr/>
        </p:nvSpPr>
        <p:spPr>
          <a:xfrm>
            <a:off x="3625850" y="3965575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随机变量的函数仍为随机变量。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683" name="对象 113682"/>
          <p:cNvGraphicFramePr/>
          <p:nvPr/>
        </p:nvGraphicFramePr>
        <p:xfrm>
          <a:off x="1084263" y="4768850"/>
          <a:ext cx="27082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3" imgW="965200" imgH="228600" progId="Equation.DSMT4">
                  <p:embed/>
                </p:oleObj>
              </mc:Choice>
              <mc:Fallback>
                <p:oleObj name="" r:id="rId13" imgW="965200" imgH="2286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84263" y="4768850"/>
                        <a:ext cx="2708275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4" name="文本框 113683"/>
          <p:cNvSpPr txBox="1"/>
          <p:nvPr/>
        </p:nvSpPr>
        <p:spPr>
          <a:xfrm>
            <a:off x="3886200" y="48799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便是一个数。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66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67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36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67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36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36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36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368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368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368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 build="p"/>
      <p:bldP spid="113670" grpId="0" build="p"/>
      <p:bldP spid="113671" grpId="0" build="p"/>
      <p:bldP spid="113672" grpId="0" build="p"/>
      <p:bldP spid="113674" grpId="0" build="p"/>
      <p:bldP spid="113676" grpId="0" build="p"/>
      <p:bldP spid="113679" grpId="0" build="p"/>
      <p:bldP spid="113680" grpId="0" build="p"/>
      <p:bldP spid="113682" grpId="0" build="p"/>
      <p:bldP spid="11368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43362" name="对象 143361"/>
          <p:cNvGraphicFramePr/>
          <p:nvPr/>
        </p:nvGraphicFramePr>
        <p:xfrm>
          <a:off x="2525713" y="981075"/>
          <a:ext cx="21336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927100" imgH="228600" progId="Equation.3">
                  <p:embed/>
                </p:oleObj>
              </mc:Choice>
              <mc:Fallback>
                <p:oleObj name="" r:id="rId1" imgW="927100" imgH="2286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25713" y="981075"/>
                        <a:ext cx="2133600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63" name="对象 143362"/>
          <p:cNvGraphicFramePr/>
          <p:nvPr/>
        </p:nvGraphicFramePr>
        <p:xfrm>
          <a:off x="2144713" y="1743075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889000" imgH="228600" progId="Equation.3">
                  <p:embed/>
                </p:oleObj>
              </mc:Choice>
              <mc:Fallback>
                <p:oleObj name="" r:id="rId3" imgW="889000" imgH="2286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44713" y="1743075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4" name="文本框 143363"/>
          <p:cNvSpPr txBox="1"/>
          <p:nvPr/>
        </p:nvSpPr>
        <p:spPr>
          <a:xfrm>
            <a:off x="4583113" y="174307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一个样本，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365" name="文本框 143364"/>
          <p:cNvSpPr txBox="1"/>
          <p:nvPr/>
        </p:nvSpPr>
        <p:spPr>
          <a:xfrm>
            <a:off x="755650" y="25654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则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43366" name="对象 143365"/>
          <p:cNvGraphicFramePr/>
          <p:nvPr/>
        </p:nvGraphicFramePr>
        <p:xfrm>
          <a:off x="1709738" y="2413000"/>
          <a:ext cx="4414837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5" imgW="1878965" imgH="431800" progId="Equation.3">
                  <p:embed/>
                </p:oleObj>
              </mc:Choice>
              <mc:Fallback>
                <p:oleObj name="" r:id="rId5" imgW="1878965" imgH="4318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09738" y="2413000"/>
                        <a:ext cx="4414837" cy="1014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67" name="文本框 143366"/>
          <p:cNvSpPr txBox="1"/>
          <p:nvPr/>
        </p:nvSpPr>
        <p:spPr>
          <a:xfrm>
            <a:off x="6156325" y="2636838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均为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统计量。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43368" name="组合 143367"/>
          <p:cNvGrpSpPr/>
          <p:nvPr/>
        </p:nvGrpSpPr>
        <p:grpSpPr>
          <a:xfrm>
            <a:off x="765175" y="4340225"/>
            <a:ext cx="3587750" cy="549275"/>
            <a:chOff x="384" y="2640"/>
            <a:chExt cx="2260" cy="346"/>
          </a:xfrm>
        </p:grpSpPr>
        <p:sp>
          <p:nvSpPr>
            <p:cNvPr id="26633" name="文本框 143368"/>
            <p:cNvSpPr txBox="1"/>
            <p:nvPr/>
          </p:nvSpPr>
          <p:spPr>
            <a:xfrm>
              <a:off x="384" y="2640"/>
              <a:ext cx="9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当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参数   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26634" name="对象 143369"/>
            <p:cNvGraphicFramePr/>
            <p:nvPr/>
          </p:nvGraphicFramePr>
          <p:xfrm>
            <a:off x="1152" y="2640"/>
            <a:ext cx="576" cy="3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7" imgW="381000" imgH="228600" progId="Equation.3">
                    <p:embed/>
                  </p:oleObj>
                </mc:Choice>
                <mc:Fallback>
                  <p:oleObj name="" r:id="rId7" imgW="381000" imgH="228600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52" y="2640"/>
                          <a:ext cx="576" cy="3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35" name="文本框 143370"/>
            <p:cNvSpPr txBox="1"/>
            <p:nvPr/>
          </p:nvSpPr>
          <p:spPr>
            <a:xfrm>
              <a:off x="1632" y="2640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未知时，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aphicFrame>
        <p:nvGraphicFramePr>
          <p:cNvPr id="143372" name="对象 143371"/>
          <p:cNvGraphicFramePr/>
          <p:nvPr/>
        </p:nvGraphicFramePr>
        <p:xfrm>
          <a:off x="1095375" y="3479800"/>
          <a:ext cx="3513138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9" imgW="1574165" imgH="330200" progId="Equation.3">
                  <p:embed/>
                </p:oleObj>
              </mc:Choice>
              <mc:Fallback>
                <p:oleObj name="" r:id="rId9" imgW="1574165" imgH="3302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95375" y="3479800"/>
                        <a:ext cx="3513138" cy="738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73" name="文本框 143372"/>
          <p:cNvSpPr txBox="1"/>
          <p:nvPr/>
        </p:nvSpPr>
        <p:spPr>
          <a:xfrm>
            <a:off x="4117975" y="434022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均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不是统计量。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43374" name="组合 143373"/>
          <p:cNvGrpSpPr/>
          <p:nvPr/>
        </p:nvGrpSpPr>
        <p:grpSpPr>
          <a:xfrm>
            <a:off x="765175" y="5102225"/>
            <a:ext cx="5721350" cy="549275"/>
            <a:chOff x="384" y="3120"/>
            <a:chExt cx="3604" cy="346"/>
          </a:xfrm>
        </p:grpSpPr>
        <p:sp>
          <p:nvSpPr>
            <p:cNvPr id="26639" name="文本框 143374"/>
            <p:cNvSpPr txBox="1"/>
            <p:nvPr/>
          </p:nvSpPr>
          <p:spPr>
            <a:xfrm>
              <a:off x="384" y="3120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当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参数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26640" name="对象 143375"/>
            <p:cNvGraphicFramePr/>
            <p:nvPr/>
          </p:nvGraphicFramePr>
          <p:xfrm>
            <a:off x="1104" y="3120"/>
            <a:ext cx="576" cy="3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1" imgW="381000" imgH="228600" progId="Equation.3">
                    <p:embed/>
                  </p:oleObj>
                </mc:Choice>
                <mc:Fallback>
                  <p:oleObj name="" r:id="rId11" imgW="381000" imgH="228600" progId="Equation.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04" y="3120"/>
                          <a:ext cx="576" cy="3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641" name="文本框 143376"/>
            <p:cNvSpPr txBox="1"/>
            <p:nvPr/>
          </p:nvSpPr>
          <p:spPr>
            <a:xfrm>
              <a:off x="1632" y="3120"/>
              <a:ext cx="235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已知时，其为统计量。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43378" name="标题 143377"/>
          <p:cNvSpPr>
            <a:spLocks noGrp="1"/>
          </p:cNvSpPr>
          <p:nvPr>
            <p:ph type="title"/>
          </p:nvPr>
        </p:nvSpPr>
        <p:spPr>
          <a:xfrm>
            <a:off x="468313" y="981075"/>
            <a:ext cx="2286000" cy="6858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例如</a:t>
            </a:r>
            <a:r>
              <a:rPr lang="zh-CN" altLang="en-US" sz="2800" dirty="0">
                <a:ea typeface="楷体_GB2312" pitchFamily="49" charset="-122"/>
              </a:rPr>
              <a:t>    总体</a:t>
            </a:r>
            <a:endParaRPr lang="zh-CN" altLang="en-US" sz="2800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7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6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36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337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4" grpId="0" build="p"/>
      <p:bldP spid="143365" grpId="0" build="p"/>
      <p:bldP spid="143367" grpId="0" build="p"/>
      <p:bldP spid="143373" grpId="0" build="p"/>
      <p:bldP spid="14337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6751" name="文本框 116750"/>
          <p:cNvSpPr txBox="1"/>
          <p:nvPr/>
        </p:nvSpPr>
        <p:spPr>
          <a:xfrm>
            <a:off x="333375" y="159385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表面上看，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752" name="文本框 116751"/>
          <p:cNvSpPr txBox="1"/>
          <p:nvPr/>
        </p:nvSpPr>
        <p:spPr>
          <a:xfrm>
            <a:off x="2466975" y="15938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样本观察值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6753" name="对象 116752"/>
          <p:cNvGraphicFramePr/>
          <p:nvPr/>
        </p:nvGraphicFramePr>
        <p:xfrm>
          <a:off x="4448175" y="1533525"/>
          <a:ext cx="19050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736600" imgH="228600" progId="Equation.3">
                  <p:embed/>
                </p:oleObj>
              </mc:Choice>
              <mc:Fallback>
                <p:oleObj name="" r:id="rId1" imgW="736600" imgH="2286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448175" y="1533525"/>
                        <a:ext cx="190500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54" name="文本框 116753"/>
          <p:cNvSpPr txBox="1"/>
          <p:nvPr/>
        </p:nvSpPr>
        <p:spPr>
          <a:xfrm>
            <a:off x="6300788" y="1557338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往往表现为一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755" name="文本框 116754"/>
          <p:cNvSpPr txBox="1"/>
          <p:nvPr/>
        </p:nvSpPr>
        <p:spPr>
          <a:xfrm>
            <a:off x="257175" y="2279650"/>
            <a:ext cx="3886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大堆杂乱无章的数据，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756" name="文本框 116755"/>
          <p:cNvSpPr txBox="1"/>
          <p:nvPr/>
        </p:nvSpPr>
        <p:spPr>
          <a:xfrm>
            <a:off x="3686175" y="227965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引进统计量之后，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757" name="文本框 116756"/>
          <p:cNvSpPr txBox="1"/>
          <p:nvPr/>
        </p:nvSpPr>
        <p:spPr>
          <a:xfrm>
            <a:off x="225425" y="2965450"/>
            <a:ext cx="8718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一大堆数据加工成若干个较简单又往往是较本质的量，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6758" name="文本框 116757"/>
          <p:cNvSpPr txBox="1"/>
          <p:nvPr/>
        </p:nvSpPr>
        <p:spPr>
          <a:xfrm>
            <a:off x="333375" y="3727450"/>
            <a:ext cx="7296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以便我们今后用来推测总体分布中未知的值。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58" name="标题 116764"/>
          <p:cNvSpPr>
            <a:spLocks noGrp="1"/>
          </p:cNvSpPr>
          <p:nvPr>
            <p:ph type="title" idx="4294967295"/>
          </p:nvPr>
        </p:nvSpPr>
        <p:spPr>
          <a:xfrm>
            <a:off x="1476375" y="908050"/>
            <a:ext cx="7010400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统计量是数理统计中的一个重要概念，</a:t>
            </a:r>
            <a:endParaRPr lang="zh-CN" altLang="en-US" dirty="0"/>
          </a:p>
        </p:txBody>
      </p:sp>
      <p:sp>
        <p:nvSpPr>
          <p:cNvPr id="116766" name="文本框 116765"/>
          <p:cNvSpPr txBox="1"/>
          <p:nvPr/>
        </p:nvSpPr>
        <p:spPr>
          <a:xfrm>
            <a:off x="6429375" y="22796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相当于把这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75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75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67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75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76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675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67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51" grpId="0" build="p"/>
      <p:bldP spid="116752" grpId="0" build="p"/>
      <p:bldP spid="116754" grpId="0" build="p"/>
      <p:bldP spid="116755" grpId="0" build="p"/>
      <p:bldP spid="116756" grpId="0" build="p"/>
      <p:bldP spid="116757" grpId="0" build="p"/>
      <p:bldP spid="116758" grpId="0" build="p"/>
      <p:bldP spid="11676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19138" name="矩形 219137"/>
          <p:cNvSpPr/>
          <p:nvPr/>
        </p:nvSpPr>
        <p:spPr>
          <a:xfrm>
            <a:off x="898525" y="2205038"/>
            <a:ext cx="7696200" cy="6048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最常用的数字特征是样本均值和样本方差。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39" name="文本框 219138"/>
          <p:cNvSpPr txBox="1"/>
          <p:nvPr/>
        </p:nvSpPr>
        <p:spPr>
          <a:xfrm>
            <a:off x="1489075" y="105251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总体是一个随机变量，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40" name="文本框 219139"/>
          <p:cNvSpPr txBox="1"/>
          <p:nvPr/>
        </p:nvSpPr>
        <p:spPr>
          <a:xfrm>
            <a:off x="4859338" y="105251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为了推断总体的性质，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41" name="文本框 219140"/>
          <p:cNvSpPr txBox="1"/>
          <p:nvPr/>
        </p:nvSpPr>
        <p:spPr>
          <a:xfrm>
            <a:off x="971550" y="1628775"/>
            <a:ext cx="7651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往往从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样本的数字特征来推断总体的数字特征。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8678" name="标题 219141"/>
          <p:cNvSpPr>
            <a:spLocks noGrp="1"/>
          </p:cNvSpPr>
          <p:nvPr>
            <p:ph type="title"/>
          </p:nvPr>
        </p:nvSpPr>
        <p:spPr>
          <a:xfrm>
            <a:off x="539750" y="404813"/>
            <a:ext cx="6019800" cy="6858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一、样本均值和样本方差</a:t>
            </a:r>
            <a:endParaRPr lang="zh-CN" altLang="en-US" sz="2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43" name="矩形 219142"/>
          <p:cNvSpPr/>
          <p:nvPr/>
        </p:nvSpPr>
        <p:spPr>
          <a:xfrm>
            <a:off x="4067175" y="36449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为样本均值</a:t>
            </a:r>
            <a:endParaRPr lang="zh-CN" altLang="en-US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44" name="矩形 219143"/>
          <p:cNvSpPr/>
          <p:nvPr/>
        </p:nvSpPr>
        <p:spPr>
          <a:xfrm>
            <a:off x="5075238" y="4510088"/>
            <a:ext cx="2362200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为样本方差</a:t>
            </a:r>
            <a:endParaRPr lang="zh-CN" altLang="en-US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19145" name="对象 219144"/>
          <p:cNvGraphicFramePr/>
          <p:nvPr/>
        </p:nvGraphicFramePr>
        <p:xfrm>
          <a:off x="1547813" y="3357563"/>
          <a:ext cx="1846262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824865" imgH="431800" progId="Equation.3">
                  <p:embed/>
                </p:oleObj>
              </mc:Choice>
              <mc:Fallback>
                <p:oleObj name="" r:id="rId1" imgW="824865" imgH="4318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47813" y="3357563"/>
                        <a:ext cx="1846262" cy="963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46" name="对象 219145"/>
          <p:cNvGraphicFramePr/>
          <p:nvPr/>
        </p:nvGraphicFramePr>
        <p:xfrm>
          <a:off x="1366838" y="4294188"/>
          <a:ext cx="3375025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3" imgW="1472565" imgH="431800" progId="Equation.3">
                  <p:embed/>
                </p:oleObj>
              </mc:Choice>
              <mc:Fallback>
                <p:oleObj name="" r:id="rId3" imgW="1472565" imgH="4318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66838" y="4294188"/>
                        <a:ext cx="3375025" cy="985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47" name="对象 219146"/>
          <p:cNvGraphicFramePr/>
          <p:nvPr/>
        </p:nvGraphicFramePr>
        <p:xfrm>
          <a:off x="1401763" y="2852738"/>
          <a:ext cx="22161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5" imgW="889000" imgH="228600" progId="Equation.3">
                  <p:embed/>
                </p:oleObj>
              </mc:Choice>
              <mc:Fallback>
                <p:oleObj name="" r:id="rId5" imgW="889000" imgH="2286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01763" y="2852738"/>
                        <a:ext cx="221615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8" name="文本框 219147"/>
          <p:cNvSpPr txBox="1"/>
          <p:nvPr/>
        </p:nvSpPr>
        <p:spPr>
          <a:xfrm>
            <a:off x="3706813" y="2852738"/>
            <a:ext cx="466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来自总体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的一个样本，称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9149" name="对象 219148"/>
          <p:cNvGraphicFramePr/>
          <p:nvPr/>
        </p:nvGraphicFramePr>
        <p:xfrm>
          <a:off x="1547813" y="5445125"/>
          <a:ext cx="1338262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7" imgW="570865" imgH="254000" progId="Equation.DSMT4">
                  <p:embed/>
                </p:oleObj>
              </mc:Choice>
              <mc:Fallback>
                <p:oleObj name="" r:id="rId7" imgW="570865" imgH="2540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47813" y="5445125"/>
                        <a:ext cx="1338262" cy="592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50" name="文本框 219149"/>
          <p:cNvSpPr txBox="1"/>
          <p:nvPr/>
        </p:nvSpPr>
        <p:spPr>
          <a:xfrm>
            <a:off x="898525" y="2781300"/>
            <a:ext cx="6858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设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9151" name="矩形 219150"/>
          <p:cNvSpPr/>
          <p:nvPr/>
        </p:nvSpPr>
        <p:spPr>
          <a:xfrm>
            <a:off x="4643438" y="5445125"/>
            <a:ext cx="28194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为样本标准方差</a:t>
            </a:r>
            <a:endParaRPr lang="zh-CN" altLang="en-US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152" name="文本框 219151"/>
          <p:cNvSpPr txBox="1"/>
          <p:nvPr/>
        </p:nvSpPr>
        <p:spPr>
          <a:xfrm>
            <a:off x="971550" y="609441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以上三个均为随机变量。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914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914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9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914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9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9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9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91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/>
      <p:bldP spid="219139" grpId="0" build="p"/>
      <p:bldP spid="219140" grpId="0" build="p"/>
      <p:bldP spid="219141" grpId="0" build="p"/>
      <p:bldP spid="219143" grpId="0"/>
      <p:bldP spid="219144" grpId="0"/>
      <p:bldP spid="219148" grpId="0" build="p"/>
      <p:bldP spid="219150" grpId="0"/>
      <p:bldP spid="219151" grpId="0"/>
      <p:bldP spid="21915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9698" name="文本框 220161"/>
          <p:cNvSpPr txBox="1"/>
          <p:nvPr/>
        </p:nvSpPr>
        <p:spPr>
          <a:xfrm>
            <a:off x="684213" y="476250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我们指任一次抽样结果时，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0163" name="文本框 220162"/>
          <p:cNvSpPr txBox="1"/>
          <p:nvPr/>
        </p:nvSpPr>
        <p:spPr>
          <a:xfrm>
            <a:off x="5195888" y="5080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0164" name="对象 220163"/>
          <p:cNvGraphicFramePr/>
          <p:nvPr/>
        </p:nvGraphicFramePr>
        <p:xfrm>
          <a:off x="5957888" y="508000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889000" imgH="228600" progId="Equation.3">
                  <p:embed/>
                </p:oleObj>
              </mc:Choice>
              <mc:Fallback>
                <p:oleObj name="" r:id="rId1" imgW="889000" imgH="2286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57888" y="508000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65" name="文本框 220164"/>
          <p:cNvSpPr txBox="1"/>
          <p:nvPr/>
        </p:nvSpPr>
        <p:spPr>
          <a:xfrm>
            <a:off x="471488" y="1114425"/>
            <a:ext cx="25844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de-DE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de-DE" dirty="0">
                <a:latin typeface="Times New Roman" panose="02020603050405020304" pitchFamily="18" charset="0"/>
                <a:ea typeface="楷体_GB2312" pitchFamily="49" charset="-122"/>
              </a:rPr>
              <a:t>个随机变量,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0166" name="文本框 220165"/>
          <p:cNvSpPr txBox="1"/>
          <p:nvPr/>
        </p:nvSpPr>
        <p:spPr>
          <a:xfrm>
            <a:off x="776288" y="1724025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我们特指某一次抽样结果时，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0167" name="文本框 220166"/>
          <p:cNvSpPr txBox="1"/>
          <p:nvPr/>
        </p:nvSpPr>
        <p:spPr>
          <a:xfrm>
            <a:off x="5653088" y="1724025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样本值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0168" name="对象 220167"/>
          <p:cNvGraphicFramePr/>
          <p:nvPr/>
        </p:nvGraphicFramePr>
        <p:xfrm>
          <a:off x="6804025" y="1628775"/>
          <a:ext cx="1752600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3" imgW="736600" imgH="228600" progId="Equation.3">
                  <p:embed/>
                </p:oleObj>
              </mc:Choice>
              <mc:Fallback>
                <p:oleObj name="" r:id="rId3" imgW="736600" imgH="2286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04025" y="1628775"/>
                        <a:ext cx="1752600" cy="690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69" name="文本框 220168"/>
          <p:cNvSpPr txBox="1"/>
          <p:nvPr/>
        </p:nvSpPr>
        <p:spPr>
          <a:xfrm>
            <a:off x="395288" y="2409825"/>
            <a:ext cx="2851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de-DE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de-DE" dirty="0">
                <a:latin typeface="Times New Roman" panose="02020603050405020304" pitchFamily="18" charset="0"/>
                <a:ea typeface="楷体_GB2312" pitchFamily="49" charset="-122"/>
              </a:rPr>
              <a:t>个具体实数。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20170" name="组合 220169"/>
          <p:cNvGrpSpPr/>
          <p:nvPr/>
        </p:nvGrpSpPr>
        <p:grpSpPr>
          <a:xfrm>
            <a:off x="3062288" y="1114425"/>
            <a:ext cx="3455987" cy="519113"/>
            <a:chOff x="1920" y="576"/>
            <a:chExt cx="2177" cy="327"/>
          </a:xfrm>
        </p:grpSpPr>
        <p:sp>
          <p:nvSpPr>
            <p:cNvPr id="29707" name="文本框 220170"/>
            <p:cNvSpPr txBox="1"/>
            <p:nvPr/>
          </p:nvSpPr>
          <p:spPr>
            <a:xfrm>
              <a:off x="1920" y="576"/>
              <a:ext cx="217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en-US" altLang="zh-CN">
                  <a:latin typeface="Times New Roman" panose="02020603050405020304" pitchFamily="18" charset="0"/>
                  <a:ea typeface="楷体_GB2312" pitchFamily="49" charset="-122"/>
                </a:rPr>
                <a:t>, </a:t>
              </a:r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S </a:t>
              </a:r>
              <a:r>
                <a:rPr lang="en-US" altLang="zh-CN" baseline="3000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也是随机变量。</a:t>
              </a:r>
              <a:endParaRPr lang="zh-CN" altLang="en-US" baseline="300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9708" name="直接连接符 220171"/>
            <p:cNvSpPr/>
            <p:nvPr/>
          </p:nvSpPr>
          <p:spPr>
            <a:xfrm>
              <a:off x="1968" y="624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20173" name="组合 220172"/>
          <p:cNvGrpSpPr/>
          <p:nvPr/>
        </p:nvGrpSpPr>
        <p:grpSpPr>
          <a:xfrm>
            <a:off x="2986088" y="2409825"/>
            <a:ext cx="4244975" cy="519113"/>
            <a:chOff x="1872" y="1488"/>
            <a:chExt cx="2674" cy="327"/>
          </a:xfrm>
        </p:grpSpPr>
        <p:sp>
          <p:nvSpPr>
            <p:cNvPr id="29710" name="文本框 220173"/>
            <p:cNvSpPr txBox="1"/>
            <p:nvPr/>
          </p:nvSpPr>
          <p:spPr>
            <a:xfrm>
              <a:off x="1872" y="1488"/>
              <a:ext cx="267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从而</a:t>
              </a:r>
              <a:r>
                <a:rPr lang="zh-CN" altLang="de-DE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de-DE" altLang="zh-CN" i="1" dirty="0">
                  <a:latin typeface="Times New Roman" panose="02020603050405020304" pitchFamily="18" charset="0"/>
                  <a:ea typeface="楷体_GB2312" pitchFamily="49" charset="-122"/>
                </a:rPr>
                <a:t>x </a:t>
              </a:r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, </a:t>
              </a:r>
              <a:r>
                <a:rPr lang="de-DE" altLang="zh-CN" i="1">
                  <a:latin typeface="Times New Roman" panose="02020603050405020304" pitchFamily="18" charset="0"/>
                  <a:ea typeface="楷体_GB2312" pitchFamily="49" charset="-122"/>
                </a:rPr>
                <a:t>s</a:t>
              </a:r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en-US" altLang="zh-CN" baseline="30000">
                  <a:latin typeface="Times New Roman" panose="02020603050405020304" pitchFamily="18" charset="0"/>
                  <a:ea typeface="楷体_GB2312" pitchFamily="49" charset="-122"/>
                </a:rPr>
                <a:t>2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也是具体实数。</a:t>
              </a:r>
              <a:endParaRPr lang="zh-CN" altLang="en-US" baseline="300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9711" name="直接连接符 220174"/>
            <p:cNvSpPr/>
            <p:nvPr/>
          </p:nvSpPr>
          <p:spPr>
            <a:xfrm>
              <a:off x="2400" y="1536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20176" name="对象 220175"/>
          <p:cNvGraphicFramePr/>
          <p:nvPr/>
        </p:nvGraphicFramePr>
        <p:xfrm>
          <a:off x="2681288" y="2943225"/>
          <a:ext cx="16764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5" imgW="723900" imgH="431800" progId="Equation.3">
                  <p:embed/>
                </p:oleObj>
              </mc:Choice>
              <mc:Fallback>
                <p:oleObj name="" r:id="rId5" imgW="723900" imgH="4318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681288" y="2943225"/>
                        <a:ext cx="1676400" cy="996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0177" name="对象 220176"/>
          <p:cNvGraphicFramePr/>
          <p:nvPr/>
        </p:nvGraphicFramePr>
        <p:xfrm>
          <a:off x="2605088" y="4467225"/>
          <a:ext cx="30829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7" imgW="1345565" imgH="431800" progId="Equation.3">
                  <p:embed/>
                </p:oleObj>
              </mc:Choice>
              <mc:Fallback>
                <p:oleObj name="" r:id="rId7" imgW="1345565" imgH="431800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605088" y="4467225"/>
                        <a:ext cx="3082925" cy="985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0178" name="矩形 220177"/>
          <p:cNvSpPr/>
          <p:nvPr/>
        </p:nvSpPr>
        <p:spPr>
          <a:xfrm>
            <a:off x="319088" y="3171825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为样本均值</a:t>
            </a:r>
            <a:endParaRPr lang="zh-CN" altLang="en-US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0179" name="矩形 220178"/>
          <p:cNvSpPr/>
          <p:nvPr/>
        </p:nvSpPr>
        <p:spPr>
          <a:xfrm>
            <a:off x="395288" y="4695825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为样本方差</a:t>
            </a:r>
            <a:endParaRPr lang="zh-CN" altLang="en-US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0180" name="文本框 220179"/>
          <p:cNvSpPr txBox="1"/>
          <p:nvPr/>
        </p:nvSpPr>
        <p:spPr>
          <a:xfrm>
            <a:off x="395288" y="3933825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表示数据集中的位置，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0181" name="文本框 220180"/>
          <p:cNvSpPr txBox="1"/>
          <p:nvPr/>
        </p:nvSpPr>
        <p:spPr>
          <a:xfrm>
            <a:off x="3824288" y="3933825"/>
            <a:ext cx="50244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反映了总体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取值的平均信息。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20182" name="组合 220181"/>
          <p:cNvGrpSpPr/>
          <p:nvPr/>
        </p:nvGrpSpPr>
        <p:grpSpPr>
          <a:xfrm>
            <a:off x="395288" y="5516563"/>
            <a:ext cx="5853112" cy="519112"/>
            <a:chOff x="278" y="3450"/>
            <a:chExt cx="3687" cy="327"/>
          </a:xfrm>
        </p:grpSpPr>
        <p:sp>
          <p:nvSpPr>
            <p:cNvPr id="29719" name="文本框 220182"/>
            <p:cNvSpPr txBox="1"/>
            <p:nvPr/>
          </p:nvSpPr>
          <p:spPr>
            <a:xfrm>
              <a:off x="278" y="3450"/>
              <a:ext cx="368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描述了数据对于均值 </a:t>
              </a:r>
              <a:r>
                <a:rPr lang="de-DE" altLang="zh-CN" i="1" dirty="0">
                  <a:latin typeface="Times New Roman" panose="02020603050405020304" pitchFamily="18" charset="0"/>
                  <a:ea typeface="楷体_GB2312" pitchFamily="49" charset="-122"/>
                </a:rPr>
                <a:t>x </a:t>
              </a:r>
              <a:r>
                <a:rPr lang="zh-CN" altLang="de-DE" dirty="0">
                  <a:latin typeface="Times New Roman" panose="02020603050405020304" pitchFamily="18" charset="0"/>
                  <a:ea typeface="楷体_GB2312" pitchFamily="49" charset="-122"/>
                </a:rPr>
                <a:t>的离散程度，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29720" name="直接连接符 220183"/>
            <p:cNvSpPr/>
            <p:nvPr/>
          </p:nvSpPr>
          <p:spPr>
            <a:xfrm>
              <a:off x="2400" y="3552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20185" name="文本框 220184"/>
          <p:cNvSpPr txBox="1"/>
          <p:nvPr/>
        </p:nvSpPr>
        <p:spPr>
          <a:xfrm>
            <a:off x="5957888" y="545782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反映了总体方差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0186" name="文本框 220185"/>
          <p:cNvSpPr txBox="1"/>
          <p:nvPr/>
        </p:nvSpPr>
        <p:spPr>
          <a:xfrm>
            <a:off x="539750" y="60213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信息。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016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0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016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016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01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0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01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0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018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01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2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018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018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3" grpId="0" build="p"/>
      <p:bldP spid="220165" grpId="0" build="p"/>
      <p:bldP spid="220166" grpId="0" build="p"/>
      <p:bldP spid="220167" grpId="0" build="p"/>
      <p:bldP spid="220169" grpId="0" build="p"/>
      <p:bldP spid="220178" grpId="0"/>
      <p:bldP spid="220179" grpId="0"/>
      <p:bldP spid="220180" grpId="0" build="p"/>
      <p:bldP spid="220181" grpId="0" build="p"/>
      <p:bldP spid="220185" grpId="0" build="p"/>
      <p:bldP spid="22018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21187" name="文本框 221186"/>
          <p:cNvSpPr txBox="1"/>
          <p:nvPr/>
        </p:nvSpPr>
        <p:spPr>
          <a:xfrm>
            <a:off x="311150" y="166211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际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问题中，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88" name="文本框 221187"/>
          <p:cNvSpPr txBox="1"/>
          <p:nvPr/>
        </p:nvSpPr>
        <p:spPr>
          <a:xfrm>
            <a:off x="3343275" y="32924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zh-CN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89" name="文本框 221188"/>
          <p:cNvSpPr txBox="1"/>
          <p:nvPr/>
        </p:nvSpPr>
        <p:spPr>
          <a:xfrm>
            <a:off x="1979613" y="1628775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并不一定要求密度函数，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0" name="文本框 221189"/>
          <p:cNvSpPr txBox="1"/>
          <p:nvPr/>
        </p:nvSpPr>
        <p:spPr>
          <a:xfrm>
            <a:off x="5789613" y="1628775"/>
            <a:ext cx="310356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只要知道参数，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1" name="文本框 221190"/>
          <p:cNvSpPr txBox="1"/>
          <p:nvPr/>
        </p:nvSpPr>
        <p:spPr>
          <a:xfrm>
            <a:off x="6659563" y="981075"/>
            <a:ext cx="17494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许多实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1192" name="文本框 221191"/>
          <p:cNvSpPr txBox="1"/>
          <p:nvPr/>
        </p:nvSpPr>
        <p:spPr>
          <a:xfrm>
            <a:off x="468313" y="2205038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那么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分布就决定了。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1193" name="文本框 221192"/>
          <p:cNvSpPr txBox="1"/>
          <p:nvPr/>
        </p:nvSpPr>
        <p:spPr>
          <a:xfrm>
            <a:off x="2338388" y="285750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zh-CN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4" name="文本框 221193"/>
          <p:cNvSpPr txBox="1"/>
          <p:nvPr/>
        </p:nvSpPr>
        <p:spPr>
          <a:xfrm>
            <a:off x="1652588" y="2781300"/>
            <a:ext cx="4876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考察灯泡厂生产的灯泡质量，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5" name="文本框 221194"/>
          <p:cNvSpPr txBox="1"/>
          <p:nvPr/>
        </p:nvSpPr>
        <p:spPr>
          <a:xfrm>
            <a:off x="6300788" y="27813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由于种种随机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6" name="文本框 221195"/>
          <p:cNvSpPr txBox="1"/>
          <p:nvPr/>
        </p:nvSpPr>
        <p:spPr>
          <a:xfrm>
            <a:off x="2555875" y="3357563"/>
            <a:ext cx="5334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易知灯泡使用寿命是随机变量，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197" name="文本框 221196"/>
          <p:cNvSpPr txBox="1"/>
          <p:nvPr/>
        </p:nvSpPr>
        <p:spPr>
          <a:xfrm>
            <a:off x="7380288" y="3357563"/>
            <a:ext cx="1143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记为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1198" name="对象 221197"/>
          <p:cNvGraphicFramePr/>
          <p:nvPr/>
        </p:nvGraphicFramePr>
        <p:xfrm>
          <a:off x="8172450" y="3429000"/>
          <a:ext cx="55403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215900" imgH="203200" progId="Equation.DSMT4">
                  <p:embed/>
                </p:oleObj>
              </mc:Choice>
              <mc:Fallback>
                <p:oleObj name="" r:id="rId1" imgW="215900" imgH="203200" progId="Equation.DSMT4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172450" y="3429000"/>
                        <a:ext cx="554038" cy="515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199" name="文本框 221198"/>
          <p:cNvSpPr txBox="1"/>
          <p:nvPr/>
        </p:nvSpPr>
        <p:spPr>
          <a:xfrm>
            <a:off x="684213" y="386080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且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1200" name="对象 221199"/>
          <p:cNvGraphicFramePr/>
          <p:nvPr/>
        </p:nvGraphicFramePr>
        <p:xfrm>
          <a:off x="1476375" y="3860800"/>
          <a:ext cx="23050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3" imgW="926465" imgH="241300" progId="Equation.DSMT4">
                  <p:embed/>
                </p:oleObj>
              </mc:Choice>
              <mc:Fallback>
                <p:oleObj name="" r:id="rId3" imgW="926465" imgH="2413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76375" y="3860800"/>
                        <a:ext cx="230505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1201" name="组合 221200"/>
          <p:cNvGrpSpPr/>
          <p:nvPr/>
        </p:nvGrpSpPr>
        <p:grpSpPr>
          <a:xfrm>
            <a:off x="539750" y="5395913"/>
            <a:ext cx="5035550" cy="973137"/>
            <a:chOff x="1478" y="1994"/>
            <a:chExt cx="3172" cy="613"/>
          </a:xfrm>
        </p:grpSpPr>
        <p:sp>
          <p:nvSpPr>
            <p:cNvPr id="30737" name="矩形 221201"/>
            <p:cNvSpPr/>
            <p:nvPr/>
          </p:nvSpPr>
          <p:spPr>
            <a:xfrm>
              <a:off x="2790" y="1994"/>
              <a:ext cx="22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38" name="文本框 221202"/>
            <p:cNvSpPr txBox="1"/>
            <p:nvPr/>
          </p:nvSpPr>
          <p:spPr>
            <a:xfrm>
              <a:off x="1478" y="2188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问题：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39" name="文本框 221203"/>
            <p:cNvSpPr txBox="1"/>
            <p:nvPr/>
          </p:nvSpPr>
          <p:spPr>
            <a:xfrm>
              <a:off x="2304" y="2175"/>
              <a:ext cx="1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endParaRPr lang="zh-CN" altLang="zh-CN" dirty="0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30740" name="对象 221204"/>
            <p:cNvGraphicFramePr/>
            <p:nvPr/>
          </p:nvGraphicFramePr>
          <p:xfrm>
            <a:off x="3264" y="2208"/>
            <a:ext cx="272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5" imgW="152400" imgH="165100" progId="Equation.3">
                    <p:embed/>
                  </p:oleObj>
                </mc:Choice>
                <mc:Fallback>
                  <p:oleObj name="" r:id="rId5" imgW="152400" imgH="165100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64" y="2208"/>
                          <a:ext cx="272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41" name="文本框 221205"/>
            <p:cNvSpPr txBox="1"/>
            <p:nvPr/>
          </p:nvSpPr>
          <p:spPr>
            <a:xfrm>
              <a:off x="2160" y="2160"/>
              <a:ext cx="24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如何估计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742" name="文本框 221206"/>
            <p:cNvSpPr txBox="1"/>
            <p:nvPr/>
          </p:nvSpPr>
          <p:spPr>
            <a:xfrm>
              <a:off x="3504" y="2187"/>
              <a:ext cx="45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和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30743" name="对象 221207"/>
            <p:cNvGraphicFramePr/>
            <p:nvPr/>
          </p:nvGraphicFramePr>
          <p:xfrm>
            <a:off x="3936" y="2160"/>
            <a:ext cx="384" cy="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7" imgW="203200" imgH="254000" progId="Equation.3">
                    <p:embed/>
                  </p:oleObj>
                </mc:Choice>
                <mc:Fallback>
                  <p:oleObj name="" r:id="rId7" imgW="203200" imgH="254000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36" y="2160"/>
                          <a:ext cx="384" cy="4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44" name="文本框 221208"/>
            <p:cNvSpPr txBox="1"/>
            <p:nvPr/>
          </p:nvSpPr>
          <p:spPr>
            <a:xfrm>
              <a:off x="4310" y="218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楷体_GB2312" pitchFamily="49" charset="-122"/>
                  <a:ea typeface="楷体_GB2312" pitchFamily="49" charset="-122"/>
                </a:rPr>
                <a:t>？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1210" name="矩形 221209"/>
          <p:cNvSpPr/>
          <p:nvPr/>
        </p:nvSpPr>
        <p:spPr>
          <a:xfrm>
            <a:off x="357188" y="27813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引例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211" name="文本框 221210"/>
          <p:cNvSpPr txBox="1"/>
          <p:nvPr/>
        </p:nvSpPr>
        <p:spPr>
          <a:xfrm>
            <a:off x="463550" y="333851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因素的影响，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212" name="文本框 221211"/>
          <p:cNvSpPr txBox="1"/>
          <p:nvPr/>
        </p:nvSpPr>
        <p:spPr>
          <a:xfrm>
            <a:off x="539750" y="4503738"/>
            <a:ext cx="798988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知道了参数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μ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σ</a:t>
            </a:r>
            <a:r>
              <a:rPr lang="en-US" altLang="zh-CN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值，那么寿命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的分布就完全</a:t>
            </a:r>
            <a:endParaRPr lang="zh-CN" altLang="en-US" baseline="30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1213" name="文本框 221212"/>
          <p:cNvSpPr txBox="1"/>
          <p:nvPr/>
        </p:nvSpPr>
        <p:spPr>
          <a:xfrm>
            <a:off x="463550" y="5091113"/>
            <a:ext cx="1428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确定了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49" name="标题 221213"/>
          <p:cNvSpPr>
            <a:spLocks noGrp="1"/>
          </p:cNvSpPr>
          <p:nvPr>
            <p:ph type="title" idx="4294967295"/>
          </p:nvPr>
        </p:nvSpPr>
        <p:spPr>
          <a:xfrm>
            <a:off x="1187450" y="981075"/>
            <a:ext cx="5832475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参数估计是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统计推断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的基本问题，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1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/>
      <p:bldP spid="221188" grpId="0"/>
      <p:bldP spid="221189" grpId="0"/>
      <p:bldP spid="221190" grpId="0"/>
      <p:bldP spid="221191" grpId="0"/>
      <p:bldP spid="221192" grpId="0"/>
      <p:bldP spid="221193" grpId="0"/>
      <p:bldP spid="221194" grpId="0"/>
      <p:bldP spid="221195" grpId="0"/>
      <p:bldP spid="221196" grpId="0"/>
      <p:bldP spid="221197" grpId="0"/>
      <p:bldP spid="221199" grpId="0"/>
      <p:bldP spid="221210" grpId="0"/>
      <p:bldP spid="221211" grpId="0"/>
      <p:bldP spid="221212" grpId="0"/>
      <p:bldP spid="2212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22210" name="文本框 222209"/>
          <p:cNvSpPr txBox="1"/>
          <p:nvPr/>
        </p:nvSpPr>
        <p:spPr>
          <a:xfrm>
            <a:off x="1835150" y="404813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对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未知参数估计的一种方法：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2211" name="文本框 222210"/>
          <p:cNvSpPr txBox="1"/>
          <p:nvPr/>
        </p:nvSpPr>
        <p:spPr>
          <a:xfrm>
            <a:off x="6370638" y="4048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通过样本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2212" name="对象 222211"/>
          <p:cNvGraphicFramePr/>
          <p:nvPr/>
        </p:nvGraphicFramePr>
        <p:xfrm>
          <a:off x="538163" y="1054100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" imgW="889000" imgH="228600" progId="Equation.3">
                  <p:embed/>
                </p:oleObj>
              </mc:Choice>
              <mc:Fallback>
                <p:oleObj name="" r:id="rId1" imgW="889000" imgH="2286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8163" y="1054100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13" name="文本框 222212"/>
          <p:cNvSpPr txBox="1"/>
          <p:nvPr/>
        </p:nvSpPr>
        <p:spPr>
          <a:xfrm>
            <a:off x="2770188" y="1125538"/>
            <a:ext cx="597693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对被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估计参数</a:t>
            </a:r>
            <a:r>
              <a:rPr lang="el-GR" altLang="zh-CN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θ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合理地给出一个估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2214" name="对象 222213"/>
          <p:cNvGraphicFramePr/>
          <p:nvPr/>
        </p:nvGraphicFramePr>
        <p:xfrm>
          <a:off x="1258888" y="1773238"/>
          <a:ext cx="254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3" imgW="127000" imgH="215265" progId="Equation.3">
                  <p:embed/>
                </p:oleObj>
              </mc:Choice>
              <mc:Fallback>
                <p:oleObj name="" r:id="rId3" imgW="127000" imgH="215265" progId="Equation.3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1773238"/>
                        <a:ext cx="254000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2215" name="组合 222214"/>
          <p:cNvGrpSpPr/>
          <p:nvPr/>
        </p:nvGrpSpPr>
        <p:grpSpPr>
          <a:xfrm>
            <a:off x="1619250" y="1773238"/>
            <a:ext cx="3114675" cy="530225"/>
            <a:chOff x="476" y="1933"/>
            <a:chExt cx="1962" cy="334"/>
          </a:xfrm>
        </p:grpSpPr>
        <p:sp>
          <p:nvSpPr>
            <p:cNvPr id="31752" name="文本框 222215"/>
            <p:cNvSpPr txBox="1"/>
            <p:nvPr/>
          </p:nvSpPr>
          <p:spPr>
            <a:xfrm>
              <a:off x="476" y="1933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作为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31753" name="对象 222216"/>
            <p:cNvGraphicFramePr/>
            <p:nvPr/>
          </p:nvGraphicFramePr>
          <p:xfrm>
            <a:off x="975" y="1979"/>
            <a:ext cx="206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0" name="" r:id="rId5" imgW="127000" imgH="177165" progId="Equation.3">
                    <p:embed/>
                  </p:oleObj>
                </mc:Choice>
                <mc:Fallback>
                  <p:oleObj name="" r:id="rId5" imgW="127000" imgH="177165" progId="Equation.3">
                    <p:embed/>
                    <p:pic>
                      <p:nvPicPr>
                        <p:cNvPr id="0" name="图片 3129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75" y="1979"/>
                          <a:ext cx="206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54" name="文本框 222217"/>
            <p:cNvSpPr txBox="1"/>
            <p:nvPr/>
          </p:nvSpPr>
          <p:spPr>
            <a:xfrm>
              <a:off x="1202" y="1933"/>
              <a:ext cx="12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的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近似值。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22219" name="标题 222218"/>
          <p:cNvSpPr>
            <a:spLocks noGrp="1"/>
          </p:cNvSpPr>
          <p:nvPr>
            <p:ph type="title"/>
          </p:nvPr>
        </p:nvSpPr>
        <p:spPr>
          <a:xfrm>
            <a:off x="466725" y="404813"/>
            <a:ext cx="2286000" cy="6096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点估计</a:t>
            </a:r>
            <a:endParaRPr lang="zh-CN" altLang="en-US" sz="2800" b="1">
              <a:solidFill>
                <a:srgbClr val="FFFF00"/>
              </a:solidFill>
              <a:ea typeface="楷体_GB2312" pitchFamily="49" charset="-122"/>
            </a:endParaRPr>
          </a:p>
        </p:txBody>
      </p:sp>
      <p:graphicFrame>
        <p:nvGraphicFramePr>
          <p:cNvPr id="222220" name="对象 222219"/>
          <p:cNvGraphicFramePr/>
          <p:nvPr/>
        </p:nvGraphicFramePr>
        <p:xfrm>
          <a:off x="1906588" y="2420938"/>
          <a:ext cx="25273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7" imgW="1091565" imgH="254000" progId="Equation.3">
                  <p:embed/>
                </p:oleObj>
              </mc:Choice>
              <mc:Fallback>
                <p:oleObj name="" r:id="rId7" imgW="1091565" imgH="254000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06588" y="2420938"/>
                        <a:ext cx="2527300" cy="568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21" name="文本框 222220"/>
          <p:cNvSpPr txBox="1"/>
          <p:nvPr/>
        </p:nvSpPr>
        <p:spPr>
          <a:xfrm>
            <a:off x="4714875" y="2997200"/>
            <a:ext cx="3124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为估计值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2222" name="对象 222221"/>
          <p:cNvGraphicFramePr/>
          <p:nvPr/>
        </p:nvGraphicFramePr>
        <p:xfrm>
          <a:off x="1835150" y="2925763"/>
          <a:ext cx="26670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9" imgW="926465" imgH="254000" progId="Equation.3">
                  <p:embed/>
                </p:oleObj>
              </mc:Choice>
              <mc:Fallback>
                <p:oleObj name="" r:id="rId9" imgW="926465" imgH="2540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35150" y="2925763"/>
                        <a:ext cx="2667000" cy="666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23" name="矩形 222222"/>
          <p:cNvSpPr/>
          <p:nvPr/>
        </p:nvSpPr>
        <p:spPr>
          <a:xfrm>
            <a:off x="4427538" y="1773238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称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2224" name="文本框 222223"/>
          <p:cNvSpPr txBox="1"/>
          <p:nvPr/>
        </p:nvSpPr>
        <p:spPr>
          <a:xfrm>
            <a:off x="4570413" y="2420938"/>
            <a:ext cx="2286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为估计量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2225" name="矩形 222224"/>
          <p:cNvSpPr/>
          <p:nvPr/>
        </p:nvSpPr>
        <p:spPr>
          <a:xfrm>
            <a:off x="395288" y="17018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计值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2226" name="矩形 222225"/>
          <p:cNvSpPr/>
          <p:nvPr/>
        </p:nvSpPr>
        <p:spPr>
          <a:xfrm>
            <a:off x="539750" y="4364038"/>
            <a:ext cx="2139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由大数定律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2227" name="对象 222226"/>
          <p:cNvGraphicFramePr/>
          <p:nvPr/>
        </p:nvGraphicFramePr>
        <p:xfrm>
          <a:off x="2843213" y="4149725"/>
          <a:ext cx="416083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11" imgW="1726565" imgH="431800" progId="Equation.3">
                  <p:embed/>
                </p:oleObj>
              </mc:Choice>
              <mc:Fallback>
                <p:oleObj name="" r:id="rId11" imgW="1726565" imgH="431800" progId="Equation.3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43213" y="4149725"/>
                        <a:ext cx="4160837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28" name="矩形 222227"/>
          <p:cNvSpPr/>
          <p:nvPr/>
        </p:nvSpPr>
        <p:spPr>
          <a:xfrm>
            <a:off x="387350" y="5108575"/>
            <a:ext cx="8185150" cy="6048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自然想到把样本平均值作为总体平均值的一个估计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2229" name="对象 222228"/>
          <p:cNvGraphicFramePr/>
          <p:nvPr/>
        </p:nvGraphicFramePr>
        <p:xfrm>
          <a:off x="1331913" y="5948363"/>
          <a:ext cx="166211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3" imgW="673100" imgH="228600" progId="Equation.DSMT4">
                  <p:embed/>
                </p:oleObj>
              </mc:Choice>
              <mc:Fallback>
                <p:oleObj name="" r:id="rId13" imgW="673100" imgH="228600" progId="Equation.DSMT4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31913" y="5948363"/>
                        <a:ext cx="1662112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30" name="矩形 222229"/>
          <p:cNvSpPr/>
          <p:nvPr/>
        </p:nvSpPr>
        <p:spPr>
          <a:xfrm>
            <a:off x="463550" y="594677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即用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22231" name="对象 222230"/>
          <p:cNvGraphicFramePr/>
          <p:nvPr/>
        </p:nvGraphicFramePr>
        <p:xfrm>
          <a:off x="4124325" y="3644900"/>
          <a:ext cx="227806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15" imgW="914400" imgH="228600" progId="Equation.DSMT4">
                  <p:embed/>
                </p:oleObj>
              </mc:Choice>
              <mc:Fallback>
                <p:oleObj name="" r:id="rId15" imgW="914400" imgH="228600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24325" y="3644900"/>
                        <a:ext cx="2278063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2232" name="矩形 222231"/>
          <p:cNvSpPr/>
          <p:nvPr/>
        </p:nvSpPr>
        <p:spPr>
          <a:xfrm>
            <a:off x="466725" y="3644900"/>
            <a:ext cx="37338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设抽取容量为</a:t>
            </a:r>
            <a:r>
              <a:rPr lang="de-DE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的样本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22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221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22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2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222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2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2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2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222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0" grpId="0" build="p"/>
      <p:bldP spid="222211" grpId="0" build="p"/>
      <p:bldP spid="222213" grpId="0"/>
      <p:bldP spid="222219" grpId="0" build="p"/>
      <p:bldP spid="222221" grpId="0"/>
      <p:bldP spid="222223" grpId="0" build="p"/>
      <p:bldP spid="222224" grpId="0"/>
      <p:bldP spid="222225" grpId="0"/>
      <p:bldP spid="222226" grpId="0"/>
      <p:bldP spid="222228" grpId="0" build="p"/>
      <p:bldP spid="222230" grpId="0"/>
      <p:bldP spid="2222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23234" name="标题 223233"/>
          <p:cNvSpPr>
            <a:spLocks noGrp="1"/>
          </p:cNvSpPr>
          <p:nvPr>
            <p:ph type="title"/>
          </p:nvPr>
        </p:nvSpPr>
        <p:spPr>
          <a:xfrm>
            <a:off x="468313" y="3286125"/>
            <a:ext cx="6178550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在概率论中，</a:t>
            </a:r>
            <a:endParaRPr lang="zh-CN" altLang="en-US" sz="28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23235" name="文本框 223234"/>
          <p:cNvSpPr txBox="1"/>
          <p:nvPr/>
        </p:nvSpPr>
        <p:spPr>
          <a:xfrm>
            <a:off x="2555875" y="3286125"/>
            <a:ext cx="44116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zh-CN" altLang="de-DE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de-DE" altLang="zh-CN" i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de-DE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b="1" i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de-DE" altLang="zh-CN" b="1" i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的一阶原点矩。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36" name="文本框 223235"/>
          <p:cNvSpPr txBox="1"/>
          <p:nvPr/>
        </p:nvSpPr>
        <p:spPr>
          <a:xfrm>
            <a:off x="593725" y="4837113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数理统计中，称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3237" name="对象 223236"/>
          <p:cNvGraphicFramePr/>
          <p:nvPr/>
        </p:nvGraphicFramePr>
        <p:xfrm>
          <a:off x="3581400" y="4640263"/>
          <a:ext cx="190500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1" imgW="824865" imgH="431800" progId="Equation.3">
                  <p:embed/>
                </p:oleObj>
              </mc:Choice>
              <mc:Fallback>
                <p:oleObj name="" r:id="rId1" imgW="824865" imgH="4318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81400" y="4640263"/>
                        <a:ext cx="1905000" cy="993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8" name="文本框 223237"/>
          <p:cNvSpPr txBox="1"/>
          <p:nvPr/>
        </p:nvSpPr>
        <p:spPr>
          <a:xfrm>
            <a:off x="5435600" y="4797425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一阶样本原点矩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39" name="文本框 223238"/>
          <p:cNvSpPr txBox="1"/>
          <p:nvPr/>
        </p:nvSpPr>
        <p:spPr>
          <a:xfrm>
            <a:off x="762000" y="57832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用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3240" name="对象 223239"/>
          <p:cNvGraphicFramePr/>
          <p:nvPr/>
        </p:nvGraphicFramePr>
        <p:xfrm>
          <a:off x="1187450" y="5805488"/>
          <a:ext cx="4445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3" imgW="177800" imgH="189865" progId="Equation.3">
                  <p:embed/>
                </p:oleObj>
              </mc:Choice>
              <mc:Fallback>
                <p:oleObj name="" r:id="rId3" imgW="177800" imgH="189865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87450" y="5805488"/>
                        <a:ext cx="4445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41" name="文本框 223240"/>
          <p:cNvSpPr txBox="1"/>
          <p:nvPr/>
        </p:nvSpPr>
        <p:spPr>
          <a:xfrm>
            <a:off x="1536700" y="5800725"/>
            <a:ext cx="5676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估计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的方法称为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矩估计法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42" name="文本框 223241"/>
          <p:cNvSpPr txBox="1"/>
          <p:nvPr/>
        </p:nvSpPr>
        <p:spPr>
          <a:xfrm>
            <a:off x="468313" y="404813"/>
            <a:ext cx="2851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、期望的点估计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43" name="文本框 223242"/>
          <p:cNvSpPr txBox="1"/>
          <p:nvPr/>
        </p:nvSpPr>
        <p:spPr>
          <a:xfrm>
            <a:off x="827088" y="981075"/>
            <a:ext cx="78105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我们知道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的数学期望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刻画了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取值的平均数，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44" name="文本框 223243"/>
          <p:cNvSpPr txBox="1"/>
          <p:nvPr/>
        </p:nvSpPr>
        <p:spPr>
          <a:xfrm>
            <a:off x="485775" y="1589088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3245" name="对象 223244"/>
          <p:cNvGraphicFramePr/>
          <p:nvPr/>
        </p:nvGraphicFramePr>
        <p:xfrm>
          <a:off x="1323975" y="1589088"/>
          <a:ext cx="22161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5" imgW="889000" imgH="228600" progId="Equation.3">
                  <p:embed/>
                </p:oleObj>
              </mc:Choice>
              <mc:Fallback>
                <p:oleObj name="" r:id="rId5" imgW="889000" imgH="2286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23975" y="1589088"/>
                        <a:ext cx="221615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46" name="文本框 223245"/>
          <p:cNvSpPr txBox="1"/>
          <p:nvPr/>
        </p:nvSpPr>
        <p:spPr>
          <a:xfrm>
            <a:off x="3670300" y="1579563"/>
            <a:ext cx="19129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来自总体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3247" name="文本框 223246"/>
          <p:cNvSpPr txBox="1"/>
          <p:nvPr/>
        </p:nvSpPr>
        <p:spPr>
          <a:xfrm>
            <a:off x="5651500" y="1557338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用样本均值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3248" name="对象 223247"/>
          <p:cNvGraphicFramePr/>
          <p:nvPr/>
        </p:nvGraphicFramePr>
        <p:xfrm>
          <a:off x="1258888" y="2060575"/>
          <a:ext cx="21336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7" imgW="824865" imgH="431800" progId="Equation.3">
                  <p:embed/>
                </p:oleObj>
              </mc:Choice>
              <mc:Fallback>
                <p:oleObj name="" r:id="rId7" imgW="824865" imgH="431800" progId="Equation.3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2060575"/>
                        <a:ext cx="2133600" cy="1112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49" name="文本框 223248"/>
          <p:cNvSpPr txBox="1"/>
          <p:nvPr/>
        </p:nvSpPr>
        <p:spPr>
          <a:xfrm>
            <a:off x="3481388" y="2343150"/>
            <a:ext cx="45307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作为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的估计值是合适的。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23250" name="组合 223249"/>
          <p:cNvGrpSpPr/>
          <p:nvPr/>
        </p:nvGrpSpPr>
        <p:grpSpPr>
          <a:xfrm>
            <a:off x="755650" y="4005263"/>
            <a:ext cx="3768725" cy="519112"/>
            <a:chOff x="476" y="2387"/>
            <a:chExt cx="2374" cy="327"/>
          </a:xfrm>
        </p:grpSpPr>
        <p:sp>
          <p:nvSpPr>
            <p:cNvPr id="32787" name="文本框 223250"/>
            <p:cNvSpPr txBox="1"/>
            <p:nvPr/>
          </p:nvSpPr>
          <p:spPr>
            <a:xfrm>
              <a:off x="476" y="2387"/>
              <a:ext cx="237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称</a:t>
              </a:r>
              <a:r>
                <a:rPr lang="zh-CN" altLang="de-DE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de-DE" dirty="0">
                  <a:latin typeface="Times New Roman" panose="02020603050405020304" pitchFamily="18" charset="0"/>
                  <a:ea typeface="楷体_GB2312" pitchFamily="49" charset="-122"/>
                </a:rPr>
                <a:t>    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为</a:t>
              </a:r>
              <a:r>
                <a:rPr lang="zh-CN" altLang="de-DE" b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de-DE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E</a:t>
              </a:r>
              <a:r>
                <a:rPr lang="en-US" altLang="zh-CN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de-DE" altLang="zh-CN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的点估计。</a:t>
              </a:r>
              <a:endPara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32788" name="对象 223251"/>
            <p:cNvGraphicFramePr/>
            <p:nvPr/>
          </p:nvGraphicFramePr>
          <p:xfrm>
            <a:off x="793" y="2387"/>
            <a:ext cx="280" cy="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8" imgW="177800" imgH="189865" progId="Equation.3">
                    <p:embed/>
                  </p:oleObj>
                </mc:Choice>
                <mc:Fallback>
                  <p:oleObj name="" r:id="rId8" imgW="177800" imgH="189865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93" y="2387"/>
                          <a:ext cx="280" cy="3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324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324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32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3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324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324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3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324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323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32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3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32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32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324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4" grpId="0" build="p"/>
      <p:bldP spid="223235" grpId="0" build="p"/>
      <p:bldP spid="223236" grpId="0" build="p"/>
      <p:bldP spid="223238" grpId="0" build="p"/>
      <p:bldP spid="223239" grpId="0" build="p"/>
      <p:bldP spid="223241" grpId="0" build="p"/>
      <p:bldP spid="223242" grpId="0" build="p"/>
      <p:bldP spid="223243" grpId="0" build="p"/>
      <p:bldP spid="223244" grpId="0" build="p"/>
      <p:bldP spid="223246" grpId="0" build="p"/>
      <p:bldP spid="223247" grpId="0" build="p"/>
      <p:bldP spid="22324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24258" name="文本框 224257"/>
          <p:cNvSpPr txBox="1"/>
          <p:nvPr/>
        </p:nvSpPr>
        <p:spPr>
          <a:xfrm>
            <a:off x="381000" y="1306513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数理统计中，称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4259" name="对象 224258"/>
          <p:cNvGraphicFramePr/>
          <p:nvPr/>
        </p:nvGraphicFramePr>
        <p:xfrm>
          <a:off x="3563938" y="1125538"/>
          <a:ext cx="298926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" r:id="rId1" imgW="1282065" imgH="431800" progId="Equation.3">
                  <p:embed/>
                </p:oleObj>
              </mc:Choice>
              <mc:Fallback>
                <p:oleObj name="" r:id="rId1" imgW="1282065" imgH="431800" progId="Equation.3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63938" y="1125538"/>
                        <a:ext cx="2989262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0" name="文本框 224259"/>
          <p:cNvSpPr txBox="1"/>
          <p:nvPr/>
        </p:nvSpPr>
        <p:spPr>
          <a:xfrm>
            <a:off x="457200" y="1916113"/>
            <a:ext cx="3295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en-US" altLang="zh-CN" b="1" i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k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阶样本中心矩。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4261" name="文本框 224260"/>
          <p:cNvSpPr txBox="1"/>
          <p:nvPr/>
        </p:nvSpPr>
        <p:spPr>
          <a:xfrm>
            <a:off x="685800" y="2449513"/>
            <a:ext cx="62992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由于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DX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刻画的是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取值的离散程度。设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4262" name="对象 224261"/>
          <p:cNvGraphicFramePr/>
          <p:nvPr/>
        </p:nvGraphicFramePr>
        <p:xfrm>
          <a:off x="6804025" y="2420938"/>
          <a:ext cx="22161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3" imgW="889000" imgH="228600" progId="Equation.3">
                  <p:embed/>
                </p:oleObj>
              </mc:Choice>
              <mc:Fallback>
                <p:oleObj name="" r:id="rId3" imgW="889000" imgH="2286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04025" y="2420938"/>
                        <a:ext cx="221615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3" name="文本框 224262"/>
          <p:cNvSpPr txBox="1"/>
          <p:nvPr/>
        </p:nvSpPr>
        <p:spPr>
          <a:xfrm>
            <a:off x="381000" y="3135313"/>
            <a:ext cx="2890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4264" name="文本框 224263"/>
          <p:cNvSpPr txBox="1"/>
          <p:nvPr/>
        </p:nvSpPr>
        <p:spPr>
          <a:xfrm>
            <a:off x="2987675" y="3068638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那么样本观察值为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4265" name="对象 224264"/>
          <p:cNvGraphicFramePr/>
          <p:nvPr/>
        </p:nvGraphicFramePr>
        <p:xfrm>
          <a:off x="5940425" y="3068638"/>
          <a:ext cx="1931988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5" imgW="774065" imgH="228600" progId="Equation.DSMT4">
                  <p:embed/>
                </p:oleObj>
              </mc:Choice>
              <mc:Fallback>
                <p:oleObj name="" r:id="rId5" imgW="774065" imgH="2286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40425" y="3068638"/>
                        <a:ext cx="1931988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6" name="文本框 224265"/>
          <p:cNvSpPr txBox="1"/>
          <p:nvPr/>
        </p:nvSpPr>
        <p:spPr>
          <a:xfrm>
            <a:off x="2697163" y="3821113"/>
            <a:ext cx="6446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一定程度上反映了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取值的离散程度。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4267" name="标题 224266"/>
          <p:cNvSpPr>
            <a:spLocks noGrp="1"/>
          </p:cNvSpPr>
          <p:nvPr>
            <p:ph type="title"/>
          </p:nvPr>
        </p:nvSpPr>
        <p:spPr>
          <a:xfrm>
            <a:off x="685800" y="620713"/>
            <a:ext cx="3276600" cy="685800"/>
          </a:xfrm>
          <a:noFill/>
          <a:ln>
            <a:noFill/>
          </a:ln>
        </p:spPr>
        <p:txBody>
          <a:bodyPr anchor="t" anchorCtr="0"/>
          <a:p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、方差的点估计</a:t>
            </a:r>
            <a:endParaRPr lang="zh-CN" altLang="en-US" sz="2800" b="1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224268" name="矩形 224267"/>
          <p:cNvSpPr/>
          <p:nvPr/>
        </p:nvSpPr>
        <p:spPr>
          <a:xfrm>
            <a:off x="468313" y="4652963"/>
            <a:ext cx="31242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用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二阶样本中心矩</a:t>
            </a:r>
            <a:endParaRPr lang="zh-CN" altLang="en-US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4269" name="对象 224268"/>
          <p:cNvGraphicFramePr/>
          <p:nvPr/>
        </p:nvGraphicFramePr>
        <p:xfrm>
          <a:off x="3635375" y="4437063"/>
          <a:ext cx="3095625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7" imgW="1307465" imgH="431800" progId="Equation.3">
                  <p:embed/>
                </p:oleObj>
              </mc:Choice>
              <mc:Fallback>
                <p:oleObj name="" r:id="rId7" imgW="1307465" imgH="431800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35375" y="4437063"/>
                        <a:ext cx="3095625" cy="1020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70" name="文本框 224269"/>
          <p:cNvSpPr txBox="1"/>
          <p:nvPr/>
        </p:nvSpPr>
        <p:spPr>
          <a:xfrm>
            <a:off x="304800" y="5421313"/>
            <a:ext cx="50244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来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估计总体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方差是合适的，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4271" name="文本框 224270"/>
          <p:cNvSpPr txBox="1"/>
          <p:nvPr/>
        </p:nvSpPr>
        <p:spPr>
          <a:xfrm>
            <a:off x="5003800" y="5373688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此为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方差的矩估计法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4272" name="对象 224271"/>
          <p:cNvGraphicFramePr/>
          <p:nvPr/>
        </p:nvGraphicFramePr>
        <p:xfrm>
          <a:off x="179388" y="3625850"/>
          <a:ext cx="2640012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9" imgW="1269365" imgH="431800" progId="Equation.DSMT4">
                  <p:embed/>
                </p:oleObj>
              </mc:Choice>
              <mc:Fallback>
                <p:oleObj name="" r:id="rId9" imgW="1269365" imgH="431800" progId="Equation.DSMT4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9388" y="3625850"/>
                        <a:ext cx="2640012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4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425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426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426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426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42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4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4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42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426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4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427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427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 build="p"/>
      <p:bldP spid="224260" grpId="0" build="p"/>
      <p:bldP spid="224261" grpId="0" build="p"/>
      <p:bldP spid="224263" grpId="0" build="p"/>
      <p:bldP spid="224264" grpId="0" build="p"/>
      <p:bldP spid="224266" grpId="0" build="p"/>
      <p:bldP spid="224267" grpId="0" build="p"/>
      <p:bldP spid="224268" grpId="0" build="p"/>
      <p:bldP spid="224270" grpId="0" build="p"/>
      <p:bldP spid="22427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94210" name="矩形 94209"/>
          <p:cNvSpPr/>
          <p:nvPr/>
        </p:nvSpPr>
        <p:spPr>
          <a:xfrm>
            <a:off x="1908175" y="620713"/>
            <a:ext cx="4654550" cy="579437"/>
          </a:xfrm>
          <a:prstGeom prst="rect">
            <a:avLst/>
          </a:prstGeom>
          <a:noFill/>
          <a:ln w="19050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本章转入课程的第二部分</a:t>
            </a: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14" name="矩形 94213"/>
          <p:cNvSpPr/>
          <p:nvPr/>
        </p:nvSpPr>
        <p:spPr>
          <a:xfrm>
            <a:off x="596900" y="3935413"/>
            <a:ext cx="3505200" cy="604837"/>
          </a:xfrm>
          <a:prstGeom prst="rect">
            <a:avLst/>
          </a:prstGeom>
          <a:noFill/>
          <a:ln w="190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变量函数的分布等。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6" name="文本框 94215"/>
          <p:cNvSpPr txBox="1"/>
          <p:nvPr/>
        </p:nvSpPr>
        <p:spPr>
          <a:xfrm>
            <a:off x="901700" y="2182813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在概率论中，我们所研究的随机变量，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7" name="文本框 94216"/>
          <p:cNvSpPr txBox="1"/>
          <p:nvPr/>
        </p:nvSpPr>
        <p:spPr>
          <a:xfrm>
            <a:off x="6737350" y="21828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它的分布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8" name="文本框 94217"/>
          <p:cNvSpPr txBox="1"/>
          <p:nvPr/>
        </p:nvSpPr>
        <p:spPr>
          <a:xfrm>
            <a:off x="596900" y="2792413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都是假设已知的，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19" name="文本框 94218"/>
          <p:cNvSpPr txBox="1"/>
          <p:nvPr/>
        </p:nvSpPr>
        <p:spPr>
          <a:xfrm>
            <a:off x="3340100" y="2792413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在这一前提下去研究它的性质、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20" name="文本框 94219"/>
          <p:cNvSpPr txBox="1"/>
          <p:nvPr/>
        </p:nvSpPr>
        <p:spPr>
          <a:xfrm>
            <a:off x="673100" y="3402013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特点和规律性，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21" name="文本框 94220"/>
          <p:cNvSpPr txBox="1"/>
          <p:nvPr/>
        </p:nvSpPr>
        <p:spPr>
          <a:xfrm>
            <a:off x="3111500" y="340201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例如求出它的数字特征，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22" name="文本框 94221"/>
          <p:cNvSpPr txBox="1"/>
          <p:nvPr/>
        </p:nvSpPr>
        <p:spPr>
          <a:xfrm>
            <a:off x="6921500" y="34020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讨论随机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4223" name="文本框 94222"/>
          <p:cNvSpPr txBox="1"/>
          <p:nvPr/>
        </p:nvSpPr>
        <p:spPr>
          <a:xfrm>
            <a:off x="1511300" y="4545013"/>
            <a:ext cx="6940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数理统计是一个内容十分丰富的数学分支。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4" name="文本框 94223"/>
          <p:cNvSpPr txBox="1"/>
          <p:nvPr/>
        </p:nvSpPr>
        <p:spPr>
          <a:xfrm>
            <a:off x="749300" y="5078413"/>
            <a:ext cx="7651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它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既有严格的理论，更有极其广泛的应用。而且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5" name="文本框 94224"/>
          <p:cNvSpPr txBox="1"/>
          <p:nvPr/>
        </p:nvSpPr>
        <p:spPr>
          <a:xfrm>
            <a:off x="673100" y="5611813"/>
            <a:ext cx="8007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随着科技的发展其研究内容还在不断地充实提高。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4226" name="标题 94225"/>
          <p:cNvSpPr>
            <a:spLocks noGrp="1"/>
          </p:cNvSpPr>
          <p:nvPr>
            <p:ph type="title" idx="4294967295"/>
          </p:nvPr>
        </p:nvSpPr>
        <p:spPr>
          <a:xfrm>
            <a:off x="2197100" y="1268413"/>
            <a:ext cx="3962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sz="3600" b="1" dirty="0">
                <a:ea typeface="楷体_GB2312" pitchFamily="49" charset="-122"/>
              </a:rPr>
              <a:t>数理统计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22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421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1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421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2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422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22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42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421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422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422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4225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4" grpId="0" build="p"/>
      <p:bldP spid="94216" grpId="0" build="p"/>
      <p:bldP spid="94217" grpId="0" build="p"/>
      <p:bldP spid="94218" grpId="0" build="p"/>
      <p:bldP spid="94219" grpId="0" build="p"/>
      <p:bldP spid="94220" grpId="0" build="p"/>
      <p:bldP spid="94221" grpId="0" build="p"/>
      <p:bldP spid="94222" grpId="0" build="p"/>
      <p:bldP spid="94223" grpId="0" build="p"/>
      <p:bldP spid="94224" grpId="0" build="p"/>
      <p:bldP spid="94225" grpId="0" build="p"/>
      <p:bldP spid="9422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225282" name="对象 225281"/>
          <p:cNvGraphicFramePr/>
          <p:nvPr/>
        </p:nvGraphicFramePr>
        <p:xfrm>
          <a:off x="900113" y="836613"/>
          <a:ext cx="36449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" imgW="1459865" imgH="431800" progId="Equation.3">
                  <p:embed/>
                </p:oleObj>
              </mc:Choice>
              <mc:Fallback>
                <p:oleObj name="" r:id="rId1" imgW="1459865" imgH="4318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00113" y="836613"/>
                        <a:ext cx="3644900" cy="1077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3" name="文本框 225282"/>
          <p:cNvSpPr txBox="1"/>
          <p:nvPr/>
        </p:nvSpPr>
        <p:spPr>
          <a:xfrm>
            <a:off x="4643438" y="1125538"/>
            <a:ext cx="36020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来估计总体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的方差。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284" name="文本框 225283"/>
          <p:cNvSpPr txBox="1"/>
          <p:nvPr/>
        </p:nvSpPr>
        <p:spPr>
          <a:xfrm>
            <a:off x="971550" y="27813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对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5285" name="对象 225284"/>
          <p:cNvGraphicFramePr/>
          <p:nvPr/>
        </p:nvGraphicFramePr>
        <p:xfrm>
          <a:off x="1908175" y="2492375"/>
          <a:ext cx="2197100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3" imgW="837565" imgH="431800" progId="Equation.3">
                  <p:embed/>
                </p:oleObj>
              </mc:Choice>
              <mc:Fallback>
                <p:oleObj name="" r:id="rId3" imgW="837565" imgH="4318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08175" y="2492375"/>
                        <a:ext cx="2197100" cy="113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86" name="对象 225285"/>
          <p:cNvGraphicFramePr/>
          <p:nvPr/>
        </p:nvGraphicFramePr>
        <p:xfrm>
          <a:off x="3995738" y="2492375"/>
          <a:ext cx="2463800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939165" imgH="431800" progId="Equation.3">
                  <p:embed/>
                </p:oleObj>
              </mc:Choice>
              <mc:Fallback>
                <p:oleObj name="" r:id="rId5" imgW="939165" imgH="431800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95738" y="2492375"/>
                        <a:ext cx="2463800" cy="113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7" name="文本框 225286"/>
          <p:cNvSpPr txBox="1"/>
          <p:nvPr/>
        </p:nvSpPr>
        <p:spPr>
          <a:xfrm>
            <a:off x="658813" y="3733800"/>
            <a:ext cx="1873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证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   左边＝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25288" name="对象 225287"/>
          <p:cNvGraphicFramePr/>
          <p:nvPr/>
        </p:nvGraphicFramePr>
        <p:xfrm>
          <a:off x="2411413" y="3429000"/>
          <a:ext cx="362902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7" imgW="1383665" imgH="431800" progId="Equation.3">
                  <p:embed/>
                </p:oleObj>
              </mc:Choice>
              <mc:Fallback>
                <p:oleObj name="" r:id="rId7" imgW="1383665" imgH="4318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11413" y="3429000"/>
                        <a:ext cx="3629025" cy="113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89" name="对象 225288"/>
          <p:cNvGraphicFramePr/>
          <p:nvPr/>
        </p:nvGraphicFramePr>
        <p:xfrm>
          <a:off x="2173288" y="4365625"/>
          <a:ext cx="4327525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9" imgW="1650365" imgH="431800" progId="Equation.DSMT4">
                  <p:embed/>
                </p:oleObj>
              </mc:Choice>
              <mc:Fallback>
                <p:oleObj name="" r:id="rId9" imgW="1650365" imgH="4318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73288" y="4365625"/>
                        <a:ext cx="4327525" cy="113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90" name="对象 225289"/>
          <p:cNvGraphicFramePr/>
          <p:nvPr/>
        </p:nvGraphicFramePr>
        <p:xfrm>
          <a:off x="2124075" y="5373688"/>
          <a:ext cx="3795713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1" imgW="1447165" imgH="431800" progId="Equation.DSMT4">
                  <p:embed/>
                </p:oleObj>
              </mc:Choice>
              <mc:Fallback>
                <p:oleObj name="" r:id="rId11" imgW="1447165" imgH="4318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24075" y="5373688"/>
                        <a:ext cx="3795713" cy="1131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291" name="对象 225290"/>
          <p:cNvGraphicFramePr/>
          <p:nvPr/>
        </p:nvGraphicFramePr>
        <p:xfrm>
          <a:off x="5795963" y="5373688"/>
          <a:ext cx="2463800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3" imgW="939165" imgH="431800" progId="Equation.3">
                  <p:embed/>
                </p:oleObj>
              </mc:Choice>
              <mc:Fallback>
                <p:oleObj name="" r:id="rId13" imgW="939165" imgH="431800" progId="Equation.3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95963" y="5373688"/>
                        <a:ext cx="2463800" cy="1131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92" name="标题 225291"/>
          <p:cNvSpPr>
            <a:spLocks noGrp="1"/>
          </p:cNvSpPr>
          <p:nvPr>
            <p:ph type="title"/>
          </p:nvPr>
        </p:nvSpPr>
        <p:spPr>
          <a:xfrm>
            <a:off x="684213" y="404813"/>
            <a:ext cx="5029200" cy="6096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>
                <a:ea typeface="楷体_GB2312" pitchFamily="49" charset="-122"/>
              </a:rPr>
              <a:t>在</a:t>
            </a:r>
            <a:r>
              <a:rPr lang="zh-CN" altLang="en-US" sz="2800" b="1" dirty="0">
                <a:ea typeface="楷体_GB2312" pitchFamily="49" charset="-122"/>
              </a:rPr>
              <a:t>数理统计中常用的样本方差</a:t>
            </a:r>
            <a:endParaRPr lang="zh-CN" altLang="en-US" sz="2800" b="1">
              <a:ea typeface="楷体_GB2312" pitchFamily="49" charset="-122"/>
            </a:endParaRPr>
          </a:p>
        </p:txBody>
      </p:sp>
      <p:grpSp>
        <p:nvGrpSpPr>
          <p:cNvPr id="225293" name="组合 225292"/>
          <p:cNvGrpSpPr/>
          <p:nvPr/>
        </p:nvGrpSpPr>
        <p:grpSpPr>
          <a:xfrm>
            <a:off x="755650" y="1989138"/>
            <a:ext cx="3967163" cy="519112"/>
            <a:chOff x="521" y="1071"/>
            <a:chExt cx="2499" cy="327"/>
          </a:xfrm>
        </p:grpSpPr>
        <p:sp>
          <p:nvSpPr>
            <p:cNvPr id="34830" name="文本框 225293"/>
            <p:cNvSpPr txBox="1"/>
            <p:nvPr/>
          </p:nvSpPr>
          <p:spPr>
            <a:xfrm>
              <a:off x="521" y="1071"/>
              <a:ext cx="249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称</a:t>
              </a:r>
              <a:r>
                <a:rPr lang="zh-CN" altLang="de-DE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de-DE" dirty="0">
                  <a:latin typeface="Times New Roman" panose="02020603050405020304" pitchFamily="18" charset="0"/>
                  <a:ea typeface="楷体_GB2312" pitchFamily="49" charset="-122"/>
                </a:rPr>
                <a:t>      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为</a:t>
              </a:r>
              <a:r>
                <a:rPr lang="zh-CN" altLang="de-DE" b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de-DE" altLang="zh-CN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D</a:t>
              </a:r>
              <a:r>
                <a:rPr lang="en-US" altLang="zh-CN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de-DE" altLang="zh-CN" b="1" i="1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b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的点估计。</a:t>
              </a:r>
              <a:endPara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34831" name="对象 225294"/>
            <p:cNvGraphicFramePr/>
            <p:nvPr/>
          </p:nvGraphicFramePr>
          <p:xfrm>
            <a:off x="884" y="1071"/>
            <a:ext cx="30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14" imgW="190500" imgH="203200" progId="Equation.DSMT4">
                    <p:embed/>
                  </p:oleObj>
                </mc:Choice>
                <mc:Fallback>
                  <p:oleObj name="" r:id="rId14" imgW="190500" imgH="203200" progId="Equation.DSMT4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15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84" y="1071"/>
                          <a:ext cx="300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29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2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28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2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build="p"/>
      <p:bldP spid="225284" grpId="0" build="p"/>
      <p:bldP spid="225287" grpId="0" build="p"/>
      <p:bldP spid="22529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26306" name="标题 226305"/>
          <p:cNvSpPr>
            <a:spLocks noGrp="1"/>
          </p:cNvSpPr>
          <p:nvPr>
            <p:ph type="title"/>
          </p:nvPr>
        </p:nvSpPr>
        <p:spPr>
          <a:xfrm>
            <a:off x="368300" y="3211513"/>
            <a:ext cx="762000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2800" b="1">
                <a:ea typeface="楷体_GB2312" pitchFamily="49" charset="-122"/>
              </a:rPr>
              <a:t>解</a:t>
            </a:r>
            <a:endParaRPr lang="zh-CN" altLang="en-US" sz="2800" b="1">
              <a:ea typeface="楷体_GB2312" pitchFamily="49" charset="-122"/>
            </a:endParaRPr>
          </a:p>
        </p:txBody>
      </p:sp>
      <p:graphicFrame>
        <p:nvGraphicFramePr>
          <p:cNvPr id="226307" name="对象 226306"/>
          <p:cNvGraphicFramePr/>
          <p:nvPr/>
        </p:nvGraphicFramePr>
        <p:xfrm>
          <a:off x="1731963" y="2982913"/>
          <a:ext cx="374967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1396365" imgH="393700" progId="Equation.3">
                  <p:embed/>
                </p:oleObj>
              </mc:Choice>
              <mc:Fallback>
                <p:oleObj name="" r:id="rId1" imgW="1396365" imgH="3937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31963" y="2982913"/>
                        <a:ext cx="3749675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08" name="对象 226307"/>
          <p:cNvGraphicFramePr/>
          <p:nvPr/>
        </p:nvGraphicFramePr>
        <p:xfrm>
          <a:off x="2120900" y="3973513"/>
          <a:ext cx="50800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3" imgW="1891665" imgH="393700" progId="Equation.3">
                  <p:embed/>
                </p:oleObj>
              </mc:Choice>
              <mc:Fallback>
                <p:oleObj name="" r:id="rId3" imgW="1891665" imgH="3937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20900" y="3973513"/>
                        <a:ext cx="5080000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09" name="对象 226308"/>
          <p:cNvGraphicFramePr/>
          <p:nvPr/>
        </p:nvGraphicFramePr>
        <p:xfrm>
          <a:off x="161925" y="4757738"/>
          <a:ext cx="8543925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5" imgW="3275330" imgH="393700" progId="Equation.3">
                  <p:embed/>
                </p:oleObj>
              </mc:Choice>
              <mc:Fallback>
                <p:oleObj name="" r:id="rId5" imgW="3275330" imgH="3937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1925" y="4757738"/>
                        <a:ext cx="8543925" cy="102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6310" name="对象 226309"/>
          <p:cNvGraphicFramePr/>
          <p:nvPr/>
        </p:nvGraphicFramePr>
        <p:xfrm>
          <a:off x="2898775" y="5837238"/>
          <a:ext cx="29083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7" imgW="1244600" imgH="228600" progId="Equation.3">
                  <p:embed/>
                </p:oleObj>
              </mc:Choice>
              <mc:Fallback>
                <p:oleObj name="" r:id="rId7" imgW="1244600" imgH="2286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898775" y="5837238"/>
                        <a:ext cx="2908300" cy="534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311" name="文本框 226310"/>
          <p:cNvSpPr txBox="1"/>
          <p:nvPr/>
        </p:nvSpPr>
        <p:spPr>
          <a:xfrm>
            <a:off x="450850" y="5908675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标准差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8" name="文本框 226311"/>
          <p:cNvSpPr txBox="1"/>
          <p:nvPr/>
        </p:nvSpPr>
        <p:spPr>
          <a:xfrm>
            <a:off x="368300" y="62071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某厂生产螺母，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6313" name="文本框 226312"/>
          <p:cNvSpPr txBox="1"/>
          <p:nvPr/>
        </p:nvSpPr>
        <p:spPr>
          <a:xfrm>
            <a:off x="3492500" y="620713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某日的产品中随机抽取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8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6314" name="文本框 226313"/>
          <p:cNvSpPr txBox="1"/>
          <p:nvPr/>
        </p:nvSpPr>
        <p:spPr>
          <a:xfrm>
            <a:off x="292100" y="115411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量得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内径（毫米）如下：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6315" name="文本框 226314"/>
          <p:cNvSpPr txBox="1"/>
          <p:nvPr/>
        </p:nvSpPr>
        <p:spPr>
          <a:xfrm>
            <a:off x="368300" y="1763713"/>
            <a:ext cx="75628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15.3    14.9    15.2    15.1   14.8    14.6    15.1    14.7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6316" name="文本框 226315"/>
          <p:cNvSpPr txBox="1"/>
          <p:nvPr/>
        </p:nvSpPr>
        <p:spPr>
          <a:xfrm>
            <a:off x="292100" y="2449513"/>
            <a:ext cx="7651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试估计该日生产这些螺母内径的均值和标准差。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631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631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5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6315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63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630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631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build="p"/>
      <p:bldP spid="226311" grpId="0" build="p"/>
      <p:bldP spid="226313" grpId="0" build="p"/>
      <p:bldP spid="226314" grpId="0" build="p"/>
      <p:bldP spid="226315" grpId="0" build="p"/>
      <p:bldP spid="22631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4579" name="矩形 24578"/>
          <p:cNvSpPr/>
          <p:nvPr/>
        </p:nvSpPr>
        <p:spPr>
          <a:xfrm>
            <a:off x="684213" y="155575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、样本均值</a:t>
            </a:r>
            <a:endParaRPr lang="zh-CN" altLang="en-US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608013" y="315595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、样本方差</a:t>
            </a:r>
            <a:endParaRPr lang="zh-CN" altLang="en-US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4581" name="对象 24580"/>
          <p:cNvGraphicFramePr/>
          <p:nvPr/>
        </p:nvGraphicFramePr>
        <p:xfrm>
          <a:off x="3028950" y="1403350"/>
          <a:ext cx="1846263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1" imgW="824865" imgH="431800" progId="Equation.3">
                  <p:embed/>
                </p:oleObj>
              </mc:Choice>
              <mc:Fallback>
                <p:oleObj name="" r:id="rId1" imgW="824865" imgH="431800" progId="Equation.3">
                  <p:embed/>
                  <p:pic>
                    <p:nvPicPr>
                      <p:cNvPr id="0" name="图片 316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28950" y="1403350"/>
                        <a:ext cx="1846263" cy="963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对象 24581"/>
          <p:cNvGraphicFramePr/>
          <p:nvPr/>
        </p:nvGraphicFramePr>
        <p:xfrm>
          <a:off x="3122613" y="2927350"/>
          <a:ext cx="33750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" r:id="rId3" imgW="1472565" imgH="431800" progId="Equation.3">
                  <p:embed/>
                </p:oleObj>
              </mc:Choice>
              <mc:Fallback>
                <p:oleObj name="" r:id="rId3" imgW="1472565" imgH="431800" progId="Equation.3">
                  <p:embed/>
                  <p:pic>
                    <p:nvPicPr>
                      <p:cNvPr id="0" name="图片 3162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122613" y="2927350"/>
                        <a:ext cx="3375025" cy="985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7" name="文本框 24586"/>
          <p:cNvSpPr txBox="1"/>
          <p:nvPr/>
        </p:nvSpPr>
        <p:spPr>
          <a:xfrm>
            <a:off x="668338" y="8382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设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88" name="对象 24587"/>
          <p:cNvGraphicFramePr/>
          <p:nvPr/>
        </p:nvGraphicFramePr>
        <p:xfrm>
          <a:off x="1370013" y="869950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" r:id="rId5" imgW="889000" imgH="228600" progId="Equation.3">
                  <p:embed/>
                </p:oleObj>
              </mc:Choice>
              <mc:Fallback>
                <p:oleObj name="" r:id="rId5" imgW="889000" imgH="228600" progId="Equation.3">
                  <p:embed/>
                  <p:pic>
                    <p:nvPicPr>
                      <p:cNvPr id="0" name="图片 316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70013" y="869950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9" name="文本框 24588"/>
          <p:cNvSpPr txBox="1"/>
          <p:nvPr/>
        </p:nvSpPr>
        <p:spPr>
          <a:xfrm>
            <a:off x="3656013" y="869950"/>
            <a:ext cx="43132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来自总体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的一个样本，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90" name="文本框 24589"/>
          <p:cNvSpPr txBox="1"/>
          <p:nvPr/>
        </p:nvSpPr>
        <p:spPr>
          <a:xfrm>
            <a:off x="379413" y="2317750"/>
            <a:ext cx="83677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它反映了总体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取值的平均值的信息，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91" name="文本框 24590"/>
          <p:cNvSpPr txBox="1"/>
          <p:nvPr/>
        </p:nvSpPr>
        <p:spPr>
          <a:xfrm>
            <a:off x="6094413" y="2317750"/>
            <a:ext cx="27527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常用来估计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92" name="对象 24591"/>
          <p:cNvGraphicFramePr/>
          <p:nvPr/>
        </p:nvGraphicFramePr>
        <p:xfrm>
          <a:off x="3446463" y="3841750"/>
          <a:ext cx="3082925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7" imgW="1345565" imgH="431800" progId="Equation.DSMT4">
                  <p:embed/>
                </p:oleObj>
              </mc:Choice>
              <mc:Fallback>
                <p:oleObj name="" r:id="rId7" imgW="1345565" imgH="431800" progId="Equation.DSMT4">
                  <p:embed/>
                  <p:pic>
                    <p:nvPicPr>
                      <p:cNvPr id="0" name="图片 316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446463" y="3841750"/>
                        <a:ext cx="3082925" cy="9858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3" name="文本框 24592"/>
          <p:cNvSpPr txBox="1"/>
          <p:nvPr/>
        </p:nvSpPr>
        <p:spPr>
          <a:xfrm>
            <a:off x="760413" y="4832350"/>
            <a:ext cx="48164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它反映了总体方差的信息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94" name="对象 24593"/>
          <p:cNvGraphicFramePr/>
          <p:nvPr/>
        </p:nvGraphicFramePr>
        <p:xfrm>
          <a:off x="754063" y="5476875"/>
          <a:ext cx="6748462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9" imgW="2881630" imgH="482600" progId="Equation.DSMT4">
                  <p:embed/>
                </p:oleObj>
              </mc:Choice>
              <mc:Fallback>
                <p:oleObj name="" r:id="rId9" imgW="2881630" imgH="482600" progId="Equation.DSMT4">
                  <p:embed/>
                  <p:pic>
                    <p:nvPicPr>
                      <p:cNvPr id="0" name="图片 316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4063" y="5476875"/>
                        <a:ext cx="6748462" cy="1127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8" name="标题 24626"/>
          <p:cNvSpPr>
            <a:spLocks noGrp="1"/>
          </p:cNvSpPr>
          <p:nvPr>
            <p:ph type="title" idx="4294967295"/>
          </p:nvPr>
        </p:nvSpPr>
        <p:spPr>
          <a:xfrm>
            <a:off x="684213" y="260350"/>
            <a:ext cx="4800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下面介绍几个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常见统计量</a:t>
            </a:r>
            <a:endParaRPr lang="zh-CN" altLang="en-US" dirty="0"/>
          </a:p>
        </p:txBody>
      </p:sp>
      <p:sp>
        <p:nvSpPr>
          <p:cNvPr id="24628" name="文本框 24627"/>
          <p:cNvSpPr txBox="1"/>
          <p:nvPr/>
        </p:nvSpPr>
        <p:spPr>
          <a:xfrm>
            <a:off x="5027613" y="4832350"/>
            <a:ext cx="27924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常用来估计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DX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9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59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6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7" grpId="0" build="p"/>
      <p:bldP spid="24589" grpId="0" build="p"/>
      <p:bldP spid="24590" grpId="0" build="p"/>
      <p:bldP spid="24591" grpId="0" build="p"/>
      <p:bldP spid="24593" grpId="0" build="p"/>
      <p:bldP spid="2462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85346" name="文本框 185345"/>
          <p:cNvSpPr txBox="1"/>
          <p:nvPr/>
        </p:nvSpPr>
        <p:spPr>
          <a:xfrm>
            <a:off x="971550" y="404813"/>
            <a:ext cx="57308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总体 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---- </a:t>
            </a: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看做一个随机变量</a:t>
            </a:r>
            <a:r>
              <a:rPr lang="en-US" altLang="zh-CN" sz="3200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endParaRPr lang="en-US" altLang="zh-CN" sz="3200" i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47" name="文本框 185346"/>
          <p:cNvSpPr txBox="1"/>
          <p:nvPr/>
        </p:nvSpPr>
        <p:spPr>
          <a:xfrm>
            <a:off x="971550" y="1196975"/>
            <a:ext cx="53498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样本 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---- </a:t>
            </a: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3200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en-US" altLang="zh-CN" sz="3200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, ……, </a:t>
            </a:r>
            <a:r>
              <a:rPr lang="en-US" altLang="zh-CN" sz="3200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endParaRPr lang="en-US" altLang="zh-CN" sz="32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48" name="文本框 185347"/>
          <p:cNvSpPr txBox="1"/>
          <p:nvPr/>
        </p:nvSpPr>
        <p:spPr>
          <a:xfrm>
            <a:off x="1042988" y="1916113"/>
            <a:ext cx="53879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统计量 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---- </a:t>
            </a:r>
            <a:r>
              <a:rPr lang="el-GR" altLang="zh-CN" sz="3200" dirty="0">
                <a:latin typeface="Times New Roman" panose="02020603050405020304" pitchFamily="18" charset="0"/>
                <a:ea typeface="楷体_GB2312" pitchFamily="49" charset="-122"/>
              </a:rPr>
              <a:t>φ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en-US" altLang="zh-CN" sz="3200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, ……, </a:t>
            </a:r>
            <a:r>
              <a:rPr lang="en-US" altLang="zh-CN" sz="3200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3200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endParaRPr lang="en-US" altLang="zh-CN" sz="32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49" name="矩形 185348"/>
          <p:cNvSpPr/>
          <p:nvPr/>
        </p:nvSpPr>
        <p:spPr>
          <a:xfrm>
            <a:off x="1116013" y="326548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统计量的分布称为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统计分布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0" name="文本框 185349"/>
          <p:cNvSpPr txBox="1"/>
          <p:nvPr/>
        </p:nvSpPr>
        <p:spPr>
          <a:xfrm>
            <a:off x="1116013" y="2617788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常用的几种统计量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3" name="文本框 185352"/>
          <p:cNvSpPr txBox="1"/>
          <p:nvPr/>
        </p:nvSpPr>
        <p:spPr>
          <a:xfrm>
            <a:off x="827088" y="3933825"/>
            <a:ext cx="8007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一般情况来说要得到某一统计量的分布是困难的，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4" name="文本框 185353"/>
          <p:cNvSpPr txBox="1"/>
          <p:nvPr/>
        </p:nvSpPr>
        <p:spPr>
          <a:xfrm>
            <a:off x="147638" y="4543425"/>
            <a:ext cx="8362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而在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正态总体的条件下一些统计量的分布能较方便地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5" name="文本框 185354"/>
          <p:cNvSpPr txBox="1"/>
          <p:nvPr/>
        </p:nvSpPr>
        <p:spPr>
          <a:xfrm>
            <a:off x="234950" y="52212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被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确定。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6" name="文本框 185355"/>
          <p:cNvSpPr txBox="1"/>
          <p:nvPr/>
        </p:nvSpPr>
        <p:spPr>
          <a:xfrm>
            <a:off x="1519238" y="5229225"/>
            <a:ext cx="7296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下面我们介绍最常用的三类随机变量的分布：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5357" name="文本框 185356"/>
          <p:cNvSpPr txBox="1"/>
          <p:nvPr/>
        </p:nvSpPr>
        <p:spPr>
          <a:xfrm>
            <a:off x="207963" y="588327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样本均值分布、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85358" name="组合 185357"/>
          <p:cNvGrpSpPr/>
          <p:nvPr/>
        </p:nvGrpSpPr>
        <p:grpSpPr>
          <a:xfrm>
            <a:off x="2684463" y="5829300"/>
            <a:ext cx="1349375" cy="585788"/>
            <a:chOff x="1920" y="1776"/>
            <a:chExt cx="850" cy="369"/>
          </a:xfrm>
        </p:grpSpPr>
        <p:graphicFrame>
          <p:nvGraphicFramePr>
            <p:cNvPr id="37901" name="对象 185358"/>
            <p:cNvGraphicFramePr/>
            <p:nvPr/>
          </p:nvGraphicFramePr>
          <p:xfrm>
            <a:off x="1920" y="1776"/>
            <a:ext cx="299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9" name="" r:id="rId1" imgW="203200" imgH="228600" progId="Equation.3">
                    <p:embed/>
                  </p:oleObj>
                </mc:Choice>
                <mc:Fallback>
                  <p:oleObj name="" r:id="rId1" imgW="203200" imgH="228600" progId="Equation.3">
                    <p:embed/>
                    <p:pic>
                      <p:nvPicPr>
                        <p:cNvPr id="0" name="图片 3168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920" y="1776"/>
                          <a:ext cx="299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02" name="文本框 185359"/>
            <p:cNvSpPr txBox="1"/>
            <p:nvPr/>
          </p:nvSpPr>
          <p:spPr>
            <a:xfrm>
              <a:off x="2150" y="1818"/>
              <a:ext cx="6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分布</a:t>
              </a:r>
              <a:r>
                <a:rPr lang="en-US" altLang="zh-CN">
                  <a:latin typeface="Times New Roman" panose="02020603050405020304" pitchFamily="18" charset="0"/>
                  <a:ea typeface="楷体_GB2312" pitchFamily="49" charset="-122"/>
                </a:rPr>
                <a:t>,</a:t>
              </a:r>
              <a:endParaRPr lang="en-US" altLang="zh-CN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85361" name="组合 185360"/>
          <p:cNvGrpSpPr/>
          <p:nvPr/>
        </p:nvGrpSpPr>
        <p:grpSpPr>
          <a:xfrm>
            <a:off x="3979863" y="5880100"/>
            <a:ext cx="1479550" cy="533400"/>
            <a:chOff x="2832" y="1776"/>
            <a:chExt cx="932" cy="336"/>
          </a:xfrm>
        </p:grpSpPr>
        <p:graphicFrame>
          <p:nvGraphicFramePr>
            <p:cNvPr id="37904" name="对象 185361"/>
            <p:cNvGraphicFramePr/>
            <p:nvPr/>
          </p:nvGraphicFramePr>
          <p:xfrm>
            <a:off x="2832" y="1824"/>
            <a:ext cx="235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1" name="" r:id="rId3" imgW="88265" imgH="151765" progId="Equation.3">
                    <p:embed/>
                  </p:oleObj>
                </mc:Choice>
                <mc:Fallback>
                  <p:oleObj name="" r:id="rId3" imgW="88265" imgH="151765" progId="Equation.3">
                    <p:embed/>
                    <p:pic>
                      <p:nvPicPr>
                        <p:cNvPr id="0" name="图片 3170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32" y="1824"/>
                          <a:ext cx="235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05" name="文本框 185362"/>
            <p:cNvSpPr txBox="1"/>
            <p:nvPr/>
          </p:nvSpPr>
          <p:spPr>
            <a:xfrm>
              <a:off x="2976" y="1776"/>
              <a:ext cx="7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分布。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535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535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53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53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535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6" grpId="0"/>
      <p:bldP spid="185347" grpId="0"/>
      <p:bldP spid="185348" grpId="0"/>
      <p:bldP spid="185349" grpId="0"/>
      <p:bldP spid="185350" grpId="0"/>
      <p:bldP spid="185353" grpId="0" build="p"/>
      <p:bldP spid="185354" grpId="0" build="p"/>
      <p:bldP spid="185355" grpId="0" build="p"/>
      <p:bldP spid="185356" grpId="0" build="p"/>
      <p:bldP spid="18535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7776" name="文本框 117775"/>
          <p:cNvSpPr txBox="1"/>
          <p:nvPr/>
        </p:nvSpPr>
        <p:spPr>
          <a:xfrm>
            <a:off x="539750" y="1412875"/>
            <a:ext cx="3295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定理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6.1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设总体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7777" name="对象 117776"/>
          <p:cNvGraphicFramePr/>
          <p:nvPr/>
        </p:nvGraphicFramePr>
        <p:xfrm>
          <a:off x="3851275" y="1439863"/>
          <a:ext cx="21605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1" imgW="927100" imgH="228600" progId="Equation.3">
                  <p:embed/>
                </p:oleObj>
              </mc:Choice>
              <mc:Fallback>
                <p:oleObj name="" r:id="rId1" imgW="927100" imgH="228600" progId="Equation.3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51275" y="1439863"/>
                        <a:ext cx="2160588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78" name="对象 117777"/>
          <p:cNvGraphicFramePr/>
          <p:nvPr/>
        </p:nvGraphicFramePr>
        <p:xfrm>
          <a:off x="1171575" y="2205038"/>
          <a:ext cx="22161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3" imgW="889000" imgH="228600" progId="Equation.3">
                  <p:embed/>
                </p:oleObj>
              </mc:Choice>
              <mc:Fallback>
                <p:oleObj name="" r:id="rId3" imgW="889000" imgH="228600" progId="Equation.3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71575" y="2205038"/>
                        <a:ext cx="221615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9" name="文本框 117778"/>
          <p:cNvSpPr txBox="1"/>
          <p:nvPr/>
        </p:nvSpPr>
        <p:spPr>
          <a:xfrm>
            <a:off x="3492500" y="2205038"/>
            <a:ext cx="21796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7780" name="对象 117779"/>
          <p:cNvGraphicFramePr/>
          <p:nvPr/>
        </p:nvGraphicFramePr>
        <p:xfrm>
          <a:off x="2051050" y="3141663"/>
          <a:ext cx="234315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5" imgW="977265" imgH="431800" progId="Equation.3">
                  <p:embed/>
                </p:oleObj>
              </mc:Choice>
              <mc:Fallback>
                <p:oleObj name="" r:id="rId5" imgW="977265" imgH="431800" progId="Equation.3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51050" y="3141663"/>
                        <a:ext cx="2343150" cy="103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81" name="文本框 117780"/>
          <p:cNvSpPr txBox="1"/>
          <p:nvPr/>
        </p:nvSpPr>
        <p:spPr>
          <a:xfrm>
            <a:off x="622300" y="333692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样本均值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7782" name="对象 117781"/>
          <p:cNvGraphicFramePr/>
          <p:nvPr/>
        </p:nvGraphicFramePr>
        <p:xfrm>
          <a:off x="4997450" y="3146425"/>
          <a:ext cx="21717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7" imgW="1015365" imgH="482600" progId="Equation.3">
                  <p:embed/>
                </p:oleObj>
              </mc:Choice>
              <mc:Fallback>
                <p:oleObj name="" r:id="rId7" imgW="1015365" imgH="482600" progId="Equation.3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997450" y="3146425"/>
                        <a:ext cx="2171700" cy="1031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783" name="对象 117782"/>
          <p:cNvGraphicFramePr/>
          <p:nvPr/>
        </p:nvGraphicFramePr>
        <p:xfrm>
          <a:off x="2484438" y="4508500"/>
          <a:ext cx="2971800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9" imgW="1294765" imgH="571500" progId="Equation.3">
                  <p:embed/>
                </p:oleObj>
              </mc:Choice>
              <mc:Fallback>
                <p:oleObj name="" r:id="rId9" imgW="1294765" imgH="571500" progId="Equation.3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4508500"/>
                        <a:ext cx="2971800" cy="1311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84" name="文本框 117783"/>
          <p:cNvSpPr txBox="1"/>
          <p:nvPr/>
        </p:nvSpPr>
        <p:spPr>
          <a:xfrm>
            <a:off x="6084888" y="4797425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标准化）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7785" name="标题 117784"/>
          <p:cNvSpPr txBox="1">
            <a:spLocks noGrp="1"/>
          </p:cNvSpPr>
          <p:nvPr>
            <p:ph type="title" idx="4294967295"/>
          </p:nvPr>
        </p:nvSpPr>
        <p:spPr>
          <a:xfrm>
            <a:off x="611188" y="692150"/>
            <a:ext cx="3733800" cy="685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zh-CN" altLang="en-US" b="1" dirty="0">
                <a:solidFill>
                  <a:srgbClr val="FFFF00"/>
                </a:solidFill>
                <a:ea typeface="楷体_GB2312" pitchFamily="49" charset="-122"/>
              </a:rPr>
              <a:t>二、样本均值分布</a:t>
            </a:r>
            <a:endParaRPr lang="zh-CN" altLang="en-US" b="1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117786" name="文本框 117785"/>
          <p:cNvSpPr txBox="1"/>
          <p:nvPr/>
        </p:nvSpPr>
        <p:spPr>
          <a:xfrm>
            <a:off x="611188" y="4652963"/>
            <a:ext cx="1255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统计量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77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7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77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778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6" grpId="0" build="p"/>
      <p:bldP spid="117779" grpId="0" build="p"/>
      <p:bldP spid="117781" grpId="0" build="p"/>
      <p:bldP spid="117784" grpId="0" build="p"/>
      <p:bldP spid="117785" grpId="0" build="p"/>
      <p:bldP spid="1177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pic>
        <p:nvPicPr>
          <p:cNvPr id="39938" name="图片 200705" descr="正态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457200"/>
            <a:ext cx="5715000" cy="4141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200706"/>
          <p:cNvSpPr/>
          <p:nvPr/>
        </p:nvSpPr>
        <p:spPr>
          <a:xfrm>
            <a:off x="1600200" y="4953000"/>
            <a:ext cx="59245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取不同值时样本均值    的分布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9940" name="对象 200707"/>
          <p:cNvGraphicFramePr/>
          <p:nvPr/>
        </p:nvGraphicFramePr>
        <p:xfrm>
          <a:off x="5470525" y="4953000"/>
          <a:ext cx="474663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2" imgW="177800" imgH="189865" progId="Equation.3">
                  <p:embed/>
                </p:oleObj>
              </mc:Choice>
              <mc:Fallback>
                <p:oleObj name="" r:id="rId2" imgW="177800" imgH="189865" progId="Equation.3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470525" y="4953000"/>
                        <a:ext cx="474663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31074" name="对象 131073"/>
          <p:cNvGraphicFramePr/>
          <p:nvPr/>
        </p:nvGraphicFramePr>
        <p:xfrm>
          <a:off x="2278063" y="635000"/>
          <a:ext cx="26670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1" imgW="1027430" imgH="215900" progId="Equation.3">
                  <p:embed/>
                </p:oleObj>
              </mc:Choice>
              <mc:Fallback>
                <p:oleObj name="" r:id="rId1" imgW="1027430" imgH="215900" progId="Equation.3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78063" y="635000"/>
                        <a:ext cx="266700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1076" name="组合 131075"/>
          <p:cNvGrpSpPr/>
          <p:nvPr/>
        </p:nvGrpSpPr>
        <p:grpSpPr>
          <a:xfrm>
            <a:off x="4787900" y="4221163"/>
            <a:ext cx="4191000" cy="2197100"/>
            <a:chOff x="3072" y="2481"/>
            <a:chExt cx="2688" cy="1648"/>
          </a:xfrm>
        </p:grpSpPr>
        <p:sp>
          <p:nvSpPr>
            <p:cNvPr id="40964" name="直接连接符 131076"/>
            <p:cNvSpPr/>
            <p:nvPr/>
          </p:nvSpPr>
          <p:spPr>
            <a:xfrm flipV="1">
              <a:off x="4320" y="2496"/>
              <a:ext cx="0" cy="1392"/>
            </a:xfrm>
            <a:prstGeom prst="line">
              <a:avLst/>
            </a:prstGeom>
            <a:ln w="19050" cap="sq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sp>
        <p:sp>
          <p:nvSpPr>
            <p:cNvPr id="40965" name="文本框 131077"/>
            <p:cNvSpPr txBox="1"/>
            <p:nvPr/>
          </p:nvSpPr>
          <p:spPr>
            <a:xfrm>
              <a:off x="4320" y="3740"/>
              <a:ext cx="384" cy="38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0966" name="任意多边形 131078"/>
            <p:cNvSpPr/>
            <p:nvPr/>
          </p:nvSpPr>
          <p:spPr>
            <a:xfrm>
              <a:off x="3264" y="2708"/>
              <a:ext cx="2400" cy="844"/>
            </a:xfrm>
            <a:custGeom>
              <a:avLst/>
              <a:gdLst/>
              <a:ahLst/>
              <a:cxnLst/>
              <a:pathLst>
                <a:path w="2400" h="844">
                  <a:moveTo>
                    <a:pt x="0" y="844"/>
                  </a:moveTo>
                  <a:cubicBezTo>
                    <a:pt x="166" y="844"/>
                    <a:pt x="349" y="824"/>
                    <a:pt x="497" y="700"/>
                  </a:cubicBezTo>
                  <a:cubicBezTo>
                    <a:pt x="645" y="576"/>
                    <a:pt x="758" y="198"/>
                    <a:pt x="886" y="99"/>
                  </a:cubicBezTo>
                  <a:cubicBezTo>
                    <a:pt x="1014" y="0"/>
                    <a:pt x="1143" y="16"/>
                    <a:pt x="1268" y="108"/>
                  </a:cubicBezTo>
                  <a:cubicBezTo>
                    <a:pt x="1393" y="200"/>
                    <a:pt x="1445" y="530"/>
                    <a:pt x="1634" y="653"/>
                  </a:cubicBezTo>
                  <a:cubicBezTo>
                    <a:pt x="1823" y="776"/>
                    <a:pt x="2241" y="804"/>
                    <a:pt x="2400" y="844"/>
                  </a:cubicBezTo>
                </a:path>
              </a:pathLst>
            </a:custGeom>
            <a:noFill/>
            <a:ln w="28575" cap="sq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967" name="直接连接符 131079"/>
            <p:cNvSpPr/>
            <p:nvPr/>
          </p:nvSpPr>
          <p:spPr>
            <a:xfrm>
              <a:off x="4608" y="3216"/>
              <a:ext cx="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0968" name="直接连接符 131080"/>
            <p:cNvSpPr/>
            <p:nvPr/>
          </p:nvSpPr>
          <p:spPr>
            <a:xfrm>
              <a:off x="3072" y="3763"/>
              <a:ext cx="264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arrow" w="med" len="med"/>
            </a:ln>
          </p:spPr>
        </p:sp>
        <p:graphicFrame>
          <p:nvGraphicFramePr>
            <p:cNvPr id="40969" name="对象 131081"/>
            <p:cNvGraphicFramePr/>
            <p:nvPr/>
          </p:nvGraphicFramePr>
          <p:xfrm>
            <a:off x="5544" y="3840"/>
            <a:ext cx="21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2" name="" r:id="rId3" imgW="114300" imgH="127000" progId="Equation.3">
                    <p:embed/>
                  </p:oleObj>
                </mc:Choice>
                <mc:Fallback>
                  <p:oleObj name="" r:id="rId3" imgW="114300" imgH="127000" progId="Equation.3">
                    <p:embed/>
                    <p:pic>
                      <p:nvPicPr>
                        <p:cNvPr id="0" name="图片 3171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544" y="3840"/>
                          <a:ext cx="216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970" name="对象 131082"/>
            <p:cNvGraphicFramePr/>
            <p:nvPr/>
          </p:nvGraphicFramePr>
          <p:xfrm>
            <a:off x="4560" y="2481"/>
            <a:ext cx="336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6" name="" r:id="rId5" imgW="291465" imgH="177800" progId="Equation.3">
                    <p:embed/>
                  </p:oleObj>
                </mc:Choice>
                <mc:Fallback>
                  <p:oleObj name="" r:id="rId5" imgW="291465" imgH="177800" progId="Equation.3">
                    <p:embed/>
                    <p:pic>
                      <p:nvPicPr>
                        <p:cNvPr id="0" name="图片 3185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60" y="2481"/>
                          <a:ext cx="336" cy="2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71" name="直接连接符 131083"/>
            <p:cNvSpPr/>
            <p:nvPr/>
          </p:nvSpPr>
          <p:spPr>
            <a:xfrm>
              <a:off x="5136" y="3456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2" name="直接连接符 131084"/>
            <p:cNvSpPr/>
            <p:nvPr/>
          </p:nvSpPr>
          <p:spPr>
            <a:xfrm flipH="1">
              <a:off x="5280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3" name="直接连接符 131085"/>
            <p:cNvSpPr/>
            <p:nvPr/>
          </p:nvSpPr>
          <p:spPr>
            <a:xfrm flipH="1">
              <a:off x="5424" y="3552"/>
              <a:ext cx="144" cy="19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4" name="直接连接符 131086"/>
            <p:cNvSpPr/>
            <p:nvPr/>
          </p:nvSpPr>
          <p:spPr>
            <a:xfrm flipH="1">
              <a:off x="5136" y="3504"/>
              <a:ext cx="96" cy="14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0975" name="直接连接符 131087"/>
            <p:cNvSpPr/>
            <p:nvPr/>
          </p:nvSpPr>
          <p:spPr>
            <a:xfrm flipH="1">
              <a:off x="5184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0976" name="对象 131088"/>
            <p:cNvGraphicFramePr/>
            <p:nvPr/>
          </p:nvGraphicFramePr>
          <p:xfrm>
            <a:off x="5345" y="3552"/>
            <a:ext cx="175" cy="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2" name="" r:id="rId7" imgW="127000" imgH="127000" progId="Equation.3">
                    <p:embed/>
                  </p:oleObj>
                </mc:Choice>
                <mc:Fallback>
                  <p:oleObj name="" r:id="rId7" imgW="127000" imgH="127000" progId="Equation.3">
                    <p:embed/>
                    <p:pic>
                      <p:nvPicPr>
                        <p:cNvPr id="0" name="图片 3181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345" y="3552"/>
                          <a:ext cx="175" cy="175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rgbClr val="00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77" name="直接连接符 131089"/>
            <p:cNvSpPr/>
            <p:nvPr/>
          </p:nvSpPr>
          <p:spPr>
            <a:xfrm>
              <a:off x="3648" y="3504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0978" name="对象 131090"/>
            <p:cNvGraphicFramePr/>
            <p:nvPr/>
          </p:nvGraphicFramePr>
          <p:xfrm>
            <a:off x="5081" y="3696"/>
            <a:ext cx="308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9" name="" r:id="rId9" imgW="165100" imgH="190500" progId="Equation.3">
                    <p:embed/>
                  </p:oleObj>
                </mc:Choice>
                <mc:Fallback>
                  <p:oleObj name="" r:id="rId9" imgW="165100" imgH="190500" progId="Equation.3">
                    <p:embed/>
                    <p:pic>
                      <p:nvPicPr>
                        <p:cNvPr id="0" name="图片 3178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81" y="3696"/>
                          <a:ext cx="308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979" name="对象 131091"/>
            <p:cNvGraphicFramePr/>
            <p:nvPr/>
          </p:nvGraphicFramePr>
          <p:xfrm>
            <a:off x="3420" y="3696"/>
            <a:ext cx="476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5" name="" r:id="rId11" imgW="254000" imgH="190500" progId="Equation.3">
                    <p:embed/>
                  </p:oleObj>
                </mc:Choice>
                <mc:Fallback>
                  <p:oleObj name="" r:id="rId11" imgW="254000" imgH="190500" progId="Equation.3">
                    <p:embed/>
                    <p:pic>
                      <p:nvPicPr>
                        <p:cNvPr id="0" name="图片 3184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20" y="3696"/>
                          <a:ext cx="476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31093" name="对象 131092"/>
          <p:cNvGraphicFramePr/>
          <p:nvPr/>
        </p:nvGraphicFramePr>
        <p:xfrm>
          <a:off x="1522413" y="2901950"/>
          <a:ext cx="6035675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13" imgW="2324100" imgH="469900" progId="Equation.DSMT4">
                  <p:embed/>
                </p:oleObj>
              </mc:Choice>
              <mc:Fallback>
                <p:oleObj name="" r:id="rId13" imgW="2324100" imgH="469900" progId="Equation.DSMT4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22413" y="2901950"/>
                        <a:ext cx="6035675" cy="1222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099" name="对象 131098"/>
          <p:cNvGraphicFramePr/>
          <p:nvPr/>
        </p:nvGraphicFramePr>
        <p:xfrm>
          <a:off x="601663" y="4502150"/>
          <a:ext cx="49530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" r:id="rId15" imgW="1905000" imgH="228600" progId="Equation.3">
                  <p:embed/>
                </p:oleObj>
              </mc:Choice>
              <mc:Fallback>
                <p:oleObj name="" r:id="rId15" imgW="1905000" imgH="228600" progId="Equation.3">
                  <p:embed/>
                  <p:pic>
                    <p:nvPicPr>
                      <p:cNvPr id="0" name="图片 3183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1663" y="4502150"/>
                        <a:ext cx="4953000" cy="595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100" name="对象 131099"/>
          <p:cNvGraphicFramePr/>
          <p:nvPr/>
        </p:nvGraphicFramePr>
        <p:xfrm>
          <a:off x="1700213" y="1758950"/>
          <a:ext cx="5562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" r:id="rId17" imgW="2146300" imgH="469900" progId="Equation.DSMT4">
                  <p:embed/>
                </p:oleObj>
              </mc:Choice>
              <mc:Fallback>
                <p:oleObj name="" r:id="rId17" imgW="2146300" imgH="469900" progId="Equation.DSMT4">
                  <p:embed/>
                  <p:pic>
                    <p:nvPicPr>
                      <p:cNvPr id="0" name="图片 3187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00213" y="1758950"/>
                        <a:ext cx="5562600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83" name="标题 131100"/>
          <p:cNvSpPr>
            <a:spLocks noGrp="1"/>
          </p:cNvSpPr>
          <p:nvPr>
            <p:ph type="title" idx="4294967295"/>
          </p:nvPr>
        </p:nvSpPr>
        <p:spPr>
          <a:xfrm>
            <a:off x="525463" y="615950"/>
            <a:ext cx="22860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定义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de-DE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31103" name="对象 131102"/>
          <p:cNvGraphicFramePr/>
          <p:nvPr/>
        </p:nvGraphicFramePr>
        <p:xfrm>
          <a:off x="4716463" y="692150"/>
          <a:ext cx="419100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" r:id="rId19" imgW="1674495" imgH="215900" progId="Equation.3">
                  <p:embed/>
                </p:oleObj>
              </mc:Choice>
              <mc:Fallback>
                <p:oleObj name="" r:id="rId19" imgW="1674495" imgH="215900" progId="Equation.3">
                  <p:embed/>
                  <p:pic>
                    <p:nvPicPr>
                      <p:cNvPr id="0" name="图片 3186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6463" y="692150"/>
                        <a:ext cx="4191000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104" name="对象 131103"/>
          <p:cNvGraphicFramePr/>
          <p:nvPr/>
        </p:nvGraphicFramePr>
        <p:xfrm>
          <a:off x="830263" y="1377950"/>
          <a:ext cx="26908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21" imgW="1002665" imgH="241300" progId="Equation.3">
                  <p:embed/>
                </p:oleObj>
              </mc:Choice>
              <mc:Fallback>
                <p:oleObj name="" r:id="rId21" imgW="1002665" imgH="241300" progId="Equation.3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30263" y="1377950"/>
                        <a:ext cx="2690812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1108" name="组合 131107"/>
          <p:cNvGrpSpPr/>
          <p:nvPr/>
        </p:nvGrpSpPr>
        <p:grpSpPr>
          <a:xfrm>
            <a:off x="879475" y="5248275"/>
            <a:ext cx="2398713" cy="555625"/>
            <a:chOff x="554" y="3306"/>
            <a:chExt cx="1511" cy="350"/>
          </a:xfrm>
        </p:grpSpPr>
        <p:graphicFrame>
          <p:nvGraphicFramePr>
            <p:cNvPr id="40987" name="对象 131104"/>
            <p:cNvGraphicFramePr/>
            <p:nvPr/>
          </p:nvGraphicFramePr>
          <p:xfrm>
            <a:off x="793" y="3385"/>
            <a:ext cx="395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0" name="" r:id="rId23" imgW="241300" imgH="165100" progId="Equation.DSMT4">
                    <p:embed/>
                  </p:oleObj>
                </mc:Choice>
                <mc:Fallback>
                  <p:oleObj name="" r:id="rId23" imgW="241300" imgH="165100" progId="Equation.DSMT4">
                    <p:embed/>
                    <p:pic>
                      <p:nvPicPr>
                        <p:cNvPr id="0" name="图片 3179"/>
                        <p:cNvPicPr/>
                        <p:nvPr/>
                      </p:nvPicPr>
                      <p:blipFill>
                        <a:blip r:embed="rId24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93" y="3385"/>
                          <a:ext cx="395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88" name="文本框 131105"/>
            <p:cNvSpPr txBox="1"/>
            <p:nvPr/>
          </p:nvSpPr>
          <p:spPr>
            <a:xfrm>
              <a:off x="1053" y="3306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分位点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。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0989" name="文本框 131106"/>
            <p:cNvSpPr txBox="1"/>
            <p:nvPr/>
          </p:nvSpPr>
          <p:spPr>
            <a:xfrm>
              <a:off x="554" y="3306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上</a:t>
              </a:r>
              <a:endPara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45411" name="对象 145410"/>
          <p:cNvGraphicFramePr/>
          <p:nvPr/>
        </p:nvGraphicFramePr>
        <p:xfrm>
          <a:off x="971550" y="4581525"/>
          <a:ext cx="2201863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1" imgW="799465" imgH="228600" progId="Equation.DSMT4">
                  <p:embed/>
                </p:oleObj>
              </mc:Choice>
              <mc:Fallback>
                <p:oleObj name="" r:id="rId1" imgW="799465" imgH="228600" progId="Equation.DSMT4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71550" y="4581525"/>
                        <a:ext cx="2201863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5412" name="组合 145411"/>
          <p:cNvGrpSpPr/>
          <p:nvPr/>
        </p:nvGrpSpPr>
        <p:grpSpPr>
          <a:xfrm>
            <a:off x="5334000" y="4114800"/>
            <a:ext cx="3810000" cy="2157413"/>
            <a:chOff x="3072" y="2481"/>
            <a:chExt cx="2688" cy="1658"/>
          </a:xfrm>
        </p:grpSpPr>
        <p:sp>
          <p:nvSpPr>
            <p:cNvPr id="41988" name="直接连接符 145412"/>
            <p:cNvSpPr/>
            <p:nvPr/>
          </p:nvSpPr>
          <p:spPr>
            <a:xfrm flipV="1">
              <a:off x="4320" y="2496"/>
              <a:ext cx="0" cy="1392"/>
            </a:xfrm>
            <a:prstGeom prst="line">
              <a:avLst/>
            </a:prstGeom>
            <a:ln w="19050" cap="sq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sp>
        <p:sp>
          <p:nvSpPr>
            <p:cNvPr id="41989" name="文本框 145413"/>
            <p:cNvSpPr txBox="1"/>
            <p:nvPr/>
          </p:nvSpPr>
          <p:spPr>
            <a:xfrm>
              <a:off x="4320" y="3740"/>
              <a:ext cx="384" cy="39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endParaRPr lang="en-US" altLang="zh-CN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任意多边形 145414"/>
            <p:cNvSpPr/>
            <p:nvPr/>
          </p:nvSpPr>
          <p:spPr>
            <a:xfrm>
              <a:off x="3264" y="2708"/>
              <a:ext cx="2400" cy="844"/>
            </a:xfrm>
            <a:custGeom>
              <a:avLst/>
              <a:gdLst/>
              <a:ahLst/>
              <a:cxnLst/>
              <a:pathLst>
                <a:path w="2400" h="844">
                  <a:moveTo>
                    <a:pt x="0" y="844"/>
                  </a:moveTo>
                  <a:cubicBezTo>
                    <a:pt x="166" y="844"/>
                    <a:pt x="349" y="824"/>
                    <a:pt x="497" y="700"/>
                  </a:cubicBezTo>
                  <a:cubicBezTo>
                    <a:pt x="645" y="576"/>
                    <a:pt x="758" y="198"/>
                    <a:pt x="886" y="99"/>
                  </a:cubicBezTo>
                  <a:cubicBezTo>
                    <a:pt x="1014" y="0"/>
                    <a:pt x="1143" y="16"/>
                    <a:pt x="1268" y="108"/>
                  </a:cubicBezTo>
                  <a:cubicBezTo>
                    <a:pt x="1393" y="200"/>
                    <a:pt x="1445" y="530"/>
                    <a:pt x="1634" y="653"/>
                  </a:cubicBezTo>
                  <a:cubicBezTo>
                    <a:pt x="1823" y="776"/>
                    <a:pt x="2241" y="804"/>
                    <a:pt x="2400" y="844"/>
                  </a:cubicBezTo>
                </a:path>
              </a:pathLst>
            </a:custGeom>
            <a:noFill/>
            <a:ln w="28575" cap="sq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1" name="直接连接符 145415"/>
            <p:cNvSpPr/>
            <p:nvPr/>
          </p:nvSpPr>
          <p:spPr>
            <a:xfrm>
              <a:off x="4608" y="3216"/>
              <a:ext cx="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1992" name="直接连接符 145416"/>
            <p:cNvSpPr/>
            <p:nvPr/>
          </p:nvSpPr>
          <p:spPr>
            <a:xfrm>
              <a:off x="3072" y="3763"/>
              <a:ext cx="264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arrow" w="med" len="med"/>
            </a:ln>
          </p:spPr>
        </p:sp>
        <p:graphicFrame>
          <p:nvGraphicFramePr>
            <p:cNvPr id="41993" name="对象 145417"/>
            <p:cNvGraphicFramePr/>
            <p:nvPr/>
          </p:nvGraphicFramePr>
          <p:xfrm>
            <a:off x="5544" y="3840"/>
            <a:ext cx="21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9" name="" r:id="rId3" imgW="114300" imgH="127000" progId="Equation.3">
                    <p:embed/>
                  </p:oleObj>
                </mc:Choice>
                <mc:Fallback>
                  <p:oleObj name="" r:id="rId3" imgW="114300" imgH="127000" progId="Equation.3">
                    <p:embed/>
                    <p:pic>
                      <p:nvPicPr>
                        <p:cNvPr id="0" name="图片 3188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544" y="3840"/>
                          <a:ext cx="216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994" name="对象 145418"/>
            <p:cNvGraphicFramePr/>
            <p:nvPr/>
          </p:nvGraphicFramePr>
          <p:xfrm>
            <a:off x="4560" y="2481"/>
            <a:ext cx="336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1" name="" r:id="rId5" imgW="291465" imgH="177800" progId="Equation.3">
                    <p:embed/>
                  </p:oleObj>
                </mc:Choice>
                <mc:Fallback>
                  <p:oleObj name="" r:id="rId5" imgW="291465" imgH="177800" progId="Equation.3">
                    <p:embed/>
                    <p:pic>
                      <p:nvPicPr>
                        <p:cNvPr id="0" name="图片 3190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560" y="2481"/>
                          <a:ext cx="336" cy="2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995" name="直接连接符 145419"/>
            <p:cNvSpPr/>
            <p:nvPr/>
          </p:nvSpPr>
          <p:spPr>
            <a:xfrm>
              <a:off x="5136" y="3456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6" name="直接连接符 145420"/>
            <p:cNvSpPr/>
            <p:nvPr/>
          </p:nvSpPr>
          <p:spPr>
            <a:xfrm flipH="1">
              <a:off x="5280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7" name="直接连接符 145421"/>
            <p:cNvSpPr/>
            <p:nvPr/>
          </p:nvSpPr>
          <p:spPr>
            <a:xfrm flipH="1">
              <a:off x="5424" y="3552"/>
              <a:ext cx="144" cy="19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8" name="直接连接符 145422"/>
            <p:cNvSpPr/>
            <p:nvPr/>
          </p:nvSpPr>
          <p:spPr>
            <a:xfrm flipH="1">
              <a:off x="5136" y="3504"/>
              <a:ext cx="96" cy="14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9" name="直接连接符 145423"/>
            <p:cNvSpPr/>
            <p:nvPr/>
          </p:nvSpPr>
          <p:spPr>
            <a:xfrm flipH="1">
              <a:off x="5184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2000" name="对象 145424"/>
            <p:cNvGraphicFramePr/>
            <p:nvPr/>
          </p:nvGraphicFramePr>
          <p:xfrm>
            <a:off x="5345" y="3552"/>
            <a:ext cx="175" cy="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0" name="" r:id="rId7" imgW="127000" imgH="127000" progId="Equation.3">
                    <p:embed/>
                  </p:oleObj>
                </mc:Choice>
                <mc:Fallback>
                  <p:oleObj name="" r:id="rId7" imgW="127000" imgH="127000" progId="Equation.3">
                    <p:embed/>
                    <p:pic>
                      <p:nvPicPr>
                        <p:cNvPr id="0" name="图片 318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345" y="3552"/>
                          <a:ext cx="175" cy="1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001" name="直接连接符 145425"/>
            <p:cNvSpPr/>
            <p:nvPr/>
          </p:nvSpPr>
          <p:spPr>
            <a:xfrm>
              <a:off x="3648" y="3504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2002" name="对象 145426"/>
            <p:cNvGraphicFramePr/>
            <p:nvPr/>
          </p:nvGraphicFramePr>
          <p:xfrm>
            <a:off x="5081" y="3696"/>
            <a:ext cx="308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6" name="" r:id="rId9" imgW="165100" imgH="190500" progId="Equation.3">
                    <p:embed/>
                  </p:oleObj>
                </mc:Choice>
                <mc:Fallback>
                  <p:oleObj name="" r:id="rId9" imgW="165100" imgH="190500" progId="Equation.3">
                    <p:embed/>
                    <p:pic>
                      <p:nvPicPr>
                        <p:cNvPr id="0" name="图片 3195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81" y="3696"/>
                          <a:ext cx="308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003" name="对象 145427"/>
            <p:cNvGraphicFramePr/>
            <p:nvPr/>
          </p:nvGraphicFramePr>
          <p:xfrm>
            <a:off x="3420" y="3696"/>
            <a:ext cx="476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7" name="" r:id="rId11" imgW="254000" imgH="190500" progId="Equation.3">
                    <p:embed/>
                  </p:oleObj>
                </mc:Choice>
                <mc:Fallback>
                  <p:oleObj name="" r:id="rId11" imgW="254000" imgH="190500" progId="Equation.3">
                    <p:embed/>
                    <p:pic>
                      <p:nvPicPr>
                        <p:cNvPr id="0" name="图片 3196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20" y="3696"/>
                          <a:ext cx="476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5429" name="对象 145428"/>
          <p:cNvGraphicFramePr/>
          <p:nvPr/>
        </p:nvGraphicFramePr>
        <p:xfrm>
          <a:off x="1042988" y="1268413"/>
          <a:ext cx="549910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" r:id="rId13" imgW="2209800" imgH="469900" progId="Equation.DSMT4">
                  <p:embed/>
                </p:oleObj>
              </mc:Choice>
              <mc:Fallback>
                <p:oleObj name="" r:id="rId13" imgW="2209800" imgH="469900" progId="Equation.DSMT4">
                  <p:embed/>
                  <p:pic>
                    <p:nvPicPr>
                      <p:cNvPr id="0" name="图片 3191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42988" y="1268413"/>
                        <a:ext cx="5499100" cy="1171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0" name="直接连接符 145429"/>
          <p:cNvSpPr/>
          <p:nvPr/>
        </p:nvSpPr>
        <p:spPr>
          <a:xfrm>
            <a:off x="5795963" y="3213100"/>
            <a:ext cx="1512887" cy="0"/>
          </a:xfrm>
          <a:prstGeom prst="line">
            <a:avLst/>
          </a:prstGeom>
          <a:ln w="2857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5431" name="文本框 145430"/>
          <p:cNvSpPr txBox="1"/>
          <p:nvPr/>
        </p:nvSpPr>
        <p:spPr>
          <a:xfrm>
            <a:off x="179388" y="3357563"/>
            <a:ext cx="82153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α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算出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1- </a:t>
            </a:r>
            <a:r>
              <a:rPr lang="en-US" altLang="zh-CN" i="1">
                <a:latin typeface="Times New Roman" panose="02020603050405020304" pitchFamily="18" charset="0"/>
                <a:ea typeface="宋体" panose="02010600030101010101" pitchFamily="2" charset="-122"/>
              </a:rPr>
              <a:t>α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查标准正态分布表便可求得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45432" name="对象 145431"/>
          <p:cNvGraphicFramePr/>
          <p:nvPr/>
        </p:nvGraphicFramePr>
        <p:xfrm>
          <a:off x="8243888" y="3213100"/>
          <a:ext cx="7620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" name="" r:id="rId15" imgW="254000" imgH="228600" progId="Equation.3">
                  <p:embed/>
                </p:oleObj>
              </mc:Choice>
              <mc:Fallback>
                <p:oleObj name="" r:id="rId15" imgW="254000" imgH="228600" progId="Equation.3">
                  <p:embed/>
                  <p:pic>
                    <p:nvPicPr>
                      <p:cNvPr id="0" name="图片 3199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243888" y="3213100"/>
                        <a:ext cx="762000" cy="687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3" name="对象 145432"/>
          <p:cNvGraphicFramePr/>
          <p:nvPr/>
        </p:nvGraphicFramePr>
        <p:xfrm>
          <a:off x="971550" y="4005263"/>
          <a:ext cx="650875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3" name="" r:id="rId17" imgW="279400" imgH="228600" progId="Equation.DSMT4">
                  <p:embed/>
                </p:oleObj>
              </mc:Choice>
              <mc:Fallback>
                <p:oleObj name="" r:id="rId17" imgW="279400" imgH="228600" progId="Equation.DSMT4">
                  <p:embed/>
                  <p:pic>
                    <p:nvPicPr>
                      <p:cNvPr id="0" name="图片 3192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71550" y="4005263"/>
                        <a:ext cx="650875" cy="627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4" name="对象 145433"/>
          <p:cNvGraphicFramePr/>
          <p:nvPr/>
        </p:nvGraphicFramePr>
        <p:xfrm>
          <a:off x="971550" y="5229225"/>
          <a:ext cx="665163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" r:id="rId19" imgW="279400" imgH="228600" progId="Equation.DSMT4">
                  <p:embed/>
                </p:oleObj>
              </mc:Choice>
              <mc:Fallback>
                <p:oleObj name="" r:id="rId19" imgW="279400" imgH="228600" progId="Equation.DSMT4">
                  <p:embed/>
                  <p:pic>
                    <p:nvPicPr>
                      <p:cNvPr id="0" name="图片 3193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71550" y="5229225"/>
                        <a:ext cx="665163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5" name="对象 145434"/>
          <p:cNvGraphicFramePr/>
          <p:nvPr/>
        </p:nvGraphicFramePr>
        <p:xfrm>
          <a:off x="1763713" y="2636838"/>
          <a:ext cx="461962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" r:id="rId21" imgW="177800" imgH="227965" progId="Equation.DSMT4">
                  <p:embed/>
                </p:oleObj>
              </mc:Choice>
              <mc:Fallback>
                <p:oleObj name="" r:id="rId21" imgW="177800" imgH="227965" progId="Equation.DSMT4">
                  <p:embed/>
                  <p:pic>
                    <p:nvPicPr>
                      <p:cNvPr id="0" name="图片 3198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63713" y="2636838"/>
                        <a:ext cx="461962" cy="595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6" name="对象 145435"/>
          <p:cNvGraphicFramePr/>
          <p:nvPr/>
        </p:nvGraphicFramePr>
        <p:xfrm>
          <a:off x="1187450" y="260350"/>
          <a:ext cx="4891088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" name="" r:id="rId23" imgW="1993900" imgH="469900" progId="Equation.DSMT4">
                  <p:embed/>
                </p:oleObj>
              </mc:Choice>
              <mc:Fallback>
                <p:oleObj name="" r:id="rId23" imgW="1993900" imgH="469900" progId="Equation.DSMT4">
                  <p:embed/>
                  <p:pic>
                    <p:nvPicPr>
                      <p:cNvPr id="0" name="图片 3200"/>
                      <p:cNvPicPr/>
                      <p:nvPr/>
                    </p:nvPicPr>
                    <p:blipFill>
                      <a:blip r:embed="rId2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87450" y="260350"/>
                        <a:ext cx="4891088" cy="1154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8" name="文本框 145437"/>
          <p:cNvSpPr txBox="1"/>
          <p:nvPr/>
        </p:nvSpPr>
        <p:spPr>
          <a:xfrm>
            <a:off x="539750" y="2636838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则称点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5439" name="文本框 145438"/>
          <p:cNvSpPr txBox="1"/>
          <p:nvPr/>
        </p:nvSpPr>
        <p:spPr>
          <a:xfrm>
            <a:off x="2124075" y="2636838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为标准正态分布的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45440" name="组合 145439"/>
          <p:cNvGrpSpPr/>
          <p:nvPr/>
        </p:nvGrpSpPr>
        <p:grpSpPr>
          <a:xfrm>
            <a:off x="5003800" y="2636838"/>
            <a:ext cx="2398713" cy="555625"/>
            <a:chOff x="554" y="3306"/>
            <a:chExt cx="1511" cy="350"/>
          </a:xfrm>
        </p:grpSpPr>
        <p:graphicFrame>
          <p:nvGraphicFramePr>
            <p:cNvPr id="42015" name="对象 145440"/>
            <p:cNvGraphicFramePr/>
            <p:nvPr/>
          </p:nvGraphicFramePr>
          <p:xfrm>
            <a:off x="793" y="3385"/>
            <a:ext cx="395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95" name="" r:id="rId25" imgW="241300" imgH="165100" progId="Equation.DSMT4">
                    <p:embed/>
                  </p:oleObj>
                </mc:Choice>
                <mc:Fallback>
                  <p:oleObj name="" r:id="rId25" imgW="241300" imgH="165100" progId="Equation.DSMT4">
                    <p:embed/>
                    <p:pic>
                      <p:nvPicPr>
                        <p:cNvPr id="0" name="图片 3194"/>
                        <p:cNvPicPr/>
                        <p:nvPr/>
                      </p:nvPicPr>
                      <p:blipFill>
                        <a:blip r:embed="rId26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93" y="3385"/>
                          <a:ext cx="395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016" name="文本框 145441"/>
            <p:cNvSpPr txBox="1"/>
            <p:nvPr/>
          </p:nvSpPr>
          <p:spPr>
            <a:xfrm>
              <a:off x="1053" y="3306"/>
              <a:ext cx="10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分位点。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2017" name="文本框 145442"/>
            <p:cNvSpPr txBox="1"/>
            <p:nvPr/>
          </p:nvSpPr>
          <p:spPr>
            <a:xfrm>
              <a:off x="554" y="3306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上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aphicFrame>
        <p:nvGraphicFramePr>
          <p:cNvPr id="145444" name="对象 145443"/>
          <p:cNvGraphicFramePr/>
          <p:nvPr/>
        </p:nvGraphicFramePr>
        <p:xfrm>
          <a:off x="3563938" y="4076700"/>
          <a:ext cx="887412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" r:id="rId27" imgW="381000" imgH="228600" progId="Equation.DSMT4">
                  <p:embed/>
                </p:oleObj>
              </mc:Choice>
              <mc:Fallback>
                <p:oleObj name="" r:id="rId27" imgW="381000" imgH="228600" progId="Equation.DSMT4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2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63938" y="4076700"/>
                        <a:ext cx="887412" cy="627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5" name="对象 145444"/>
          <p:cNvGraphicFramePr/>
          <p:nvPr/>
        </p:nvGraphicFramePr>
        <p:xfrm>
          <a:off x="1116013" y="6021388"/>
          <a:ext cx="75723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29" imgW="317500" imgH="228600" progId="Equation.DSMT4">
                  <p:embed/>
                </p:oleObj>
              </mc:Choice>
              <mc:Fallback>
                <p:oleObj name="" r:id="rId29" imgW="317500" imgH="228600" progId="Equation.DSMT4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3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16013" y="6021388"/>
                        <a:ext cx="757237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6" name="对象 145445"/>
          <p:cNvGraphicFramePr/>
          <p:nvPr/>
        </p:nvGraphicFramePr>
        <p:xfrm>
          <a:off x="1763713" y="4076700"/>
          <a:ext cx="1211262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" r:id="rId31" imgW="520065" imgH="203200" progId="Equation.DSMT4">
                  <p:embed/>
                </p:oleObj>
              </mc:Choice>
              <mc:Fallback>
                <p:oleObj name="" r:id="rId31" imgW="520065" imgH="203200" progId="Equation.DSMT4">
                  <p:embed/>
                  <p:pic>
                    <p:nvPicPr>
                      <p:cNvPr id="0" name="图片 3202"/>
                      <p:cNvPicPr/>
                      <p:nvPr/>
                    </p:nvPicPr>
                    <p:blipFill>
                      <a:blip r:embed="rId3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63713" y="4076700"/>
                        <a:ext cx="1211262" cy="557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7" name="对象 145446"/>
          <p:cNvGraphicFramePr/>
          <p:nvPr/>
        </p:nvGraphicFramePr>
        <p:xfrm>
          <a:off x="4427538" y="4149725"/>
          <a:ext cx="1093787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" r:id="rId33" imgW="469265" imgH="203200" progId="Equation.DSMT4">
                  <p:embed/>
                </p:oleObj>
              </mc:Choice>
              <mc:Fallback>
                <p:oleObj name="" r:id="rId33" imgW="469265" imgH="203200" progId="Equation.DSMT4">
                  <p:embed/>
                  <p:pic>
                    <p:nvPicPr>
                      <p:cNvPr id="0" name="图片 3201"/>
                      <p:cNvPicPr/>
                      <p:nvPr/>
                    </p:nvPicPr>
                    <p:blipFill>
                      <a:blip r:embed="rId3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427538" y="4149725"/>
                        <a:ext cx="1093787" cy="557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8" name="对象 145447"/>
          <p:cNvGraphicFramePr/>
          <p:nvPr/>
        </p:nvGraphicFramePr>
        <p:xfrm>
          <a:off x="1692275" y="5300663"/>
          <a:ext cx="272573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" r:id="rId35" imgW="1143000" imgH="228600" progId="Equation.DSMT4">
                  <p:embed/>
                </p:oleObj>
              </mc:Choice>
              <mc:Fallback>
                <p:oleObj name="" r:id="rId35" imgW="1143000" imgH="228600" progId="Equation.DSMT4">
                  <p:embed/>
                  <p:pic>
                    <p:nvPicPr>
                      <p:cNvPr id="0" name="图片 3207"/>
                      <p:cNvPicPr/>
                      <p:nvPr/>
                    </p:nvPicPr>
                    <p:blipFill>
                      <a:blip r:embed="rId3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92275" y="5300663"/>
                        <a:ext cx="2725738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9" name="对象 145448"/>
          <p:cNvGraphicFramePr/>
          <p:nvPr/>
        </p:nvGraphicFramePr>
        <p:xfrm>
          <a:off x="1824038" y="6021388"/>
          <a:ext cx="254158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37" imgW="1066800" imgH="228600" progId="Equation.DSMT4">
                  <p:embed/>
                </p:oleObj>
              </mc:Choice>
              <mc:Fallback>
                <p:oleObj name="" r:id="rId37" imgW="1066800" imgH="228600" progId="Equation.DSMT4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3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24038" y="6021388"/>
                        <a:ext cx="2541587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543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31" grpId="0" build="p"/>
      <p:bldP spid="145438" grpId="0"/>
      <p:bldP spid="1454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89443" name="对象 189442"/>
          <p:cNvGraphicFramePr/>
          <p:nvPr/>
        </p:nvGraphicFramePr>
        <p:xfrm>
          <a:off x="7164388" y="3068638"/>
          <a:ext cx="1770062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1" imgW="749300" imgH="228600" progId="Equation.DSMT4">
                  <p:embed/>
                </p:oleObj>
              </mc:Choice>
              <mc:Fallback>
                <p:oleObj name="" r:id="rId1" imgW="749300" imgH="228600" progId="Equation.DSMT4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164388" y="3068638"/>
                        <a:ext cx="1770062" cy="534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5" name="对象 189444"/>
          <p:cNvGraphicFramePr/>
          <p:nvPr/>
        </p:nvGraphicFramePr>
        <p:xfrm>
          <a:off x="2773363" y="1628775"/>
          <a:ext cx="22225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3" imgW="876300" imgH="228600" progId="Equation.3">
                  <p:embed/>
                </p:oleObj>
              </mc:Choice>
              <mc:Fallback>
                <p:oleObj name="" r:id="rId3" imgW="876300" imgH="228600" progId="Equation.3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73363" y="1628775"/>
                        <a:ext cx="2222500" cy="601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6" name="对象 189445"/>
          <p:cNvGraphicFramePr/>
          <p:nvPr/>
        </p:nvGraphicFramePr>
        <p:xfrm>
          <a:off x="4356100" y="2276475"/>
          <a:ext cx="3795713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" r:id="rId5" imgW="1574165" imgH="241300" progId="Equation.DSMT4">
                  <p:embed/>
                </p:oleObj>
              </mc:Choice>
              <mc:Fallback>
                <p:oleObj name="" r:id="rId5" imgW="1574165" imgH="241300" progId="Equation.DSMT4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356100" y="2276475"/>
                        <a:ext cx="3795713" cy="601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7" name="对象 189446"/>
          <p:cNvGraphicFramePr/>
          <p:nvPr/>
        </p:nvGraphicFramePr>
        <p:xfrm>
          <a:off x="5003800" y="2997200"/>
          <a:ext cx="51117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7" imgW="203200" imgH="228600" progId="Equation.DSMT4">
                  <p:embed/>
                </p:oleObj>
              </mc:Choice>
              <mc:Fallback>
                <p:oleObj name="" r:id="rId7" imgW="203200" imgH="228600" progId="Equation.DSMT4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003800" y="2997200"/>
                        <a:ext cx="511175" cy="573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48" name="矩形 189447"/>
          <p:cNvSpPr/>
          <p:nvPr/>
        </p:nvSpPr>
        <p:spPr>
          <a:xfrm>
            <a:off x="468313" y="1628775"/>
            <a:ext cx="22002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定义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6.3</a:t>
            </a:r>
            <a:endParaRPr lang="en-US" altLang="zh-CN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49" name="矩形 189448"/>
          <p:cNvSpPr/>
          <p:nvPr/>
        </p:nvSpPr>
        <p:spPr>
          <a:xfrm>
            <a:off x="2268538" y="16287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50" name="矩形 189449"/>
          <p:cNvSpPr/>
          <p:nvPr/>
        </p:nvSpPr>
        <p:spPr>
          <a:xfrm>
            <a:off x="539750" y="2349500"/>
            <a:ext cx="19034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(0,1),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51" name="矩形 189450"/>
          <p:cNvSpPr/>
          <p:nvPr/>
        </p:nvSpPr>
        <p:spPr>
          <a:xfrm>
            <a:off x="2268538" y="2349500"/>
            <a:ext cx="20510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则称统计量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52" name="矩形 189451"/>
          <p:cNvSpPr/>
          <p:nvPr/>
        </p:nvSpPr>
        <p:spPr>
          <a:xfrm>
            <a:off x="250825" y="3068638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所服从的分布为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自由度为</a:t>
            </a:r>
            <a:r>
              <a:rPr lang="zh-CN" altLang="en-US" i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i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53" name="矩形 189452"/>
          <p:cNvSpPr/>
          <p:nvPr/>
        </p:nvSpPr>
        <p:spPr>
          <a:xfrm>
            <a:off x="5292725" y="3068638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分布，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记为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3020" name="标题 189453"/>
          <p:cNvSpPr>
            <a:spLocks noGrp="1"/>
          </p:cNvSpPr>
          <p:nvPr>
            <p:ph type="title" idx="4294967295"/>
          </p:nvPr>
        </p:nvSpPr>
        <p:spPr>
          <a:xfrm>
            <a:off x="611188" y="115888"/>
            <a:ext cx="1403350" cy="719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三、</a:t>
            </a:r>
            <a:endParaRPr lang="zh-CN" altLang="en-US" sz="28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grpSp>
        <p:nvGrpSpPr>
          <p:cNvPr id="43021" name="组合 189454"/>
          <p:cNvGrpSpPr/>
          <p:nvPr/>
        </p:nvGrpSpPr>
        <p:grpSpPr>
          <a:xfrm>
            <a:off x="1547813" y="187325"/>
            <a:ext cx="1684337" cy="601663"/>
            <a:chOff x="793" y="466"/>
            <a:chExt cx="1061" cy="379"/>
          </a:xfrm>
        </p:grpSpPr>
        <p:graphicFrame>
          <p:nvGraphicFramePr>
            <p:cNvPr id="43022" name="内容占位符 189455"/>
            <p:cNvGraphicFramePr/>
            <p:nvPr>
              <p:ph sz="half" idx="4294967295"/>
            </p:nvPr>
          </p:nvGraphicFramePr>
          <p:xfrm>
            <a:off x="793" y="466"/>
            <a:ext cx="245" cy="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4" name="" r:id="rId9" imgW="203200" imgH="228600" progId="Equation.3">
                    <p:embed/>
                  </p:oleObj>
                </mc:Choice>
                <mc:Fallback>
                  <p:oleObj name="" r:id="rId9" imgW="203200" imgH="228600" progId="Equation.3">
                    <p:embed/>
                    <p:pic>
                      <p:nvPicPr>
                        <p:cNvPr id="0" name="图片 3143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  <a:lum bright="1999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93" y="466"/>
                          <a:ext cx="245" cy="3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23" name="文本框 189456"/>
            <p:cNvSpPr txBox="1"/>
            <p:nvPr/>
          </p:nvSpPr>
          <p:spPr>
            <a:xfrm>
              <a:off x="992" y="511"/>
              <a:ext cx="86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b="1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分布</a:t>
              </a:r>
              <a:endPara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aphicFrame>
        <p:nvGraphicFramePr>
          <p:cNvPr id="189458" name="内容占位符 189457"/>
          <p:cNvGraphicFramePr/>
          <p:nvPr>
            <p:ph sz="half" idx="4294967295"/>
          </p:nvPr>
        </p:nvGraphicFramePr>
        <p:xfrm>
          <a:off x="2308225" y="3644900"/>
          <a:ext cx="5319713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11" imgW="2335530" imgH="711200" progId="Equation.DSMT4">
                  <p:embed/>
                </p:oleObj>
              </mc:Choice>
              <mc:Fallback>
                <p:oleObj name="" r:id="rId11" imgW="2335530" imgH="711200" progId="Equation.DSMT4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08225" y="3644900"/>
                        <a:ext cx="5319713" cy="1619250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62" name="矩形 189461"/>
          <p:cNvSpPr/>
          <p:nvPr/>
        </p:nvSpPr>
        <p:spPr>
          <a:xfrm>
            <a:off x="5005388" y="1700213"/>
            <a:ext cx="3651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相互独立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都服从正态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66" name="文本框 189465"/>
          <p:cNvSpPr txBox="1"/>
          <p:nvPr/>
        </p:nvSpPr>
        <p:spPr>
          <a:xfrm>
            <a:off x="395288" y="3716338"/>
            <a:ext cx="16097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其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密度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89468" name="组合 189467"/>
          <p:cNvGrpSpPr/>
          <p:nvPr/>
        </p:nvGrpSpPr>
        <p:grpSpPr>
          <a:xfrm>
            <a:off x="1116013" y="836613"/>
            <a:ext cx="6850062" cy="685800"/>
            <a:chOff x="579" y="1075"/>
            <a:chExt cx="4315" cy="432"/>
          </a:xfrm>
        </p:grpSpPr>
        <p:graphicFrame>
          <p:nvGraphicFramePr>
            <p:cNvPr id="43028" name="对象 189468"/>
            <p:cNvGraphicFramePr/>
            <p:nvPr/>
          </p:nvGraphicFramePr>
          <p:xfrm>
            <a:off x="579" y="1075"/>
            <a:ext cx="381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8" name="" r:id="rId13" imgW="203200" imgH="228600" progId="Equation.3">
                    <p:embed/>
                  </p:oleObj>
                </mc:Choice>
                <mc:Fallback>
                  <p:oleObj name="" r:id="rId13" imgW="203200" imgH="228600" progId="Equation.3">
                    <p:embed/>
                    <p:pic>
                      <p:nvPicPr>
                        <p:cNvPr id="0" name="图片 3147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79" y="1075"/>
                          <a:ext cx="381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29" name="矩形 189469"/>
            <p:cNvSpPr/>
            <p:nvPr/>
          </p:nvSpPr>
          <p:spPr>
            <a:xfrm>
              <a:off x="858" y="1156"/>
              <a:ext cx="40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分布是由正态分布派生出来的一种分布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.</a:t>
              </a:r>
              <a:endParaRPr lang="en-US" altLang="zh-CN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189471" name="对象 189470"/>
          <p:cNvGraphicFramePr/>
          <p:nvPr/>
        </p:nvGraphicFramePr>
        <p:xfrm>
          <a:off x="2411413" y="5805488"/>
          <a:ext cx="354488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15" imgW="1624330" imgH="355600" progId="Equation.DSMT4">
                  <p:embed/>
                </p:oleObj>
              </mc:Choice>
              <mc:Fallback>
                <p:oleObj name="" r:id="rId15" imgW="1624330" imgH="355600" progId="Equation.DSMT4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11413" y="5805488"/>
                        <a:ext cx="3544887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72" name="文本框 189471"/>
          <p:cNvSpPr txBox="1"/>
          <p:nvPr/>
        </p:nvSpPr>
        <p:spPr>
          <a:xfrm>
            <a:off x="395288" y="5229225"/>
            <a:ext cx="46085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其中伽玛</a:t>
            </a:r>
            <a:r>
              <a:rPr lang="el-GR" altLang="zh-CN" dirty="0">
                <a:latin typeface="楷体_GB2312" pitchFamily="49" charset="-122"/>
                <a:ea typeface="楷体_GB2312" pitchFamily="49" charset="-122"/>
              </a:rPr>
              <a:t>Γ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函数通过积分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9473" name="文本框 189472"/>
          <p:cNvSpPr txBox="1"/>
          <p:nvPr/>
        </p:nvSpPr>
        <p:spPr>
          <a:xfrm>
            <a:off x="6588125" y="580548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来定义。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94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4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945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94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94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94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8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8" grpId="0" build="p"/>
      <p:bldP spid="189449" grpId="0" build="p"/>
      <p:bldP spid="189450" grpId="0" build="p"/>
      <p:bldP spid="189451" grpId="0" build="p"/>
      <p:bldP spid="189452" grpId="0" build="p"/>
      <p:bldP spid="189453" grpId="0" build="p"/>
      <p:bldP spid="189462" grpId="0"/>
      <p:bldP spid="189466" grpId="0"/>
      <p:bldP spid="189472" grpId="0"/>
      <p:bldP spid="18947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44034" name="标题 198669"/>
          <p:cNvSpPr>
            <a:spLocks noGrp="1"/>
          </p:cNvSpPr>
          <p:nvPr>
            <p:ph type="title" idx="4294967295"/>
          </p:nvPr>
        </p:nvSpPr>
        <p:spPr>
          <a:xfrm>
            <a:off x="1403350" y="333375"/>
            <a:ext cx="4321175" cy="6588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分布的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密度函数的图形</a:t>
            </a:r>
            <a:endParaRPr lang="zh-CN" altLang="en-US" sz="2800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44035" name="内容占位符 198671"/>
          <p:cNvGraphicFramePr/>
          <p:nvPr>
            <p:ph sz="half" idx="4294967295"/>
          </p:nvPr>
        </p:nvGraphicFramePr>
        <p:xfrm>
          <a:off x="944563" y="404813"/>
          <a:ext cx="38893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1" imgW="203200" imgH="228600" progId="Equation.3">
                  <p:embed/>
                </p:oleObj>
              </mc:Choice>
              <mc:Fallback>
                <p:oleObj name="" r:id="rId1" imgW="203200" imgH="228600" progId="Equation.3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  <a:lum bright="1999"/>
                      </a:blip>
                      <a:stretch>
                        <a:fillRect/>
                      </a:stretch>
                    </p:blipFill>
                    <p:spPr>
                      <a:xfrm>
                        <a:off x="944563" y="404813"/>
                        <a:ext cx="388937" cy="601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74" name="内容占位符 198673"/>
          <p:cNvGraphicFramePr/>
          <p:nvPr>
            <p:ph sz="half" idx="4294967295"/>
          </p:nvPr>
        </p:nvGraphicFramePr>
        <p:xfrm>
          <a:off x="2201863" y="942975"/>
          <a:ext cx="5241925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" r:id="rId3" imgW="2360930" imgH="711200" progId="Equation.DSMT4">
                  <p:embed/>
                </p:oleObj>
              </mc:Choice>
              <mc:Fallback>
                <p:oleObj name="" r:id="rId3" imgW="2360930" imgH="711200" progId="Equation.DSMT4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01863" y="942975"/>
                        <a:ext cx="5241925" cy="1577975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677" name="对象 198676"/>
          <p:cNvGraphicFramePr/>
          <p:nvPr/>
        </p:nvGraphicFramePr>
        <p:xfrm>
          <a:off x="179388" y="2492375"/>
          <a:ext cx="6948487" cy="436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5" imgW="2545080" imgH="1767840" progId="Paint.Picture">
                  <p:embed/>
                </p:oleObj>
              </mc:Choice>
              <mc:Fallback>
                <p:oleObj name="" r:id="rId5" imgW="2545080" imgH="1767840" progId="Paint.Picture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388" y="2492375"/>
                        <a:ext cx="6948487" cy="436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8678" name="文本框 198677"/>
          <p:cNvSpPr txBox="1"/>
          <p:nvPr/>
        </p:nvSpPr>
        <p:spPr>
          <a:xfrm>
            <a:off x="7181850" y="29972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图形特点：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8679" name="文本框 198678"/>
          <p:cNvSpPr txBox="1"/>
          <p:nvPr/>
        </p:nvSpPr>
        <p:spPr>
          <a:xfrm>
            <a:off x="7380288" y="38608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不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对称。</a:t>
            </a:r>
            <a:endParaRPr lang="zh-CN" altLang="en-US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9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9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9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9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78" grpId="0"/>
      <p:bldP spid="1986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91143" name="矩形 91142"/>
          <p:cNvSpPr/>
          <p:nvPr/>
        </p:nvSpPr>
        <p:spPr>
          <a:xfrm>
            <a:off x="4732338" y="3471863"/>
            <a:ext cx="4038600" cy="604837"/>
          </a:xfrm>
          <a:prstGeom prst="rect">
            <a:avLst/>
          </a:prstGeom>
          <a:noFill/>
          <a:ln w="190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作出精确而可靠的结论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文本框 91144"/>
          <p:cNvSpPr txBox="1"/>
          <p:nvPr/>
        </p:nvSpPr>
        <p:spPr>
          <a:xfrm>
            <a:off x="1219200" y="620713"/>
            <a:ext cx="6940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总体上来说，数理统计可以分为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两大类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46" name="文本框 91145"/>
          <p:cNvSpPr txBox="1"/>
          <p:nvPr/>
        </p:nvSpPr>
        <p:spPr>
          <a:xfrm>
            <a:off x="433388" y="1262063"/>
            <a:ext cx="4806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一类是如何科学地安排试验，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47" name="文本框 91146"/>
          <p:cNvSpPr txBox="1"/>
          <p:nvPr/>
        </p:nvSpPr>
        <p:spPr>
          <a:xfrm>
            <a:off x="425450" y="1795463"/>
            <a:ext cx="8718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此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部分内容称为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描述统计学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如：试验设计、抽样方法。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48" name="文本框 91147"/>
          <p:cNvSpPr txBox="1"/>
          <p:nvPr/>
        </p:nvSpPr>
        <p:spPr>
          <a:xfrm>
            <a:off x="830263" y="2373313"/>
            <a:ext cx="6940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另一类是研究如何分析所获得的随机数据，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49" name="文本框 91148"/>
          <p:cNvSpPr txBox="1"/>
          <p:nvPr/>
        </p:nvSpPr>
        <p:spPr>
          <a:xfrm>
            <a:off x="7383463" y="23733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对所研究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50" name="文本框 91149"/>
          <p:cNvSpPr txBox="1"/>
          <p:nvPr/>
        </p:nvSpPr>
        <p:spPr>
          <a:xfrm>
            <a:off x="465138" y="2938463"/>
            <a:ext cx="6584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的问题进行科学的、合理的估计和推断，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151" name="文本框 91150"/>
          <p:cNvSpPr txBox="1"/>
          <p:nvPr/>
        </p:nvSpPr>
        <p:spPr>
          <a:xfrm>
            <a:off x="6789738" y="293846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尽可能地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2" name="文本框 91151"/>
          <p:cNvSpPr txBox="1"/>
          <p:nvPr/>
        </p:nvSpPr>
        <p:spPr>
          <a:xfrm>
            <a:off x="541338" y="3548063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采取一定的决策提供依据，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3" name="文本框 91152"/>
          <p:cNvSpPr txBox="1"/>
          <p:nvPr/>
        </p:nvSpPr>
        <p:spPr>
          <a:xfrm>
            <a:off x="611188" y="4119563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这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部分的内容称为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推断统计学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4" name="文本框 91153"/>
          <p:cNvSpPr txBox="1"/>
          <p:nvPr/>
        </p:nvSpPr>
        <p:spPr>
          <a:xfrm>
            <a:off x="5341938" y="4081463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如：参数估计、假设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5" name="文本框 91154"/>
          <p:cNvSpPr txBox="1"/>
          <p:nvPr/>
        </p:nvSpPr>
        <p:spPr>
          <a:xfrm>
            <a:off x="571500" y="4691063"/>
            <a:ext cx="1576388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检验等。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6" name="文本框 91155"/>
          <p:cNvSpPr txBox="1"/>
          <p:nvPr/>
        </p:nvSpPr>
        <p:spPr>
          <a:xfrm>
            <a:off x="1150938" y="5224463"/>
            <a:ext cx="7296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我们主要讨论有关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推断统计学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中几个最基本的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7" name="文本框 91156"/>
          <p:cNvSpPr txBox="1"/>
          <p:nvPr/>
        </p:nvSpPr>
        <p:spPr>
          <a:xfrm>
            <a:off x="693738" y="583406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问题。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1158" name="文本框 91157"/>
          <p:cNvSpPr txBox="1"/>
          <p:nvPr/>
        </p:nvSpPr>
        <p:spPr>
          <a:xfrm>
            <a:off x="4884738" y="126206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以获取有效的随机数据。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14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115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114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14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14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115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11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115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"/>
                                        <p:tgtEl>
                                          <p:spTgt spid="911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15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1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11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15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15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3" grpId="0" build="p"/>
      <p:bldP spid="91146" grpId="0" build="p"/>
      <p:bldP spid="91147" grpId="0" build="p"/>
      <p:bldP spid="91148" grpId="0" build="p"/>
      <p:bldP spid="91149" grpId="0" build="p"/>
      <p:bldP spid="91150" grpId="0" build="p"/>
      <p:bldP spid="91151" grpId="0" build="p"/>
      <p:bldP spid="91152" grpId="0" build="p"/>
      <p:bldP spid="91153" grpId="0" build="p"/>
      <p:bldP spid="91154" grpId="0" build="p"/>
      <p:bldP spid="91155" grpId="0" build="p"/>
      <p:bldP spid="91156" grpId="0" build="p"/>
      <p:bldP spid="91157" grpId="0" build="p"/>
      <p:bldP spid="9115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45058" name="对象 201731"/>
          <p:cNvGraphicFramePr/>
          <p:nvPr/>
        </p:nvGraphicFramePr>
        <p:xfrm>
          <a:off x="1258888" y="260350"/>
          <a:ext cx="5429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1" imgW="203200" imgH="228600" progId="Equation.3">
                  <p:embed/>
                </p:oleObj>
              </mc:Choice>
              <mc:Fallback>
                <p:oleObj name="" r:id="rId1" imgW="203200" imgH="228600" progId="Equation.3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260350"/>
                        <a:ext cx="54292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9" name="矩形 201732"/>
          <p:cNvSpPr/>
          <p:nvPr/>
        </p:nvSpPr>
        <p:spPr>
          <a:xfrm>
            <a:off x="827088" y="260350"/>
            <a:ext cx="4984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由   分布的定义，不难得到：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42" name="对象 201741"/>
          <p:cNvGraphicFramePr/>
          <p:nvPr/>
        </p:nvGraphicFramePr>
        <p:xfrm>
          <a:off x="4787900" y="1557338"/>
          <a:ext cx="359886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3" imgW="1345565" imgH="241300" progId="Equation.DSMT4">
                  <p:embed/>
                </p:oleObj>
              </mc:Choice>
              <mc:Fallback>
                <p:oleObj name="" r:id="rId3" imgW="1345565" imgH="241300" progId="Equation.DSMT4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87900" y="1557338"/>
                        <a:ext cx="3598863" cy="642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43" name="对象 201742"/>
          <p:cNvGraphicFramePr/>
          <p:nvPr/>
        </p:nvGraphicFramePr>
        <p:xfrm>
          <a:off x="1619250" y="836613"/>
          <a:ext cx="4514850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5" imgW="1688465" imgH="241300" progId="Equation.DSMT4">
                  <p:embed/>
                </p:oleObj>
              </mc:Choice>
              <mc:Fallback>
                <p:oleObj name="" r:id="rId5" imgW="1688465" imgH="241300" progId="Equation.DSMT4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19250" y="836613"/>
                        <a:ext cx="4514850" cy="642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44" name="矩形 201743"/>
          <p:cNvSpPr/>
          <p:nvPr/>
        </p:nvSpPr>
        <p:spPr>
          <a:xfrm>
            <a:off x="6300788" y="908050"/>
            <a:ext cx="24844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且相互独立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47" name="对象 201746"/>
          <p:cNvGraphicFramePr/>
          <p:nvPr/>
        </p:nvGraphicFramePr>
        <p:xfrm>
          <a:off x="1041400" y="1627188"/>
          <a:ext cx="6096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7" imgW="203200" imgH="228600" progId="Equation.3">
                  <p:embed/>
                </p:oleObj>
              </mc:Choice>
              <mc:Fallback>
                <p:oleObj name="" r:id="rId7" imgW="203200" imgH="228600" progId="Equation.3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041400" y="1627188"/>
                        <a:ext cx="609600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49" name="矩形 201748"/>
          <p:cNvSpPr/>
          <p:nvPr/>
        </p:nvSpPr>
        <p:spPr>
          <a:xfrm>
            <a:off x="611188" y="908050"/>
            <a:ext cx="10747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1. 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设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50" name="矩形 201749"/>
          <p:cNvSpPr/>
          <p:nvPr/>
        </p:nvSpPr>
        <p:spPr>
          <a:xfrm>
            <a:off x="539750" y="1628775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则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51" name="矩形 201750"/>
          <p:cNvSpPr/>
          <p:nvPr/>
        </p:nvSpPr>
        <p:spPr>
          <a:xfrm>
            <a:off x="1547813" y="1677988"/>
            <a:ext cx="3384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分布的具有可加性：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60" name="矩形 201759"/>
          <p:cNvSpPr/>
          <p:nvPr/>
        </p:nvSpPr>
        <p:spPr>
          <a:xfrm>
            <a:off x="2987675" y="242093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则可以求得，</a:t>
            </a:r>
            <a:endParaRPr lang="zh-CN" altLang="en-US" b="1" i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1762" name="对象 201761"/>
          <p:cNvGraphicFramePr/>
          <p:nvPr/>
        </p:nvGraphicFramePr>
        <p:xfrm>
          <a:off x="1116013" y="2349500"/>
          <a:ext cx="2036762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9" imgW="761365" imgH="228600" progId="Equation.DSMT4">
                  <p:embed/>
                </p:oleObj>
              </mc:Choice>
              <mc:Fallback>
                <p:oleObj name="" r:id="rId9" imgW="761365" imgH="228600" progId="Equation.DSMT4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16013" y="2349500"/>
                        <a:ext cx="2036762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63" name="矩形 201762"/>
          <p:cNvSpPr/>
          <p:nvPr/>
        </p:nvSpPr>
        <p:spPr>
          <a:xfrm>
            <a:off x="395288" y="2422525"/>
            <a:ext cx="9001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若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64" name="对象 201763"/>
          <p:cNvGraphicFramePr/>
          <p:nvPr/>
        </p:nvGraphicFramePr>
        <p:xfrm>
          <a:off x="5003800" y="2349500"/>
          <a:ext cx="3887788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" r:id="rId11" imgW="1498600" imgH="228600" progId="Equation.DSMT4">
                  <p:embed/>
                </p:oleObj>
              </mc:Choice>
              <mc:Fallback>
                <p:oleObj name="" r:id="rId11" imgW="1498600" imgH="228600" progId="Equation.DSMT4">
                  <p:embed/>
                  <p:pic>
                    <p:nvPicPr>
                      <p:cNvPr id="0" name="图片 316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003800" y="2349500"/>
                        <a:ext cx="3887788" cy="592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1770" name="图片 201769"/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/>
              </a:clrFrom>
              <a:clrTo>
                <a:srgbClr val="FFFFFF"/>
              </a:clrTo>
            </a:clrChange>
          </a:blip>
          <a:stretch>
            <a:fillRect/>
          </a:stretch>
        </p:blipFill>
        <p:spPr>
          <a:xfrm>
            <a:off x="2411413" y="3213100"/>
            <a:ext cx="2520950" cy="63658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01769" name="对象 201768"/>
          <p:cNvGraphicFramePr/>
          <p:nvPr/>
        </p:nvGraphicFramePr>
        <p:xfrm>
          <a:off x="5364163" y="3213100"/>
          <a:ext cx="33115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14" imgW="1231265" imgH="241300" progId="Equation.DSMT4">
                  <p:embed/>
                </p:oleObj>
              </mc:Choice>
              <mc:Fallback>
                <p:oleObj name="" r:id="rId14" imgW="1231265" imgH="241300" progId="Equation.DSMT4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64163" y="3213100"/>
                        <a:ext cx="3311525" cy="639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8" name="对象 201767"/>
          <p:cNvGraphicFramePr/>
          <p:nvPr/>
        </p:nvGraphicFramePr>
        <p:xfrm>
          <a:off x="250825" y="4005263"/>
          <a:ext cx="616585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16" imgW="2386330" imgH="241300" progId="Equation.DSMT4">
                  <p:embed/>
                </p:oleObj>
              </mc:Choice>
              <mc:Fallback>
                <p:oleObj name="" r:id="rId16" imgW="2386330" imgH="241300" progId="Equation.DSMT4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0825" y="4005263"/>
                        <a:ext cx="6165850" cy="614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7" name="对象 201766"/>
          <p:cNvGraphicFramePr/>
          <p:nvPr/>
        </p:nvGraphicFramePr>
        <p:xfrm>
          <a:off x="6732588" y="4076700"/>
          <a:ext cx="2160587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" r:id="rId18" imgW="761365" imgH="203200" progId="Equation.DSMT4">
                  <p:embed/>
                </p:oleObj>
              </mc:Choice>
              <mc:Fallback>
                <p:oleObj name="" r:id="rId18" imgW="761365" imgH="203200" progId="Equation.DSMT4">
                  <p:embed/>
                  <p:pic>
                    <p:nvPicPr>
                      <p:cNvPr id="0" name="图片 3159"/>
                      <p:cNvPicPr/>
                      <p:nvPr/>
                    </p:nvPicPr>
                    <p:blipFill>
                      <a:blip r:embed="rId19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732588" y="4076700"/>
                        <a:ext cx="2160587" cy="566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6" name="对象 201765"/>
          <p:cNvGraphicFramePr/>
          <p:nvPr/>
        </p:nvGraphicFramePr>
        <p:xfrm>
          <a:off x="395288" y="4652963"/>
          <a:ext cx="5976937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20" imgW="2273300" imgH="431800" progId="Equation.DSMT4">
                  <p:embed/>
                </p:oleObj>
              </mc:Choice>
              <mc:Fallback>
                <p:oleObj name="" r:id="rId20" imgW="2273300" imgH="431800" progId="Equation.DSMT4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21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5288" y="4652963"/>
                        <a:ext cx="5976937" cy="1125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5" name="对象 201764"/>
          <p:cNvGraphicFramePr/>
          <p:nvPr/>
        </p:nvGraphicFramePr>
        <p:xfrm>
          <a:off x="1619250" y="5589588"/>
          <a:ext cx="5616575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" r:id="rId22" imgW="2387600" imgH="431800" progId="Equation.DSMT4">
                  <p:embed/>
                </p:oleObj>
              </mc:Choice>
              <mc:Fallback>
                <p:oleObj name="" r:id="rId22" imgW="2387600" imgH="431800" progId="Equation.DSMT4">
                  <p:embed/>
                  <p:pic>
                    <p:nvPicPr>
                      <p:cNvPr id="0" name="图片 3156"/>
                      <p:cNvPicPr/>
                      <p:nvPr/>
                    </p:nvPicPr>
                    <p:blipFill>
                      <a:blip r:embed="rId23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19250" y="5589588"/>
                        <a:ext cx="5616575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71" name="矩形 201770"/>
          <p:cNvSpPr/>
          <p:nvPr/>
        </p:nvSpPr>
        <p:spPr>
          <a:xfrm>
            <a:off x="250825" y="32131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事实上，因为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72" name="矩形 201771"/>
          <p:cNvSpPr/>
          <p:nvPr/>
        </p:nvSpPr>
        <p:spPr>
          <a:xfrm>
            <a:off x="4787900" y="32131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故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1775" name="矩形 201774"/>
          <p:cNvSpPr/>
          <p:nvPr/>
        </p:nvSpPr>
        <p:spPr>
          <a:xfrm>
            <a:off x="395288" y="5805488"/>
            <a:ext cx="1073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于是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44" grpId="0"/>
      <p:bldP spid="201749" grpId="0"/>
      <p:bldP spid="201750" grpId="0"/>
      <p:bldP spid="201751" grpId="0"/>
      <p:bldP spid="201760" grpId="0"/>
      <p:bldP spid="201763" grpId="0"/>
      <p:bldP spid="201771" grpId="0"/>
      <p:bldP spid="201772" grpId="0"/>
      <p:bldP spid="20177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25957" name="文本框 125956"/>
          <p:cNvSpPr txBox="1"/>
          <p:nvPr/>
        </p:nvSpPr>
        <p:spPr>
          <a:xfrm>
            <a:off x="323850" y="1341438"/>
            <a:ext cx="4191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5958" name="对象 125957"/>
          <p:cNvGraphicFramePr/>
          <p:nvPr/>
        </p:nvGraphicFramePr>
        <p:xfrm>
          <a:off x="3492500" y="1339850"/>
          <a:ext cx="1768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" r:id="rId1" imgW="735965" imgH="203200" progId="Equation.DSMT4">
                  <p:embed/>
                </p:oleObj>
              </mc:Choice>
              <mc:Fallback>
                <p:oleObj name="" r:id="rId1" imgW="735965" imgH="203200" progId="Equation.DSMT4">
                  <p:embed/>
                  <p:pic>
                    <p:nvPicPr>
                      <p:cNvPr id="0" name="图片 319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492500" y="1339850"/>
                        <a:ext cx="1768475" cy="500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59" name="文本框 125958"/>
          <p:cNvSpPr txBox="1"/>
          <p:nvPr/>
        </p:nvSpPr>
        <p:spPr>
          <a:xfrm>
            <a:off x="5364163" y="1341438"/>
            <a:ext cx="27432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称满足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60" name="文本框 125959"/>
          <p:cNvSpPr txBox="1"/>
          <p:nvPr/>
        </p:nvSpPr>
        <p:spPr>
          <a:xfrm>
            <a:off x="539750" y="3357563"/>
            <a:ext cx="15287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5963" name="对象 125962"/>
          <p:cNvGraphicFramePr/>
          <p:nvPr/>
        </p:nvGraphicFramePr>
        <p:xfrm>
          <a:off x="2360613" y="2617788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3" imgW="203200" imgH="228600" progId="Equation.DSMT4">
                  <p:embed/>
                </p:oleObj>
              </mc:Choice>
              <mc:Fallback>
                <p:oleObj name="" r:id="rId3" imgW="203200" imgH="228600" progId="Equation.DSMT4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60613" y="2617788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65" name="对象 125964"/>
          <p:cNvGraphicFramePr/>
          <p:nvPr/>
        </p:nvGraphicFramePr>
        <p:xfrm>
          <a:off x="7164388" y="2606675"/>
          <a:ext cx="122396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5" imgW="469900" imgH="241300" progId="Equation.DSMT4">
                  <p:embed/>
                </p:oleObj>
              </mc:Choice>
              <mc:Fallback>
                <p:oleObj name="" r:id="rId5" imgW="469900" imgH="241300" progId="Equation.DSMT4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164388" y="2606675"/>
                        <a:ext cx="1223962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66" name="任意多边形 125965"/>
          <p:cNvSpPr/>
          <p:nvPr/>
        </p:nvSpPr>
        <p:spPr>
          <a:xfrm>
            <a:off x="2789238" y="4865688"/>
            <a:ext cx="3429000" cy="1327150"/>
          </a:xfrm>
          <a:custGeom>
            <a:avLst/>
            <a:gdLst/>
            <a:ahLst/>
            <a:cxnLst/>
            <a:pathLst>
              <a:path w="2016" h="688">
                <a:moveTo>
                  <a:pt x="0" y="688"/>
                </a:moveTo>
                <a:cubicBezTo>
                  <a:pt x="140" y="408"/>
                  <a:pt x="280" y="128"/>
                  <a:pt x="432" y="64"/>
                </a:cubicBezTo>
                <a:cubicBezTo>
                  <a:pt x="584" y="0"/>
                  <a:pt x="768" y="224"/>
                  <a:pt x="912" y="304"/>
                </a:cubicBezTo>
                <a:cubicBezTo>
                  <a:pt x="1056" y="384"/>
                  <a:pt x="1152" y="488"/>
                  <a:pt x="1296" y="544"/>
                </a:cubicBezTo>
                <a:cubicBezTo>
                  <a:pt x="1440" y="600"/>
                  <a:pt x="1656" y="624"/>
                  <a:pt x="1776" y="640"/>
                </a:cubicBezTo>
                <a:cubicBezTo>
                  <a:pt x="1896" y="656"/>
                  <a:pt x="1956" y="648"/>
                  <a:pt x="2016" y="64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5967" name="直接连接符 125966"/>
          <p:cNvSpPr/>
          <p:nvPr/>
        </p:nvSpPr>
        <p:spPr>
          <a:xfrm>
            <a:off x="4425950" y="5540375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25968" name="组合 125967"/>
          <p:cNvGrpSpPr/>
          <p:nvPr/>
        </p:nvGrpSpPr>
        <p:grpSpPr>
          <a:xfrm>
            <a:off x="4425950" y="5768975"/>
            <a:ext cx="533400" cy="381000"/>
            <a:chOff x="3216" y="3120"/>
            <a:chExt cx="336" cy="240"/>
          </a:xfrm>
        </p:grpSpPr>
        <p:sp>
          <p:nvSpPr>
            <p:cNvPr id="46091" name="直接连接符 125968"/>
            <p:cNvSpPr/>
            <p:nvPr/>
          </p:nvSpPr>
          <p:spPr>
            <a:xfrm flipH="1">
              <a:off x="3216" y="3120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2" name="直接连接符 125969"/>
            <p:cNvSpPr/>
            <p:nvPr/>
          </p:nvSpPr>
          <p:spPr>
            <a:xfrm flipH="1">
              <a:off x="3216" y="3168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3" name="直接连接符 125970"/>
            <p:cNvSpPr/>
            <p:nvPr/>
          </p:nvSpPr>
          <p:spPr>
            <a:xfrm flipH="1">
              <a:off x="3312" y="3216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6094" name="直接连接符 125971"/>
            <p:cNvSpPr/>
            <p:nvPr/>
          </p:nvSpPr>
          <p:spPr>
            <a:xfrm flipH="1">
              <a:off x="3456" y="3264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125973" name="对象 125972"/>
          <p:cNvGraphicFramePr/>
          <p:nvPr/>
        </p:nvGraphicFramePr>
        <p:xfrm>
          <a:off x="4197350" y="6145213"/>
          <a:ext cx="99060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7" imgW="419100" imgH="241300" progId="Equation.3">
                  <p:embed/>
                </p:oleObj>
              </mc:Choice>
              <mc:Fallback>
                <p:oleObj name="" r:id="rId7" imgW="419100" imgH="241300" progId="Equation.3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97350" y="6145213"/>
                        <a:ext cx="99060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74" name="直接连接符 125973"/>
          <p:cNvSpPr/>
          <p:nvPr/>
        </p:nvSpPr>
        <p:spPr>
          <a:xfrm flipH="1">
            <a:off x="4806950" y="5267325"/>
            <a:ext cx="838200" cy="533400"/>
          </a:xfrm>
          <a:prstGeom prst="line">
            <a:avLst/>
          </a:prstGeom>
          <a:ln w="2857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25975" name="对象 125974"/>
          <p:cNvGraphicFramePr/>
          <p:nvPr/>
        </p:nvGraphicFramePr>
        <p:xfrm>
          <a:off x="5721350" y="4962525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9" imgW="152400" imgH="139700" progId="Equation.3">
                  <p:embed/>
                </p:oleObj>
              </mc:Choice>
              <mc:Fallback>
                <p:oleObj name="" r:id="rId9" imgW="152400" imgH="139700" progId="Equation.3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21350" y="4962525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5976" name="组合 125975"/>
          <p:cNvGrpSpPr/>
          <p:nvPr/>
        </p:nvGrpSpPr>
        <p:grpSpPr>
          <a:xfrm>
            <a:off x="2825750" y="4448175"/>
            <a:ext cx="3810000" cy="1701800"/>
            <a:chOff x="816" y="2892"/>
            <a:chExt cx="2160" cy="960"/>
          </a:xfrm>
        </p:grpSpPr>
        <p:sp>
          <p:nvSpPr>
            <p:cNvPr id="46099" name="直接连接符 125976"/>
            <p:cNvSpPr/>
            <p:nvPr/>
          </p:nvSpPr>
          <p:spPr>
            <a:xfrm flipV="1">
              <a:off x="816" y="2892"/>
              <a:ext cx="0" cy="9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46100" name="直接连接符 125977"/>
            <p:cNvSpPr/>
            <p:nvPr/>
          </p:nvSpPr>
          <p:spPr>
            <a:xfrm>
              <a:off x="816" y="3852"/>
              <a:ext cx="21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aphicFrame>
        <p:nvGraphicFramePr>
          <p:cNvPr id="125979" name="对象 125978"/>
          <p:cNvGraphicFramePr/>
          <p:nvPr/>
        </p:nvGraphicFramePr>
        <p:xfrm>
          <a:off x="2555875" y="3859213"/>
          <a:ext cx="10731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11" imgW="494665" imgH="254000" progId="Equation.DSMT4">
                  <p:embed/>
                </p:oleObj>
              </mc:Choice>
              <mc:Fallback>
                <p:oleObj name="" r:id="rId11" imgW="494665" imgH="254000" progId="Equation.DSMT4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55875" y="3859213"/>
                        <a:ext cx="1073150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80" name="对象 125979"/>
          <p:cNvGraphicFramePr/>
          <p:nvPr/>
        </p:nvGraphicFramePr>
        <p:xfrm>
          <a:off x="6940550" y="5921375"/>
          <a:ext cx="381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13" imgW="127000" imgH="139700" progId="Equation.3">
                  <p:embed/>
                </p:oleObj>
              </mc:Choice>
              <mc:Fallback>
                <p:oleObj name="" r:id="rId13" imgW="127000" imgH="139700" progId="Equation.3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940550" y="5921375"/>
                        <a:ext cx="3810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03" name="标题 125980"/>
          <p:cNvSpPr>
            <a:spLocks noGrp="1"/>
          </p:cNvSpPr>
          <p:nvPr>
            <p:ph type="title" idx="4294967295"/>
          </p:nvPr>
        </p:nvSpPr>
        <p:spPr>
          <a:xfrm>
            <a:off x="684213" y="620713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28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sz="2800" baseline="300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分布的</a:t>
            </a:r>
            <a:r>
              <a:rPr lang="el-GR" altLang="zh-CN" sz="2800" dirty="0">
                <a:solidFill>
                  <a:schemeClr val="tx1"/>
                </a:solidFill>
                <a:ea typeface="楷体_GB2312" pitchFamily="49" charset="-122"/>
              </a:rPr>
              <a:t>α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分位点</a:t>
            </a:r>
            <a:endParaRPr lang="zh-CN" altLang="en-US" dirty="0"/>
          </a:p>
        </p:txBody>
      </p:sp>
      <p:graphicFrame>
        <p:nvGraphicFramePr>
          <p:cNvPr id="125983" name="对象 125982"/>
          <p:cNvGraphicFramePr/>
          <p:nvPr/>
        </p:nvGraphicFramePr>
        <p:xfrm>
          <a:off x="2320925" y="1897063"/>
          <a:ext cx="237966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15" imgW="914400" imgH="228600" progId="Equation.DSMT4">
                  <p:embed/>
                </p:oleObj>
              </mc:Choice>
              <mc:Fallback>
                <p:oleObj name="" r:id="rId15" imgW="914400" imgH="228600" progId="Equation.DSMT4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20925" y="1897063"/>
                        <a:ext cx="2379663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5984" name="文本框 125983"/>
          <p:cNvSpPr txBox="1"/>
          <p:nvPr/>
        </p:nvSpPr>
        <p:spPr>
          <a:xfrm>
            <a:off x="611188" y="2659063"/>
            <a:ext cx="1763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称为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85" name="文本框 125984"/>
          <p:cNvSpPr txBox="1"/>
          <p:nvPr/>
        </p:nvSpPr>
        <p:spPr>
          <a:xfrm>
            <a:off x="2771775" y="263683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右侧</a:t>
            </a:r>
            <a:r>
              <a:rPr lang="el-GR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α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，记为</a:t>
            </a:r>
            <a:endParaRPr lang="zh-CN" altLang="el-GR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5986" name="对象 125985"/>
          <p:cNvGraphicFramePr/>
          <p:nvPr/>
        </p:nvGraphicFramePr>
        <p:xfrm>
          <a:off x="2082800" y="3284538"/>
          <a:ext cx="29622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" r:id="rId17" imgW="1167765" imgH="241300" progId="Equation.DSMT4">
                  <p:embed/>
                </p:oleObj>
              </mc:Choice>
              <mc:Fallback>
                <p:oleObj name="" r:id="rId17" imgW="1167765" imgH="241300" progId="Equation.DSMT4">
                  <p:embed/>
                  <p:pic>
                    <p:nvPicPr>
                      <p:cNvPr id="0" name="图片 3215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82800" y="3284538"/>
                        <a:ext cx="296227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9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9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5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5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5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5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5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5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5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5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dvAuto="1000" build="p"/>
      <p:bldP spid="125959" grpId="0" advAuto="1000" build="p"/>
      <p:bldP spid="125960" grpId="0"/>
      <p:bldP spid="125984" grpId="0"/>
      <p:bldP spid="12598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01446" name="文本框 101445"/>
          <p:cNvSpPr txBox="1"/>
          <p:nvPr/>
        </p:nvSpPr>
        <p:spPr>
          <a:xfrm>
            <a:off x="698500" y="301625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47" name="对象 101446"/>
          <p:cNvGraphicFramePr/>
          <p:nvPr/>
        </p:nvGraphicFramePr>
        <p:xfrm>
          <a:off x="2700338" y="404813"/>
          <a:ext cx="12954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1" imgW="570230" imgH="177800" progId="Equation.3">
                  <p:embed/>
                </p:oleObj>
              </mc:Choice>
              <mc:Fallback>
                <p:oleObj name="" r:id="rId1" imgW="570230" imgH="177800" progId="Equation.3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00338" y="404813"/>
                        <a:ext cx="1295400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48" name="文本框 101447"/>
          <p:cNvSpPr txBox="1"/>
          <p:nvPr/>
        </p:nvSpPr>
        <p:spPr>
          <a:xfrm>
            <a:off x="4067175" y="333375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满足条件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49" name="对象 101448"/>
          <p:cNvGraphicFramePr/>
          <p:nvPr/>
        </p:nvGraphicFramePr>
        <p:xfrm>
          <a:off x="3779838" y="908050"/>
          <a:ext cx="31686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3" imgW="1230630" imgH="355600" progId="Equation.DSMT4">
                  <p:embed/>
                </p:oleObj>
              </mc:Choice>
              <mc:Fallback>
                <p:oleObj name="" r:id="rId3" imgW="1230630" imgH="355600" progId="Equation.DSMT4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79838" y="908050"/>
                        <a:ext cx="316865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50" name="文本框 101449"/>
          <p:cNvSpPr txBox="1"/>
          <p:nvPr/>
        </p:nvSpPr>
        <p:spPr>
          <a:xfrm>
            <a:off x="5219700" y="1843088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51" name="对象 101450"/>
          <p:cNvGraphicFramePr/>
          <p:nvPr/>
        </p:nvGraphicFramePr>
        <p:xfrm>
          <a:off x="6073775" y="1798638"/>
          <a:ext cx="958850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" r:id="rId5" imgW="405765" imgH="241300" progId="Equation.3">
                  <p:embed/>
                </p:oleObj>
              </mc:Choice>
              <mc:Fallback>
                <p:oleObj name="" r:id="rId5" imgW="405765" imgH="241300" progId="Equation.3">
                  <p:embed/>
                  <p:pic>
                    <p:nvPicPr>
                      <p:cNvPr id="0" name="图片 322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73775" y="1798638"/>
                        <a:ext cx="958850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53" name="文本框 101452"/>
          <p:cNvSpPr txBox="1"/>
          <p:nvPr/>
        </p:nvSpPr>
        <p:spPr>
          <a:xfrm>
            <a:off x="6988175" y="17986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54" name="对象 101453"/>
          <p:cNvGraphicFramePr/>
          <p:nvPr/>
        </p:nvGraphicFramePr>
        <p:xfrm>
          <a:off x="7523163" y="1822450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" r:id="rId7" imgW="203200" imgH="228600" progId="Equation.DSMT4">
                  <p:embed/>
                </p:oleObj>
              </mc:Choice>
              <mc:Fallback>
                <p:oleObj name="" r:id="rId7" imgW="203200" imgH="228600" progId="Equation.DSMT4">
                  <p:embed/>
                  <p:pic>
                    <p:nvPicPr>
                      <p:cNvPr id="0" name="图片 322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23163" y="1822450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55" name="文本框 101454"/>
          <p:cNvSpPr txBox="1"/>
          <p:nvPr/>
        </p:nvSpPr>
        <p:spPr>
          <a:xfrm>
            <a:off x="4714875" y="2563813"/>
            <a:ext cx="14081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分布的“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56" name="对象 101455"/>
          <p:cNvGraphicFramePr/>
          <p:nvPr/>
        </p:nvGraphicFramePr>
        <p:xfrm>
          <a:off x="6156325" y="2636838"/>
          <a:ext cx="4572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" r:id="rId9" imgW="152400" imgH="139700" progId="Equation.3">
                  <p:embed/>
                </p:oleObj>
              </mc:Choice>
              <mc:Fallback>
                <p:oleObj name="" r:id="rId9" imgW="152400" imgH="139700" progId="Equation.3">
                  <p:embed/>
                  <p:pic>
                    <p:nvPicPr>
                      <p:cNvPr id="0" name="图片 3222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156325" y="2636838"/>
                        <a:ext cx="457200" cy="42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57" name="文本框 101456"/>
          <p:cNvSpPr txBox="1"/>
          <p:nvPr/>
        </p:nvSpPr>
        <p:spPr>
          <a:xfrm>
            <a:off x="6516688" y="2565400"/>
            <a:ext cx="187166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分位点”。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01478" name="组合 101477"/>
          <p:cNvGrpSpPr/>
          <p:nvPr/>
        </p:nvGrpSpPr>
        <p:grpSpPr>
          <a:xfrm>
            <a:off x="457200" y="927100"/>
            <a:ext cx="3667125" cy="2473325"/>
            <a:chOff x="426" y="2762"/>
            <a:chExt cx="2310" cy="1558"/>
          </a:xfrm>
        </p:grpSpPr>
        <p:sp>
          <p:nvSpPr>
            <p:cNvPr id="47118" name="任意多边形 101457"/>
            <p:cNvSpPr/>
            <p:nvPr/>
          </p:nvSpPr>
          <p:spPr>
            <a:xfrm>
              <a:off x="432" y="3024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7119" name="直接连接符 101458"/>
            <p:cNvSpPr/>
            <p:nvPr/>
          </p:nvSpPr>
          <p:spPr>
            <a:xfrm>
              <a:off x="1440" y="3456"/>
              <a:ext cx="0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47120" name="组合 101459"/>
            <p:cNvGrpSpPr/>
            <p:nvPr/>
          </p:nvGrpSpPr>
          <p:grpSpPr>
            <a:xfrm>
              <a:off x="1440" y="3600"/>
              <a:ext cx="336" cy="240"/>
              <a:chOff x="3216" y="3120"/>
              <a:chExt cx="336" cy="240"/>
            </a:xfrm>
          </p:grpSpPr>
          <p:sp>
            <p:nvSpPr>
              <p:cNvPr id="47121" name="直接连接符 101460"/>
              <p:cNvSpPr/>
              <p:nvPr/>
            </p:nvSpPr>
            <p:spPr>
              <a:xfrm flipH="1">
                <a:off x="3216" y="3120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2" name="直接连接符 101461"/>
              <p:cNvSpPr/>
              <p:nvPr/>
            </p:nvSpPr>
            <p:spPr>
              <a:xfrm flipH="1">
                <a:off x="3216" y="3168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3" name="直接连接符 101462"/>
              <p:cNvSpPr/>
              <p:nvPr/>
            </p:nvSpPr>
            <p:spPr>
              <a:xfrm flipH="1">
                <a:off x="3312" y="3216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7124" name="直接连接符 101463"/>
              <p:cNvSpPr/>
              <p:nvPr/>
            </p:nvSpPr>
            <p:spPr>
              <a:xfrm flipH="1">
                <a:off x="3456" y="3264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aphicFrame>
          <p:nvGraphicFramePr>
            <p:cNvPr id="47125" name="对象 101464"/>
            <p:cNvGraphicFramePr/>
            <p:nvPr/>
          </p:nvGraphicFramePr>
          <p:xfrm>
            <a:off x="1296" y="3961"/>
            <a:ext cx="624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6" name="" r:id="rId11" imgW="419100" imgH="241300" progId="Equation.3">
                    <p:embed/>
                  </p:oleObj>
                </mc:Choice>
                <mc:Fallback>
                  <p:oleObj name="" r:id="rId11" imgW="419100" imgH="241300" progId="Equation.3">
                    <p:embed/>
                    <p:pic>
                      <p:nvPicPr>
                        <p:cNvPr id="0" name="图片 3225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296" y="3961"/>
                          <a:ext cx="624" cy="3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26" name="直接连接符 101465"/>
            <p:cNvSpPr/>
            <p:nvPr/>
          </p:nvSpPr>
          <p:spPr>
            <a:xfrm flipH="1">
              <a:off x="1680" y="3408"/>
              <a:ext cx="528" cy="336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7127" name="对象 101466"/>
            <p:cNvGraphicFramePr/>
            <p:nvPr/>
          </p:nvGraphicFramePr>
          <p:xfrm>
            <a:off x="2256" y="3216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9" name="" r:id="rId13" imgW="152400" imgH="139700" progId="Equation.3">
                    <p:embed/>
                  </p:oleObj>
                </mc:Choice>
                <mc:Fallback>
                  <p:oleObj name="" r:id="rId13" imgW="152400" imgH="139700" progId="Equation.3">
                    <p:embed/>
                    <p:pic>
                      <p:nvPicPr>
                        <p:cNvPr id="0" name="图片 3228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56" y="3216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7128" name="组合 101467"/>
            <p:cNvGrpSpPr/>
            <p:nvPr/>
          </p:nvGrpSpPr>
          <p:grpSpPr>
            <a:xfrm>
              <a:off x="432" y="3072"/>
              <a:ext cx="1872" cy="780"/>
              <a:chOff x="816" y="2892"/>
              <a:chExt cx="2160" cy="960"/>
            </a:xfrm>
          </p:grpSpPr>
          <p:sp>
            <p:nvSpPr>
              <p:cNvPr id="47129" name="直接连接符 101468"/>
              <p:cNvSpPr/>
              <p:nvPr/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7130" name="直接连接符 101469"/>
              <p:cNvSpPr/>
              <p:nvPr/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47131" name="对象 101470"/>
            <p:cNvGraphicFramePr/>
            <p:nvPr/>
          </p:nvGraphicFramePr>
          <p:xfrm>
            <a:off x="426" y="2762"/>
            <a:ext cx="585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2" name="" r:id="rId15" imgW="507365" imgH="254000" progId="Equation.DSMT4">
                    <p:embed/>
                  </p:oleObj>
                </mc:Choice>
                <mc:Fallback>
                  <p:oleObj name="" r:id="rId15" imgW="507365" imgH="254000" progId="Equation.DSMT4">
                    <p:embed/>
                    <p:pic>
                      <p:nvPicPr>
                        <p:cNvPr id="0" name="图片 3221"/>
                        <p:cNvPicPr/>
                        <p:nvPr/>
                      </p:nvPicPr>
                      <p:blipFill>
                        <a:blip r:embed="rId16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26" y="2762"/>
                          <a:ext cx="585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132" name="对象 101471"/>
            <p:cNvGraphicFramePr/>
            <p:nvPr/>
          </p:nvGraphicFramePr>
          <p:xfrm>
            <a:off x="2496" y="3792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4" name="" r:id="rId17" imgW="127000" imgH="139700" progId="Equation.3">
                    <p:embed/>
                  </p:oleObj>
                </mc:Choice>
                <mc:Fallback>
                  <p:oleObj name="" r:id="rId17" imgW="127000" imgH="139700" progId="Equation.3">
                    <p:embed/>
                    <p:pic>
                      <p:nvPicPr>
                        <p:cNvPr id="0" name="图片 3233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496" y="3792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487" name="文本框 101486"/>
          <p:cNvSpPr txBox="1"/>
          <p:nvPr/>
        </p:nvSpPr>
        <p:spPr>
          <a:xfrm>
            <a:off x="323850" y="3429000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由于密度函数表达式不简洁，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488" name="文本框 101487"/>
          <p:cNvSpPr txBox="1"/>
          <p:nvPr/>
        </p:nvSpPr>
        <p:spPr>
          <a:xfrm>
            <a:off x="4838700" y="3429000"/>
            <a:ext cx="4095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直接用它计算概率较难，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1489" name="文本框 101488"/>
          <p:cNvSpPr txBox="1"/>
          <p:nvPr/>
        </p:nvSpPr>
        <p:spPr>
          <a:xfrm>
            <a:off x="388938" y="404971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数学工作者按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90" name="对象 101489"/>
          <p:cNvGraphicFramePr/>
          <p:nvPr/>
        </p:nvGraphicFramePr>
        <p:xfrm>
          <a:off x="3143250" y="4005263"/>
          <a:ext cx="30924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" r:id="rId19" imgW="1205865" imgH="241300" progId="Equation.DSMT4">
                  <p:embed/>
                </p:oleObj>
              </mc:Choice>
              <mc:Fallback>
                <p:oleObj name="" r:id="rId19" imgW="1205865" imgH="241300" progId="Equation.DSMT4">
                  <p:embed/>
                  <p:pic>
                    <p:nvPicPr>
                      <p:cNvPr id="0" name="图片 3234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143250" y="4005263"/>
                        <a:ext cx="3092450" cy="619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491" name="对象 101490"/>
          <p:cNvGraphicFramePr/>
          <p:nvPr/>
        </p:nvGraphicFramePr>
        <p:xfrm>
          <a:off x="6561138" y="4086225"/>
          <a:ext cx="14668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" r:id="rId21" imgW="570230" imgH="177800" progId="Equation.3">
                  <p:embed/>
                </p:oleObj>
              </mc:Choice>
              <mc:Fallback>
                <p:oleObj name="" r:id="rId21" imgW="570230" imgH="177800" progId="Equation.3">
                  <p:embed/>
                  <p:pic>
                    <p:nvPicPr>
                      <p:cNvPr id="0" name="图片 323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61138" y="4086225"/>
                        <a:ext cx="1466850" cy="455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1492" name="组合 101491"/>
          <p:cNvGrpSpPr/>
          <p:nvPr/>
        </p:nvGrpSpPr>
        <p:grpSpPr>
          <a:xfrm>
            <a:off x="611188" y="4652963"/>
            <a:ext cx="5086350" cy="585787"/>
            <a:chOff x="422" y="768"/>
            <a:chExt cx="3204" cy="369"/>
          </a:xfrm>
        </p:grpSpPr>
        <p:sp>
          <p:nvSpPr>
            <p:cNvPr id="47139" name="文本框 101492"/>
            <p:cNvSpPr txBox="1"/>
            <p:nvPr/>
          </p:nvSpPr>
          <p:spPr>
            <a:xfrm>
              <a:off x="422" y="796"/>
              <a:ext cx="5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造了</a:t>
              </a:r>
              <a:endParaRPr lang="zh-CN" altLang="en-US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47140" name="对象 101493"/>
            <p:cNvGraphicFramePr/>
            <p:nvPr/>
          </p:nvGraphicFramePr>
          <p:xfrm>
            <a:off x="960" y="768"/>
            <a:ext cx="302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6" name="" r:id="rId22" imgW="203200" imgH="228600" progId="Equation.3">
                    <p:embed/>
                  </p:oleObj>
                </mc:Choice>
                <mc:Fallback>
                  <p:oleObj name="" r:id="rId22" imgW="203200" imgH="228600" progId="Equation.3">
                    <p:embed/>
                    <p:pic>
                      <p:nvPicPr>
                        <p:cNvPr id="0" name="图片 3235"/>
                        <p:cNvPicPr/>
                        <p:nvPr/>
                      </p:nvPicPr>
                      <p:blipFill>
                        <a:blip r:embed="rId23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60" y="768"/>
                          <a:ext cx="302" cy="3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41" name="文本框 101494"/>
            <p:cNvSpPr txBox="1"/>
            <p:nvPr/>
          </p:nvSpPr>
          <p:spPr>
            <a:xfrm>
              <a:off x="1382" y="810"/>
              <a:ext cx="2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分布表附表</a:t>
              </a:r>
              <a:r>
                <a:rPr lang="en-US" altLang="zh-CN">
                  <a:latin typeface="Times New Roman" panose="02020603050405020304" pitchFamily="18" charset="0"/>
                  <a:ea typeface="楷体_GB2312" pitchFamily="49" charset="-122"/>
                </a:rPr>
                <a:t>4</a:t>
              </a:r>
              <a:r>
                <a:rPr lang="zh-CN" altLang="en-US" dirty="0">
                  <a:latin typeface="Times New Roman" panose="02020603050405020304" pitchFamily="18" charset="0"/>
                  <a:ea typeface="楷体_GB2312" pitchFamily="49" charset="-122"/>
                </a:rPr>
                <a:t>供查阅。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01496" name="文本框 101495"/>
          <p:cNvSpPr txBox="1"/>
          <p:nvPr/>
        </p:nvSpPr>
        <p:spPr>
          <a:xfrm>
            <a:off x="665163" y="536575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97" name="对象 101496"/>
          <p:cNvGraphicFramePr/>
          <p:nvPr/>
        </p:nvGraphicFramePr>
        <p:xfrm>
          <a:off x="1482725" y="5426075"/>
          <a:ext cx="28352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24" imgW="1179830" imgH="203200" progId="Equation.DSMT4">
                  <p:embed/>
                </p:oleObj>
              </mc:Choice>
              <mc:Fallback>
                <p:oleObj name="" r:id="rId24" imgW="1179830" imgH="203200" progId="Equation.DSMT4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82725" y="5426075"/>
                        <a:ext cx="2835275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498" name="文本框 101497"/>
          <p:cNvSpPr txBox="1"/>
          <p:nvPr/>
        </p:nvSpPr>
        <p:spPr>
          <a:xfrm>
            <a:off x="407988" y="60055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即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01499" name="对象 101498"/>
          <p:cNvGraphicFramePr/>
          <p:nvPr/>
        </p:nvGraphicFramePr>
        <p:xfrm>
          <a:off x="1544638" y="5929313"/>
          <a:ext cx="5170487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" r:id="rId26" imgW="2246630" imgH="330200" progId="Equation.DSMT4">
                  <p:embed/>
                </p:oleObj>
              </mc:Choice>
              <mc:Fallback>
                <p:oleObj name="" r:id="rId26" imgW="2246630" imgH="330200" progId="Equation.DSMT4">
                  <p:embed/>
                  <p:pic>
                    <p:nvPicPr>
                      <p:cNvPr id="0" name="图片 3231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44638" y="5929313"/>
                        <a:ext cx="5170487" cy="760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500" name="对象 101499"/>
          <p:cNvGraphicFramePr/>
          <p:nvPr/>
        </p:nvGraphicFramePr>
        <p:xfrm>
          <a:off x="4291013" y="5354638"/>
          <a:ext cx="243840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3" name="" r:id="rId28" imgW="1015365" imgH="241300" progId="Equation.DSMT4">
                  <p:embed/>
                </p:oleObj>
              </mc:Choice>
              <mc:Fallback>
                <p:oleObj name="" r:id="rId28" imgW="1015365" imgH="241300" progId="Equation.DSMT4">
                  <p:embed/>
                  <p:pic>
                    <p:nvPicPr>
                      <p:cNvPr id="0" name="图片 3232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91013" y="5354638"/>
                        <a:ext cx="2438400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44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4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45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145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14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14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14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14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148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149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0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0149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0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46" grpId="0" build="p"/>
      <p:bldP spid="101448" grpId="0" build="p"/>
      <p:bldP spid="101450" grpId="0" build="p"/>
      <p:bldP spid="101453" grpId="0" build="p"/>
      <p:bldP spid="101455" grpId="0" build="p"/>
      <p:bldP spid="101457" grpId="0" build="p"/>
      <p:bldP spid="101487" grpId="0" build="p"/>
      <p:bldP spid="101488" grpId="0" build="p"/>
      <p:bldP spid="101489" grpId="0" build="p"/>
      <p:bldP spid="101496" grpId="0" build="p"/>
      <p:bldP spid="10149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05826" name="文本框 205825"/>
          <p:cNvSpPr txBox="1"/>
          <p:nvPr/>
        </p:nvSpPr>
        <p:spPr>
          <a:xfrm>
            <a:off x="395288" y="1196975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5827" name="对象 205826"/>
          <p:cNvGraphicFramePr/>
          <p:nvPr/>
        </p:nvGraphicFramePr>
        <p:xfrm>
          <a:off x="3563938" y="1196975"/>
          <a:ext cx="1768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" r:id="rId1" imgW="735965" imgH="203200" progId="Equation.DSMT4">
                  <p:embed/>
                </p:oleObj>
              </mc:Choice>
              <mc:Fallback>
                <p:oleObj name="" r:id="rId1" imgW="735965" imgH="203200" progId="Equation.DSMT4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63938" y="1196975"/>
                        <a:ext cx="1768475" cy="500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28" name="文本框 205827"/>
          <p:cNvSpPr txBox="1"/>
          <p:nvPr/>
        </p:nvSpPr>
        <p:spPr>
          <a:xfrm>
            <a:off x="5508625" y="1196975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称满足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829" name="文本框 205828"/>
          <p:cNvSpPr txBox="1"/>
          <p:nvPr/>
        </p:nvSpPr>
        <p:spPr>
          <a:xfrm>
            <a:off x="539750" y="3284538"/>
            <a:ext cx="15287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5830" name="对象 205829"/>
          <p:cNvGraphicFramePr/>
          <p:nvPr/>
        </p:nvGraphicFramePr>
        <p:xfrm>
          <a:off x="2360613" y="2617788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3" imgW="203200" imgH="228600" progId="Equation.DSMT4">
                  <p:embed/>
                </p:oleObj>
              </mc:Choice>
              <mc:Fallback>
                <p:oleObj name="" r:id="rId3" imgW="203200" imgH="228600" progId="Equation.DSMT4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60613" y="2617788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31" name="对象 205830"/>
          <p:cNvGraphicFramePr/>
          <p:nvPr/>
        </p:nvGraphicFramePr>
        <p:xfrm>
          <a:off x="7212013" y="2636838"/>
          <a:ext cx="139223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5" imgW="558800" imgH="241300" progId="Equation.DSMT4">
                  <p:embed/>
                </p:oleObj>
              </mc:Choice>
              <mc:Fallback>
                <p:oleObj name="" r:id="rId5" imgW="558800" imgH="241300" progId="Equation.DSMT4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212013" y="2636838"/>
                        <a:ext cx="1392237" cy="601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6" name="标题 205846"/>
          <p:cNvSpPr>
            <a:spLocks noGrp="1"/>
          </p:cNvSpPr>
          <p:nvPr>
            <p:ph type="title" idx="4294967295"/>
          </p:nvPr>
        </p:nvSpPr>
        <p:spPr>
          <a:xfrm>
            <a:off x="684213" y="476250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2800" b="1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sz="2800" b="1" baseline="300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分布的</a:t>
            </a:r>
            <a:r>
              <a:rPr lang="zh-CN" altLang="en-US" sz="2800" b="1" dirty="0">
                <a:ea typeface="楷体_GB2312" pitchFamily="49" charset="-122"/>
              </a:rPr>
              <a:t>左侧分位点</a:t>
            </a:r>
            <a:endParaRPr lang="zh-CN" altLang="en-US" b="1" dirty="0"/>
          </a:p>
        </p:txBody>
      </p:sp>
      <p:graphicFrame>
        <p:nvGraphicFramePr>
          <p:cNvPr id="205848" name="对象 205847"/>
          <p:cNvGraphicFramePr/>
          <p:nvPr/>
        </p:nvGraphicFramePr>
        <p:xfrm>
          <a:off x="2282825" y="1773238"/>
          <a:ext cx="2379663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" r:id="rId7" imgW="914400" imgH="228600" progId="Equation.DSMT4">
                  <p:embed/>
                </p:oleObj>
              </mc:Choice>
              <mc:Fallback>
                <p:oleObj name="" r:id="rId7" imgW="914400" imgH="228600" progId="Equation.DSMT4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82825" y="1773238"/>
                        <a:ext cx="2379663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49" name="文本框 205848"/>
          <p:cNvSpPr txBox="1"/>
          <p:nvPr/>
        </p:nvSpPr>
        <p:spPr>
          <a:xfrm>
            <a:off x="611188" y="2659063"/>
            <a:ext cx="1763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称为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850" name="文本框 205849"/>
          <p:cNvSpPr txBox="1"/>
          <p:nvPr/>
        </p:nvSpPr>
        <p:spPr>
          <a:xfrm>
            <a:off x="2916238" y="263683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左侧</a:t>
            </a:r>
            <a:r>
              <a:rPr lang="el-GR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α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，记为</a:t>
            </a:r>
            <a:endParaRPr lang="zh-CN" altLang="el-GR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5851" name="对象 205850"/>
          <p:cNvGraphicFramePr/>
          <p:nvPr/>
        </p:nvGraphicFramePr>
        <p:xfrm>
          <a:off x="2195513" y="3357563"/>
          <a:ext cx="322103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" r:id="rId9" imgW="1269365" imgH="241300" progId="Equation.DSMT4">
                  <p:embed/>
                </p:oleObj>
              </mc:Choice>
              <mc:Fallback>
                <p:oleObj name="" r:id="rId9" imgW="1269365" imgH="241300" progId="Equation.DSMT4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95513" y="3357563"/>
                        <a:ext cx="3221037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852" name="组合 205851"/>
          <p:cNvGrpSpPr/>
          <p:nvPr/>
        </p:nvGrpSpPr>
        <p:grpSpPr>
          <a:xfrm>
            <a:off x="684213" y="4076700"/>
            <a:ext cx="3810000" cy="2433638"/>
            <a:chOff x="240" y="170"/>
            <a:chExt cx="2400" cy="1533"/>
          </a:xfrm>
        </p:grpSpPr>
        <p:sp>
          <p:nvSpPr>
            <p:cNvPr id="48142" name="任意多边形 205852"/>
            <p:cNvSpPr/>
            <p:nvPr/>
          </p:nvSpPr>
          <p:spPr>
            <a:xfrm>
              <a:off x="336" y="432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8143" name="直接连接符 205853"/>
            <p:cNvSpPr/>
            <p:nvPr/>
          </p:nvSpPr>
          <p:spPr>
            <a:xfrm>
              <a:off x="528" y="816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8144" name="对象 205854"/>
            <p:cNvGraphicFramePr/>
            <p:nvPr/>
          </p:nvGraphicFramePr>
          <p:xfrm>
            <a:off x="240" y="1344"/>
            <a:ext cx="738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7" name="" r:id="rId11" imgW="495300" imgH="241300" progId="Equation.3">
                    <p:embed/>
                  </p:oleObj>
                </mc:Choice>
                <mc:Fallback>
                  <p:oleObj name="" r:id="rId11" imgW="495300" imgH="241300" progId="Equation.3">
                    <p:embed/>
                    <p:pic>
                      <p:nvPicPr>
                        <p:cNvPr id="0" name="图片 3246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40" y="1344"/>
                          <a:ext cx="738" cy="3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45" name="直接连接符 205855"/>
            <p:cNvSpPr/>
            <p:nvPr/>
          </p:nvSpPr>
          <p:spPr>
            <a:xfrm flipH="1">
              <a:off x="432" y="576"/>
              <a:ext cx="816" cy="528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8146" name="对象 205856"/>
            <p:cNvGraphicFramePr/>
            <p:nvPr/>
          </p:nvGraphicFramePr>
          <p:xfrm>
            <a:off x="1296" y="432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1" name="" r:id="rId13" imgW="152400" imgH="139700" progId="Equation.3">
                    <p:embed/>
                  </p:oleObj>
                </mc:Choice>
                <mc:Fallback>
                  <p:oleObj name="" r:id="rId13" imgW="152400" imgH="139700" progId="Equation.3">
                    <p:embed/>
                    <p:pic>
                      <p:nvPicPr>
                        <p:cNvPr id="0" name="图片 3240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296" y="432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8147" name="组合 205857"/>
            <p:cNvGrpSpPr/>
            <p:nvPr/>
          </p:nvGrpSpPr>
          <p:grpSpPr>
            <a:xfrm>
              <a:off x="336" y="480"/>
              <a:ext cx="1872" cy="780"/>
              <a:chOff x="816" y="2892"/>
              <a:chExt cx="2160" cy="960"/>
            </a:xfrm>
          </p:grpSpPr>
          <p:sp>
            <p:nvSpPr>
              <p:cNvPr id="48148" name="直接连接符 205858"/>
              <p:cNvSpPr/>
              <p:nvPr/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8149" name="直接连接符 205859"/>
              <p:cNvSpPr/>
              <p:nvPr/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48150" name="对象 205860"/>
            <p:cNvGraphicFramePr/>
            <p:nvPr/>
          </p:nvGraphicFramePr>
          <p:xfrm>
            <a:off x="330" y="170"/>
            <a:ext cx="585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2" name="" r:id="rId15" imgW="507365" imgH="254000" progId="Equation.DSMT4">
                    <p:embed/>
                  </p:oleObj>
                </mc:Choice>
                <mc:Fallback>
                  <p:oleObj name="" r:id="rId15" imgW="507365" imgH="254000" progId="Equation.DSMT4">
                    <p:embed/>
                    <p:pic>
                      <p:nvPicPr>
                        <p:cNvPr id="0" name="图片 3241"/>
                        <p:cNvPicPr/>
                        <p:nvPr/>
                      </p:nvPicPr>
                      <p:blipFill>
                        <a:blip r:embed="rId16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30" y="170"/>
                          <a:ext cx="585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151" name="对象 205861"/>
            <p:cNvGraphicFramePr/>
            <p:nvPr/>
          </p:nvGraphicFramePr>
          <p:xfrm>
            <a:off x="2400" y="1200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3" name="" r:id="rId17" imgW="127000" imgH="139700" progId="Equation.3">
                    <p:embed/>
                  </p:oleObj>
                </mc:Choice>
                <mc:Fallback>
                  <p:oleObj name="" r:id="rId17" imgW="127000" imgH="139700" progId="Equation.3">
                    <p:embed/>
                    <p:pic>
                      <p:nvPicPr>
                        <p:cNvPr id="0" name="图片 3242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400" y="1200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52" name="直接连接符 205862"/>
            <p:cNvSpPr/>
            <p:nvPr/>
          </p:nvSpPr>
          <p:spPr>
            <a:xfrm flipH="1">
              <a:off x="432" y="960"/>
              <a:ext cx="96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53" name="直接连接符 205863"/>
            <p:cNvSpPr/>
            <p:nvPr/>
          </p:nvSpPr>
          <p:spPr>
            <a:xfrm flipH="1">
              <a:off x="384" y="912"/>
              <a:ext cx="14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05866" name="对象 205865"/>
          <p:cNvGraphicFramePr/>
          <p:nvPr/>
        </p:nvGraphicFramePr>
        <p:xfrm>
          <a:off x="4716463" y="4149725"/>
          <a:ext cx="2692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19" imgW="1002665" imgH="203200" progId="Equation.DSMT4">
                  <p:embed/>
                </p:oleObj>
              </mc:Choice>
              <mc:Fallback>
                <p:oleObj name="" r:id="rId19" imgW="1002665" imgH="203200" progId="Equation.DSMT4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6463" y="4149725"/>
                        <a:ext cx="26924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67" name="文本框 205866"/>
          <p:cNvSpPr txBox="1"/>
          <p:nvPr/>
        </p:nvSpPr>
        <p:spPr>
          <a:xfrm>
            <a:off x="4067175" y="41497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5868" name="文本框 205867"/>
          <p:cNvSpPr txBox="1"/>
          <p:nvPr/>
        </p:nvSpPr>
        <p:spPr>
          <a:xfrm>
            <a:off x="7524750" y="40767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5869" name="对象 205868"/>
          <p:cNvGraphicFramePr/>
          <p:nvPr/>
        </p:nvGraphicFramePr>
        <p:xfrm>
          <a:off x="4572000" y="4941888"/>
          <a:ext cx="2822575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21" imgW="1193165" imgH="241300" progId="Equation.DSMT4">
                  <p:embed/>
                </p:oleObj>
              </mc:Choice>
              <mc:Fallback>
                <p:oleObj name="" r:id="rId21" imgW="1193165" imgH="241300" progId="Equation.DSMT4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572000" y="4941888"/>
                        <a:ext cx="2822575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71" name="对象 205870"/>
          <p:cNvGraphicFramePr/>
          <p:nvPr/>
        </p:nvGraphicFramePr>
        <p:xfrm>
          <a:off x="7380288" y="5084763"/>
          <a:ext cx="11715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5" name="" r:id="rId23" imgW="494665" imgH="177800" progId="Equation.DSMT4">
                  <p:embed/>
                </p:oleObj>
              </mc:Choice>
              <mc:Fallback>
                <p:oleObj name="" r:id="rId23" imgW="494665" imgH="177800" progId="Equation.DSMT4">
                  <p:embed/>
                  <p:pic>
                    <p:nvPicPr>
                      <p:cNvPr id="0" name="图片 3254"/>
                      <p:cNvPicPr/>
                      <p:nvPr/>
                    </p:nvPicPr>
                    <p:blipFill>
                      <a:blip r:embed="rId2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80288" y="5084763"/>
                        <a:ext cx="1171575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8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8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advAuto="1000" build="p"/>
      <p:bldP spid="205828" grpId="0" advAuto="1000" build="p"/>
      <p:bldP spid="205829" grpId="0"/>
      <p:bldP spid="205849" grpId="0"/>
      <p:bldP spid="205850" grpId="0"/>
      <p:bldP spid="205867" grpId="0"/>
      <p:bldP spid="20586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pSp>
        <p:nvGrpSpPr>
          <p:cNvPr id="204815" name="组合 204814"/>
          <p:cNvGrpSpPr/>
          <p:nvPr/>
        </p:nvGrpSpPr>
        <p:grpSpPr>
          <a:xfrm>
            <a:off x="179388" y="3860800"/>
            <a:ext cx="4267200" cy="2574925"/>
            <a:chOff x="2832" y="218"/>
            <a:chExt cx="2688" cy="1622"/>
          </a:xfrm>
        </p:grpSpPr>
        <p:sp>
          <p:nvSpPr>
            <p:cNvPr id="49155" name="任意多边形 204815"/>
            <p:cNvSpPr/>
            <p:nvPr/>
          </p:nvSpPr>
          <p:spPr>
            <a:xfrm>
              <a:off x="3216" y="480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9156" name="直接连接符 204816"/>
            <p:cNvSpPr/>
            <p:nvPr/>
          </p:nvSpPr>
          <p:spPr>
            <a:xfrm>
              <a:off x="4464" y="1104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7" name="直接连接符 204817"/>
            <p:cNvSpPr/>
            <p:nvPr/>
          </p:nvSpPr>
          <p:spPr>
            <a:xfrm flipH="1">
              <a:off x="4464" y="1152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8" name="直接连接符 204818"/>
            <p:cNvSpPr/>
            <p:nvPr/>
          </p:nvSpPr>
          <p:spPr>
            <a:xfrm flipH="1">
              <a:off x="4704" y="1200"/>
              <a:ext cx="144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9" name="直接连接符 204819"/>
            <p:cNvSpPr/>
            <p:nvPr/>
          </p:nvSpPr>
          <p:spPr>
            <a:xfrm flipH="1">
              <a:off x="4608" y="1200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60" name="对象 204820"/>
            <p:cNvGraphicFramePr/>
            <p:nvPr/>
          </p:nvGraphicFramePr>
          <p:xfrm>
            <a:off x="4272" y="1392"/>
            <a:ext cx="528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8" name="" r:id="rId1" imgW="418465" imgH="355600" progId="Equation.3">
                    <p:embed/>
                  </p:oleObj>
                </mc:Choice>
                <mc:Fallback>
                  <p:oleObj name="" r:id="rId1" imgW="418465" imgH="355600" progId="Equation.3">
                    <p:embed/>
                    <p:pic>
                      <p:nvPicPr>
                        <p:cNvPr id="0" name="图片 3257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272" y="1392"/>
                          <a:ext cx="528" cy="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1" name="直接连接符 204821"/>
            <p:cNvSpPr/>
            <p:nvPr/>
          </p:nvSpPr>
          <p:spPr>
            <a:xfrm flipH="1">
              <a:off x="4656" y="864"/>
              <a:ext cx="528" cy="336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62" name="对象 204822"/>
            <p:cNvGraphicFramePr/>
            <p:nvPr/>
          </p:nvGraphicFramePr>
          <p:xfrm>
            <a:off x="5208" y="524"/>
            <a:ext cx="214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2" name="" r:id="rId3" imgW="177800" imgH="393065" progId="Equation.3">
                    <p:embed/>
                  </p:oleObj>
                </mc:Choice>
                <mc:Fallback>
                  <p:oleObj name="" r:id="rId3" imgW="177800" imgH="393065" progId="Equation.3">
                    <p:embed/>
                    <p:pic>
                      <p:nvPicPr>
                        <p:cNvPr id="0" name="图片 3251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208" y="524"/>
                          <a:ext cx="214" cy="3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9163" name="组合 204823"/>
            <p:cNvGrpSpPr/>
            <p:nvPr/>
          </p:nvGrpSpPr>
          <p:grpSpPr>
            <a:xfrm>
              <a:off x="3216" y="528"/>
              <a:ext cx="1872" cy="780"/>
              <a:chOff x="816" y="2892"/>
              <a:chExt cx="2160" cy="960"/>
            </a:xfrm>
          </p:grpSpPr>
          <p:sp>
            <p:nvSpPr>
              <p:cNvPr id="49164" name="直接连接符 204824"/>
              <p:cNvSpPr/>
              <p:nvPr/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9165" name="直接连接符 204825"/>
              <p:cNvSpPr/>
              <p:nvPr/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49166" name="对象 204826"/>
            <p:cNvGraphicFramePr/>
            <p:nvPr/>
          </p:nvGraphicFramePr>
          <p:xfrm>
            <a:off x="3211" y="218"/>
            <a:ext cx="585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1" name="" r:id="rId5" imgW="507365" imgH="254000" progId="Equation.DSMT4">
                    <p:embed/>
                  </p:oleObj>
                </mc:Choice>
                <mc:Fallback>
                  <p:oleObj name="" r:id="rId5" imgW="507365" imgH="254000" progId="Equation.DSMT4">
                    <p:embed/>
                    <p:pic>
                      <p:nvPicPr>
                        <p:cNvPr id="0" name="图片 3250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11" y="218"/>
                          <a:ext cx="585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7" name="对象 204827"/>
            <p:cNvGraphicFramePr/>
            <p:nvPr/>
          </p:nvGraphicFramePr>
          <p:xfrm>
            <a:off x="5280" y="1248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0" name="" r:id="rId7" imgW="127000" imgH="139700" progId="Equation.3">
                    <p:embed/>
                  </p:oleObj>
                </mc:Choice>
                <mc:Fallback>
                  <p:oleObj name="" r:id="rId7" imgW="127000" imgH="139700" progId="Equation.3">
                    <p:embed/>
                    <p:pic>
                      <p:nvPicPr>
                        <p:cNvPr id="0" name="图片 324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280" y="1248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8" name="对象 204828"/>
            <p:cNvGraphicFramePr/>
            <p:nvPr/>
          </p:nvGraphicFramePr>
          <p:xfrm>
            <a:off x="3256" y="1344"/>
            <a:ext cx="640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9" name="" r:id="rId9" imgW="507365" imgH="355600" progId="Equation.3">
                    <p:embed/>
                  </p:oleObj>
                </mc:Choice>
                <mc:Fallback>
                  <p:oleObj name="" r:id="rId9" imgW="507365" imgH="355600" progId="Equation.3">
                    <p:embed/>
                    <p:pic>
                      <p:nvPicPr>
                        <p:cNvPr id="0" name="图片 3248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56" y="1344"/>
                          <a:ext cx="640" cy="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9" name="直接连接符 204829"/>
            <p:cNvSpPr/>
            <p:nvPr/>
          </p:nvSpPr>
          <p:spPr>
            <a:xfrm>
              <a:off x="3360" y="1008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70" name="直接连接符 204830"/>
            <p:cNvSpPr/>
            <p:nvPr/>
          </p:nvSpPr>
          <p:spPr>
            <a:xfrm flipH="1">
              <a:off x="3264" y="1104"/>
              <a:ext cx="96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71" name="对象 204831"/>
            <p:cNvGraphicFramePr/>
            <p:nvPr/>
          </p:nvGraphicFramePr>
          <p:xfrm>
            <a:off x="2832" y="480"/>
            <a:ext cx="214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4" name="" r:id="rId11" imgW="177800" imgH="393065" progId="Equation.3">
                    <p:embed/>
                  </p:oleObj>
                </mc:Choice>
                <mc:Fallback>
                  <p:oleObj name="" r:id="rId11" imgW="177800" imgH="393065" progId="Equation.3">
                    <p:embed/>
                    <p:pic>
                      <p:nvPicPr>
                        <p:cNvPr id="0" name="图片 3253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32" y="480"/>
                          <a:ext cx="214" cy="3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72" name="直接连接符 204832"/>
            <p:cNvSpPr/>
            <p:nvPr/>
          </p:nvSpPr>
          <p:spPr>
            <a:xfrm>
              <a:off x="3024" y="768"/>
              <a:ext cx="288" cy="432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04855" name="对象 204854"/>
          <p:cNvGraphicFramePr/>
          <p:nvPr/>
        </p:nvGraphicFramePr>
        <p:xfrm>
          <a:off x="4140200" y="4868863"/>
          <a:ext cx="465772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" name="" r:id="rId12" imgW="1864995" imgH="355600" progId="Equation.DSMT4">
                  <p:embed/>
                </p:oleObj>
              </mc:Choice>
              <mc:Fallback>
                <p:oleObj name="" r:id="rId12" imgW="1864995" imgH="355600" progId="Equation.DSMT4">
                  <p:embed/>
                  <p:pic>
                    <p:nvPicPr>
                      <p:cNvPr id="0" name="图片 3256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140200" y="4868863"/>
                        <a:ext cx="465772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6" name="对象 204855"/>
          <p:cNvGraphicFramePr/>
          <p:nvPr/>
        </p:nvGraphicFramePr>
        <p:xfrm>
          <a:off x="4067175" y="5734050"/>
          <a:ext cx="4244975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name="" r:id="rId14" imgW="1725930" imgH="355600" progId="Equation.DSMT4">
                  <p:embed/>
                </p:oleObj>
              </mc:Choice>
              <mc:Fallback>
                <p:oleObj name="" r:id="rId14" imgW="1725930" imgH="355600" progId="Equation.DSMT4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067175" y="5734050"/>
                        <a:ext cx="4244975" cy="874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7" name="文本框 204856"/>
          <p:cNvSpPr txBox="1"/>
          <p:nvPr/>
        </p:nvSpPr>
        <p:spPr>
          <a:xfrm>
            <a:off x="468313" y="981075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4858" name="对象 204857"/>
          <p:cNvGraphicFramePr/>
          <p:nvPr/>
        </p:nvGraphicFramePr>
        <p:xfrm>
          <a:off x="3636963" y="981075"/>
          <a:ext cx="1768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" name="" r:id="rId16" imgW="735965" imgH="203200" progId="Equation.DSMT4">
                  <p:embed/>
                </p:oleObj>
              </mc:Choice>
              <mc:Fallback>
                <p:oleObj name="" r:id="rId16" imgW="735965" imgH="203200" progId="Equation.DSMT4">
                  <p:embed/>
                  <p:pic>
                    <p:nvPicPr>
                      <p:cNvPr id="0" name="图片 3255"/>
                      <p:cNvPicPr/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36963" y="981075"/>
                        <a:ext cx="1768475" cy="500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9" name="文本框 204858"/>
          <p:cNvSpPr txBox="1"/>
          <p:nvPr/>
        </p:nvSpPr>
        <p:spPr>
          <a:xfrm>
            <a:off x="5580063" y="981075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称满足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60" name="文本框 204859"/>
          <p:cNvSpPr txBox="1"/>
          <p:nvPr/>
        </p:nvSpPr>
        <p:spPr>
          <a:xfrm>
            <a:off x="3492500" y="2924175"/>
            <a:ext cx="1528763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4861" name="对象 204860"/>
          <p:cNvGraphicFramePr/>
          <p:nvPr/>
        </p:nvGraphicFramePr>
        <p:xfrm>
          <a:off x="2916238" y="2133600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2" name="" r:id="rId18" imgW="203200" imgH="228600" progId="Equation.DSMT4">
                  <p:embed/>
                </p:oleObj>
              </mc:Choice>
              <mc:Fallback>
                <p:oleObj name="" r:id="rId18" imgW="203200" imgH="228600" progId="Equation.DSMT4">
                  <p:embed/>
                  <p:pic>
                    <p:nvPicPr>
                      <p:cNvPr id="0" name="图片 3261"/>
                      <p:cNvPicPr/>
                      <p:nvPr/>
                    </p:nvPicPr>
                    <p:blipFill>
                      <a:blip r:embed="rId19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916238" y="2133600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2" name="对象 204861"/>
          <p:cNvGraphicFramePr/>
          <p:nvPr/>
        </p:nvGraphicFramePr>
        <p:xfrm>
          <a:off x="539750" y="2708275"/>
          <a:ext cx="13604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0" name="" r:id="rId20" imgW="545465" imgH="355600" progId="Equation.DSMT4">
                  <p:embed/>
                </p:oleObj>
              </mc:Choice>
              <mc:Fallback>
                <p:oleObj name="" r:id="rId20" imgW="545465" imgH="355600" progId="Equation.DSMT4">
                  <p:embed/>
                  <p:pic>
                    <p:nvPicPr>
                      <p:cNvPr id="0" name="图片 3259"/>
                      <p:cNvPicPr/>
                      <p:nvPr/>
                    </p:nvPicPr>
                    <p:blipFill>
                      <a:blip r:embed="rId21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9750" y="2708275"/>
                        <a:ext cx="136048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1" name="矩形 204862"/>
          <p:cNvSpPr/>
          <p:nvPr/>
        </p:nvSpPr>
        <p:spPr>
          <a:xfrm>
            <a:off x="611188" y="333375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en-US" altLang="zh-CN" b="1"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b="1" baseline="30000"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双侧分位点</a:t>
            </a:r>
            <a:endParaRPr lang="zh-CN" altLang="en-US" sz="4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04864" name="对象 204863"/>
          <p:cNvGraphicFramePr/>
          <p:nvPr/>
        </p:nvGraphicFramePr>
        <p:xfrm>
          <a:off x="1547813" y="1484313"/>
          <a:ext cx="3670300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1" name="" r:id="rId22" imgW="1409065" imgH="241300" progId="Equation.DSMT4">
                  <p:embed/>
                </p:oleObj>
              </mc:Choice>
              <mc:Fallback>
                <p:oleObj name="" r:id="rId22" imgW="1409065" imgH="241300" progId="Equation.DSMT4">
                  <p:embed/>
                  <p:pic>
                    <p:nvPicPr>
                      <p:cNvPr id="0" name="图片 3260"/>
                      <p:cNvPicPr/>
                      <p:nvPr/>
                    </p:nvPicPr>
                    <p:blipFill>
                      <a:blip r:embed="rId23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47813" y="1484313"/>
                        <a:ext cx="3670300" cy="627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5" name="文本框 204864"/>
          <p:cNvSpPr txBox="1"/>
          <p:nvPr/>
        </p:nvSpPr>
        <p:spPr>
          <a:xfrm>
            <a:off x="468313" y="2205038"/>
            <a:ext cx="2517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称为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66" name="文本框 204865"/>
          <p:cNvSpPr txBox="1"/>
          <p:nvPr/>
        </p:nvSpPr>
        <p:spPr>
          <a:xfrm>
            <a:off x="3348038" y="220503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双侧</a:t>
            </a:r>
            <a:r>
              <a:rPr lang="el-GR" altLang="zh-CN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α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，记为</a:t>
            </a:r>
            <a:endParaRPr lang="zh-CN" altLang="el-GR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4867" name="对象 204866"/>
          <p:cNvGraphicFramePr/>
          <p:nvPr/>
        </p:nvGraphicFramePr>
        <p:xfrm>
          <a:off x="3708400" y="3357563"/>
          <a:ext cx="4992688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" r:id="rId24" imgW="1966595" imgH="355600" progId="Equation.DSMT4">
                  <p:embed/>
                </p:oleObj>
              </mc:Choice>
              <mc:Fallback>
                <p:oleObj name="" r:id="rId24" imgW="1966595" imgH="355600" progId="Equation.DSMT4">
                  <p:embed/>
                  <p:pic>
                    <p:nvPicPr>
                      <p:cNvPr id="0" name="图片 3263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08400" y="3357563"/>
                        <a:ext cx="4992688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8" name="文本框 204867"/>
          <p:cNvSpPr txBox="1"/>
          <p:nvPr/>
        </p:nvSpPr>
        <p:spPr>
          <a:xfrm>
            <a:off x="1763713" y="29241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4869" name="对象 204868"/>
          <p:cNvGraphicFramePr/>
          <p:nvPr/>
        </p:nvGraphicFramePr>
        <p:xfrm>
          <a:off x="2339975" y="2708275"/>
          <a:ext cx="113823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" r:id="rId26" imgW="456565" imgH="355600" progId="Equation.DSMT4">
                  <p:embed/>
                </p:oleObj>
              </mc:Choice>
              <mc:Fallback>
                <p:oleObj name="" r:id="rId26" imgW="456565" imgH="355600" progId="Equation.DSMT4">
                  <p:embed/>
                  <p:pic>
                    <p:nvPicPr>
                      <p:cNvPr id="0" name="图片 3262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39975" y="2708275"/>
                        <a:ext cx="1138238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1" name="对象 204870"/>
          <p:cNvGraphicFramePr/>
          <p:nvPr/>
        </p:nvGraphicFramePr>
        <p:xfrm>
          <a:off x="4932363" y="4221163"/>
          <a:ext cx="262413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" name="" r:id="rId28" imgW="977265" imgH="203200" progId="Equation.DSMT4">
                  <p:embed/>
                </p:oleObj>
              </mc:Choice>
              <mc:Fallback>
                <p:oleObj name="" r:id="rId28" imgW="977265" imgH="203200" progId="Equation.DSMT4">
                  <p:embed/>
                  <p:pic>
                    <p:nvPicPr>
                      <p:cNvPr id="0" name="图片 3265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00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932363" y="4221163"/>
                        <a:ext cx="2624137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2" name="文本框 204871"/>
          <p:cNvSpPr txBox="1"/>
          <p:nvPr/>
        </p:nvSpPr>
        <p:spPr>
          <a:xfrm>
            <a:off x="4500563" y="42211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73" name="文本框 204872"/>
          <p:cNvSpPr txBox="1"/>
          <p:nvPr/>
        </p:nvSpPr>
        <p:spPr>
          <a:xfrm>
            <a:off x="7812088" y="4221163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7" grpId="0" advAuto="1000" build="p"/>
      <p:bldP spid="204859" grpId="0" advAuto="1000" build="p"/>
      <p:bldP spid="204860" grpId="0"/>
      <p:bldP spid="204865" grpId="0"/>
      <p:bldP spid="204866" grpId="0"/>
      <p:bldP spid="204868" grpId="0"/>
      <p:bldP spid="204872" grpId="0"/>
      <p:bldP spid="20487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40966" name="对象 40965"/>
          <p:cNvGraphicFramePr/>
          <p:nvPr/>
        </p:nvGraphicFramePr>
        <p:xfrm>
          <a:off x="1763713" y="5062538"/>
          <a:ext cx="24447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" r:id="rId1" imgW="914400" imgH="228600" progId="Equation.3">
                  <p:embed/>
                </p:oleObj>
              </mc:Choice>
              <mc:Fallback>
                <p:oleObj name="" r:id="rId1" imgW="914400" imgH="228600" progId="Equation.3">
                  <p:embed/>
                  <p:pic>
                    <p:nvPicPr>
                      <p:cNvPr id="0" name="图片 326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763713" y="5062538"/>
                        <a:ext cx="244475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7" name="矩形 40966"/>
          <p:cNvSpPr/>
          <p:nvPr/>
        </p:nvSpPr>
        <p:spPr>
          <a:xfrm>
            <a:off x="7019925" y="42926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记为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0975" name="对象 40974"/>
          <p:cNvGraphicFramePr/>
          <p:nvPr/>
        </p:nvGraphicFramePr>
        <p:xfrm>
          <a:off x="5940425" y="1557338"/>
          <a:ext cx="19050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" r:id="rId3" imgW="876300" imgH="228600" progId="Equation.3">
                  <p:embed/>
                </p:oleObj>
              </mc:Choice>
              <mc:Fallback>
                <p:oleObj name="" r:id="rId3" imgW="876300" imgH="228600" progId="Equation.3">
                  <p:embed/>
                  <p:pic>
                    <p:nvPicPr>
                      <p:cNvPr id="0" name="图片 326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40425" y="1557338"/>
                        <a:ext cx="1905000" cy="515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对象 40978"/>
          <p:cNvGraphicFramePr/>
          <p:nvPr/>
        </p:nvGraphicFramePr>
        <p:xfrm>
          <a:off x="2484438" y="325438"/>
          <a:ext cx="2303462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9" name="" r:id="rId5" imgW="927100" imgH="419100" progId="Equation.3">
                  <p:embed/>
                </p:oleObj>
              </mc:Choice>
              <mc:Fallback>
                <p:oleObj name="" r:id="rId5" imgW="927100" imgH="419100" progId="Equation.3">
                  <p:embed/>
                  <p:pic>
                    <p:nvPicPr>
                      <p:cNvPr id="0" name="图片 325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325438"/>
                        <a:ext cx="2303462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矩形 40979"/>
          <p:cNvSpPr/>
          <p:nvPr/>
        </p:nvSpPr>
        <p:spPr>
          <a:xfrm>
            <a:off x="4932363" y="692150"/>
            <a:ext cx="1428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的分布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83" name="矩形 40982"/>
          <p:cNvSpPr/>
          <p:nvPr/>
        </p:nvSpPr>
        <p:spPr>
          <a:xfrm>
            <a:off x="684213" y="1484313"/>
            <a:ext cx="40386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定义</a:t>
            </a:r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6.3 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设总体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86" name="矩形 40985"/>
          <p:cNvSpPr/>
          <p:nvPr/>
        </p:nvSpPr>
        <p:spPr>
          <a:xfrm>
            <a:off x="815975" y="2349500"/>
            <a:ext cx="28908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一个样本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, 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1017" name="组合 41016"/>
          <p:cNvGrpSpPr/>
          <p:nvPr/>
        </p:nvGrpSpPr>
        <p:grpSpPr>
          <a:xfrm>
            <a:off x="684213" y="4221163"/>
            <a:ext cx="6483350" cy="595312"/>
            <a:chOff x="288" y="2352"/>
            <a:chExt cx="4084" cy="375"/>
          </a:xfrm>
        </p:grpSpPr>
        <p:graphicFrame>
          <p:nvGraphicFramePr>
            <p:cNvPr id="50186" name="对象 40976"/>
            <p:cNvGraphicFramePr/>
            <p:nvPr/>
          </p:nvGraphicFramePr>
          <p:xfrm>
            <a:off x="3456" y="2352"/>
            <a:ext cx="300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0" name="" r:id="rId7" imgW="203200" imgH="228600" progId="Equation.3">
                    <p:embed/>
                  </p:oleObj>
                </mc:Choice>
                <mc:Fallback>
                  <p:oleObj name="" r:id="rId7" imgW="203200" imgH="228600" progId="Equation.3">
                    <p:embed/>
                    <p:pic>
                      <p:nvPicPr>
                        <p:cNvPr id="0" name="图片 326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56" y="2352"/>
                          <a:ext cx="300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87" name="矩形 40986"/>
            <p:cNvSpPr/>
            <p:nvPr/>
          </p:nvSpPr>
          <p:spPr>
            <a:xfrm>
              <a:off x="288" y="2400"/>
              <a:ext cx="325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所服从的分布为自由度为</a:t>
              </a:r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n</a:t>
              </a:r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－</a:t>
              </a:r>
              <a:r>
                <a:rPr lang="en-US" altLang="zh-CN">
                  <a:latin typeface="Times New Roman" panose="02020603050405020304" pitchFamily="18" charset="0"/>
                  <a:ea typeface="楷体_GB2312" pitchFamily="49" charset="-122"/>
                </a:rPr>
                <a:t>1</a:t>
              </a: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的</a:t>
              </a:r>
              <a:endParaRPr lang="zh-CN" altLang="en-US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0188" name="矩形 40987"/>
            <p:cNvSpPr/>
            <p:nvPr/>
          </p:nvSpPr>
          <p:spPr>
            <a:xfrm>
              <a:off x="3696" y="2400"/>
              <a:ext cx="67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分布</a:t>
              </a:r>
              <a:r>
                <a:rPr lang="en-US" altLang="zh-CN">
                  <a:latin typeface="楷体_GB2312" pitchFamily="49" charset="-122"/>
                  <a:ea typeface="楷体_GB2312" pitchFamily="49" charset="-122"/>
                </a:rPr>
                <a:t>.</a:t>
              </a:r>
              <a:endParaRPr lang="en-US" altLang="zh-CN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41013" name="对象 41012"/>
          <p:cNvGraphicFramePr/>
          <p:nvPr/>
        </p:nvGraphicFramePr>
        <p:xfrm>
          <a:off x="3563938" y="1484313"/>
          <a:ext cx="23399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" r:id="rId9" imgW="927100" imgH="228600" progId="Equation.3">
                  <p:embed/>
                </p:oleObj>
              </mc:Choice>
              <mc:Fallback>
                <p:oleObj name="" r:id="rId9" imgW="927100" imgH="228600" progId="Equation.3">
                  <p:embed/>
                  <p:pic>
                    <p:nvPicPr>
                      <p:cNvPr id="0" name="图片 327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63938" y="1484313"/>
                        <a:ext cx="2339975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4" name="文本框 41013"/>
          <p:cNvSpPr txBox="1"/>
          <p:nvPr/>
        </p:nvSpPr>
        <p:spPr>
          <a:xfrm>
            <a:off x="5651500" y="23495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则称统计量：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15" name="矩形 41014"/>
          <p:cNvSpPr/>
          <p:nvPr/>
        </p:nvSpPr>
        <p:spPr>
          <a:xfrm>
            <a:off x="3419475" y="234950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样本方差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S </a:t>
            </a:r>
            <a:r>
              <a:rPr lang="en-US" altLang="zh-CN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41016" name="对象 41015"/>
          <p:cNvGraphicFramePr/>
          <p:nvPr/>
        </p:nvGraphicFramePr>
        <p:xfrm>
          <a:off x="1403350" y="3068638"/>
          <a:ext cx="3989388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11" imgW="1612900" imgH="419100" progId="Equation.3">
                  <p:embed/>
                </p:oleObj>
              </mc:Choice>
              <mc:Fallback>
                <p:oleObj name="" r:id="rId11" imgW="1612900" imgH="419100" progId="Equation.3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03350" y="3068638"/>
                        <a:ext cx="3989388" cy="103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93" name="文本框 41030"/>
          <p:cNvSpPr txBox="1"/>
          <p:nvPr/>
        </p:nvSpPr>
        <p:spPr>
          <a:xfrm>
            <a:off x="755650" y="620713"/>
            <a:ext cx="1784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、统计量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uild="p"/>
      <p:bldP spid="40983" grpId="0" build="p"/>
      <p:bldP spid="40986" grpId="0" build="p"/>
      <p:bldP spid="41014" grpId="0" build="p"/>
      <p:bldP spid="41015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7650" name="文本框 197649"/>
          <p:cNvSpPr txBox="1"/>
          <p:nvPr/>
        </p:nvSpPr>
        <p:spPr>
          <a:xfrm>
            <a:off x="611188" y="2509838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⑴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7651" name="对象 197650"/>
          <p:cNvGraphicFramePr/>
          <p:nvPr/>
        </p:nvGraphicFramePr>
        <p:xfrm>
          <a:off x="1258888" y="2205038"/>
          <a:ext cx="376555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1" imgW="1790065" imgH="495300" progId="Equation.DSMT4">
                  <p:embed/>
                </p:oleObj>
              </mc:Choice>
              <mc:Fallback>
                <p:oleObj name="" r:id="rId1" imgW="1790065" imgH="495300" progId="Equation.DSMT4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  <a:lum bright="-6000"/>
                      </a:blip>
                      <a:stretch>
                        <a:fillRect/>
                      </a:stretch>
                    </p:blipFill>
                    <p:spPr>
                      <a:xfrm>
                        <a:off x="1258888" y="2205038"/>
                        <a:ext cx="3765550" cy="1039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2" name="矩形 197651"/>
          <p:cNvSpPr/>
          <p:nvPr/>
        </p:nvSpPr>
        <p:spPr>
          <a:xfrm>
            <a:off x="1908175" y="620713"/>
            <a:ext cx="5715000" cy="519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 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… , 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取自总体</a:t>
            </a:r>
            <a:endParaRPr lang="zh-CN" altLang="zh-CN" baseline="-25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7653" name="对象 197652"/>
          <p:cNvGraphicFramePr/>
          <p:nvPr/>
        </p:nvGraphicFramePr>
        <p:xfrm>
          <a:off x="6443663" y="620713"/>
          <a:ext cx="222250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" r:id="rId3" imgW="901065" imgH="228600" progId="Equation.3">
                  <p:embed/>
                </p:oleObj>
              </mc:Choice>
              <mc:Fallback>
                <p:oleObj name="" r:id="rId3" imgW="901065" imgH="228600" progId="Equation.3">
                  <p:embed/>
                  <p:pic>
                    <p:nvPicPr>
                      <p:cNvPr id="0" name="图片 326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443663" y="620713"/>
                        <a:ext cx="2222500" cy="563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4" name="文本框 197653"/>
          <p:cNvSpPr txBox="1"/>
          <p:nvPr/>
        </p:nvSpPr>
        <p:spPr>
          <a:xfrm>
            <a:off x="538163" y="14843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7655" name="对象 197654"/>
          <p:cNvGraphicFramePr/>
          <p:nvPr/>
        </p:nvGraphicFramePr>
        <p:xfrm>
          <a:off x="1835150" y="1484313"/>
          <a:ext cx="12017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5" imgW="570865" imgH="266065" progId="Equation.DSMT4">
                  <p:embed/>
                </p:oleObj>
              </mc:Choice>
              <mc:Fallback>
                <p:oleObj name="" r:id="rId5" imgW="570865" imgH="266065" progId="Equation.DSMT4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35150" y="1484313"/>
                        <a:ext cx="1201738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6" name="文本框 197655"/>
          <p:cNvSpPr txBox="1"/>
          <p:nvPr/>
        </p:nvSpPr>
        <p:spPr>
          <a:xfrm>
            <a:off x="3059113" y="1484313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分别为样本均值和样本方差，则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7657" name="文本框 197656"/>
          <p:cNvSpPr txBox="1"/>
          <p:nvPr/>
        </p:nvSpPr>
        <p:spPr>
          <a:xfrm>
            <a:off x="684213" y="3716338"/>
            <a:ext cx="5413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⑵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7658" name="对象 197657"/>
          <p:cNvGraphicFramePr/>
          <p:nvPr/>
        </p:nvGraphicFramePr>
        <p:xfrm>
          <a:off x="1476375" y="3141663"/>
          <a:ext cx="5580063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7" imgW="2654300" imgH="698500" progId="Equation.DSMT4">
                  <p:embed/>
                </p:oleObj>
              </mc:Choice>
              <mc:Fallback>
                <p:oleObj name="" r:id="rId7" imgW="2654300" imgH="698500" progId="Equation.DSMT4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  <a:lum bright="-1999"/>
                      </a:blip>
                      <a:stretch>
                        <a:fillRect/>
                      </a:stretch>
                    </p:blipFill>
                    <p:spPr>
                      <a:xfrm>
                        <a:off x="1476375" y="3141663"/>
                        <a:ext cx="5580063" cy="146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9" name="文本框 197658"/>
          <p:cNvSpPr txBox="1"/>
          <p:nvPr/>
        </p:nvSpPr>
        <p:spPr>
          <a:xfrm>
            <a:off x="889000" y="4873625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⑶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7660" name="对象 197659"/>
          <p:cNvGraphicFramePr/>
          <p:nvPr/>
        </p:nvGraphicFramePr>
        <p:xfrm>
          <a:off x="1560513" y="4887913"/>
          <a:ext cx="114776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9" imgW="545465" imgH="266065" progId="Equation.DSMT4">
                  <p:embed/>
                </p:oleObj>
              </mc:Choice>
              <mc:Fallback>
                <p:oleObj name="" r:id="rId9" imgW="545465" imgH="266065" progId="Equation.DSMT4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  <a:lum bright="-1999"/>
                      </a:blip>
                      <a:stretch>
                        <a:fillRect/>
                      </a:stretch>
                    </p:blipFill>
                    <p:spPr>
                      <a:xfrm>
                        <a:off x="1560513" y="4887913"/>
                        <a:ext cx="1147762" cy="560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61" name="文本框 197660"/>
          <p:cNvSpPr txBox="1"/>
          <p:nvPr/>
        </p:nvSpPr>
        <p:spPr>
          <a:xfrm>
            <a:off x="2627313" y="486886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相互独立。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1214" name="标题 197662"/>
          <p:cNvSpPr>
            <a:spLocks noGrp="1"/>
          </p:cNvSpPr>
          <p:nvPr>
            <p:ph type="title" idx="4294967295"/>
          </p:nvPr>
        </p:nvSpPr>
        <p:spPr>
          <a:xfrm>
            <a:off x="179388" y="620713"/>
            <a:ext cx="8229600" cy="7254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定理</a:t>
            </a: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6.2</a:t>
            </a:r>
            <a:endParaRPr lang="en-US" altLang="zh-CN" sz="2800" b="1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76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765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7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76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76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766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50" grpId="0" build="p"/>
      <p:bldP spid="197652" grpId="0"/>
      <p:bldP spid="197654" grpId="0" build="p"/>
      <p:bldP spid="197656" grpId="0" build="p"/>
      <p:bldP spid="197657" grpId="0" build="p"/>
      <p:bldP spid="197659" grpId="0" build="p"/>
      <p:bldP spid="19766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0466" name="矩形 190465"/>
          <p:cNvSpPr/>
          <p:nvPr/>
        </p:nvSpPr>
        <p:spPr>
          <a:xfrm>
            <a:off x="6084888" y="2852738"/>
            <a:ext cx="25860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宋体" panose="02010600030101010101" pitchFamily="2" charset="-122"/>
                <a:ea typeface="楷体_GB2312" pitchFamily="49" charset="-122"/>
              </a:rPr>
              <a:t>记为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zh-CN" altLang="en-US">
                <a:latin typeface="宋体" panose="02010600030101010101" pitchFamily="2" charset="-122"/>
                <a:ea typeface="楷体_GB2312" pitchFamily="49" charset="-122"/>
              </a:rPr>
              <a:t>～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0467" name="对象 190466"/>
          <p:cNvGraphicFramePr/>
          <p:nvPr/>
        </p:nvGraphicFramePr>
        <p:xfrm>
          <a:off x="3563938" y="1628775"/>
          <a:ext cx="1778000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" r:id="rId1" imgW="673100" imgH="444500" progId="Equation.3">
                  <p:embed/>
                </p:oleObj>
              </mc:Choice>
              <mc:Fallback>
                <p:oleObj name="" r:id="rId1" imgW="673100" imgH="444500" progId="Equation.3">
                  <p:embed/>
                  <p:pic>
                    <p:nvPicPr>
                      <p:cNvPr id="0" name="图片 321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63938" y="1628775"/>
                        <a:ext cx="1778000" cy="1185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68" name="矩形 190467"/>
          <p:cNvSpPr/>
          <p:nvPr/>
        </p:nvSpPr>
        <p:spPr>
          <a:xfrm>
            <a:off x="346075" y="2852738"/>
            <a:ext cx="5883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所服从的分布为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自由度为 </a:t>
            </a:r>
            <a:r>
              <a:rPr lang="en-US" altLang="zh-CN" i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n 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 </a:t>
            </a:r>
            <a:r>
              <a:rPr lang="en-US" altLang="zh-CN" i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分布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0469" name="矩形 190468"/>
          <p:cNvSpPr/>
          <p:nvPr/>
        </p:nvSpPr>
        <p:spPr>
          <a:xfrm>
            <a:off x="611188" y="1196975"/>
            <a:ext cx="20177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定义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6.5</a:t>
            </a:r>
            <a:endParaRPr lang="en-US" altLang="zh-CN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0470" name="矩形 190469"/>
          <p:cNvSpPr/>
          <p:nvPr/>
        </p:nvSpPr>
        <p:spPr>
          <a:xfrm>
            <a:off x="2771775" y="1196975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设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～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(0,1) 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90471" name="组合 190470"/>
          <p:cNvGrpSpPr/>
          <p:nvPr/>
        </p:nvGrpSpPr>
        <p:grpSpPr>
          <a:xfrm>
            <a:off x="4859338" y="1125538"/>
            <a:ext cx="1679575" cy="622300"/>
            <a:chOff x="3363" y="688"/>
            <a:chExt cx="1058" cy="459"/>
          </a:xfrm>
        </p:grpSpPr>
        <p:graphicFrame>
          <p:nvGraphicFramePr>
            <p:cNvPr id="52232" name="对象 190471"/>
            <p:cNvGraphicFramePr/>
            <p:nvPr/>
          </p:nvGraphicFramePr>
          <p:xfrm>
            <a:off x="3819" y="688"/>
            <a:ext cx="602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0" name="" r:id="rId3" imgW="405765" imgH="228600" progId="Equation.3">
                    <p:embed/>
                  </p:oleObj>
                </mc:Choice>
                <mc:Fallback>
                  <p:oleObj name="" r:id="rId3" imgW="405765" imgH="228600" progId="Equation.3">
                    <p:embed/>
                    <p:pic>
                      <p:nvPicPr>
                        <p:cNvPr id="0" name="图片 3209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819" y="688"/>
                          <a:ext cx="602" cy="3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33" name="矩形 190472"/>
            <p:cNvSpPr/>
            <p:nvPr/>
          </p:nvSpPr>
          <p:spPr>
            <a:xfrm>
              <a:off x="3363" y="720"/>
              <a:ext cx="514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3200" i="1">
                  <a:latin typeface="Times New Roman" panose="02020603050405020304" pitchFamily="18" charset="0"/>
                  <a:ea typeface="楷体_GB2312" pitchFamily="49" charset="-122"/>
                </a:rPr>
                <a:t>Y</a:t>
              </a:r>
              <a:r>
                <a:rPr lang="zh-CN" altLang="en-US" sz="3200">
                  <a:latin typeface="Times New Roman" panose="02020603050405020304" pitchFamily="18" charset="0"/>
                  <a:ea typeface="楷体_GB2312" pitchFamily="49" charset="-122"/>
                </a:rPr>
                <a:t>～</a:t>
              </a:r>
              <a:endParaRPr lang="zh-CN" altLang="en-US" sz="320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190474" name="矩形 190473"/>
          <p:cNvSpPr/>
          <p:nvPr/>
        </p:nvSpPr>
        <p:spPr>
          <a:xfrm>
            <a:off x="755650" y="1844675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独立，则称变量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0475" name="矩形 190474"/>
          <p:cNvSpPr/>
          <p:nvPr/>
        </p:nvSpPr>
        <p:spPr>
          <a:xfrm>
            <a:off x="6472238" y="1196975"/>
            <a:ext cx="2289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 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且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与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相互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2236" name="标题 190475"/>
          <p:cNvSpPr>
            <a:spLocks noGrp="1"/>
          </p:cNvSpPr>
          <p:nvPr>
            <p:ph type="title" idx="4294967295"/>
          </p:nvPr>
        </p:nvSpPr>
        <p:spPr>
          <a:xfrm>
            <a:off x="539750" y="404813"/>
            <a:ext cx="2743200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四、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t 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分布</a:t>
            </a:r>
            <a:endParaRPr lang="zh-CN" altLang="en-US" sz="28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190477" name="矩形 190476"/>
          <p:cNvSpPr/>
          <p:nvPr/>
        </p:nvSpPr>
        <p:spPr>
          <a:xfrm>
            <a:off x="396875" y="3429000"/>
            <a:ext cx="2960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的密度函数为：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0478" name="对象 190477"/>
          <p:cNvGraphicFramePr/>
          <p:nvPr/>
        </p:nvGraphicFramePr>
        <p:xfrm>
          <a:off x="1131888" y="4060825"/>
          <a:ext cx="5292725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5" imgW="2044700" imgH="469900" progId="Equation.DSMT4">
                  <p:embed/>
                </p:oleObj>
              </mc:Choice>
              <mc:Fallback>
                <p:oleObj name="" r:id="rId5" imgW="2044700" imgH="469900" progId="Equation.DSMT4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31888" y="4060825"/>
                        <a:ext cx="5292725" cy="1217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0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047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0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04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04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build="p"/>
      <p:bldP spid="190468" grpId="0" build="p"/>
      <p:bldP spid="190469" grpId="0" build="p"/>
      <p:bldP spid="190470" grpId="0" build="p"/>
      <p:bldP spid="190474" grpId="0" build="p"/>
      <p:bldP spid="190475" grpId="0" build="p"/>
      <p:bldP spid="19047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53250" name="文本框 181249"/>
          <p:cNvSpPr txBox="1"/>
          <p:nvPr/>
        </p:nvSpPr>
        <p:spPr>
          <a:xfrm>
            <a:off x="900113" y="260350"/>
            <a:ext cx="3505200" cy="519113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(n)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的概率密度为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81251" name="对象 181250"/>
          <p:cNvGraphicFramePr/>
          <p:nvPr/>
        </p:nvGraphicFramePr>
        <p:xfrm>
          <a:off x="539750" y="1916113"/>
          <a:ext cx="7315200" cy="367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1" imgW="2857500" imgH="1889760" progId="Paint.Picture">
                  <p:embed/>
                </p:oleObj>
              </mc:Choice>
              <mc:Fallback>
                <p:oleObj name="" r:id="rId1" imgW="2857500" imgH="1889760" progId="Paint.Picture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0" y="1916113"/>
                        <a:ext cx="7315200" cy="3673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对象 181251"/>
          <p:cNvGraphicFramePr/>
          <p:nvPr/>
        </p:nvGraphicFramePr>
        <p:xfrm>
          <a:off x="957263" y="765175"/>
          <a:ext cx="4906962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" r:id="rId3" imgW="2044700" imgH="469900" progId="Equation.DSMT4">
                  <p:embed/>
                </p:oleObj>
              </mc:Choice>
              <mc:Fallback>
                <p:oleObj name="" r:id="rId3" imgW="2044700" imgH="469900" progId="Equation.DSMT4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57263" y="765175"/>
                        <a:ext cx="4906962" cy="1130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3" name="对象 181252"/>
          <p:cNvGraphicFramePr/>
          <p:nvPr/>
        </p:nvGraphicFramePr>
        <p:xfrm>
          <a:off x="6227763" y="1125538"/>
          <a:ext cx="18288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" r:id="rId5" imgW="749300" imgH="139700" progId="Equation.3">
                  <p:embed/>
                </p:oleObj>
              </mc:Choice>
              <mc:Fallback>
                <p:oleObj name="" r:id="rId5" imgW="749300" imgH="139700" progId="Equation.3">
                  <p:embed/>
                  <p:pic>
                    <p:nvPicPr>
                      <p:cNvPr id="0" name="图片 326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227763" y="1125538"/>
                        <a:ext cx="1828800" cy="341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4" name="矩形 181253"/>
          <p:cNvSpPr/>
          <p:nvPr/>
        </p:nvSpPr>
        <p:spPr>
          <a:xfrm>
            <a:off x="395288" y="5589588"/>
            <a:ext cx="56165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分布的密度函数关于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= 0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对称，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1255" name="矩形 181254"/>
          <p:cNvSpPr/>
          <p:nvPr/>
        </p:nvSpPr>
        <p:spPr>
          <a:xfrm>
            <a:off x="314325" y="6021388"/>
            <a:ext cx="8001000" cy="625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25000"/>
              </a:lnSpc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其图形类似于标准正态分布密度函数的图形。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1256" name="矩形 181255"/>
          <p:cNvSpPr/>
          <p:nvPr/>
        </p:nvSpPr>
        <p:spPr>
          <a:xfrm>
            <a:off x="5580063" y="5589588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当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充分大时，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advTm="10000">
    <p:sndAc>
      <p:stSnd>
        <p:snd r:embed="rId7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812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18125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1" build="allAtOnce"/>
      <p:bldP spid="181255" grpId="2" build="allAtOnce"/>
      <p:bldP spid="181256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pSp>
        <p:nvGrpSpPr>
          <p:cNvPr id="203780" name="组合 203779"/>
          <p:cNvGrpSpPr/>
          <p:nvPr/>
        </p:nvGrpSpPr>
        <p:grpSpPr>
          <a:xfrm>
            <a:off x="971550" y="3141663"/>
            <a:ext cx="5899150" cy="1541462"/>
            <a:chOff x="720" y="1662"/>
            <a:chExt cx="3716" cy="971"/>
          </a:xfrm>
        </p:grpSpPr>
        <p:graphicFrame>
          <p:nvGraphicFramePr>
            <p:cNvPr id="54275" name="对象 203780"/>
            <p:cNvGraphicFramePr/>
            <p:nvPr/>
          </p:nvGraphicFramePr>
          <p:xfrm>
            <a:off x="1786" y="2112"/>
            <a:ext cx="1619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4" name="" r:id="rId1" imgW="951865" imgH="304800" progId="Equation.DSMT4">
                    <p:embed/>
                  </p:oleObj>
                </mc:Choice>
                <mc:Fallback>
                  <p:oleObj name="" r:id="rId1" imgW="951865" imgH="304800" progId="Equation.DSMT4">
                    <p:embed/>
                    <p:pic>
                      <p:nvPicPr>
                        <p:cNvPr id="0" name="图片 3293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786" y="2112"/>
                          <a:ext cx="1619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276" name="矩形 203781"/>
            <p:cNvSpPr/>
            <p:nvPr/>
          </p:nvSpPr>
          <p:spPr>
            <a:xfrm>
              <a:off x="720" y="1662"/>
              <a:ext cx="37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b="1" i="1">
                  <a:latin typeface="楷体_GB2312" pitchFamily="49" charset="-122"/>
                  <a:ea typeface="楷体_GB2312" pitchFamily="49" charset="-122"/>
                </a:rPr>
                <a:t>t</a:t>
              </a: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分布的密度函数关于</a:t>
              </a:r>
              <a:r>
                <a:rPr lang="en-US" altLang="zh-CN" b="1" i="1">
                  <a:latin typeface="Times New Roman" panose="02020603050405020304" pitchFamily="18" charset="0"/>
                  <a:ea typeface="楷体_GB2312" pitchFamily="49" charset="-122"/>
                </a:rPr>
                <a:t>x </a:t>
              </a:r>
              <a:r>
                <a:rPr lang="en-US" altLang="zh-CN" b="1">
                  <a:latin typeface="楷体_GB2312" pitchFamily="49" charset="-122"/>
                  <a:ea typeface="楷体_GB2312" pitchFamily="49" charset="-122"/>
                </a:rPr>
                <a:t>= </a:t>
              </a:r>
              <a:r>
                <a:rPr lang="en-US" altLang="zh-CN" b="1">
                  <a:latin typeface="Times New Roman" panose="02020603050405020304" pitchFamily="18" charset="0"/>
                  <a:ea typeface="楷体_GB2312" pitchFamily="49" charset="-122"/>
                </a:rPr>
                <a:t>0</a:t>
              </a:r>
              <a:r>
                <a:rPr lang="en-US" altLang="zh-CN" b="1" i="1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对称，且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4277" name="矩形 203782"/>
          <p:cNvSpPr/>
          <p:nvPr/>
        </p:nvSpPr>
        <p:spPr>
          <a:xfrm>
            <a:off x="1042988" y="1196975"/>
            <a:ext cx="7562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具有自由度为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分布的随机变量</a:t>
            </a:r>
            <a:r>
              <a:rPr lang="en-US" altLang="zh-CN" b="1" i="1">
                <a:latin typeface="Times New Roman" panose="02020603050405020304" pitchFamily="18" charset="0"/>
                <a:ea typeface="楷体_GB2312" pitchFamily="49" charset="-122"/>
              </a:rPr>
              <a:t>X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的数学期望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8" name="矩形 203783"/>
          <p:cNvSpPr/>
          <p:nvPr/>
        </p:nvSpPr>
        <p:spPr>
          <a:xfrm>
            <a:off x="468313" y="19177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和方差为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3785" name="对象 203784"/>
          <p:cNvGraphicFramePr/>
          <p:nvPr/>
        </p:nvGraphicFramePr>
        <p:xfrm>
          <a:off x="2411413" y="1989138"/>
          <a:ext cx="4037012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2" name="" r:id="rId3" imgW="1764665" imgH="393700" progId="Equation.DSMT4">
                  <p:embed/>
                </p:oleObj>
              </mc:Choice>
              <mc:Fallback>
                <p:oleObj name="" r:id="rId3" imgW="1764665" imgH="393700" progId="Equation.DSMT4">
                  <p:embed/>
                  <p:pic>
                    <p:nvPicPr>
                      <p:cNvPr id="0" name="图片 329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11413" y="1989138"/>
                        <a:ext cx="4037012" cy="900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95234" name="矩形 95233"/>
          <p:cNvSpPr/>
          <p:nvPr/>
        </p:nvSpPr>
        <p:spPr>
          <a:xfrm>
            <a:off x="323850" y="609600"/>
            <a:ext cx="8610600" cy="604838"/>
          </a:xfrm>
          <a:prstGeom prst="rect">
            <a:avLst/>
          </a:prstGeom>
          <a:noFill/>
          <a:ln w="190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个样品进行强度测试，于是面临下列几个问题：       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35" name="矩形 95234"/>
          <p:cNvSpPr/>
          <p:nvPr/>
        </p:nvSpPr>
        <p:spPr>
          <a:xfrm>
            <a:off x="250825" y="188913"/>
            <a:ext cx="6630988" cy="604837"/>
          </a:xfrm>
          <a:prstGeom prst="rect">
            <a:avLst/>
          </a:prstGeom>
          <a:noFill/>
          <a:ln w="19050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10000"/>
              </a:spcBef>
            </a:pP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例如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某厂生产一型号的合金材料，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6" name="文本框 95235"/>
          <p:cNvSpPr txBox="1"/>
          <p:nvPr/>
        </p:nvSpPr>
        <p:spPr>
          <a:xfrm>
            <a:off x="5580063" y="26035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用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随机的方法选取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7" name="文本框 95236"/>
          <p:cNvSpPr txBox="1"/>
          <p:nvPr/>
        </p:nvSpPr>
        <p:spPr>
          <a:xfrm>
            <a:off x="400050" y="1219200"/>
            <a:ext cx="65643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、估计这批合金材料的强度均值是多少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8" name="文本框 95237"/>
          <p:cNvSpPr txBox="1"/>
          <p:nvPr/>
        </p:nvSpPr>
        <p:spPr>
          <a:xfrm>
            <a:off x="552450" y="1676400"/>
            <a:ext cx="35036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参数的点估计问题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39" name="文本框 95238"/>
          <p:cNvSpPr txBox="1"/>
          <p:nvPr/>
        </p:nvSpPr>
        <p:spPr>
          <a:xfrm>
            <a:off x="384175" y="2124075"/>
            <a:ext cx="4629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、强度均值在什么范围内？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0" name="文本框 95239"/>
          <p:cNvSpPr txBox="1"/>
          <p:nvPr/>
        </p:nvSpPr>
        <p:spPr>
          <a:xfrm>
            <a:off x="4895850" y="2133600"/>
            <a:ext cx="3859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参数的区间估计问题）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1" name="文本框 95240"/>
          <p:cNvSpPr txBox="1"/>
          <p:nvPr/>
        </p:nvSpPr>
        <p:spPr>
          <a:xfrm>
            <a:off x="400050" y="2667000"/>
            <a:ext cx="8185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、若规定强度均值不小于某个定值为合格，那么这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2" name="文本框 95241"/>
          <p:cNvSpPr txBox="1"/>
          <p:nvPr/>
        </p:nvSpPr>
        <p:spPr>
          <a:xfrm>
            <a:off x="323850" y="320040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批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材料是否合格？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3" name="文本框 95242"/>
          <p:cNvSpPr txBox="1"/>
          <p:nvPr/>
        </p:nvSpPr>
        <p:spPr>
          <a:xfrm>
            <a:off x="3295650" y="3200400"/>
            <a:ext cx="4343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参数的假设检验问题）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4" name="文本框 95243"/>
          <p:cNvSpPr txBox="1"/>
          <p:nvPr/>
        </p:nvSpPr>
        <p:spPr>
          <a:xfrm>
            <a:off x="400050" y="3733800"/>
            <a:ext cx="6407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、这批合金的强度是否服从正态分布？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6" name="文本框 95245"/>
          <p:cNvSpPr txBox="1"/>
          <p:nvPr/>
        </p:nvSpPr>
        <p:spPr>
          <a:xfrm>
            <a:off x="323850" y="4800600"/>
            <a:ext cx="8185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、若这批材料是由两种不同工艺生产的，那么不同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7" name="文本框 95246"/>
          <p:cNvSpPr txBox="1"/>
          <p:nvPr/>
        </p:nvSpPr>
        <p:spPr>
          <a:xfrm>
            <a:off x="323850" y="5334000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的工艺对合金强度有否影响？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8" name="文本框 95247"/>
          <p:cNvSpPr txBox="1"/>
          <p:nvPr/>
        </p:nvSpPr>
        <p:spPr>
          <a:xfrm>
            <a:off x="4895850" y="5334000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若有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影响，那一种工艺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49" name="文本框 95248"/>
          <p:cNvSpPr txBox="1"/>
          <p:nvPr/>
        </p:nvSpPr>
        <p:spPr>
          <a:xfrm>
            <a:off x="323850" y="586740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生产的强度较好？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50" name="文本框 95249"/>
          <p:cNvSpPr txBox="1"/>
          <p:nvPr/>
        </p:nvSpPr>
        <p:spPr>
          <a:xfrm>
            <a:off x="628650" y="4267200"/>
            <a:ext cx="27924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分布检验问题）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5251" name="文本框 95250"/>
          <p:cNvSpPr txBox="1"/>
          <p:nvPr/>
        </p:nvSpPr>
        <p:spPr>
          <a:xfrm>
            <a:off x="3295650" y="5867400"/>
            <a:ext cx="27924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方差分析问题）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952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5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"/>
                                        <p:tgtEl>
                                          <p:spTgt spid="95234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52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523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523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524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5241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524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52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524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25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52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52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524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5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52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build="p"/>
      <p:bldP spid="95235" grpId="0" build="p"/>
      <p:bldP spid="95236" grpId="0" build="p"/>
      <p:bldP spid="95237" grpId="0" build="p"/>
      <p:bldP spid="95238" grpId="0" build="p"/>
      <p:bldP spid="95239" grpId="0" build="p"/>
      <p:bldP spid="95240" grpId="0" build="p"/>
      <p:bldP spid="95241" grpId="0" build="p"/>
      <p:bldP spid="95242" grpId="0" build="p"/>
      <p:bldP spid="95243" grpId="0" build="p"/>
      <p:bldP spid="95244" grpId="0" build="p"/>
      <p:bldP spid="95246" grpId="0" build="p"/>
      <p:bldP spid="95247" grpId="0" build="p"/>
      <p:bldP spid="95248" grpId="0" build="p"/>
      <p:bldP spid="95249" grpId="0" build="p"/>
      <p:bldP spid="95250" grpId="0" build="p"/>
      <p:bldP spid="95251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82274" name="文本框 182273"/>
          <p:cNvSpPr txBox="1"/>
          <p:nvPr/>
        </p:nvSpPr>
        <p:spPr>
          <a:xfrm>
            <a:off x="615950" y="1085850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2275" name="对象 182274"/>
          <p:cNvGraphicFramePr/>
          <p:nvPr/>
        </p:nvGraphicFramePr>
        <p:xfrm>
          <a:off x="3706813" y="1123950"/>
          <a:ext cx="20574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" name="" r:id="rId1" imgW="850265" imgH="203200" progId="Equation.3">
                  <p:embed/>
                </p:oleObj>
              </mc:Choice>
              <mc:Fallback>
                <p:oleObj name="" r:id="rId1" imgW="850265" imgH="203200" progId="Equation.3">
                  <p:embed/>
                  <p:pic>
                    <p:nvPicPr>
                      <p:cNvPr id="0" name="图片 329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06813" y="1123950"/>
                        <a:ext cx="2057400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6" name="文本框 182275"/>
          <p:cNvSpPr txBox="1"/>
          <p:nvPr/>
        </p:nvSpPr>
        <p:spPr>
          <a:xfrm>
            <a:off x="5949950" y="1009650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满足条件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2277" name="对象 182276"/>
          <p:cNvGraphicFramePr/>
          <p:nvPr/>
        </p:nvGraphicFramePr>
        <p:xfrm>
          <a:off x="1238250" y="1666875"/>
          <a:ext cx="637698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" r:id="rId3" imgW="2093595" imgH="355600" progId="Equation.DSMT4">
                  <p:embed/>
                </p:oleObj>
              </mc:Choice>
              <mc:Fallback>
                <p:oleObj name="" r:id="rId3" imgW="2093595" imgH="355600" progId="Equation.DSMT4">
                  <p:embed/>
                  <p:pic>
                    <p:nvPicPr>
                      <p:cNvPr id="0" name="图片 329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38250" y="1666875"/>
                        <a:ext cx="6376988" cy="900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8" name="矩形 182277"/>
          <p:cNvSpPr/>
          <p:nvPr/>
        </p:nvSpPr>
        <p:spPr>
          <a:xfrm>
            <a:off x="714375" y="25654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2279" name="文本框 182278"/>
          <p:cNvSpPr txBox="1"/>
          <p:nvPr/>
        </p:nvSpPr>
        <p:spPr>
          <a:xfrm>
            <a:off x="2543175" y="2565400"/>
            <a:ext cx="3454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右侧</a:t>
            </a:r>
            <a:endParaRPr lang="zh-CN" altLang="en-US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2280" name="矩形 182279"/>
          <p:cNvSpPr/>
          <p:nvPr/>
        </p:nvSpPr>
        <p:spPr>
          <a:xfrm>
            <a:off x="5292725" y="24923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分位点。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2284" name="对象 182283"/>
          <p:cNvGraphicFramePr/>
          <p:nvPr/>
        </p:nvGraphicFramePr>
        <p:xfrm>
          <a:off x="5003800" y="2636838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" name="" r:id="rId5" imgW="152400" imgH="139700" progId="Equation.3">
                  <p:embed/>
                </p:oleObj>
              </mc:Choice>
              <mc:Fallback>
                <p:oleObj name="" r:id="rId5" imgW="152400" imgH="139700" progId="Equation.3">
                  <p:embed/>
                  <p:pic>
                    <p:nvPicPr>
                      <p:cNvPr id="0" name="图片 3302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003800" y="2636838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285" name="对象 182284"/>
          <p:cNvGraphicFramePr/>
          <p:nvPr/>
        </p:nvGraphicFramePr>
        <p:xfrm>
          <a:off x="1628775" y="2565400"/>
          <a:ext cx="914400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" name="" r:id="rId7" imgW="355600" imgH="228600" progId="Equation.3">
                  <p:embed/>
                </p:oleObj>
              </mc:Choice>
              <mc:Fallback>
                <p:oleObj name="" r:id="rId7" imgW="355600" imgH="228600" progId="Equation.3">
                  <p:embed/>
                  <p:pic>
                    <p:nvPicPr>
                      <p:cNvPr id="0" name="图片 3295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628775" y="2565400"/>
                        <a:ext cx="914400" cy="588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2286" name="组合 182285"/>
          <p:cNvGrpSpPr/>
          <p:nvPr/>
        </p:nvGrpSpPr>
        <p:grpSpPr>
          <a:xfrm>
            <a:off x="611188" y="3284538"/>
            <a:ext cx="3252787" cy="1725612"/>
            <a:chOff x="1130" y="1728"/>
            <a:chExt cx="2662" cy="1208"/>
          </a:xfrm>
        </p:grpSpPr>
        <p:sp>
          <p:nvSpPr>
            <p:cNvPr id="55308" name="直接连接符 182286"/>
            <p:cNvSpPr/>
            <p:nvPr/>
          </p:nvSpPr>
          <p:spPr>
            <a:xfrm>
              <a:off x="1152" y="2496"/>
              <a:ext cx="264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9" name="直接连接符 182287"/>
            <p:cNvSpPr/>
            <p:nvPr/>
          </p:nvSpPr>
          <p:spPr>
            <a:xfrm>
              <a:off x="2160" y="1728"/>
              <a:ext cx="0" cy="7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10" name="直接连接符 182288"/>
            <p:cNvSpPr/>
            <p:nvPr/>
          </p:nvSpPr>
          <p:spPr>
            <a:xfrm>
              <a:off x="2640" y="2208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5311" name="组合 182289"/>
            <p:cNvGrpSpPr/>
            <p:nvPr/>
          </p:nvGrpSpPr>
          <p:grpSpPr>
            <a:xfrm>
              <a:off x="2640" y="2256"/>
              <a:ext cx="336" cy="240"/>
              <a:chOff x="3216" y="3120"/>
              <a:chExt cx="336" cy="240"/>
            </a:xfrm>
          </p:grpSpPr>
          <p:sp>
            <p:nvSpPr>
              <p:cNvPr id="55312" name="直接连接符 182290"/>
              <p:cNvSpPr/>
              <p:nvPr/>
            </p:nvSpPr>
            <p:spPr>
              <a:xfrm flipH="1">
                <a:off x="3216" y="3120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3" name="直接连接符 182291"/>
              <p:cNvSpPr/>
              <p:nvPr/>
            </p:nvSpPr>
            <p:spPr>
              <a:xfrm flipH="1">
                <a:off x="3216" y="3168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4" name="直接连接符 182292"/>
              <p:cNvSpPr/>
              <p:nvPr/>
            </p:nvSpPr>
            <p:spPr>
              <a:xfrm flipH="1">
                <a:off x="3312" y="3216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5" name="直接连接符 182293"/>
              <p:cNvSpPr/>
              <p:nvPr/>
            </p:nvSpPr>
            <p:spPr>
              <a:xfrm flipH="1">
                <a:off x="3456" y="3264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aphicFrame>
          <p:nvGraphicFramePr>
            <p:cNvPr id="55316" name="对象 182294"/>
            <p:cNvGraphicFramePr/>
            <p:nvPr/>
          </p:nvGraphicFramePr>
          <p:xfrm>
            <a:off x="2317" y="2604"/>
            <a:ext cx="515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1" name="" r:id="rId9" imgW="355600" imgH="228600" progId="Equation.3">
                    <p:embed/>
                  </p:oleObj>
                </mc:Choice>
                <mc:Fallback>
                  <p:oleObj name="" r:id="rId9" imgW="355600" imgH="228600" progId="Equation.3">
                    <p:embed/>
                    <p:pic>
                      <p:nvPicPr>
                        <p:cNvPr id="0" name="图片 3300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317" y="2604"/>
                          <a:ext cx="515" cy="3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17" name="直接连接符 182295"/>
            <p:cNvSpPr/>
            <p:nvPr/>
          </p:nvSpPr>
          <p:spPr>
            <a:xfrm flipH="1">
              <a:off x="2880" y="1968"/>
              <a:ext cx="528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5318" name="对象 182296"/>
            <p:cNvGraphicFramePr/>
            <p:nvPr/>
          </p:nvGraphicFramePr>
          <p:xfrm>
            <a:off x="3408" y="1812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0" name="" r:id="rId11" imgW="152400" imgH="139700" progId="Equation.3">
                    <p:embed/>
                  </p:oleObj>
                </mc:Choice>
                <mc:Fallback>
                  <p:oleObj name="" r:id="rId11" imgW="152400" imgH="139700" progId="Equation.3">
                    <p:embed/>
                    <p:pic>
                      <p:nvPicPr>
                        <p:cNvPr id="0" name="图片 3299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408" y="1812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5319" name="组合 182297"/>
            <p:cNvGrpSpPr/>
            <p:nvPr/>
          </p:nvGrpSpPr>
          <p:grpSpPr>
            <a:xfrm>
              <a:off x="1130" y="1853"/>
              <a:ext cx="2059" cy="547"/>
              <a:chOff x="1706" y="2717"/>
              <a:chExt cx="2059" cy="547"/>
            </a:xfrm>
          </p:grpSpPr>
          <p:sp>
            <p:nvSpPr>
              <p:cNvPr id="55320" name="任意多边形 182298"/>
              <p:cNvSpPr/>
              <p:nvPr/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5321" name="任意多边形 182299"/>
              <p:cNvSpPr/>
              <p:nvPr/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82314" name="文本框 182313"/>
          <p:cNvSpPr txBox="1"/>
          <p:nvPr/>
        </p:nvSpPr>
        <p:spPr>
          <a:xfrm>
            <a:off x="669925" y="50847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2315" name="对象 182314"/>
          <p:cNvGraphicFramePr/>
          <p:nvPr/>
        </p:nvGraphicFramePr>
        <p:xfrm>
          <a:off x="1476375" y="5129213"/>
          <a:ext cx="2590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" name="" r:id="rId13" imgW="1154430" imgH="203200" progId="Equation.DSMT4">
                  <p:embed/>
                </p:oleObj>
              </mc:Choice>
              <mc:Fallback>
                <p:oleObj name="" r:id="rId13" imgW="1154430" imgH="203200" progId="Equation.DSMT4">
                  <p:embed/>
                  <p:pic>
                    <p:nvPicPr>
                      <p:cNvPr id="0" name="图片 3294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76375" y="5129213"/>
                        <a:ext cx="25908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336" name="文本框 182335"/>
          <p:cNvSpPr txBox="1"/>
          <p:nvPr/>
        </p:nvSpPr>
        <p:spPr>
          <a:xfrm>
            <a:off x="4427538" y="3933825"/>
            <a:ext cx="3038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查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分布表，附表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25" name="标题 182336"/>
          <p:cNvSpPr>
            <a:spLocks noGrp="1"/>
          </p:cNvSpPr>
          <p:nvPr>
            <p:ph type="title" idx="4294967295"/>
          </p:nvPr>
        </p:nvSpPr>
        <p:spPr>
          <a:xfrm>
            <a:off x="539750" y="476250"/>
            <a:ext cx="35814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2 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、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 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t 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分布的分位点</a:t>
            </a:r>
            <a:endParaRPr lang="zh-CN" altLang="en-US" dirty="0"/>
          </a:p>
        </p:txBody>
      </p:sp>
      <p:graphicFrame>
        <p:nvGraphicFramePr>
          <p:cNvPr id="182338" name="对象 182337"/>
          <p:cNvGraphicFramePr/>
          <p:nvPr/>
        </p:nvGraphicFramePr>
        <p:xfrm>
          <a:off x="1474788" y="5803900"/>
          <a:ext cx="2571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" r:id="rId15" imgW="1028065" imgH="203200" progId="Equation.DSMT4">
                  <p:embed/>
                </p:oleObj>
              </mc:Choice>
              <mc:Fallback>
                <p:oleObj name="" r:id="rId15" imgW="1028065" imgH="203200" progId="Equation.DSMT4">
                  <p:embed/>
                  <p:pic>
                    <p:nvPicPr>
                      <p:cNvPr id="0" name="图片 3301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474788" y="5803900"/>
                        <a:ext cx="257175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339" name="对象 182338"/>
          <p:cNvGraphicFramePr/>
          <p:nvPr/>
        </p:nvGraphicFramePr>
        <p:xfrm>
          <a:off x="4283075" y="5732463"/>
          <a:ext cx="263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" name="" r:id="rId17" imgW="1054100" imgH="228600" progId="Equation.3">
                  <p:embed/>
                </p:oleObj>
              </mc:Choice>
              <mc:Fallback>
                <p:oleObj name="" r:id="rId17" imgW="1054100" imgH="228600" progId="Equation.3">
                  <p:embed/>
                  <p:pic>
                    <p:nvPicPr>
                      <p:cNvPr id="0" name="图片 3296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83075" y="5732463"/>
                        <a:ext cx="263525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342" name="对象 182341"/>
          <p:cNvGraphicFramePr/>
          <p:nvPr/>
        </p:nvGraphicFramePr>
        <p:xfrm>
          <a:off x="4356100" y="5054600"/>
          <a:ext cx="25209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" name="" r:id="rId19" imgW="1129665" imgH="228600" progId="Equation.DSMT4">
                  <p:embed/>
                </p:oleObj>
              </mc:Choice>
              <mc:Fallback>
                <p:oleObj name="" r:id="rId19" imgW="1129665" imgH="228600" progId="Equation.DSMT4">
                  <p:embed/>
                  <p:pic>
                    <p:nvPicPr>
                      <p:cNvPr id="0" name="图片 3297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356100" y="5054600"/>
                        <a:ext cx="2520950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22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22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22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2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23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23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build="p"/>
      <p:bldP spid="182276" grpId="0" build="p"/>
      <p:bldP spid="182278" grpId="0" build="p"/>
      <p:bldP spid="182279" grpId="0" build="p"/>
      <p:bldP spid="182280" grpId="0" build="p"/>
      <p:bldP spid="182314" grpId="0" build="p"/>
      <p:bldP spid="182336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17090" name="文本框 217089"/>
          <p:cNvSpPr txBox="1"/>
          <p:nvPr/>
        </p:nvSpPr>
        <p:spPr>
          <a:xfrm>
            <a:off x="544513" y="942975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7091" name="对象 217090"/>
          <p:cNvGraphicFramePr/>
          <p:nvPr/>
        </p:nvGraphicFramePr>
        <p:xfrm>
          <a:off x="3635375" y="981075"/>
          <a:ext cx="205740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name="" r:id="rId1" imgW="850265" imgH="203200" progId="Equation.3">
                  <p:embed/>
                </p:oleObj>
              </mc:Choice>
              <mc:Fallback>
                <p:oleObj name="" r:id="rId1" imgW="850265" imgH="203200" progId="Equation.3">
                  <p:embed/>
                  <p:pic>
                    <p:nvPicPr>
                      <p:cNvPr id="0" name="图片 3298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35375" y="981075"/>
                        <a:ext cx="2057400" cy="49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2" name="文本框 217091"/>
          <p:cNvSpPr txBox="1"/>
          <p:nvPr/>
        </p:nvSpPr>
        <p:spPr>
          <a:xfrm>
            <a:off x="5878513" y="866775"/>
            <a:ext cx="2438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满足条件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7093" name="对象 217092"/>
          <p:cNvGraphicFramePr/>
          <p:nvPr/>
        </p:nvGraphicFramePr>
        <p:xfrm>
          <a:off x="895350" y="1544638"/>
          <a:ext cx="6777038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1" name="" r:id="rId3" imgW="2272030" imgH="330200" progId="Equation.DSMT4">
                  <p:embed/>
                </p:oleObj>
              </mc:Choice>
              <mc:Fallback>
                <p:oleObj name="" r:id="rId3" imgW="2272030" imgH="330200" progId="Equation.DSMT4">
                  <p:embed/>
                  <p:pic>
                    <p:nvPicPr>
                      <p:cNvPr id="0" name="图片 331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95350" y="1544638"/>
                        <a:ext cx="6777038" cy="817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4" name="矩形 217093"/>
          <p:cNvSpPr/>
          <p:nvPr/>
        </p:nvSpPr>
        <p:spPr>
          <a:xfrm>
            <a:off x="512763" y="2493963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的点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7095" name="文本框 217094"/>
          <p:cNvSpPr txBox="1"/>
          <p:nvPr/>
        </p:nvSpPr>
        <p:spPr>
          <a:xfrm>
            <a:off x="3779838" y="2493963"/>
            <a:ext cx="352742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</a:t>
            </a:r>
            <a:r>
              <a:rPr lang="zh-CN" altLang="en-US" i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左侧</a:t>
            </a:r>
            <a:endParaRPr lang="zh-CN" altLang="en-US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7096" name="矩形 217095"/>
          <p:cNvSpPr/>
          <p:nvPr/>
        </p:nvSpPr>
        <p:spPr>
          <a:xfrm>
            <a:off x="6731000" y="249396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分位点。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7100" name="对象 217099"/>
          <p:cNvGraphicFramePr/>
          <p:nvPr/>
        </p:nvGraphicFramePr>
        <p:xfrm>
          <a:off x="6370638" y="2636838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" name="" r:id="rId5" imgW="152400" imgH="139700" progId="Equation.3">
                  <p:embed/>
                </p:oleObj>
              </mc:Choice>
              <mc:Fallback>
                <p:oleObj name="" r:id="rId5" imgW="152400" imgH="139700" progId="Equation.3">
                  <p:embed/>
                  <p:pic>
                    <p:nvPicPr>
                      <p:cNvPr id="0" name="图片 3303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70638" y="2636838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01" name="对象 217100"/>
          <p:cNvGraphicFramePr/>
          <p:nvPr/>
        </p:nvGraphicFramePr>
        <p:xfrm>
          <a:off x="1331913" y="2493963"/>
          <a:ext cx="25177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" name="" r:id="rId7" imgW="977900" imgH="228600" progId="Equation.DSMT4">
                  <p:embed/>
                </p:oleObj>
              </mc:Choice>
              <mc:Fallback>
                <p:oleObj name="" r:id="rId7" imgW="977900" imgH="228600" progId="Equation.DSMT4">
                  <p:embed/>
                  <p:pic>
                    <p:nvPicPr>
                      <p:cNvPr id="0" name="图片 3306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66FF66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31913" y="2493963"/>
                        <a:ext cx="2517775" cy="588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7117" name="组合 217116"/>
          <p:cNvGrpSpPr/>
          <p:nvPr/>
        </p:nvGrpSpPr>
        <p:grpSpPr>
          <a:xfrm>
            <a:off x="2339975" y="3213100"/>
            <a:ext cx="3521075" cy="2017713"/>
            <a:chOff x="2124" y="1824"/>
            <a:chExt cx="1546" cy="938"/>
          </a:xfrm>
        </p:grpSpPr>
        <p:sp>
          <p:nvSpPr>
            <p:cNvPr id="56332" name="直接连接符 217117"/>
            <p:cNvSpPr/>
            <p:nvPr/>
          </p:nvSpPr>
          <p:spPr>
            <a:xfrm>
              <a:off x="2172" y="2439"/>
              <a:ext cx="149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3" name="直接连接符 217118"/>
            <p:cNvSpPr/>
            <p:nvPr/>
          </p:nvSpPr>
          <p:spPr>
            <a:xfrm>
              <a:off x="2744" y="1824"/>
              <a:ext cx="0" cy="6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4" name="直接连接符 217119"/>
            <p:cNvSpPr/>
            <p:nvPr/>
          </p:nvSpPr>
          <p:spPr>
            <a:xfrm>
              <a:off x="2448" y="2208"/>
              <a:ext cx="0" cy="2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6335" name="对象 217120"/>
            <p:cNvGraphicFramePr/>
            <p:nvPr/>
          </p:nvGraphicFramePr>
          <p:xfrm>
            <a:off x="2124" y="2496"/>
            <a:ext cx="365" cy="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9" name="" r:id="rId9" imgW="444500" imgH="228600" progId="Equation.3">
                    <p:embed/>
                  </p:oleObj>
                </mc:Choice>
                <mc:Fallback>
                  <p:oleObj name="" r:id="rId9" imgW="444500" imgH="228600" progId="Equation.3">
                    <p:embed/>
                    <p:pic>
                      <p:nvPicPr>
                        <p:cNvPr id="0" name="图片 3308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24" y="2496"/>
                          <a:ext cx="365" cy="2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36" name="对象 217121"/>
            <p:cNvGraphicFramePr/>
            <p:nvPr/>
          </p:nvGraphicFramePr>
          <p:xfrm>
            <a:off x="2160" y="1968"/>
            <a:ext cx="164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8" name="" r:id="rId11" imgW="152400" imgH="139700" progId="Equation.3">
                    <p:embed/>
                  </p:oleObj>
                </mc:Choice>
                <mc:Fallback>
                  <p:oleObj name="" r:id="rId11" imgW="152400" imgH="139700" progId="Equation.3">
                    <p:embed/>
                    <p:pic>
                      <p:nvPicPr>
                        <p:cNvPr id="0" name="图片 3307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160" y="1968"/>
                          <a:ext cx="164" cy="1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6337" name="组合 217122"/>
            <p:cNvGrpSpPr/>
            <p:nvPr/>
          </p:nvGrpSpPr>
          <p:grpSpPr>
            <a:xfrm>
              <a:off x="2160" y="1924"/>
              <a:ext cx="1168" cy="438"/>
              <a:chOff x="1706" y="2717"/>
              <a:chExt cx="2059" cy="547"/>
            </a:xfrm>
          </p:grpSpPr>
          <p:sp>
            <p:nvSpPr>
              <p:cNvPr id="56338" name="任意多边形 217123"/>
              <p:cNvSpPr/>
              <p:nvPr/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6339" name="任意多边形 217124"/>
              <p:cNvSpPr/>
              <p:nvPr/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6340" name="直接连接符 217125"/>
            <p:cNvSpPr/>
            <p:nvPr/>
          </p:nvSpPr>
          <p:spPr>
            <a:xfrm>
              <a:off x="2256" y="2160"/>
              <a:ext cx="96" cy="192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1" name="直接连接符 217126"/>
            <p:cNvSpPr/>
            <p:nvPr/>
          </p:nvSpPr>
          <p:spPr>
            <a:xfrm flipH="1">
              <a:off x="2304" y="2256"/>
              <a:ext cx="96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2" name="直接连接符 217127"/>
            <p:cNvSpPr/>
            <p:nvPr/>
          </p:nvSpPr>
          <p:spPr>
            <a:xfrm flipH="1">
              <a:off x="2256" y="2304"/>
              <a:ext cx="48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3" name="直接连接符 217128"/>
            <p:cNvSpPr/>
            <p:nvPr/>
          </p:nvSpPr>
          <p:spPr>
            <a:xfrm flipH="1">
              <a:off x="2400" y="2256"/>
              <a:ext cx="48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7130" name="文本框 217129"/>
          <p:cNvSpPr txBox="1"/>
          <p:nvPr/>
        </p:nvSpPr>
        <p:spPr>
          <a:xfrm>
            <a:off x="3995738" y="530225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7152" name="文本框 217151"/>
          <p:cNvSpPr txBox="1"/>
          <p:nvPr/>
        </p:nvSpPr>
        <p:spPr>
          <a:xfrm>
            <a:off x="611188" y="5302250"/>
            <a:ext cx="30384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查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分布表，附表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46" name="标题 217152"/>
          <p:cNvSpPr>
            <a:spLocks noGrp="1"/>
          </p:cNvSpPr>
          <p:nvPr>
            <p:ph type="title" idx="4294967295"/>
          </p:nvPr>
        </p:nvSpPr>
        <p:spPr>
          <a:xfrm>
            <a:off x="468313" y="333375"/>
            <a:ext cx="4608512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</a:rPr>
              <a:t> 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t 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分布的左侧分位点</a:t>
            </a:r>
            <a:endParaRPr lang="zh-CN" altLang="en-US" dirty="0"/>
          </a:p>
        </p:txBody>
      </p:sp>
      <p:graphicFrame>
        <p:nvGraphicFramePr>
          <p:cNvPr id="217156" name="对象 217155"/>
          <p:cNvGraphicFramePr/>
          <p:nvPr/>
        </p:nvGraphicFramePr>
        <p:xfrm>
          <a:off x="4643438" y="5373688"/>
          <a:ext cx="2571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0" name="" r:id="rId13" imgW="1028065" imgH="203200" progId="Equation.3">
                  <p:embed/>
                </p:oleObj>
              </mc:Choice>
              <mc:Fallback>
                <p:oleObj name="" r:id="rId13" imgW="1028065" imgH="203200" progId="Equation.3">
                  <p:embed/>
                  <p:pic>
                    <p:nvPicPr>
                      <p:cNvPr id="0" name="图片 3309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43438" y="5373688"/>
                        <a:ext cx="257175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7" name="对象 217156"/>
          <p:cNvGraphicFramePr/>
          <p:nvPr/>
        </p:nvGraphicFramePr>
        <p:xfrm>
          <a:off x="1187450" y="5949950"/>
          <a:ext cx="1270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5" name="" r:id="rId15" imgW="508000" imgH="228600" progId="Equation.DSMT4">
                  <p:embed/>
                </p:oleObj>
              </mc:Choice>
              <mc:Fallback>
                <p:oleObj name="" r:id="rId15" imgW="508000" imgH="228600" progId="Equation.DSMT4">
                  <p:embed/>
                  <p:pic>
                    <p:nvPicPr>
                      <p:cNvPr id="0" name="图片 3304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87450" y="5949950"/>
                        <a:ext cx="12700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8" name="对象 217157"/>
          <p:cNvGraphicFramePr/>
          <p:nvPr/>
        </p:nvGraphicFramePr>
        <p:xfrm>
          <a:off x="2411413" y="5949950"/>
          <a:ext cx="1778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" r:id="rId17" imgW="711200" imgH="228600" progId="Equation.DSMT4">
                  <p:embed/>
                </p:oleObj>
              </mc:Choice>
              <mc:Fallback>
                <p:oleObj name="" r:id="rId17" imgW="711200" imgH="228600" progId="Equation.DSMT4">
                  <p:embed/>
                  <p:pic>
                    <p:nvPicPr>
                      <p:cNvPr id="0" name="图片 3305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11413" y="5949950"/>
                        <a:ext cx="17780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9" name="对象 217158"/>
          <p:cNvGraphicFramePr/>
          <p:nvPr/>
        </p:nvGraphicFramePr>
        <p:xfrm>
          <a:off x="4211638" y="6022975"/>
          <a:ext cx="1746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4" name="" r:id="rId19" imgW="697230" imgH="177800" progId="Equation.DSMT4">
                  <p:embed/>
                </p:oleObj>
              </mc:Choice>
              <mc:Fallback>
                <p:oleObj name="" r:id="rId19" imgW="697230" imgH="177800" progId="Equation.DSMT4">
                  <p:embed/>
                  <p:pic>
                    <p:nvPicPr>
                      <p:cNvPr id="0" name="图片 3313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11638" y="6022975"/>
                        <a:ext cx="174625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70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0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7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715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71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 build="p"/>
      <p:bldP spid="217092" grpId="0" build="p"/>
      <p:bldP spid="217094" grpId="0" build="p"/>
      <p:bldP spid="217095" grpId="0" build="p"/>
      <p:bldP spid="217096" grpId="0" build="p"/>
      <p:bldP spid="217130" grpId="0" build="p"/>
      <p:bldP spid="217152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18114" name="文本框 218113"/>
          <p:cNvSpPr txBox="1"/>
          <p:nvPr/>
        </p:nvSpPr>
        <p:spPr>
          <a:xfrm>
            <a:off x="544513" y="1014413"/>
            <a:ext cx="4191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对于给定的正数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8115" name="对象 218114"/>
          <p:cNvGraphicFramePr/>
          <p:nvPr/>
        </p:nvGraphicFramePr>
        <p:xfrm>
          <a:off x="3708400" y="1052513"/>
          <a:ext cx="20574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" name="" r:id="rId1" imgW="850265" imgH="203200" progId="Equation.3">
                  <p:embed/>
                </p:oleObj>
              </mc:Choice>
              <mc:Fallback>
                <p:oleObj name="" r:id="rId1" imgW="850265" imgH="203200" progId="Equation.3">
                  <p:embed/>
                  <p:pic>
                    <p:nvPicPr>
                      <p:cNvPr id="0" name="图片 331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08400" y="1052513"/>
                        <a:ext cx="2057400" cy="490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6" name="文本框 218115"/>
          <p:cNvSpPr txBox="1"/>
          <p:nvPr/>
        </p:nvSpPr>
        <p:spPr>
          <a:xfrm>
            <a:off x="5878513" y="938213"/>
            <a:ext cx="2438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称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满足条件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8117" name="对象 218116"/>
          <p:cNvGraphicFramePr/>
          <p:nvPr/>
        </p:nvGraphicFramePr>
        <p:xfrm>
          <a:off x="612775" y="1557338"/>
          <a:ext cx="80613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5" name="" r:id="rId3" imgW="2856230" imgH="444500" progId="Equation.DSMT4">
                  <p:embed/>
                </p:oleObj>
              </mc:Choice>
              <mc:Fallback>
                <p:oleObj name="" r:id="rId3" imgW="2856230" imgH="444500" progId="Equation.DSMT4">
                  <p:embed/>
                  <p:pic>
                    <p:nvPicPr>
                      <p:cNvPr id="0" name="图片 3314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12775" y="1557338"/>
                        <a:ext cx="8061325" cy="1212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8" name="矩形 218117"/>
          <p:cNvSpPr/>
          <p:nvPr/>
        </p:nvSpPr>
        <p:spPr>
          <a:xfrm>
            <a:off x="0" y="26368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点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8119" name="文本框 218118"/>
          <p:cNvSpPr txBox="1"/>
          <p:nvPr/>
        </p:nvSpPr>
        <p:spPr>
          <a:xfrm>
            <a:off x="4321175" y="2708275"/>
            <a:ext cx="36718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分布的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双侧</a:t>
            </a:r>
            <a:endParaRPr lang="zh-CN" altLang="en-US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8120" name="矩形 218119"/>
          <p:cNvSpPr/>
          <p:nvPr/>
        </p:nvSpPr>
        <p:spPr>
          <a:xfrm>
            <a:off x="7129463" y="27082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分位点。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8124" name="对象 218123"/>
          <p:cNvGraphicFramePr/>
          <p:nvPr/>
        </p:nvGraphicFramePr>
        <p:xfrm>
          <a:off x="6840538" y="2852738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2" name="" r:id="rId5" imgW="152400" imgH="139700" progId="Equation.3">
                  <p:embed/>
                </p:oleObj>
              </mc:Choice>
              <mc:Fallback>
                <p:oleObj name="" r:id="rId5" imgW="152400" imgH="139700" progId="Equation.3">
                  <p:embed/>
                  <p:pic>
                    <p:nvPicPr>
                      <p:cNvPr id="0" name="图片 3311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40538" y="2852738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25" name="对象 218124"/>
          <p:cNvGraphicFramePr/>
          <p:nvPr/>
        </p:nvGraphicFramePr>
        <p:xfrm>
          <a:off x="431800" y="2636838"/>
          <a:ext cx="2579688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6" name="" r:id="rId7" imgW="1002665" imgH="342900" progId="Equation.DSMT4">
                  <p:embed/>
                </p:oleObj>
              </mc:Choice>
              <mc:Fallback>
                <p:oleObj name="" r:id="rId7" imgW="1002665" imgH="342900" progId="Equation.DSMT4">
                  <p:embed/>
                  <p:pic>
                    <p:nvPicPr>
                      <p:cNvPr id="0" name="图片 3315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31800" y="2636838"/>
                        <a:ext cx="2579688" cy="884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8156" name="组合 218155"/>
          <p:cNvGrpSpPr/>
          <p:nvPr/>
        </p:nvGrpSpPr>
        <p:grpSpPr>
          <a:xfrm>
            <a:off x="395288" y="3573463"/>
            <a:ext cx="3673475" cy="2160587"/>
            <a:chOff x="4032" y="1830"/>
            <a:chExt cx="1558" cy="1161"/>
          </a:xfrm>
        </p:grpSpPr>
        <p:sp>
          <p:nvSpPr>
            <p:cNvPr id="57356" name="直接连接符 218156"/>
            <p:cNvSpPr/>
            <p:nvPr/>
          </p:nvSpPr>
          <p:spPr>
            <a:xfrm>
              <a:off x="4092" y="2535"/>
              <a:ext cx="149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7" name="直接连接符 218157"/>
            <p:cNvSpPr/>
            <p:nvPr/>
          </p:nvSpPr>
          <p:spPr>
            <a:xfrm>
              <a:off x="4664" y="1920"/>
              <a:ext cx="0" cy="6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8" name="直接连接符 218158"/>
            <p:cNvSpPr/>
            <p:nvPr/>
          </p:nvSpPr>
          <p:spPr>
            <a:xfrm flipH="1">
              <a:off x="5136" y="2208"/>
              <a:ext cx="336" cy="22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59" name="直接连接符 218159"/>
            <p:cNvSpPr/>
            <p:nvPr/>
          </p:nvSpPr>
          <p:spPr>
            <a:xfrm flipH="1">
              <a:off x="5088" y="2400"/>
              <a:ext cx="81" cy="1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60" name="直接连接符 218160"/>
            <p:cNvSpPr/>
            <p:nvPr/>
          </p:nvSpPr>
          <p:spPr>
            <a:xfrm flipH="1">
              <a:off x="5184" y="2448"/>
              <a:ext cx="82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61" name="直接连接符 218161"/>
            <p:cNvSpPr/>
            <p:nvPr/>
          </p:nvSpPr>
          <p:spPr>
            <a:xfrm flipH="1">
              <a:off x="5272" y="2467"/>
              <a:ext cx="54" cy="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7362" name="对象 218162"/>
            <p:cNvGraphicFramePr/>
            <p:nvPr/>
          </p:nvGraphicFramePr>
          <p:xfrm>
            <a:off x="5040" y="2592"/>
            <a:ext cx="303" cy="3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8" name="" r:id="rId9" imgW="368300" imgH="342900" progId="Equation.3">
                    <p:embed/>
                  </p:oleObj>
                </mc:Choice>
                <mc:Fallback>
                  <p:oleObj name="" r:id="rId9" imgW="368300" imgH="342900" progId="Equation.3">
                    <p:embed/>
                    <p:pic>
                      <p:nvPicPr>
                        <p:cNvPr id="0" name="图片 3317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040" y="2592"/>
                          <a:ext cx="303" cy="3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363" name="对象 218163"/>
            <p:cNvGraphicFramePr/>
            <p:nvPr/>
          </p:nvGraphicFramePr>
          <p:xfrm>
            <a:off x="5358" y="1830"/>
            <a:ext cx="192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" name="" r:id="rId11" imgW="177800" imgH="393065" progId="Equation.3">
                    <p:embed/>
                  </p:oleObj>
                </mc:Choice>
                <mc:Fallback>
                  <p:oleObj name="" r:id="rId11" imgW="177800" imgH="393065" progId="Equation.3">
                    <p:embed/>
                    <p:pic>
                      <p:nvPicPr>
                        <p:cNvPr id="0" name="图片 3312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358" y="1830"/>
                          <a:ext cx="192" cy="4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7364" name="组合 218164"/>
            <p:cNvGrpSpPr/>
            <p:nvPr/>
          </p:nvGrpSpPr>
          <p:grpSpPr>
            <a:xfrm>
              <a:off x="4080" y="2016"/>
              <a:ext cx="1200" cy="384"/>
              <a:chOff x="1706" y="2717"/>
              <a:chExt cx="2059" cy="547"/>
            </a:xfrm>
          </p:grpSpPr>
          <p:sp>
            <p:nvSpPr>
              <p:cNvPr id="57365" name="任意多边形 218165"/>
              <p:cNvSpPr/>
              <p:nvPr/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7366" name="任意多边形 218166"/>
              <p:cNvSpPr/>
              <p:nvPr/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7367" name="直接连接符 218167"/>
            <p:cNvSpPr/>
            <p:nvPr/>
          </p:nvSpPr>
          <p:spPr>
            <a:xfrm>
              <a:off x="4128" y="2400"/>
              <a:ext cx="48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68" name="直接连接符 218168"/>
            <p:cNvSpPr/>
            <p:nvPr/>
          </p:nvSpPr>
          <p:spPr>
            <a:xfrm>
              <a:off x="5040" y="2352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69" name="直接连接符 218169"/>
            <p:cNvSpPr/>
            <p:nvPr/>
          </p:nvSpPr>
          <p:spPr>
            <a:xfrm>
              <a:off x="4320" y="2352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7370" name="直接连接符 218170"/>
            <p:cNvSpPr/>
            <p:nvPr/>
          </p:nvSpPr>
          <p:spPr>
            <a:xfrm>
              <a:off x="4224" y="2400"/>
              <a:ext cx="96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7371" name="对象 218171"/>
            <p:cNvGraphicFramePr/>
            <p:nvPr/>
          </p:nvGraphicFramePr>
          <p:xfrm>
            <a:off x="4032" y="1872"/>
            <a:ext cx="192" cy="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2" name="" r:id="rId13" imgW="177800" imgH="393065" progId="Equation.3">
                    <p:embed/>
                  </p:oleObj>
                </mc:Choice>
                <mc:Fallback>
                  <p:oleObj name="" r:id="rId13" imgW="177800" imgH="393065" progId="Equation.3">
                    <p:embed/>
                    <p:pic>
                      <p:nvPicPr>
                        <p:cNvPr id="0" name="图片 3321"/>
                        <p:cNvPicPr/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032" y="1872"/>
                          <a:ext cx="192" cy="4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7372" name="对象 218172"/>
            <p:cNvGraphicFramePr/>
            <p:nvPr/>
          </p:nvGraphicFramePr>
          <p:xfrm>
            <a:off x="4128" y="2544"/>
            <a:ext cx="397" cy="3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6" name="" r:id="rId14" imgW="482600" imgH="342900" progId="Equation.3">
                    <p:embed/>
                  </p:oleObj>
                </mc:Choice>
                <mc:Fallback>
                  <p:oleObj name="" r:id="rId14" imgW="482600" imgH="342900" progId="Equation.3">
                    <p:embed/>
                    <p:pic>
                      <p:nvPicPr>
                        <p:cNvPr id="0" name="图片 3325"/>
                        <p:cNvPicPr/>
                        <p:nvPr/>
                      </p:nvPicPr>
                      <p:blipFill>
                        <a:blip r:embed="rId15">
                          <a:clrChange>
                            <a:clrFrom>
                              <a:srgbClr val="000000"/>
                            </a:clrFrom>
                            <a:clrTo>
                              <a:srgbClr val="66FF66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128" y="2544"/>
                          <a:ext cx="397" cy="3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7373" name="对象 218173"/>
          <p:cNvGraphicFramePr/>
          <p:nvPr/>
        </p:nvGraphicFramePr>
        <p:xfrm>
          <a:off x="4445000" y="45085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0" name="" r:id="rId16" imgW="114300" imgH="215265" progId="Equation.3">
                  <p:embed/>
                </p:oleObj>
              </mc:Choice>
              <mc:Fallback>
                <p:oleObj name="" r:id="rId16" imgW="114300" imgH="215265" progId="Equation.3">
                  <p:embed/>
                  <p:pic>
                    <p:nvPicPr>
                      <p:cNvPr id="0" name="图片 33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45000" y="450850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74" name="标题 218176"/>
          <p:cNvSpPr>
            <a:spLocks noGrp="1"/>
          </p:cNvSpPr>
          <p:nvPr>
            <p:ph type="title" idx="4294967295"/>
          </p:nvPr>
        </p:nvSpPr>
        <p:spPr>
          <a:xfrm>
            <a:off x="468313" y="404813"/>
            <a:ext cx="35814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t </a:t>
            </a:r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分布的双侧分位点</a:t>
            </a:r>
            <a:endParaRPr lang="zh-CN" altLang="en-US" dirty="0"/>
          </a:p>
        </p:txBody>
      </p:sp>
      <p:grpSp>
        <p:nvGrpSpPr>
          <p:cNvPr id="218182" name="组合 218181"/>
          <p:cNvGrpSpPr/>
          <p:nvPr/>
        </p:nvGrpSpPr>
        <p:grpSpPr>
          <a:xfrm>
            <a:off x="4572000" y="3716338"/>
            <a:ext cx="3663950" cy="595312"/>
            <a:chOff x="3302" y="28"/>
            <a:chExt cx="2308" cy="375"/>
          </a:xfrm>
        </p:grpSpPr>
        <p:sp>
          <p:nvSpPr>
            <p:cNvPr id="57376" name="文本框 218182"/>
            <p:cNvSpPr txBox="1"/>
            <p:nvPr/>
          </p:nvSpPr>
          <p:spPr>
            <a:xfrm>
              <a:off x="3302" y="76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当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57377" name="对象 218183"/>
            <p:cNvGraphicFramePr/>
            <p:nvPr/>
          </p:nvGraphicFramePr>
          <p:xfrm>
            <a:off x="3648" y="96"/>
            <a:ext cx="1558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8" name="" r:id="rId18" imgW="1040765" imgH="203200" progId="Equation.3">
                    <p:embed/>
                  </p:oleObj>
                </mc:Choice>
                <mc:Fallback>
                  <p:oleObj name="" r:id="rId18" imgW="1040765" imgH="203200" progId="Equation.3">
                    <p:embed/>
                    <p:pic>
                      <p:nvPicPr>
                        <p:cNvPr id="0" name="图片 3327"/>
                        <p:cNvPicPr/>
                        <p:nvPr/>
                      </p:nvPicPr>
                      <p:blipFill>
                        <a:blip r:embed="rId19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648" y="96"/>
                          <a:ext cx="1558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7378" name="文本框 218184"/>
            <p:cNvSpPr txBox="1"/>
            <p:nvPr/>
          </p:nvSpPr>
          <p:spPr>
            <a:xfrm>
              <a:off x="5270" y="2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>
                  <a:latin typeface="Times New Roman" panose="02020603050405020304" pitchFamily="18" charset="0"/>
                  <a:ea typeface="楷体_GB2312" pitchFamily="49" charset="-122"/>
                </a:rPr>
                <a:t>时</a:t>
              </a:r>
              <a:endParaRPr lang="zh-CN" altLang="en-US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218186" name="文本框 218185"/>
          <p:cNvSpPr txBox="1"/>
          <p:nvPr/>
        </p:nvSpPr>
        <p:spPr>
          <a:xfrm>
            <a:off x="5076825" y="443706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双侧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α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分位点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18187" name="对象 218186"/>
          <p:cNvGraphicFramePr/>
          <p:nvPr/>
        </p:nvGraphicFramePr>
        <p:xfrm>
          <a:off x="4714875" y="5013325"/>
          <a:ext cx="1352550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4" name="" r:id="rId20" imgW="558800" imgH="342900" progId="Equation.DSMT4">
                  <p:embed/>
                </p:oleObj>
              </mc:Choice>
              <mc:Fallback>
                <p:oleObj name="" r:id="rId20" imgW="558800" imgH="342900" progId="Equation.DSMT4">
                  <p:embed/>
                  <p:pic>
                    <p:nvPicPr>
                      <p:cNvPr id="0" name="图片 3323"/>
                      <p:cNvPicPr/>
                      <p:nvPr/>
                    </p:nvPicPr>
                    <p:blipFill>
                      <a:blip r:embed="rId21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14875" y="5013325"/>
                        <a:ext cx="1352550" cy="833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88" name="对象 218187"/>
          <p:cNvGraphicFramePr/>
          <p:nvPr/>
        </p:nvGraphicFramePr>
        <p:xfrm>
          <a:off x="1331913" y="5876925"/>
          <a:ext cx="277812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5" name="" r:id="rId22" imgW="1155065" imgH="342900" progId="Equation.DSMT4">
                  <p:embed/>
                </p:oleObj>
              </mc:Choice>
              <mc:Fallback>
                <p:oleObj name="" r:id="rId22" imgW="1155065" imgH="342900" progId="Equation.DSMT4">
                  <p:embed/>
                  <p:pic>
                    <p:nvPicPr>
                      <p:cNvPr id="0" name="图片 3324"/>
                      <p:cNvPicPr/>
                      <p:nvPr/>
                    </p:nvPicPr>
                    <p:blipFill>
                      <a:blip r:embed="rId23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331913" y="5876925"/>
                        <a:ext cx="2778125" cy="827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89" name="对象 218188"/>
          <p:cNvGraphicFramePr/>
          <p:nvPr/>
        </p:nvGraphicFramePr>
        <p:xfrm>
          <a:off x="6011863" y="5013325"/>
          <a:ext cx="153670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" name="" r:id="rId24" imgW="635000" imgH="228600" progId="Equation.DSMT4">
                  <p:embed/>
                </p:oleObj>
              </mc:Choice>
              <mc:Fallback>
                <p:oleObj name="" r:id="rId24" imgW="635000" imgH="228600" progId="Equation.DSMT4">
                  <p:embed/>
                  <p:pic>
                    <p:nvPicPr>
                      <p:cNvPr id="0" name="图片 3328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11863" y="5013325"/>
                        <a:ext cx="1536700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90" name="对象 218189"/>
          <p:cNvGraphicFramePr/>
          <p:nvPr/>
        </p:nvGraphicFramePr>
        <p:xfrm>
          <a:off x="7594600" y="5013325"/>
          <a:ext cx="11064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" r:id="rId26" imgW="456565" imgH="177800" progId="Equation.DSMT4">
                  <p:embed/>
                </p:oleObj>
              </mc:Choice>
              <mc:Fallback>
                <p:oleObj name="" r:id="rId26" imgW="456565" imgH="177800" progId="Equation.DSMT4">
                  <p:embed/>
                  <p:pic>
                    <p:nvPicPr>
                      <p:cNvPr id="0" name="图片 3322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94600" y="5013325"/>
                        <a:ext cx="1106488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91" name="对象 218190"/>
          <p:cNvGraphicFramePr/>
          <p:nvPr/>
        </p:nvGraphicFramePr>
        <p:xfrm>
          <a:off x="4211638" y="5949950"/>
          <a:ext cx="201453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7" name="" r:id="rId28" imgW="838200" imgH="228600" progId="Equation.DSMT4">
                  <p:embed/>
                </p:oleObj>
              </mc:Choice>
              <mc:Fallback>
                <p:oleObj name="" r:id="rId28" imgW="838200" imgH="228600" progId="Equation.DSMT4">
                  <p:embed/>
                  <p:pic>
                    <p:nvPicPr>
                      <p:cNvPr id="0" name="图片 3326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11638" y="5949950"/>
                        <a:ext cx="2014537" cy="550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8192" name="对象 218191"/>
          <p:cNvGraphicFramePr/>
          <p:nvPr/>
        </p:nvGraphicFramePr>
        <p:xfrm>
          <a:off x="5940425" y="6021388"/>
          <a:ext cx="131286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" name="" r:id="rId30" imgW="545465" imgH="177800" progId="Equation.DSMT4">
                  <p:embed/>
                </p:oleObj>
              </mc:Choice>
              <mc:Fallback>
                <p:oleObj name="" r:id="rId30" imgW="545465" imgH="177800" progId="Equation.DSMT4">
                  <p:embed/>
                  <p:pic>
                    <p:nvPicPr>
                      <p:cNvPr id="0" name="图片 3318"/>
                      <p:cNvPicPr/>
                      <p:nvPr/>
                    </p:nvPicPr>
                    <p:blipFill>
                      <a:blip r:embed="rId31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40425" y="6021388"/>
                        <a:ext cx="1312863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93" name="文本框 218192"/>
          <p:cNvSpPr txBox="1"/>
          <p:nvPr/>
        </p:nvSpPr>
        <p:spPr>
          <a:xfrm>
            <a:off x="3024188" y="27082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18194" name="对象 218193"/>
          <p:cNvGraphicFramePr/>
          <p:nvPr/>
        </p:nvGraphicFramePr>
        <p:xfrm>
          <a:off x="3529013" y="2636838"/>
          <a:ext cx="9461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1" name="" r:id="rId32" imgW="368300" imgH="342900" progId="Equation.DSMT4">
                  <p:embed/>
                </p:oleObj>
              </mc:Choice>
              <mc:Fallback>
                <p:oleObj name="" r:id="rId32" imgW="368300" imgH="342900" progId="Equation.DSMT4">
                  <p:embed/>
                  <p:pic>
                    <p:nvPicPr>
                      <p:cNvPr id="0" name="图片 3320"/>
                      <p:cNvPicPr/>
                      <p:nvPr/>
                    </p:nvPicPr>
                    <p:blipFill>
                      <a:blip r:embed="rId33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529013" y="2636838"/>
                        <a:ext cx="946150" cy="884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811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8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811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811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8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812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8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818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8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8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8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18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8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 build="p"/>
      <p:bldP spid="218116" grpId="0" build="p"/>
      <p:bldP spid="218118" grpId="0" build="p"/>
      <p:bldP spid="218119" grpId="0" build="p"/>
      <p:bldP spid="218120" grpId="0" build="p"/>
      <p:bldP spid="218186" grpId="0" build="p"/>
      <p:bldP spid="21819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80228" name="矩形 180227"/>
          <p:cNvSpPr/>
          <p:nvPr/>
        </p:nvSpPr>
        <p:spPr>
          <a:xfrm>
            <a:off x="6929438" y="44069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宋体" panose="02010600030101010101" pitchFamily="2" charset="-122"/>
                <a:ea typeface="楷体_GB2312" pitchFamily="49" charset="-122"/>
              </a:rPr>
              <a:t>记为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0229" name="对象 180228"/>
          <p:cNvGraphicFramePr/>
          <p:nvPr/>
        </p:nvGraphicFramePr>
        <p:xfrm>
          <a:off x="2124075" y="549275"/>
          <a:ext cx="1751013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3" name="" r:id="rId1" imgW="735965" imgH="495300" progId="Equation.3">
                  <p:embed/>
                </p:oleObj>
              </mc:Choice>
              <mc:Fallback>
                <p:oleObj name="" r:id="rId1" imgW="735965" imgH="495300" progId="Equation.3">
                  <p:embed/>
                  <p:pic>
                    <p:nvPicPr>
                      <p:cNvPr id="0" name="图片 333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24075" y="549275"/>
                        <a:ext cx="1751013" cy="1189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0" name="矩形 180229"/>
          <p:cNvSpPr/>
          <p:nvPr/>
        </p:nvSpPr>
        <p:spPr>
          <a:xfrm>
            <a:off x="681038" y="4483100"/>
            <a:ext cx="6327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所服从的分布为自由度为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i="1">
                <a:latin typeface="Times New Roman" panose="02020603050405020304" pitchFamily="18" charset="0"/>
                <a:ea typeface="楷体_GB2312" pitchFamily="49" charset="-122"/>
              </a:rPr>
              <a:t>－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t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1" name="矩形 180230"/>
          <p:cNvSpPr/>
          <p:nvPr/>
        </p:nvSpPr>
        <p:spPr>
          <a:xfrm>
            <a:off x="539750" y="1844675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、定理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6.3</a:t>
            </a:r>
            <a:endParaRPr lang="en-US" altLang="zh-CN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2" name="矩形 180231"/>
          <p:cNvSpPr/>
          <p:nvPr/>
        </p:nvSpPr>
        <p:spPr>
          <a:xfrm>
            <a:off x="2638425" y="181451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设总体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3" name="矩形 180232"/>
          <p:cNvSpPr/>
          <p:nvPr/>
        </p:nvSpPr>
        <p:spPr>
          <a:xfrm>
            <a:off x="5435600" y="2565400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则统计量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0234" name="矩形 180233"/>
          <p:cNvSpPr/>
          <p:nvPr/>
        </p:nvSpPr>
        <p:spPr>
          <a:xfrm>
            <a:off x="3289300" y="2589213"/>
            <a:ext cx="24384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样本方差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S </a:t>
            </a:r>
            <a:r>
              <a:rPr lang="en-US" altLang="zh-CN" baseline="30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7" name="标题 180234"/>
          <p:cNvSpPr>
            <a:spLocks noGrp="1"/>
          </p:cNvSpPr>
          <p:nvPr>
            <p:ph type="title" idx="4294967295"/>
          </p:nvPr>
        </p:nvSpPr>
        <p:spPr>
          <a:xfrm>
            <a:off x="546100" y="836613"/>
            <a:ext cx="25908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统计量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80236" name="文本框 180235"/>
          <p:cNvSpPr txBox="1"/>
          <p:nvPr/>
        </p:nvSpPr>
        <p:spPr>
          <a:xfrm>
            <a:off x="4356100" y="836613"/>
            <a:ext cx="1250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的分布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0237" name="对象 180236"/>
          <p:cNvGraphicFramePr/>
          <p:nvPr/>
        </p:nvGraphicFramePr>
        <p:xfrm>
          <a:off x="3790950" y="1814513"/>
          <a:ext cx="19812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0" name="" r:id="rId3" imgW="927100" imgH="228600" progId="Equation.3">
                  <p:embed/>
                </p:oleObj>
              </mc:Choice>
              <mc:Fallback>
                <p:oleObj name="" r:id="rId3" imgW="927100" imgH="228600" progId="Equation.3">
                  <p:embed/>
                  <p:pic>
                    <p:nvPicPr>
                      <p:cNvPr id="0" name="图片 332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90950" y="1814513"/>
                        <a:ext cx="1981200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8" name="对象 180237"/>
          <p:cNvGraphicFramePr/>
          <p:nvPr/>
        </p:nvGraphicFramePr>
        <p:xfrm>
          <a:off x="5805488" y="1812925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4" name="" r:id="rId5" imgW="889000" imgH="228600" progId="Equation.3">
                  <p:embed/>
                </p:oleObj>
              </mc:Choice>
              <mc:Fallback>
                <p:oleObj name="" r:id="rId5" imgW="889000" imgH="228600" progId="Equation.3">
                  <p:embed/>
                  <p:pic>
                    <p:nvPicPr>
                      <p:cNvPr id="0" name="图片 3333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05488" y="1812925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9" name="文本框 180238"/>
          <p:cNvSpPr txBox="1"/>
          <p:nvPr/>
        </p:nvSpPr>
        <p:spPr>
          <a:xfrm>
            <a:off x="622300" y="2589213"/>
            <a:ext cx="2890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的一个样本。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80240" name="对象 180239"/>
          <p:cNvGraphicFramePr/>
          <p:nvPr/>
        </p:nvGraphicFramePr>
        <p:xfrm>
          <a:off x="2051050" y="3284538"/>
          <a:ext cx="1751013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" r:id="rId7" imgW="735965" imgH="495300" progId="Equation.3">
                  <p:embed/>
                </p:oleObj>
              </mc:Choice>
              <mc:Fallback>
                <p:oleObj name="" r:id="rId7" imgW="735965" imgH="495300" progId="Equation.3">
                  <p:embed/>
                  <p:pic>
                    <p:nvPicPr>
                      <p:cNvPr id="0" name="图片 3334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51050" y="3284538"/>
                        <a:ext cx="1751013" cy="1189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41" name="对象 180240"/>
          <p:cNvGraphicFramePr/>
          <p:nvPr/>
        </p:nvGraphicFramePr>
        <p:xfrm>
          <a:off x="3922713" y="3644900"/>
          <a:ext cx="13874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2" name="" r:id="rId9" imgW="583565" imgH="203200" progId="Equation.3">
                  <p:embed/>
                </p:oleObj>
              </mc:Choice>
              <mc:Fallback>
                <p:oleObj name="" r:id="rId9" imgW="583565" imgH="203200" progId="Equation.3">
                  <p:embed/>
                  <p:pic>
                    <p:nvPicPr>
                      <p:cNvPr id="0" name="图片 3331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922713" y="3644900"/>
                        <a:ext cx="1387475" cy="487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42" name="对象 180241"/>
          <p:cNvGraphicFramePr/>
          <p:nvPr/>
        </p:nvGraphicFramePr>
        <p:xfrm>
          <a:off x="3275013" y="5084763"/>
          <a:ext cx="16891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1" name="" r:id="rId11" imgW="710565" imgH="203200" progId="Equation.3">
                  <p:embed/>
                </p:oleObj>
              </mc:Choice>
              <mc:Fallback>
                <p:oleObj name="" r:id="rId11" imgW="710565" imgH="203200" progId="Equation.3">
                  <p:embed/>
                  <p:pic>
                    <p:nvPicPr>
                      <p:cNvPr id="0" name="图片 3330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75013" y="5084763"/>
                        <a:ext cx="1689100" cy="487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43" name="文本框 180242"/>
          <p:cNvSpPr txBox="1"/>
          <p:nvPr/>
        </p:nvSpPr>
        <p:spPr>
          <a:xfrm>
            <a:off x="466725" y="5732463"/>
            <a:ext cx="8105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注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: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自由度是指</a:t>
            </a:r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</a:rPr>
              <a:t>*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右端所含独立的随机变量的个数。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0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023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02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0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02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02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02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02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0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 build="p"/>
      <p:bldP spid="180230" grpId="0" build="p"/>
      <p:bldP spid="180231" grpId="0" build="p"/>
      <p:bldP spid="180232" grpId="0" build="p"/>
      <p:bldP spid="180233" grpId="0" build="p"/>
      <p:bldP spid="180234" grpId="0" build="p"/>
      <p:bldP spid="180236" grpId="0" build="p"/>
      <p:bldP spid="180239" grpId="0" build="p"/>
      <p:bldP spid="18024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9812" name="文本框 119811"/>
          <p:cNvSpPr txBox="1"/>
          <p:nvPr/>
        </p:nvSpPr>
        <p:spPr>
          <a:xfrm>
            <a:off x="1149350" y="866775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当总体为</a:t>
            </a:r>
            <a:r>
              <a:rPr lang="zh-CN" altLang="en-US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正态分布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9813" name="文本框 119812"/>
          <p:cNvSpPr txBox="1"/>
          <p:nvPr/>
        </p:nvSpPr>
        <p:spPr>
          <a:xfrm>
            <a:off x="4638675" y="835025"/>
            <a:ext cx="4095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教材上给出了几个重要的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9814" name="文本框 119813"/>
          <p:cNvSpPr txBox="1"/>
          <p:nvPr/>
        </p:nvSpPr>
        <p:spPr>
          <a:xfrm>
            <a:off x="615950" y="1476375"/>
            <a:ext cx="2406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抽样分布定理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9815" name="文本框 119814"/>
          <p:cNvSpPr txBox="1"/>
          <p:nvPr/>
        </p:nvSpPr>
        <p:spPr>
          <a:xfrm>
            <a:off x="2978150" y="1476375"/>
            <a:ext cx="4184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这里我们不加证明地叙述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9817" name="文本框 119816"/>
          <p:cNvSpPr txBox="1"/>
          <p:nvPr/>
        </p:nvSpPr>
        <p:spPr>
          <a:xfrm>
            <a:off x="539750" y="2085975"/>
            <a:ext cx="4648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定理</a:t>
            </a:r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样本均值的分布</a:t>
            </a:r>
            <a:r>
              <a:rPr lang="en-US" altLang="zh-CN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endParaRPr lang="en-US" altLang="zh-CN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9818" name="矩形 119817"/>
          <p:cNvSpPr/>
          <p:nvPr/>
        </p:nvSpPr>
        <p:spPr>
          <a:xfrm>
            <a:off x="615950" y="2771775"/>
            <a:ext cx="57150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 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,…,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取自总体</a:t>
            </a:r>
            <a:endParaRPr lang="zh-CN" altLang="zh-CN" baseline="-25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9819" name="对象 119818"/>
          <p:cNvGraphicFramePr/>
          <p:nvPr/>
        </p:nvGraphicFramePr>
        <p:xfrm>
          <a:off x="4859338" y="2781300"/>
          <a:ext cx="222250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" name="" r:id="rId1" imgW="901065" imgH="228600" progId="Equation.3">
                  <p:embed/>
                </p:oleObj>
              </mc:Choice>
              <mc:Fallback>
                <p:oleObj name="" r:id="rId1" imgW="901065" imgH="228600" progId="Equation.3">
                  <p:embed/>
                  <p:pic>
                    <p:nvPicPr>
                      <p:cNvPr id="0" name="图片 333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859338" y="2781300"/>
                        <a:ext cx="2222500" cy="563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0" name="矩形 119819"/>
          <p:cNvSpPr/>
          <p:nvPr/>
        </p:nvSpPr>
        <p:spPr>
          <a:xfrm>
            <a:off x="685800" y="32766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9821" name="对象 119820"/>
          <p:cNvGraphicFramePr/>
          <p:nvPr/>
        </p:nvGraphicFramePr>
        <p:xfrm>
          <a:off x="914400" y="3962400"/>
          <a:ext cx="2120900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" r:id="rId3" imgW="939800" imgH="419100" progId="Equation.3">
                  <p:embed/>
                </p:oleObj>
              </mc:Choice>
              <mc:Fallback>
                <p:oleObj name="" r:id="rId3" imgW="939800" imgH="419100" progId="Equation.3">
                  <p:embed/>
                  <p:pic>
                    <p:nvPicPr>
                      <p:cNvPr id="0" name="图片 328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14400" y="3962400"/>
                        <a:ext cx="2120900" cy="944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22" name="对象 119821"/>
          <p:cNvGraphicFramePr/>
          <p:nvPr/>
        </p:nvGraphicFramePr>
        <p:xfrm>
          <a:off x="323850" y="5029200"/>
          <a:ext cx="308610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" r:id="rId5" imgW="1243965" imgH="444500" progId="Equation.3">
                  <p:embed/>
                </p:oleObj>
              </mc:Choice>
              <mc:Fallback>
                <p:oleObj name="" r:id="rId5" imgW="1243965" imgH="444500" progId="Equation.3">
                  <p:embed/>
                  <p:pic>
                    <p:nvPicPr>
                      <p:cNvPr id="0" name="图片 3281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23850" y="5029200"/>
                        <a:ext cx="3086100" cy="1095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3" name="文本框 119822"/>
          <p:cNvSpPr txBox="1"/>
          <p:nvPr/>
        </p:nvSpPr>
        <p:spPr>
          <a:xfrm>
            <a:off x="7016750" y="27717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19824" name="图片 119823" descr="正态图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6200" y="3987800"/>
            <a:ext cx="4343400" cy="287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9825" name="组合 119824"/>
          <p:cNvGrpSpPr/>
          <p:nvPr/>
        </p:nvGrpSpPr>
        <p:grpSpPr>
          <a:xfrm>
            <a:off x="3492500" y="3284538"/>
            <a:ext cx="5251450" cy="595312"/>
            <a:chOff x="1008" y="3120"/>
            <a:chExt cx="3308" cy="375"/>
          </a:xfrm>
        </p:grpSpPr>
        <p:sp>
          <p:nvSpPr>
            <p:cNvPr id="59407" name="矩形 119825"/>
            <p:cNvSpPr/>
            <p:nvPr/>
          </p:nvSpPr>
          <p:spPr>
            <a:xfrm>
              <a:off x="1008" y="3168"/>
              <a:ext cx="33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i="1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n </a:t>
              </a:r>
              <a:r>
                <a:rPr lang="zh-CN" altLang="en-US" dirty="0">
                  <a:solidFill>
                    <a:srgbClr val="FFFF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取不同值时样本均值      的分布</a:t>
              </a:r>
              <a:endPara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59408" name="对象 119826"/>
            <p:cNvGraphicFramePr/>
            <p:nvPr/>
          </p:nvGraphicFramePr>
          <p:xfrm>
            <a:off x="3312" y="3120"/>
            <a:ext cx="318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" name="" r:id="rId8" imgW="177800" imgH="189865" progId="Equation.3">
                    <p:embed/>
                  </p:oleObj>
                </mc:Choice>
                <mc:Fallback>
                  <p:oleObj name="" r:id="rId8" imgW="177800" imgH="189865" progId="Equation.3">
                    <p:embed/>
                    <p:pic>
                      <p:nvPicPr>
                        <p:cNvPr id="0" name="图片 3277"/>
                        <p:cNvPicPr/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312" y="3120"/>
                          <a:ext cx="318" cy="3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9409" name="标题 119827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50292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五、几个重要的抽样分布定理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81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981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981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9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build="p"/>
      <p:bldP spid="119813" grpId="0" build="p"/>
      <p:bldP spid="119814" grpId="0" build="p"/>
      <p:bldP spid="119815" grpId="0" build="p"/>
      <p:bldP spid="119817" grpId="0" advAuto="1000" build="p"/>
      <p:bldP spid="119818" grpId="0"/>
      <p:bldP spid="119820" grpId="0"/>
      <p:bldP spid="11982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21859" name="对象 121858"/>
          <p:cNvGraphicFramePr/>
          <p:nvPr/>
        </p:nvGraphicFramePr>
        <p:xfrm>
          <a:off x="250825" y="2795588"/>
          <a:ext cx="4041775" cy="1049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" r:id="rId1" imgW="1612900" imgH="419100" progId="Equation.DSMT4">
                  <p:embed/>
                </p:oleObj>
              </mc:Choice>
              <mc:Fallback>
                <p:oleObj name="" r:id="rId1" imgW="1612900" imgH="419100" progId="Equation.DSMT4">
                  <p:embed/>
                  <p:pic>
                    <p:nvPicPr>
                      <p:cNvPr id="0" name="图片 327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0825" y="2795588"/>
                        <a:ext cx="4041775" cy="1049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60" name="矩形 121859"/>
          <p:cNvSpPr/>
          <p:nvPr/>
        </p:nvSpPr>
        <p:spPr>
          <a:xfrm>
            <a:off x="900113" y="1125538"/>
            <a:ext cx="445928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… , 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取自总体</a:t>
            </a:r>
            <a:endParaRPr lang="zh-CN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1861" name="对象 121860"/>
          <p:cNvGraphicFramePr/>
          <p:nvPr/>
        </p:nvGraphicFramePr>
        <p:xfrm>
          <a:off x="5292725" y="1125538"/>
          <a:ext cx="2120900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3" imgW="901065" imgH="228600" progId="Equation.3">
                  <p:embed/>
                </p:oleObj>
              </mc:Choice>
              <mc:Fallback>
                <p:oleObj name="" r:id="rId3" imgW="901065" imgH="228600" progId="Equation.3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292725" y="1125538"/>
                        <a:ext cx="2120900" cy="538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62" name="对象 121861"/>
          <p:cNvGraphicFramePr/>
          <p:nvPr/>
        </p:nvGraphicFramePr>
        <p:xfrm>
          <a:off x="539750" y="1844675"/>
          <a:ext cx="117157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" r:id="rId5" imgW="533400" imgH="228600" progId="Equation.3">
                  <p:embed/>
                </p:oleObj>
              </mc:Choice>
              <mc:Fallback>
                <p:oleObj name="" r:id="rId5" imgW="533400" imgH="228600" progId="Equation.3">
                  <p:embed/>
                  <p:pic>
                    <p:nvPicPr>
                      <p:cNvPr id="0" name="图片 327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9750" y="1844675"/>
                        <a:ext cx="1171575" cy="496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63" name="矩形 121862"/>
          <p:cNvSpPr/>
          <p:nvPr/>
        </p:nvSpPr>
        <p:spPr>
          <a:xfrm>
            <a:off x="1758950" y="1844675"/>
            <a:ext cx="4540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分别为样本均值和样本方差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1864" name="矩形 121863"/>
          <p:cNvSpPr/>
          <p:nvPr/>
        </p:nvSpPr>
        <p:spPr>
          <a:xfrm>
            <a:off x="6330950" y="1844675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1866" name="文本框 121865"/>
          <p:cNvSpPr txBox="1"/>
          <p:nvPr/>
        </p:nvSpPr>
        <p:spPr>
          <a:xfrm>
            <a:off x="7245350" y="1158875"/>
            <a:ext cx="1339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1867" name="图片 121866" descr="样本方差分布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2813" y="2636838"/>
            <a:ext cx="4421187" cy="347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1868" name="矩形 121867"/>
          <p:cNvSpPr/>
          <p:nvPr/>
        </p:nvSpPr>
        <p:spPr>
          <a:xfrm>
            <a:off x="684213" y="4149725"/>
            <a:ext cx="2139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取不同值时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1869" name="对象 121868"/>
          <p:cNvGraphicFramePr/>
          <p:nvPr/>
        </p:nvGraphicFramePr>
        <p:xfrm>
          <a:off x="234950" y="4816475"/>
          <a:ext cx="263207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" r:id="rId8" imgW="927100" imgH="419100" progId="Equation.3">
                  <p:embed/>
                </p:oleObj>
              </mc:Choice>
              <mc:Fallback>
                <p:oleObj name="" r:id="rId8" imgW="927100" imgH="419100" progId="Equation.3">
                  <p:embed/>
                  <p:pic>
                    <p:nvPicPr>
                      <p:cNvPr id="0" name="图片 3282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4950" y="4816475"/>
                        <a:ext cx="2632075" cy="118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70" name="文本框 121869"/>
          <p:cNvSpPr txBox="1"/>
          <p:nvPr/>
        </p:nvSpPr>
        <p:spPr>
          <a:xfrm>
            <a:off x="2978150" y="512127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9" name="标题 121870"/>
          <p:cNvSpPr>
            <a:spLocks noGrp="1"/>
          </p:cNvSpPr>
          <p:nvPr>
            <p:ph type="title" idx="4294967295"/>
          </p:nvPr>
        </p:nvSpPr>
        <p:spPr>
          <a:xfrm>
            <a:off x="539750" y="549275"/>
            <a:ext cx="46482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定理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2</a:t>
            </a:r>
            <a:r>
              <a:rPr lang="en-US" altLang="zh-CN" sz="2800">
                <a:solidFill>
                  <a:schemeClr val="tx1"/>
                </a:solidFill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rgbClr val="00FFFF"/>
                </a:solidFill>
                <a:ea typeface="楷体_GB2312" pitchFamily="49" charset="-122"/>
              </a:rPr>
              <a:t>(</a:t>
            </a:r>
            <a:r>
              <a:rPr lang="zh-CN" altLang="en-US" sz="2800" dirty="0">
                <a:solidFill>
                  <a:srgbClr val="00FFFF"/>
                </a:solidFill>
                <a:ea typeface="楷体_GB2312" pitchFamily="49" charset="-122"/>
              </a:rPr>
              <a:t>样本方差的分布</a:t>
            </a:r>
            <a:r>
              <a:rPr lang="en-US" altLang="zh-CN" sz="2800">
                <a:solidFill>
                  <a:srgbClr val="00FFFF"/>
                </a:solidFill>
                <a:ea typeface="楷体_GB2312" pitchFamily="49" charset="-122"/>
              </a:rPr>
              <a:t>)</a:t>
            </a:r>
            <a:endParaRPr lang="en-US" altLang="zh-CN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8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8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86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186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186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87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0" grpId="0" build="p"/>
      <p:bldP spid="121863" grpId="0" advAuto="1000" build="p"/>
      <p:bldP spid="121864" grpId="0" advAuto="1000" build="p"/>
      <p:bldP spid="121866" grpId="0" build="p"/>
      <p:bldP spid="121868" grpId="0" build="p"/>
      <p:bldP spid="121870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26978" name="矩形 126977"/>
          <p:cNvSpPr/>
          <p:nvPr/>
        </p:nvSpPr>
        <p:spPr>
          <a:xfrm>
            <a:off x="609600" y="838200"/>
            <a:ext cx="60960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设 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baseline="-25000">
                <a:latin typeface="Times New Roman" panose="02020603050405020304" pitchFamily="18" charset="0"/>
                <a:ea typeface="楷体_GB2312" pitchFamily="49" charset="-122"/>
              </a:rPr>
              <a:t>2 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,…, </a:t>
            </a:r>
            <a:r>
              <a:rPr lang="en-US" altLang="zh-CN" i="1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i="1" baseline="-25000" err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en-US" altLang="zh-CN" i="1" baseline="-25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取自正态总体</a:t>
            </a:r>
            <a:endParaRPr lang="zh-CN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6979" name="对象 126978"/>
          <p:cNvGraphicFramePr/>
          <p:nvPr/>
        </p:nvGraphicFramePr>
        <p:xfrm>
          <a:off x="5726113" y="838200"/>
          <a:ext cx="19589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name="" r:id="rId1" imgW="889000" imgH="228600" progId="Equation.DSMT4">
                  <p:embed/>
                </p:oleObj>
              </mc:Choice>
              <mc:Fallback>
                <p:oleObj name="" r:id="rId1" imgW="889000" imgH="228600" progId="Equation.DSMT4">
                  <p:embed/>
                  <p:pic>
                    <p:nvPicPr>
                      <p:cNvPr id="0" name="图片 328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26113" y="838200"/>
                        <a:ext cx="195897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0" name="矩形 126979"/>
          <p:cNvSpPr/>
          <p:nvPr/>
        </p:nvSpPr>
        <p:spPr>
          <a:xfrm>
            <a:off x="7543800" y="8382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的样本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6981" name="对象 126980"/>
          <p:cNvGraphicFramePr/>
          <p:nvPr/>
        </p:nvGraphicFramePr>
        <p:xfrm>
          <a:off x="609600" y="1447800"/>
          <a:ext cx="146685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" name="" r:id="rId3" imgW="533400" imgH="228600" progId="Equation.3">
                  <p:embed/>
                </p:oleObj>
              </mc:Choice>
              <mc:Fallback>
                <p:oleObj name="" r:id="rId3" imgW="533400" imgH="228600" progId="Equation.3">
                  <p:embed/>
                  <p:pic>
                    <p:nvPicPr>
                      <p:cNvPr id="0" name="图片 3284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9600" y="1447800"/>
                        <a:ext cx="1466850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2" name="矩形 126981"/>
          <p:cNvSpPr/>
          <p:nvPr/>
        </p:nvSpPr>
        <p:spPr>
          <a:xfrm>
            <a:off x="2057400" y="1447800"/>
            <a:ext cx="59944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分别为样本均值和样本方差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,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则有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6983" name="对象 126982"/>
          <p:cNvGraphicFramePr/>
          <p:nvPr/>
        </p:nvGraphicFramePr>
        <p:xfrm>
          <a:off x="2355850" y="1905000"/>
          <a:ext cx="2908300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" r:id="rId5" imgW="1256665" imgH="444500" progId="Equation.3">
                  <p:embed/>
                </p:oleObj>
              </mc:Choice>
              <mc:Fallback>
                <p:oleObj name="" r:id="rId5" imgW="1256665" imgH="444500" progId="Equation.3">
                  <p:embed/>
                  <p:pic>
                    <p:nvPicPr>
                      <p:cNvPr id="0" name="图片 3289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355850" y="1905000"/>
                        <a:ext cx="2908300" cy="1023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4" name="文本框 126983"/>
          <p:cNvSpPr txBox="1"/>
          <p:nvPr/>
        </p:nvSpPr>
        <p:spPr>
          <a:xfrm>
            <a:off x="1476375" y="333375"/>
            <a:ext cx="7162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FFFF"/>
                </a:solidFill>
                <a:latin typeface="Times New Roman" panose="02020603050405020304" pitchFamily="18" charset="0"/>
                <a:ea typeface="楷体_GB2312" pitchFamily="49" charset="-122"/>
              </a:rPr>
              <a:t>（与样本均值和样本方差有关  的一个分布）</a:t>
            </a:r>
            <a:endParaRPr lang="zh-CN" altLang="en-US" dirty="0">
              <a:solidFill>
                <a:srgbClr val="00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6985" name="文本框 126984"/>
          <p:cNvSpPr txBox="1"/>
          <p:nvPr/>
        </p:nvSpPr>
        <p:spPr>
          <a:xfrm>
            <a:off x="4343400" y="57261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26986" name="对象 126985"/>
          <p:cNvGraphicFramePr/>
          <p:nvPr/>
        </p:nvGraphicFramePr>
        <p:xfrm>
          <a:off x="4787900" y="5661025"/>
          <a:ext cx="30670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name="" r:id="rId7" imgW="1155700" imgH="228600" progId="Equation.DSMT4">
                  <p:embed/>
                </p:oleObj>
              </mc:Choice>
              <mc:Fallback>
                <p:oleObj name="" r:id="rId7" imgW="1155700" imgH="228600" progId="Equation.DSMT4">
                  <p:embed/>
                  <p:pic>
                    <p:nvPicPr>
                      <p:cNvPr id="0" name="图片 3283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87900" y="5661025"/>
                        <a:ext cx="3067050" cy="606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7" name="对象 126986"/>
          <p:cNvGraphicFramePr/>
          <p:nvPr/>
        </p:nvGraphicFramePr>
        <p:xfrm>
          <a:off x="1852613" y="2924175"/>
          <a:ext cx="2436812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" r:id="rId9" imgW="1066165" imgH="431800" progId="Equation.DSMT4">
                  <p:embed/>
                </p:oleObj>
              </mc:Choice>
              <mc:Fallback>
                <p:oleObj name="" r:id="rId9" imgW="1066165" imgH="431800" progId="Equation.DSMT4">
                  <p:embed/>
                  <p:pic>
                    <p:nvPicPr>
                      <p:cNvPr id="0" name="图片 3286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52613" y="2924175"/>
                        <a:ext cx="2436812" cy="982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8" name="文本框 126987"/>
          <p:cNvSpPr txBox="1"/>
          <p:nvPr/>
        </p:nvSpPr>
        <p:spPr>
          <a:xfrm>
            <a:off x="533400" y="4572000"/>
            <a:ext cx="3581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则由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分布的定义：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26989" name="对象 126988"/>
          <p:cNvGraphicFramePr/>
          <p:nvPr/>
        </p:nvGraphicFramePr>
        <p:xfrm>
          <a:off x="3886200" y="4191000"/>
          <a:ext cx="441960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" r:id="rId11" imgW="1637665" imgH="444500" progId="Equation.3">
                  <p:embed/>
                </p:oleObj>
              </mc:Choice>
              <mc:Fallback>
                <p:oleObj name="" r:id="rId11" imgW="1637665" imgH="444500" progId="Equation.3">
                  <p:embed/>
                  <p:pic>
                    <p:nvPicPr>
                      <p:cNvPr id="0" name="图片 328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86200" y="4191000"/>
                        <a:ext cx="4419600" cy="1196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0" name="对象 126989"/>
          <p:cNvGraphicFramePr/>
          <p:nvPr/>
        </p:nvGraphicFramePr>
        <p:xfrm>
          <a:off x="609600" y="5410200"/>
          <a:ext cx="3124200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" r:id="rId13" imgW="1167765" imgH="393700" progId="Equation.3">
                  <p:embed/>
                </p:oleObj>
              </mc:Choice>
              <mc:Fallback>
                <p:oleObj name="" r:id="rId13" imgW="1167765" imgH="393700" progId="Equation.3">
                  <p:embed/>
                  <p:pic>
                    <p:nvPicPr>
                      <p:cNvPr id="0" name="图片 3288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9600" y="5410200"/>
                        <a:ext cx="3124200" cy="1049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1" name="文本框 126990"/>
          <p:cNvSpPr txBox="1"/>
          <p:nvPr/>
        </p:nvSpPr>
        <p:spPr>
          <a:xfrm>
            <a:off x="468313" y="38608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且它们独立。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1456" name="标题 126991"/>
          <p:cNvSpPr>
            <a:spLocks noGrp="1"/>
          </p:cNvSpPr>
          <p:nvPr>
            <p:ph type="title" idx="4294967295"/>
          </p:nvPr>
        </p:nvSpPr>
        <p:spPr>
          <a:xfrm>
            <a:off x="381000" y="304800"/>
            <a:ext cx="16764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定理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3</a:t>
            </a:r>
            <a:endParaRPr lang="en-US" altLang="zh-CN"/>
          </a:p>
        </p:txBody>
      </p:sp>
      <p:graphicFrame>
        <p:nvGraphicFramePr>
          <p:cNvPr id="126993" name="对象 126992"/>
          <p:cNvGraphicFramePr/>
          <p:nvPr/>
        </p:nvGraphicFramePr>
        <p:xfrm>
          <a:off x="4932363" y="2924175"/>
          <a:ext cx="304800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" name="" r:id="rId15" imgW="1320165" imgH="419100" progId="Equation.DSMT4">
                  <p:embed/>
                </p:oleObj>
              </mc:Choice>
              <mc:Fallback>
                <p:oleObj name="" r:id="rId15" imgW="1320165" imgH="419100" progId="Equation.DSMT4">
                  <p:embed/>
                  <p:pic>
                    <p:nvPicPr>
                      <p:cNvPr id="0" name="图片 3335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932363" y="2924175"/>
                        <a:ext cx="3048000" cy="963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4" name="文本框 126993"/>
          <p:cNvSpPr txBox="1"/>
          <p:nvPr/>
        </p:nvSpPr>
        <p:spPr>
          <a:xfrm>
            <a:off x="593725" y="301625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证明</a:t>
            </a:r>
            <a:endParaRPr lang="zh-CN" altLang="en-US" b="1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69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69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69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69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80" grpId="0"/>
      <p:bldP spid="126982" grpId="0"/>
      <p:bldP spid="126984" grpId="0"/>
      <p:bldP spid="126985" grpId="0" build="p"/>
      <p:bldP spid="126988" grpId="0" build="p"/>
      <p:bldP spid="126991" grpId="0" build="p"/>
      <p:bldP spid="126994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5586" name="矩形 195585"/>
          <p:cNvSpPr/>
          <p:nvPr/>
        </p:nvSpPr>
        <p:spPr>
          <a:xfrm>
            <a:off x="3059113" y="11255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总体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87" name="矩形 195586"/>
          <p:cNvSpPr/>
          <p:nvPr/>
        </p:nvSpPr>
        <p:spPr>
          <a:xfrm>
            <a:off x="3268663" y="2543175"/>
            <a:ext cx="6858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样本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88" name="矩形 195587"/>
          <p:cNvSpPr/>
          <p:nvPr/>
        </p:nvSpPr>
        <p:spPr>
          <a:xfrm>
            <a:off x="3040063" y="4600575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统计量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89" name="下箭头 195588"/>
          <p:cNvSpPr/>
          <p:nvPr/>
        </p:nvSpPr>
        <p:spPr>
          <a:xfrm rot="10765079" flipV="1">
            <a:off x="3497263" y="3762375"/>
            <a:ext cx="228600" cy="838200"/>
          </a:xfrm>
          <a:prstGeom prst="downArrow">
            <a:avLst>
              <a:gd name="adj1" fmla="val 50000"/>
              <a:gd name="adj2" fmla="val 916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0" name="左弧形箭头 195589"/>
          <p:cNvSpPr/>
          <p:nvPr/>
        </p:nvSpPr>
        <p:spPr>
          <a:xfrm rot="113845" flipV="1">
            <a:off x="2144713" y="3030538"/>
            <a:ext cx="1066800" cy="1524000"/>
          </a:xfrm>
          <a:prstGeom prst="curvedRightArrow">
            <a:avLst>
              <a:gd name="adj1" fmla="val 39881"/>
              <a:gd name="adj2" fmla="val 68452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1" name="矩形 195590"/>
          <p:cNvSpPr/>
          <p:nvPr/>
        </p:nvSpPr>
        <p:spPr>
          <a:xfrm>
            <a:off x="1001713" y="3640138"/>
            <a:ext cx="1452562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描述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2" name="右弧形箭头 195591"/>
          <p:cNvSpPr/>
          <p:nvPr/>
        </p:nvSpPr>
        <p:spPr>
          <a:xfrm rot="311089" flipV="1">
            <a:off x="4495800" y="1193800"/>
            <a:ext cx="2228850" cy="3398838"/>
          </a:xfrm>
          <a:prstGeom prst="curvedLeftArrow">
            <a:avLst>
              <a:gd name="adj1" fmla="val 9036"/>
              <a:gd name="adj2" fmla="val 60997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3" name="矩形 195592"/>
          <p:cNvSpPr/>
          <p:nvPr/>
        </p:nvSpPr>
        <p:spPr>
          <a:xfrm>
            <a:off x="5483225" y="2997200"/>
            <a:ext cx="2393950" cy="579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作出推断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4" name="下箭头 195593"/>
          <p:cNvSpPr/>
          <p:nvPr/>
        </p:nvSpPr>
        <p:spPr>
          <a:xfrm rot="10765079" flipV="1">
            <a:off x="3497263" y="1704975"/>
            <a:ext cx="228600" cy="838200"/>
          </a:xfrm>
          <a:prstGeom prst="downArrow">
            <a:avLst>
              <a:gd name="adj1" fmla="val 50000"/>
              <a:gd name="adj2" fmla="val 916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5595" name="矩形 195594"/>
          <p:cNvSpPr/>
          <p:nvPr/>
        </p:nvSpPr>
        <p:spPr>
          <a:xfrm>
            <a:off x="1624013" y="1887538"/>
            <a:ext cx="2219325" cy="5794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随机抽样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76" name="文本框 195595"/>
          <p:cNvSpPr txBox="1"/>
          <p:nvPr/>
        </p:nvSpPr>
        <p:spPr>
          <a:xfrm>
            <a:off x="533400" y="381000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数理统计的基本概念</a:t>
            </a:r>
            <a:endParaRPr lang="zh-CN" altLang="en-US" sz="32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5599" name="文本框 195598"/>
          <p:cNvSpPr txBox="1"/>
          <p:nvPr/>
        </p:nvSpPr>
        <p:spPr>
          <a:xfrm>
            <a:off x="611188" y="5300663"/>
            <a:ext cx="6781800" cy="1335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统计三大分布的定义、基本性质在后面的学习中经常用到，要牢记！！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5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195587" grpId="0"/>
      <p:bldP spid="195588" grpId="0"/>
      <p:bldP spid="195591" grpId="0"/>
      <p:bldP spid="195593" grpId="0"/>
      <p:bldP spid="195595" grpId="0"/>
      <p:bldP spid="19559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96610" name="标题 196609"/>
          <p:cNvSpPr>
            <a:spLocks noGrp="1"/>
          </p:cNvSpPr>
          <p:nvPr>
            <p:ph type="title"/>
          </p:nvPr>
        </p:nvSpPr>
        <p:spPr>
          <a:xfrm>
            <a:off x="1258888" y="620713"/>
            <a:ext cx="4800600" cy="533400"/>
          </a:xfrm>
          <a:noFill/>
          <a:ln>
            <a:noFill/>
          </a:ln>
        </p:spPr>
        <p:txBody>
          <a:bodyPr anchor="ctr" anchorCtr="0"/>
          <a:p>
            <a:pPr algn="l"/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例</a:t>
            </a:r>
            <a:r>
              <a:rPr lang="en-US" altLang="zh-CN" sz="2800" b="1">
                <a:solidFill>
                  <a:srgbClr val="FFFF00"/>
                </a:solidFill>
                <a:ea typeface="楷体_GB2312" pitchFamily="49" charset="-122"/>
              </a:rPr>
              <a:t>1</a:t>
            </a:r>
            <a:r>
              <a:rPr lang="en-US" altLang="zh-CN" sz="2800">
                <a:ea typeface="楷体_GB2312" pitchFamily="49" charset="-122"/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设总体</a:t>
            </a:r>
            <a:endParaRPr lang="zh-CN" altLang="en-US" sz="2800" dirty="0">
              <a:ea typeface="楷体_GB2312" pitchFamily="49" charset="-122"/>
            </a:endParaRPr>
          </a:p>
        </p:txBody>
      </p:sp>
      <p:graphicFrame>
        <p:nvGraphicFramePr>
          <p:cNvPr id="196611" name="对象 196610"/>
          <p:cNvGraphicFramePr/>
          <p:nvPr/>
        </p:nvGraphicFramePr>
        <p:xfrm>
          <a:off x="3490913" y="692150"/>
          <a:ext cx="24066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" name="" r:id="rId1" imgW="1143000" imgH="228600" progId="Equation.DSMT4">
                  <p:embed/>
                </p:oleObj>
              </mc:Choice>
              <mc:Fallback>
                <p:oleObj name="" r:id="rId1" imgW="1143000" imgH="228600" progId="Equation.DSMT4">
                  <p:embed/>
                  <p:pic>
                    <p:nvPicPr>
                      <p:cNvPr id="0" name="图片 334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490913" y="692150"/>
                        <a:ext cx="2406650" cy="481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612" name="文本框 196611"/>
          <p:cNvSpPr txBox="1"/>
          <p:nvPr/>
        </p:nvSpPr>
        <p:spPr>
          <a:xfrm>
            <a:off x="5867400" y="620713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其一个样本为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6613" name="对象 196612"/>
          <p:cNvGraphicFramePr/>
          <p:nvPr/>
        </p:nvGraphicFramePr>
        <p:xfrm>
          <a:off x="827088" y="1341438"/>
          <a:ext cx="52959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" name="" r:id="rId3" imgW="2512695" imgH="254000" progId="Equation.DSMT4">
                  <p:embed/>
                </p:oleObj>
              </mc:Choice>
              <mc:Fallback>
                <p:oleObj name="" r:id="rId3" imgW="2512695" imgH="254000" progId="Equation.DSMT4">
                  <p:embed/>
                  <p:pic>
                    <p:nvPicPr>
                      <p:cNvPr id="0" name="图片 333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27088" y="1341438"/>
                        <a:ext cx="5295900" cy="534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614" name="文本框 196613"/>
          <p:cNvSpPr txBox="1"/>
          <p:nvPr/>
        </p:nvSpPr>
        <p:spPr>
          <a:xfrm>
            <a:off x="384175" y="2127250"/>
            <a:ext cx="2228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解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由已知得</a:t>
            </a:r>
            <a:endParaRPr lang="zh-CN" altLang="en-US" dirty="0">
              <a:solidFill>
                <a:schemeClr val="tx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6615" name="对象 196614"/>
          <p:cNvGraphicFramePr/>
          <p:nvPr/>
        </p:nvGraphicFramePr>
        <p:xfrm>
          <a:off x="2573338" y="2139950"/>
          <a:ext cx="2032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" name="" r:id="rId5" imgW="964565" imgH="254000" progId="Equation.DSMT4">
                  <p:embed/>
                </p:oleObj>
              </mc:Choice>
              <mc:Fallback>
                <p:oleObj name="" r:id="rId5" imgW="964565" imgH="254000" progId="Equation.DSMT4">
                  <p:embed/>
                  <p:pic>
                    <p:nvPicPr>
                      <p:cNvPr id="0" name="图片 3342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73338" y="2139950"/>
                        <a:ext cx="2032000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6616" name="文本框 196615"/>
          <p:cNvSpPr txBox="1"/>
          <p:nvPr/>
        </p:nvSpPr>
        <p:spPr>
          <a:xfrm>
            <a:off x="4514850" y="213360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，得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96617" name="对象 196616"/>
          <p:cNvGraphicFramePr/>
          <p:nvPr/>
        </p:nvGraphicFramePr>
        <p:xfrm>
          <a:off x="5432425" y="1984375"/>
          <a:ext cx="2540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9" name="" r:id="rId7" imgW="1206500" imgH="457200" progId="Equation.DSMT4">
                  <p:embed/>
                </p:oleObj>
              </mc:Choice>
              <mc:Fallback>
                <p:oleObj name="" r:id="rId7" imgW="1206500" imgH="457200" progId="Equation.DSMT4">
                  <p:embed/>
                  <p:pic>
                    <p:nvPicPr>
                      <p:cNvPr id="0" name="图片 3338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432425" y="1984375"/>
                        <a:ext cx="2540000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8" name="对象 196617"/>
          <p:cNvGraphicFramePr/>
          <p:nvPr/>
        </p:nvGraphicFramePr>
        <p:xfrm>
          <a:off x="971550" y="2924175"/>
          <a:ext cx="636587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" name="" r:id="rId9" imgW="3021330" imgH="520700" progId="Equation.DSMT4">
                  <p:embed/>
                </p:oleObj>
              </mc:Choice>
              <mc:Fallback>
                <p:oleObj name="" r:id="rId9" imgW="3021330" imgH="520700" progId="Equation.DSMT4">
                  <p:embed/>
                  <p:pic>
                    <p:nvPicPr>
                      <p:cNvPr id="0" name="图片 334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71550" y="2924175"/>
                        <a:ext cx="6365875" cy="1098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19" name="对象 196618"/>
          <p:cNvGraphicFramePr/>
          <p:nvPr/>
        </p:nvGraphicFramePr>
        <p:xfrm>
          <a:off x="2051050" y="4076700"/>
          <a:ext cx="4411663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" name="" r:id="rId11" imgW="2094865" imgH="444500" progId="Equation.DSMT4">
                  <p:embed/>
                </p:oleObj>
              </mc:Choice>
              <mc:Fallback>
                <p:oleObj name="" r:id="rId11" imgW="2094865" imgH="444500" progId="Equation.DSMT4">
                  <p:embed/>
                  <p:pic>
                    <p:nvPicPr>
                      <p:cNvPr id="0" name="图片 334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51050" y="4076700"/>
                        <a:ext cx="4411663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20" name="对象 196619"/>
          <p:cNvGraphicFramePr/>
          <p:nvPr/>
        </p:nvGraphicFramePr>
        <p:xfrm>
          <a:off x="2195513" y="5229225"/>
          <a:ext cx="3824287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" name="" r:id="rId13" imgW="1815465" imgH="190500" progId="Equation.DSMT4">
                  <p:embed/>
                </p:oleObj>
              </mc:Choice>
              <mc:Fallback>
                <p:oleObj name="" r:id="rId13" imgW="1815465" imgH="190500" progId="Equation.DSMT4">
                  <p:embed/>
                  <p:pic>
                    <p:nvPicPr>
                      <p:cNvPr id="0" name="图片 3337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95513" y="5229225"/>
                        <a:ext cx="3824287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66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661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66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66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build="p"/>
      <p:bldP spid="196612" grpId="0" build="p"/>
      <p:bldP spid="196614" grpId="0" build="p"/>
      <p:bldP spid="196616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64514" name="标题 109569"/>
          <p:cNvSpPr/>
          <p:nvPr>
            <p:ph type="title"/>
          </p:nvPr>
        </p:nvSpPr>
        <p:spPr>
          <a:xfrm>
            <a:off x="2411413" y="1412875"/>
            <a:ext cx="4114800" cy="1143000"/>
          </a:xfrm>
          <a:noFill/>
          <a:ln>
            <a:noFill/>
          </a:ln>
        </p:spPr>
        <p:txBody>
          <a:bodyPr anchor="t" anchorCtr="0"/>
          <a:p>
            <a:r>
              <a:rPr lang="zh-CN" altLang="en-US" sz="5400" b="1" dirty="0">
                <a:solidFill>
                  <a:srgbClr val="FFFF00"/>
                </a:solidFill>
                <a:ea typeface="楷体_GB2312" pitchFamily="49" charset="-122"/>
              </a:rPr>
              <a:t>作业</a:t>
            </a:r>
            <a:endParaRPr lang="zh-CN" altLang="en-US" sz="5400" b="1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64515" name="文本框 109570"/>
          <p:cNvSpPr txBox="1"/>
          <p:nvPr/>
        </p:nvSpPr>
        <p:spPr>
          <a:xfrm>
            <a:off x="1187450" y="2924175"/>
            <a:ext cx="6840538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P160  1,3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4800">
                <a:latin typeface="楷体_GB2312" pitchFamily="49" charset="-122"/>
                <a:ea typeface="楷体_GB2312" pitchFamily="49" charset="-122"/>
              </a:rPr>
              <a:t>7            </a:t>
            </a:r>
            <a:endParaRPr lang="en-US" altLang="zh-CN" sz="48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0242" name="标题 110593"/>
          <p:cNvSpPr>
            <a:spLocks noGrp="1"/>
          </p:cNvSpPr>
          <p:nvPr>
            <p:ph type="title"/>
          </p:nvPr>
        </p:nvSpPr>
        <p:spPr>
          <a:xfrm>
            <a:off x="609600" y="685800"/>
            <a:ext cx="2590800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en-US" altLang="zh-CN" sz="2800">
                <a:solidFill>
                  <a:schemeClr val="tx1"/>
                </a:solidFill>
                <a:ea typeface="楷体_GB2312" pitchFamily="49" charset="-122"/>
              </a:rPr>
              <a:t>6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、若这批合金</a:t>
            </a:r>
            <a:endParaRPr lang="zh-CN" altLang="en-US" sz="28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10595" name="文本框 110594"/>
          <p:cNvSpPr txBox="1"/>
          <p:nvPr/>
        </p:nvSpPr>
        <p:spPr>
          <a:xfrm>
            <a:off x="2971800" y="685800"/>
            <a:ext cx="5873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由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几种原料用不同的比例合成，那么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6" name="文本框 110595"/>
          <p:cNvSpPr txBox="1"/>
          <p:nvPr/>
        </p:nvSpPr>
        <p:spPr>
          <a:xfrm>
            <a:off x="457200" y="1371600"/>
            <a:ext cx="8007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如何表达这批合金的强度与原料比例之间的关系？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7" name="文本框 110596"/>
          <p:cNvSpPr txBox="1"/>
          <p:nvPr/>
        </p:nvSpPr>
        <p:spPr>
          <a:xfrm>
            <a:off x="762000" y="2057400"/>
            <a:ext cx="27924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b="1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回归分析问题）</a:t>
            </a:r>
            <a:endParaRPr lang="zh-CN" altLang="en-US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8" name="文本框 110597"/>
          <p:cNvSpPr txBox="1"/>
          <p:nvPr/>
        </p:nvSpPr>
        <p:spPr>
          <a:xfrm>
            <a:off x="533400" y="2590800"/>
            <a:ext cx="8362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我们依次讨论参数的点估计、区间估计、假设检验。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9" name="文本框 110598"/>
          <p:cNvSpPr txBox="1"/>
          <p:nvPr/>
        </p:nvSpPr>
        <p:spPr>
          <a:xfrm>
            <a:off x="609600" y="3200400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下面引入一些数理统计中的术语。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59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059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059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059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5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  <p:bldP spid="110596" grpId="0" build="p"/>
      <p:bldP spid="110597" grpId="0" build="p"/>
      <p:bldP spid="110598" grpId="0" build="p"/>
      <p:bldP spid="110599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52578" name="标题 152577"/>
          <p:cNvSpPr>
            <a:spLocks noGrp="1"/>
          </p:cNvSpPr>
          <p:nvPr>
            <p:ph type="title"/>
          </p:nvPr>
        </p:nvSpPr>
        <p:spPr>
          <a:xfrm>
            <a:off x="1258888" y="836613"/>
            <a:ext cx="6805612" cy="6096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在有些实际问题中，</a:t>
            </a:r>
            <a:endParaRPr lang="zh-CN" altLang="en-US" sz="280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52579" name="文本框 152578"/>
          <p:cNvSpPr txBox="1"/>
          <p:nvPr/>
        </p:nvSpPr>
        <p:spPr>
          <a:xfrm>
            <a:off x="4211638" y="836613"/>
            <a:ext cx="39576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对所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涉及的总体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0" name="文本框 152579"/>
          <p:cNvSpPr txBox="1"/>
          <p:nvPr/>
        </p:nvSpPr>
        <p:spPr>
          <a:xfrm>
            <a:off x="2339975" y="1700213"/>
            <a:ext cx="57356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这时为了概括地了解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的分布情况，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1" name="文本框 152580"/>
          <p:cNvSpPr txBox="1"/>
          <p:nvPr/>
        </p:nvSpPr>
        <p:spPr>
          <a:xfrm>
            <a:off x="649288" y="2497138"/>
            <a:ext cx="7978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需要对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的数字特征如期望</a:t>
            </a:r>
            <a:r>
              <a:rPr lang="zh-CN" altLang="en-US" i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EX</a:t>
            </a:r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方差</a:t>
            </a:r>
            <a:r>
              <a:rPr lang="zh-CN" altLang="en-US" i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DX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作估计，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3" name="文本框 152582"/>
          <p:cNvSpPr txBox="1"/>
          <p:nvPr/>
        </p:nvSpPr>
        <p:spPr>
          <a:xfrm>
            <a:off x="649288" y="3182938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有一个恰当的估计值就可以了。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5" name="文本框 152584"/>
          <p:cNvSpPr txBox="1"/>
          <p:nvPr/>
        </p:nvSpPr>
        <p:spPr>
          <a:xfrm>
            <a:off x="5449888" y="3182938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当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密度函数中未知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7" name="文本框 152586"/>
          <p:cNvSpPr txBox="1"/>
          <p:nvPr/>
        </p:nvSpPr>
        <p:spPr>
          <a:xfrm>
            <a:off x="4840288" y="3868738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估计出了期望和方差，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588" name="文本框 152587"/>
          <p:cNvSpPr txBox="1"/>
          <p:nvPr/>
        </p:nvSpPr>
        <p:spPr>
          <a:xfrm>
            <a:off x="573088" y="4630738"/>
            <a:ext cx="5873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也就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估计出了整个分布的密度函数。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602" name="文本框 152601"/>
          <p:cNvSpPr txBox="1"/>
          <p:nvPr/>
        </p:nvSpPr>
        <p:spPr>
          <a:xfrm>
            <a:off x="663575" y="170021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并不知道，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2603" name="文本框 152602"/>
          <p:cNvSpPr txBox="1"/>
          <p:nvPr/>
        </p:nvSpPr>
        <p:spPr>
          <a:xfrm>
            <a:off x="573088" y="3868738"/>
            <a:ext cx="4451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参数刚好是期望和方差时，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257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26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258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258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258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258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260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258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258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8" grpId="0" build="p"/>
      <p:bldP spid="152579" grpId="0" build="p"/>
      <p:bldP spid="152580" grpId="0" build="p"/>
      <p:bldP spid="152581" grpId="0" build="p"/>
      <p:bldP spid="152583" grpId="0" build="p"/>
      <p:bldP spid="152585" grpId="0" build="p"/>
      <p:bldP spid="152587" grpId="0" build="p"/>
      <p:bldP spid="152588" grpId="0" build="p"/>
      <p:bldP spid="152602" grpId="0" build="p"/>
      <p:bldP spid="15260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graphicFrame>
        <p:nvGraphicFramePr>
          <p:cNvPr id="144386" name="对象 144385"/>
          <p:cNvGraphicFramePr/>
          <p:nvPr/>
        </p:nvGraphicFramePr>
        <p:xfrm>
          <a:off x="2046288" y="3270250"/>
          <a:ext cx="32131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" name="" r:id="rId1" imgW="1244600" imgH="228600" progId="Equation.3">
                  <p:embed/>
                </p:oleObj>
              </mc:Choice>
              <mc:Fallback>
                <p:oleObj name="" r:id="rId1" imgW="1244600" imgH="228600" progId="Equation.3">
                  <p:embed/>
                  <p:pic>
                    <p:nvPicPr>
                      <p:cNvPr id="0" name="图片 334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046288" y="3270250"/>
                        <a:ext cx="3213100" cy="590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387" name="文本框 144386"/>
          <p:cNvSpPr txBox="1"/>
          <p:nvPr/>
        </p:nvSpPr>
        <p:spPr>
          <a:xfrm>
            <a:off x="598488" y="433705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则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44388" name="对象 144387"/>
          <p:cNvGraphicFramePr/>
          <p:nvPr/>
        </p:nvGraphicFramePr>
        <p:xfrm>
          <a:off x="1512888" y="4108450"/>
          <a:ext cx="3725862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6" name="" r:id="rId3" imgW="1625600" imgH="419100" progId="Equation.3">
                  <p:embed/>
                </p:oleObj>
              </mc:Choice>
              <mc:Fallback>
                <p:oleObj name="" r:id="rId3" imgW="1625600" imgH="419100" progId="Equation.3">
                  <p:embed/>
                  <p:pic>
                    <p:nvPicPr>
                      <p:cNvPr id="0" name="图片 334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512888" y="4108450"/>
                        <a:ext cx="3725862" cy="960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2" name="文本框 144401"/>
          <p:cNvSpPr txBox="1"/>
          <p:nvPr/>
        </p:nvSpPr>
        <p:spPr>
          <a:xfrm>
            <a:off x="827088" y="908050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任何总体的样本矩都是统计量。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4403" name="文本框 144402"/>
          <p:cNvSpPr txBox="1"/>
          <p:nvPr/>
        </p:nvSpPr>
        <p:spPr>
          <a:xfrm>
            <a:off x="674688" y="1670050"/>
            <a:ext cx="6229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方法讨论它们之中一些统计量的性质。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4404" name="文本框 144403"/>
          <p:cNvSpPr txBox="1"/>
          <p:nvPr/>
        </p:nvSpPr>
        <p:spPr>
          <a:xfrm>
            <a:off x="5703888" y="908050"/>
            <a:ext cx="3028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下面我们用概率论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44405" name="对象 144404"/>
          <p:cNvGraphicFramePr/>
          <p:nvPr/>
        </p:nvGraphicFramePr>
        <p:xfrm>
          <a:off x="5780088" y="4260850"/>
          <a:ext cx="26193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7" name="" r:id="rId5" imgW="1143000" imgH="228600" progId="Equation.3">
                  <p:embed/>
                </p:oleObj>
              </mc:Choice>
              <mc:Fallback>
                <p:oleObj name="" r:id="rId5" imgW="1143000" imgH="228600" progId="Equation.3">
                  <p:embed/>
                  <p:pic>
                    <p:nvPicPr>
                      <p:cNvPr id="0" name="图片 334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80088" y="4260850"/>
                        <a:ext cx="2619375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406" name="对象 144405"/>
          <p:cNvGraphicFramePr/>
          <p:nvPr/>
        </p:nvGraphicFramePr>
        <p:xfrm>
          <a:off x="1131888" y="5403850"/>
          <a:ext cx="560070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" name="" r:id="rId7" imgW="2298700" imgH="228600" progId="Equation.3">
                  <p:embed/>
                </p:oleObj>
              </mc:Choice>
              <mc:Fallback>
                <p:oleObj name="" r:id="rId7" imgW="2298700" imgH="228600" progId="Equation.3">
                  <p:embed/>
                  <p:pic>
                    <p:nvPicPr>
                      <p:cNvPr id="0" name="图片 3351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131888" y="5403850"/>
                        <a:ext cx="5600700" cy="557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4409" name="组合 144408"/>
          <p:cNvGrpSpPr/>
          <p:nvPr/>
        </p:nvGrpSpPr>
        <p:grpSpPr>
          <a:xfrm>
            <a:off x="750888" y="2432050"/>
            <a:ext cx="8001000" cy="569913"/>
            <a:chOff x="432" y="1152"/>
            <a:chExt cx="5040" cy="359"/>
          </a:xfrm>
        </p:grpSpPr>
        <p:sp>
          <p:nvSpPr>
            <p:cNvPr id="66571" name="文本框 144389"/>
            <p:cNvSpPr txBox="1"/>
            <p:nvPr/>
          </p:nvSpPr>
          <p:spPr>
            <a:xfrm>
              <a:off x="432" y="1152"/>
              <a:ext cx="50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结论：</a:t>
              </a: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设　　　　    为来自总体</a:t>
              </a:r>
              <a:r>
                <a:rPr lang="en-US" altLang="zh-CN" i="1">
                  <a:latin typeface="Times New Roman" panose="02020603050405020304" pitchFamily="18" charset="0"/>
                  <a:ea typeface="楷体_GB2312" pitchFamily="49" charset="-122"/>
                </a:rPr>
                <a:t>X</a:t>
              </a:r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的一个样本，</a:t>
              </a:r>
              <a:endParaRPr lang="zh-CN" altLang="en-US">
                <a:latin typeface="楷体_GB2312" pitchFamily="49" charset="-122"/>
                <a:ea typeface="楷体_GB2312" pitchFamily="49" charset="-122"/>
              </a:endParaRPr>
            </a:p>
          </p:txBody>
        </p:sp>
        <p:graphicFrame>
          <p:nvGraphicFramePr>
            <p:cNvPr id="66572" name="对象 144407"/>
            <p:cNvGraphicFramePr/>
            <p:nvPr/>
          </p:nvGraphicFramePr>
          <p:xfrm>
            <a:off x="1344" y="1152"/>
            <a:ext cx="1396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53" name="" r:id="rId9" imgW="889000" imgH="228600" progId="Equation.3">
                    <p:embed/>
                  </p:oleObj>
                </mc:Choice>
                <mc:Fallback>
                  <p:oleObj name="" r:id="rId9" imgW="889000" imgH="228600" progId="Equation.3">
                    <p:embed/>
                    <p:pic>
                      <p:nvPicPr>
                        <p:cNvPr id="0" name="图片 3352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FFFF99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44" y="1152"/>
                          <a:ext cx="1396" cy="3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440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44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440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438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7" grpId="0" build="p"/>
      <p:bldP spid="144402" grpId="0" build="p"/>
      <p:bldP spid="144403" grpId="0" build="p"/>
      <p:bldP spid="144404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25602" name="矩形 25601"/>
          <p:cNvSpPr/>
          <p:nvPr/>
        </p:nvSpPr>
        <p:spPr>
          <a:xfrm>
            <a:off x="609600" y="381000"/>
            <a:ext cx="35052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、样本</a:t>
            </a:r>
            <a:r>
              <a:rPr lang="en-US" altLang="zh-CN" i="1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en-US" altLang="zh-CN" i="1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阶原点矩</a:t>
            </a:r>
            <a:endParaRPr lang="zh-CN" altLang="en-US">
              <a:solidFill>
                <a:schemeClr val="accent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3" name="矩形 25602"/>
          <p:cNvSpPr/>
          <p:nvPr/>
        </p:nvSpPr>
        <p:spPr>
          <a:xfrm>
            <a:off x="609600" y="1905000"/>
            <a:ext cx="3489325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、样本</a:t>
            </a:r>
            <a:r>
              <a:rPr lang="en-US" altLang="zh-CN" i="1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zh-CN" altLang="en-US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阶中心矩</a:t>
            </a:r>
            <a:endParaRPr lang="zh-CN" altLang="en-US">
              <a:solidFill>
                <a:schemeClr val="accent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5604" name="对象 25603"/>
          <p:cNvGraphicFramePr/>
          <p:nvPr/>
        </p:nvGraphicFramePr>
        <p:xfrm>
          <a:off x="4038600" y="152400"/>
          <a:ext cx="416877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" name="" r:id="rId1" imgW="1764665" imgH="431800" progId="Equation.3">
                  <p:embed/>
                </p:oleObj>
              </mc:Choice>
              <mc:Fallback>
                <p:oleObj name="" r:id="rId1" imgW="1764665" imgH="431800" progId="Equation.3">
                  <p:embed/>
                  <p:pic>
                    <p:nvPicPr>
                      <p:cNvPr id="0" name="图片 334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038600" y="152400"/>
                        <a:ext cx="4168775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5" name="对象 25604"/>
          <p:cNvGraphicFramePr/>
          <p:nvPr/>
        </p:nvGraphicFramePr>
        <p:xfrm>
          <a:off x="3810000" y="1676400"/>
          <a:ext cx="467677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" name="" r:id="rId3" imgW="1993265" imgH="431800" progId="Equation.3">
                  <p:embed/>
                </p:oleObj>
              </mc:Choice>
              <mc:Fallback>
                <p:oleObj name="" r:id="rId3" imgW="1993265" imgH="431800" progId="Equation.3">
                  <p:embed/>
                  <p:pic>
                    <p:nvPicPr>
                      <p:cNvPr id="0" name="图片 334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10000" y="1676400"/>
                        <a:ext cx="4676775" cy="1009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文本框 25610"/>
          <p:cNvSpPr txBox="1"/>
          <p:nvPr/>
        </p:nvSpPr>
        <p:spPr>
          <a:xfrm>
            <a:off x="762000" y="1143000"/>
            <a:ext cx="58070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它反映了总体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k</a:t>
            </a:r>
            <a:r>
              <a:rPr lang="en-US" altLang="zh-CN" i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阶矩的信息。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12" name="文本框 25611"/>
          <p:cNvSpPr txBox="1"/>
          <p:nvPr/>
        </p:nvSpPr>
        <p:spPr>
          <a:xfrm>
            <a:off x="669925" y="2819400"/>
            <a:ext cx="61118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它反映了总体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k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阶中心矩的信息。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13" name="文本框 25612"/>
          <p:cNvSpPr txBox="1"/>
          <p:nvPr/>
        </p:nvSpPr>
        <p:spPr>
          <a:xfrm>
            <a:off x="517525" y="3473450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可见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5614" name="对象 25613"/>
          <p:cNvGraphicFramePr/>
          <p:nvPr/>
        </p:nvGraphicFramePr>
        <p:xfrm>
          <a:off x="1905000" y="3505200"/>
          <a:ext cx="297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1" name="" r:id="rId5" imgW="1244600" imgH="228600" progId="Equation.3">
                  <p:embed/>
                </p:oleObj>
              </mc:Choice>
              <mc:Fallback>
                <p:oleObj name="" r:id="rId5" imgW="1244600" imgH="228600" progId="Equation.3">
                  <p:embed/>
                  <p:pic>
                    <p:nvPicPr>
                      <p:cNvPr id="0" name="图片 3350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05000" y="3505200"/>
                        <a:ext cx="29718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对象 25615"/>
          <p:cNvGraphicFramePr/>
          <p:nvPr/>
        </p:nvGraphicFramePr>
        <p:xfrm>
          <a:off x="4572000" y="3886200"/>
          <a:ext cx="2060575" cy="120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4" name="" r:id="rId7" imgW="735965" imgH="431800" progId="Equation.3">
                  <p:embed/>
                </p:oleObj>
              </mc:Choice>
              <mc:Fallback>
                <p:oleObj name="" r:id="rId7" imgW="735965" imgH="431800" progId="Equation.3">
                  <p:embed/>
                  <p:pic>
                    <p:nvPicPr>
                      <p:cNvPr id="0" name="图片 3353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572000" y="3886200"/>
                        <a:ext cx="2060575" cy="1201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7" name="对象 25616"/>
          <p:cNvGraphicFramePr/>
          <p:nvPr/>
        </p:nvGraphicFramePr>
        <p:xfrm>
          <a:off x="762000" y="4953000"/>
          <a:ext cx="6646863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" name="" r:id="rId9" imgW="2373630" imgH="444500" progId="Equation.3">
                  <p:embed/>
                </p:oleObj>
              </mc:Choice>
              <mc:Fallback>
                <p:oleObj name="" r:id="rId9" imgW="2373630" imgH="444500" progId="Equation.3">
                  <p:embed/>
                  <p:pic>
                    <p:nvPicPr>
                      <p:cNvPr id="0" name="图片 3348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62000" y="4953000"/>
                        <a:ext cx="6646863" cy="1238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9" name="标题 25618"/>
          <p:cNvSpPr>
            <a:spLocks noGrp="1"/>
          </p:cNvSpPr>
          <p:nvPr>
            <p:ph type="title" idx="4294967295"/>
          </p:nvPr>
        </p:nvSpPr>
        <p:spPr>
          <a:xfrm>
            <a:off x="381000" y="4267200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dirty="0">
                <a:solidFill>
                  <a:srgbClr val="FFFF00"/>
                </a:solidFill>
                <a:ea typeface="楷体_GB2312" pitchFamily="49" charset="-122"/>
              </a:rPr>
              <a:t>它们的观察值分别为：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6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75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61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6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6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11" grpId="0" build="p"/>
      <p:bldP spid="25612" grpId="0" build="p"/>
      <p:bldP spid="25613" grpId="0" build="p"/>
      <p:bldP spid="25619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68610" name="文本框 27656"/>
          <p:cNvSpPr txBox="1"/>
          <p:nvPr/>
        </p:nvSpPr>
        <p:spPr>
          <a:xfrm>
            <a:off x="441325" y="19685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zh-CN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7658" name="对象 27657"/>
          <p:cNvGraphicFramePr/>
          <p:nvPr/>
        </p:nvGraphicFramePr>
        <p:xfrm>
          <a:off x="2133600" y="228600"/>
          <a:ext cx="22161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" name="" r:id="rId1" imgW="889000" imgH="228600" progId="Equation.3">
                  <p:embed/>
                </p:oleObj>
              </mc:Choice>
              <mc:Fallback>
                <p:oleObj name="" r:id="rId1" imgW="889000" imgH="228600" progId="Equation.3">
                  <p:embed/>
                  <p:pic>
                    <p:nvPicPr>
                      <p:cNvPr id="0" name="图片 336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99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133600" y="228600"/>
                        <a:ext cx="2216150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2" name="标题 27658"/>
          <p:cNvSpPr>
            <a:spLocks noGrp="1"/>
          </p:cNvSpPr>
          <p:nvPr>
            <p:ph type="title" idx="4294967295"/>
          </p:nvPr>
        </p:nvSpPr>
        <p:spPr>
          <a:xfrm>
            <a:off x="152400" y="2286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rgbClr val="FFFF00"/>
                </a:solidFill>
                <a:ea typeface="楷体_GB2312" pitchFamily="49" charset="-122"/>
              </a:rPr>
              <a:t>证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  </a:t>
            </a:r>
            <a:r>
              <a:rPr lang="en-US" altLang="zh-CN" sz="2800">
                <a:solidFill>
                  <a:schemeClr val="tx1"/>
                </a:solidFill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、 由于</a:t>
            </a:r>
            <a:endParaRPr lang="zh-CN" altLang="en-US" sz="2800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27660" name="文本框 27659"/>
          <p:cNvSpPr txBox="1"/>
          <p:nvPr/>
        </p:nvSpPr>
        <p:spPr>
          <a:xfrm>
            <a:off x="4343400" y="228600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独立同分布的随机变量，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7661" name="对象 27660"/>
          <p:cNvGraphicFramePr/>
          <p:nvPr/>
        </p:nvGraphicFramePr>
        <p:xfrm>
          <a:off x="1219200" y="914400"/>
          <a:ext cx="23098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3" name="" r:id="rId3" imgW="939800" imgH="228600" progId="Equation.3">
                  <p:embed/>
                </p:oleObj>
              </mc:Choice>
              <mc:Fallback>
                <p:oleObj name="" r:id="rId3" imgW="939800" imgH="228600" progId="Equation.3">
                  <p:embed/>
                  <p:pic>
                    <p:nvPicPr>
                      <p:cNvPr id="0" name="图片 3362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19200" y="914400"/>
                        <a:ext cx="2309813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5" name="对象 27661"/>
          <p:cNvGraphicFramePr/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" name="" r:id="rId5" imgW="114300" imgH="215265" progId="Equation.3">
                  <p:embed/>
                </p:oleObj>
              </mc:Choice>
              <mc:Fallback>
                <p:oleObj name="" r:id="rId5" imgW="114300" imgH="215265" progId="Equation.3">
                  <p:embed/>
                  <p:pic>
                    <p:nvPicPr>
                      <p:cNvPr id="0" name="图片 33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3" name="对象 27662"/>
          <p:cNvGraphicFramePr/>
          <p:nvPr/>
        </p:nvGraphicFramePr>
        <p:xfrm>
          <a:off x="4038600" y="914400"/>
          <a:ext cx="477678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5" name="" r:id="rId7" imgW="1942465" imgH="241300" progId="Equation.3">
                  <p:embed/>
                </p:oleObj>
              </mc:Choice>
              <mc:Fallback>
                <p:oleObj name="" r:id="rId7" imgW="1942465" imgH="241300" progId="Equation.3">
                  <p:embed/>
                  <p:pic>
                    <p:nvPicPr>
                      <p:cNvPr id="0" name="图片 3354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038600" y="914400"/>
                        <a:ext cx="4776788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4" name="对象 27663"/>
          <p:cNvGraphicFramePr/>
          <p:nvPr/>
        </p:nvGraphicFramePr>
        <p:xfrm>
          <a:off x="762000" y="1447800"/>
          <a:ext cx="47244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4" name="" r:id="rId9" imgW="1929765" imgH="431800" progId="Equation.3">
                  <p:embed/>
                </p:oleObj>
              </mc:Choice>
              <mc:Fallback>
                <p:oleObj name="" r:id="rId9" imgW="1929765" imgH="431800" progId="Equation.3">
                  <p:embed/>
                  <p:pic>
                    <p:nvPicPr>
                      <p:cNvPr id="0" name="图片 336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62000" y="1447800"/>
                        <a:ext cx="4724400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5" name="对象 27664"/>
          <p:cNvGraphicFramePr/>
          <p:nvPr/>
        </p:nvGraphicFramePr>
        <p:xfrm>
          <a:off x="838200" y="2362200"/>
          <a:ext cx="5376863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6" name="" r:id="rId11" imgW="2195830" imgH="444500" progId="Equation.3">
                  <p:embed/>
                </p:oleObj>
              </mc:Choice>
              <mc:Fallback>
                <p:oleObj name="" r:id="rId11" imgW="2195830" imgH="444500" progId="Equation.3">
                  <p:embed/>
                  <p:pic>
                    <p:nvPicPr>
                      <p:cNvPr id="0" name="图片 336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38200" y="2362200"/>
                        <a:ext cx="5376863" cy="1089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6" name="文本框 27665"/>
          <p:cNvSpPr txBox="1"/>
          <p:nvPr/>
        </p:nvSpPr>
        <p:spPr>
          <a:xfrm>
            <a:off x="457200" y="8382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且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67" name="文本框 27666"/>
          <p:cNvSpPr txBox="1"/>
          <p:nvPr/>
        </p:nvSpPr>
        <p:spPr>
          <a:xfrm>
            <a:off x="381000" y="3657600"/>
            <a:ext cx="1428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、由于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7668" name="对象 27667"/>
          <p:cNvGraphicFramePr/>
          <p:nvPr/>
        </p:nvGraphicFramePr>
        <p:xfrm>
          <a:off x="1905000" y="3429000"/>
          <a:ext cx="22669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5" name="" r:id="rId13" imgW="1384300" imgH="558800" progId="Equation.DSMT4">
                  <p:embed/>
                </p:oleObj>
              </mc:Choice>
              <mc:Fallback>
                <p:oleObj name="" r:id="rId13" imgW="1384300" imgH="558800" progId="Equation.DSMT4">
                  <p:embed/>
                  <p:pic>
                    <p:nvPicPr>
                      <p:cNvPr id="0" name="图片 3364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05000" y="3429000"/>
                        <a:ext cx="226695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9" name="对象 27668"/>
          <p:cNvGraphicFramePr/>
          <p:nvPr/>
        </p:nvGraphicFramePr>
        <p:xfrm>
          <a:off x="4267200" y="3352800"/>
          <a:ext cx="41354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7" name="" r:id="rId15" imgW="1853565" imgH="431800" progId="Equation.3">
                  <p:embed/>
                </p:oleObj>
              </mc:Choice>
              <mc:Fallback>
                <p:oleObj name="" r:id="rId15" imgW="1853565" imgH="431800" progId="Equation.3">
                  <p:embed/>
                  <p:pic>
                    <p:nvPicPr>
                      <p:cNvPr id="0" name="图片 3366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267200" y="3352800"/>
                        <a:ext cx="4135438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0" name="对象 27669"/>
          <p:cNvGraphicFramePr/>
          <p:nvPr/>
        </p:nvGraphicFramePr>
        <p:xfrm>
          <a:off x="533400" y="4343400"/>
          <a:ext cx="4221163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6" name="" r:id="rId17" imgW="1891665" imgH="431800" progId="Equation.3">
                  <p:embed/>
                </p:oleObj>
              </mc:Choice>
              <mc:Fallback>
                <p:oleObj name="" r:id="rId17" imgW="1891665" imgH="431800" progId="Equation.3">
                  <p:embed/>
                  <p:pic>
                    <p:nvPicPr>
                      <p:cNvPr id="0" name="图片 3355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3400" y="4343400"/>
                        <a:ext cx="4221163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1" name="对象 27670"/>
          <p:cNvGraphicFramePr/>
          <p:nvPr/>
        </p:nvGraphicFramePr>
        <p:xfrm>
          <a:off x="4724400" y="4343400"/>
          <a:ext cx="42497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2" name="" r:id="rId19" imgW="1904365" imgH="431800" progId="Equation.3">
                  <p:embed/>
                </p:oleObj>
              </mc:Choice>
              <mc:Fallback>
                <p:oleObj name="" r:id="rId19" imgW="1904365" imgH="431800" progId="Equation.3">
                  <p:embed/>
                  <p:pic>
                    <p:nvPicPr>
                      <p:cNvPr id="0" name="图片 3361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724400" y="4343400"/>
                        <a:ext cx="4249738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3" name="对象 27672"/>
          <p:cNvGraphicFramePr/>
          <p:nvPr/>
        </p:nvGraphicFramePr>
        <p:xfrm>
          <a:off x="685800" y="5105400"/>
          <a:ext cx="24082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8" name="" r:id="rId21" imgW="1078865" imgH="431800" progId="Equation.3">
                  <p:embed/>
                </p:oleObj>
              </mc:Choice>
              <mc:Fallback>
                <p:oleObj name="" r:id="rId21" imgW="1078865" imgH="431800" progId="Equation.3">
                  <p:embed/>
                  <p:pic>
                    <p:nvPicPr>
                      <p:cNvPr id="0" name="图片 3367"/>
                      <p:cNvPicPr/>
                      <p:nvPr/>
                    </p:nvPicPr>
                    <p:blipFill>
                      <a:blip r:embed="rId22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5800" y="5105400"/>
                        <a:ext cx="2408238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4" name="对象 27673"/>
          <p:cNvGraphicFramePr/>
          <p:nvPr/>
        </p:nvGraphicFramePr>
        <p:xfrm>
          <a:off x="3124200" y="5105400"/>
          <a:ext cx="3352800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" name="" r:id="rId23" imgW="1511300" imgH="419100" progId="Equation.3">
                  <p:embed/>
                </p:oleObj>
              </mc:Choice>
              <mc:Fallback>
                <p:oleObj name="" r:id="rId23" imgW="1511300" imgH="419100" progId="Equation.3">
                  <p:embed/>
                  <p:pic>
                    <p:nvPicPr>
                      <p:cNvPr id="0" name="图片 3358"/>
                      <p:cNvPicPr/>
                      <p:nvPr/>
                    </p:nvPicPr>
                    <p:blipFill>
                      <a:blip r:embed="rId24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124200" y="5105400"/>
                        <a:ext cx="3352800" cy="928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7" name="对象 27674"/>
          <p:cNvGraphicFramePr/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7" name="" r:id="rId25" imgW="114300" imgH="215265" progId="Equation.3">
                  <p:embed/>
                </p:oleObj>
              </mc:Choice>
              <mc:Fallback>
                <p:oleObj name="" r:id="rId25" imgW="114300" imgH="215265" progId="Equation.3">
                  <p:embed/>
                  <p:pic>
                    <p:nvPicPr>
                      <p:cNvPr id="0" name="图片 335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6" name="对象 27675"/>
          <p:cNvGraphicFramePr/>
          <p:nvPr/>
        </p:nvGraphicFramePr>
        <p:xfrm>
          <a:off x="1295400" y="5895975"/>
          <a:ext cx="32861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" name="" r:id="rId26" imgW="1472565" imgH="431800" progId="Equation.3">
                  <p:embed/>
                </p:oleObj>
              </mc:Choice>
              <mc:Fallback>
                <p:oleObj name="" r:id="rId26" imgW="1472565" imgH="431800" progId="Equation.3">
                  <p:embed/>
                  <p:pic>
                    <p:nvPicPr>
                      <p:cNvPr id="0" name="图片 3359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FFFF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95400" y="5895975"/>
                        <a:ext cx="3286125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7" name="对象 27676"/>
          <p:cNvGraphicFramePr/>
          <p:nvPr/>
        </p:nvGraphicFramePr>
        <p:xfrm>
          <a:off x="381000" y="6172200"/>
          <a:ext cx="822325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" name="" r:id="rId28" imgW="368300" imgH="228600" progId="Equation.3">
                  <p:embed/>
                </p:oleObj>
              </mc:Choice>
              <mc:Fallback>
                <p:oleObj name="" r:id="rId28" imgW="368300" imgH="228600" progId="Equation.3">
                  <p:embed/>
                  <p:pic>
                    <p:nvPicPr>
                      <p:cNvPr id="0" name="图片 3368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1000" y="6172200"/>
                        <a:ext cx="822325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8" name="对象 27677"/>
          <p:cNvGraphicFramePr/>
          <p:nvPr/>
        </p:nvGraphicFramePr>
        <p:xfrm>
          <a:off x="4648200" y="6096000"/>
          <a:ext cx="838200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" name="" r:id="rId30" imgW="330200" imgH="203200" progId="Equation.3">
                  <p:embed/>
                </p:oleObj>
              </mc:Choice>
              <mc:Fallback>
                <p:oleObj name="" r:id="rId30" imgW="330200" imgH="203200" progId="Equation.3">
                  <p:embed/>
                  <p:pic>
                    <p:nvPicPr>
                      <p:cNvPr id="0" name="图片 3369"/>
                      <p:cNvPicPr/>
                      <p:nvPr/>
                    </p:nvPicPr>
                    <p:blipFill>
                      <a:blip r:embed="rId31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648200" y="6096000"/>
                        <a:ext cx="838200" cy="515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6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66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uild="p"/>
      <p:bldP spid="27666" grpId="0" build="p"/>
      <p:bldP spid="276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266" name="矩形 132097"/>
          <p:cNvSpPr/>
          <p:nvPr/>
        </p:nvSpPr>
        <p:spPr>
          <a:xfrm>
            <a:off x="0" y="0"/>
            <a:ext cx="9144000" cy="2362200"/>
          </a:xfrm>
          <a:prstGeom prst="rect">
            <a:avLst/>
          </a:prstGeom>
          <a:gradFill rotWithShape="0">
            <a:gsLst>
              <a:gs pos="0">
                <a:srgbClr val="00009B"/>
              </a:gs>
              <a:gs pos="100000">
                <a:srgbClr val="0000FF"/>
              </a:gs>
            </a:gsLst>
            <a:lin ang="5400000" scaled="1"/>
            <a:tileRect/>
          </a:gradFill>
          <a:ln w="38100" cap="flat" cmpd="dbl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267" name="对象 132098"/>
          <p:cNvGraphicFramePr/>
          <p:nvPr/>
        </p:nvGraphicFramePr>
        <p:xfrm>
          <a:off x="304800" y="4343400"/>
          <a:ext cx="159067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3390900" imgH="3409950" progId="Paint.Picture">
                  <p:embed/>
                </p:oleObj>
              </mc:Choice>
              <mc:Fallback>
                <p:oleObj name="" r:id="rId1" imgW="3390900" imgH="340995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800" y="4343400"/>
                        <a:ext cx="1590675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文本框 132099"/>
          <p:cNvSpPr txBox="1"/>
          <p:nvPr/>
        </p:nvSpPr>
        <p:spPr>
          <a:xfrm>
            <a:off x="7162800" y="304800"/>
            <a:ext cx="1260475" cy="528638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49" charset="-122"/>
              </a:rPr>
              <a:t>第六章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9" name="标题 132102"/>
          <p:cNvSpPr/>
          <p:nvPr>
            <p:ph type="title"/>
          </p:nvPr>
        </p:nvSpPr>
        <p:spPr>
          <a:xfrm>
            <a:off x="1219200" y="304800"/>
            <a:ext cx="2438400" cy="1066800"/>
          </a:xfrm>
          <a:noFill/>
          <a:ln>
            <a:noFill/>
          </a:ln>
        </p:spPr>
        <p:txBody>
          <a:bodyPr anchor="t" anchorCtr="0"/>
          <a:p>
            <a:pPr algn="l"/>
            <a:r>
              <a:rPr lang="zh-CN" altLang="en-US" sz="4800" dirty="0">
                <a:solidFill>
                  <a:srgbClr val="FFFF00"/>
                </a:solidFill>
                <a:ea typeface="华文行楷" panose="02010800040101010101" pitchFamily="2" charset="-122"/>
              </a:rPr>
              <a:t>第一节</a:t>
            </a:r>
            <a:endParaRPr lang="zh-CN" altLang="en-US" sz="4800" dirty="0">
              <a:solidFill>
                <a:srgbClr val="FFFF00"/>
              </a:solidFill>
              <a:ea typeface="华文行楷" panose="02010800040101010101" pitchFamily="2" charset="-122"/>
            </a:endParaRPr>
          </a:p>
        </p:txBody>
      </p:sp>
      <p:sp>
        <p:nvSpPr>
          <p:cNvPr id="11270" name="文本框 132103"/>
          <p:cNvSpPr txBox="1"/>
          <p:nvPr/>
        </p:nvSpPr>
        <p:spPr>
          <a:xfrm>
            <a:off x="1066800" y="1371600"/>
            <a:ext cx="68897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dirty="0">
                <a:solidFill>
                  <a:srgbClr val="FFFF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数理统计的几个基本概念</a:t>
            </a:r>
            <a:endParaRPr lang="zh-CN" altLang="en-US" sz="4800">
              <a:solidFill>
                <a:srgbClr val="FFFF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32107" name="文本框 132106"/>
          <p:cNvSpPr txBox="1"/>
          <p:nvPr/>
        </p:nvSpPr>
        <p:spPr>
          <a:xfrm>
            <a:off x="2514600" y="4114800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二、样本与简单随机样本</a:t>
            </a:r>
            <a:endParaRPr lang="zh-CN" altLang="en-US" sz="32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2108" name="文本框 132107"/>
          <p:cNvSpPr txBox="1"/>
          <p:nvPr/>
        </p:nvSpPr>
        <p:spPr>
          <a:xfrm>
            <a:off x="2438400" y="3048000"/>
            <a:ext cx="32432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一 、总体与个体 </a:t>
            </a:r>
            <a:endParaRPr lang="zh-CN" altLang="en-US" sz="3200" b="1">
              <a:solidFill>
                <a:srgbClr val="FFFF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10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10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7" grpId="0" build="p"/>
      <p:bldP spid="13210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266" name="文本框 11265"/>
          <p:cNvSpPr txBox="1"/>
          <p:nvPr/>
        </p:nvSpPr>
        <p:spPr>
          <a:xfrm>
            <a:off x="179388" y="1695450"/>
            <a:ext cx="89646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函数或分布列、概率密度）的条件下研究随机变量的。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1219200" y="1162050"/>
            <a:ext cx="5513388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在概率论中，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762000" y="2305050"/>
            <a:ext cx="8007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而实际问题中所出现的随机变量往往是其</a:t>
            </a:r>
            <a:r>
              <a:rPr lang="zh-CN" altLang="en-US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分布类型</a:t>
            </a:r>
            <a:endParaRPr lang="zh-CN" altLang="en-US" dirty="0">
              <a:solidFill>
                <a:srgbClr val="00FF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84" name="矩形 11283"/>
          <p:cNvSpPr/>
          <p:nvPr/>
        </p:nvSpPr>
        <p:spPr>
          <a:xfrm>
            <a:off x="381000" y="2838450"/>
            <a:ext cx="70866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dirty="0">
                <a:solidFill>
                  <a:srgbClr val="00FFFF"/>
                </a:solidFill>
                <a:latin typeface="楷体_GB2312" pitchFamily="49" charset="-122"/>
                <a:ea typeface="楷体_GB2312" pitchFamily="49" charset="-122"/>
              </a:rPr>
              <a:t>分布参数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都是</a:t>
            </a:r>
            <a:r>
              <a:rPr lang="zh-CN" altLang="en-US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未知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的，或部分未知的。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10" name="标题 11309"/>
          <p:cNvSpPr>
            <a:spLocks noGrp="1"/>
          </p:cNvSpPr>
          <p:nvPr>
            <p:ph type="title"/>
          </p:nvPr>
        </p:nvSpPr>
        <p:spPr>
          <a:xfrm>
            <a:off x="609600" y="476250"/>
            <a:ext cx="2819400" cy="5334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 dirty="0">
                <a:solidFill>
                  <a:srgbClr val="FFFF00"/>
                </a:solidFill>
                <a:latin typeface="华文楷体" panose="02010600040101010101" pitchFamily="2" charset="-122"/>
                <a:ea typeface="楷体_GB2312" pitchFamily="49" charset="-122"/>
              </a:rPr>
              <a:t>一、总体与个体</a:t>
            </a:r>
            <a:endParaRPr lang="zh-CN" altLang="en-US" sz="2800" b="1">
              <a:solidFill>
                <a:srgbClr val="FFFF00"/>
              </a:solidFill>
              <a:latin typeface="华文楷体" panose="02010600040101010101" pitchFamily="2" charset="-122"/>
              <a:ea typeface="楷体_GB2312" pitchFamily="49" charset="-122"/>
            </a:endParaRPr>
          </a:p>
        </p:txBody>
      </p:sp>
      <p:sp>
        <p:nvSpPr>
          <p:cNvPr id="11311" name="文本框 11310"/>
          <p:cNvSpPr txBox="1"/>
          <p:nvPr/>
        </p:nvSpPr>
        <p:spPr>
          <a:xfrm>
            <a:off x="6705600" y="28384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因此，首要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2" name="文本框 11311"/>
          <p:cNvSpPr txBox="1"/>
          <p:nvPr/>
        </p:nvSpPr>
        <p:spPr>
          <a:xfrm>
            <a:off x="381000" y="3371850"/>
            <a:ext cx="5873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问题是要弄清这一随机变量的分布。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3" name="文本框 11312"/>
          <p:cNvSpPr txBox="1"/>
          <p:nvPr/>
        </p:nvSpPr>
        <p:spPr>
          <a:xfrm>
            <a:off x="6019800" y="33718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分布函数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11314" name="对象 11313"/>
          <p:cNvGraphicFramePr/>
          <p:nvPr/>
        </p:nvGraphicFramePr>
        <p:xfrm>
          <a:off x="7924800" y="3371850"/>
          <a:ext cx="9144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380365" imgH="215900" progId="Equation.3">
                  <p:embed/>
                </p:oleObj>
              </mc:Choice>
              <mc:Fallback>
                <p:oleObj name="" r:id="rId1" imgW="380365" imgH="2159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FFFF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924800" y="3371850"/>
                        <a:ext cx="914400" cy="51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15" name="文本框 11314"/>
          <p:cNvSpPr txBox="1"/>
          <p:nvPr/>
        </p:nvSpPr>
        <p:spPr>
          <a:xfrm>
            <a:off x="457200" y="3905250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至少也应该弄清它的数字特征。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6" name="文本框 11315"/>
          <p:cNvSpPr txBox="1"/>
          <p:nvPr/>
        </p:nvSpPr>
        <p:spPr>
          <a:xfrm>
            <a:off x="5105400" y="3905250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（一般数字特征与参数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7" name="文本框 11316"/>
          <p:cNvSpPr txBox="1"/>
          <p:nvPr/>
        </p:nvSpPr>
        <p:spPr>
          <a:xfrm>
            <a:off x="441325" y="44069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有关）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8" name="文本框 11317"/>
          <p:cNvSpPr txBox="1"/>
          <p:nvPr/>
        </p:nvSpPr>
        <p:spPr>
          <a:xfrm>
            <a:off x="1447800" y="443865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期望和方差。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19" name="文本框 11318"/>
          <p:cNvSpPr txBox="1"/>
          <p:nvPr/>
        </p:nvSpPr>
        <p:spPr>
          <a:xfrm>
            <a:off x="3886200" y="4438650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为此最理想的方法是对具体的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0" name="文本框 11319"/>
          <p:cNvSpPr txBox="1"/>
          <p:nvPr/>
        </p:nvSpPr>
        <p:spPr>
          <a:xfrm>
            <a:off x="425450" y="4895850"/>
            <a:ext cx="8362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随机变量全体（如整批合金材料的强度进行全面地测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1" name="文本框 11320"/>
          <p:cNvSpPr txBox="1"/>
          <p:nvPr/>
        </p:nvSpPr>
        <p:spPr>
          <a:xfrm>
            <a:off x="365125" y="5473700"/>
            <a:ext cx="1250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试）。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2" name="文本框 11321"/>
          <p:cNvSpPr txBox="1"/>
          <p:nvPr/>
        </p:nvSpPr>
        <p:spPr>
          <a:xfrm>
            <a:off x="1258888" y="5445125"/>
            <a:ext cx="7651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但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这是不现实的，或是工作量极大的，或是由于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3" name="文本框 11322"/>
          <p:cNvSpPr txBox="1"/>
          <p:nvPr/>
        </p:nvSpPr>
        <p:spPr>
          <a:xfrm>
            <a:off x="457200" y="6038850"/>
            <a:ext cx="4095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试验的破坏性而不可能。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24" name="文本框 11323"/>
          <p:cNvSpPr txBox="1"/>
          <p:nvPr/>
        </p:nvSpPr>
        <p:spPr>
          <a:xfrm>
            <a:off x="3260725" y="1130300"/>
            <a:ext cx="5518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我们是在已知随机变量分布（分布</a:t>
            </a:r>
            <a:endParaRPr lang="zh-CN" altLang="en-US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2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3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31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3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31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31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3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3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31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3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3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32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13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83" grpId="0"/>
      <p:bldP spid="11284" grpId="0"/>
      <p:bldP spid="11310" grpId="0"/>
      <p:bldP spid="11311" grpId="0" build="p"/>
      <p:bldP spid="11312" grpId="0" build="p"/>
      <p:bldP spid="11313" grpId="0" build="p"/>
      <p:bldP spid="11315" grpId="0" build="p"/>
      <p:bldP spid="11316" grpId="0" build="p"/>
      <p:bldP spid="11317" grpId="0" build="p"/>
      <p:bldP spid="11318" grpId="0" build="p"/>
      <p:bldP spid="11319" grpId="0" build="p"/>
      <p:bldP spid="11320" grpId="0" build="p"/>
      <p:bldP spid="11321" grpId="0" build="p"/>
      <p:bldP spid="11322" grpId="0" build="p"/>
      <p:bldP spid="11323" grpId="0" build="p"/>
      <p:bldP spid="1132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灯片编号占位符 1"/>
          <p:cNvSpPr/>
          <p:nvPr>
            <p:ph type="sldNum" sz="quarter" idx="10"/>
          </p:nvPr>
        </p:nvSpPr>
        <p:spPr>
          <a:ln/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1400" dirty="0">
                <a:ea typeface="宋体" panose="02010600030101010101" pitchFamily="2" charset="-122"/>
              </a:rPr>
            </a:fld>
            <a:endParaRPr lang="zh-CN" altLang="en-US" sz="1400" dirty="0">
              <a:ea typeface="宋体" panose="02010600030101010101" pitchFamily="2" charset="-122"/>
            </a:endParaRPr>
          </a:p>
        </p:txBody>
      </p:sp>
      <p:sp>
        <p:nvSpPr>
          <p:cNvPr id="111618" name="文本框 111617"/>
          <p:cNvSpPr txBox="1"/>
          <p:nvPr/>
        </p:nvSpPr>
        <p:spPr>
          <a:xfrm>
            <a:off x="762000" y="1600200"/>
            <a:ext cx="6172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一个统计问题总有它明确的研究对象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19" name="矩形 111618"/>
          <p:cNvSpPr/>
          <p:nvPr/>
        </p:nvSpPr>
        <p:spPr>
          <a:xfrm>
            <a:off x="533400" y="1143000"/>
            <a:ext cx="1722438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总体</a:t>
            </a:r>
            <a:endParaRPr lang="zh-CN" altLang="en-US" b="1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0" name="矩形 111619"/>
          <p:cNvSpPr/>
          <p:nvPr/>
        </p:nvSpPr>
        <p:spPr>
          <a:xfrm>
            <a:off x="833438" y="2133600"/>
            <a:ext cx="80168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研究对象的某项数量指标值全体称为</a:t>
            </a:r>
            <a:r>
              <a:rPr lang="zh-CN" altLang="en-US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总体</a:t>
            </a:r>
            <a:r>
              <a:rPr lang="en-US" altLang="zh-CN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母体</a:t>
            </a:r>
            <a:r>
              <a:rPr lang="en-US" altLang="zh-CN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矩形 111620"/>
          <p:cNvSpPr/>
          <p:nvPr/>
        </p:nvSpPr>
        <p:spPr>
          <a:xfrm>
            <a:off x="457200" y="5562600"/>
            <a:ext cx="7162800" cy="5191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个体</a:t>
            </a:r>
            <a:r>
              <a:rPr lang="en-US" altLang="zh-CN"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总体中每个成员（元素）称为</a:t>
            </a:r>
            <a:r>
              <a:rPr lang="zh-CN" altLang="en-US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个体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3" name="矩形 111622"/>
          <p:cNvSpPr/>
          <p:nvPr/>
        </p:nvSpPr>
        <p:spPr>
          <a:xfrm>
            <a:off x="1143000" y="5029200"/>
            <a:ext cx="338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研究某批灯泡的质量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1624" name="图片 111623" descr="多个灯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3124200"/>
            <a:ext cx="2590800" cy="181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5" name="矩形 111624"/>
          <p:cNvSpPr/>
          <p:nvPr/>
        </p:nvSpPr>
        <p:spPr>
          <a:xfrm>
            <a:off x="2133600" y="3460750"/>
            <a:ext cx="16319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总体</a:t>
            </a:r>
            <a:endParaRPr lang="zh-CN" altLang="zh-CN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11626" name="组合 111625"/>
          <p:cNvGrpSpPr/>
          <p:nvPr/>
        </p:nvGrpSpPr>
        <p:grpSpPr>
          <a:xfrm>
            <a:off x="4876800" y="3429000"/>
            <a:ext cx="3714750" cy="1884363"/>
            <a:chOff x="2976" y="2448"/>
            <a:chExt cx="2340" cy="1187"/>
          </a:xfrm>
        </p:grpSpPr>
        <p:grpSp>
          <p:nvGrpSpPr>
            <p:cNvPr id="13322" name="组合 111626"/>
            <p:cNvGrpSpPr/>
            <p:nvPr/>
          </p:nvGrpSpPr>
          <p:grpSpPr>
            <a:xfrm>
              <a:off x="2976" y="2448"/>
              <a:ext cx="2084" cy="768"/>
              <a:chOff x="2688" y="816"/>
              <a:chExt cx="2084" cy="768"/>
            </a:xfrm>
          </p:grpSpPr>
          <p:pic>
            <p:nvPicPr>
              <p:cNvPr id="13323" name="图片 111627" descr="小汽车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88" y="864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4" name="图片 111628" descr="小汽车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84" y="960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5" name="图片 111629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2880" y="1056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6" name="图片 111630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2976" y="1152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7" name="图片 111631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3072" y="1248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8" name="图片 111632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3408" y="816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9" name="图片 111633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552" y="960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30" name="图片 111634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744" y="1104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31" name="图片 111635" descr="小汽车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888" y="1248"/>
                <a:ext cx="768" cy="3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332" name="矩形 111636"/>
              <p:cNvSpPr/>
              <p:nvPr/>
            </p:nvSpPr>
            <p:spPr>
              <a:xfrm>
                <a:off x="4432" y="883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pPr algn="ctr"/>
                <a:r>
                  <a:rPr lang="en-US" altLang="zh-CN">
                    <a:latin typeface="Times New Roman" panose="02020603050405020304" pitchFamily="18" charset="0"/>
                    <a:ea typeface="楷体_GB2312" pitchFamily="49" charset="-122"/>
                  </a:rPr>
                  <a:t>…</a:t>
                </a:r>
                <a:endParaRPr lang="en-US" altLang="zh-CN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13333" name="矩形 111637"/>
            <p:cNvSpPr/>
            <p:nvPr/>
          </p:nvSpPr>
          <p:spPr>
            <a:xfrm>
              <a:off x="3072" y="3308"/>
              <a:ext cx="22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dirty="0">
                  <a:latin typeface="楷体_GB2312" pitchFamily="49" charset="-122"/>
                  <a:ea typeface="楷体_GB2312" pitchFamily="49" charset="-122"/>
                </a:rPr>
                <a:t>考察国产 轿车的质量</a:t>
              </a:r>
              <a:endParaRPr lang="zh-CN" altLang="en-US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11639" name="矩形 111638"/>
          <p:cNvSpPr/>
          <p:nvPr/>
        </p:nvSpPr>
        <p:spPr>
          <a:xfrm>
            <a:off x="5486400" y="3810000"/>
            <a:ext cx="16319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总体</a:t>
            </a:r>
            <a:endParaRPr lang="zh-CN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40" name="标题 111639"/>
          <p:cNvSpPr>
            <a:spLocks noGrp="1"/>
          </p:cNvSpPr>
          <p:nvPr>
            <p:ph type="title"/>
          </p:nvPr>
        </p:nvSpPr>
        <p:spPr>
          <a:xfrm>
            <a:off x="914400" y="152400"/>
            <a:ext cx="2362200" cy="533400"/>
          </a:xfrm>
          <a:noFill/>
          <a:ln>
            <a:noFill/>
          </a:ln>
        </p:spPr>
        <p:txBody>
          <a:bodyPr anchor="t" anchorCtr="0"/>
          <a:p>
            <a:r>
              <a:rPr lang="zh-CN" altLang="en-US" sz="2800" b="1" dirty="0">
                <a:solidFill>
                  <a:srgbClr val="FFFF00"/>
                </a:solidFill>
                <a:latin typeface="华文楷体" panose="02010600040101010101" pitchFamily="2" charset="-122"/>
                <a:ea typeface="楷体_GB2312" pitchFamily="49" charset="-122"/>
              </a:rPr>
              <a:t>实际上，</a:t>
            </a:r>
            <a:endPara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楷体_GB2312" pitchFamily="49" charset="-122"/>
            </a:endParaRPr>
          </a:p>
        </p:txBody>
      </p:sp>
      <p:sp>
        <p:nvSpPr>
          <p:cNvPr id="111641" name="文本框 111640"/>
          <p:cNvSpPr txBox="1"/>
          <p:nvPr/>
        </p:nvSpPr>
        <p:spPr>
          <a:xfrm>
            <a:off x="2209800" y="174625"/>
            <a:ext cx="6407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华文楷体" panose="02010600040101010101" pitchFamily="2" charset="-122"/>
                <a:ea typeface="楷体_GB2312" pitchFamily="49" charset="-122"/>
              </a:rPr>
              <a:t>我们只能抽取有限个（如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华文楷体" panose="02010600040101010101" pitchFamily="2" charset="-122"/>
                <a:ea typeface="楷体_GB2312" pitchFamily="49" charset="-122"/>
              </a:rPr>
              <a:t>个）进行测试</a:t>
            </a:r>
            <a:endParaRPr lang="zh-CN" altLang="en-US">
              <a:latin typeface="华文楷体" panose="02010600040101010101" pitchFamily="2" charset="-122"/>
              <a:ea typeface="楷体_GB2312" pitchFamily="49" charset="-122"/>
            </a:endParaRPr>
          </a:p>
        </p:txBody>
      </p:sp>
      <p:sp>
        <p:nvSpPr>
          <p:cNvPr id="111642" name="文本框 111641"/>
          <p:cNvSpPr txBox="1"/>
          <p:nvPr/>
        </p:nvSpPr>
        <p:spPr>
          <a:xfrm>
            <a:off x="381000" y="685800"/>
            <a:ext cx="6762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>
                <a:latin typeface="Times New Roman" panose="02020603050405020304" pitchFamily="18" charset="0"/>
                <a:ea typeface="楷体_GB2312" pitchFamily="49" charset="-122"/>
              </a:rPr>
              <a:t>并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依据这</a:t>
            </a:r>
            <a:r>
              <a:rPr lang="en-US" altLang="zh-CN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个测试的结果对整体进行分析。</a:t>
            </a:r>
            <a:endParaRPr lang="zh-CN" altLang="en-US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1643" name="文本框 111642"/>
          <p:cNvSpPr txBox="1"/>
          <p:nvPr/>
        </p:nvSpPr>
        <p:spPr>
          <a:xfrm>
            <a:off x="762000" y="2667000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（如这批合金材料的强度）</a:t>
            </a:r>
            <a:endParaRPr lang="zh-CN" altLang="en-US">
              <a:solidFill>
                <a:srgbClr val="FFFF00"/>
              </a:solidFill>
              <a:latin typeface="华文楷体" panose="02010600040101010101" pitchFamily="2" charset="-122"/>
              <a:ea typeface="楷体_GB2312" pitchFamily="49" charset="-122"/>
            </a:endParaRPr>
          </a:p>
        </p:txBody>
      </p:sp>
      <p:sp>
        <p:nvSpPr>
          <p:cNvPr id="111644" name="文本框 111643"/>
          <p:cNvSpPr txBox="1"/>
          <p:nvPr/>
        </p:nvSpPr>
        <p:spPr>
          <a:xfrm>
            <a:off x="914400" y="6096000"/>
            <a:ext cx="48069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楷体_GB2312" pitchFamily="49" charset="-122"/>
              </a:rPr>
              <a:t>（每一单位合金材料的强度）</a:t>
            </a:r>
            <a:endParaRPr lang="zh-CN" altLang="en-US">
              <a:solidFill>
                <a:srgbClr val="FFFF00"/>
              </a:solidFill>
              <a:latin typeface="华文楷体" panose="02010600040101010101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164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4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16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162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3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"/>
                            </p:stCondLst>
                            <p:childTnLst>
                              <p:par>
                                <p:cTn id="5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3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"/>
                            </p:stCondLst>
                            <p:childTnLst>
                              <p:par>
                                <p:cTn id="5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3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16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/>
      <p:bldP spid="111620" grpId="0"/>
      <p:bldP spid="111621" grpId="0"/>
      <p:bldP spid="111623" grpId="0" build="p"/>
      <p:bldP spid="111625" grpId="0"/>
      <p:bldP spid="111639" grpId="0"/>
      <p:bldP spid="111640" grpId="0"/>
      <p:bldP spid="111641" grpId="0" build="p"/>
      <p:bldP spid="111642" grpId="0" build="p"/>
      <p:bldP spid="111643" grpId="0" build="p"/>
      <p:bldP spid="111644" grpId="0" build="p"/>
    </p:bldLst>
  </p:timing>
</p:sld>
</file>

<file path=ppt/theme/theme1.xml><?xml version="1.0" encoding="utf-8"?>
<a:theme xmlns:a="http://schemas.openxmlformats.org/drawingml/2006/main" name="111">
  <a:themeElements>
    <a:clrScheme name="">
      <a:dk1>
        <a:srgbClr val="FFFFFF"/>
      </a:dk1>
      <a:lt1>
        <a:srgbClr val="000066"/>
      </a:lt1>
      <a:dk2>
        <a:srgbClr val="FFFF99"/>
      </a:dk2>
      <a:lt2>
        <a:srgbClr val="333333"/>
      </a:lt2>
      <a:accent1>
        <a:srgbClr val="66FF66"/>
      </a:accent1>
      <a:accent2>
        <a:srgbClr val="00FF00"/>
      </a:accent2>
      <a:accent3>
        <a:srgbClr val="AAAAB9"/>
      </a:accent3>
      <a:accent4>
        <a:srgbClr val="DCDCDC"/>
      </a:accent4>
      <a:accent5>
        <a:srgbClr val="B9FFB9"/>
      </a:accent5>
      <a:accent6>
        <a:srgbClr val="00E500"/>
      </a:accent6>
      <a:hlink>
        <a:srgbClr val="00CC99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3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005BE5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000066"/>
        </a:lt1>
        <a:dk2>
          <a:srgbClr val="FFFF99"/>
        </a:dk2>
        <a:lt2>
          <a:srgbClr val="969696"/>
        </a:lt2>
        <a:accent1>
          <a:srgbClr val="660033"/>
        </a:accent1>
        <a:accent2>
          <a:srgbClr val="00FF00"/>
        </a:accent2>
        <a:accent3>
          <a:srgbClr val="AAAAB9"/>
        </a:accent3>
        <a:accent4>
          <a:srgbClr val="DCDC83"/>
        </a:accent4>
        <a:accent5>
          <a:srgbClr val="B9AAAD"/>
        </a:accent5>
        <a:accent6>
          <a:srgbClr val="00E500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Office\Templates\111.pot</Template>
  <TotalTime>0</TotalTime>
  <Words>5808</Words>
  <Application>WPS 演示</Application>
  <PresentationFormat>在屏幕上显示</PresentationFormat>
  <Paragraphs>1283</Paragraphs>
  <Slides>63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301</vt:i4>
      </vt:variant>
      <vt:variant>
        <vt:lpstr>幻灯片标题</vt:lpstr>
      </vt:variant>
      <vt:variant>
        <vt:i4>63</vt:i4>
      </vt:variant>
    </vt:vector>
  </HeadingPairs>
  <TitlesOfParts>
    <vt:vector size="378" baseType="lpstr">
      <vt:lpstr>Arial</vt:lpstr>
      <vt:lpstr>宋体</vt:lpstr>
      <vt:lpstr>Wingdings</vt:lpstr>
      <vt:lpstr>Times New Roman</vt:lpstr>
      <vt:lpstr>华文行楷</vt:lpstr>
      <vt:lpstr>楷体_GB2312</vt:lpstr>
      <vt:lpstr>新宋体</vt:lpstr>
      <vt:lpstr>华文楷体</vt:lpstr>
      <vt:lpstr>Courier New</vt:lpstr>
      <vt:lpstr>Symbol</vt:lpstr>
      <vt:lpstr>Monotype Corsiva</vt:lpstr>
      <vt:lpstr>微软雅黑</vt:lpstr>
      <vt:lpstr>Arial Unicode MS</vt:lpstr>
      <vt:lpstr>111</vt:lpstr>
      <vt:lpstr>Photoshop.Image.6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Equation.3</vt:lpstr>
      <vt:lpstr>Equation.DSMT4</vt:lpstr>
      <vt:lpstr>Paint.Picture</vt:lpstr>
      <vt:lpstr>Equation.3</vt:lpstr>
      <vt:lpstr>Paint.Picture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Paint.Picture</vt:lpstr>
      <vt:lpstr>Equation.3</vt:lpstr>
      <vt:lpstr>Equation.DSMT4</vt:lpstr>
      <vt:lpstr>Equation.DSMT4</vt:lpstr>
      <vt:lpstr>Equation.3</vt:lpstr>
      <vt:lpstr>Equation.3</vt:lpstr>
      <vt:lpstr>Equation.DSMT4</vt:lpstr>
      <vt:lpstr>Paint.Picture</vt:lpstr>
      <vt:lpstr>Equation.DSMT4</vt:lpstr>
      <vt:lpstr>Equation.3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maths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第六章 样本分布</dc:title>
  <dc:creator>王升瑞</dc:creator>
  <cp:lastModifiedBy>林先森</cp:lastModifiedBy>
  <cp:revision>247</cp:revision>
  <dcterms:created xsi:type="dcterms:W3CDTF">2001-08-29T07:52:19Z</dcterms:created>
  <dcterms:modified xsi:type="dcterms:W3CDTF">2023-11-13T14:34:48Z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41B0D096E49C44D093250A12ADF5ECBD_13</vt:lpwstr>
  </property>
  <property fmtid="{D5CDD505-2E9C-101B-9397-08002B2CF9AE}" pid="3" name="KSOProductBuildVer">
    <vt:lpwstr>2052-12.1.0.15374</vt:lpwstr>
  </property>
</Properties>
</file>