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15" r:id="rId3"/>
    <p:sldId id="341" r:id="rId4"/>
    <p:sldId id="484" r:id="rId5"/>
    <p:sldId id="527" r:id="rId6"/>
    <p:sldId id="529" r:id="rId7"/>
    <p:sldId id="530" r:id="rId8"/>
    <p:sldId id="531" r:id="rId9"/>
    <p:sldId id="532" r:id="rId10"/>
    <p:sldId id="533" r:id="rId11"/>
    <p:sldId id="534" r:id="rId12"/>
    <p:sldId id="535" r:id="rId13"/>
    <p:sldId id="536" r:id="rId14"/>
    <p:sldId id="537" r:id="rId15"/>
    <p:sldId id="538" r:id="rId16"/>
    <p:sldId id="539" r:id="rId17"/>
    <p:sldId id="540" r:id="rId18"/>
    <p:sldId id="528" r:id="rId19"/>
    <p:sldId id="543" r:id="rId20"/>
    <p:sldId id="542" r:id="rId21"/>
    <p:sldId id="593" r:id="rId22"/>
    <p:sldId id="594" r:id="rId23"/>
    <p:sldId id="595" r:id="rId24"/>
    <p:sldId id="596" r:id="rId25"/>
    <p:sldId id="597" r:id="rId26"/>
    <p:sldId id="598" r:id="rId27"/>
    <p:sldId id="599" r:id="rId28"/>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698" userDrawn="1">
          <p15:clr>
            <a:srgbClr val="A4A3A4"/>
          </p15:clr>
        </p15:guide>
        <p15:guide id="3" orient="horz" pos="3692" userDrawn="1">
          <p15:clr>
            <a:srgbClr val="A4A3A4"/>
          </p15:clr>
        </p15:guide>
        <p15:guide id="4" orient="horz" pos="551" userDrawn="1">
          <p15:clr>
            <a:srgbClr val="A4A3A4"/>
          </p15:clr>
        </p15:guide>
        <p15:guide id="5" pos="7066" userDrawn="1">
          <p15:clr>
            <a:srgbClr val="A4A3A4"/>
          </p15:clr>
        </p15:guide>
        <p15:guide id="6" pos="77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75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19" autoAdjust="0"/>
    <p:restoredTop sz="94660"/>
  </p:normalViewPr>
  <p:slideViewPr>
    <p:cSldViewPr snapToGrid="0" showGuides="1">
      <p:cViewPr varScale="1">
        <p:scale>
          <a:sx n="49" d="100"/>
          <a:sy n="49" d="100"/>
        </p:scale>
        <p:origin x="77" y="787"/>
      </p:cViewPr>
      <p:guideLst>
        <p:guide orient="horz" pos="2160"/>
        <p:guide pos="3698"/>
        <p:guide orient="horz" pos="3692"/>
        <p:guide orient="horz" pos="551"/>
        <p:guide pos="7066"/>
        <p:guide pos="77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gs" Target="tags/tag103.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5" Type="http://schemas.openxmlformats.org/officeDocument/2006/relationships/image" Target="../media/image44.wmf"/><Relationship Id="rId4" Type="http://schemas.openxmlformats.org/officeDocument/2006/relationships/image" Target="../media/image43.wmf"/><Relationship Id="rId3" Type="http://schemas.openxmlformats.org/officeDocument/2006/relationships/image" Target="../media/image42.wmf"/><Relationship Id="rId2" Type="http://schemas.openxmlformats.org/officeDocument/2006/relationships/image" Target="../media/image41.wmf"/><Relationship Id="rId1" Type="http://schemas.openxmlformats.org/officeDocument/2006/relationships/image" Target="../media/image40.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46.wmf"/><Relationship Id="rId1" Type="http://schemas.openxmlformats.org/officeDocument/2006/relationships/image" Target="../media/image45.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49.wmf"/><Relationship Id="rId2" Type="http://schemas.openxmlformats.org/officeDocument/2006/relationships/image" Target="../media/image48.wmf"/><Relationship Id="rId1" Type="http://schemas.openxmlformats.org/officeDocument/2006/relationships/image" Target="../media/image47.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image" Target="../media/image51.wmf"/><Relationship Id="rId1" Type="http://schemas.openxmlformats.org/officeDocument/2006/relationships/image" Target="../media/image50.wmf"/></Relationships>
</file>

<file path=ppt/drawings/_rels/vmlDrawing14.vml.rels><?xml version="1.0" encoding="UTF-8" standalone="yes"?>
<Relationships xmlns="http://schemas.openxmlformats.org/package/2006/relationships"><Relationship Id="rId7" Type="http://schemas.openxmlformats.org/officeDocument/2006/relationships/image" Target="../media/image59.wmf"/><Relationship Id="rId6" Type="http://schemas.openxmlformats.org/officeDocument/2006/relationships/image" Target="../media/image58.wmf"/><Relationship Id="rId5" Type="http://schemas.openxmlformats.org/officeDocument/2006/relationships/image" Target="../media/image57.wmf"/><Relationship Id="rId4" Type="http://schemas.openxmlformats.org/officeDocument/2006/relationships/image" Target="../media/image56.wmf"/><Relationship Id="rId3" Type="http://schemas.openxmlformats.org/officeDocument/2006/relationships/image" Target="../media/image55.wmf"/><Relationship Id="rId2" Type="http://schemas.openxmlformats.org/officeDocument/2006/relationships/image" Target="../media/image54.wmf"/><Relationship Id="rId1" Type="http://schemas.openxmlformats.org/officeDocument/2006/relationships/image" Target="../media/image53.wmf"/></Relationships>
</file>

<file path=ppt/drawings/_rels/vmlDrawing15.vml.rels><?xml version="1.0" encoding="UTF-8" standalone="yes"?>
<Relationships xmlns="http://schemas.openxmlformats.org/package/2006/relationships"><Relationship Id="rId5" Type="http://schemas.openxmlformats.org/officeDocument/2006/relationships/image" Target="../media/image64.wmf"/><Relationship Id="rId4" Type="http://schemas.openxmlformats.org/officeDocument/2006/relationships/image" Target="../media/image63.wmf"/><Relationship Id="rId3" Type="http://schemas.openxmlformats.org/officeDocument/2006/relationships/image" Target="../media/image62.wmf"/><Relationship Id="rId2" Type="http://schemas.openxmlformats.org/officeDocument/2006/relationships/image" Target="../media/image61.wmf"/><Relationship Id="rId1" Type="http://schemas.openxmlformats.org/officeDocument/2006/relationships/image" Target="../media/image60.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67.wmf"/><Relationship Id="rId2" Type="http://schemas.openxmlformats.org/officeDocument/2006/relationships/image" Target="../media/image66.wmf"/><Relationship Id="rId1" Type="http://schemas.openxmlformats.org/officeDocument/2006/relationships/image" Target="../media/image65.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6.wmf"/><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17.wmf"/><Relationship Id="rId7" Type="http://schemas.openxmlformats.org/officeDocument/2006/relationships/image" Target="../media/image16.wmf"/><Relationship Id="rId6" Type="http://schemas.openxmlformats.org/officeDocument/2006/relationships/image" Target="../media/image15.wmf"/><Relationship Id="rId5" Type="http://schemas.openxmlformats.org/officeDocument/2006/relationships/image" Target="../media/image14.wmf"/><Relationship Id="rId4" Type="http://schemas.openxmlformats.org/officeDocument/2006/relationships/image" Target="../media/image13.wmf"/><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s>
</file>

<file path=ppt/drawings/_rels/vmlDrawing4.vml.rels><?xml version="1.0" encoding="UTF-8" standalone="yes"?>
<Relationships xmlns="http://schemas.openxmlformats.org/package/2006/relationships"><Relationship Id="rId4" Type="http://schemas.openxmlformats.org/officeDocument/2006/relationships/image" Target="../media/image21.wmf"/><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s>
</file>

<file path=ppt/drawings/_rels/vmlDrawing5.vml.rels><?xml version="1.0" encoding="UTF-8" standalone="yes"?>
<Relationships xmlns="http://schemas.openxmlformats.org/package/2006/relationships"><Relationship Id="rId4" Type="http://schemas.openxmlformats.org/officeDocument/2006/relationships/image" Target="../media/image25.wmf"/><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s>
</file>

<file path=ppt/drawings/_rels/vmlDrawing6.vml.rels><?xml version="1.0" encoding="UTF-8" standalone="yes"?>
<Relationships xmlns="http://schemas.openxmlformats.org/package/2006/relationships"><Relationship Id="rId4" Type="http://schemas.openxmlformats.org/officeDocument/2006/relationships/image" Target="../media/image29.wmf"/><Relationship Id="rId3" Type="http://schemas.openxmlformats.org/officeDocument/2006/relationships/image" Target="../media/image28.wmf"/><Relationship Id="rId2" Type="http://schemas.openxmlformats.org/officeDocument/2006/relationships/image" Target="../media/image27.wmf"/><Relationship Id="rId1" Type="http://schemas.openxmlformats.org/officeDocument/2006/relationships/image" Target="../media/image26.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image" Target="../media/image31.wmf"/><Relationship Id="rId1" Type="http://schemas.openxmlformats.org/officeDocument/2006/relationships/image" Target="../media/image30.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34.wmf"/><Relationship Id="rId1" Type="http://schemas.openxmlformats.org/officeDocument/2006/relationships/image" Target="../media/image33.wmf"/></Relationships>
</file>

<file path=ppt/drawings/_rels/vmlDrawing9.vml.rels><?xml version="1.0" encoding="UTF-8" standalone="yes"?>
<Relationships xmlns="http://schemas.openxmlformats.org/package/2006/relationships"><Relationship Id="rId6" Type="http://schemas.openxmlformats.org/officeDocument/2006/relationships/image" Target="../media/image39.wmf"/><Relationship Id="rId5" Type="http://schemas.openxmlformats.org/officeDocument/2006/relationships/image" Target="../media/image38.wmf"/><Relationship Id="rId4" Type="http://schemas.openxmlformats.org/officeDocument/2006/relationships/image" Target="../media/image37.wmf"/><Relationship Id="rId3" Type="http://schemas.openxmlformats.org/officeDocument/2006/relationships/image" Target="../media/image36.wmf"/><Relationship Id="rId2" Type="http://schemas.openxmlformats.org/officeDocument/2006/relationships/image" Target="../media/image35.wmf"/><Relationship Id="rId1" Type="http://schemas.openxmlformats.org/officeDocument/2006/relationships/image" Target="../media/image31.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image" Target="../media/image31.wmf"/><Relationship Id="rId7" Type="http://schemas.openxmlformats.org/officeDocument/2006/relationships/oleObject" Target="../embeddings/oleObject28.bin"/><Relationship Id="rId6" Type="http://schemas.openxmlformats.org/officeDocument/2006/relationships/tags" Target="../tags/tag40.xml"/><Relationship Id="rId5" Type="http://schemas.openxmlformats.org/officeDocument/2006/relationships/image" Target="../media/image30.wmf"/><Relationship Id="rId4" Type="http://schemas.openxmlformats.org/officeDocument/2006/relationships/oleObject" Target="../embeddings/oleObject27.bin"/><Relationship Id="rId3" Type="http://schemas.openxmlformats.org/officeDocument/2006/relationships/tags" Target="../tags/tag39.xml"/><Relationship Id="rId2" Type="http://schemas.openxmlformats.org/officeDocument/2006/relationships/tags" Target="../tags/tag38.xml"/><Relationship Id="rId17" Type="http://schemas.openxmlformats.org/officeDocument/2006/relationships/vmlDrawing" Target="../drawings/vmlDrawing7.vml"/><Relationship Id="rId16" Type="http://schemas.openxmlformats.org/officeDocument/2006/relationships/slideLayout" Target="../slideLayouts/slideLayout1.xml"/><Relationship Id="rId15" Type="http://schemas.openxmlformats.org/officeDocument/2006/relationships/image" Target="../media/image32.wmf"/><Relationship Id="rId14" Type="http://schemas.openxmlformats.org/officeDocument/2006/relationships/oleObject" Target="../embeddings/oleObject31.bin"/><Relationship Id="rId13" Type="http://schemas.openxmlformats.org/officeDocument/2006/relationships/tags" Target="../tags/tag43.xml"/><Relationship Id="rId12" Type="http://schemas.openxmlformats.org/officeDocument/2006/relationships/oleObject" Target="../embeddings/oleObject30.bin"/><Relationship Id="rId11" Type="http://schemas.openxmlformats.org/officeDocument/2006/relationships/tags" Target="../tags/tag42.xml"/><Relationship Id="rId10" Type="http://schemas.openxmlformats.org/officeDocument/2006/relationships/oleObject" Target="../embeddings/oleObject29.bin"/><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image" Target="../media/image34.wmf"/><Relationship Id="rId6" Type="http://schemas.openxmlformats.org/officeDocument/2006/relationships/oleObject" Target="../embeddings/oleObject33.bin"/><Relationship Id="rId5" Type="http://schemas.openxmlformats.org/officeDocument/2006/relationships/tags" Target="../tags/tag45.xml"/><Relationship Id="rId4" Type="http://schemas.openxmlformats.org/officeDocument/2006/relationships/image" Target="../media/image33.wmf"/><Relationship Id="rId3" Type="http://schemas.openxmlformats.org/officeDocument/2006/relationships/oleObject" Target="../embeddings/oleObject32.bin"/><Relationship Id="rId2" Type="http://schemas.openxmlformats.org/officeDocument/2006/relationships/tags" Target="../tags/tag44.xml"/><Relationship Id="rId11" Type="http://schemas.openxmlformats.org/officeDocument/2006/relationships/vmlDrawing" Target="../drawings/vmlDrawing8.vml"/><Relationship Id="rId10" Type="http://schemas.openxmlformats.org/officeDocument/2006/relationships/slideLayout" Target="../slideLayouts/slideLayout1.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image" Target="../media/image35.wmf"/><Relationship Id="rId7" Type="http://schemas.openxmlformats.org/officeDocument/2006/relationships/oleObject" Target="../embeddings/oleObject35.bin"/><Relationship Id="rId6" Type="http://schemas.openxmlformats.org/officeDocument/2006/relationships/tags" Target="../tags/tag50.xml"/><Relationship Id="rId5" Type="http://schemas.openxmlformats.org/officeDocument/2006/relationships/image" Target="../media/image31.wmf"/><Relationship Id="rId4" Type="http://schemas.openxmlformats.org/officeDocument/2006/relationships/oleObject" Target="../embeddings/oleObject34.bin"/><Relationship Id="rId3" Type="http://schemas.openxmlformats.org/officeDocument/2006/relationships/tags" Target="../tags/tag49.xml"/><Relationship Id="rId22" Type="http://schemas.openxmlformats.org/officeDocument/2006/relationships/vmlDrawing" Target="../drawings/vmlDrawing9.vml"/><Relationship Id="rId21" Type="http://schemas.openxmlformats.org/officeDocument/2006/relationships/slideLayout" Target="../slideLayouts/slideLayout1.xml"/><Relationship Id="rId20" Type="http://schemas.openxmlformats.org/officeDocument/2006/relationships/image" Target="../media/image39.wmf"/><Relationship Id="rId2" Type="http://schemas.openxmlformats.org/officeDocument/2006/relationships/tags" Target="../tags/tag48.xml"/><Relationship Id="rId19" Type="http://schemas.openxmlformats.org/officeDocument/2006/relationships/oleObject" Target="../embeddings/oleObject39.bin"/><Relationship Id="rId18" Type="http://schemas.openxmlformats.org/officeDocument/2006/relationships/tags" Target="../tags/tag54.xml"/><Relationship Id="rId17" Type="http://schemas.openxmlformats.org/officeDocument/2006/relationships/image" Target="../media/image38.wmf"/><Relationship Id="rId16" Type="http://schemas.openxmlformats.org/officeDocument/2006/relationships/oleObject" Target="../embeddings/oleObject38.bin"/><Relationship Id="rId15" Type="http://schemas.openxmlformats.org/officeDocument/2006/relationships/tags" Target="../tags/tag53.xml"/><Relationship Id="rId14" Type="http://schemas.openxmlformats.org/officeDocument/2006/relationships/image" Target="../media/image37.wmf"/><Relationship Id="rId13" Type="http://schemas.openxmlformats.org/officeDocument/2006/relationships/oleObject" Target="../embeddings/oleObject37.bin"/><Relationship Id="rId12" Type="http://schemas.openxmlformats.org/officeDocument/2006/relationships/tags" Target="../tags/tag52.xml"/><Relationship Id="rId11" Type="http://schemas.openxmlformats.org/officeDocument/2006/relationships/image" Target="../media/image36.wmf"/><Relationship Id="rId10" Type="http://schemas.openxmlformats.org/officeDocument/2006/relationships/oleObject" Target="../embeddings/oleObject36.bin"/><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image" Target="../media/image41.wmf"/><Relationship Id="rId7" Type="http://schemas.openxmlformats.org/officeDocument/2006/relationships/oleObject" Target="../embeddings/oleObject41.bin"/><Relationship Id="rId6" Type="http://schemas.openxmlformats.org/officeDocument/2006/relationships/tags" Target="../tags/tag57.xml"/><Relationship Id="rId5" Type="http://schemas.openxmlformats.org/officeDocument/2006/relationships/image" Target="../media/image40.wmf"/><Relationship Id="rId4" Type="http://schemas.openxmlformats.org/officeDocument/2006/relationships/oleObject" Target="../embeddings/oleObject40.bin"/><Relationship Id="rId3" Type="http://schemas.openxmlformats.org/officeDocument/2006/relationships/tags" Target="../tags/tag56.xml"/><Relationship Id="rId2" Type="http://schemas.openxmlformats.org/officeDocument/2006/relationships/tags" Target="../tags/tag55.xml"/><Relationship Id="rId19" Type="http://schemas.openxmlformats.org/officeDocument/2006/relationships/vmlDrawing" Target="../drawings/vmlDrawing10.vml"/><Relationship Id="rId18" Type="http://schemas.openxmlformats.org/officeDocument/2006/relationships/slideLayout" Target="../slideLayouts/slideLayout1.xml"/><Relationship Id="rId17" Type="http://schemas.openxmlformats.org/officeDocument/2006/relationships/image" Target="../media/image44.wmf"/><Relationship Id="rId16" Type="http://schemas.openxmlformats.org/officeDocument/2006/relationships/oleObject" Target="../embeddings/oleObject44.bin"/><Relationship Id="rId15" Type="http://schemas.openxmlformats.org/officeDocument/2006/relationships/tags" Target="../tags/tag60.xml"/><Relationship Id="rId14" Type="http://schemas.openxmlformats.org/officeDocument/2006/relationships/image" Target="../media/image43.wmf"/><Relationship Id="rId13" Type="http://schemas.openxmlformats.org/officeDocument/2006/relationships/oleObject" Target="../embeddings/oleObject43.bin"/><Relationship Id="rId12" Type="http://schemas.openxmlformats.org/officeDocument/2006/relationships/tags" Target="../tags/tag59.xml"/><Relationship Id="rId11" Type="http://schemas.openxmlformats.org/officeDocument/2006/relationships/image" Target="../media/image42.wmf"/><Relationship Id="rId10" Type="http://schemas.openxmlformats.org/officeDocument/2006/relationships/oleObject" Target="../embeddings/oleObject42.bin"/><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46.wmf"/><Relationship Id="rId7" Type="http://schemas.openxmlformats.org/officeDocument/2006/relationships/oleObject" Target="../embeddings/oleObject46.bin"/><Relationship Id="rId6" Type="http://schemas.openxmlformats.org/officeDocument/2006/relationships/tags" Target="../tags/tag63.xml"/><Relationship Id="rId5" Type="http://schemas.openxmlformats.org/officeDocument/2006/relationships/image" Target="../media/image45.wmf"/><Relationship Id="rId4" Type="http://schemas.openxmlformats.org/officeDocument/2006/relationships/oleObject" Target="../embeddings/oleObject45.bin"/><Relationship Id="rId3" Type="http://schemas.openxmlformats.org/officeDocument/2006/relationships/tags" Target="../tags/tag62.xml"/><Relationship Id="rId2" Type="http://schemas.openxmlformats.org/officeDocument/2006/relationships/tags" Target="../tags/tag61.xml"/><Relationship Id="rId10" Type="http://schemas.openxmlformats.org/officeDocument/2006/relationships/vmlDrawing" Target="../drawings/vmlDrawing11.v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image" Target="../media/image48.wmf"/><Relationship Id="rId7" Type="http://schemas.openxmlformats.org/officeDocument/2006/relationships/oleObject" Target="../embeddings/oleObject48.bin"/><Relationship Id="rId6" Type="http://schemas.openxmlformats.org/officeDocument/2006/relationships/tags" Target="../tags/tag66.xml"/><Relationship Id="rId5" Type="http://schemas.openxmlformats.org/officeDocument/2006/relationships/image" Target="../media/image47.wmf"/><Relationship Id="rId4" Type="http://schemas.openxmlformats.org/officeDocument/2006/relationships/oleObject" Target="../embeddings/oleObject47.bin"/><Relationship Id="rId3" Type="http://schemas.openxmlformats.org/officeDocument/2006/relationships/tags" Target="../tags/tag65.xml"/><Relationship Id="rId2" Type="http://schemas.openxmlformats.org/officeDocument/2006/relationships/tags" Target="../tags/tag64.xml"/><Relationship Id="rId13" Type="http://schemas.openxmlformats.org/officeDocument/2006/relationships/vmlDrawing" Target="../drawings/vmlDrawing12.vml"/><Relationship Id="rId12" Type="http://schemas.openxmlformats.org/officeDocument/2006/relationships/slideLayout" Target="../slideLayouts/slideLayout1.xml"/><Relationship Id="rId11" Type="http://schemas.openxmlformats.org/officeDocument/2006/relationships/image" Target="../media/image49.wmf"/><Relationship Id="rId10" Type="http://schemas.openxmlformats.org/officeDocument/2006/relationships/oleObject" Target="../embeddings/oleObject49.bin"/><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image" Target="../media/image51.wmf"/><Relationship Id="rId7" Type="http://schemas.openxmlformats.org/officeDocument/2006/relationships/oleObject" Target="../embeddings/oleObject51.bin"/><Relationship Id="rId6" Type="http://schemas.openxmlformats.org/officeDocument/2006/relationships/tags" Target="../tags/tag70.xml"/><Relationship Id="rId5" Type="http://schemas.openxmlformats.org/officeDocument/2006/relationships/image" Target="../media/image50.wmf"/><Relationship Id="rId4" Type="http://schemas.openxmlformats.org/officeDocument/2006/relationships/oleObject" Target="../embeddings/oleObject50.bin"/><Relationship Id="rId3" Type="http://schemas.openxmlformats.org/officeDocument/2006/relationships/tags" Target="../tags/tag69.xml"/><Relationship Id="rId2" Type="http://schemas.openxmlformats.org/officeDocument/2006/relationships/tags" Target="../tags/tag68.xml"/><Relationship Id="rId13" Type="http://schemas.openxmlformats.org/officeDocument/2006/relationships/vmlDrawing" Target="../drawings/vmlDrawing13.vml"/><Relationship Id="rId12" Type="http://schemas.openxmlformats.org/officeDocument/2006/relationships/slideLayout" Target="../slideLayouts/slideLayout1.xml"/><Relationship Id="rId11" Type="http://schemas.openxmlformats.org/officeDocument/2006/relationships/image" Target="../media/image52.wmf"/><Relationship Id="rId10" Type="http://schemas.openxmlformats.org/officeDocument/2006/relationships/oleObject" Target="../embeddings/oleObject52.bin"/><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2.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9" Type="http://schemas.openxmlformats.org/officeDocument/2006/relationships/oleObject" Target="../embeddings/oleObject55.bin"/><Relationship Id="rId8" Type="http://schemas.openxmlformats.org/officeDocument/2006/relationships/tags" Target="../tags/tag76.xml"/><Relationship Id="rId7" Type="http://schemas.openxmlformats.org/officeDocument/2006/relationships/oleObject" Target="../embeddings/oleObject54.bin"/><Relationship Id="rId6" Type="http://schemas.openxmlformats.org/officeDocument/2006/relationships/tags" Target="../tags/tag75.xml"/><Relationship Id="rId5" Type="http://schemas.openxmlformats.org/officeDocument/2006/relationships/image" Target="../media/image53.wmf"/><Relationship Id="rId4" Type="http://schemas.openxmlformats.org/officeDocument/2006/relationships/oleObject" Target="../embeddings/oleObject53.bin"/><Relationship Id="rId33" Type="http://schemas.openxmlformats.org/officeDocument/2006/relationships/vmlDrawing" Target="../drawings/vmlDrawing14.vml"/><Relationship Id="rId32" Type="http://schemas.openxmlformats.org/officeDocument/2006/relationships/slideLayout" Target="../slideLayouts/slideLayout1.xml"/><Relationship Id="rId31" Type="http://schemas.openxmlformats.org/officeDocument/2006/relationships/image" Target="../media/image59.wmf"/><Relationship Id="rId30" Type="http://schemas.openxmlformats.org/officeDocument/2006/relationships/oleObject" Target="../embeddings/oleObject63.bin"/><Relationship Id="rId3" Type="http://schemas.openxmlformats.org/officeDocument/2006/relationships/tags" Target="../tags/tag74.xml"/><Relationship Id="rId29" Type="http://schemas.openxmlformats.org/officeDocument/2006/relationships/tags" Target="../tags/tag84.xml"/><Relationship Id="rId28" Type="http://schemas.openxmlformats.org/officeDocument/2006/relationships/oleObject" Target="../embeddings/oleObject62.bin"/><Relationship Id="rId27" Type="http://schemas.openxmlformats.org/officeDocument/2006/relationships/tags" Target="../tags/tag83.xml"/><Relationship Id="rId26" Type="http://schemas.openxmlformats.org/officeDocument/2006/relationships/oleObject" Target="../embeddings/oleObject61.bin"/><Relationship Id="rId25" Type="http://schemas.openxmlformats.org/officeDocument/2006/relationships/tags" Target="../tags/tag82.xml"/><Relationship Id="rId24" Type="http://schemas.openxmlformats.org/officeDocument/2006/relationships/image" Target="../media/image58.wmf"/><Relationship Id="rId23" Type="http://schemas.openxmlformats.org/officeDocument/2006/relationships/oleObject" Target="../embeddings/oleObject60.bin"/><Relationship Id="rId22" Type="http://schemas.openxmlformats.org/officeDocument/2006/relationships/tags" Target="../tags/tag81.xml"/><Relationship Id="rId21" Type="http://schemas.openxmlformats.org/officeDocument/2006/relationships/image" Target="../media/image57.wmf"/><Relationship Id="rId20" Type="http://schemas.openxmlformats.org/officeDocument/2006/relationships/oleObject" Target="../embeddings/oleObject59.bin"/><Relationship Id="rId2" Type="http://schemas.openxmlformats.org/officeDocument/2006/relationships/tags" Target="../tags/tag73.xml"/><Relationship Id="rId19" Type="http://schemas.openxmlformats.org/officeDocument/2006/relationships/tags" Target="../tags/tag80.xml"/><Relationship Id="rId18" Type="http://schemas.openxmlformats.org/officeDocument/2006/relationships/image" Target="../media/image56.wmf"/><Relationship Id="rId17" Type="http://schemas.openxmlformats.org/officeDocument/2006/relationships/oleObject" Target="../embeddings/oleObject58.bin"/><Relationship Id="rId16" Type="http://schemas.openxmlformats.org/officeDocument/2006/relationships/tags" Target="../tags/tag79.xml"/><Relationship Id="rId15" Type="http://schemas.openxmlformats.org/officeDocument/2006/relationships/oleObject" Target="../embeddings/oleObject57.bin"/><Relationship Id="rId14" Type="http://schemas.openxmlformats.org/officeDocument/2006/relationships/tags" Target="../tags/tag78.xml"/><Relationship Id="rId13" Type="http://schemas.openxmlformats.org/officeDocument/2006/relationships/image" Target="../media/image55.wmf"/><Relationship Id="rId12" Type="http://schemas.openxmlformats.org/officeDocument/2006/relationships/oleObject" Target="../embeddings/oleObject56.bin"/><Relationship Id="rId11" Type="http://schemas.openxmlformats.org/officeDocument/2006/relationships/tags" Target="../tags/tag77.xml"/><Relationship Id="rId10" Type="http://schemas.openxmlformats.org/officeDocument/2006/relationships/image" Target="../media/image54.wmf"/><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image" Target="../media/image61.wmf"/><Relationship Id="rId7" Type="http://schemas.openxmlformats.org/officeDocument/2006/relationships/oleObject" Target="../embeddings/oleObject65.bin"/><Relationship Id="rId6" Type="http://schemas.openxmlformats.org/officeDocument/2006/relationships/tags" Target="../tags/tag87.xml"/><Relationship Id="rId5" Type="http://schemas.openxmlformats.org/officeDocument/2006/relationships/image" Target="../media/image60.wmf"/><Relationship Id="rId4" Type="http://schemas.openxmlformats.org/officeDocument/2006/relationships/oleObject" Target="../embeddings/oleObject64.bin"/><Relationship Id="rId3" Type="http://schemas.openxmlformats.org/officeDocument/2006/relationships/tags" Target="../tags/tag86.xml"/><Relationship Id="rId20" Type="http://schemas.openxmlformats.org/officeDocument/2006/relationships/vmlDrawing" Target="../drawings/vmlDrawing15.vml"/><Relationship Id="rId2" Type="http://schemas.openxmlformats.org/officeDocument/2006/relationships/tags" Target="../tags/tag85.xml"/><Relationship Id="rId19" Type="http://schemas.openxmlformats.org/officeDocument/2006/relationships/slideLayout" Target="../slideLayouts/slideLayout1.xml"/><Relationship Id="rId18" Type="http://schemas.openxmlformats.org/officeDocument/2006/relationships/tags" Target="../tags/tag91.xml"/><Relationship Id="rId17" Type="http://schemas.openxmlformats.org/officeDocument/2006/relationships/image" Target="../media/image64.wmf"/><Relationship Id="rId16" Type="http://schemas.openxmlformats.org/officeDocument/2006/relationships/oleObject" Target="../embeddings/oleObject68.bin"/><Relationship Id="rId15" Type="http://schemas.openxmlformats.org/officeDocument/2006/relationships/tags" Target="../tags/tag90.xml"/><Relationship Id="rId14" Type="http://schemas.openxmlformats.org/officeDocument/2006/relationships/image" Target="../media/image63.wmf"/><Relationship Id="rId13" Type="http://schemas.openxmlformats.org/officeDocument/2006/relationships/oleObject" Target="../embeddings/oleObject67.bin"/><Relationship Id="rId12" Type="http://schemas.openxmlformats.org/officeDocument/2006/relationships/tags" Target="../tags/tag89.xml"/><Relationship Id="rId11" Type="http://schemas.openxmlformats.org/officeDocument/2006/relationships/image" Target="../media/image62.wmf"/><Relationship Id="rId10" Type="http://schemas.openxmlformats.org/officeDocument/2006/relationships/oleObject" Target="../embeddings/oleObject66.bin"/><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tags" Target="../tags/tag1.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image" Target="../media/image66.wmf"/><Relationship Id="rId7" Type="http://schemas.openxmlformats.org/officeDocument/2006/relationships/oleObject" Target="../embeddings/oleObject70.bin"/><Relationship Id="rId6" Type="http://schemas.openxmlformats.org/officeDocument/2006/relationships/tags" Target="../tags/tag94.xml"/><Relationship Id="rId5" Type="http://schemas.openxmlformats.org/officeDocument/2006/relationships/image" Target="../media/image65.wmf"/><Relationship Id="rId4" Type="http://schemas.openxmlformats.org/officeDocument/2006/relationships/oleObject" Target="../embeddings/oleObject69.bin"/><Relationship Id="rId3" Type="http://schemas.openxmlformats.org/officeDocument/2006/relationships/tags" Target="../tags/tag93.xml"/><Relationship Id="rId2" Type="http://schemas.openxmlformats.org/officeDocument/2006/relationships/tags" Target="../tags/tag92.xml"/><Relationship Id="rId15" Type="http://schemas.openxmlformats.org/officeDocument/2006/relationships/vmlDrawing" Target="../drawings/vmlDrawing16.vml"/><Relationship Id="rId14" Type="http://schemas.openxmlformats.org/officeDocument/2006/relationships/slideLayout" Target="../slideLayouts/slideLayout1.xml"/><Relationship Id="rId13" Type="http://schemas.openxmlformats.org/officeDocument/2006/relationships/oleObject" Target="../embeddings/oleObject72.bin"/><Relationship Id="rId12" Type="http://schemas.openxmlformats.org/officeDocument/2006/relationships/tags" Target="../tags/tag96.xml"/><Relationship Id="rId11" Type="http://schemas.openxmlformats.org/officeDocument/2006/relationships/image" Target="../media/image67.wmf"/><Relationship Id="rId10" Type="http://schemas.openxmlformats.org/officeDocument/2006/relationships/oleObject" Target="../embeddings/oleObject71.bin"/><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7.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8.xml"/><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9.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0.xml"/><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1.xml"/><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9" Type="http://schemas.openxmlformats.org/officeDocument/2006/relationships/oleObject" Target="../embeddings/oleObject3.bin"/><Relationship Id="rId8" Type="http://schemas.openxmlformats.org/officeDocument/2006/relationships/tags" Target="../tags/tag5.xml"/><Relationship Id="rId7" Type="http://schemas.openxmlformats.org/officeDocument/2006/relationships/image" Target="../media/image4.wmf"/><Relationship Id="rId6" Type="http://schemas.openxmlformats.org/officeDocument/2006/relationships/oleObject" Target="../embeddings/oleObject2.bin"/><Relationship Id="rId5" Type="http://schemas.openxmlformats.org/officeDocument/2006/relationships/tags" Target="../tags/tag4.xml"/><Relationship Id="rId4" Type="http://schemas.openxmlformats.org/officeDocument/2006/relationships/image" Target="../media/image3.wmf"/><Relationship Id="rId3" Type="http://schemas.openxmlformats.org/officeDocument/2006/relationships/oleObject" Target="../embeddings/oleObject1.bin"/><Relationship Id="rId2" Type="http://schemas.openxmlformats.org/officeDocument/2006/relationships/tags" Target="../tags/tag3.xml"/><Relationship Id="rId12" Type="http://schemas.openxmlformats.org/officeDocument/2006/relationships/vmlDrawing" Target="../drawings/vmlDrawing1.vml"/><Relationship Id="rId11" Type="http://schemas.openxmlformats.org/officeDocument/2006/relationships/slideLayout" Target="../slideLayouts/slideLayout1.xml"/><Relationship Id="rId10" Type="http://schemas.openxmlformats.org/officeDocument/2006/relationships/image" Target="../media/image5.wmf"/><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image" Target="../media/image6.wmf"/><Relationship Id="rId7" Type="http://schemas.openxmlformats.org/officeDocument/2006/relationships/oleObject" Target="../embeddings/oleObject5.bin"/><Relationship Id="rId6" Type="http://schemas.openxmlformats.org/officeDocument/2006/relationships/tags" Target="../tags/tag8.xml"/><Relationship Id="rId5" Type="http://schemas.openxmlformats.org/officeDocument/2006/relationships/image" Target="../media/image3.wmf"/><Relationship Id="rId4" Type="http://schemas.openxmlformats.org/officeDocument/2006/relationships/oleObject" Target="../embeddings/oleObject4.bin"/><Relationship Id="rId3" Type="http://schemas.openxmlformats.org/officeDocument/2006/relationships/tags" Target="../tags/tag7.xml"/><Relationship Id="rId2" Type="http://schemas.openxmlformats.org/officeDocument/2006/relationships/tags" Target="../tags/tag6.xml"/><Relationship Id="rId17" Type="http://schemas.openxmlformats.org/officeDocument/2006/relationships/vmlDrawing" Target="../drawings/vmlDrawing2.vml"/><Relationship Id="rId16" Type="http://schemas.openxmlformats.org/officeDocument/2006/relationships/slideLayout" Target="../slideLayouts/slideLayout1.xml"/><Relationship Id="rId15" Type="http://schemas.openxmlformats.org/officeDocument/2006/relationships/image" Target="../media/image9.wmf"/><Relationship Id="rId14" Type="http://schemas.openxmlformats.org/officeDocument/2006/relationships/tags" Target="../tags/tag11.xml"/><Relationship Id="rId13" Type="http://schemas.openxmlformats.org/officeDocument/2006/relationships/image" Target="../media/image8.wmf"/><Relationship Id="rId12" Type="http://schemas.openxmlformats.org/officeDocument/2006/relationships/oleObject" Target="../embeddings/oleObject6.bin"/><Relationship Id="rId11" Type="http://schemas.openxmlformats.org/officeDocument/2006/relationships/tags" Target="../tags/tag10.xml"/><Relationship Id="rId10" Type="http://schemas.openxmlformats.org/officeDocument/2006/relationships/image" Target="../media/image7.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image" Target="../media/image11.wmf"/><Relationship Id="rId7" Type="http://schemas.openxmlformats.org/officeDocument/2006/relationships/oleObject" Target="../embeddings/oleObject8.bin"/><Relationship Id="rId6" Type="http://schemas.openxmlformats.org/officeDocument/2006/relationships/tags" Target="../tags/tag14.xml"/><Relationship Id="rId5" Type="http://schemas.openxmlformats.org/officeDocument/2006/relationships/image" Target="../media/image10.wmf"/><Relationship Id="rId4" Type="http://schemas.openxmlformats.org/officeDocument/2006/relationships/oleObject" Target="../embeddings/oleObject7.bin"/><Relationship Id="rId3" Type="http://schemas.openxmlformats.org/officeDocument/2006/relationships/tags" Target="../tags/tag13.xml"/><Relationship Id="rId28" Type="http://schemas.openxmlformats.org/officeDocument/2006/relationships/vmlDrawing" Target="../drawings/vmlDrawing3.vml"/><Relationship Id="rId27" Type="http://schemas.openxmlformats.org/officeDocument/2006/relationships/slideLayout" Target="../slideLayouts/slideLayout1.xml"/><Relationship Id="rId26" Type="http://schemas.openxmlformats.org/officeDocument/2006/relationships/image" Target="../media/image17.wmf"/><Relationship Id="rId25" Type="http://schemas.openxmlformats.org/officeDocument/2006/relationships/oleObject" Target="../embeddings/oleObject14.bin"/><Relationship Id="rId24" Type="http://schemas.openxmlformats.org/officeDocument/2006/relationships/tags" Target="../tags/tag20.xml"/><Relationship Id="rId23" Type="http://schemas.openxmlformats.org/officeDocument/2006/relationships/image" Target="../media/image16.wmf"/><Relationship Id="rId22" Type="http://schemas.openxmlformats.org/officeDocument/2006/relationships/oleObject" Target="../embeddings/oleObject13.bin"/><Relationship Id="rId21" Type="http://schemas.openxmlformats.org/officeDocument/2006/relationships/tags" Target="../tags/tag19.xml"/><Relationship Id="rId20" Type="http://schemas.openxmlformats.org/officeDocument/2006/relationships/image" Target="../media/image15.wmf"/><Relationship Id="rId2" Type="http://schemas.openxmlformats.org/officeDocument/2006/relationships/tags" Target="../tags/tag12.xml"/><Relationship Id="rId19" Type="http://schemas.openxmlformats.org/officeDocument/2006/relationships/oleObject" Target="../embeddings/oleObject12.bin"/><Relationship Id="rId18" Type="http://schemas.openxmlformats.org/officeDocument/2006/relationships/tags" Target="../tags/tag18.xml"/><Relationship Id="rId17" Type="http://schemas.openxmlformats.org/officeDocument/2006/relationships/image" Target="../media/image14.wmf"/><Relationship Id="rId16" Type="http://schemas.openxmlformats.org/officeDocument/2006/relationships/oleObject" Target="../embeddings/oleObject11.bin"/><Relationship Id="rId15" Type="http://schemas.openxmlformats.org/officeDocument/2006/relationships/tags" Target="../tags/tag17.xml"/><Relationship Id="rId14" Type="http://schemas.openxmlformats.org/officeDocument/2006/relationships/image" Target="../media/image13.wmf"/><Relationship Id="rId13" Type="http://schemas.openxmlformats.org/officeDocument/2006/relationships/oleObject" Target="../embeddings/oleObject10.bin"/><Relationship Id="rId12" Type="http://schemas.openxmlformats.org/officeDocument/2006/relationships/tags" Target="../tags/tag16.xml"/><Relationship Id="rId11" Type="http://schemas.openxmlformats.org/officeDocument/2006/relationships/image" Target="../media/image12.wmf"/><Relationship Id="rId10" Type="http://schemas.openxmlformats.org/officeDocument/2006/relationships/oleObject" Target="../embeddings/oleObject9.bin"/><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image" Target="../media/image19.wmf"/><Relationship Id="rId7" Type="http://schemas.openxmlformats.org/officeDocument/2006/relationships/oleObject" Target="../embeddings/oleObject16.bin"/><Relationship Id="rId6" Type="http://schemas.openxmlformats.org/officeDocument/2006/relationships/tags" Target="../tags/tag23.xml"/><Relationship Id="rId5" Type="http://schemas.openxmlformats.org/officeDocument/2006/relationships/image" Target="../media/image18.wmf"/><Relationship Id="rId4" Type="http://schemas.openxmlformats.org/officeDocument/2006/relationships/oleObject" Target="../embeddings/oleObject15.bin"/><Relationship Id="rId3" Type="http://schemas.openxmlformats.org/officeDocument/2006/relationships/tags" Target="../tags/tag22.xml"/><Relationship Id="rId2" Type="http://schemas.openxmlformats.org/officeDocument/2006/relationships/tags" Target="../tags/tag21.xml"/><Relationship Id="rId16" Type="http://schemas.openxmlformats.org/officeDocument/2006/relationships/vmlDrawing" Target="../drawings/vmlDrawing4.vml"/><Relationship Id="rId15" Type="http://schemas.openxmlformats.org/officeDocument/2006/relationships/slideLayout" Target="../slideLayouts/slideLayout1.xml"/><Relationship Id="rId14" Type="http://schemas.openxmlformats.org/officeDocument/2006/relationships/image" Target="../media/image21.wmf"/><Relationship Id="rId13" Type="http://schemas.openxmlformats.org/officeDocument/2006/relationships/oleObject" Target="../embeddings/oleObject18.bin"/><Relationship Id="rId12" Type="http://schemas.openxmlformats.org/officeDocument/2006/relationships/tags" Target="../tags/tag25.xml"/><Relationship Id="rId11" Type="http://schemas.openxmlformats.org/officeDocument/2006/relationships/image" Target="../media/image20.wmf"/><Relationship Id="rId10" Type="http://schemas.openxmlformats.org/officeDocument/2006/relationships/oleObject" Target="../embeddings/oleObject17.bin"/><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image" Target="../media/image23.wmf"/><Relationship Id="rId7" Type="http://schemas.openxmlformats.org/officeDocument/2006/relationships/oleObject" Target="../embeddings/oleObject20.bin"/><Relationship Id="rId6" Type="http://schemas.openxmlformats.org/officeDocument/2006/relationships/tags" Target="../tags/tag28.xml"/><Relationship Id="rId5" Type="http://schemas.openxmlformats.org/officeDocument/2006/relationships/image" Target="../media/image22.wmf"/><Relationship Id="rId4" Type="http://schemas.openxmlformats.org/officeDocument/2006/relationships/oleObject" Target="../embeddings/oleObject19.bin"/><Relationship Id="rId3" Type="http://schemas.openxmlformats.org/officeDocument/2006/relationships/tags" Target="../tags/tag27.xml"/><Relationship Id="rId2" Type="http://schemas.openxmlformats.org/officeDocument/2006/relationships/tags" Target="../tags/tag26.xml"/><Relationship Id="rId18" Type="http://schemas.openxmlformats.org/officeDocument/2006/relationships/vmlDrawing" Target="../drawings/vmlDrawing5.vml"/><Relationship Id="rId17" Type="http://schemas.openxmlformats.org/officeDocument/2006/relationships/slideLayout" Target="../slideLayouts/slideLayout1.xml"/><Relationship Id="rId16" Type="http://schemas.openxmlformats.org/officeDocument/2006/relationships/tags" Target="../tags/tag32.xml"/><Relationship Id="rId15" Type="http://schemas.openxmlformats.org/officeDocument/2006/relationships/tags" Target="../tags/tag31.xml"/><Relationship Id="rId14" Type="http://schemas.openxmlformats.org/officeDocument/2006/relationships/image" Target="../media/image25.wmf"/><Relationship Id="rId13" Type="http://schemas.openxmlformats.org/officeDocument/2006/relationships/oleObject" Target="../embeddings/oleObject22.bin"/><Relationship Id="rId12" Type="http://schemas.openxmlformats.org/officeDocument/2006/relationships/tags" Target="../tags/tag30.xml"/><Relationship Id="rId11" Type="http://schemas.openxmlformats.org/officeDocument/2006/relationships/image" Target="../media/image24.wmf"/><Relationship Id="rId10" Type="http://schemas.openxmlformats.org/officeDocument/2006/relationships/oleObject" Target="../embeddings/oleObject21.bin"/><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image" Target="../media/image27.wmf"/><Relationship Id="rId7" Type="http://schemas.openxmlformats.org/officeDocument/2006/relationships/oleObject" Target="../embeddings/oleObject24.bin"/><Relationship Id="rId6" Type="http://schemas.openxmlformats.org/officeDocument/2006/relationships/tags" Target="../tags/tag35.xml"/><Relationship Id="rId5" Type="http://schemas.openxmlformats.org/officeDocument/2006/relationships/image" Target="../media/image26.wmf"/><Relationship Id="rId4" Type="http://schemas.openxmlformats.org/officeDocument/2006/relationships/oleObject" Target="../embeddings/oleObject23.bin"/><Relationship Id="rId3" Type="http://schemas.openxmlformats.org/officeDocument/2006/relationships/tags" Target="../tags/tag34.xml"/><Relationship Id="rId2" Type="http://schemas.openxmlformats.org/officeDocument/2006/relationships/tags" Target="../tags/tag33.xml"/><Relationship Id="rId16" Type="http://schemas.openxmlformats.org/officeDocument/2006/relationships/vmlDrawing" Target="../drawings/vmlDrawing6.vml"/><Relationship Id="rId15" Type="http://schemas.openxmlformats.org/officeDocument/2006/relationships/slideLayout" Target="../slideLayouts/slideLayout1.xml"/><Relationship Id="rId14" Type="http://schemas.openxmlformats.org/officeDocument/2006/relationships/image" Target="../media/image29.wmf"/><Relationship Id="rId13" Type="http://schemas.openxmlformats.org/officeDocument/2006/relationships/oleObject" Target="../embeddings/oleObject26.bin"/><Relationship Id="rId12" Type="http://schemas.openxmlformats.org/officeDocument/2006/relationships/tags" Target="../tags/tag37.xml"/><Relationship Id="rId11" Type="http://schemas.openxmlformats.org/officeDocument/2006/relationships/image" Target="../media/image28.wmf"/><Relationship Id="rId10" Type="http://schemas.openxmlformats.org/officeDocument/2006/relationships/oleObject" Target="../embeddings/oleObject25.bin"/><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613988"/>
            <a:ext cx="4602179"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5.8 </a:t>
            </a:r>
            <a:r>
              <a:rPr lang="zh-CN" altLang="en-US" sz="2800" dirty="0">
                <a:ln>
                  <a:solidFill>
                    <a:schemeClr val="accent1"/>
                  </a:solidFill>
                </a:ln>
                <a:latin typeface="微软雅黑" panose="020B0503020204020204" pitchFamily="34" charset="-122"/>
                <a:ea typeface="微软雅黑" panose="020B0503020204020204" pitchFamily="34" charset="-122"/>
              </a:rPr>
              <a:t>信息论</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100" name="文本框 99"/>
          <p:cNvSpPr txBox="1"/>
          <p:nvPr/>
        </p:nvSpPr>
        <p:spPr>
          <a:xfrm>
            <a:off x="438785" y="1217930"/>
            <a:ext cx="11202670" cy="4523105"/>
          </a:xfrm>
          <a:prstGeom prst="rect">
            <a:avLst/>
          </a:prstGeom>
          <a:noFill/>
          <a:ln w="9525">
            <a:noFill/>
          </a:ln>
        </p:spPr>
        <p:txBody>
          <a:bodyPr wrap="square">
            <a:spAutoFit/>
          </a:bodyPr>
          <a:p>
            <a:pPr indent="304800" fontAlgn="auto">
              <a:lnSpc>
                <a:spcPct val="150000"/>
              </a:lnSpc>
            </a:pPr>
            <a:r>
              <a:rPr lang="en-US" altLang="zh-CN" sz="2400" b="0">
                <a:latin typeface="Times New Roman" panose="02020603050405020304" pitchFamily="18" charset="0"/>
                <a:ea typeface="宋体" panose="02010600030101010101" pitchFamily="2" charset="-122"/>
                <a:cs typeface="Times New Roman" panose="02020603050405020304" pitchFamily="18" charset="0"/>
              </a:rPr>
              <a:t>    </a:t>
            </a:r>
            <a:r>
              <a:rPr lang="zh-CN" sz="2400" b="0">
                <a:latin typeface="Times New Roman" panose="02020603050405020304" pitchFamily="18" charset="0"/>
                <a:ea typeface="宋体" panose="02010600030101010101" pitchFamily="2" charset="-122"/>
                <a:cs typeface="Times New Roman" panose="02020603050405020304" pitchFamily="18" charset="0"/>
              </a:rPr>
              <a:t>信息论即香农（</a:t>
            </a:r>
            <a:r>
              <a:rPr lang="en-US" sz="2400" b="0">
                <a:latin typeface="Times New Roman" panose="02020603050405020304" pitchFamily="18" charset="0"/>
                <a:ea typeface="宋体" panose="02010600030101010101" pitchFamily="2" charset="-122"/>
                <a:cs typeface="Times New Roman" panose="02020603050405020304" pitchFamily="18" charset="0"/>
              </a:rPr>
              <a:t>Claude Elwood Shannon</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1916-2001</a:t>
            </a:r>
            <a:r>
              <a:rPr lang="zh-CN" sz="2400" b="0">
                <a:latin typeface="Times New Roman" panose="02020603050405020304" pitchFamily="18" charset="0"/>
                <a:ea typeface="宋体" panose="02010600030101010101" pitchFamily="2" charset="-122"/>
                <a:cs typeface="Times New Roman" panose="02020603050405020304" pitchFamily="18" charset="0"/>
              </a:rPr>
              <a:t>）信息论</a:t>
            </a:r>
            <a:r>
              <a:rPr lang="en-US"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，也称为经典信息论或</a:t>
            </a:r>
            <a:r>
              <a:rPr lang="zh-CN" sz="24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统计通信理论</a:t>
            </a:r>
            <a:r>
              <a:rPr lang="zh-CN" sz="2400" b="0">
                <a:latin typeface="Times New Roman" panose="02020603050405020304" pitchFamily="18" charset="0"/>
                <a:ea typeface="宋体" panose="02010600030101010101" pitchFamily="2" charset="-122"/>
                <a:cs typeface="Times New Roman" panose="02020603050405020304" pitchFamily="18" charset="0"/>
              </a:rPr>
              <a:t>，是研究通信系统极限性能的理论。自信息论创立以来，信息论的基本思想和方法与多个学科深度融合，特别是人类社会进行信息时代，信息论在自然科学和社会科学各个研究领域发挥越来越大的作用。</a:t>
            </a:r>
            <a:r>
              <a:rPr lang="zh-CN" sz="24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信息论原理与数据挖掘与分析相结合一般用于分类问题的处理。</a:t>
            </a:r>
            <a:r>
              <a:rPr lang="zh-CN" altLang="en-US" sz="24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节主要介绍信息论中涉及的相关基本概念，以通信系统（尤其是离散信号系统）模型为研究基础和背景，介绍离散信息的度量，信息熵的概念与性质、平均互信息的概念与性质[18-19]。信息论原理与数据分析结合应用与解决分类的处理的相关算法和实例将在第八章详细阐述。</a:t>
            </a:r>
            <a:endParaRPr lang="zh-CN" altLang="en-US" sz="2400" b="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spd="slow" advTm="2811">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3" name="文本框 2"/>
          <p:cNvSpPr txBox="1"/>
          <p:nvPr>
            <p:custDataLst>
              <p:tags r:id="rId2"/>
            </p:custDataLst>
          </p:nvPr>
        </p:nvSpPr>
        <p:spPr>
          <a:xfrm>
            <a:off x="337185" y="614045"/>
            <a:ext cx="7778115" cy="521970"/>
          </a:xfrm>
          <a:prstGeom prst="rect">
            <a:avLst/>
          </a:prstGeom>
          <a:noFill/>
        </p:spPr>
        <p:txBody>
          <a:bodyPr wrap="square" rtlCol="0">
            <a:spAutoFit/>
          </a:bodyPr>
          <a:p>
            <a:r>
              <a:rPr lang="en-US" altLang="zh-CN" sz="2800" dirty="0">
                <a:ln>
                  <a:solidFill>
                    <a:schemeClr val="accent1"/>
                  </a:solidFill>
                </a:ln>
                <a:latin typeface="微软雅黑" panose="020B0503020204020204" pitchFamily="34" charset="-122"/>
                <a:ea typeface="微软雅黑" panose="020B0503020204020204" pitchFamily="34" charset="-122"/>
              </a:rPr>
              <a:t>5.8.2 自信息、熵、先验熵、条件熵、互信息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6" name="文本框 5"/>
          <p:cNvSpPr txBox="1"/>
          <p:nvPr/>
        </p:nvSpPr>
        <p:spPr>
          <a:xfrm>
            <a:off x="435610" y="1332230"/>
            <a:ext cx="10991215" cy="2306955"/>
          </a:xfrm>
          <a:prstGeom prst="rect">
            <a:avLst/>
          </a:prstGeom>
          <a:noFill/>
        </p:spPr>
        <p:txBody>
          <a:bodyPr wrap="square" rtlCol="0" anchor="t">
            <a:spAutoFit/>
          </a:bodyPr>
          <a:p>
            <a:pPr indent="0" fontAlgn="auto">
              <a:lnSpc>
                <a:spcPct val="150000"/>
              </a:lnSpc>
            </a:pP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条件自信息与自信息本质类似，不同的是样本空间发生变化。条件自信息包含以下两个方面的含义，其一，在事件</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给定的条件下，在</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发生前的不确定性；其二，在事件</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给定的条件下，事件</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发生后所带的信息量。容易证明，自信息、条件自信息和联合自信息满足如公式(5-32)关系：</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2" name="对象 -2147481337"/>
          <p:cNvGraphicFramePr>
            <a:graphicFrameLocks noChangeAspect="1"/>
          </p:cNvGraphicFramePr>
          <p:nvPr>
            <p:custDataLst>
              <p:tags r:id="rId3"/>
            </p:custDataLst>
          </p:nvPr>
        </p:nvGraphicFramePr>
        <p:xfrm>
          <a:off x="5676265" y="2082165"/>
          <a:ext cx="616585" cy="391160"/>
        </p:xfrm>
        <a:graphic>
          <a:graphicData uri="http://schemas.openxmlformats.org/presentationml/2006/ole">
            <mc:AlternateContent xmlns:mc="http://schemas.openxmlformats.org/markup-compatibility/2006">
              <mc:Choice xmlns:v="urn:schemas-microsoft-com:vml" Requires="v">
                <p:oleObj spid="_x0000_s3076" name="" r:id="rId4" imgW="393700" imgH="241300" progId="Equation.DSMT4">
                  <p:embed/>
                </p:oleObj>
              </mc:Choice>
              <mc:Fallback>
                <p:oleObj name="" r:id="rId4" imgW="393700" imgH="241300" progId="Equation.DSMT4">
                  <p:embed/>
                  <p:pic>
                    <p:nvPicPr>
                      <p:cNvPr id="0" name="图片 3075"/>
                      <p:cNvPicPr/>
                      <p:nvPr/>
                    </p:nvPicPr>
                    <p:blipFill>
                      <a:blip r:embed="rId5"/>
                      <a:stretch>
                        <a:fillRect/>
                      </a:stretch>
                    </p:blipFill>
                    <p:spPr>
                      <a:xfrm>
                        <a:off x="5676265" y="2082165"/>
                        <a:ext cx="616585" cy="391160"/>
                      </a:xfrm>
                      <a:prstGeom prst="rect">
                        <a:avLst/>
                      </a:prstGeom>
                      <a:noFill/>
                      <a:ln w="38100">
                        <a:noFill/>
                        <a:miter/>
                      </a:ln>
                    </p:spPr>
                  </p:pic>
                </p:oleObj>
              </mc:Fallback>
            </mc:AlternateContent>
          </a:graphicData>
        </a:graphic>
      </p:graphicFrame>
      <p:graphicFrame>
        <p:nvGraphicFramePr>
          <p:cNvPr id="7" name="对象 -2147481336"/>
          <p:cNvGraphicFramePr>
            <a:graphicFrameLocks noChangeAspect="1"/>
          </p:cNvGraphicFramePr>
          <p:nvPr>
            <p:custDataLst>
              <p:tags r:id="rId6"/>
            </p:custDataLst>
          </p:nvPr>
        </p:nvGraphicFramePr>
        <p:xfrm>
          <a:off x="8784590" y="2055495"/>
          <a:ext cx="676275" cy="377190"/>
        </p:xfrm>
        <a:graphic>
          <a:graphicData uri="http://schemas.openxmlformats.org/presentationml/2006/ole">
            <mc:AlternateContent xmlns:mc="http://schemas.openxmlformats.org/markup-compatibility/2006">
              <mc:Choice xmlns:v="urn:schemas-microsoft-com:vml" Requires="v">
                <p:oleObj spid="_x0000_s8" name="" r:id="rId7" imgW="405765" imgH="228600" progId="Equation.DSMT4">
                  <p:embed/>
                </p:oleObj>
              </mc:Choice>
              <mc:Fallback>
                <p:oleObj name="" r:id="rId7" imgW="405765" imgH="228600" progId="Equation.DSMT4">
                  <p:embed/>
                  <p:pic>
                    <p:nvPicPr>
                      <p:cNvPr id="0" name="图片 7"/>
                      <p:cNvPicPr/>
                      <p:nvPr/>
                    </p:nvPicPr>
                    <p:blipFill>
                      <a:blip r:embed="rId8"/>
                      <a:stretch>
                        <a:fillRect/>
                      </a:stretch>
                    </p:blipFill>
                    <p:spPr>
                      <a:xfrm>
                        <a:off x="8784590" y="2055495"/>
                        <a:ext cx="676275" cy="377190"/>
                      </a:xfrm>
                      <a:prstGeom prst="rect">
                        <a:avLst/>
                      </a:prstGeom>
                      <a:noFill/>
                      <a:ln w="38100">
                        <a:noFill/>
                        <a:miter/>
                      </a:ln>
                    </p:spPr>
                  </p:pic>
                </p:oleObj>
              </mc:Fallback>
            </mc:AlternateContent>
          </a:graphicData>
        </a:graphic>
      </p:graphicFrame>
      <p:graphicFrame>
        <p:nvGraphicFramePr>
          <p:cNvPr id="9" name="对象 -2147481335"/>
          <p:cNvGraphicFramePr>
            <a:graphicFrameLocks noChangeAspect="1"/>
          </p:cNvGraphicFramePr>
          <p:nvPr>
            <p:custDataLst>
              <p:tags r:id="rId9"/>
            </p:custDataLst>
          </p:nvPr>
        </p:nvGraphicFramePr>
        <p:xfrm>
          <a:off x="3341370" y="2626995"/>
          <a:ext cx="584835" cy="370840"/>
        </p:xfrm>
        <a:graphic>
          <a:graphicData uri="http://schemas.openxmlformats.org/presentationml/2006/ole">
            <mc:AlternateContent xmlns:mc="http://schemas.openxmlformats.org/markup-compatibility/2006">
              <mc:Choice xmlns:v="urn:schemas-microsoft-com:vml" Requires="v">
                <p:oleObj spid="_x0000_s10" name="" r:id="rId10" imgW="393700" imgH="241300" progId="Equation.DSMT4">
                  <p:embed/>
                </p:oleObj>
              </mc:Choice>
              <mc:Fallback>
                <p:oleObj name="" r:id="rId10" imgW="393700" imgH="241300" progId="Equation.DSMT4">
                  <p:embed/>
                  <p:pic>
                    <p:nvPicPr>
                      <p:cNvPr id="0" name="图片 8"/>
                      <p:cNvPicPr/>
                      <p:nvPr/>
                    </p:nvPicPr>
                    <p:blipFill>
                      <a:blip r:embed="rId5"/>
                      <a:stretch>
                        <a:fillRect/>
                      </a:stretch>
                    </p:blipFill>
                    <p:spPr>
                      <a:xfrm>
                        <a:off x="3341370" y="2626995"/>
                        <a:ext cx="584835" cy="370840"/>
                      </a:xfrm>
                      <a:prstGeom prst="rect">
                        <a:avLst/>
                      </a:prstGeom>
                      <a:noFill/>
                      <a:ln w="38100">
                        <a:noFill/>
                        <a:miter/>
                      </a:ln>
                    </p:spPr>
                  </p:pic>
                </p:oleObj>
              </mc:Fallback>
            </mc:AlternateContent>
          </a:graphicData>
        </a:graphic>
      </p:graphicFrame>
      <p:graphicFrame>
        <p:nvGraphicFramePr>
          <p:cNvPr id="11" name="对象 -2147481334"/>
          <p:cNvGraphicFramePr>
            <a:graphicFrameLocks noChangeAspect="1"/>
          </p:cNvGraphicFramePr>
          <p:nvPr>
            <p:custDataLst>
              <p:tags r:id="rId11"/>
            </p:custDataLst>
          </p:nvPr>
        </p:nvGraphicFramePr>
        <p:xfrm>
          <a:off x="6713855" y="2626995"/>
          <a:ext cx="632460" cy="353060"/>
        </p:xfrm>
        <a:graphic>
          <a:graphicData uri="http://schemas.openxmlformats.org/presentationml/2006/ole">
            <mc:AlternateContent xmlns:mc="http://schemas.openxmlformats.org/markup-compatibility/2006">
              <mc:Choice xmlns:v="urn:schemas-microsoft-com:vml" Requires="v">
                <p:oleObj spid="_x0000_s12" name="" r:id="rId12" imgW="405765" imgH="228600" progId="Equation.DSMT4">
                  <p:embed/>
                </p:oleObj>
              </mc:Choice>
              <mc:Fallback>
                <p:oleObj name="" r:id="rId12" imgW="405765" imgH="228600" progId="Equation.DSMT4">
                  <p:embed/>
                  <p:pic>
                    <p:nvPicPr>
                      <p:cNvPr id="0" name="图片 9"/>
                      <p:cNvPicPr/>
                      <p:nvPr/>
                    </p:nvPicPr>
                    <p:blipFill>
                      <a:blip r:embed="rId8"/>
                      <a:stretch>
                        <a:fillRect/>
                      </a:stretch>
                    </p:blipFill>
                    <p:spPr>
                      <a:xfrm>
                        <a:off x="6713855" y="2626995"/>
                        <a:ext cx="632460" cy="353060"/>
                      </a:xfrm>
                      <a:prstGeom prst="rect">
                        <a:avLst/>
                      </a:prstGeom>
                      <a:noFill/>
                      <a:ln w="38100">
                        <a:noFill/>
                        <a:miter/>
                      </a:ln>
                    </p:spPr>
                  </p:pic>
                </p:oleObj>
              </mc:Fallback>
            </mc:AlternateContent>
          </a:graphicData>
        </a:graphic>
      </p:graphicFrame>
      <p:graphicFrame>
        <p:nvGraphicFramePr>
          <p:cNvPr id="13" name="对象 -2147481333"/>
          <p:cNvGraphicFramePr>
            <a:graphicFrameLocks noChangeAspect="1"/>
          </p:cNvGraphicFramePr>
          <p:nvPr>
            <p:custDataLst>
              <p:tags r:id="rId13"/>
            </p:custDataLst>
          </p:nvPr>
        </p:nvGraphicFramePr>
        <p:xfrm>
          <a:off x="3468370" y="4224655"/>
          <a:ext cx="4525645" cy="390525"/>
        </p:xfrm>
        <a:graphic>
          <a:graphicData uri="http://schemas.openxmlformats.org/presentationml/2006/ole">
            <mc:AlternateContent xmlns:mc="http://schemas.openxmlformats.org/markup-compatibility/2006">
              <mc:Choice xmlns:v="urn:schemas-microsoft-com:vml" Requires="v">
                <p:oleObj spid="_x0000_s14" name="" r:id="rId14" imgW="2311400" imgH="203200" progId="Equation.DSMT4">
                  <p:embed/>
                </p:oleObj>
              </mc:Choice>
              <mc:Fallback>
                <p:oleObj name="" r:id="rId14" imgW="2311400" imgH="203200" progId="Equation.DSMT4">
                  <p:embed/>
                  <p:pic>
                    <p:nvPicPr>
                      <p:cNvPr id="0" name="图片 10"/>
                      <p:cNvPicPr/>
                      <p:nvPr/>
                    </p:nvPicPr>
                    <p:blipFill>
                      <a:blip r:embed="rId15"/>
                      <a:stretch>
                        <a:fillRect/>
                      </a:stretch>
                    </p:blipFill>
                    <p:spPr>
                      <a:xfrm>
                        <a:off x="3468370" y="4224655"/>
                        <a:ext cx="4525645" cy="390525"/>
                      </a:xfrm>
                      <a:prstGeom prst="rect">
                        <a:avLst/>
                      </a:prstGeom>
                      <a:noFill/>
                      <a:ln w="38100">
                        <a:noFill/>
                        <a:miter/>
                      </a:ln>
                    </p:spPr>
                  </p:pic>
                </p:oleObj>
              </mc:Fallback>
            </mc:AlternateContent>
          </a:graphicData>
        </a:graphic>
      </p:graphicFrame>
      <p:sp>
        <p:nvSpPr>
          <p:cNvPr id="115" name="文本框 114"/>
          <p:cNvSpPr txBox="1"/>
          <p:nvPr/>
        </p:nvSpPr>
        <p:spPr>
          <a:xfrm>
            <a:off x="10001250" y="4111625"/>
            <a:ext cx="1178560" cy="455930"/>
          </a:xfrm>
          <a:prstGeom prst="rect">
            <a:avLst/>
          </a:prstGeom>
          <a:noFill/>
          <a:ln w="9525">
            <a:noFill/>
          </a:ln>
        </p:spPr>
        <p:txBody>
          <a:bodyPr>
            <a:noAutofit/>
          </a:bodyPr>
          <a:p>
            <a:pPr indent="304800" algn="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cs typeface="华文宋体" panose="02010600040101010101" charset="-122"/>
              </a:rPr>
              <a:t>5-32</a:t>
            </a:r>
            <a:r>
              <a:rPr lang="en-US" sz="2400" b="0">
                <a:latin typeface="Times New Roman" panose="02020603050405020304" pitchFamily="18" charset="0"/>
                <a:ea typeface="宋体" panose="02010600030101010101" pitchFamily="2" charset="-122"/>
              </a:rPr>
              <a:t>)</a:t>
            </a:r>
            <a:endParaRPr lang="en-US" altLang="en-US" sz="2400" b="0">
              <a:latin typeface="Times New Roman" panose="02020603050405020304" pitchFamily="18" charset="0"/>
              <a:ea typeface="宋体" panose="02010600030101010101" pitchFamily="2" charset="-122"/>
            </a:endParaRPr>
          </a:p>
        </p:txBody>
      </p:sp>
    </p:spTree>
  </p:cSld>
  <p:clrMapOvr>
    <a:masterClrMapping/>
  </p:clrMapOvr>
  <p:transition spd="slow" advTm="2811">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3" name="文本框 2"/>
          <p:cNvSpPr txBox="1"/>
          <p:nvPr/>
        </p:nvSpPr>
        <p:spPr>
          <a:xfrm>
            <a:off x="630555" y="1363980"/>
            <a:ext cx="10728325" cy="2306955"/>
          </a:xfrm>
          <a:prstGeom prst="rect">
            <a:avLst/>
          </a:prstGeom>
          <a:noFill/>
        </p:spPr>
        <p:txBody>
          <a:bodyPr wrap="square" rtlCol="0" anchor="t">
            <a:spAutoFit/>
          </a:bodyPr>
          <a:p>
            <a:pPr indent="0" fontAlgn="auto">
              <a:lnSpc>
                <a:spcPct val="150000"/>
              </a:lnSpc>
            </a:pPr>
            <a:r>
              <a:rPr lang="zh-CN" altLang="en-US" sz="2400">
                <a:latin typeface="Times New Roman" panose="02020603050405020304" pitchFamily="18" charset="0"/>
                <a:cs typeface="Times New Roman" panose="02020603050405020304" pitchFamily="18" charset="0"/>
              </a:rPr>
              <a:t>例题5.7 箱中球不变，和例题5.6一样。现从箱中先拿一球，再拿出一球，求：</a:t>
            </a:r>
            <a:endParaRPr lang="zh-CN" altLang="en-US" sz="2400">
              <a:latin typeface="Times New Roman" panose="02020603050405020304" pitchFamily="18" charset="0"/>
              <a:cs typeface="Times New Roman" panose="02020603050405020304" pitchFamily="18" charset="0"/>
            </a:endParaRPr>
          </a:p>
          <a:p>
            <a:pPr indent="0" fontAlgn="auto">
              <a:lnSpc>
                <a:spcPct val="150000"/>
              </a:lnSpc>
            </a:pPr>
            <a:r>
              <a:rPr lang="zh-CN" altLang="en-US" sz="2400">
                <a:latin typeface="Times New Roman" panose="02020603050405020304" pitchFamily="18" charset="0"/>
                <a:cs typeface="Times New Roman" panose="02020603050405020304" pitchFamily="18" charset="0"/>
              </a:rPr>
              <a:t>(1)事件“在第一个球是黑球条件下，第二球是白球”的不确定性；</a:t>
            </a:r>
            <a:endParaRPr lang="zh-CN" altLang="en-US" sz="2400">
              <a:latin typeface="Times New Roman" panose="02020603050405020304" pitchFamily="18" charset="0"/>
              <a:cs typeface="Times New Roman" panose="02020603050405020304" pitchFamily="18" charset="0"/>
            </a:endParaRPr>
          </a:p>
          <a:p>
            <a:pPr indent="0" fontAlgn="auto">
              <a:lnSpc>
                <a:spcPct val="150000"/>
              </a:lnSpc>
            </a:pPr>
            <a:r>
              <a:rPr lang="zh-CN" altLang="en-US" sz="2400">
                <a:latin typeface="Times New Roman" panose="02020603050405020304" pitchFamily="18" charset="0"/>
                <a:cs typeface="Times New Roman" panose="02020603050405020304" pitchFamily="18" charset="0"/>
              </a:rPr>
              <a:t>(2)事件“在第一个球是黑球条件下，第二球仍然是黑球”所提供的信息量。</a:t>
            </a:r>
            <a:endParaRPr lang="zh-CN" altLang="en-US" sz="2400">
              <a:latin typeface="Times New Roman" panose="02020603050405020304" pitchFamily="18" charset="0"/>
              <a:cs typeface="Times New Roman" panose="02020603050405020304" pitchFamily="18" charset="0"/>
            </a:endParaRPr>
          </a:p>
          <a:p>
            <a:pPr indent="0" fontAlgn="auto">
              <a:lnSpc>
                <a:spcPct val="150000"/>
              </a:lnSpc>
            </a:pPr>
            <a:r>
              <a:rPr lang="zh-CN" altLang="en-US" sz="2400">
                <a:latin typeface="Times New Roman" panose="02020603050405020304" pitchFamily="18" charset="0"/>
                <a:cs typeface="Times New Roman" panose="02020603050405020304" pitchFamily="18" charset="0"/>
              </a:rPr>
              <a:t>解 这两种情况都是求条件自信息，设b表示黑球，w表示白球；</a:t>
            </a:r>
            <a:endParaRPr lang="zh-CN" altLang="en-US" sz="2400">
              <a:latin typeface="Times New Roman" panose="02020603050405020304" pitchFamily="18" charset="0"/>
              <a:cs typeface="Times New Roman" panose="02020603050405020304" pitchFamily="18" charset="0"/>
            </a:endParaRPr>
          </a:p>
        </p:txBody>
      </p:sp>
      <p:graphicFrame>
        <p:nvGraphicFramePr>
          <p:cNvPr id="6" name="对象 -2147480541"/>
          <p:cNvGraphicFramePr>
            <a:graphicFrameLocks noChangeAspect="1"/>
          </p:cNvGraphicFramePr>
          <p:nvPr>
            <p:custDataLst>
              <p:tags r:id="rId2"/>
            </p:custDataLst>
          </p:nvPr>
        </p:nvGraphicFramePr>
        <p:xfrm>
          <a:off x="1880870" y="3897630"/>
          <a:ext cx="4309745" cy="687705"/>
        </p:xfrm>
        <a:graphic>
          <a:graphicData uri="http://schemas.openxmlformats.org/presentationml/2006/ole">
            <mc:AlternateContent xmlns:mc="http://schemas.openxmlformats.org/markup-compatibility/2006">
              <mc:Choice xmlns:v="urn:schemas-microsoft-com:vml" Requires="v">
                <p:oleObj spid="_x0000_s3076" name="" r:id="rId3" imgW="2691130" imgH="431800" progId="Equation.DSMT4">
                  <p:embed/>
                </p:oleObj>
              </mc:Choice>
              <mc:Fallback>
                <p:oleObj name="" r:id="rId3" imgW="2691130" imgH="431800" progId="Equation.DSMT4">
                  <p:embed/>
                  <p:pic>
                    <p:nvPicPr>
                      <p:cNvPr id="0" name="图片 3075"/>
                      <p:cNvPicPr/>
                      <p:nvPr/>
                    </p:nvPicPr>
                    <p:blipFill>
                      <a:blip r:embed="rId4"/>
                      <a:stretch>
                        <a:fillRect/>
                      </a:stretch>
                    </p:blipFill>
                    <p:spPr>
                      <a:xfrm>
                        <a:off x="1880870" y="3897630"/>
                        <a:ext cx="4309745" cy="687705"/>
                      </a:xfrm>
                      <a:prstGeom prst="rect">
                        <a:avLst/>
                      </a:prstGeom>
                      <a:noFill/>
                      <a:ln w="38100">
                        <a:noFill/>
                        <a:miter/>
                      </a:ln>
                    </p:spPr>
                  </p:pic>
                </p:oleObj>
              </mc:Fallback>
            </mc:AlternateContent>
          </a:graphicData>
        </a:graphic>
      </p:graphicFrame>
      <p:graphicFrame>
        <p:nvGraphicFramePr>
          <p:cNvPr id="7" name="对象 -2147480540"/>
          <p:cNvGraphicFramePr>
            <a:graphicFrameLocks noChangeAspect="1"/>
          </p:cNvGraphicFramePr>
          <p:nvPr>
            <p:custDataLst>
              <p:tags r:id="rId5"/>
            </p:custDataLst>
          </p:nvPr>
        </p:nvGraphicFramePr>
        <p:xfrm>
          <a:off x="1880870" y="5031105"/>
          <a:ext cx="4521835" cy="724535"/>
        </p:xfrm>
        <a:graphic>
          <a:graphicData uri="http://schemas.openxmlformats.org/presentationml/2006/ole">
            <mc:AlternateContent xmlns:mc="http://schemas.openxmlformats.org/markup-compatibility/2006">
              <mc:Choice xmlns:v="urn:schemas-microsoft-com:vml" Requires="v">
                <p:oleObj spid="_x0000_s8" name="" r:id="rId6" imgW="2678430" imgH="431800" progId="Equation.DSMT4">
                  <p:embed/>
                </p:oleObj>
              </mc:Choice>
              <mc:Fallback>
                <p:oleObj name="" r:id="rId6" imgW="2678430" imgH="431800" progId="Equation.DSMT4">
                  <p:embed/>
                  <p:pic>
                    <p:nvPicPr>
                      <p:cNvPr id="0" name="图片 7"/>
                      <p:cNvPicPr/>
                      <p:nvPr/>
                    </p:nvPicPr>
                    <p:blipFill>
                      <a:blip r:embed="rId7"/>
                      <a:stretch>
                        <a:fillRect/>
                      </a:stretch>
                    </p:blipFill>
                    <p:spPr>
                      <a:xfrm>
                        <a:off x="1880870" y="5031105"/>
                        <a:ext cx="4521835" cy="724535"/>
                      </a:xfrm>
                      <a:prstGeom prst="rect">
                        <a:avLst/>
                      </a:prstGeom>
                      <a:noFill/>
                      <a:ln w="38100">
                        <a:noFill/>
                        <a:miter/>
                      </a:ln>
                    </p:spPr>
                  </p:pic>
                </p:oleObj>
              </mc:Fallback>
            </mc:AlternateContent>
          </a:graphicData>
        </a:graphic>
      </p:graphicFrame>
      <p:sp>
        <p:nvSpPr>
          <p:cNvPr id="11" name="文本框 10"/>
          <p:cNvSpPr txBox="1"/>
          <p:nvPr/>
        </p:nvSpPr>
        <p:spPr>
          <a:xfrm>
            <a:off x="1040130" y="3933825"/>
            <a:ext cx="1066165" cy="460375"/>
          </a:xfrm>
          <a:prstGeom prst="rect">
            <a:avLst/>
          </a:prstGeom>
          <a:noFill/>
        </p:spPr>
        <p:txBody>
          <a:bodyPr wrap="square" rtlCol="0">
            <a:spAutoFit/>
          </a:bodyPr>
          <a:p>
            <a:r>
              <a:rPr lang="zh-CN" altLang="en-US" sz="2400">
                <a:latin typeface="Times New Roman" panose="02020603050405020304" pitchFamily="18" charset="0"/>
                <a:cs typeface="Times New Roman" panose="02020603050405020304" pitchFamily="18" charset="0"/>
              </a:rPr>
              <a:t>（</a:t>
            </a:r>
            <a:r>
              <a:rPr lang="en-US" altLang="zh-CN" sz="2400">
                <a:latin typeface="Times New Roman" panose="02020603050405020304" pitchFamily="18" charset="0"/>
                <a:cs typeface="Times New Roman" panose="02020603050405020304" pitchFamily="18" charset="0"/>
              </a:rPr>
              <a:t>1</a:t>
            </a:r>
            <a:r>
              <a:rPr lang="zh-CN" altLang="en-US" sz="2400">
                <a:latin typeface="Times New Roman" panose="02020603050405020304" pitchFamily="18" charset="0"/>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sp>
        <p:nvSpPr>
          <p:cNvPr id="12" name="文本框 11"/>
          <p:cNvSpPr txBox="1"/>
          <p:nvPr>
            <p:custDataLst>
              <p:tags r:id="rId8"/>
            </p:custDataLst>
          </p:nvPr>
        </p:nvSpPr>
        <p:spPr>
          <a:xfrm>
            <a:off x="1040130" y="5295265"/>
            <a:ext cx="1066165" cy="460375"/>
          </a:xfrm>
          <a:prstGeom prst="rect">
            <a:avLst/>
          </a:prstGeom>
          <a:noFill/>
        </p:spPr>
        <p:txBody>
          <a:bodyPr wrap="square" rtlCol="0">
            <a:spAutoFit/>
          </a:bodyPr>
          <a:p>
            <a:r>
              <a:rPr lang="zh-CN" altLang="en-US" sz="2400">
                <a:latin typeface="Times New Roman" panose="02020603050405020304" pitchFamily="18" charset="0"/>
                <a:cs typeface="Times New Roman" panose="02020603050405020304" pitchFamily="18" charset="0"/>
              </a:rPr>
              <a:t>（</a:t>
            </a:r>
            <a:r>
              <a:rPr lang="en-US" altLang="zh-CN" sz="2400">
                <a:latin typeface="Times New Roman" panose="02020603050405020304" pitchFamily="18" charset="0"/>
                <a:cs typeface="Times New Roman" panose="02020603050405020304" pitchFamily="18" charset="0"/>
              </a:rPr>
              <a:t>2</a:t>
            </a:r>
            <a:r>
              <a:rPr lang="zh-CN" altLang="en-US" sz="2400">
                <a:latin typeface="Times New Roman" panose="02020603050405020304" pitchFamily="18" charset="0"/>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sp>
        <p:nvSpPr>
          <p:cNvPr id="9" name="文本框 8"/>
          <p:cNvSpPr txBox="1"/>
          <p:nvPr>
            <p:custDataLst>
              <p:tags r:id="rId9"/>
            </p:custDataLst>
          </p:nvPr>
        </p:nvSpPr>
        <p:spPr>
          <a:xfrm>
            <a:off x="337185" y="614045"/>
            <a:ext cx="7778115" cy="521970"/>
          </a:xfrm>
          <a:prstGeom prst="rect">
            <a:avLst/>
          </a:prstGeom>
          <a:noFill/>
        </p:spPr>
        <p:txBody>
          <a:bodyPr wrap="square" rtlCol="0">
            <a:spAutoFit/>
          </a:bodyPr>
          <a:p>
            <a:r>
              <a:rPr lang="en-US" altLang="zh-CN" sz="2800" dirty="0">
                <a:ln>
                  <a:solidFill>
                    <a:schemeClr val="accent1"/>
                  </a:solidFill>
                </a:ln>
                <a:latin typeface="微软雅黑" panose="020B0503020204020204" pitchFamily="34" charset="-122"/>
                <a:ea typeface="微软雅黑" panose="020B0503020204020204" pitchFamily="34" charset="-122"/>
              </a:rPr>
              <a:t>5.8.2 自信息、熵、先验熵、条件熵、互信息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Tree>
  </p:cSld>
  <p:clrMapOvr>
    <a:masterClrMapping/>
  </p:clrMapOvr>
  <p:transition spd="slow" advTm="2811">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7" name="文本框 6"/>
          <p:cNvSpPr txBox="1"/>
          <p:nvPr>
            <p:custDataLst>
              <p:tags r:id="rId2"/>
            </p:custDataLst>
          </p:nvPr>
        </p:nvSpPr>
        <p:spPr>
          <a:xfrm>
            <a:off x="337185" y="614045"/>
            <a:ext cx="7778115"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5.8.2 自信息、熵、先验熵、条件熵、互信息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3" name="文本框 2"/>
          <p:cNvSpPr txBox="1"/>
          <p:nvPr/>
        </p:nvSpPr>
        <p:spPr>
          <a:xfrm>
            <a:off x="712470" y="1284605"/>
            <a:ext cx="11479530" cy="1198880"/>
          </a:xfrm>
          <a:prstGeom prst="rect">
            <a:avLst/>
          </a:prstGeom>
          <a:noFill/>
        </p:spPr>
        <p:txBody>
          <a:bodyPr wrap="square" rtlCol="0" anchor="t">
            <a:spAutoFit/>
          </a:bodyPr>
          <a:p>
            <a:pPr indent="0" fontAlgn="auto">
              <a:lnSpc>
                <a:spcPct val="150000"/>
              </a:lnSpc>
            </a:pPr>
            <a:r>
              <a:rPr lang="zh-CN" altLang="en-US" sz="2400">
                <a:latin typeface="Times New Roman" panose="02020603050405020304" pitchFamily="18" charset="0"/>
                <a:cs typeface="Times New Roman" panose="02020603050405020304" pitchFamily="18" charset="0"/>
              </a:rPr>
              <a:t>（4）互信息</a:t>
            </a:r>
            <a:endParaRPr lang="zh-CN" altLang="en-US" sz="2400">
              <a:latin typeface="Times New Roman" panose="02020603050405020304" pitchFamily="18" charset="0"/>
              <a:cs typeface="Times New Roman" panose="02020603050405020304" pitchFamily="18" charset="0"/>
            </a:endParaRPr>
          </a:p>
          <a:p>
            <a:pPr indent="0" fontAlgn="auto">
              <a:lnSpc>
                <a:spcPct val="150000"/>
              </a:lnSpc>
            </a:pPr>
            <a:r>
              <a:rPr lang="zh-CN" altLang="en-US" sz="2400">
                <a:latin typeface="Times New Roman" panose="02020603050405020304" pitchFamily="18" charset="0"/>
                <a:cs typeface="Times New Roman" panose="02020603050405020304" pitchFamily="18" charset="0"/>
              </a:rPr>
              <a:t>定义5.22</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互信息</a:t>
            </a:r>
            <a:r>
              <a:rPr lang="zh-CN" altLang="en-US" sz="2400" b="1">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离散事件</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和</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之间的互信息</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定义为公式(5-33)。</a:t>
            </a:r>
            <a:endParaRPr lang="zh-CN" altLang="en-US" sz="2400">
              <a:latin typeface="Times New Roman" panose="02020603050405020304" pitchFamily="18" charset="0"/>
              <a:cs typeface="Times New Roman" panose="02020603050405020304" pitchFamily="18" charset="0"/>
            </a:endParaRPr>
          </a:p>
        </p:txBody>
      </p:sp>
      <p:graphicFrame>
        <p:nvGraphicFramePr>
          <p:cNvPr id="2" name="对象 -2147480539"/>
          <p:cNvGraphicFramePr>
            <a:graphicFrameLocks noChangeAspect="1"/>
          </p:cNvGraphicFramePr>
          <p:nvPr>
            <p:custDataLst>
              <p:tags r:id="rId3"/>
            </p:custDataLst>
          </p:nvPr>
        </p:nvGraphicFramePr>
        <p:xfrm>
          <a:off x="4229100" y="2014855"/>
          <a:ext cx="660400" cy="368935"/>
        </p:xfrm>
        <a:graphic>
          <a:graphicData uri="http://schemas.openxmlformats.org/presentationml/2006/ole">
            <mc:AlternateContent xmlns:mc="http://schemas.openxmlformats.org/markup-compatibility/2006">
              <mc:Choice xmlns:v="urn:schemas-microsoft-com:vml" Requires="v">
                <p:oleObj spid="_x0000_s3076" name="" r:id="rId4" imgW="405765" imgH="228600" progId="Equation.DSMT4">
                  <p:embed/>
                </p:oleObj>
              </mc:Choice>
              <mc:Fallback>
                <p:oleObj name="" r:id="rId4" imgW="405765" imgH="228600" progId="Equation.DSMT4">
                  <p:embed/>
                  <p:pic>
                    <p:nvPicPr>
                      <p:cNvPr id="0" name="图片 3075"/>
                      <p:cNvPicPr/>
                      <p:nvPr/>
                    </p:nvPicPr>
                    <p:blipFill>
                      <a:blip r:embed="rId5"/>
                      <a:stretch>
                        <a:fillRect/>
                      </a:stretch>
                    </p:blipFill>
                    <p:spPr>
                      <a:xfrm>
                        <a:off x="4229100" y="2014855"/>
                        <a:ext cx="660400" cy="368935"/>
                      </a:xfrm>
                      <a:prstGeom prst="rect">
                        <a:avLst/>
                      </a:prstGeom>
                      <a:noFill/>
                      <a:ln w="38100">
                        <a:noFill/>
                        <a:miter/>
                      </a:ln>
                    </p:spPr>
                  </p:pic>
                </p:oleObj>
              </mc:Fallback>
            </mc:AlternateContent>
          </a:graphicData>
        </a:graphic>
      </p:graphicFrame>
      <p:graphicFrame>
        <p:nvGraphicFramePr>
          <p:cNvPr id="6" name="对象 -2147481329"/>
          <p:cNvGraphicFramePr>
            <a:graphicFrameLocks noChangeAspect="1"/>
          </p:cNvGraphicFramePr>
          <p:nvPr>
            <p:custDataLst>
              <p:tags r:id="rId6"/>
            </p:custDataLst>
          </p:nvPr>
        </p:nvGraphicFramePr>
        <p:xfrm>
          <a:off x="5257165" y="2033270"/>
          <a:ext cx="636270" cy="403225"/>
        </p:xfrm>
        <a:graphic>
          <a:graphicData uri="http://schemas.openxmlformats.org/presentationml/2006/ole">
            <mc:AlternateContent xmlns:mc="http://schemas.openxmlformats.org/markup-compatibility/2006">
              <mc:Choice xmlns:v="urn:schemas-microsoft-com:vml" Requires="v">
                <p:oleObj spid="_x0000_s8" name="" r:id="rId7" imgW="393700" imgH="241300" progId="Equation.DSMT4">
                  <p:embed/>
                </p:oleObj>
              </mc:Choice>
              <mc:Fallback>
                <p:oleObj name="" r:id="rId7" imgW="393700" imgH="241300" progId="Equation.DSMT4">
                  <p:embed/>
                  <p:pic>
                    <p:nvPicPr>
                      <p:cNvPr id="0" name="图片 5"/>
                      <p:cNvPicPr/>
                      <p:nvPr/>
                    </p:nvPicPr>
                    <p:blipFill>
                      <a:blip r:embed="rId8"/>
                      <a:stretch>
                        <a:fillRect/>
                      </a:stretch>
                    </p:blipFill>
                    <p:spPr>
                      <a:xfrm>
                        <a:off x="5257165" y="2033270"/>
                        <a:ext cx="636270" cy="403225"/>
                      </a:xfrm>
                      <a:prstGeom prst="rect">
                        <a:avLst/>
                      </a:prstGeom>
                      <a:noFill/>
                      <a:ln w="38100">
                        <a:noFill/>
                        <a:miter/>
                      </a:ln>
                    </p:spPr>
                  </p:pic>
                </p:oleObj>
              </mc:Fallback>
            </mc:AlternateContent>
          </a:graphicData>
        </a:graphic>
      </p:graphicFrame>
      <p:graphicFrame>
        <p:nvGraphicFramePr>
          <p:cNvPr id="9" name="对象 -2147481328"/>
          <p:cNvGraphicFramePr>
            <a:graphicFrameLocks noChangeAspect="1"/>
          </p:cNvGraphicFramePr>
          <p:nvPr>
            <p:custDataLst>
              <p:tags r:id="rId9"/>
            </p:custDataLst>
          </p:nvPr>
        </p:nvGraphicFramePr>
        <p:xfrm>
          <a:off x="7818120" y="2033270"/>
          <a:ext cx="1503680" cy="375920"/>
        </p:xfrm>
        <a:graphic>
          <a:graphicData uri="http://schemas.openxmlformats.org/presentationml/2006/ole">
            <mc:AlternateContent xmlns:mc="http://schemas.openxmlformats.org/markup-compatibility/2006">
              <mc:Choice xmlns:v="urn:schemas-microsoft-com:vml" Requires="v">
                <p:oleObj spid="_x0000_s10" name="" r:id="rId10" imgW="799465" imgH="203200" progId="Equation.DSMT4">
                  <p:embed/>
                </p:oleObj>
              </mc:Choice>
              <mc:Fallback>
                <p:oleObj name="" r:id="rId10" imgW="799465" imgH="203200" progId="Equation.DSMT4">
                  <p:embed/>
                  <p:pic>
                    <p:nvPicPr>
                      <p:cNvPr id="0" name="图片 7"/>
                      <p:cNvPicPr/>
                      <p:nvPr/>
                    </p:nvPicPr>
                    <p:blipFill>
                      <a:blip r:embed="rId11"/>
                      <a:stretch>
                        <a:fillRect/>
                      </a:stretch>
                    </p:blipFill>
                    <p:spPr>
                      <a:xfrm>
                        <a:off x="7818120" y="2033270"/>
                        <a:ext cx="1503680" cy="375920"/>
                      </a:xfrm>
                      <a:prstGeom prst="rect">
                        <a:avLst/>
                      </a:prstGeom>
                      <a:noFill/>
                      <a:ln w="38100">
                        <a:noFill/>
                        <a:miter/>
                      </a:ln>
                    </p:spPr>
                  </p:pic>
                </p:oleObj>
              </mc:Fallback>
            </mc:AlternateContent>
          </a:graphicData>
        </a:graphic>
      </p:graphicFrame>
      <p:graphicFrame>
        <p:nvGraphicFramePr>
          <p:cNvPr id="11" name="对象 -2147481327"/>
          <p:cNvGraphicFramePr>
            <a:graphicFrameLocks noChangeAspect="1"/>
          </p:cNvGraphicFramePr>
          <p:nvPr>
            <p:custDataLst>
              <p:tags r:id="rId12"/>
            </p:custDataLst>
          </p:nvPr>
        </p:nvGraphicFramePr>
        <p:xfrm>
          <a:off x="4062730" y="2654935"/>
          <a:ext cx="3340100" cy="885190"/>
        </p:xfrm>
        <a:graphic>
          <a:graphicData uri="http://schemas.openxmlformats.org/presentationml/2006/ole">
            <mc:AlternateContent xmlns:mc="http://schemas.openxmlformats.org/markup-compatibility/2006">
              <mc:Choice xmlns:v="urn:schemas-microsoft-com:vml" Requires="v">
                <p:oleObj spid="_x0000_s12" name="" r:id="rId13" imgW="1765300" imgH="469900" progId="Equation.DSMT4">
                  <p:embed/>
                </p:oleObj>
              </mc:Choice>
              <mc:Fallback>
                <p:oleObj name="" r:id="rId13" imgW="1765300" imgH="469900" progId="Equation.DSMT4">
                  <p:embed/>
                  <p:pic>
                    <p:nvPicPr>
                      <p:cNvPr id="0" name="图片 9"/>
                      <p:cNvPicPr/>
                      <p:nvPr/>
                    </p:nvPicPr>
                    <p:blipFill>
                      <a:blip r:embed="rId14"/>
                      <a:stretch>
                        <a:fillRect/>
                      </a:stretch>
                    </p:blipFill>
                    <p:spPr>
                      <a:xfrm>
                        <a:off x="4062730" y="2654935"/>
                        <a:ext cx="3340100" cy="885190"/>
                      </a:xfrm>
                      <a:prstGeom prst="rect">
                        <a:avLst/>
                      </a:prstGeom>
                      <a:noFill/>
                      <a:ln w="38100">
                        <a:noFill/>
                        <a:miter/>
                      </a:ln>
                    </p:spPr>
                  </p:pic>
                </p:oleObj>
              </mc:Fallback>
            </mc:AlternateContent>
          </a:graphicData>
        </a:graphic>
      </p:graphicFrame>
      <p:sp>
        <p:nvSpPr>
          <p:cNvPr id="115" name="文本框 114"/>
          <p:cNvSpPr txBox="1"/>
          <p:nvPr/>
        </p:nvSpPr>
        <p:spPr>
          <a:xfrm>
            <a:off x="9806305" y="2864485"/>
            <a:ext cx="1459865" cy="514350"/>
          </a:xfrm>
          <a:prstGeom prst="rect">
            <a:avLst/>
          </a:prstGeom>
          <a:noFill/>
          <a:ln w="9525">
            <a:noFill/>
          </a:ln>
        </p:spPr>
        <p:txBody>
          <a:bodyPr>
            <a:noAutofit/>
          </a:bodyPr>
          <a:p>
            <a:pPr indent="304800" algn="r"/>
            <a:r>
              <a:rPr lang="en-US" b="0">
                <a:latin typeface="Times New Roman" panose="02020603050405020304" pitchFamily="18" charset="0"/>
                <a:ea typeface="宋体" panose="02010600030101010101" pitchFamily="2" charset="-122"/>
              </a:rPr>
              <a:t> </a:t>
            </a:r>
            <a:r>
              <a:rPr lang="en-US" sz="2400" b="0">
                <a:latin typeface="Times New Roman" panose="02020603050405020304" pitchFamily="18" charset="0"/>
                <a:cs typeface="华文宋体" panose="02010600040101010101" charset="-122"/>
              </a:rPr>
              <a:t>(5-33)</a:t>
            </a:r>
            <a:endParaRPr lang="en-US" altLang="en-US" sz="2400" b="0">
              <a:latin typeface="Times New Roman" panose="02020603050405020304" pitchFamily="18" charset="0"/>
              <a:cs typeface="华文宋体" panose="02010600040101010101" charset="-122"/>
            </a:endParaRPr>
          </a:p>
        </p:txBody>
      </p:sp>
      <p:sp>
        <p:nvSpPr>
          <p:cNvPr id="13" name="文本框 12"/>
          <p:cNvSpPr txBox="1"/>
          <p:nvPr/>
        </p:nvSpPr>
        <p:spPr>
          <a:xfrm>
            <a:off x="712470" y="4113530"/>
            <a:ext cx="9658350" cy="460375"/>
          </a:xfrm>
          <a:prstGeom prst="rect">
            <a:avLst/>
          </a:prstGeom>
          <a:noFill/>
        </p:spPr>
        <p:txBody>
          <a:bodyPr wrap="square" rtlCol="0" anchor="t">
            <a:spAutoFit/>
          </a:bodyPr>
          <a:p>
            <a:r>
              <a:rPr lang="zh-CN" altLang="en-US" sz="2400">
                <a:latin typeface="Times New Roman" panose="02020603050405020304" pitchFamily="18" charset="0"/>
                <a:cs typeface="Times New Roman" panose="02020603050405020304" pitchFamily="18" charset="0"/>
              </a:rPr>
              <a:t>简记为</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 </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计算可知，二者之间满足公式(5-34)。</a:t>
            </a:r>
            <a:endParaRPr lang="zh-CN" altLang="en-US" sz="2400">
              <a:latin typeface="Times New Roman" panose="02020603050405020304" pitchFamily="18" charset="0"/>
              <a:cs typeface="Times New Roman" panose="02020603050405020304" pitchFamily="18" charset="0"/>
            </a:endParaRPr>
          </a:p>
        </p:txBody>
      </p:sp>
      <p:graphicFrame>
        <p:nvGraphicFramePr>
          <p:cNvPr id="14" name="对象 -2147481326"/>
          <p:cNvGraphicFramePr>
            <a:graphicFrameLocks noChangeAspect="1"/>
          </p:cNvGraphicFramePr>
          <p:nvPr>
            <p:custDataLst>
              <p:tags r:id="rId15"/>
            </p:custDataLst>
          </p:nvPr>
        </p:nvGraphicFramePr>
        <p:xfrm>
          <a:off x="1687830" y="4009390"/>
          <a:ext cx="2079625" cy="668655"/>
        </p:xfrm>
        <a:graphic>
          <a:graphicData uri="http://schemas.openxmlformats.org/presentationml/2006/ole">
            <mc:AlternateContent xmlns:mc="http://schemas.openxmlformats.org/markup-compatibility/2006">
              <mc:Choice xmlns:v="urn:schemas-microsoft-com:vml" Requires="v">
                <p:oleObj spid="_x0000_s15" name="" r:id="rId16" imgW="1332865" imgH="431800" progId="Equation.DSMT4">
                  <p:embed/>
                </p:oleObj>
              </mc:Choice>
              <mc:Fallback>
                <p:oleObj name="" r:id="rId16" imgW="1332865" imgH="431800" progId="Equation.DSMT4">
                  <p:embed/>
                  <p:pic>
                    <p:nvPicPr>
                      <p:cNvPr id="0" name="图片 12"/>
                      <p:cNvPicPr/>
                      <p:nvPr/>
                    </p:nvPicPr>
                    <p:blipFill>
                      <a:blip r:embed="rId17"/>
                      <a:stretch>
                        <a:fillRect/>
                      </a:stretch>
                    </p:blipFill>
                    <p:spPr>
                      <a:xfrm>
                        <a:off x="1687830" y="4009390"/>
                        <a:ext cx="2079625" cy="668655"/>
                      </a:xfrm>
                      <a:prstGeom prst="rect">
                        <a:avLst/>
                      </a:prstGeom>
                      <a:noFill/>
                      <a:ln w="38100">
                        <a:noFill/>
                        <a:miter/>
                      </a:ln>
                    </p:spPr>
                  </p:pic>
                </p:oleObj>
              </mc:Fallback>
            </mc:AlternateContent>
          </a:graphicData>
        </a:graphic>
      </p:graphicFrame>
      <p:graphicFrame>
        <p:nvGraphicFramePr>
          <p:cNvPr id="16" name="对象 -2147481325"/>
          <p:cNvGraphicFramePr>
            <a:graphicFrameLocks noChangeAspect="1"/>
          </p:cNvGraphicFramePr>
          <p:nvPr>
            <p:custDataLst>
              <p:tags r:id="rId18"/>
            </p:custDataLst>
          </p:nvPr>
        </p:nvGraphicFramePr>
        <p:xfrm>
          <a:off x="4432935" y="5059045"/>
          <a:ext cx="2969895" cy="424180"/>
        </p:xfrm>
        <a:graphic>
          <a:graphicData uri="http://schemas.openxmlformats.org/presentationml/2006/ole">
            <mc:AlternateContent xmlns:mc="http://schemas.openxmlformats.org/markup-compatibility/2006">
              <mc:Choice xmlns:v="urn:schemas-microsoft-com:vml" Requires="v">
                <p:oleObj spid="_x0000_s17" name="" r:id="rId19" imgW="1395730" imgH="203200" progId="Equation.DSMT4">
                  <p:embed/>
                </p:oleObj>
              </mc:Choice>
              <mc:Fallback>
                <p:oleObj name="" r:id="rId19" imgW="1395730" imgH="203200" progId="Equation.DSMT4">
                  <p:embed/>
                  <p:pic>
                    <p:nvPicPr>
                      <p:cNvPr id="0" name="图片 13"/>
                      <p:cNvPicPr/>
                      <p:nvPr/>
                    </p:nvPicPr>
                    <p:blipFill>
                      <a:blip r:embed="rId20"/>
                      <a:stretch>
                        <a:fillRect/>
                      </a:stretch>
                    </p:blipFill>
                    <p:spPr>
                      <a:xfrm>
                        <a:off x="4432935" y="5059045"/>
                        <a:ext cx="2969895" cy="424180"/>
                      </a:xfrm>
                      <a:prstGeom prst="rect">
                        <a:avLst/>
                      </a:prstGeom>
                      <a:noFill/>
                      <a:ln w="38100">
                        <a:noFill/>
                        <a:miter/>
                      </a:ln>
                    </p:spPr>
                  </p:pic>
                </p:oleObj>
              </mc:Fallback>
            </mc:AlternateContent>
          </a:graphicData>
        </a:graphic>
      </p:graphicFrame>
      <p:sp>
        <p:nvSpPr>
          <p:cNvPr id="18" name="文本框 17"/>
          <p:cNvSpPr txBox="1"/>
          <p:nvPr/>
        </p:nvSpPr>
        <p:spPr>
          <a:xfrm>
            <a:off x="5170170" y="5019675"/>
            <a:ext cx="6096000" cy="460375"/>
          </a:xfrm>
          <a:prstGeom prst="rect">
            <a:avLst/>
          </a:prstGeom>
          <a:noFill/>
        </p:spPr>
        <p:txBody>
          <a:bodyPr wrap="square" rtlCol="0" anchor="t">
            <a:spAutoFit/>
          </a:bodyPr>
          <a:p>
            <a:pPr indent="304800" algn="r"/>
            <a:r>
              <a:rPr lang="en-US" sz="2400">
                <a:latin typeface="Times New Roman" panose="02020603050405020304" pitchFamily="18" charset="0"/>
                <a:cs typeface="华文宋体" panose="02010600040101010101" charset="-122"/>
                <a:sym typeface="+mn-ea"/>
              </a:rPr>
              <a:t>(5-34)</a:t>
            </a:r>
            <a:endParaRPr lang="en-US" altLang="en-US" sz="2400">
              <a:latin typeface="Times New Roman" panose="02020603050405020304" pitchFamily="18" charset="0"/>
              <a:cs typeface="华文宋体" panose="02010600040101010101" charset="-122"/>
              <a:sym typeface="+mn-ea"/>
            </a:endParaRPr>
          </a:p>
        </p:txBody>
      </p:sp>
    </p:spTree>
  </p:cSld>
  <p:clrMapOvr>
    <a:masterClrMapping/>
  </p:clrMapOvr>
  <p:transition spd="slow" advTm="2811">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3" name="文本框 2"/>
          <p:cNvSpPr txBox="1"/>
          <p:nvPr>
            <p:custDataLst>
              <p:tags r:id="rId2"/>
            </p:custDataLst>
          </p:nvPr>
        </p:nvSpPr>
        <p:spPr>
          <a:xfrm>
            <a:off x="337185" y="614045"/>
            <a:ext cx="7778115"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5.8.2 自信息、熵、先验熵、条件熵、互信息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15" name="文本框 14"/>
          <p:cNvSpPr txBox="1"/>
          <p:nvPr/>
        </p:nvSpPr>
        <p:spPr>
          <a:xfrm>
            <a:off x="337185" y="1358900"/>
            <a:ext cx="11561445" cy="4523105"/>
          </a:xfrm>
          <a:prstGeom prst="rect">
            <a:avLst/>
          </a:prstGeom>
          <a:noFill/>
        </p:spPr>
        <p:txBody>
          <a:bodyPr wrap="square" rtlCol="0" anchor="t">
            <a:spAutoFit/>
          </a:bodyPr>
          <a:p>
            <a:pPr indent="0" fontAlgn="auto">
              <a:lnSpc>
                <a:spcPct val="150000"/>
              </a:lnSpc>
            </a:pP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互信息概念有如下性质，（a）对称性：</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(b)当事件u,v统计独立时，其互信息为零，即</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(c) 互信息可正可负；（4）任何两个事件之间的互信息不可能大于其中任一事件的自信息。</a:t>
            </a:r>
            <a:endParaRPr lang="zh-CN" altLang="en-US" sz="2400">
              <a:latin typeface="Times New Roman" panose="02020603050405020304" pitchFamily="18" charset="0"/>
              <a:cs typeface="Times New Roman" panose="02020603050405020304" pitchFamily="18" charset="0"/>
            </a:endParaRPr>
          </a:p>
          <a:p>
            <a:pPr indent="0" fontAlgn="auto">
              <a:lnSpc>
                <a:spcPct val="150000"/>
              </a:lnSpc>
            </a:pP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注意互信息有以下三方面含义，其一，互信息单位与自信息单位一致；其二，u与v的互信息等于u的自信息减去在v给定条件下u的自信息。</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表示u的不确定性，</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表示在v发生条件下u的不确定性；</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表示当v发生后u不确定性的变化。两个不确定性之差是不确定度的消除，即由v的发生所得到的关于u的信息量；其三，互信息反映了两个随机事件u和v之间的统计关联程度。</a:t>
            </a:r>
            <a:endParaRPr lang="zh-CN" altLang="en-US" sz="2400">
              <a:latin typeface="Times New Roman" panose="02020603050405020304" pitchFamily="18" charset="0"/>
              <a:cs typeface="Times New Roman" panose="02020603050405020304" pitchFamily="18" charset="0"/>
            </a:endParaRPr>
          </a:p>
        </p:txBody>
      </p:sp>
      <p:graphicFrame>
        <p:nvGraphicFramePr>
          <p:cNvPr id="2" name="对象 -2147481324"/>
          <p:cNvGraphicFramePr>
            <a:graphicFrameLocks noChangeAspect="1"/>
          </p:cNvGraphicFramePr>
          <p:nvPr>
            <p:custDataLst>
              <p:tags r:id="rId3"/>
            </p:custDataLst>
          </p:nvPr>
        </p:nvGraphicFramePr>
        <p:xfrm>
          <a:off x="6200140" y="1594485"/>
          <a:ext cx="1743710" cy="348615"/>
        </p:xfrm>
        <a:graphic>
          <a:graphicData uri="http://schemas.openxmlformats.org/presentationml/2006/ole">
            <mc:AlternateContent xmlns:mc="http://schemas.openxmlformats.org/markup-compatibility/2006">
              <mc:Choice xmlns:v="urn:schemas-microsoft-com:vml" Requires="v">
                <p:oleObj spid="_x0000_s3076" name="" r:id="rId4" imgW="1002665" imgH="203200" progId="Equation.DSMT4">
                  <p:embed/>
                </p:oleObj>
              </mc:Choice>
              <mc:Fallback>
                <p:oleObj name="" r:id="rId4" imgW="1002665" imgH="203200" progId="Equation.DSMT4">
                  <p:embed/>
                  <p:pic>
                    <p:nvPicPr>
                      <p:cNvPr id="0" name="图片 3075"/>
                      <p:cNvPicPr/>
                      <p:nvPr/>
                    </p:nvPicPr>
                    <p:blipFill>
                      <a:blip r:embed="rId5"/>
                      <a:stretch>
                        <a:fillRect/>
                      </a:stretch>
                    </p:blipFill>
                    <p:spPr>
                      <a:xfrm>
                        <a:off x="6200140" y="1594485"/>
                        <a:ext cx="1743710" cy="348615"/>
                      </a:xfrm>
                      <a:prstGeom prst="rect">
                        <a:avLst/>
                      </a:prstGeom>
                      <a:noFill/>
                      <a:ln w="38100">
                        <a:noFill/>
                        <a:miter/>
                      </a:ln>
                    </p:spPr>
                  </p:pic>
                </p:oleObj>
              </mc:Fallback>
            </mc:AlternateContent>
          </a:graphicData>
        </a:graphic>
      </p:graphicFrame>
      <p:graphicFrame>
        <p:nvGraphicFramePr>
          <p:cNvPr id="6" name="对象 -2147481323"/>
          <p:cNvGraphicFramePr>
            <a:graphicFrameLocks noChangeAspect="1"/>
          </p:cNvGraphicFramePr>
          <p:nvPr>
            <p:custDataLst>
              <p:tags r:id="rId6"/>
            </p:custDataLst>
          </p:nvPr>
        </p:nvGraphicFramePr>
        <p:xfrm>
          <a:off x="2831465" y="2127250"/>
          <a:ext cx="1304925" cy="375920"/>
        </p:xfrm>
        <a:graphic>
          <a:graphicData uri="http://schemas.openxmlformats.org/presentationml/2006/ole">
            <mc:AlternateContent xmlns:mc="http://schemas.openxmlformats.org/markup-compatibility/2006">
              <mc:Choice xmlns:v="urn:schemas-microsoft-com:vml" Requires="v">
                <p:oleObj spid="_x0000_s16" name="" r:id="rId7" imgW="697865" imgH="203200" progId="Equation.DSMT4">
                  <p:embed/>
                </p:oleObj>
              </mc:Choice>
              <mc:Fallback>
                <p:oleObj name="" r:id="rId7" imgW="697865" imgH="203200" progId="Equation.DSMT4">
                  <p:embed/>
                  <p:pic>
                    <p:nvPicPr>
                      <p:cNvPr id="0" name="图片 15"/>
                      <p:cNvPicPr/>
                      <p:nvPr/>
                    </p:nvPicPr>
                    <p:blipFill>
                      <a:blip r:embed="rId8"/>
                      <a:stretch>
                        <a:fillRect/>
                      </a:stretch>
                    </p:blipFill>
                    <p:spPr>
                      <a:xfrm>
                        <a:off x="2831465" y="2127250"/>
                        <a:ext cx="1304925" cy="375920"/>
                      </a:xfrm>
                      <a:prstGeom prst="rect">
                        <a:avLst/>
                      </a:prstGeom>
                      <a:noFill/>
                      <a:ln w="38100">
                        <a:noFill/>
                        <a:miter/>
                      </a:ln>
                    </p:spPr>
                  </p:pic>
                </p:oleObj>
              </mc:Fallback>
            </mc:AlternateContent>
          </a:graphicData>
        </a:graphic>
      </p:graphicFrame>
      <p:graphicFrame>
        <p:nvGraphicFramePr>
          <p:cNvPr id="7" name="对象 -2147481322"/>
          <p:cNvGraphicFramePr>
            <a:graphicFrameLocks noChangeAspect="1"/>
          </p:cNvGraphicFramePr>
          <p:nvPr>
            <p:custDataLst>
              <p:tags r:id="rId9"/>
            </p:custDataLst>
          </p:nvPr>
        </p:nvGraphicFramePr>
        <p:xfrm>
          <a:off x="8046085" y="3769995"/>
          <a:ext cx="527685" cy="358140"/>
        </p:xfrm>
        <a:graphic>
          <a:graphicData uri="http://schemas.openxmlformats.org/presentationml/2006/ole">
            <mc:AlternateContent xmlns:mc="http://schemas.openxmlformats.org/markup-compatibility/2006">
              <mc:Choice xmlns:v="urn:schemas-microsoft-com:vml" Requires="v">
                <p:oleObj spid="_x0000_s17" name="" r:id="rId10" imgW="292100" imgH="203200" progId="Equation.DSMT4">
                  <p:embed/>
                </p:oleObj>
              </mc:Choice>
              <mc:Fallback>
                <p:oleObj name="" r:id="rId10" imgW="292100" imgH="203200" progId="Equation.DSMT4">
                  <p:embed/>
                  <p:pic>
                    <p:nvPicPr>
                      <p:cNvPr id="0" name="图片 16"/>
                      <p:cNvPicPr/>
                      <p:nvPr/>
                    </p:nvPicPr>
                    <p:blipFill>
                      <a:blip r:embed="rId11"/>
                      <a:stretch>
                        <a:fillRect/>
                      </a:stretch>
                    </p:blipFill>
                    <p:spPr>
                      <a:xfrm>
                        <a:off x="8046085" y="3769995"/>
                        <a:ext cx="527685" cy="358140"/>
                      </a:xfrm>
                      <a:prstGeom prst="rect">
                        <a:avLst/>
                      </a:prstGeom>
                      <a:noFill/>
                      <a:ln w="38100">
                        <a:noFill/>
                        <a:miter/>
                      </a:ln>
                    </p:spPr>
                  </p:pic>
                </p:oleObj>
              </mc:Fallback>
            </mc:AlternateContent>
          </a:graphicData>
        </a:graphic>
      </p:graphicFrame>
      <p:graphicFrame>
        <p:nvGraphicFramePr>
          <p:cNvPr id="8" name="对象 -2147481321"/>
          <p:cNvGraphicFramePr>
            <a:graphicFrameLocks noChangeAspect="1"/>
          </p:cNvGraphicFramePr>
          <p:nvPr>
            <p:custDataLst>
              <p:tags r:id="rId12"/>
            </p:custDataLst>
          </p:nvPr>
        </p:nvGraphicFramePr>
        <p:xfrm>
          <a:off x="11063605" y="3769995"/>
          <a:ext cx="835025" cy="358140"/>
        </p:xfrm>
        <a:graphic>
          <a:graphicData uri="http://schemas.openxmlformats.org/presentationml/2006/ole">
            <mc:AlternateContent xmlns:mc="http://schemas.openxmlformats.org/markup-compatibility/2006">
              <mc:Choice xmlns:v="urn:schemas-microsoft-com:vml" Requires="v">
                <p:oleObj spid="_x0000_s18" name="" r:id="rId13" imgW="469265" imgH="203200" progId="Equation.DSMT4">
                  <p:embed/>
                </p:oleObj>
              </mc:Choice>
              <mc:Fallback>
                <p:oleObj name="" r:id="rId13" imgW="469265" imgH="203200" progId="Equation.DSMT4">
                  <p:embed/>
                  <p:pic>
                    <p:nvPicPr>
                      <p:cNvPr id="0" name="图片 17"/>
                      <p:cNvPicPr/>
                      <p:nvPr/>
                    </p:nvPicPr>
                    <p:blipFill>
                      <a:blip r:embed="rId14"/>
                      <a:stretch>
                        <a:fillRect/>
                      </a:stretch>
                    </p:blipFill>
                    <p:spPr>
                      <a:xfrm>
                        <a:off x="11063605" y="3769995"/>
                        <a:ext cx="835025" cy="358140"/>
                      </a:xfrm>
                      <a:prstGeom prst="rect">
                        <a:avLst/>
                      </a:prstGeom>
                      <a:noFill/>
                      <a:ln w="38100">
                        <a:noFill/>
                        <a:miter/>
                      </a:ln>
                    </p:spPr>
                  </p:pic>
                </p:oleObj>
              </mc:Fallback>
            </mc:AlternateContent>
          </a:graphicData>
        </a:graphic>
      </p:graphicFrame>
      <p:graphicFrame>
        <p:nvGraphicFramePr>
          <p:cNvPr id="9" name="对象 -2147481320"/>
          <p:cNvGraphicFramePr>
            <a:graphicFrameLocks noChangeAspect="1"/>
          </p:cNvGraphicFramePr>
          <p:nvPr>
            <p:custDataLst>
              <p:tags r:id="rId15"/>
            </p:custDataLst>
          </p:nvPr>
        </p:nvGraphicFramePr>
        <p:xfrm>
          <a:off x="4975860" y="4307840"/>
          <a:ext cx="737870" cy="352425"/>
        </p:xfrm>
        <a:graphic>
          <a:graphicData uri="http://schemas.openxmlformats.org/presentationml/2006/ole">
            <mc:AlternateContent xmlns:mc="http://schemas.openxmlformats.org/markup-compatibility/2006">
              <mc:Choice xmlns:v="urn:schemas-microsoft-com:vml" Requires="v">
                <p:oleObj spid="_x0000_s19" name="" r:id="rId16" imgW="418465" imgH="203200" progId="Equation.DSMT4">
                  <p:embed/>
                </p:oleObj>
              </mc:Choice>
              <mc:Fallback>
                <p:oleObj name="" r:id="rId16" imgW="418465" imgH="203200" progId="Equation.DSMT4">
                  <p:embed/>
                  <p:pic>
                    <p:nvPicPr>
                      <p:cNvPr id="0" name="图片 18"/>
                      <p:cNvPicPr/>
                      <p:nvPr/>
                    </p:nvPicPr>
                    <p:blipFill>
                      <a:blip r:embed="rId17"/>
                      <a:stretch>
                        <a:fillRect/>
                      </a:stretch>
                    </p:blipFill>
                    <p:spPr>
                      <a:xfrm>
                        <a:off x="4975860" y="4307840"/>
                        <a:ext cx="737870" cy="352425"/>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26315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7" name="文本框 6"/>
          <p:cNvSpPr txBox="1"/>
          <p:nvPr>
            <p:custDataLst>
              <p:tags r:id="rId2"/>
            </p:custDataLst>
          </p:nvPr>
        </p:nvSpPr>
        <p:spPr>
          <a:xfrm>
            <a:off x="337185" y="354330"/>
            <a:ext cx="7778115"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5.8.2 自信息、熵、先验熵、条件熵、互信息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6" name="文本框 5"/>
          <p:cNvSpPr txBox="1"/>
          <p:nvPr/>
        </p:nvSpPr>
        <p:spPr>
          <a:xfrm>
            <a:off x="431800" y="876300"/>
            <a:ext cx="11328400" cy="1753235"/>
          </a:xfrm>
          <a:prstGeom prst="rect">
            <a:avLst/>
          </a:prstGeom>
          <a:noFill/>
        </p:spPr>
        <p:txBody>
          <a:bodyPr wrap="square" rtlCol="0" anchor="t">
            <a:spAutoFit/>
          </a:bodyPr>
          <a:p>
            <a:pPr indent="0" fontAlgn="auto">
              <a:lnSpc>
                <a:spcPct val="150000"/>
              </a:lnSpc>
            </a:pPr>
            <a:r>
              <a:rPr lang="en-US" altLang="zh-CN" sz="2400"/>
              <a:t>     </a:t>
            </a:r>
            <a:r>
              <a:rPr lang="zh-CN" altLang="en-US" sz="2400"/>
              <a:t>在通信系统中，互信息的物理意义表示信道输出端接收到某消息v后，获得的关于输入端某消息</a:t>
            </a:r>
            <a:r>
              <a:rPr lang="zh-CN" altLang="en-US" sz="2400">
                <a:latin typeface="Times New Roman" panose="02020603050405020304" pitchFamily="18" charset="0"/>
                <a:cs typeface="Times New Roman" panose="02020603050405020304" pitchFamily="18" charset="0"/>
              </a:rPr>
              <a:t>u</a:t>
            </a:r>
            <a:r>
              <a:rPr lang="zh-CN" altLang="en-US" sz="2400"/>
              <a:t>的信息量。对应在实际问题中，当我们不能直接得到某事件的信息时，通常通过其他事件获得该事件的信息，这就是互信息概念的作用。</a:t>
            </a:r>
            <a:endParaRPr lang="zh-CN" altLang="en-US" sz="2400"/>
          </a:p>
        </p:txBody>
      </p:sp>
      <p:sp>
        <p:nvSpPr>
          <p:cNvPr id="8" name="文本框 7"/>
          <p:cNvSpPr txBox="1"/>
          <p:nvPr/>
        </p:nvSpPr>
        <p:spPr>
          <a:xfrm>
            <a:off x="574675" y="2529205"/>
            <a:ext cx="11121390" cy="1753235"/>
          </a:xfrm>
          <a:prstGeom prst="rect">
            <a:avLst/>
          </a:prstGeom>
          <a:noFill/>
        </p:spPr>
        <p:txBody>
          <a:bodyPr wrap="square" rtlCol="0" anchor="t">
            <a:spAutoFit/>
          </a:bodyPr>
          <a:p>
            <a:pPr indent="0" fontAlgn="auto">
              <a:lnSpc>
                <a:spcPct val="150000"/>
              </a:lnSpc>
            </a:pP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定义5.23 信息熵 信源所对应的离散随机变量X的信息熵定义为其自信息的数学期望。即信源输出后，每个信源符号所提供的信息量的平均值，也反映了信源输出前，关于信源信息的平均确定性。定义如公式(5-35)。</a:t>
            </a:r>
            <a:endParaRPr lang="zh-CN" altLang="en-US" sz="2400">
              <a:latin typeface="Times New Roman" panose="02020603050405020304" pitchFamily="18" charset="0"/>
              <a:cs typeface="Times New Roman" panose="02020603050405020304" pitchFamily="18" charset="0"/>
            </a:endParaRPr>
          </a:p>
        </p:txBody>
      </p:sp>
      <p:graphicFrame>
        <p:nvGraphicFramePr>
          <p:cNvPr id="2" name="对象 -2147480538"/>
          <p:cNvGraphicFramePr>
            <a:graphicFrameLocks noChangeAspect="1"/>
          </p:cNvGraphicFramePr>
          <p:nvPr>
            <p:custDataLst>
              <p:tags r:id="rId3"/>
            </p:custDataLst>
          </p:nvPr>
        </p:nvGraphicFramePr>
        <p:xfrm>
          <a:off x="1891665" y="4432300"/>
          <a:ext cx="7936865" cy="755015"/>
        </p:xfrm>
        <a:graphic>
          <a:graphicData uri="http://schemas.openxmlformats.org/presentationml/2006/ole">
            <mc:AlternateContent xmlns:mc="http://schemas.openxmlformats.org/markup-compatibility/2006">
              <mc:Choice xmlns:v="urn:schemas-microsoft-com:vml" Requires="v">
                <p:oleObj spid="_x0000_s3076" name="" r:id="rId4" imgW="4709795" imgH="444500" progId="Equation.DSMT4">
                  <p:embed/>
                </p:oleObj>
              </mc:Choice>
              <mc:Fallback>
                <p:oleObj name="" r:id="rId4" imgW="4709795" imgH="444500" progId="Equation.DSMT4">
                  <p:embed/>
                  <p:pic>
                    <p:nvPicPr>
                      <p:cNvPr id="0" name="图片 3075"/>
                      <p:cNvPicPr/>
                      <p:nvPr/>
                    </p:nvPicPr>
                    <p:blipFill>
                      <a:blip r:embed="rId5"/>
                      <a:stretch>
                        <a:fillRect/>
                      </a:stretch>
                    </p:blipFill>
                    <p:spPr>
                      <a:xfrm>
                        <a:off x="1891665" y="4432300"/>
                        <a:ext cx="7936865" cy="755015"/>
                      </a:xfrm>
                      <a:prstGeom prst="rect">
                        <a:avLst/>
                      </a:prstGeom>
                      <a:noFill/>
                      <a:ln w="38100">
                        <a:noFill/>
                        <a:miter/>
                      </a:ln>
                    </p:spPr>
                  </p:pic>
                </p:oleObj>
              </mc:Fallback>
            </mc:AlternateContent>
          </a:graphicData>
        </a:graphic>
      </p:graphicFrame>
      <p:sp>
        <p:nvSpPr>
          <p:cNvPr id="9" name="文本框 8"/>
          <p:cNvSpPr txBox="1"/>
          <p:nvPr/>
        </p:nvSpPr>
        <p:spPr>
          <a:xfrm>
            <a:off x="10205085" y="4584700"/>
            <a:ext cx="1125220" cy="405765"/>
          </a:xfrm>
          <a:prstGeom prst="rect">
            <a:avLst/>
          </a:prstGeom>
          <a:noFill/>
        </p:spPr>
        <p:txBody>
          <a:bodyPr wrap="square" rtlCol="0" anchor="t">
            <a:noAutofit/>
          </a:bodyPr>
          <a:p>
            <a:r>
              <a:rPr lang="zh-CN" altLang="en-US" sz="2400">
                <a:latin typeface="Times New Roman" panose="02020603050405020304" pitchFamily="18" charset="0"/>
                <a:cs typeface="Times New Roman" panose="02020603050405020304" pitchFamily="18" charset="0"/>
              </a:rPr>
              <a:t>(5-35)</a:t>
            </a:r>
            <a:endParaRPr lang="zh-CN" altLang="en-US" sz="2400">
              <a:latin typeface="Times New Roman" panose="02020603050405020304" pitchFamily="18" charset="0"/>
              <a:cs typeface="Times New Roman" panose="02020603050405020304" pitchFamily="18" charset="0"/>
            </a:endParaRPr>
          </a:p>
        </p:txBody>
      </p:sp>
      <p:sp>
        <p:nvSpPr>
          <p:cNvPr id="120" name="文本框 119"/>
          <p:cNvSpPr txBox="1"/>
          <p:nvPr/>
        </p:nvSpPr>
        <p:spPr>
          <a:xfrm>
            <a:off x="1077595" y="5466080"/>
            <a:ext cx="1346835" cy="330835"/>
          </a:xfrm>
          <a:prstGeom prst="rect">
            <a:avLst/>
          </a:prstGeom>
          <a:noFill/>
          <a:ln w="9525">
            <a:noFill/>
          </a:ln>
        </p:spPr>
        <p:txBody>
          <a:bodyPr>
            <a:noAutofit/>
          </a:bodyPr>
          <a:p>
            <a:pPr indent="127000"/>
            <a:r>
              <a:rPr lang="zh-CN" sz="2400" b="0">
                <a:latin typeface="Times New Roman" panose="02020603050405020304" pitchFamily="18" charset="0"/>
                <a:ea typeface="宋体" panose="02010600030101010101" pitchFamily="2" charset="-122"/>
              </a:rPr>
              <a:t>简记为</a:t>
            </a:r>
            <a:endParaRPr lang="zh-CN" altLang="en-US" sz="2400" b="0">
              <a:latin typeface="Times New Roman" panose="02020603050405020304" pitchFamily="18" charset="0"/>
              <a:ea typeface="宋体" panose="02010600030101010101" pitchFamily="2" charset="-122"/>
            </a:endParaRPr>
          </a:p>
        </p:txBody>
      </p:sp>
      <p:graphicFrame>
        <p:nvGraphicFramePr>
          <p:cNvPr id="3" name="对象 -2147481318"/>
          <p:cNvGraphicFramePr>
            <a:graphicFrameLocks noChangeAspect="1"/>
          </p:cNvGraphicFramePr>
          <p:nvPr>
            <p:custDataLst>
              <p:tags r:id="rId6"/>
            </p:custDataLst>
          </p:nvPr>
        </p:nvGraphicFramePr>
        <p:xfrm>
          <a:off x="2239010" y="5497195"/>
          <a:ext cx="2968625" cy="437515"/>
        </p:xfrm>
        <a:graphic>
          <a:graphicData uri="http://schemas.openxmlformats.org/presentationml/2006/ole">
            <mc:AlternateContent xmlns:mc="http://schemas.openxmlformats.org/markup-compatibility/2006">
              <mc:Choice xmlns:v="urn:schemas-microsoft-com:vml" Requires="v">
                <p:oleObj spid="_x0000_s10" name="" r:id="rId7" imgW="1549400" imgH="228600" progId="Equation.DSMT4">
                  <p:embed/>
                </p:oleObj>
              </mc:Choice>
              <mc:Fallback>
                <p:oleObj name="" r:id="rId7" imgW="1549400" imgH="228600" progId="Equation.DSMT4">
                  <p:embed/>
                  <p:pic>
                    <p:nvPicPr>
                      <p:cNvPr id="0" name="图片 9"/>
                      <p:cNvPicPr/>
                      <p:nvPr/>
                    </p:nvPicPr>
                    <p:blipFill>
                      <a:blip r:embed="rId8"/>
                      <a:stretch>
                        <a:fillRect/>
                      </a:stretch>
                    </p:blipFill>
                    <p:spPr>
                      <a:xfrm>
                        <a:off x="2239010" y="5497195"/>
                        <a:ext cx="2968625" cy="437515"/>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7" name="文本框 6"/>
          <p:cNvSpPr txBox="1"/>
          <p:nvPr>
            <p:custDataLst>
              <p:tags r:id="rId2"/>
            </p:custDataLst>
          </p:nvPr>
        </p:nvSpPr>
        <p:spPr>
          <a:xfrm>
            <a:off x="337185" y="614045"/>
            <a:ext cx="7778115"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5.8.2 自信息、熵、先验熵、条件熵、互信息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6" name="文本框 5"/>
          <p:cNvSpPr txBox="1"/>
          <p:nvPr/>
        </p:nvSpPr>
        <p:spPr>
          <a:xfrm>
            <a:off x="622300" y="1772285"/>
            <a:ext cx="11337290" cy="3599815"/>
          </a:xfrm>
          <a:prstGeom prst="rect">
            <a:avLst/>
          </a:prstGeom>
          <a:noFill/>
        </p:spPr>
        <p:txBody>
          <a:bodyPr wrap="square" rtlCol="0" anchor="t">
            <a:spAutoFit/>
          </a:bodyPr>
          <a:p>
            <a:pPr indent="0" fontAlgn="auto">
              <a:lnSpc>
                <a:spcPct val="150000"/>
              </a:lnSpc>
            </a:pPr>
            <a:r>
              <a:rPr lang="zh-CN" altLang="en-US" sz="2400">
                <a:latin typeface="Times New Roman" panose="02020603050405020304" pitchFamily="18" charset="0"/>
                <a:cs typeface="Times New Roman" panose="02020603050405020304" pitchFamily="18" charset="0"/>
              </a:rPr>
              <a:t>例题5.8 有甲、乙两箱球，甲箱中有黑球50，白球20，红球30；乙箱中有黑球90，白球10。现从两箱中分别随机取一球做实验，问从哪个箱子取球的结果随机性更大？</a:t>
            </a:r>
            <a:endParaRPr lang="zh-CN" altLang="en-US" sz="2400">
              <a:latin typeface="Times New Roman" panose="02020603050405020304" pitchFamily="18" charset="0"/>
              <a:cs typeface="Times New Roman" panose="02020603050405020304" pitchFamily="18" charset="0"/>
            </a:endParaRPr>
          </a:p>
          <a:p>
            <a:pPr indent="0" fontAlgn="auto">
              <a:lnSpc>
                <a:spcPct val="150000"/>
              </a:lnSpc>
            </a:pPr>
            <a:r>
              <a:rPr lang="zh-CN" altLang="en-US" sz="2400">
                <a:latin typeface="Times New Roman" panose="02020603050405020304" pitchFamily="18" charset="0"/>
                <a:cs typeface="Times New Roman" panose="02020603050405020304" pitchFamily="18" charset="0"/>
              </a:rPr>
              <a:t>解 设A，B分别代表甲、乙两箱，则</a:t>
            </a:r>
            <a:endParaRPr lang="zh-CN" altLang="en-US" sz="2400">
              <a:latin typeface="Times New Roman" panose="02020603050405020304" pitchFamily="18" charset="0"/>
              <a:cs typeface="Times New Roman" panose="02020603050405020304" pitchFamily="18" charset="0"/>
            </a:endParaRPr>
          </a:p>
          <a:p>
            <a:pPr indent="0" fontAlgn="auto">
              <a:lnSpc>
                <a:spcPct val="150000"/>
              </a:lnSpc>
            </a:pPr>
            <a:r>
              <a:rPr lang="en-US" altLang="zh-CN" sz="2400">
                <a:latin typeface="Times New Roman" panose="02020603050405020304" pitchFamily="18" charset="0"/>
                <a:cs typeface="Times New Roman" panose="02020603050405020304" pitchFamily="18" charset="0"/>
              </a:rPr>
              <a:t>   </a:t>
            </a:r>
            <a:endParaRPr lang="zh-CN" altLang="en-US" sz="2400">
              <a:latin typeface="Times New Roman" panose="02020603050405020304" pitchFamily="18" charset="0"/>
              <a:cs typeface="Times New Roman" panose="02020603050405020304" pitchFamily="18" charset="0"/>
            </a:endParaRPr>
          </a:p>
          <a:p>
            <a:endParaRPr lang="zh-CN" altLang="en-US"/>
          </a:p>
          <a:p>
            <a:endParaRPr lang="zh-CN" altLang="en-US"/>
          </a:p>
          <a:p>
            <a:endParaRPr lang="zh-CN" altLang="en-US" sz="2400">
              <a:latin typeface="Times New Roman" panose="02020603050405020304" pitchFamily="18" charset="0"/>
            </a:endParaRPr>
          </a:p>
          <a:p>
            <a:r>
              <a:rPr lang="zh-CN" altLang="en-US" sz="2400">
                <a:latin typeface="Times New Roman" panose="02020603050405020304" pitchFamily="18" charset="0"/>
              </a:rPr>
              <a:t>因为，</a:t>
            </a:r>
            <a:r>
              <a:rPr lang="en-US" altLang="zh-CN" sz="2400">
                <a:latin typeface="Times New Roman" panose="02020603050405020304" pitchFamily="18" charset="0"/>
              </a:rPr>
              <a:t>                  </a:t>
            </a:r>
            <a:r>
              <a:rPr lang="zh-CN" altLang="en-US" sz="2400">
                <a:latin typeface="Times New Roman" panose="02020603050405020304" pitchFamily="18" charset="0"/>
              </a:rPr>
              <a:t>可见从甲箱中取球，其结果的随机性更大些。</a:t>
            </a:r>
            <a:endParaRPr lang="zh-CN" altLang="en-US" sz="2400">
              <a:latin typeface="Times New Roman" panose="02020603050405020304" pitchFamily="18" charset="0"/>
            </a:endParaRPr>
          </a:p>
        </p:txBody>
      </p:sp>
      <p:graphicFrame>
        <p:nvGraphicFramePr>
          <p:cNvPr id="2" name="对象 -2147481317"/>
          <p:cNvGraphicFramePr>
            <a:graphicFrameLocks noChangeAspect="1"/>
          </p:cNvGraphicFramePr>
          <p:nvPr>
            <p:custDataLst>
              <p:tags r:id="rId3"/>
            </p:custDataLst>
          </p:nvPr>
        </p:nvGraphicFramePr>
        <p:xfrm>
          <a:off x="1187450" y="3689985"/>
          <a:ext cx="9480550" cy="394335"/>
        </p:xfrm>
        <a:graphic>
          <a:graphicData uri="http://schemas.openxmlformats.org/presentationml/2006/ole">
            <mc:AlternateContent xmlns:mc="http://schemas.openxmlformats.org/markup-compatibility/2006">
              <mc:Choice xmlns:v="urn:schemas-microsoft-com:vml" Requires="v">
                <p:oleObj spid="_x0000_s3076" name="" r:id="rId4" imgW="5263515" imgH="215900" progId="Equation.DSMT4">
                  <p:embed/>
                </p:oleObj>
              </mc:Choice>
              <mc:Fallback>
                <p:oleObj name="" r:id="rId4" imgW="5263515" imgH="215900" progId="Equation.DSMT4">
                  <p:embed/>
                  <p:pic>
                    <p:nvPicPr>
                      <p:cNvPr id="0" name="图片 3075"/>
                      <p:cNvPicPr/>
                      <p:nvPr/>
                    </p:nvPicPr>
                    <p:blipFill>
                      <a:blip r:embed="rId5"/>
                      <a:stretch>
                        <a:fillRect/>
                      </a:stretch>
                    </p:blipFill>
                    <p:spPr>
                      <a:xfrm>
                        <a:off x="1187450" y="3689985"/>
                        <a:ext cx="9480550" cy="394335"/>
                      </a:xfrm>
                      <a:prstGeom prst="rect">
                        <a:avLst/>
                      </a:prstGeom>
                      <a:noFill/>
                      <a:ln w="38100">
                        <a:noFill/>
                        <a:miter/>
                      </a:ln>
                    </p:spPr>
                  </p:pic>
                </p:oleObj>
              </mc:Fallback>
            </mc:AlternateContent>
          </a:graphicData>
        </a:graphic>
      </p:graphicFrame>
      <p:graphicFrame>
        <p:nvGraphicFramePr>
          <p:cNvPr id="3" name="对象 -2147481316"/>
          <p:cNvGraphicFramePr>
            <a:graphicFrameLocks noChangeAspect="1"/>
          </p:cNvGraphicFramePr>
          <p:nvPr>
            <p:custDataLst>
              <p:tags r:id="rId6"/>
            </p:custDataLst>
          </p:nvPr>
        </p:nvGraphicFramePr>
        <p:xfrm>
          <a:off x="1187450" y="4204970"/>
          <a:ext cx="8121015" cy="423545"/>
        </p:xfrm>
        <a:graphic>
          <a:graphicData uri="http://schemas.openxmlformats.org/presentationml/2006/ole">
            <mc:AlternateContent xmlns:mc="http://schemas.openxmlformats.org/markup-compatibility/2006">
              <mc:Choice xmlns:v="urn:schemas-microsoft-com:vml" Requires="v">
                <p:oleObj spid="_x0000_s8" name="" r:id="rId7" imgW="4197985" imgH="215900" progId="Equation.DSMT4">
                  <p:embed/>
                </p:oleObj>
              </mc:Choice>
              <mc:Fallback>
                <p:oleObj name="" r:id="rId7" imgW="4197985" imgH="215900" progId="Equation.DSMT4">
                  <p:embed/>
                  <p:pic>
                    <p:nvPicPr>
                      <p:cNvPr id="0" name="图片 7"/>
                      <p:cNvPicPr/>
                      <p:nvPr/>
                    </p:nvPicPr>
                    <p:blipFill>
                      <a:blip r:embed="rId8"/>
                      <a:stretch>
                        <a:fillRect/>
                      </a:stretch>
                    </p:blipFill>
                    <p:spPr>
                      <a:xfrm>
                        <a:off x="1187450" y="4204970"/>
                        <a:ext cx="8121015" cy="423545"/>
                      </a:xfrm>
                      <a:prstGeom prst="rect">
                        <a:avLst/>
                      </a:prstGeom>
                      <a:noFill/>
                      <a:ln w="38100">
                        <a:noFill/>
                        <a:miter/>
                      </a:ln>
                    </p:spPr>
                  </p:pic>
                </p:oleObj>
              </mc:Fallback>
            </mc:AlternateContent>
          </a:graphicData>
        </a:graphic>
      </p:graphicFrame>
      <p:graphicFrame>
        <p:nvGraphicFramePr>
          <p:cNvPr id="4" name="对象 -2147480537"/>
          <p:cNvGraphicFramePr>
            <a:graphicFrameLocks noChangeAspect="1"/>
          </p:cNvGraphicFramePr>
          <p:nvPr>
            <p:custDataLst>
              <p:tags r:id="rId9"/>
            </p:custDataLst>
          </p:nvPr>
        </p:nvGraphicFramePr>
        <p:xfrm>
          <a:off x="1562735" y="4931410"/>
          <a:ext cx="1381760" cy="315595"/>
        </p:xfrm>
        <a:graphic>
          <a:graphicData uri="http://schemas.openxmlformats.org/presentationml/2006/ole">
            <mc:AlternateContent xmlns:mc="http://schemas.openxmlformats.org/markup-compatibility/2006">
              <mc:Choice xmlns:v="urn:schemas-microsoft-com:vml" Requires="v">
                <p:oleObj spid="_x0000_s9" name="" r:id="rId10" imgW="875665" imgH="203200" progId="Equation.DSMT4">
                  <p:embed/>
                </p:oleObj>
              </mc:Choice>
              <mc:Fallback>
                <p:oleObj name="" r:id="rId10" imgW="875665" imgH="203200" progId="Equation.DSMT4">
                  <p:embed/>
                  <p:pic>
                    <p:nvPicPr>
                      <p:cNvPr id="0" name="图片 8"/>
                      <p:cNvPicPr/>
                      <p:nvPr/>
                    </p:nvPicPr>
                    <p:blipFill>
                      <a:blip r:embed="rId11"/>
                      <a:stretch>
                        <a:fillRect/>
                      </a:stretch>
                    </p:blipFill>
                    <p:spPr>
                      <a:xfrm>
                        <a:off x="1562735" y="4931410"/>
                        <a:ext cx="1381760" cy="315595"/>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7" name="文本框 6"/>
          <p:cNvSpPr txBox="1"/>
          <p:nvPr>
            <p:custDataLst>
              <p:tags r:id="rId2"/>
            </p:custDataLst>
          </p:nvPr>
        </p:nvSpPr>
        <p:spPr>
          <a:xfrm>
            <a:off x="337185" y="614045"/>
            <a:ext cx="7778115" cy="521970"/>
          </a:xfrm>
          <a:prstGeom prst="rect">
            <a:avLst/>
          </a:prstGeom>
          <a:noFill/>
        </p:spPr>
        <p:txBody>
          <a:bodyPr wrap="square" rtlCol="0">
            <a:spAutoFit/>
          </a:bodyPr>
          <a:p>
            <a:r>
              <a:rPr lang="en-US" altLang="zh-CN" sz="2800" dirty="0">
                <a:ln>
                  <a:solidFill>
                    <a:schemeClr val="accent1"/>
                  </a:solidFill>
                </a:ln>
                <a:latin typeface="微软雅黑" panose="020B0503020204020204" pitchFamily="34" charset="-122"/>
                <a:ea typeface="微软雅黑" panose="020B0503020204020204" pitchFamily="34" charset="-122"/>
              </a:rPr>
              <a:t>5.8.2 自信息、熵、先验熵、条件熵、互信息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3" name="文本框 2"/>
          <p:cNvSpPr txBox="1"/>
          <p:nvPr/>
        </p:nvSpPr>
        <p:spPr>
          <a:xfrm>
            <a:off x="544195" y="1721485"/>
            <a:ext cx="9316085" cy="3969385"/>
          </a:xfrm>
          <a:prstGeom prst="rect">
            <a:avLst/>
          </a:prstGeom>
          <a:noFill/>
        </p:spPr>
        <p:txBody>
          <a:bodyPr wrap="square" rtlCol="0" anchor="t">
            <a:spAutoFit/>
          </a:bodyPr>
          <a:p>
            <a:r>
              <a:rPr lang="zh-CN" altLang="en-US" sz="2400">
                <a:latin typeface="Times New Roman" panose="02020603050405020304" pitchFamily="18" charset="0"/>
                <a:ea typeface="宋体" panose="02010600030101010101" pitchFamily="2" charset="-122"/>
                <a:cs typeface="Times New Roman" panose="02020603050405020304" pitchFamily="18" charset="0"/>
              </a:rPr>
              <a:t>例题5.9 两个信源，其概率空间分别为: </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则信息熵分别为：</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可见</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故信源Y比信源X的平均不确定性要大。</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2" name="对象 -2147481314"/>
          <p:cNvGraphicFramePr>
            <a:graphicFrameLocks noChangeAspect="1"/>
          </p:cNvGraphicFramePr>
          <p:nvPr>
            <p:custDataLst>
              <p:tags r:id="rId3"/>
            </p:custDataLst>
          </p:nvPr>
        </p:nvGraphicFramePr>
        <p:xfrm>
          <a:off x="2843530" y="2476500"/>
          <a:ext cx="5271770" cy="819785"/>
        </p:xfrm>
        <a:graphic>
          <a:graphicData uri="http://schemas.openxmlformats.org/presentationml/2006/ole">
            <mc:AlternateContent xmlns:mc="http://schemas.openxmlformats.org/markup-compatibility/2006">
              <mc:Choice xmlns:v="urn:schemas-microsoft-com:vml" Requires="v">
                <p:oleObj spid="_x0000_s3076" name="" r:id="rId4" imgW="3122930" imgH="482600" progId="Equation.DSMT4">
                  <p:embed/>
                </p:oleObj>
              </mc:Choice>
              <mc:Fallback>
                <p:oleObj name="" r:id="rId4" imgW="3122930" imgH="482600" progId="Equation.DSMT4">
                  <p:embed/>
                  <p:pic>
                    <p:nvPicPr>
                      <p:cNvPr id="0" name="图片 3075"/>
                      <p:cNvPicPr/>
                      <p:nvPr/>
                    </p:nvPicPr>
                    <p:blipFill>
                      <a:blip r:embed="rId5"/>
                      <a:stretch>
                        <a:fillRect/>
                      </a:stretch>
                    </p:blipFill>
                    <p:spPr>
                      <a:xfrm>
                        <a:off x="2843530" y="2476500"/>
                        <a:ext cx="5271770" cy="819785"/>
                      </a:xfrm>
                      <a:prstGeom prst="rect">
                        <a:avLst/>
                      </a:prstGeom>
                      <a:noFill/>
                      <a:ln w="38100">
                        <a:noFill/>
                        <a:miter/>
                      </a:ln>
                    </p:spPr>
                  </p:pic>
                </p:oleObj>
              </mc:Fallback>
            </mc:AlternateContent>
          </a:graphicData>
        </a:graphic>
      </p:graphicFrame>
      <p:graphicFrame>
        <p:nvGraphicFramePr>
          <p:cNvPr id="6" name="对象 -2147481313"/>
          <p:cNvGraphicFramePr>
            <a:graphicFrameLocks noChangeAspect="1"/>
          </p:cNvGraphicFramePr>
          <p:nvPr>
            <p:custDataLst>
              <p:tags r:id="rId6"/>
            </p:custDataLst>
          </p:nvPr>
        </p:nvGraphicFramePr>
        <p:xfrm>
          <a:off x="3082925" y="4008755"/>
          <a:ext cx="5423535" cy="774700"/>
        </p:xfrm>
        <a:graphic>
          <a:graphicData uri="http://schemas.openxmlformats.org/presentationml/2006/ole">
            <mc:AlternateContent xmlns:mc="http://schemas.openxmlformats.org/markup-compatibility/2006">
              <mc:Choice xmlns:v="urn:schemas-microsoft-com:vml" Requires="v">
                <p:oleObj spid="_x0000_s8" name="" r:id="rId7" imgW="3008630" imgH="431800" progId="Equation.DSMT4">
                  <p:embed/>
                </p:oleObj>
              </mc:Choice>
              <mc:Fallback>
                <p:oleObj name="" r:id="rId7" imgW="3008630" imgH="431800" progId="Equation.DSMT4">
                  <p:embed/>
                  <p:pic>
                    <p:nvPicPr>
                      <p:cNvPr id="0" name="图片 7"/>
                      <p:cNvPicPr/>
                      <p:nvPr/>
                    </p:nvPicPr>
                    <p:blipFill>
                      <a:blip r:embed="rId8"/>
                      <a:stretch>
                        <a:fillRect/>
                      </a:stretch>
                    </p:blipFill>
                    <p:spPr>
                      <a:xfrm>
                        <a:off x="3082925" y="4008755"/>
                        <a:ext cx="5423535" cy="774700"/>
                      </a:xfrm>
                      <a:prstGeom prst="rect">
                        <a:avLst/>
                      </a:prstGeom>
                      <a:noFill/>
                      <a:ln w="38100">
                        <a:noFill/>
                        <a:miter/>
                      </a:ln>
                    </p:spPr>
                  </p:pic>
                </p:oleObj>
              </mc:Fallback>
            </mc:AlternateContent>
          </a:graphicData>
        </a:graphic>
      </p:graphicFrame>
      <p:graphicFrame>
        <p:nvGraphicFramePr>
          <p:cNvPr id="9" name="对象 -2147481312"/>
          <p:cNvGraphicFramePr>
            <a:graphicFrameLocks noChangeAspect="1"/>
          </p:cNvGraphicFramePr>
          <p:nvPr>
            <p:custDataLst>
              <p:tags r:id="rId9"/>
            </p:custDataLst>
          </p:nvPr>
        </p:nvGraphicFramePr>
        <p:xfrm>
          <a:off x="1266190" y="5235575"/>
          <a:ext cx="1380490" cy="311785"/>
        </p:xfrm>
        <a:graphic>
          <a:graphicData uri="http://schemas.openxmlformats.org/presentationml/2006/ole">
            <mc:AlternateContent xmlns:mc="http://schemas.openxmlformats.org/markup-compatibility/2006">
              <mc:Choice xmlns:v="urn:schemas-microsoft-com:vml" Requires="v">
                <p:oleObj spid="_x0000_s10" name="" r:id="rId10" imgW="889000" imgH="203200" progId="Equation.DSMT4">
                  <p:embed/>
                </p:oleObj>
              </mc:Choice>
              <mc:Fallback>
                <p:oleObj name="" r:id="rId10" imgW="889000" imgH="203200" progId="Equation.DSMT4">
                  <p:embed/>
                  <p:pic>
                    <p:nvPicPr>
                      <p:cNvPr id="0" name="图片 8"/>
                      <p:cNvPicPr/>
                      <p:nvPr/>
                    </p:nvPicPr>
                    <p:blipFill>
                      <a:blip r:embed="rId11"/>
                      <a:stretch>
                        <a:fillRect/>
                      </a:stretch>
                    </p:blipFill>
                    <p:spPr>
                      <a:xfrm>
                        <a:off x="1266190" y="5235575"/>
                        <a:ext cx="1380490" cy="311785"/>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7" name="文本框 6"/>
          <p:cNvSpPr txBox="1"/>
          <p:nvPr>
            <p:custDataLst>
              <p:tags r:id="rId2"/>
            </p:custDataLst>
          </p:nvPr>
        </p:nvSpPr>
        <p:spPr>
          <a:xfrm>
            <a:off x="337185" y="614045"/>
            <a:ext cx="7778115"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5.8.2 自信息、熵、先验熵、条件熵、互信息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120" name="文本框 119"/>
          <p:cNvSpPr txBox="1"/>
          <p:nvPr/>
        </p:nvSpPr>
        <p:spPr>
          <a:xfrm>
            <a:off x="630555" y="1217930"/>
            <a:ext cx="11141710" cy="5077460"/>
          </a:xfrm>
          <a:prstGeom prst="rect">
            <a:avLst/>
          </a:prstGeom>
          <a:noFill/>
          <a:ln w="9525">
            <a:noFill/>
          </a:ln>
        </p:spPr>
        <p:txBody>
          <a:bodyPr wrap="square">
            <a:spAutoFit/>
          </a:bodyPr>
          <a:p>
            <a:pPr indent="127000" fontAlgn="auto">
              <a:lnSpc>
                <a:spcPct val="150000"/>
              </a:lnSpc>
            </a:pPr>
            <a:r>
              <a:rPr lang="en-US" altLang="zh-CN" sz="2400" b="0">
                <a:latin typeface="Times New Roman" panose="02020603050405020304" pitchFamily="18" charset="0"/>
                <a:ea typeface="宋体" panose="02010600030101010101" pitchFamily="2" charset="-122"/>
              </a:rPr>
              <a:t>      </a:t>
            </a:r>
            <a:r>
              <a:rPr lang="zh-CN" sz="2400" b="0">
                <a:latin typeface="Times New Roman" panose="02020603050405020304" pitchFamily="18" charset="0"/>
                <a:ea typeface="宋体" panose="02010600030101010101" pitchFamily="2" charset="-122"/>
              </a:rPr>
              <a:t>在离散信息系统中，进行实际的通信之前，收信者（信宿）不可能确切了解信源究竟会发出什么样的具体信息，不可能判断信源会处于什么样的状态。这种情形称为信宿对于信源状态的不确定性。</a:t>
            </a:r>
            <a:r>
              <a:rPr lang="zh-CN" sz="2400" b="0">
                <a:ea typeface="宋体" panose="02010600030101010101" pitchFamily="2" charset="-122"/>
              </a:rPr>
              <a:t>而这种不确定性是存在于通信之前的</a:t>
            </a:r>
            <a:r>
              <a:rPr lang="zh-CN" sz="2400" b="0">
                <a:latin typeface="Times New Roman" panose="02020603050405020304" pitchFamily="18" charset="0"/>
                <a:ea typeface="宋体" panose="02010600030101010101" pitchFamily="2" charset="-122"/>
              </a:rPr>
              <a:t>，所以又称为先验不确定性，香农提出信息熵来进行度量。</a:t>
            </a:r>
            <a:r>
              <a:rPr lang="zh-CN" sz="2400" b="0">
                <a:solidFill>
                  <a:srgbClr val="000000"/>
                </a:solidFill>
                <a:ea typeface="宋体" panose="02010600030101010101" pitchFamily="2" charset="-122"/>
              </a:rPr>
              <a:t>在进行了通信之后，信宿收到了信源发来的信息，这种先验不确定性才会被消除或者被减少。如果干扰很小，不会对传递的信息产生任何可察觉的影响，信源发出的信息能够被信宿全部收到，在这种情况下，信宿的先验不确定性就会被完全消除。一般情况下，干扰总会对信源发出的信息造成某种破坏，使信宿收到的信息不完全。先验不确定性不能全部被消除，只能部分地消除。</a:t>
            </a:r>
            <a:endParaRPr lang="zh-CN" altLang="en-US" sz="2400" b="0">
              <a:solidFill>
                <a:srgbClr val="000000"/>
              </a:solidFill>
              <a:ea typeface="宋体" panose="02010600030101010101" pitchFamily="2" charset="-122"/>
            </a:endParaRPr>
          </a:p>
        </p:txBody>
      </p:sp>
    </p:spTree>
  </p:cSld>
  <p:clrMapOvr>
    <a:masterClrMapping/>
  </p:clrMapOvr>
  <p:transition spd="slow" advTm="2811">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7" name="文本框 6"/>
          <p:cNvSpPr txBox="1"/>
          <p:nvPr>
            <p:custDataLst>
              <p:tags r:id="rId2"/>
            </p:custDataLst>
          </p:nvPr>
        </p:nvSpPr>
        <p:spPr>
          <a:xfrm>
            <a:off x="337185" y="614045"/>
            <a:ext cx="7778115"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5.8.2 自信息、熵、先验熵、条件熵、互信息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16" name="文本框 15"/>
          <p:cNvSpPr txBox="1"/>
          <p:nvPr/>
        </p:nvSpPr>
        <p:spPr>
          <a:xfrm>
            <a:off x="655955" y="1820545"/>
            <a:ext cx="10835640" cy="3415030"/>
          </a:xfrm>
          <a:prstGeom prst="rect">
            <a:avLst/>
          </a:prstGeom>
          <a:noFill/>
        </p:spPr>
        <p:txBody>
          <a:bodyPr wrap="square" rtlCol="0" anchor="t">
            <a:spAutoFit/>
          </a:bodyPr>
          <a:p>
            <a:pPr indent="0" fontAlgn="auto">
              <a:lnSpc>
                <a:spcPct val="150000"/>
              </a:lnSpc>
            </a:pP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信息熵</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是信源输出前的平均不确定性，也称先验熵。</a:t>
            </a:r>
            <a:endParaRPr lang="zh-CN" altLang="en-US" sz="2400">
              <a:latin typeface="Times New Roman" panose="02020603050405020304" pitchFamily="18" charset="0"/>
              <a:cs typeface="Times New Roman" panose="02020603050405020304" pitchFamily="18" charset="0"/>
            </a:endParaRPr>
          </a:p>
          <a:p>
            <a:pPr indent="0" fontAlgn="auto">
              <a:lnSpc>
                <a:spcPct val="150000"/>
              </a:lnSpc>
            </a:pP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先验熵</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的性质:</a:t>
            </a:r>
            <a:endParaRPr lang="zh-CN" altLang="en-US" sz="2400">
              <a:latin typeface="Times New Roman" panose="02020603050405020304" pitchFamily="18" charset="0"/>
              <a:cs typeface="Times New Roman" panose="02020603050405020304" pitchFamily="18" charset="0"/>
            </a:endParaRPr>
          </a:p>
          <a:p>
            <a:pPr indent="0" fontAlgn="auto">
              <a:lnSpc>
                <a:spcPct val="150000"/>
              </a:lnSpc>
            </a:pP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（1）</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时，说明只存在着唯一的可能性，不存在不确定性。</a:t>
            </a:r>
            <a:endParaRPr lang="zh-CN" altLang="en-US" sz="2400">
              <a:latin typeface="Times New Roman" panose="02020603050405020304" pitchFamily="18" charset="0"/>
              <a:cs typeface="Times New Roman" panose="02020603050405020304" pitchFamily="18" charset="0"/>
            </a:endParaRPr>
          </a:p>
          <a:p>
            <a:pPr indent="0" fontAlgn="auto">
              <a:lnSpc>
                <a:spcPct val="150000"/>
              </a:lnSpc>
            </a:pP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（2）如果n种可能的发生都有相同的概率，即所有的</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有</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达到最大值</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，系统的不确定性最大。即</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互相接近，</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就大。</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相差大，</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则就小。</a:t>
            </a:r>
            <a:endParaRPr lang="zh-CN" altLang="en-US" sz="2400">
              <a:latin typeface="Times New Roman" panose="02020603050405020304" pitchFamily="18" charset="0"/>
              <a:cs typeface="Times New Roman" panose="02020603050405020304" pitchFamily="18" charset="0"/>
            </a:endParaRPr>
          </a:p>
        </p:txBody>
      </p:sp>
      <p:graphicFrame>
        <p:nvGraphicFramePr>
          <p:cNvPr id="2" name="对象 -2147481311"/>
          <p:cNvGraphicFramePr>
            <a:graphicFrameLocks noChangeAspect="1"/>
          </p:cNvGraphicFramePr>
          <p:nvPr>
            <p:custDataLst>
              <p:tags r:id="rId3"/>
            </p:custDataLst>
          </p:nvPr>
        </p:nvGraphicFramePr>
        <p:xfrm>
          <a:off x="10358120" y="3699510"/>
          <a:ext cx="659130" cy="337820"/>
        </p:xfrm>
        <a:graphic>
          <a:graphicData uri="http://schemas.openxmlformats.org/presentationml/2006/ole">
            <mc:AlternateContent xmlns:mc="http://schemas.openxmlformats.org/markup-compatibility/2006">
              <mc:Choice xmlns:v="urn:schemas-microsoft-com:vml" Requires="v">
                <p:oleObj spid="_x0000_s3076" name="" r:id="rId4" imgW="393065" imgH="203200" progId="Equation.DSMT4">
                  <p:embed/>
                </p:oleObj>
              </mc:Choice>
              <mc:Fallback>
                <p:oleObj name="" r:id="rId4" imgW="393065" imgH="203200" progId="Equation.DSMT4">
                  <p:embed/>
                  <p:pic>
                    <p:nvPicPr>
                      <p:cNvPr id="0" name="图片 3075"/>
                      <p:cNvPicPr/>
                      <p:nvPr/>
                    </p:nvPicPr>
                    <p:blipFill>
                      <a:blip r:embed="rId5"/>
                      <a:stretch>
                        <a:fillRect/>
                      </a:stretch>
                    </p:blipFill>
                    <p:spPr>
                      <a:xfrm>
                        <a:off x="10358120" y="3699510"/>
                        <a:ext cx="659130" cy="337820"/>
                      </a:xfrm>
                      <a:prstGeom prst="rect">
                        <a:avLst/>
                      </a:prstGeom>
                      <a:noFill/>
                      <a:ln w="38100">
                        <a:noFill/>
                        <a:miter/>
                      </a:ln>
                    </p:spPr>
                  </p:pic>
                </p:oleObj>
              </mc:Fallback>
            </mc:AlternateContent>
          </a:graphicData>
        </a:graphic>
      </p:graphicFrame>
      <p:graphicFrame>
        <p:nvGraphicFramePr>
          <p:cNvPr id="3" name="对象 -2147481310"/>
          <p:cNvGraphicFramePr>
            <a:graphicFrameLocks noChangeAspect="1"/>
          </p:cNvGraphicFramePr>
          <p:nvPr>
            <p:custDataLst>
              <p:tags r:id="rId6"/>
            </p:custDataLst>
          </p:nvPr>
        </p:nvGraphicFramePr>
        <p:xfrm>
          <a:off x="1588135" y="4790440"/>
          <a:ext cx="698500" cy="358140"/>
        </p:xfrm>
        <a:graphic>
          <a:graphicData uri="http://schemas.openxmlformats.org/presentationml/2006/ole">
            <mc:AlternateContent xmlns:mc="http://schemas.openxmlformats.org/markup-compatibility/2006">
              <mc:Choice xmlns:v="urn:schemas-microsoft-com:vml" Requires="v">
                <p:oleObj spid="_x0000_s17" name="" r:id="rId7" imgW="393065" imgH="203200" progId="Equation.DSMT4">
                  <p:embed/>
                </p:oleObj>
              </mc:Choice>
              <mc:Fallback>
                <p:oleObj name="" r:id="rId7" imgW="393065" imgH="203200" progId="Equation.DSMT4">
                  <p:embed/>
                  <p:pic>
                    <p:nvPicPr>
                      <p:cNvPr id="0" name="图片 16"/>
                      <p:cNvPicPr/>
                      <p:nvPr/>
                    </p:nvPicPr>
                    <p:blipFill>
                      <a:blip r:embed="rId5"/>
                      <a:stretch>
                        <a:fillRect/>
                      </a:stretch>
                    </p:blipFill>
                    <p:spPr>
                      <a:xfrm>
                        <a:off x="1588135" y="4790440"/>
                        <a:ext cx="698500" cy="358140"/>
                      </a:xfrm>
                      <a:prstGeom prst="rect">
                        <a:avLst/>
                      </a:prstGeom>
                      <a:noFill/>
                      <a:ln w="38100">
                        <a:noFill/>
                        <a:miter/>
                      </a:ln>
                    </p:spPr>
                  </p:pic>
                </p:oleObj>
              </mc:Fallback>
            </mc:AlternateContent>
          </a:graphicData>
        </a:graphic>
      </p:graphicFrame>
      <p:graphicFrame>
        <p:nvGraphicFramePr>
          <p:cNvPr id="4" name="对象 -2147481309"/>
          <p:cNvGraphicFramePr>
            <a:graphicFrameLocks noChangeAspect="1"/>
          </p:cNvGraphicFramePr>
          <p:nvPr>
            <p:custDataLst>
              <p:tags r:id="rId8"/>
            </p:custDataLst>
          </p:nvPr>
        </p:nvGraphicFramePr>
        <p:xfrm>
          <a:off x="8477250" y="4254500"/>
          <a:ext cx="939800" cy="294640"/>
        </p:xfrm>
        <a:graphic>
          <a:graphicData uri="http://schemas.openxmlformats.org/presentationml/2006/ole">
            <mc:AlternateContent xmlns:mc="http://schemas.openxmlformats.org/markup-compatibility/2006">
              <mc:Choice xmlns:v="urn:schemas-microsoft-com:vml" Requires="v">
                <p:oleObj spid="_x0000_s18" name="" r:id="rId9" imgW="634365" imgH="203200" progId="Equation.DSMT4">
                  <p:embed/>
                </p:oleObj>
              </mc:Choice>
              <mc:Fallback>
                <p:oleObj name="" r:id="rId9" imgW="634365" imgH="203200" progId="Equation.DSMT4">
                  <p:embed/>
                  <p:pic>
                    <p:nvPicPr>
                      <p:cNvPr id="0" name="图片 17"/>
                      <p:cNvPicPr/>
                      <p:nvPr/>
                    </p:nvPicPr>
                    <p:blipFill>
                      <a:blip r:embed="rId10"/>
                      <a:stretch>
                        <a:fillRect/>
                      </a:stretch>
                    </p:blipFill>
                    <p:spPr>
                      <a:xfrm>
                        <a:off x="8477250" y="4254500"/>
                        <a:ext cx="939800" cy="294640"/>
                      </a:xfrm>
                      <a:prstGeom prst="rect">
                        <a:avLst/>
                      </a:prstGeom>
                      <a:noFill/>
                      <a:ln w="38100">
                        <a:noFill/>
                        <a:miter/>
                      </a:ln>
                    </p:spPr>
                  </p:pic>
                </p:oleObj>
              </mc:Fallback>
            </mc:AlternateContent>
          </a:graphicData>
        </a:graphic>
      </p:graphicFrame>
      <p:graphicFrame>
        <p:nvGraphicFramePr>
          <p:cNvPr id="6" name="对象 -2147480535"/>
          <p:cNvGraphicFramePr>
            <a:graphicFrameLocks noChangeAspect="1"/>
          </p:cNvGraphicFramePr>
          <p:nvPr>
            <p:custDataLst>
              <p:tags r:id="rId11"/>
            </p:custDataLst>
          </p:nvPr>
        </p:nvGraphicFramePr>
        <p:xfrm>
          <a:off x="8922385" y="3699510"/>
          <a:ext cx="1233170" cy="374650"/>
        </p:xfrm>
        <a:graphic>
          <a:graphicData uri="http://schemas.openxmlformats.org/presentationml/2006/ole">
            <mc:AlternateContent xmlns:mc="http://schemas.openxmlformats.org/markup-compatibility/2006">
              <mc:Choice xmlns:v="urn:schemas-microsoft-com:vml" Requires="v">
                <p:oleObj spid="_x0000_s19" name="" r:id="rId12" imgW="749300" imgH="228600" progId="Equation.DSMT4">
                  <p:embed/>
                </p:oleObj>
              </mc:Choice>
              <mc:Fallback>
                <p:oleObj name="" r:id="rId12" imgW="749300" imgH="228600" progId="Equation.DSMT4">
                  <p:embed/>
                  <p:pic>
                    <p:nvPicPr>
                      <p:cNvPr id="0" name="图片 18"/>
                      <p:cNvPicPr/>
                      <p:nvPr/>
                    </p:nvPicPr>
                    <p:blipFill>
                      <a:blip r:embed="rId13"/>
                      <a:stretch>
                        <a:fillRect/>
                      </a:stretch>
                    </p:blipFill>
                    <p:spPr>
                      <a:xfrm>
                        <a:off x="8922385" y="3699510"/>
                        <a:ext cx="1233170" cy="374650"/>
                      </a:xfrm>
                      <a:prstGeom prst="rect">
                        <a:avLst/>
                      </a:prstGeom>
                      <a:noFill/>
                      <a:ln w="38100">
                        <a:noFill/>
                        <a:miter/>
                      </a:ln>
                    </p:spPr>
                  </p:pic>
                </p:oleObj>
              </mc:Fallback>
            </mc:AlternateContent>
          </a:graphicData>
        </a:graphic>
      </p:graphicFrame>
      <p:graphicFrame>
        <p:nvGraphicFramePr>
          <p:cNvPr id="8" name="对象 -2147481306"/>
          <p:cNvGraphicFramePr>
            <a:graphicFrameLocks noChangeAspect="1"/>
          </p:cNvGraphicFramePr>
          <p:nvPr>
            <p:custDataLst>
              <p:tags r:id="rId14"/>
            </p:custDataLst>
          </p:nvPr>
        </p:nvGraphicFramePr>
        <p:xfrm>
          <a:off x="2055495" y="2575560"/>
          <a:ext cx="742950" cy="381000"/>
        </p:xfrm>
        <a:graphic>
          <a:graphicData uri="http://schemas.openxmlformats.org/presentationml/2006/ole">
            <mc:AlternateContent xmlns:mc="http://schemas.openxmlformats.org/markup-compatibility/2006">
              <mc:Choice xmlns:v="urn:schemas-microsoft-com:vml" Requires="v">
                <p:oleObj spid="_x0000_s20" name="" r:id="rId15" imgW="393065" imgH="203200" progId="Equation.DSMT4">
                  <p:embed/>
                </p:oleObj>
              </mc:Choice>
              <mc:Fallback>
                <p:oleObj name="" r:id="rId15" imgW="393065" imgH="203200" progId="Equation.DSMT4">
                  <p:embed/>
                  <p:pic>
                    <p:nvPicPr>
                      <p:cNvPr id="0" name="图片 19"/>
                      <p:cNvPicPr/>
                      <p:nvPr/>
                    </p:nvPicPr>
                    <p:blipFill>
                      <a:blip r:embed="rId5"/>
                      <a:stretch>
                        <a:fillRect/>
                      </a:stretch>
                    </p:blipFill>
                    <p:spPr>
                      <a:xfrm>
                        <a:off x="2055495" y="2575560"/>
                        <a:ext cx="742950" cy="381000"/>
                      </a:xfrm>
                      <a:prstGeom prst="rect">
                        <a:avLst/>
                      </a:prstGeom>
                      <a:noFill/>
                      <a:ln w="38100">
                        <a:noFill/>
                        <a:miter/>
                      </a:ln>
                    </p:spPr>
                  </p:pic>
                </p:oleObj>
              </mc:Fallback>
            </mc:AlternateContent>
          </a:graphicData>
        </a:graphic>
      </p:graphicFrame>
      <p:graphicFrame>
        <p:nvGraphicFramePr>
          <p:cNvPr id="9" name="对象 -2147481308"/>
          <p:cNvGraphicFramePr>
            <a:graphicFrameLocks noChangeAspect="1"/>
          </p:cNvGraphicFramePr>
          <p:nvPr>
            <p:custDataLst>
              <p:tags r:id="rId16"/>
            </p:custDataLst>
          </p:nvPr>
        </p:nvGraphicFramePr>
        <p:xfrm>
          <a:off x="8275955" y="3699510"/>
          <a:ext cx="265430" cy="335915"/>
        </p:xfrm>
        <a:graphic>
          <a:graphicData uri="http://schemas.openxmlformats.org/presentationml/2006/ole">
            <mc:AlternateContent xmlns:mc="http://schemas.openxmlformats.org/markup-compatibility/2006">
              <mc:Choice xmlns:v="urn:schemas-microsoft-com:vml" Requires="v">
                <p:oleObj spid="_x0000_s21" name="" r:id="rId17" imgW="177800" imgH="227965" progId="Equation.DSMT4">
                  <p:embed/>
                </p:oleObj>
              </mc:Choice>
              <mc:Fallback>
                <p:oleObj name="" r:id="rId17" imgW="177800" imgH="227965" progId="Equation.DSMT4">
                  <p:embed/>
                  <p:pic>
                    <p:nvPicPr>
                      <p:cNvPr id="0" name="图片 20"/>
                      <p:cNvPicPr/>
                      <p:nvPr/>
                    </p:nvPicPr>
                    <p:blipFill>
                      <a:blip r:embed="rId18"/>
                      <a:stretch>
                        <a:fillRect/>
                      </a:stretch>
                    </p:blipFill>
                    <p:spPr>
                      <a:xfrm>
                        <a:off x="8275955" y="3699510"/>
                        <a:ext cx="265430" cy="335915"/>
                      </a:xfrm>
                      <a:prstGeom prst="rect">
                        <a:avLst/>
                      </a:prstGeom>
                      <a:noFill/>
                      <a:ln w="38100">
                        <a:noFill/>
                        <a:miter/>
                      </a:ln>
                    </p:spPr>
                  </p:pic>
                </p:oleObj>
              </mc:Fallback>
            </mc:AlternateContent>
          </a:graphicData>
        </a:graphic>
      </p:graphicFrame>
      <p:graphicFrame>
        <p:nvGraphicFramePr>
          <p:cNvPr id="10" name="对象 -2147481305"/>
          <p:cNvGraphicFramePr>
            <a:graphicFrameLocks noChangeAspect="1"/>
          </p:cNvGraphicFramePr>
          <p:nvPr>
            <p:custDataLst>
              <p:tags r:id="rId19"/>
            </p:custDataLst>
          </p:nvPr>
        </p:nvGraphicFramePr>
        <p:xfrm>
          <a:off x="2029460" y="4254500"/>
          <a:ext cx="582930" cy="340360"/>
        </p:xfrm>
        <a:graphic>
          <a:graphicData uri="http://schemas.openxmlformats.org/presentationml/2006/ole">
            <mc:AlternateContent xmlns:mc="http://schemas.openxmlformats.org/markup-compatibility/2006">
              <mc:Choice xmlns:v="urn:schemas-microsoft-com:vml" Requires="v">
                <p:oleObj spid="_x0000_s22" name="" r:id="rId20" imgW="342900" imgH="203200" progId="Equation.DSMT4">
                  <p:embed/>
                </p:oleObj>
              </mc:Choice>
              <mc:Fallback>
                <p:oleObj name="" r:id="rId20" imgW="342900" imgH="203200" progId="Equation.DSMT4">
                  <p:embed/>
                  <p:pic>
                    <p:nvPicPr>
                      <p:cNvPr id="0" name="图片 21"/>
                      <p:cNvPicPr/>
                      <p:nvPr/>
                    </p:nvPicPr>
                    <p:blipFill>
                      <a:blip r:embed="rId21"/>
                      <a:stretch>
                        <a:fillRect/>
                      </a:stretch>
                    </p:blipFill>
                    <p:spPr>
                      <a:xfrm>
                        <a:off x="2029460" y="4254500"/>
                        <a:ext cx="582930" cy="340360"/>
                      </a:xfrm>
                      <a:prstGeom prst="rect">
                        <a:avLst/>
                      </a:prstGeom>
                      <a:noFill/>
                      <a:ln w="38100">
                        <a:noFill/>
                        <a:miter/>
                      </a:ln>
                    </p:spPr>
                  </p:pic>
                </p:oleObj>
              </mc:Fallback>
            </mc:AlternateContent>
          </a:graphicData>
        </a:graphic>
      </p:graphicFrame>
      <p:graphicFrame>
        <p:nvGraphicFramePr>
          <p:cNvPr id="11" name="对象 -2147481304"/>
          <p:cNvGraphicFramePr>
            <a:graphicFrameLocks noChangeAspect="1"/>
          </p:cNvGraphicFramePr>
          <p:nvPr>
            <p:custDataLst>
              <p:tags r:id="rId22"/>
            </p:custDataLst>
          </p:nvPr>
        </p:nvGraphicFramePr>
        <p:xfrm>
          <a:off x="6369685" y="4222115"/>
          <a:ext cx="621665" cy="372745"/>
        </p:xfrm>
        <a:graphic>
          <a:graphicData uri="http://schemas.openxmlformats.org/presentationml/2006/ole">
            <mc:AlternateContent xmlns:mc="http://schemas.openxmlformats.org/markup-compatibility/2006">
              <mc:Choice xmlns:v="urn:schemas-microsoft-com:vml" Requires="v">
                <p:oleObj spid="_x0000_s23" name="" r:id="rId23" imgW="381000" imgH="228600" progId="Equation.DSMT4">
                  <p:embed/>
                </p:oleObj>
              </mc:Choice>
              <mc:Fallback>
                <p:oleObj name="" r:id="rId23" imgW="381000" imgH="228600" progId="Equation.DSMT4">
                  <p:embed/>
                  <p:pic>
                    <p:nvPicPr>
                      <p:cNvPr id="0" name="图片 22"/>
                      <p:cNvPicPr/>
                      <p:nvPr/>
                    </p:nvPicPr>
                    <p:blipFill>
                      <a:blip r:embed="rId24"/>
                      <a:stretch>
                        <a:fillRect/>
                      </a:stretch>
                    </p:blipFill>
                    <p:spPr>
                      <a:xfrm>
                        <a:off x="6369685" y="4222115"/>
                        <a:ext cx="621665" cy="372745"/>
                      </a:xfrm>
                      <a:prstGeom prst="rect">
                        <a:avLst/>
                      </a:prstGeom>
                      <a:noFill/>
                      <a:ln w="38100">
                        <a:noFill/>
                        <a:miter/>
                      </a:ln>
                    </p:spPr>
                  </p:pic>
                </p:oleObj>
              </mc:Fallback>
            </mc:AlternateContent>
          </a:graphicData>
        </a:graphic>
      </p:graphicFrame>
      <p:graphicFrame>
        <p:nvGraphicFramePr>
          <p:cNvPr id="12" name="对象 -2147481303"/>
          <p:cNvGraphicFramePr>
            <a:graphicFrameLocks noChangeAspect="1"/>
          </p:cNvGraphicFramePr>
          <p:nvPr>
            <p:custDataLst>
              <p:tags r:id="rId25"/>
            </p:custDataLst>
          </p:nvPr>
        </p:nvGraphicFramePr>
        <p:xfrm>
          <a:off x="1854200" y="3145155"/>
          <a:ext cx="1118870" cy="351155"/>
        </p:xfrm>
        <a:graphic>
          <a:graphicData uri="http://schemas.openxmlformats.org/presentationml/2006/ole">
            <mc:AlternateContent xmlns:mc="http://schemas.openxmlformats.org/markup-compatibility/2006">
              <mc:Choice xmlns:v="urn:schemas-microsoft-com:vml" Requires="v">
                <p:oleObj spid="_x0000_s24" name="" r:id="rId26" imgW="634365" imgH="203200" progId="Equation.DSMT4">
                  <p:embed/>
                </p:oleObj>
              </mc:Choice>
              <mc:Fallback>
                <p:oleObj name="" r:id="rId26" imgW="634365" imgH="203200" progId="Equation.DSMT4">
                  <p:embed/>
                  <p:pic>
                    <p:nvPicPr>
                      <p:cNvPr id="0" name="图片 23"/>
                      <p:cNvPicPr/>
                      <p:nvPr/>
                    </p:nvPicPr>
                    <p:blipFill>
                      <a:blip r:embed="rId10"/>
                      <a:stretch>
                        <a:fillRect/>
                      </a:stretch>
                    </p:blipFill>
                    <p:spPr>
                      <a:xfrm>
                        <a:off x="1854200" y="3145155"/>
                        <a:ext cx="1118870" cy="351155"/>
                      </a:xfrm>
                      <a:prstGeom prst="rect">
                        <a:avLst/>
                      </a:prstGeom>
                      <a:noFill/>
                      <a:ln w="38100">
                        <a:noFill/>
                        <a:miter/>
                      </a:ln>
                    </p:spPr>
                  </p:pic>
                </p:oleObj>
              </mc:Fallback>
            </mc:AlternateContent>
          </a:graphicData>
        </a:graphic>
      </p:graphicFrame>
      <p:graphicFrame>
        <p:nvGraphicFramePr>
          <p:cNvPr id="13" name="对象 -2147481302"/>
          <p:cNvGraphicFramePr>
            <a:graphicFrameLocks noChangeAspect="1"/>
          </p:cNvGraphicFramePr>
          <p:nvPr>
            <p:custDataLst>
              <p:tags r:id="rId27"/>
            </p:custDataLst>
          </p:nvPr>
        </p:nvGraphicFramePr>
        <p:xfrm>
          <a:off x="10249535" y="4222115"/>
          <a:ext cx="612140" cy="367030"/>
        </p:xfrm>
        <a:graphic>
          <a:graphicData uri="http://schemas.openxmlformats.org/presentationml/2006/ole">
            <mc:AlternateContent xmlns:mc="http://schemas.openxmlformats.org/markup-compatibility/2006">
              <mc:Choice xmlns:v="urn:schemas-microsoft-com:vml" Requires="v">
                <p:oleObj spid="_x0000_s25" name="" r:id="rId28" imgW="381000" imgH="228600" progId="Equation.DSMT4">
                  <p:embed/>
                </p:oleObj>
              </mc:Choice>
              <mc:Fallback>
                <p:oleObj name="" r:id="rId28" imgW="381000" imgH="228600" progId="Equation.DSMT4">
                  <p:embed/>
                  <p:pic>
                    <p:nvPicPr>
                      <p:cNvPr id="0" name="图片 24"/>
                      <p:cNvPicPr/>
                      <p:nvPr/>
                    </p:nvPicPr>
                    <p:blipFill>
                      <a:blip r:embed="rId24"/>
                      <a:stretch>
                        <a:fillRect/>
                      </a:stretch>
                    </p:blipFill>
                    <p:spPr>
                      <a:xfrm>
                        <a:off x="10249535" y="4222115"/>
                        <a:ext cx="612140" cy="367030"/>
                      </a:xfrm>
                      <a:prstGeom prst="rect">
                        <a:avLst/>
                      </a:prstGeom>
                      <a:noFill/>
                      <a:ln w="38100">
                        <a:noFill/>
                        <a:miter/>
                      </a:ln>
                    </p:spPr>
                  </p:pic>
                </p:oleObj>
              </mc:Fallback>
            </mc:AlternateContent>
          </a:graphicData>
        </a:graphic>
      </p:graphicFrame>
      <p:graphicFrame>
        <p:nvGraphicFramePr>
          <p:cNvPr id="14" name="对象 -2147481301"/>
          <p:cNvGraphicFramePr>
            <a:graphicFrameLocks noChangeAspect="1"/>
          </p:cNvGraphicFramePr>
          <p:nvPr>
            <p:custDataLst>
              <p:tags r:id="rId29"/>
            </p:custDataLst>
          </p:nvPr>
        </p:nvGraphicFramePr>
        <p:xfrm>
          <a:off x="2091690" y="2038350"/>
          <a:ext cx="680085" cy="348615"/>
        </p:xfrm>
        <a:graphic>
          <a:graphicData uri="http://schemas.openxmlformats.org/presentationml/2006/ole">
            <mc:AlternateContent xmlns:mc="http://schemas.openxmlformats.org/markup-compatibility/2006">
              <mc:Choice xmlns:v="urn:schemas-microsoft-com:vml" Requires="v">
                <p:oleObj spid="_x0000_s26" name="" r:id="rId30" imgW="393065" imgH="203200" progId="Equation.DSMT4">
                  <p:embed/>
                </p:oleObj>
              </mc:Choice>
              <mc:Fallback>
                <p:oleObj name="" r:id="rId30" imgW="393065" imgH="203200" progId="Equation.DSMT4">
                  <p:embed/>
                  <p:pic>
                    <p:nvPicPr>
                      <p:cNvPr id="0" name="图片 25"/>
                      <p:cNvPicPr/>
                      <p:nvPr/>
                    </p:nvPicPr>
                    <p:blipFill>
                      <a:blip r:embed="rId31"/>
                      <a:stretch>
                        <a:fillRect/>
                      </a:stretch>
                    </p:blipFill>
                    <p:spPr>
                      <a:xfrm>
                        <a:off x="2091690" y="2038350"/>
                        <a:ext cx="680085" cy="348615"/>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28" name="文本框 27"/>
          <p:cNvSpPr txBox="1"/>
          <p:nvPr>
            <p:custDataLst>
              <p:tags r:id="rId2"/>
            </p:custDataLst>
          </p:nvPr>
        </p:nvSpPr>
        <p:spPr>
          <a:xfrm>
            <a:off x="337185" y="614045"/>
            <a:ext cx="7778115" cy="521970"/>
          </a:xfrm>
          <a:prstGeom prst="rect">
            <a:avLst/>
          </a:prstGeom>
          <a:noFill/>
        </p:spPr>
        <p:txBody>
          <a:bodyPr wrap="square" rtlCol="0">
            <a:spAutoFit/>
          </a:bodyPr>
          <a:p>
            <a:r>
              <a:rPr lang="en-US" altLang="zh-CN" sz="2800" dirty="0">
                <a:ln>
                  <a:solidFill>
                    <a:schemeClr val="accent1"/>
                  </a:solidFill>
                </a:ln>
                <a:latin typeface="微软雅黑" panose="020B0503020204020204" pitchFamily="34" charset="-122"/>
                <a:ea typeface="微软雅黑" panose="020B0503020204020204" pitchFamily="34" charset="-122"/>
              </a:rPr>
              <a:t>5.8.2 自信息、熵、先验熵、条件熵、互信息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35" name="文本框 34"/>
          <p:cNvSpPr txBox="1"/>
          <p:nvPr/>
        </p:nvSpPr>
        <p:spPr>
          <a:xfrm>
            <a:off x="703580" y="1136015"/>
            <a:ext cx="10993755" cy="1753235"/>
          </a:xfrm>
          <a:prstGeom prst="rect">
            <a:avLst/>
          </a:prstGeom>
          <a:noFill/>
        </p:spPr>
        <p:txBody>
          <a:bodyPr wrap="square" rtlCol="0" anchor="t">
            <a:spAutoFit/>
          </a:bodyPr>
          <a:p>
            <a:pPr indent="0" fontAlgn="auto">
              <a:lnSpc>
                <a:spcPct val="150000"/>
              </a:lnSpc>
            </a:pPr>
            <a:r>
              <a:rPr lang="zh-CN" altLang="en-US" sz="2400">
                <a:latin typeface="Times New Roman" panose="02020603050405020304" pitchFamily="18" charset="0"/>
                <a:cs typeface="Times New Roman" panose="02020603050405020304" pitchFamily="18" charset="0"/>
              </a:rPr>
              <a:t>定义5.24后验熵（条件熵）当没有接收到输出符号V时，已知输入符号U的概率分布为</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，而当接收到输出符号V=V</a:t>
            </a:r>
            <a:r>
              <a:rPr lang="zh-CN" altLang="en-US" sz="2400" baseline="-25000">
                <a:latin typeface="Times New Roman" panose="02020603050405020304" pitchFamily="18" charset="0"/>
                <a:cs typeface="Times New Roman" panose="02020603050405020304" pitchFamily="18" charset="0"/>
              </a:rPr>
              <a:t>j</a:t>
            </a:r>
            <a:r>
              <a:rPr lang="zh-CN" altLang="en-US" sz="2400">
                <a:latin typeface="Times New Roman" panose="02020603050405020304" pitchFamily="18" charset="0"/>
                <a:cs typeface="Times New Roman" panose="02020603050405020304" pitchFamily="18" charset="0"/>
              </a:rPr>
              <a:t> 后，对输入符号的概率分布的判断发生了变化,变成后验概率分布</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。其后验熵计算如公式(5-36)所示。</a:t>
            </a:r>
            <a:endParaRPr lang="zh-CN" altLang="en-US" sz="2400">
              <a:latin typeface="Times New Roman" panose="02020603050405020304" pitchFamily="18" charset="0"/>
              <a:cs typeface="Times New Roman" panose="02020603050405020304" pitchFamily="18" charset="0"/>
            </a:endParaRPr>
          </a:p>
        </p:txBody>
      </p:sp>
      <p:graphicFrame>
        <p:nvGraphicFramePr>
          <p:cNvPr id="2" name="对象 -2147480534"/>
          <p:cNvGraphicFramePr>
            <a:graphicFrameLocks noChangeAspect="1"/>
          </p:cNvGraphicFramePr>
          <p:nvPr>
            <p:custDataLst>
              <p:tags r:id="rId3"/>
            </p:custDataLst>
          </p:nvPr>
        </p:nvGraphicFramePr>
        <p:xfrm>
          <a:off x="1407160" y="1928495"/>
          <a:ext cx="668020" cy="379095"/>
        </p:xfrm>
        <a:graphic>
          <a:graphicData uri="http://schemas.openxmlformats.org/presentationml/2006/ole">
            <mc:AlternateContent xmlns:mc="http://schemas.openxmlformats.org/markup-compatibility/2006">
              <mc:Choice xmlns:v="urn:schemas-microsoft-com:vml" Requires="v">
                <p:oleObj spid="_x0000_s36" name="" r:id="rId4" imgW="355600" imgH="203200" progId="Equation.DSMT4">
                  <p:embed/>
                </p:oleObj>
              </mc:Choice>
              <mc:Fallback>
                <p:oleObj name="" r:id="rId4" imgW="355600" imgH="203200" progId="Equation.DSMT4">
                  <p:embed/>
                  <p:pic>
                    <p:nvPicPr>
                      <p:cNvPr id="0" name="图片 35"/>
                      <p:cNvPicPr/>
                      <p:nvPr/>
                    </p:nvPicPr>
                    <p:blipFill>
                      <a:blip r:embed="rId5"/>
                      <a:stretch>
                        <a:fillRect/>
                      </a:stretch>
                    </p:blipFill>
                    <p:spPr>
                      <a:xfrm>
                        <a:off x="1407160" y="1928495"/>
                        <a:ext cx="668020" cy="379095"/>
                      </a:xfrm>
                      <a:prstGeom prst="rect">
                        <a:avLst/>
                      </a:prstGeom>
                      <a:noFill/>
                      <a:ln w="38100">
                        <a:noFill/>
                        <a:miter/>
                      </a:ln>
                    </p:spPr>
                  </p:pic>
                </p:oleObj>
              </mc:Fallback>
            </mc:AlternateContent>
          </a:graphicData>
        </a:graphic>
      </p:graphicFrame>
      <p:graphicFrame>
        <p:nvGraphicFramePr>
          <p:cNvPr id="3" name="对象 -2147480533"/>
          <p:cNvGraphicFramePr>
            <a:graphicFrameLocks noChangeAspect="1"/>
          </p:cNvGraphicFramePr>
          <p:nvPr>
            <p:custDataLst>
              <p:tags r:id="rId6"/>
            </p:custDataLst>
          </p:nvPr>
        </p:nvGraphicFramePr>
        <p:xfrm>
          <a:off x="3917950" y="2422525"/>
          <a:ext cx="1007745" cy="415925"/>
        </p:xfrm>
        <a:graphic>
          <a:graphicData uri="http://schemas.openxmlformats.org/presentationml/2006/ole">
            <mc:AlternateContent xmlns:mc="http://schemas.openxmlformats.org/markup-compatibility/2006">
              <mc:Choice xmlns:v="urn:schemas-microsoft-com:vml" Requires="v">
                <p:oleObj spid="_x0000_s37" name="" r:id="rId7" imgW="596900" imgH="241300" progId="Equation.DSMT4">
                  <p:embed/>
                </p:oleObj>
              </mc:Choice>
              <mc:Fallback>
                <p:oleObj name="" r:id="rId7" imgW="596900" imgH="241300" progId="Equation.DSMT4">
                  <p:embed/>
                  <p:pic>
                    <p:nvPicPr>
                      <p:cNvPr id="0" name="图片 36"/>
                      <p:cNvPicPr/>
                      <p:nvPr/>
                    </p:nvPicPr>
                    <p:blipFill>
                      <a:blip r:embed="rId8"/>
                      <a:stretch>
                        <a:fillRect/>
                      </a:stretch>
                    </p:blipFill>
                    <p:spPr>
                      <a:xfrm>
                        <a:off x="3917950" y="2422525"/>
                        <a:ext cx="1007745" cy="415925"/>
                      </a:xfrm>
                      <a:prstGeom prst="rect">
                        <a:avLst/>
                      </a:prstGeom>
                      <a:noFill/>
                      <a:ln w="38100">
                        <a:noFill/>
                        <a:miter/>
                      </a:ln>
                    </p:spPr>
                  </p:pic>
                </p:oleObj>
              </mc:Fallback>
            </mc:AlternateContent>
          </a:graphicData>
        </a:graphic>
      </p:graphicFrame>
      <p:graphicFrame>
        <p:nvGraphicFramePr>
          <p:cNvPr id="4" name="对象 -2147481298"/>
          <p:cNvGraphicFramePr>
            <a:graphicFrameLocks noChangeAspect="1"/>
          </p:cNvGraphicFramePr>
          <p:nvPr>
            <p:custDataLst>
              <p:tags r:id="rId9"/>
            </p:custDataLst>
          </p:nvPr>
        </p:nvGraphicFramePr>
        <p:xfrm>
          <a:off x="3398520" y="2838450"/>
          <a:ext cx="4107815" cy="792480"/>
        </p:xfrm>
        <a:graphic>
          <a:graphicData uri="http://schemas.openxmlformats.org/presentationml/2006/ole">
            <mc:AlternateContent xmlns:mc="http://schemas.openxmlformats.org/markup-compatibility/2006">
              <mc:Choice xmlns:v="urn:schemas-microsoft-com:vml" Requires="v">
                <p:oleObj spid="_x0000_s38" name="" r:id="rId10" imgW="2413000" imgH="469900" progId="Equation.DSMT4">
                  <p:embed/>
                </p:oleObj>
              </mc:Choice>
              <mc:Fallback>
                <p:oleObj name="" r:id="rId10" imgW="2413000" imgH="469900" progId="Equation.DSMT4">
                  <p:embed/>
                  <p:pic>
                    <p:nvPicPr>
                      <p:cNvPr id="0" name="图片 37"/>
                      <p:cNvPicPr/>
                      <p:nvPr/>
                    </p:nvPicPr>
                    <p:blipFill>
                      <a:blip r:embed="rId11"/>
                      <a:stretch>
                        <a:fillRect/>
                      </a:stretch>
                    </p:blipFill>
                    <p:spPr>
                      <a:xfrm>
                        <a:off x="3398520" y="2838450"/>
                        <a:ext cx="4107815" cy="792480"/>
                      </a:xfrm>
                      <a:prstGeom prst="rect">
                        <a:avLst/>
                      </a:prstGeom>
                      <a:noFill/>
                      <a:ln w="38100">
                        <a:noFill/>
                        <a:miter/>
                      </a:ln>
                    </p:spPr>
                  </p:pic>
                </p:oleObj>
              </mc:Fallback>
            </mc:AlternateContent>
          </a:graphicData>
        </a:graphic>
      </p:graphicFrame>
      <p:graphicFrame>
        <p:nvGraphicFramePr>
          <p:cNvPr id="6" name="对象 -2147480532"/>
          <p:cNvGraphicFramePr>
            <a:graphicFrameLocks noChangeAspect="1"/>
          </p:cNvGraphicFramePr>
          <p:nvPr>
            <p:custDataLst>
              <p:tags r:id="rId12"/>
            </p:custDataLst>
          </p:nvPr>
        </p:nvGraphicFramePr>
        <p:xfrm>
          <a:off x="3255645" y="4104005"/>
          <a:ext cx="4859655" cy="788670"/>
        </p:xfrm>
        <a:graphic>
          <a:graphicData uri="http://schemas.openxmlformats.org/presentationml/2006/ole">
            <mc:AlternateContent xmlns:mc="http://schemas.openxmlformats.org/markup-compatibility/2006">
              <mc:Choice xmlns:v="urn:schemas-microsoft-com:vml" Requires="v">
                <p:oleObj spid="_x0000_s39" name="" r:id="rId13" imgW="2882900" imgH="469900" progId="Equation.DSMT4">
                  <p:embed/>
                </p:oleObj>
              </mc:Choice>
              <mc:Fallback>
                <p:oleObj name="" r:id="rId13" imgW="2882900" imgH="469900" progId="Equation.DSMT4">
                  <p:embed/>
                  <p:pic>
                    <p:nvPicPr>
                      <p:cNvPr id="0" name="图片 38"/>
                      <p:cNvPicPr/>
                      <p:nvPr/>
                    </p:nvPicPr>
                    <p:blipFill>
                      <a:blip r:embed="rId14"/>
                      <a:stretch>
                        <a:fillRect/>
                      </a:stretch>
                    </p:blipFill>
                    <p:spPr>
                      <a:xfrm>
                        <a:off x="3255645" y="4104005"/>
                        <a:ext cx="4859655" cy="788670"/>
                      </a:xfrm>
                      <a:prstGeom prst="rect">
                        <a:avLst/>
                      </a:prstGeom>
                      <a:noFill/>
                      <a:ln w="38100">
                        <a:noFill/>
                        <a:miter/>
                      </a:ln>
                    </p:spPr>
                  </p:pic>
                </p:oleObj>
              </mc:Fallback>
            </mc:AlternateContent>
          </a:graphicData>
        </a:graphic>
      </p:graphicFrame>
      <p:sp>
        <p:nvSpPr>
          <p:cNvPr id="40" name="文本框 39"/>
          <p:cNvSpPr txBox="1"/>
          <p:nvPr/>
        </p:nvSpPr>
        <p:spPr>
          <a:xfrm>
            <a:off x="675005" y="3630930"/>
            <a:ext cx="10363835" cy="460375"/>
          </a:xfrm>
          <a:prstGeom prst="rect">
            <a:avLst/>
          </a:prstGeom>
          <a:noFill/>
        </p:spPr>
        <p:txBody>
          <a:bodyPr wrap="square" rtlCol="0" anchor="t">
            <a:spAutoFit/>
          </a:bodyPr>
          <a:p>
            <a:r>
              <a:rPr lang="zh-CN" altLang="en-US" sz="2400">
                <a:latin typeface="Times New Roman" panose="02020603050405020304" pitchFamily="18" charset="0"/>
                <a:cs typeface="Times New Roman" panose="02020603050405020304" pitchFamily="18" charset="0"/>
              </a:rPr>
              <a:t>那么接收到输出符号后，关于的平均不确定性为公式(5-37)：</a:t>
            </a:r>
            <a:endParaRPr lang="zh-CN" altLang="en-US" sz="2400">
              <a:latin typeface="Times New Roman" panose="02020603050405020304" pitchFamily="18" charset="0"/>
              <a:cs typeface="Times New Roman" panose="02020603050405020304" pitchFamily="18" charset="0"/>
            </a:endParaRPr>
          </a:p>
        </p:txBody>
      </p:sp>
      <p:sp>
        <p:nvSpPr>
          <p:cNvPr id="46" name="文本框 45"/>
          <p:cNvSpPr txBox="1"/>
          <p:nvPr/>
        </p:nvSpPr>
        <p:spPr>
          <a:xfrm>
            <a:off x="434340" y="4635500"/>
            <a:ext cx="11629390" cy="1753235"/>
          </a:xfrm>
          <a:prstGeom prst="rect">
            <a:avLst/>
          </a:prstGeom>
          <a:noFill/>
        </p:spPr>
        <p:txBody>
          <a:bodyPr wrap="square" rtlCol="0" anchor="t">
            <a:spAutoFit/>
          </a:bodyPr>
          <a:p>
            <a:pPr indent="0" fontAlgn="auto">
              <a:lnSpc>
                <a:spcPct val="150000"/>
              </a:lnSpc>
            </a:pP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这是接收到输出信号</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后关于输入信号</a:t>
            </a:r>
            <a:r>
              <a:rPr lang="en-US" altLang="zh-CN" sz="2400">
                <a:latin typeface="Times New Roman" panose="02020603050405020304" pitchFamily="18" charset="0"/>
                <a:cs typeface="Times New Roman" panose="02020603050405020304" pitchFamily="18" charset="0"/>
              </a:rPr>
              <a:t>U</a:t>
            </a:r>
            <a:r>
              <a:rPr lang="zh-CN" altLang="en-US" sz="2400">
                <a:latin typeface="Times New Roman" panose="02020603050405020304" pitchFamily="18" charset="0"/>
                <a:cs typeface="Times New Roman" panose="02020603050405020304" pitchFamily="18" charset="0"/>
              </a:rPr>
              <a:t>的条件熵。这个条件熵称为信道疑义度。它表示在输出端收到全部输出符号</a:t>
            </a:r>
            <a:r>
              <a:rPr lang="en-US" altLang="zh-CN" sz="2400">
                <a:latin typeface="Times New Roman" panose="02020603050405020304" pitchFamily="18" charset="0"/>
                <a:cs typeface="Times New Roman" panose="02020603050405020304" pitchFamily="18" charset="0"/>
              </a:rPr>
              <a:t>V</a:t>
            </a:r>
            <a:r>
              <a:rPr lang="zh-CN" altLang="en-US" sz="2400">
                <a:latin typeface="Times New Roman" panose="02020603050405020304" pitchFamily="18" charset="0"/>
                <a:cs typeface="Times New Roman" panose="02020603050405020304" pitchFamily="18" charset="0"/>
              </a:rPr>
              <a:t>后，对于输入端的符号集</a:t>
            </a:r>
            <a:r>
              <a:rPr lang="en-US" altLang="zh-CN" sz="2400">
                <a:latin typeface="Times New Roman" panose="02020603050405020304" pitchFamily="18" charset="0"/>
                <a:cs typeface="Times New Roman" panose="02020603050405020304" pitchFamily="18" charset="0"/>
              </a:rPr>
              <a:t>U</a:t>
            </a:r>
            <a:r>
              <a:rPr lang="zh-CN" altLang="en-US" sz="2400">
                <a:latin typeface="Times New Roman" panose="02020603050405020304" pitchFamily="18" charset="0"/>
                <a:cs typeface="Times New Roman" panose="02020603050405020304" pitchFamily="18" charset="0"/>
              </a:rPr>
              <a:t>尚存在的不确定性（存在疑义）。</a:t>
            </a:r>
            <a:endParaRPr lang="zh-CN" altLang="en-US" sz="2400">
              <a:latin typeface="Times New Roman" panose="02020603050405020304" pitchFamily="18" charset="0"/>
              <a:cs typeface="Times New Roman" panose="02020603050405020304" pitchFamily="18" charset="0"/>
            </a:endParaRPr>
          </a:p>
        </p:txBody>
      </p:sp>
      <p:graphicFrame>
        <p:nvGraphicFramePr>
          <p:cNvPr id="7" name="对象 -2147481294"/>
          <p:cNvGraphicFramePr>
            <a:graphicFrameLocks noChangeAspect="1"/>
          </p:cNvGraphicFramePr>
          <p:nvPr>
            <p:custDataLst>
              <p:tags r:id="rId15"/>
            </p:custDataLst>
          </p:nvPr>
        </p:nvGraphicFramePr>
        <p:xfrm>
          <a:off x="3564890" y="4832985"/>
          <a:ext cx="292100" cy="447040"/>
        </p:xfrm>
        <a:graphic>
          <a:graphicData uri="http://schemas.openxmlformats.org/presentationml/2006/ole">
            <mc:AlternateContent xmlns:mc="http://schemas.openxmlformats.org/markup-compatibility/2006">
              <mc:Choice xmlns:v="urn:schemas-microsoft-com:vml" Requires="v">
                <p:oleObj spid="_x0000_s47" name="" r:id="rId16" imgW="165100" imgH="241300" progId="Equation.DSMT4">
                  <p:embed/>
                </p:oleObj>
              </mc:Choice>
              <mc:Fallback>
                <p:oleObj name="" r:id="rId16" imgW="165100" imgH="241300" progId="Equation.DSMT4">
                  <p:embed/>
                  <p:pic>
                    <p:nvPicPr>
                      <p:cNvPr id="0" name="图片 46"/>
                      <p:cNvPicPr/>
                      <p:nvPr/>
                    </p:nvPicPr>
                    <p:blipFill>
                      <a:blip r:embed="rId17"/>
                      <a:stretch>
                        <a:fillRect/>
                      </a:stretch>
                    </p:blipFill>
                    <p:spPr>
                      <a:xfrm>
                        <a:off x="3564890" y="4832985"/>
                        <a:ext cx="292100" cy="447040"/>
                      </a:xfrm>
                      <a:prstGeom prst="rect">
                        <a:avLst/>
                      </a:prstGeom>
                      <a:noFill/>
                      <a:ln w="38100">
                        <a:noFill/>
                        <a:miter/>
                      </a:ln>
                    </p:spPr>
                  </p:pic>
                </p:oleObj>
              </mc:Fallback>
            </mc:AlternateContent>
          </a:graphicData>
        </a:graphic>
      </p:graphicFrame>
      <p:sp>
        <p:nvSpPr>
          <p:cNvPr id="48" name="文本框 47"/>
          <p:cNvSpPr txBox="1"/>
          <p:nvPr/>
        </p:nvSpPr>
        <p:spPr>
          <a:xfrm>
            <a:off x="9113520" y="3043555"/>
            <a:ext cx="1550035" cy="460375"/>
          </a:xfrm>
          <a:prstGeom prst="rect">
            <a:avLst/>
          </a:prstGeom>
          <a:noFill/>
        </p:spPr>
        <p:txBody>
          <a:bodyPr wrap="square" rtlCol="0">
            <a:spAutoFit/>
          </a:bodyPr>
          <a:p>
            <a:r>
              <a:rPr lang="zh-CN" altLang="en-US" sz="2400">
                <a:latin typeface="Times New Roman" panose="02020603050405020304" pitchFamily="18" charset="0"/>
                <a:cs typeface="Times New Roman" panose="02020603050405020304" pitchFamily="18" charset="0"/>
              </a:rPr>
              <a:t>（</a:t>
            </a:r>
            <a:r>
              <a:rPr lang="en-US" altLang="zh-CN" sz="2400">
                <a:latin typeface="Times New Roman" panose="02020603050405020304" pitchFamily="18" charset="0"/>
                <a:cs typeface="Times New Roman" panose="02020603050405020304" pitchFamily="18" charset="0"/>
              </a:rPr>
              <a:t>5-36</a:t>
            </a:r>
            <a:r>
              <a:rPr lang="zh-CN" altLang="en-US" sz="2400">
                <a:latin typeface="Times New Roman" panose="02020603050405020304" pitchFamily="18" charset="0"/>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sp>
        <p:nvSpPr>
          <p:cNvPr id="49" name="文本框 48"/>
          <p:cNvSpPr txBox="1"/>
          <p:nvPr>
            <p:custDataLst>
              <p:tags r:id="rId18"/>
            </p:custDataLst>
          </p:nvPr>
        </p:nvSpPr>
        <p:spPr>
          <a:xfrm>
            <a:off x="9178290" y="4091305"/>
            <a:ext cx="1550035" cy="460375"/>
          </a:xfrm>
          <a:prstGeom prst="rect">
            <a:avLst/>
          </a:prstGeom>
          <a:noFill/>
        </p:spPr>
        <p:txBody>
          <a:bodyPr wrap="square" rtlCol="0">
            <a:spAutoFit/>
          </a:bodyPr>
          <a:p>
            <a:r>
              <a:rPr lang="zh-CN" altLang="en-US" sz="2400">
                <a:latin typeface="Times New Roman" panose="02020603050405020304" pitchFamily="18" charset="0"/>
                <a:cs typeface="Times New Roman" panose="02020603050405020304" pitchFamily="18" charset="0"/>
              </a:rPr>
              <a:t>（</a:t>
            </a:r>
            <a:r>
              <a:rPr lang="en-US" altLang="zh-CN" sz="2400">
                <a:latin typeface="Times New Roman" panose="02020603050405020304" pitchFamily="18" charset="0"/>
                <a:cs typeface="Times New Roman" panose="02020603050405020304" pitchFamily="18" charset="0"/>
              </a:rPr>
              <a:t>5-37</a:t>
            </a:r>
            <a:r>
              <a:rPr lang="zh-CN" altLang="en-US" sz="2400">
                <a:latin typeface="Times New Roman" panose="02020603050405020304" pitchFamily="18" charset="0"/>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spTree>
  </p:cSld>
  <p:clrMapOvr>
    <a:masterClrMapping/>
  </p:clrMapOvr>
  <p:transition spd="slow" advTm="2811">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26188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230"/>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 name="文本框 2"/>
          <p:cNvSpPr txBox="1"/>
          <p:nvPr/>
        </p:nvSpPr>
        <p:spPr>
          <a:xfrm>
            <a:off x="336884" y="261563"/>
            <a:ext cx="6710302"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5.8.1 </a:t>
            </a:r>
            <a:r>
              <a:rPr lang="zh-CN" altLang="en-US" sz="2800" dirty="0">
                <a:ln>
                  <a:solidFill>
                    <a:schemeClr val="accent1"/>
                  </a:solidFill>
                </a:ln>
                <a:latin typeface="微软雅黑" panose="020B0503020204020204" pitchFamily="34" charset="-122"/>
                <a:ea typeface="微软雅黑" panose="020B0503020204020204" pitchFamily="34" charset="-122"/>
              </a:rPr>
              <a:t>通信系统模型</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100" name="文本框 99"/>
          <p:cNvSpPr txBox="1"/>
          <p:nvPr/>
        </p:nvSpPr>
        <p:spPr>
          <a:xfrm>
            <a:off x="337185" y="670560"/>
            <a:ext cx="11356340" cy="1198880"/>
          </a:xfrm>
          <a:prstGeom prst="rect">
            <a:avLst/>
          </a:prstGeom>
          <a:noFill/>
          <a:ln w="9525">
            <a:noFill/>
          </a:ln>
        </p:spPr>
        <p:txBody>
          <a:bodyPr wrap="square">
            <a:spAutoFit/>
          </a:bodyPr>
          <a:p>
            <a:pPr indent="304800" fontAlgn="auto">
              <a:lnSpc>
                <a:spcPct val="150000"/>
              </a:lnSpc>
            </a:pPr>
            <a:r>
              <a:rPr lang="en-US" altLang="zh-CN" sz="24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sz="24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一个传递信息离散信号系统一般是由发送端（信源）和接收端（信宿）以及连接两者的通道（信道）三者组成，如图</a:t>
            </a:r>
            <a:r>
              <a:rPr lang="en-US" sz="24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5-27</a:t>
            </a:r>
            <a:r>
              <a:rPr lang="zh-CN" sz="2400" b="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所示。</a:t>
            </a:r>
            <a:endParaRPr lang="zh-CN" altLang="en-US" sz="2400" b="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图片 3"/>
          <p:cNvPicPr>
            <a:picLocks noChangeAspect="1"/>
          </p:cNvPicPr>
          <p:nvPr>
            <p:custDataLst>
              <p:tags r:id="rId2"/>
            </p:custDataLst>
          </p:nvPr>
        </p:nvPicPr>
        <p:blipFill>
          <a:blip r:embed="rId3"/>
          <a:stretch>
            <a:fillRect/>
          </a:stretch>
        </p:blipFill>
        <p:spPr>
          <a:xfrm>
            <a:off x="7512050" y="2519045"/>
            <a:ext cx="4596130" cy="1976755"/>
          </a:xfrm>
          <a:prstGeom prst="rect">
            <a:avLst/>
          </a:prstGeom>
        </p:spPr>
      </p:pic>
      <p:sp>
        <p:nvSpPr>
          <p:cNvPr id="6" name="文本框 5"/>
          <p:cNvSpPr txBox="1"/>
          <p:nvPr/>
        </p:nvSpPr>
        <p:spPr>
          <a:xfrm>
            <a:off x="455930" y="1797685"/>
            <a:ext cx="6963410" cy="4523105"/>
          </a:xfrm>
          <a:prstGeom prst="rect">
            <a:avLst/>
          </a:prstGeom>
          <a:noFill/>
          <a:ln w="9525">
            <a:noFill/>
          </a:ln>
        </p:spPr>
        <p:txBody>
          <a:bodyPr wrap="square">
            <a:spAutoFit/>
          </a:bodyPr>
          <a:p>
            <a:pPr indent="304800" fontAlgn="auto">
              <a:lnSpc>
                <a:spcPct val="150000"/>
              </a:lnSpc>
            </a:pPr>
            <a:r>
              <a:rPr lang="en-US" altLang="zh-CN" sz="2400" b="0">
                <a:latin typeface="Times New Roman" panose="02020603050405020304" pitchFamily="18" charset="0"/>
                <a:ea typeface="宋体" panose="02010600030101010101" pitchFamily="2" charset="-122"/>
              </a:rPr>
              <a:t>   </a:t>
            </a:r>
            <a:r>
              <a:rPr lang="zh-CN" sz="2400" b="0">
                <a:latin typeface="Times New Roman" panose="02020603050405020304" pitchFamily="18" charset="0"/>
                <a:ea typeface="宋体" panose="02010600030101010101" pitchFamily="2" charset="-122"/>
              </a:rPr>
              <a:t>信源（</a:t>
            </a:r>
            <a:r>
              <a:rPr lang="en-US" sz="2400" b="0">
                <a:latin typeface="Times New Roman" panose="02020603050405020304" pitchFamily="18" charset="0"/>
                <a:ea typeface="宋体" panose="02010600030101010101" pitchFamily="2" charset="-122"/>
              </a:rPr>
              <a:t>Information source</a:t>
            </a:r>
            <a:r>
              <a:rPr lang="zh-CN" sz="2400" b="0">
                <a:latin typeface="Times New Roman" panose="02020603050405020304" pitchFamily="18" charset="0"/>
                <a:ea typeface="宋体" panose="02010600030101010101" pitchFamily="2" charset="-122"/>
              </a:rPr>
              <a:t>）是信息的来源，其功能是直接产生可能包含信息的消息。信源按照输出符号的取值分为离散和连续信源两大类。在离散时间发出取值离散符号的信源称为离散信源，例如，字符序列，包括文件、书报、电报、电传等都是离散信源。本节我们以离散信源为主进行信息论中基本概念的说明。信源问题的核心是如何量度信源消息所包含的信息量。</a:t>
            </a:r>
            <a:endParaRPr lang="zh-CN" altLang="en-US" sz="2400" b="0">
              <a:latin typeface="Times New Roman" panose="02020603050405020304" pitchFamily="18" charset="0"/>
              <a:ea typeface="宋体" panose="02010600030101010101" pitchFamily="2" charset="-122"/>
            </a:endParaRPr>
          </a:p>
        </p:txBody>
      </p:sp>
    </p:spTree>
  </p:cSld>
  <p:clrMapOvr>
    <a:masterClrMapping/>
  </p:clrMapOvr>
  <p:transition spd="slow" advTm="2811">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28" name="文本框 27"/>
          <p:cNvSpPr txBox="1"/>
          <p:nvPr>
            <p:custDataLst>
              <p:tags r:id="rId2"/>
            </p:custDataLst>
          </p:nvPr>
        </p:nvSpPr>
        <p:spPr>
          <a:xfrm>
            <a:off x="337185" y="614045"/>
            <a:ext cx="7778115" cy="521970"/>
          </a:xfrm>
          <a:prstGeom prst="rect">
            <a:avLst/>
          </a:prstGeom>
          <a:noFill/>
        </p:spPr>
        <p:txBody>
          <a:bodyPr wrap="square" rtlCol="0">
            <a:spAutoFit/>
          </a:bodyPr>
          <a:p>
            <a:r>
              <a:rPr lang="en-US" altLang="zh-CN" sz="2800" dirty="0">
                <a:ln>
                  <a:solidFill>
                    <a:schemeClr val="accent1"/>
                  </a:solidFill>
                </a:ln>
                <a:latin typeface="微软雅黑" panose="020B0503020204020204" pitchFamily="34" charset="-122"/>
                <a:ea typeface="微软雅黑" panose="020B0503020204020204" pitchFamily="34" charset="-122"/>
              </a:rPr>
              <a:t>5.8.2 自信息、熵、先验熵、条件熵、互信息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612140" y="1551940"/>
            <a:ext cx="10701655" cy="3969385"/>
          </a:xfrm>
          <a:prstGeom prst="rect">
            <a:avLst/>
          </a:prstGeom>
          <a:noFill/>
        </p:spPr>
        <p:txBody>
          <a:bodyPr wrap="square" rtlCol="0" anchor="t">
            <a:spAutoFit/>
          </a:bodyPr>
          <a:p>
            <a:pPr indent="0" fontAlgn="auto">
              <a:lnSpc>
                <a:spcPct val="150000"/>
              </a:lnSpc>
            </a:pP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可以证明条件熵小于无条件熵，即</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，说明接收到符号集V的所有符号后，关于输入符号U的平均不确定性减少了。即总能消除一些关于输入端U的不确定性，从而获得了一些信息。</a:t>
            </a:r>
            <a:endParaRPr lang="zh-CN" altLang="en-US" sz="2400">
              <a:latin typeface="Times New Roman" panose="02020603050405020304" pitchFamily="18" charset="0"/>
              <a:cs typeface="Times New Roman" panose="02020603050405020304" pitchFamily="18" charset="0"/>
            </a:endParaRPr>
          </a:p>
          <a:p>
            <a:pPr indent="0" fontAlgn="auto">
              <a:lnSpc>
                <a:spcPct val="150000"/>
              </a:lnSpc>
            </a:pP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定义5.23</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平均互信息 定义为条件熵(后验熵)和无条件熵（先验熵）的差值，</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,表示接收到符号集V后关于U的信息量。可见，熵（</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）只是平均不确定性的描述。熵差（</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）是平均不确定性的消除，即互信息才是接收端所获得的信息量。</a:t>
            </a:r>
            <a:endParaRPr lang="zh-CN" altLang="en-US" sz="2400">
              <a:latin typeface="Times New Roman" panose="02020603050405020304" pitchFamily="18" charset="0"/>
              <a:cs typeface="Times New Roman" panose="02020603050405020304" pitchFamily="18" charset="0"/>
            </a:endParaRPr>
          </a:p>
        </p:txBody>
      </p:sp>
      <p:graphicFrame>
        <p:nvGraphicFramePr>
          <p:cNvPr id="3" name="对象 -2147481290"/>
          <p:cNvGraphicFramePr>
            <a:graphicFrameLocks noChangeAspect="1"/>
          </p:cNvGraphicFramePr>
          <p:nvPr>
            <p:custDataLst>
              <p:tags r:id="rId3"/>
            </p:custDataLst>
          </p:nvPr>
        </p:nvGraphicFramePr>
        <p:xfrm>
          <a:off x="5830570" y="1753870"/>
          <a:ext cx="1925320" cy="348615"/>
        </p:xfrm>
        <a:graphic>
          <a:graphicData uri="http://schemas.openxmlformats.org/presentationml/2006/ole">
            <mc:AlternateContent xmlns:mc="http://schemas.openxmlformats.org/markup-compatibility/2006">
              <mc:Choice xmlns:v="urn:schemas-microsoft-com:vml" Requires="v">
                <p:oleObj spid="_x0000_s3076" name="" r:id="rId4" imgW="1103630" imgH="203200" progId="Equation.DSMT4">
                  <p:embed/>
                </p:oleObj>
              </mc:Choice>
              <mc:Fallback>
                <p:oleObj name="" r:id="rId4" imgW="1103630" imgH="203200" progId="Equation.DSMT4">
                  <p:embed/>
                  <p:pic>
                    <p:nvPicPr>
                      <p:cNvPr id="0" name="图片 3075"/>
                      <p:cNvPicPr/>
                      <p:nvPr/>
                    </p:nvPicPr>
                    <p:blipFill>
                      <a:blip r:embed="rId5"/>
                      <a:stretch>
                        <a:fillRect/>
                      </a:stretch>
                    </p:blipFill>
                    <p:spPr>
                      <a:xfrm>
                        <a:off x="5830570" y="1753870"/>
                        <a:ext cx="1925320" cy="348615"/>
                      </a:xfrm>
                      <a:prstGeom prst="rect">
                        <a:avLst/>
                      </a:prstGeom>
                      <a:noFill/>
                      <a:ln w="38100">
                        <a:noFill/>
                        <a:miter/>
                      </a:ln>
                    </p:spPr>
                  </p:pic>
                </p:oleObj>
              </mc:Fallback>
            </mc:AlternateContent>
          </a:graphicData>
        </a:graphic>
      </p:graphicFrame>
      <p:graphicFrame>
        <p:nvGraphicFramePr>
          <p:cNvPr id="4" name="对象 -2147481289"/>
          <p:cNvGraphicFramePr>
            <a:graphicFrameLocks noChangeAspect="1"/>
          </p:cNvGraphicFramePr>
          <p:nvPr>
            <p:custDataLst>
              <p:tags r:id="rId6"/>
            </p:custDataLst>
          </p:nvPr>
        </p:nvGraphicFramePr>
        <p:xfrm>
          <a:off x="1146810" y="3982085"/>
          <a:ext cx="2838450" cy="332740"/>
        </p:xfrm>
        <a:graphic>
          <a:graphicData uri="http://schemas.openxmlformats.org/presentationml/2006/ole">
            <mc:AlternateContent xmlns:mc="http://schemas.openxmlformats.org/markup-compatibility/2006">
              <mc:Choice xmlns:v="urn:schemas-microsoft-com:vml" Requires="v">
                <p:oleObj spid="_x0000_s6" name="" r:id="rId7" imgW="1700530" imgH="203200" progId="Equation.DSMT4">
                  <p:embed/>
                </p:oleObj>
              </mc:Choice>
              <mc:Fallback>
                <p:oleObj name="" r:id="rId7" imgW="1700530" imgH="203200" progId="Equation.DSMT4">
                  <p:embed/>
                  <p:pic>
                    <p:nvPicPr>
                      <p:cNvPr id="0" name="图片 2"/>
                      <p:cNvPicPr/>
                      <p:nvPr/>
                    </p:nvPicPr>
                    <p:blipFill>
                      <a:blip r:embed="rId8"/>
                      <a:stretch>
                        <a:fillRect/>
                      </a:stretch>
                    </p:blipFill>
                    <p:spPr>
                      <a:xfrm>
                        <a:off x="1146810" y="3982085"/>
                        <a:ext cx="2838450" cy="332740"/>
                      </a:xfrm>
                      <a:prstGeom prst="rect">
                        <a:avLst/>
                      </a:prstGeom>
                      <a:noFill/>
                      <a:ln w="38100">
                        <a:noFill/>
                        <a:miter/>
                      </a:ln>
                    </p:spPr>
                  </p:pic>
                </p:oleObj>
              </mc:Fallback>
            </mc:AlternateContent>
          </a:graphicData>
        </a:graphic>
      </p:graphicFrame>
      <p:graphicFrame>
        <p:nvGraphicFramePr>
          <p:cNvPr id="7" name="对象 -2147481288"/>
          <p:cNvGraphicFramePr>
            <a:graphicFrameLocks noChangeAspect="1"/>
          </p:cNvGraphicFramePr>
          <p:nvPr>
            <p:custDataLst>
              <p:tags r:id="rId9"/>
            </p:custDataLst>
          </p:nvPr>
        </p:nvGraphicFramePr>
        <p:xfrm>
          <a:off x="1146810" y="4497070"/>
          <a:ext cx="1854200" cy="370840"/>
        </p:xfrm>
        <a:graphic>
          <a:graphicData uri="http://schemas.openxmlformats.org/presentationml/2006/ole">
            <mc:AlternateContent xmlns:mc="http://schemas.openxmlformats.org/markup-compatibility/2006">
              <mc:Choice xmlns:v="urn:schemas-microsoft-com:vml" Requires="v">
                <p:oleObj spid="_x0000_s8" name="" r:id="rId10" imgW="1002665" imgH="203200" progId="Equation.DSMT4">
                  <p:embed/>
                </p:oleObj>
              </mc:Choice>
              <mc:Fallback>
                <p:oleObj name="" r:id="rId10" imgW="1002665" imgH="203200" progId="Equation.DSMT4">
                  <p:embed/>
                  <p:pic>
                    <p:nvPicPr>
                      <p:cNvPr id="0" name="图片 3"/>
                      <p:cNvPicPr/>
                      <p:nvPr/>
                    </p:nvPicPr>
                    <p:blipFill>
                      <a:blip r:embed="rId11"/>
                      <a:stretch>
                        <a:fillRect/>
                      </a:stretch>
                    </p:blipFill>
                    <p:spPr>
                      <a:xfrm>
                        <a:off x="1146810" y="4497070"/>
                        <a:ext cx="1854200" cy="370840"/>
                      </a:xfrm>
                      <a:prstGeom prst="rect">
                        <a:avLst/>
                      </a:prstGeom>
                      <a:noFill/>
                      <a:ln w="38100">
                        <a:noFill/>
                        <a:miter/>
                      </a:ln>
                    </p:spPr>
                  </p:pic>
                </p:oleObj>
              </mc:Fallback>
            </mc:AlternateContent>
          </a:graphicData>
        </a:graphic>
      </p:graphicFrame>
      <p:graphicFrame>
        <p:nvGraphicFramePr>
          <p:cNvPr id="9" name="对象 -2147481287"/>
          <p:cNvGraphicFramePr>
            <a:graphicFrameLocks noChangeAspect="1"/>
          </p:cNvGraphicFramePr>
          <p:nvPr>
            <p:custDataLst>
              <p:tags r:id="rId12"/>
            </p:custDataLst>
          </p:nvPr>
        </p:nvGraphicFramePr>
        <p:xfrm>
          <a:off x="8018145" y="4515485"/>
          <a:ext cx="2997835" cy="352425"/>
        </p:xfrm>
        <a:graphic>
          <a:graphicData uri="http://schemas.openxmlformats.org/presentationml/2006/ole">
            <mc:AlternateContent xmlns:mc="http://schemas.openxmlformats.org/markup-compatibility/2006">
              <mc:Choice xmlns:v="urn:schemas-microsoft-com:vml" Requires="v">
                <p:oleObj spid="_x0000_s10" name="" r:id="rId13" imgW="1700530" imgH="203200" progId="Equation.DSMT4">
                  <p:embed/>
                </p:oleObj>
              </mc:Choice>
              <mc:Fallback>
                <p:oleObj name="" r:id="rId13" imgW="1700530" imgH="203200" progId="Equation.DSMT4">
                  <p:embed/>
                  <p:pic>
                    <p:nvPicPr>
                      <p:cNvPr id="0" name="图片 5"/>
                      <p:cNvPicPr/>
                      <p:nvPr/>
                    </p:nvPicPr>
                    <p:blipFill>
                      <a:blip r:embed="rId8"/>
                      <a:stretch>
                        <a:fillRect/>
                      </a:stretch>
                    </p:blipFill>
                    <p:spPr>
                      <a:xfrm>
                        <a:off x="8018145" y="4515485"/>
                        <a:ext cx="2997835" cy="352425"/>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28" name="文本框 27"/>
          <p:cNvSpPr txBox="1"/>
          <p:nvPr>
            <p:custDataLst>
              <p:tags r:id="rId2"/>
            </p:custDataLst>
          </p:nvPr>
        </p:nvSpPr>
        <p:spPr>
          <a:xfrm>
            <a:off x="337185" y="614045"/>
            <a:ext cx="7778115" cy="521970"/>
          </a:xfrm>
          <a:prstGeom prst="rect">
            <a:avLst/>
          </a:prstGeom>
          <a:noFill/>
        </p:spPr>
        <p:txBody>
          <a:bodyPr wrap="square" rtlCol="0">
            <a:spAutoFit/>
          </a:bodyPr>
          <a:p>
            <a:r>
              <a:rPr lang="en-US" altLang="zh-CN" sz="2800" dirty="0">
                <a:ln>
                  <a:solidFill>
                    <a:schemeClr val="accent1"/>
                  </a:solidFill>
                </a:ln>
                <a:latin typeface="微软雅黑" panose="020B0503020204020204" pitchFamily="34" charset="-122"/>
                <a:ea typeface="微软雅黑" panose="020B0503020204020204" pitchFamily="34" charset="-122"/>
              </a:rPr>
              <a:t>5.9  信息论在数据分析与挖掘中的实践应用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104775" y="1426845"/>
            <a:ext cx="11981815" cy="4523105"/>
          </a:xfrm>
          <a:prstGeom prst="rect">
            <a:avLst/>
          </a:prstGeom>
          <a:noFill/>
        </p:spPr>
        <p:txBody>
          <a:bodyPr wrap="square" rtlCol="0" anchor="t">
            <a:spAutoFit/>
          </a:bodyPr>
          <a:p>
            <a:pPr indent="0" fontAlgn="auto">
              <a:lnSpc>
                <a:spcPct val="150000"/>
              </a:lnSpc>
            </a:pP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本书主要讨论信息论在数据科学分类问题尤其是决策树方法的应用，因此，信息论在数据分析与挖掘中的实际应用案例多与分类问题有关，这里以数据分析在互联网金融领域的应用场景作为案例进行阐述，详细可进一步参考第八章分类问题部分的案例介绍。</a:t>
            </a:r>
            <a:endParaRPr lang="zh-CN" altLang="en-US" sz="2400">
              <a:latin typeface="Times New Roman" panose="02020603050405020304" pitchFamily="18" charset="0"/>
              <a:cs typeface="Times New Roman" panose="02020603050405020304" pitchFamily="18" charset="0"/>
            </a:endParaRPr>
          </a:p>
          <a:p>
            <a:pPr indent="0" fontAlgn="auto">
              <a:lnSpc>
                <a:spcPct val="150000"/>
              </a:lnSpc>
            </a:pP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信贷风险分析是指贷款放出后本金和利息可能发生损失的风险，其一直是金融机构努力避免和化解的重要难题，其风险直接关系金融机构自身的生存和发展。同时，我国有较多的中小企业是金融机构申请贷款的目标客户群体，潜力巨大。然而，与大型企业相比，中小企业在抵抗金融风险方面具有先天不足，表现在（1）贷款偿还能力差；（2）财务制度普遍不健全，真实经营情况难以评估；（3）信用度低，逃废债情况严重；</a:t>
            </a:r>
            <a:endParaRPr lang="zh-CN" altLang="en-US" sz="2400">
              <a:latin typeface="Times New Roman" panose="02020603050405020304" pitchFamily="18" charset="0"/>
              <a:cs typeface="Times New Roman" panose="02020603050405020304" pitchFamily="18" charset="0"/>
            </a:endParaRPr>
          </a:p>
        </p:txBody>
      </p:sp>
    </p:spTree>
  </p:cSld>
  <p:clrMapOvr>
    <a:masterClrMapping/>
  </p:clrMapOvr>
  <p:transition spd="slow" advTm="2811">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2" name="文本框 1"/>
          <p:cNvSpPr txBox="1"/>
          <p:nvPr>
            <p:custDataLst>
              <p:tags r:id="rId2"/>
            </p:custDataLst>
          </p:nvPr>
        </p:nvSpPr>
        <p:spPr>
          <a:xfrm>
            <a:off x="337185" y="614045"/>
            <a:ext cx="7778115" cy="521970"/>
          </a:xfrm>
          <a:prstGeom prst="rect">
            <a:avLst/>
          </a:prstGeom>
          <a:noFill/>
        </p:spPr>
        <p:txBody>
          <a:bodyPr wrap="square" rtlCol="0">
            <a:spAutoFit/>
          </a:bodyPr>
          <a:p>
            <a:r>
              <a:rPr lang="en-US" altLang="zh-CN" sz="2800" dirty="0">
                <a:ln>
                  <a:solidFill>
                    <a:schemeClr val="accent1"/>
                  </a:solidFill>
                </a:ln>
                <a:latin typeface="微软雅黑" panose="020B0503020204020204" pitchFamily="34" charset="-122"/>
                <a:ea typeface="微软雅黑" panose="020B0503020204020204" pitchFamily="34" charset="-122"/>
              </a:rPr>
              <a:t>5.9  信息论在数据分析与挖掘中的实践应用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3" name="文本框 2"/>
          <p:cNvSpPr txBox="1"/>
          <p:nvPr/>
        </p:nvSpPr>
        <p:spPr>
          <a:xfrm>
            <a:off x="676910" y="1217930"/>
            <a:ext cx="10511155" cy="4523105"/>
          </a:xfrm>
          <a:prstGeom prst="rect">
            <a:avLst/>
          </a:prstGeom>
          <a:noFill/>
        </p:spPr>
        <p:txBody>
          <a:bodyPr wrap="square" rtlCol="0" anchor="t">
            <a:spAutoFit/>
          </a:bodyPr>
          <a:p>
            <a:pPr indent="0" fontAlgn="auto">
              <a:lnSpc>
                <a:spcPct val="150000"/>
              </a:lnSpc>
            </a:pPr>
            <a:r>
              <a:rPr lang="zh-CN" altLang="en-US" sz="2400">
                <a:latin typeface="Times New Roman" panose="02020603050405020304" pitchFamily="18" charset="0"/>
                <a:cs typeface="Times New Roman" panose="02020603050405020304" pitchFamily="18" charset="0"/>
              </a:rPr>
              <a:t>（4）企业内在素质低下，生存能力较弱。因此，对于金融机构而言，贷款给中小企业的潜在风险显著高于大型企业。对金融机构而言，中小企业目标群存在成本、收益和风险显著不对称，从而导致其更愿意贷款给大型企业，这一局面限制了机构自身的发展同时也限制了中小企业的成长，不利于经济生态的均衡发展。如今，大数据分析可以为企业信贷风险分析提供帮助，通过收集和分析大量中小微企业日常交易行为数据，判断其业务范畴、经营状况、信息状况、用户行业定位、资金需求以及行业发展趋势，让金融机构对放贷风险有把握，有管理信心。</a:t>
            </a:r>
            <a:endParaRPr lang="zh-CN" altLang="en-US" sz="2400">
              <a:latin typeface="Times New Roman" panose="02020603050405020304" pitchFamily="18" charset="0"/>
              <a:cs typeface="Times New Roman" panose="02020603050405020304" pitchFamily="18" charset="0"/>
            </a:endParaRPr>
          </a:p>
        </p:txBody>
      </p:sp>
    </p:spTree>
  </p:cSld>
  <p:clrMapOvr>
    <a:masterClrMapping/>
  </p:clrMapOvr>
  <p:transition spd="slow" advTm="2811">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2" name="文本框 1"/>
          <p:cNvSpPr txBox="1"/>
          <p:nvPr>
            <p:custDataLst>
              <p:tags r:id="rId2"/>
            </p:custDataLst>
          </p:nvPr>
        </p:nvSpPr>
        <p:spPr>
          <a:xfrm>
            <a:off x="337185" y="614045"/>
            <a:ext cx="7778115" cy="521970"/>
          </a:xfrm>
          <a:prstGeom prst="rect">
            <a:avLst/>
          </a:prstGeom>
          <a:noFill/>
        </p:spPr>
        <p:txBody>
          <a:bodyPr wrap="square" rtlCol="0">
            <a:spAutoFit/>
          </a:bodyPr>
          <a:p>
            <a:r>
              <a:rPr lang="en-US" altLang="zh-CN" sz="2800" dirty="0">
                <a:ln>
                  <a:solidFill>
                    <a:schemeClr val="accent1"/>
                  </a:solidFill>
                </a:ln>
                <a:latin typeface="微软雅黑" panose="020B0503020204020204" pitchFamily="34" charset="-122"/>
                <a:ea typeface="微软雅黑" panose="020B0503020204020204" pitchFamily="34" charset="-122"/>
              </a:rPr>
              <a:t>5.9  信息论在数据分析与挖掘中的实践应用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3" name="文本框 2"/>
          <p:cNvSpPr txBox="1"/>
          <p:nvPr/>
        </p:nvSpPr>
        <p:spPr>
          <a:xfrm>
            <a:off x="463550" y="1443990"/>
            <a:ext cx="10643235" cy="3969385"/>
          </a:xfrm>
          <a:prstGeom prst="rect">
            <a:avLst/>
          </a:prstGeom>
          <a:noFill/>
        </p:spPr>
        <p:txBody>
          <a:bodyPr wrap="square" rtlCol="0" anchor="t">
            <a:spAutoFit/>
          </a:bodyPr>
          <a:p>
            <a:pPr indent="0" fontAlgn="auto">
              <a:lnSpc>
                <a:spcPct val="150000"/>
              </a:lnSpc>
            </a:pP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同时，对个人贷款申请者，金融机构利用申请者的社交网络数据、历史金融系统数据、好友信用数据等得出个人信用综合评分数据，相较于以往的单一历史金融系统数据可以更真实、全面的评估贷款申请者的信用情况。例如，美国Movenbank银行、德国Kxeditech贷款评分公司等都在尝试利用社交网络数据构建个人信用分析平台，同时，联合LinkedIn，Facebook或其他社交网络对金融机构开发用户资料以及深交活动数据，分析好友信用情况，进一步分析个人贷款客户的信用情况。</a:t>
            </a:r>
            <a:endParaRPr lang="zh-CN" altLang="en-US" sz="2400">
              <a:latin typeface="Times New Roman" panose="02020603050405020304" pitchFamily="18" charset="0"/>
              <a:cs typeface="Times New Roman" panose="02020603050405020304" pitchFamily="18" charset="0"/>
            </a:endParaRPr>
          </a:p>
        </p:txBody>
      </p:sp>
    </p:spTree>
  </p:cSld>
  <p:clrMapOvr>
    <a:masterClrMapping/>
  </p:clrMapOvr>
  <p:transition spd="slow" advTm="2811">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2" name="文本框 1"/>
          <p:cNvSpPr txBox="1"/>
          <p:nvPr>
            <p:custDataLst>
              <p:tags r:id="rId2"/>
            </p:custDataLst>
          </p:nvPr>
        </p:nvSpPr>
        <p:spPr>
          <a:xfrm>
            <a:off x="337185" y="614045"/>
            <a:ext cx="7778115" cy="521970"/>
          </a:xfrm>
          <a:prstGeom prst="rect">
            <a:avLst/>
          </a:prstGeom>
          <a:noFill/>
        </p:spPr>
        <p:txBody>
          <a:bodyPr wrap="square" rtlCol="0">
            <a:spAutoFit/>
          </a:bodyPr>
          <a:p>
            <a:r>
              <a:rPr lang="en-US" altLang="zh-CN" sz="2800" dirty="0">
                <a:ln>
                  <a:solidFill>
                    <a:schemeClr val="accent1"/>
                  </a:solidFill>
                </a:ln>
                <a:latin typeface="微软雅黑" panose="020B0503020204020204" pitchFamily="34" charset="-122"/>
                <a:ea typeface="微软雅黑" panose="020B0503020204020204" pitchFamily="34" charset="-122"/>
              </a:rPr>
              <a:t>5.9  信息论在数据分析与挖掘中的实践应用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137" name="文本框 136"/>
          <p:cNvSpPr txBox="1"/>
          <p:nvPr/>
        </p:nvSpPr>
        <p:spPr>
          <a:xfrm>
            <a:off x="984885" y="1506855"/>
            <a:ext cx="9747885" cy="3969385"/>
          </a:xfrm>
          <a:prstGeom prst="rect">
            <a:avLst/>
          </a:prstGeom>
          <a:noFill/>
          <a:ln w="9525">
            <a:noFill/>
          </a:ln>
        </p:spPr>
        <p:txBody>
          <a:bodyPr wrap="square">
            <a:spAutoFit/>
          </a:bodyPr>
          <a:p>
            <a:pPr indent="127000" fontAlgn="auto">
              <a:lnSpc>
                <a:spcPct val="150000"/>
              </a:lnSpc>
            </a:pPr>
            <a:r>
              <a:rPr lang="en-US" altLang="zh-CN" sz="2400" b="0">
                <a:latin typeface="Times New Roman" panose="02020603050405020304" pitchFamily="18" charset="0"/>
                <a:ea typeface="宋体" panose="02010600030101010101" pitchFamily="2" charset="-122"/>
                <a:cs typeface="Times New Roman" panose="02020603050405020304" pitchFamily="18" charset="0"/>
              </a:rPr>
              <a:t>       </a:t>
            </a:r>
            <a:r>
              <a:rPr lang="zh-CN" sz="2400" b="0">
                <a:latin typeface="Times New Roman" panose="02020603050405020304" pitchFamily="18" charset="0"/>
                <a:ea typeface="宋体" panose="02010600030101010101" pitchFamily="2" charset="-122"/>
                <a:cs typeface="Times New Roman" panose="02020603050405020304" pitchFamily="18" charset="0"/>
              </a:rPr>
              <a:t>“阿里小贷”以及支付宝就是采用大数据分析面向中小微企业甚至个人进行小额贷款风险管理的典型，在信贷风险控制技术的保障下，“阿里小贷”成功的向大量无法通过传统大型金融机构获得贷款的中小微企业发放小额贷款，且具有“金额小、期限短、随借随还”的短平快特点。“阿里小贷”的房贷依据主要包括（</a:t>
            </a:r>
            <a:r>
              <a:rPr lang="en-US"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）会员在阿里巴巴平台上的网络活跃度、交易量、网上信用平均等级等；（</a:t>
            </a:r>
            <a:r>
              <a:rPr lang="en-US" sz="2400" b="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）中小微企业自身经营的财务状况。</a:t>
            </a:r>
            <a:endParaRPr lang="zh-CN" altLang="en-US" sz="2400" b="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spd="slow" advTm="2811">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2720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2" name="文本框 1"/>
          <p:cNvSpPr txBox="1"/>
          <p:nvPr>
            <p:custDataLst>
              <p:tags r:id="rId2"/>
            </p:custDataLst>
          </p:nvPr>
        </p:nvSpPr>
        <p:spPr>
          <a:xfrm>
            <a:off x="337185" y="363220"/>
            <a:ext cx="7778115" cy="521970"/>
          </a:xfrm>
          <a:prstGeom prst="rect">
            <a:avLst/>
          </a:prstGeom>
          <a:noFill/>
        </p:spPr>
        <p:txBody>
          <a:bodyPr wrap="square" rtlCol="0">
            <a:spAutoFit/>
          </a:bodyPr>
          <a:p>
            <a:r>
              <a:rPr lang="en-US" altLang="zh-CN" sz="2800" dirty="0">
                <a:ln>
                  <a:solidFill>
                    <a:schemeClr val="accent1"/>
                  </a:solidFill>
                </a:ln>
                <a:latin typeface="微软雅黑" panose="020B0503020204020204" pitchFamily="34" charset="-122"/>
                <a:ea typeface="微软雅黑" panose="020B0503020204020204" pitchFamily="34" charset="-122"/>
              </a:rPr>
              <a:t>5.9  信息论在数据分析与挖掘中的实践应用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3" name="文本框 2"/>
          <p:cNvSpPr txBox="1"/>
          <p:nvPr/>
        </p:nvSpPr>
        <p:spPr>
          <a:xfrm>
            <a:off x="194945" y="982980"/>
            <a:ext cx="11802745" cy="5077460"/>
          </a:xfrm>
          <a:prstGeom prst="rect">
            <a:avLst/>
          </a:prstGeom>
          <a:noFill/>
        </p:spPr>
        <p:txBody>
          <a:bodyPr wrap="square" rtlCol="0" anchor="t">
            <a:spAutoFit/>
          </a:bodyPr>
          <a:p>
            <a:pPr indent="0" fontAlgn="auto">
              <a:lnSpc>
                <a:spcPct val="150000"/>
              </a:lnSpc>
            </a:pP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阿里小贷</a:t>
            </a:r>
            <a:r>
              <a:rPr lang="en-US" altLang="zh-CN" sz="2400">
                <a:latin typeface="Times New Roman" panose="02020603050405020304" pitchFamily="18" charset="0"/>
                <a:cs typeface="Times New Roman" panose="02020603050405020304" pitchFamily="18" charset="0"/>
              </a:rPr>
              <a:t>”</a:t>
            </a:r>
            <a:r>
              <a:rPr lang="zh-CN" altLang="en-US" sz="2400">
                <a:latin typeface="Times New Roman" panose="02020603050405020304" pitchFamily="18" charset="0"/>
                <a:cs typeface="Times New Roman" panose="02020603050405020304" pitchFamily="18" charset="0"/>
              </a:rPr>
              <a:t>的具体操作过程如下：</a:t>
            </a:r>
            <a:endParaRPr lang="zh-CN" altLang="en-US" sz="2400">
              <a:latin typeface="Times New Roman" panose="02020603050405020304" pitchFamily="18" charset="0"/>
              <a:cs typeface="Times New Roman" panose="02020603050405020304" pitchFamily="18" charset="0"/>
            </a:endParaRPr>
          </a:p>
          <a:p>
            <a:pPr indent="0" fontAlgn="auto">
              <a:lnSpc>
                <a:spcPct val="150000"/>
              </a:lnSpc>
            </a:pP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首先，通过阿里巴巴B2B、淘宝、天猫、支付宝等电子商务平台，收集中小微客户以及个人积累的信用数据，包括客户评价度数据，物流数据，口碑评价等，同时引入第三方海关、税务、电力等外部数据进行匹配验证，建立客户画像数据库模型。</a:t>
            </a:r>
            <a:endParaRPr lang="zh-CN" altLang="en-US" sz="2400">
              <a:latin typeface="Times New Roman" panose="02020603050405020304" pitchFamily="18" charset="0"/>
              <a:cs typeface="Times New Roman" panose="02020603050405020304" pitchFamily="18" charset="0"/>
            </a:endParaRPr>
          </a:p>
          <a:p>
            <a:pPr indent="0" fontAlgn="auto">
              <a:lnSpc>
                <a:spcPct val="150000"/>
              </a:lnSpc>
            </a:pP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其次，通过交叉验证技术进行客户真实信息核验，将客户在电子商务平台上的行为数据映射为企业和个人的信用评价，建立客户信用评分体系、风险定量化分析等技术。</a:t>
            </a:r>
            <a:endParaRPr lang="zh-CN" altLang="en-US" sz="2400">
              <a:latin typeface="Times New Roman" panose="02020603050405020304" pitchFamily="18" charset="0"/>
              <a:cs typeface="Times New Roman" panose="02020603050405020304" pitchFamily="18" charset="0"/>
            </a:endParaRPr>
          </a:p>
          <a:p>
            <a:pPr indent="0" fontAlgn="auto">
              <a:lnSpc>
                <a:spcPct val="150000"/>
              </a:lnSpc>
            </a:pP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最后，开发基于社交网络的网络人际爬虫系统，捕捉整合网络人际关系信息，设计关联分析进行风险评估结论，结合风险评估结论与贷前评级系统进行交叉验证，构成风险控制双保险。</a:t>
            </a:r>
            <a:endParaRPr lang="zh-CN" altLang="en-US" sz="2400">
              <a:latin typeface="Times New Roman" panose="02020603050405020304" pitchFamily="18" charset="0"/>
              <a:cs typeface="Times New Roman" panose="02020603050405020304" pitchFamily="18" charset="0"/>
            </a:endParaRPr>
          </a:p>
        </p:txBody>
      </p:sp>
    </p:spTree>
  </p:cSld>
  <p:clrMapOvr>
    <a:masterClrMapping/>
  </p:clrMapOvr>
  <p:transition spd="slow" advTm="2811">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28" name="文本框 27"/>
          <p:cNvSpPr txBox="1"/>
          <p:nvPr>
            <p:custDataLst>
              <p:tags r:id="rId2"/>
            </p:custDataLst>
          </p:nvPr>
        </p:nvSpPr>
        <p:spPr>
          <a:xfrm>
            <a:off x="337185" y="614045"/>
            <a:ext cx="7778115" cy="521970"/>
          </a:xfrm>
          <a:prstGeom prst="rect">
            <a:avLst/>
          </a:prstGeom>
          <a:noFill/>
        </p:spPr>
        <p:txBody>
          <a:bodyPr wrap="square" rtlCol="0">
            <a:spAutoFit/>
          </a:bodyPr>
          <a:p>
            <a:r>
              <a:rPr lang="en-US" altLang="zh-CN" sz="2800" dirty="0">
                <a:ln>
                  <a:solidFill>
                    <a:schemeClr val="accent1"/>
                  </a:solidFill>
                </a:ln>
                <a:latin typeface="微软雅黑" panose="020B0503020204020204" pitchFamily="34" charset="-122"/>
                <a:ea typeface="微软雅黑" panose="020B0503020204020204" pitchFamily="34" charset="-122"/>
              </a:rPr>
              <a:t>5.10 本章小结</a:t>
            </a:r>
            <a:endParaRPr lang="en-US" altLang="zh-CN" sz="2800" dirty="0">
              <a:ln>
                <a:solidFill>
                  <a:schemeClr val="accent1"/>
                </a:solidFill>
              </a:ln>
              <a:latin typeface="微软雅黑" panose="020B0503020204020204" pitchFamily="34" charset="-122"/>
              <a:ea typeface="微软雅黑" panose="020B0503020204020204" pitchFamily="34" charset="-122"/>
            </a:endParaRPr>
          </a:p>
        </p:txBody>
      </p:sp>
      <p:sp>
        <p:nvSpPr>
          <p:cNvPr id="137" name="文本框 136"/>
          <p:cNvSpPr txBox="1"/>
          <p:nvPr/>
        </p:nvSpPr>
        <p:spPr>
          <a:xfrm>
            <a:off x="870585" y="1780540"/>
            <a:ext cx="9818370" cy="2861310"/>
          </a:xfrm>
          <a:prstGeom prst="rect">
            <a:avLst/>
          </a:prstGeom>
          <a:noFill/>
          <a:ln w="9525">
            <a:noFill/>
          </a:ln>
        </p:spPr>
        <p:txBody>
          <a:bodyPr wrap="square">
            <a:spAutoFit/>
          </a:bodyPr>
          <a:p>
            <a:pPr indent="304800" fontAlgn="auto">
              <a:lnSpc>
                <a:spcPct val="150000"/>
              </a:lnSpc>
            </a:pPr>
            <a:r>
              <a:rPr lang="en-US" altLang="zh-CN" sz="2400" b="0">
                <a:latin typeface="Times New Roman" panose="02020603050405020304" pitchFamily="18" charset="0"/>
                <a:ea typeface="宋体" panose="02010600030101010101" pitchFamily="2" charset="-122"/>
              </a:rPr>
              <a:t>    </a:t>
            </a:r>
            <a:r>
              <a:rPr lang="zh-CN" sz="2400" b="0">
                <a:latin typeface="Times New Roman" panose="02020603050405020304" pitchFamily="18" charset="0"/>
                <a:ea typeface="宋体" panose="02010600030101010101" pitchFamily="2" charset="-122"/>
              </a:rPr>
              <a:t>本章主要从数学和数据科学的角度介绍了图论的基本知识包括图的基本概念和属性，图的存储与遍历，图论在数据挖掘与分析方面的应用包括拉普拉斯矩阵，图神经网络及其上图谱分析理论。第二部分介绍了信息论的中信息通信模型的基本概念，香农信息熵在数据挖掘分类问题尤其是决策树建树方法方面的应用详见第八章分类决策树分类算法部分。</a:t>
            </a:r>
            <a:endParaRPr lang="zh-CN" altLang="en-US" sz="2400" b="0">
              <a:latin typeface="Times New Roman" panose="02020603050405020304" pitchFamily="18" charset="0"/>
              <a:ea typeface="宋体" panose="02010600030101010101" pitchFamily="2" charset="-122"/>
            </a:endParaRPr>
          </a:p>
        </p:txBody>
      </p:sp>
    </p:spTree>
  </p:cSld>
  <p:clrMapOvr>
    <a:masterClrMapping/>
  </p:clrMapOvr>
  <p:transition spd="slow" advTm="2811">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6" name="文本框 5"/>
          <p:cNvSpPr txBox="1"/>
          <p:nvPr>
            <p:custDataLst>
              <p:tags r:id="rId2"/>
            </p:custDataLst>
          </p:nvPr>
        </p:nvSpPr>
        <p:spPr>
          <a:xfrm>
            <a:off x="336884" y="613988"/>
            <a:ext cx="6710302" cy="521970"/>
          </a:xfrm>
          <a:prstGeom prst="rect">
            <a:avLst/>
          </a:prstGeom>
          <a:noFill/>
        </p:spPr>
        <p:txBody>
          <a:bodyPr wrap="square" rtlCol="0">
            <a:spAutoFit/>
          </a:bodyPr>
          <a:p>
            <a:r>
              <a:rPr lang="en-US" altLang="zh-CN" sz="2800" dirty="0">
                <a:ln>
                  <a:solidFill>
                    <a:schemeClr val="accent1"/>
                  </a:solidFill>
                </a:ln>
                <a:latin typeface="微软雅黑" panose="020B0503020204020204" pitchFamily="34" charset="-122"/>
                <a:ea typeface="微软雅黑" panose="020B0503020204020204" pitchFamily="34" charset="-122"/>
              </a:rPr>
              <a:t>5.8.1 </a:t>
            </a:r>
            <a:r>
              <a:rPr lang="zh-CN" altLang="en-US" sz="2800" dirty="0">
                <a:ln>
                  <a:solidFill>
                    <a:schemeClr val="accent1"/>
                  </a:solidFill>
                </a:ln>
                <a:latin typeface="微软雅黑" panose="020B0503020204020204" pitchFamily="34" charset="-122"/>
                <a:ea typeface="微软雅黑" panose="020B0503020204020204" pitchFamily="34" charset="-122"/>
              </a:rPr>
              <a:t>通信系统模型</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100" name="文本框 99"/>
          <p:cNvSpPr txBox="1"/>
          <p:nvPr/>
        </p:nvSpPr>
        <p:spPr>
          <a:xfrm>
            <a:off x="568325" y="1217930"/>
            <a:ext cx="10838180" cy="4523105"/>
          </a:xfrm>
          <a:prstGeom prst="rect">
            <a:avLst/>
          </a:prstGeom>
          <a:noFill/>
          <a:ln w="9525">
            <a:noFill/>
          </a:ln>
        </p:spPr>
        <p:txBody>
          <a:bodyPr wrap="square">
            <a:spAutoFit/>
          </a:bodyPr>
          <a:p>
            <a:pPr indent="304800" fontAlgn="auto">
              <a:lnSpc>
                <a:spcPct val="150000"/>
              </a:lnSpc>
            </a:pPr>
            <a:r>
              <a:rPr lang="en-US" altLang="zh-CN" sz="2400" b="0">
                <a:latin typeface="Times New Roman" panose="02020603050405020304" pitchFamily="18" charset="0"/>
                <a:ea typeface="宋体" panose="02010600030101010101" pitchFamily="2" charset="-122"/>
                <a:cs typeface="Times New Roman" panose="02020603050405020304" pitchFamily="18" charset="0"/>
              </a:rPr>
              <a:t>    </a:t>
            </a:r>
            <a:r>
              <a:rPr lang="zh-CN" sz="2400" b="0">
                <a:latin typeface="Times New Roman" panose="02020603050405020304" pitchFamily="18" charset="0"/>
                <a:ea typeface="宋体" panose="02010600030101010101" pitchFamily="2" charset="-122"/>
                <a:cs typeface="Times New Roman" panose="02020603050405020304" pitchFamily="18" charset="0"/>
              </a:rPr>
              <a:t>信道（</a:t>
            </a:r>
            <a:r>
              <a:rPr lang="en-US" sz="2400" b="0">
                <a:latin typeface="Times New Roman" panose="02020603050405020304" pitchFamily="18" charset="0"/>
                <a:ea typeface="宋体" panose="02010600030101010101" pitchFamily="2" charset="-122"/>
                <a:cs typeface="Times New Roman" panose="02020603050405020304" pitchFamily="18" charset="0"/>
              </a:rPr>
              <a:t>Channel</a:t>
            </a:r>
            <a:r>
              <a:rPr lang="zh-CN" sz="2400" b="0">
                <a:latin typeface="Times New Roman" panose="02020603050405020304" pitchFamily="18" charset="0"/>
                <a:ea typeface="宋体" panose="02010600030101010101" pitchFamily="2" charset="-122"/>
                <a:cs typeface="Times New Roman" panose="02020603050405020304" pitchFamily="18" charset="0"/>
              </a:rPr>
              <a:t>）是信息从信源到信宿传输的中间媒介。信道分为狭义信道和广义信道。狭义信道特指某物理通信信道或物理存储介质，例如有线、无线、光纤、磁盘、光盘等。广义信道是指逻辑信道，它和信息传输具体通过的物理介质无关，只反映信源与信宿的连接关系。信息论主要研究广义信道，本节中的信道也指广义信道。</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304800" fontAlgn="auto">
              <a:lnSpc>
                <a:spcPct val="150000"/>
              </a:lnSpc>
            </a:pPr>
            <a:r>
              <a:rPr lang="en-US" altLang="zh-CN" sz="2400" b="0">
                <a:latin typeface="Times New Roman" panose="02020603050405020304" pitchFamily="18" charset="0"/>
                <a:ea typeface="宋体" panose="02010600030101010101" pitchFamily="2" charset="-122"/>
                <a:cs typeface="Times New Roman" panose="02020603050405020304" pitchFamily="18" charset="0"/>
              </a:rPr>
              <a:t>        </a:t>
            </a:r>
            <a:r>
              <a:rPr lang="zh-CN" sz="2400" b="0">
                <a:latin typeface="Times New Roman" panose="02020603050405020304" pitchFamily="18" charset="0"/>
                <a:ea typeface="宋体" panose="02010600030101010101" pitchFamily="2" charset="-122"/>
                <a:cs typeface="Times New Roman" panose="02020603050405020304" pitchFamily="18" charset="0"/>
              </a:rPr>
              <a:t>信宿（</a:t>
            </a:r>
            <a:r>
              <a:rPr lang="en-US" sz="2400" b="0">
                <a:latin typeface="Times New Roman" panose="02020603050405020304" pitchFamily="18" charset="0"/>
                <a:ea typeface="宋体" panose="02010600030101010101" pitchFamily="2" charset="-122"/>
                <a:cs typeface="Times New Roman" panose="02020603050405020304" pitchFamily="18" charset="0"/>
              </a:rPr>
              <a:t>Destination</a:t>
            </a:r>
            <a:r>
              <a:rPr lang="zh-CN" sz="2400" b="0">
                <a:latin typeface="Times New Roman" panose="02020603050405020304" pitchFamily="18" charset="0"/>
                <a:ea typeface="宋体" panose="02010600030101010101" pitchFamily="2" charset="-122"/>
                <a:cs typeface="Times New Roman" panose="02020603050405020304" pitchFamily="18" charset="0"/>
              </a:rPr>
              <a:t>）的功能是接收信息，包括人或设备。对信宿的研究主要集中在保证一定保真度的条件下，如何利用人的感官特征对信息数据进行压缩传输问题。</a:t>
            </a:r>
            <a:endParaRPr lang="zh-CN" altLang="en-US" sz="2400" b="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spd="slow" advTm="2811">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2" name="文本框 1"/>
          <p:cNvSpPr txBox="1"/>
          <p:nvPr/>
        </p:nvSpPr>
        <p:spPr>
          <a:xfrm>
            <a:off x="337185" y="614045"/>
            <a:ext cx="7778115"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5.8.2 自信息、熵、先验熵、条件熵、互信息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3" name="文本框 2"/>
          <p:cNvSpPr txBox="1"/>
          <p:nvPr/>
        </p:nvSpPr>
        <p:spPr>
          <a:xfrm>
            <a:off x="577215" y="1651635"/>
            <a:ext cx="11037570" cy="2291715"/>
          </a:xfrm>
          <a:prstGeom prst="rect">
            <a:avLst/>
          </a:prstGeom>
          <a:noFill/>
        </p:spPr>
        <p:txBody>
          <a:bodyPr wrap="square" rtlCol="0" anchor="t">
            <a:noAutofit/>
          </a:bodyPr>
          <a:p>
            <a:pPr indent="0" fontAlgn="auto">
              <a:lnSpc>
                <a:spcPct val="150000"/>
              </a:lnSpc>
            </a:pPr>
            <a:r>
              <a:rPr lang="en-US" altLang="zh-CN" sz="2400">
                <a:latin typeface="Times New Roman" panose="02020603050405020304" pitchFamily="18" charset="0"/>
                <a:ea typeface="宋体" panose="02010600030101010101" pitchFamily="2" charset="-122"/>
              </a:rPr>
              <a:t>        </a:t>
            </a:r>
            <a:r>
              <a:rPr lang="zh-CN" altLang="en-US" sz="2400">
                <a:latin typeface="Times New Roman" panose="02020603050405020304" pitchFamily="18" charset="0"/>
                <a:ea typeface="宋体" panose="02010600030101010101" pitchFamily="2" charset="-122"/>
              </a:rPr>
              <a:t>信息的度量是信息论研究的基本问题，离散信源在离散时间发出取自可数符号集的消息（或事件）称为离散消息，形式化描述为离散消息或符号</a:t>
            </a:r>
            <a:r>
              <a:rPr lang="en-US" altLang="zh-CN" sz="2400">
                <a:latin typeface="Times New Roman" panose="02020603050405020304" pitchFamily="18" charset="0"/>
                <a:ea typeface="宋体" panose="02010600030101010101" pitchFamily="2" charset="-122"/>
              </a:rPr>
              <a:t>                    </a:t>
            </a:r>
            <a:r>
              <a:rPr lang="zh-CN" altLang="en-US" sz="2400">
                <a:latin typeface="Times New Roman" panose="02020603050405020304" pitchFamily="18" charset="0"/>
                <a:ea typeface="宋体" panose="02010600030101010101" pitchFamily="2" charset="-122"/>
              </a:rPr>
              <a:t>的发生概率</a:t>
            </a:r>
            <a:r>
              <a:rPr lang="en-US" altLang="zh-CN" sz="2400">
                <a:latin typeface="Times New Roman" panose="02020603050405020304" pitchFamily="18" charset="0"/>
                <a:ea typeface="宋体" panose="02010600030101010101" pitchFamily="2" charset="-122"/>
              </a:rPr>
              <a:t>                              </a:t>
            </a:r>
            <a:r>
              <a:rPr lang="zh-CN" altLang="en-US" sz="2400">
                <a:latin typeface="Times New Roman" panose="02020603050405020304" pitchFamily="18" charset="0"/>
                <a:ea typeface="宋体" panose="02010600030101010101" pitchFamily="2" charset="-122"/>
              </a:rPr>
              <a:t>，其构成离散信源的信源数学模型，也称为样本空间或概率空间。</a:t>
            </a:r>
            <a:endParaRPr lang="zh-CN" altLang="en-US" sz="2400">
              <a:latin typeface="Times New Roman" panose="02020603050405020304" pitchFamily="18" charset="0"/>
              <a:ea typeface="宋体" panose="02010600030101010101" pitchFamily="2" charset="-122"/>
            </a:endParaRPr>
          </a:p>
        </p:txBody>
      </p:sp>
      <p:graphicFrame>
        <p:nvGraphicFramePr>
          <p:cNvPr id="6" name="对象 -2147481368"/>
          <p:cNvGraphicFramePr>
            <a:graphicFrameLocks noChangeAspect="1"/>
          </p:cNvGraphicFramePr>
          <p:nvPr>
            <p:custDataLst>
              <p:tags r:id="rId2"/>
            </p:custDataLst>
          </p:nvPr>
        </p:nvGraphicFramePr>
        <p:xfrm>
          <a:off x="9820910" y="2378075"/>
          <a:ext cx="1825625" cy="409575"/>
        </p:xfrm>
        <a:graphic>
          <a:graphicData uri="http://schemas.openxmlformats.org/presentationml/2006/ole">
            <mc:AlternateContent xmlns:mc="http://schemas.openxmlformats.org/markup-compatibility/2006">
              <mc:Choice xmlns:v="urn:schemas-microsoft-com:vml" Requires="v">
                <p:oleObj spid="_x0000_s3076" name="" r:id="rId3" imgW="1016000" imgH="228600" progId="Equation.DSMT4">
                  <p:embed/>
                </p:oleObj>
              </mc:Choice>
              <mc:Fallback>
                <p:oleObj name="" r:id="rId3" imgW="1016000" imgH="228600" progId="Equation.DSMT4">
                  <p:embed/>
                  <p:pic>
                    <p:nvPicPr>
                      <p:cNvPr id="0" name="图片 3075"/>
                      <p:cNvPicPr/>
                      <p:nvPr/>
                    </p:nvPicPr>
                    <p:blipFill>
                      <a:blip r:embed="rId4"/>
                      <a:stretch>
                        <a:fillRect/>
                      </a:stretch>
                    </p:blipFill>
                    <p:spPr>
                      <a:xfrm>
                        <a:off x="9820910" y="2378075"/>
                        <a:ext cx="1825625" cy="409575"/>
                      </a:xfrm>
                      <a:prstGeom prst="rect">
                        <a:avLst/>
                      </a:prstGeom>
                      <a:noFill/>
                      <a:ln w="38100">
                        <a:noFill/>
                        <a:miter/>
                      </a:ln>
                    </p:spPr>
                  </p:pic>
                </p:oleObj>
              </mc:Fallback>
            </mc:AlternateContent>
          </a:graphicData>
        </a:graphic>
      </p:graphicFrame>
      <p:graphicFrame>
        <p:nvGraphicFramePr>
          <p:cNvPr id="7" name="对象 -2147481367"/>
          <p:cNvGraphicFramePr>
            <a:graphicFrameLocks noChangeAspect="1"/>
          </p:cNvGraphicFramePr>
          <p:nvPr>
            <p:custDataLst>
              <p:tags r:id="rId5"/>
            </p:custDataLst>
          </p:nvPr>
        </p:nvGraphicFramePr>
        <p:xfrm>
          <a:off x="2253615" y="2940685"/>
          <a:ext cx="2146935" cy="399415"/>
        </p:xfrm>
        <a:graphic>
          <a:graphicData uri="http://schemas.openxmlformats.org/presentationml/2006/ole">
            <mc:AlternateContent xmlns:mc="http://schemas.openxmlformats.org/markup-compatibility/2006">
              <mc:Choice xmlns:v="urn:schemas-microsoft-com:vml" Requires="v">
                <p:oleObj spid="_x0000_s8" name="" r:id="rId6" imgW="1219200" imgH="228600" progId="Equation.DSMT4">
                  <p:embed/>
                </p:oleObj>
              </mc:Choice>
              <mc:Fallback>
                <p:oleObj name="" r:id="rId6" imgW="1219200" imgH="228600" progId="Equation.DSMT4">
                  <p:embed/>
                  <p:pic>
                    <p:nvPicPr>
                      <p:cNvPr id="0" name="图片 6"/>
                      <p:cNvPicPr/>
                      <p:nvPr/>
                    </p:nvPicPr>
                    <p:blipFill>
                      <a:blip r:embed="rId7"/>
                      <a:stretch>
                        <a:fillRect/>
                      </a:stretch>
                    </p:blipFill>
                    <p:spPr>
                      <a:xfrm>
                        <a:off x="2253615" y="2940685"/>
                        <a:ext cx="2146935" cy="399415"/>
                      </a:xfrm>
                      <a:prstGeom prst="rect">
                        <a:avLst/>
                      </a:prstGeom>
                      <a:noFill/>
                      <a:ln w="38100">
                        <a:noFill/>
                        <a:miter/>
                      </a:ln>
                    </p:spPr>
                  </p:pic>
                </p:oleObj>
              </mc:Fallback>
            </mc:AlternateContent>
          </a:graphicData>
        </a:graphic>
      </p:graphicFrame>
      <p:graphicFrame>
        <p:nvGraphicFramePr>
          <p:cNvPr id="9" name="对象 -2147481366"/>
          <p:cNvGraphicFramePr>
            <a:graphicFrameLocks noChangeAspect="1"/>
          </p:cNvGraphicFramePr>
          <p:nvPr>
            <p:custDataLst>
              <p:tags r:id="rId8"/>
            </p:custDataLst>
          </p:nvPr>
        </p:nvGraphicFramePr>
        <p:xfrm>
          <a:off x="3875405" y="4152265"/>
          <a:ext cx="4082415" cy="933450"/>
        </p:xfrm>
        <a:graphic>
          <a:graphicData uri="http://schemas.openxmlformats.org/presentationml/2006/ole">
            <mc:AlternateContent xmlns:mc="http://schemas.openxmlformats.org/markup-compatibility/2006">
              <mc:Choice xmlns:v="urn:schemas-microsoft-com:vml" Requires="v">
                <p:oleObj spid="_x0000_s10" name="" r:id="rId9" imgW="2335530" imgH="533400" progId="Equation.DSMT4">
                  <p:embed/>
                </p:oleObj>
              </mc:Choice>
              <mc:Fallback>
                <p:oleObj name="" r:id="rId9" imgW="2335530" imgH="533400" progId="Equation.DSMT4">
                  <p:embed/>
                  <p:pic>
                    <p:nvPicPr>
                      <p:cNvPr id="0" name="图片 7"/>
                      <p:cNvPicPr/>
                      <p:nvPr/>
                    </p:nvPicPr>
                    <p:blipFill>
                      <a:blip r:embed="rId10"/>
                      <a:stretch>
                        <a:fillRect/>
                      </a:stretch>
                    </p:blipFill>
                    <p:spPr>
                      <a:xfrm>
                        <a:off x="3875405" y="4152265"/>
                        <a:ext cx="4082415" cy="933450"/>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202832"/>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3" name="文本框 2"/>
          <p:cNvSpPr txBox="1"/>
          <p:nvPr>
            <p:custDataLst>
              <p:tags r:id="rId2"/>
            </p:custDataLst>
          </p:nvPr>
        </p:nvSpPr>
        <p:spPr>
          <a:xfrm>
            <a:off x="337185" y="294005"/>
            <a:ext cx="7778115" cy="521970"/>
          </a:xfrm>
          <a:prstGeom prst="rect">
            <a:avLst/>
          </a:prstGeom>
          <a:noFill/>
        </p:spPr>
        <p:txBody>
          <a:bodyPr wrap="square" rtlCol="0">
            <a:spAutoFit/>
          </a:bodyPr>
          <a:p>
            <a:r>
              <a:rPr lang="en-US" altLang="zh-CN" sz="2800" dirty="0">
                <a:ln>
                  <a:solidFill>
                    <a:schemeClr val="accent1"/>
                  </a:solidFill>
                </a:ln>
                <a:latin typeface="微软雅黑" panose="020B0503020204020204" pitchFamily="34" charset="-122"/>
                <a:ea typeface="微软雅黑" panose="020B0503020204020204" pitchFamily="34" charset="-122"/>
              </a:rPr>
              <a:t>5.8.2 自信息、熵、先验熵、条件熵、互信息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9" name="文本框 8"/>
          <p:cNvSpPr txBox="1"/>
          <p:nvPr/>
        </p:nvSpPr>
        <p:spPr>
          <a:xfrm>
            <a:off x="556260" y="923925"/>
            <a:ext cx="11301095" cy="1753235"/>
          </a:xfrm>
          <a:prstGeom prst="rect">
            <a:avLst/>
          </a:prstGeom>
          <a:noFill/>
        </p:spPr>
        <p:txBody>
          <a:bodyPr wrap="square" rtlCol="0" anchor="t">
            <a:spAutoFit/>
          </a:bodyPr>
          <a:p>
            <a:pPr indent="0" fontAlgn="auto">
              <a:lnSpc>
                <a:spcPct val="150000"/>
              </a:lnSpc>
            </a:pPr>
            <a:r>
              <a:rPr lang="zh-CN" altLang="en-US" sz="2400">
                <a:latin typeface="Times New Roman" panose="02020603050405020304" pitchFamily="18" charset="0"/>
                <a:cs typeface="Times New Roman" panose="02020603050405020304" pitchFamily="18" charset="0"/>
              </a:rPr>
              <a:t>（1）自信息</a:t>
            </a:r>
            <a:endParaRPr lang="zh-CN" altLang="en-US" sz="2400">
              <a:latin typeface="Times New Roman" panose="02020603050405020304" pitchFamily="18" charset="0"/>
              <a:cs typeface="Times New Roman" panose="02020603050405020304" pitchFamily="18" charset="0"/>
            </a:endParaRPr>
          </a:p>
          <a:p>
            <a:pPr indent="0" fontAlgn="auto">
              <a:lnSpc>
                <a:spcPct val="150000"/>
              </a:lnSpc>
            </a:pPr>
            <a:r>
              <a:rPr lang="en-US" altLang="zh-CN" sz="2400">
                <a:latin typeface="Times New Roman" panose="02020603050405020304" pitchFamily="18" charset="0"/>
                <a:cs typeface="Times New Roman" panose="02020603050405020304" pitchFamily="18" charset="0"/>
              </a:rPr>
              <a:t>       </a:t>
            </a:r>
            <a:r>
              <a:rPr lang="en-US" altLang="zh-CN" sz="2400" b="1">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定义5.19</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自信息</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消息</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发生后所含有的信息量。反映了消息</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发生前的不确定性（随机性）。定义为公式(5-29)。</a:t>
            </a:r>
            <a:endParaRPr lang="zh-CN" altLang="en-US" sz="2400">
              <a:latin typeface="Times New Roman" panose="02020603050405020304" pitchFamily="18" charset="0"/>
              <a:cs typeface="Times New Roman" panose="02020603050405020304" pitchFamily="18" charset="0"/>
            </a:endParaRPr>
          </a:p>
        </p:txBody>
      </p:sp>
      <p:graphicFrame>
        <p:nvGraphicFramePr>
          <p:cNvPr id="2" name="对象 -2147481365"/>
          <p:cNvGraphicFramePr>
            <a:graphicFrameLocks noChangeAspect="1"/>
          </p:cNvGraphicFramePr>
          <p:nvPr>
            <p:custDataLst>
              <p:tags r:id="rId3"/>
            </p:custDataLst>
          </p:nvPr>
        </p:nvGraphicFramePr>
        <p:xfrm>
          <a:off x="4349750" y="1668145"/>
          <a:ext cx="1595755" cy="358140"/>
        </p:xfrm>
        <a:graphic>
          <a:graphicData uri="http://schemas.openxmlformats.org/presentationml/2006/ole">
            <mc:AlternateContent xmlns:mc="http://schemas.openxmlformats.org/markup-compatibility/2006">
              <mc:Choice xmlns:v="urn:schemas-microsoft-com:vml" Requires="v">
                <p:oleObj spid="_x0000_s3076" name="" r:id="rId4" imgW="1016000" imgH="228600" progId="Equation.DSMT4">
                  <p:embed/>
                </p:oleObj>
              </mc:Choice>
              <mc:Fallback>
                <p:oleObj name="" r:id="rId4" imgW="1016000" imgH="228600" progId="Equation.DSMT4">
                  <p:embed/>
                  <p:pic>
                    <p:nvPicPr>
                      <p:cNvPr id="0" name="图片 3075"/>
                      <p:cNvPicPr/>
                      <p:nvPr/>
                    </p:nvPicPr>
                    <p:blipFill>
                      <a:blip r:embed="rId5"/>
                      <a:stretch>
                        <a:fillRect/>
                      </a:stretch>
                    </p:blipFill>
                    <p:spPr>
                      <a:xfrm>
                        <a:off x="4349750" y="1668145"/>
                        <a:ext cx="1595755" cy="358140"/>
                      </a:xfrm>
                      <a:prstGeom prst="rect">
                        <a:avLst/>
                      </a:prstGeom>
                      <a:noFill/>
                      <a:ln w="38100">
                        <a:noFill/>
                        <a:miter/>
                      </a:ln>
                    </p:spPr>
                  </p:pic>
                </p:oleObj>
              </mc:Fallback>
            </mc:AlternateContent>
          </a:graphicData>
        </a:graphic>
      </p:graphicFrame>
      <p:graphicFrame>
        <p:nvGraphicFramePr>
          <p:cNvPr id="6" name="对象 -2147481363"/>
          <p:cNvGraphicFramePr>
            <a:graphicFrameLocks noChangeAspect="1"/>
          </p:cNvGraphicFramePr>
          <p:nvPr>
            <p:custDataLst>
              <p:tags r:id="rId6"/>
            </p:custDataLst>
          </p:nvPr>
        </p:nvGraphicFramePr>
        <p:xfrm>
          <a:off x="4199255" y="2823845"/>
          <a:ext cx="3792855" cy="397510"/>
        </p:xfrm>
        <a:graphic>
          <a:graphicData uri="http://schemas.openxmlformats.org/presentationml/2006/ole">
            <mc:AlternateContent xmlns:mc="http://schemas.openxmlformats.org/markup-compatibility/2006">
              <mc:Choice xmlns:v="urn:schemas-microsoft-com:vml" Requires="v">
                <p:oleObj spid="_x0000_s10" name="" r:id="rId7" imgW="2184400" imgH="228600" progId="Equation.DSMT4">
                  <p:embed/>
                </p:oleObj>
              </mc:Choice>
              <mc:Fallback>
                <p:oleObj name="" r:id="rId7" imgW="2184400" imgH="228600" progId="Equation.DSMT4">
                  <p:embed/>
                  <p:pic>
                    <p:nvPicPr>
                      <p:cNvPr id="0" name="图片 9"/>
                      <p:cNvPicPr/>
                      <p:nvPr/>
                    </p:nvPicPr>
                    <p:blipFill>
                      <a:blip r:embed="rId8"/>
                      <a:stretch>
                        <a:fillRect/>
                      </a:stretch>
                    </p:blipFill>
                    <p:spPr>
                      <a:xfrm>
                        <a:off x="4199255" y="2823845"/>
                        <a:ext cx="3792855" cy="397510"/>
                      </a:xfrm>
                      <a:prstGeom prst="rect">
                        <a:avLst/>
                      </a:prstGeom>
                      <a:noFill/>
                      <a:ln w="38100">
                        <a:noFill/>
                        <a:miter/>
                      </a:ln>
                    </p:spPr>
                  </p:pic>
                </p:oleObj>
              </mc:Fallback>
            </mc:AlternateContent>
          </a:graphicData>
        </a:graphic>
      </p:graphicFrame>
      <p:sp>
        <p:nvSpPr>
          <p:cNvPr id="11" name="文本框 10"/>
          <p:cNvSpPr txBox="1"/>
          <p:nvPr/>
        </p:nvSpPr>
        <p:spPr>
          <a:xfrm>
            <a:off x="9577705" y="2781300"/>
            <a:ext cx="1366520" cy="392430"/>
          </a:xfrm>
          <a:prstGeom prst="rect">
            <a:avLst/>
          </a:prstGeom>
          <a:noFill/>
          <a:ln w="9525">
            <a:noFill/>
          </a:ln>
        </p:spPr>
        <p:txBody>
          <a:bodyPr>
            <a:noAutofit/>
          </a:bodyPr>
          <a:p>
            <a:pPr indent="127000"/>
            <a:r>
              <a:rPr lang="en-US" b="0">
                <a:latin typeface="Times New Roman" panose="02020603050405020304" pitchFamily="18" charset="0"/>
                <a:ea typeface="宋体" panose="02010600030101010101" pitchFamily="2" charset="-122"/>
              </a:rPr>
              <a:t> </a:t>
            </a:r>
            <a:r>
              <a:rPr lang="en-US" sz="2400" b="0">
                <a:latin typeface="Times New Roman" panose="02020603050405020304" pitchFamily="18" charset="0"/>
                <a:ea typeface="宋体" panose="02010600030101010101" pitchFamily="2" charset="-122"/>
              </a:rPr>
              <a:t> </a:t>
            </a:r>
            <a:r>
              <a:rPr lang="en-US" sz="2400" b="0">
                <a:latin typeface="Times New Roman" panose="02020603050405020304" pitchFamily="18" charset="0"/>
                <a:cs typeface="华文宋体" panose="02010600040101010101" charset="-122"/>
              </a:rPr>
              <a:t>(5-29)</a:t>
            </a:r>
            <a:endParaRPr lang="en-US" altLang="en-US" sz="2400" b="0">
              <a:latin typeface="Times New Roman" panose="02020603050405020304" pitchFamily="18" charset="0"/>
              <a:cs typeface="华文宋体" panose="02010600040101010101" charset="-122"/>
            </a:endParaRPr>
          </a:p>
        </p:txBody>
      </p:sp>
      <p:sp>
        <p:nvSpPr>
          <p:cNvPr id="14" name="文本框 13"/>
          <p:cNvSpPr txBox="1"/>
          <p:nvPr/>
        </p:nvSpPr>
        <p:spPr>
          <a:xfrm>
            <a:off x="630555" y="3134995"/>
            <a:ext cx="10922000" cy="1198880"/>
          </a:xfrm>
          <a:prstGeom prst="rect">
            <a:avLst/>
          </a:prstGeom>
          <a:noFill/>
        </p:spPr>
        <p:txBody>
          <a:bodyPr wrap="square" rtlCol="0" anchor="t">
            <a:spAutoFit/>
          </a:bodyPr>
          <a:p>
            <a:pPr indent="0" fontAlgn="auto">
              <a:lnSpc>
                <a:spcPct val="150000"/>
              </a:lnSpc>
            </a:pP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这里</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表示以2为底的对数，所得信息量单位为bit。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自信息有以下特征：</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5" name="图片 14"/>
          <p:cNvPicPr>
            <a:picLocks noChangeAspect="1"/>
          </p:cNvPicPr>
          <p:nvPr>
            <p:custDataLst>
              <p:tags r:id="rId9"/>
            </p:custDataLst>
          </p:nvPr>
        </p:nvPicPr>
        <p:blipFill>
          <a:blip r:embed="rId10"/>
          <a:stretch>
            <a:fillRect/>
          </a:stretch>
        </p:blipFill>
        <p:spPr>
          <a:xfrm>
            <a:off x="2386330" y="4333875"/>
            <a:ext cx="6582410" cy="1692910"/>
          </a:xfrm>
          <a:prstGeom prst="rect">
            <a:avLst/>
          </a:prstGeom>
        </p:spPr>
      </p:pic>
      <p:graphicFrame>
        <p:nvGraphicFramePr>
          <p:cNvPr id="8" name="对象 7"/>
          <p:cNvGraphicFramePr>
            <a:graphicFrameLocks noChangeAspect="1"/>
          </p:cNvGraphicFramePr>
          <p:nvPr>
            <p:custDataLst>
              <p:tags r:id="rId11"/>
            </p:custDataLst>
          </p:nvPr>
        </p:nvGraphicFramePr>
        <p:xfrm>
          <a:off x="10944225" y="1668145"/>
          <a:ext cx="356870" cy="443230"/>
        </p:xfrm>
        <a:graphic>
          <a:graphicData uri="http://schemas.openxmlformats.org/presentationml/2006/ole">
            <mc:AlternateContent xmlns:mc="http://schemas.openxmlformats.org/markup-compatibility/2006">
              <mc:Choice xmlns:v="urn:schemas-microsoft-com:vml" Requires="v">
                <p:oleObj spid="_x0000_s12" name="" r:id="rId12" imgW="177800" imgH="227965" progId="Equation.DSMT4">
                  <p:embed/>
                </p:oleObj>
              </mc:Choice>
              <mc:Fallback>
                <p:oleObj name="" r:id="rId12" imgW="177800" imgH="227965" progId="Equation.DSMT4">
                  <p:embed/>
                  <p:pic>
                    <p:nvPicPr>
                      <p:cNvPr id="0" name="图片 11"/>
                      <p:cNvPicPr/>
                      <p:nvPr/>
                    </p:nvPicPr>
                    <p:blipFill>
                      <a:blip r:embed="rId13"/>
                      <a:stretch>
                        <a:fillRect/>
                      </a:stretch>
                    </p:blipFill>
                    <p:spPr>
                      <a:xfrm>
                        <a:off x="10944225" y="1668145"/>
                        <a:ext cx="356870" cy="443230"/>
                      </a:xfrm>
                      <a:prstGeom prst="rect">
                        <a:avLst/>
                      </a:prstGeom>
                      <a:noFill/>
                      <a:ln w="38100">
                        <a:noFill/>
                        <a:miter/>
                      </a:ln>
                    </p:spPr>
                  </p:pic>
                </p:oleObj>
              </mc:Fallback>
            </mc:AlternateContent>
          </a:graphicData>
        </a:graphic>
      </p:graphicFrame>
      <p:pic>
        <p:nvPicPr>
          <p:cNvPr id="7" name="图片 -2147481362"/>
          <p:cNvPicPr>
            <a:picLocks noChangeAspect="1"/>
          </p:cNvPicPr>
          <p:nvPr>
            <p:custDataLst>
              <p:tags r:id="rId14"/>
            </p:custDataLst>
          </p:nvPr>
        </p:nvPicPr>
        <p:blipFill>
          <a:blip r:embed="rId15"/>
          <a:stretch>
            <a:fillRect/>
          </a:stretch>
        </p:blipFill>
        <p:spPr>
          <a:xfrm>
            <a:off x="1910080" y="3359785"/>
            <a:ext cx="417830" cy="332105"/>
          </a:xfrm>
          <a:prstGeom prst="rect">
            <a:avLst/>
          </a:prstGeom>
          <a:noFill/>
          <a:ln w="9525">
            <a:noFill/>
          </a:ln>
        </p:spPr>
      </p:pic>
    </p:spTree>
  </p:cSld>
  <p:clrMapOvr>
    <a:masterClrMapping/>
  </p:clrMapOvr>
  <p:transition spd="slow" advTm="2811">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35586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8" name="文本框 7"/>
          <p:cNvSpPr txBox="1"/>
          <p:nvPr>
            <p:custDataLst>
              <p:tags r:id="rId2"/>
            </p:custDataLst>
          </p:nvPr>
        </p:nvSpPr>
        <p:spPr>
          <a:xfrm>
            <a:off x="337185" y="355600"/>
            <a:ext cx="7778115"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5.8.2 自信息、熵、先验熵、条件熵、互信息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18" name="文本框 17"/>
          <p:cNvSpPr txBox="1"/>
          <p:nvPr/>
        </p:nvSpPr>
        <p:spPr>
          <a:xfrm>
            <a:off x="337185" y="694055"/>
            <a:ext cx="11622405" cy="5631180"/>
          </a:xfrm>
          <a:prstGeom prst="rect">
            <a:avLst/>
          </a:prstGeom>
          <a:noFill/>
        </p:spPr>
        <p:txBody>
          <a:bodyPr wrap="square" rtlCol="0" anchor="t">
            <a:spAutoFit/>
          </a:bodyPr>
          <a:p>
            <a:pPr indent="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例题5.5箱中有90个黑球，10个白球，现从箱中任取一球，求：</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（1）事件“取出一个黑球”的不确定性；</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（2）事件“取出一个白球”所提供的信息量；</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（3）事件“取出一个黑球”和“取出一个白球”的发生，哪一个更难猜测到？</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解（1）设</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表示“取出一个黑球”的事件，则</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，故事件“取出一个黑球”的不确定性为</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（2）设</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表示“取出一个白球”的事件，则</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，故事件</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所提供的信心量为</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（3）因为</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，所以事件“取出一个白球”的发生更难猜测。</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通过此例题我们可以得出如下结论：欲求事件的自信息，先求事件发生的概率。</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2" name="对象 -2147481357"/>
          <p:cNvGraphicFramePr>
            <a:graphicFrameLocks noChangeAspect="1"/>
          </p:cNvGraphicFramePr>
          <p:nvPr>
            <p:custDataLst>
              <p:tags r:id="rId3"/>
            </p:custDataLst>
          </p:nvPr>
        </p:nvGraphicFramePr>
        <p:xfrm>
          <a:off x="1808480" y="3035935"/>
          <a:ext cx="261620" cy="393065"/>
        </p:xfrm>
        <a:graphic>
          <a:graphicData uri="http://schemas.openxmlformats.org/presentationml/2006/ole">
            <mc:AlternateContent xmlns:mc="http://schemas.openxmlformats.org/markup-compatibility/2006">
              <mc:Choice xmlns:v="urn:schemas-microsoft-com:vml" Requires="v">
                <p:oleObj spid="_x0000_s19" name="" r:id="rId4" imgW="152400" imgH="228600" progId="Equation.DSMT4">
                  <p:embed/>
                </p:oleObj>
              </mc:Choice>
              <mc:Fallback>
                <p:oleObj name="" r:id="rId4" imgW="152400" imgH="228600" progId="Equation.DSMT4">
                  <p:embed/>
                  <p:pic>
                    <p:nvPicPr>
                      <p:cNvPr id="0" name="图片 18"/>
                      <p:cNvPicPr/>
                      <p:nvPr/>
                    </p:nvPicPr>
                    <p:blipFill>
                      <a:blip r:embed="rId5"/>
                      <a:stretch>
                        <a:fillRect/>
                      </a:stretch>
                    </p:blipFill>
                    <p:spPr>
                      <a:xfrm>
                        <a:off x="1808480" y="3035935"/>
                        <a:ext cx="261620" cy="393065"/>
                      </a:xfrm>
                      <a:prstGeom prst="rect">
                        <a:avLst/>
                      </a:prstGeom>
                      <a:noFill/>
                      <a:ln w="38100">
                        <a:noFill/>
                        <a:miter/>
                      </a:ln>
                    </p:spPr>
                  </p:pic>
                </p:oleObj>
              </mc:Fallback>
            </mc:AlternateContent>
          </a:graphicData>
        </a:graphic>
      </p:graphicFrame>
      <p:graphicFrame>
        <p:nvGraphicFramePr>
          <p:cNvPr id="3" name="对象 -2147481356"/>
          <p:cNvGraphicFramePr>
            <a:graphicFrameLocks noChangeAspect="1"/>
          </p:cNvGraphicFramePr>
          <p:nvPr>
            <p:custDataLst>
              <p:tags r:id="rId6"/>
            </p:custDataLst>
          </p:nvPr>
        </p:nvGraphicFramePr>
        <p:xfrm>
          <a:off x="6699885" y="3080385"/>
          <a:ext cx="1260475" cy="393065"/>
        </p:xfrm>
        <a:graphic>
          <a:graphicData uri="http://schemas.openxmlformats.org/presentationml/2006/ole">
            <mc:AlternateContent xmlns:mc="http://schemas.openxmlformats.org/markup-compatibility/2006">
              <mc:Choice xmlns:v="urn:schemas-microsoft-com:vml" Requires="v">
                <p:oleObj spid="_x0000_s20" name="" r:id="rId7" imgW="736600" imgH="228600" progId="Equation.DSMT4">
                  <p:embed/>
                </p:oleObj>
              </mc:Choice>
              <mc:Fallback>
                <p:oleObj name="" r:id="rId7" imgW="736600" imgH="228600" progId="Equation.DSMT4">
                  <p:embed/>
                  <p:pic>
                    <p:nvPicPr>
                      <p:cNvPr id="0" name="图片 19"/>
                      <p:cNvPicPr/>
                      <p:nvPr/>
                    </p:nvPicPr>
                    <p:blipFill>
                      <a:blip r:embed="rId8"/>
                      <a:stretch>
                        <a:fillRect/>
                      </a:stretch>
                    </p:blipFill>
                    <p:spPr>
                      <a:xfrm>
                        <a:off x="6699885" y="3080385"/>
                        <a:ext cx="1260475" cy="393065"/>
                      </a:xfrm>
                      <a:prstGeom prst="rect">
                        <a:avLst/>
                      </a:prstGeom>
                      <a:noFill/>
                      <a:ln w="38100">
                        <a:noFill/>
                        <a:miter/>
                      </a:ln>
                    </p:spPr>
                  </p:pic>
                </p:oleObj>
              </mc:Fallback>
            </mc:AlternateContent>
          </a:graphicData>
        </a:graphic>
      </p:graphicFrame>
      <p:graphicFrame>
        <p:nvGraphicFramePr>
          <p:cNvPr id="4" name="对象 -2147481355"/>
          <p:cNvGraphicFramePr>
            <a:graphicFrameLocks noChangeAspect="1"/>
          </p:cNvGraphicFramePr>
          <p:nvPr>
            <p:custDataLst>
              <p:tags r:id="rId9"/>
            </p:custDataLst>
          </p:nvPr>
        </p:nvGraphicFramePr>
        <p:xfrm>
          <a:off x="2309495" y="3641090"/>
          <a:ext cx="2839085" cy="376555"/>
        </p:xfrm>
        <a:graphic>
          <a:graphicData uri="http://schemas.openxmlformats.org/presentationml/2006/ole">
            <mc:AlternateContent xmlns:mc="http://schemas.openxmlformats.org/markup-compatibility/2006">
              <mc:Choice xmlns:v="urn:schemas-microsoft-com:vml" Requires="v">
                <p:oleObj spid="_x0000_s21" name="" r:id="rId10" imgW="1727200" imgH="228600" progId="Equation.DSMT4">
                  <p:embed/>
                </p:oleObj>
              </mc:Choice>
              <mc:Fallback>
                <p:oleObj name="" r:id="rId10" imgW="1727200" imgH="228600" progId="Equation.DSMT4">
                  <p:embed/>
                  <p:pic>
                    <p:nvPicPr>
                      <p:cNvPr id="0" name="图片 20"/>
                      <p:cNvPicPr/>
                      <p:nvPr/>
                    </p:nvPicPr>
                    <p:blipFill>
                      <a:blip r:embed="rId11"/>
                      <a:stretch>
                        <a:fillRect/>
                      </a:stretch>
                    </p:blipFill>
                    <p:spPr>
                      <a:xfrm>
                        <a:off x="2309495" y="3641090"/>
                        <a:ext cx="2839085" cy="376555"/>
                      </a:xfrm>
                      <a:prstGeom prst="rect">
                        <a:avLst/>
                      </a:prstGeom>
                      <a:noFill/>
                      <a:ln w="38100">
                        <a:noFill/>
                        <a:miter/>
                      </a:ln>
                    </p:spPr>
                  </p:pic>
                </p:oleObj>
              </mc:Fallback>
            </mc:AlternateContent>
          </a:graphicData>
        </a:graphic>
      </p:graphicFrame>
      <p:graphicFrame>
        <p:nvGraphicFramePr>
          <p:cNvPr id="6" name="对象 -2147481354"/>
          <p:cNvGraphicFramePr>
            <a:graphicFrameLocks noChangeAspect="1"/>
          </p:cNvGraphicFramePr>
          <p:nvPr>
            <p:custDataLst>
              <p:tags r:id="rId12"/>
            </p:custDataLst>
          </p:nvPr>
        </p:nvGraphicFramePr>
        <p:xfrm>
          <a:off x="1505585" y="4137660"/>
          <a:ext cx="302895" cy="427990"/>
        </p:xfrm>
        <a:graphic>
          <a:graphicData uri="http://schemas.openxmlformats.org/presentationml/2006/ole">
            <mc:AlternateContent xmlns:mc="http://schemas.openxmlformats.org/markup-compatibility/2006">
              <mc:Choice xmlns:v="urn:schemas-microsoft-com:vml" Requires="v">
                <p:oleObj spid="_x0000_s22" name="" r:id="rId13" imgW="165100" imgH="228600" progId="Equation.DSMT4">
                  <p:embed/>
                </p:oleObj>
              </mc:Choice>
              <mc:Fallback>
                <p:oleObj name="" r:id="rId13" imgW="165100" imgH="228600" progId="Equation.DSMT4">
                  <p:embed/>
                  <p:pic>
                    <p:nvPicPr>
                      <p:cNvPr id="0" name="图片 21"/>
                      <p:cNvPicPr/>
                      <p:nvPr/>
                    </p:nvPicPr>
                    <p:blipFill>
                      <a:blip r:embed="rId14"/>
                      <a:stretch>
                        <a:fillRect/>
                      </a:stretch>
                    </p:blipFill>
                    <p:spPr>
                      <a:xfrm>
                        <a:off x="1505585" y="4137660"/>
                        <a:ext cx="302895" cy="427990"/>
                      </a:xfrm>
                      <a:prstGeom prst="rect">
                        <a:avLst/>
                      </a:prstGeom>
                      <a:noFill/>
                      <a:ln w="38100">
                        <a:noFill/>
                        <a:miter/>
                      </a:ln>
                    </p:spPr>
                  </p:pic>
                </p:oleObj>
              </mc:Fallback>
            </mc:AlternateContent>
          </a:graphicData>
        </a:graphic>
      </p:graphicFrame>
      <p:graphicFrame>
        <p:nvGraphicFramePr>
          <p:cNvPr id="7" name="对象 -2147480544"/>
          <p:cNvGraphicFramePr>
            <a:graphicFrameLocks noChangeAspect="1"/>
          </p:cNvGraphicFramePr>
          <p:nvPr>
            <p:custDataLst>
              <p:tags r:id="rId15"/>
            </p:custDataLst>
          </p:nvPr>
        </p:nvGraphicFramePr>
        <p:xfrm>
          <a:off x="6349365" y="4174490"/>
          <a:ext cx="1139825" cy="355600"/>
        </p:xfrm>
        <a:graphic>
          <a:graphicData uri="http://schemas.openxmlformats.org/presentationml/2006/ole">
            <mc:AlternateContent xmlns:mc="http://schemas.openxmlformats.org/markup-compatibility/2006">
              <mc:Choice xmlns:v="urn:schemas-microsoft-com:vml" Requires="v">
                <p:oleObj spid="_x0000_s23" name="" r:id="rId16" imgW="736600" imgH="228600" progId="Equation.DSMT4">
                  <p:embed/>
                </p:oleObj>
              </mc:Choice>
              <mc:Fallback>
                <p:oleObj name="" r:id="rId16" imgW="736600" imgH="228600" progId="Equation.DSMT4">
                  <p:embed/>
                  <p:pic>
                    <p:nvPicPr>
                      <p:cNvPr id="0" name="图片 22"/>
                      <p:cNvPicPr/>
                      <p:nvPr/>
                    </p:nvPicPr>
                    <p:blipFill>
                      <a:blip r:embed="rId17"/>
                      <a:stretch>
                        <a:fillRect/>
                      </a:stretch>
                    </p:blipFill>
                    <p:spPr>
                      <a:xfrm>
                        <a:off x="6349365" y="4174490"/>
                        <a:ext cx="1139825" cy="355600"/>
                      </a:xfrm>
                      <a:prstGeom prst="rect">
                        <a:avLst/>
                      </a:prstGeom>
                      <a:noFill/>
                      <a:ln w="38100">
                        <a:noFill/>
                        <a:miter/>
                      </a:ln>
                    </p:spPr>
                  </p:pic>
                </p:oleObj>
              </mc:Fallback>
            </mc:AlternateContent>
          </a:graphicData>
        </a:graphic>
      </p:graphicFrame>
      <p:graphicFrame>
        <p:nvGraphicFramePr>
          <p:cNvPr id="9" name="对象 -2147481351"/>
          <p:cNvGraphicFramePr>
            <a:graphicFrameLocks noChangeAspect="1"/>
          </p:cNvGraphicFramePr>
          <p:nvPr>
            <p:custDataLst>
              <p:tags r:id="rId18"/>
            </p:custDataLst>
          </p:nvPr>
        </p:nvGraphicFramePr>
        <p:xfrm>
          <a:off x="728980" y="4751070"/>
          <a:ext cx="2747645" cy="364490"/>
        </p:xfrm>
        <a:graphic>
          <a:graphicData uri="http://schemas.openxmlformats.org/presentationml/2006/ole">
            <mc:AlternateContent xmlns:mc="http://schemas.openxmlformats.org/markup-compatibility/2006">
              <mc:Choice xmlns:v="urn:schemas-microsoft-com:vml" Requires="v">
                <p:oleObj spid="_x0000_s24" name="" r:id="rId19" imgW="1727200" imgH="228600" progId="Equation.DSMT4">
                  <p:embed/>
                </p:oleObj>
              </mc:Choice>
              <mc:Fallback>
                <p:oleObj name="" r:id="rId19" imgW="1727200" imgH="228600" progId="Equation.DSMT4">
                  <p:embed/>
                  <p:pic>
                    <p:nvPicPr>
                      <p:cNvPr id="0" name="图片 23"/>
                      <p:cNvPicPr/>
                      <p:nvPr/>
                    </p:nvPicPr>
                    <p:blipFill>
                      <a:blip r:embed="rId20"/>
                      <a:stretch>
                        <a:fillRect/>
                      </a:stretch>
                    </p:blipFill>
                    <p:spPr>
                      <a:xfrm>
                        <a:off x="728980" y="4751070"/>
                        <a:ext cx="2747645" cy="364490"/>
                      </a:xfrm>
                      <a:prstGeom prst="rect">
                        <a:avLst/>
                      </a:prstGeom>
                      <a:noFill/>
                      <a:ln w="38100">
                        <a:noFill/>
                        <a:miter/>
                      </a:ln>
                    </p:spPr>
                  </p:pic>
                </p:oleObj>
              </mc:Fallback>
            </mc:AlternateContent>
          </a:graphicData>
        </a:graphic>
      </p:graphicFrame>
      <p:graphicFrame>
        <p:nvGraphicFramePr>
          <p:cNvPr id="10" name="对象 -2147481352"/>
          <p:cNvGraphicFramePr>
            <a:graphicFrameLocks noChangeAspect="1"/>
          </p:cNvGraphicFramePr>
          <p:nvPr>
            <p:custDataLst>
              <p:tags r:id="rId21"/>
            </p:custDataLst>
          </p:nvPr>
        </p:nvGraphicFramePr>
        <p:xfrm>
          <a:off x="8765540" y="4114800"/>
          <a:ext cx="331470" cy="468630"/>
        </p:xfrm>
        <a:graphic>
          <a:graphicData uri="http://schemas.openxmlformats.org/presentationml/2006/ole">
            <mc:AlternateContent xmlns:mc="http://schemas.openxmlformats.org/markup-compatibility/2006">
              <mc:Choice xmlns:v="urn:schemas-microsoft-com:vml" Requires="v">
                <p:oleObj spid="_x0000_s25" name="" r:id="rId22" imgW="165100" imgH="228600" progId="Equation.DSMT4">
                  <p:embed/>
                </p:oleObj>
              </mc:Choice>
              <mc:Fallback>
                <p:oleObj name="" r:id="rId22" imgW="165100" imgH="228600" progId="Equation.DSMT4">
                  <p:embed/>
                  <p:pic>
                    <p:nvPicPr>
                      <p:cNvPr id="0" name="图片 24"/>
                      <p:cNvPicPr/>
                      <p:nvPr/>
                    </p:nvPicPr>
                    <p:blipFill>
                      <a:blip r:embed="rId23"/>
                      <a:stretch>
                        <a:fillRect/>
                      </a:stretch>
                    </p:blipFill>
                    <p:spPr>
                      <a:xfrm>
                        <a:off x="8765540" y="4114800"/>
                        <a:ext cx="331470" cy="468630"/>
                      </a:xfrm>
                      <a:prstGeom prst="rect">
                        <a:avLst/>
                      </a:prstGeom>
                      <a:noFill/>
                      <a:ln w="38100">
                        <a:noFill/>
                        <a:miter/>
                      </a:ln>
                    </p:spPr>
                  </p:pic>
                </p:oleObj>
              </mc:Fallback>
            </mc:AlternateContent>
          </a:graphicData>
        </a:graphic>
      </p:graphicFrame>
      <p:graphicFrame>
        <p:nvGraphicFramePr>
          <p:cNvPr id="11" name="对象 -2147481350"/>
          <p:cNvGraphicFramePr>
            <a:graphicFrameLocks noChangeAspect="1"/>
          </p:cNvGraphicFramePr>
          <p:nvPr>
            <p:custDataLst>
              <p:tags r:id="rId24"/>
            </p:custDataLst>
          </p:nvPr>
        </p:nvGraphicFramePr>
        <p:xfrm>
          <a:off x="1854835" y="5314315"/>
          <a:ext cx="1318895" cy="376555"/>
        </p:xfrm>
        <a:graphic>
          <a:graphicData uri="http://schemas.openxmlformats.org/presentationml/2006/ole">
            <mc:AlternateContent xmlns:mc="http://schemas.openxmlformats.org/markup-compatibility/2006">
              <mc:Choice xmlns:v="urn:schemas-microsoft-com:vml" Requires="v">
                <p:oleObj spid="_x0000_s26" name="" r:id="rId25" imgW="799465" imgH="228600" progId="Equation.DSMT4">
                  <p:embed/>
                </p:oleObj>
              </mc:Choice>
              <mc:Fallback>
                <p:oleObj name="" r:id="rId25" imgW="799465" imgH="228600" progId="Equation.DSMT4">
                  <p:embed/>
                  <p:pic>
                    <p:nvPicPr>
                      <p:cNvPr id="0" name="图片 25"/>
                      <p:cNvPicPr/>
                      <p:nvPr/>
                    </p:nvPicPr>
                    <p:blipFill>
                      <a:blip r:embed="rId26"/>
                      <a:stretch>
                        <a:fillRect/>
                      </a:stretch>
                    </p:blipFill>
                    <p:spPr>
                      <a:xfrm>
                        <a:off x="1854835" y="5314315"/>
                        <a:ext cx="1318895" cy="376555"/>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3" name="文本框 2"/>
          <p:cNvSpPr txBox="1"/>
          <p:nvPr>
            <p:custDataLst>
              <p:tags r:id="rId2"/>
            </p:custDataLst>
          </p:nvPr>
        </p:nvSpPr>
        <p:spPr>
          <a:xfrm>
            <a:off x="337185" y="614045"/>
            <a:ext cx="7778115"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5.8.2 自信息、熵、先验熵、条件熵、互信息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8" name="文本框 7"/>
          <p:cNvSpPr txBox="1"/>
          <p:nvPr/>
        </p:nvSpPr>
        <p:spPr>
          <a:xfrm>
            <a:off x="478790" y="1475105"/>
            <a:ext cx="11051540" cy="3415030"/>
          </a:xfrm>
          <a:prstGeom prst="rect">
            <a:avLst/>
          </a:prstGeom>
          <a:noFill/>
        </p:spPr>
        <p:txBody>
          <a:bodyPr wrap="square" rtlCol="0" anchor="t">
            <a:spAutoFit/>
          </a:bodyPr>
          <a:p>
            <a:pPr indent="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（2）联合自信息</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定义5.20</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联合自信息 联合事件集合UV中的事件</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，包含的联合自信息定义为公式(5-30)。</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 (5-30)</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简记为</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，其中</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为联合概率。</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2" name="对象 -2147481349"/>
          <p:cNvGraphicFramePr>
            <a:graphicFrameLocks noChangeAspect="1"/>
          </p:cNvGraphicFramePr>
          <p:nvPr>
            <p:custDataLst>
              <p:tags r:id="rId3"/>
            </p:custDataLst>
          </p:nvPr>
        </p:nvGraphicFramePr>
        <p:xfrm>
          <a:off x="7627620" y="2200910"/>
          <a:ext cx="1478280" cy="441960"/>
        </p:xfrm>
        <a:graphic>
          <a:graphicData uri="http://schemas.openxmlformats.org/presentationml/2006/ole">
            <mc:AlternateContent xmlns:mc="http://schemas.openxmlformats.org/markup-compatibility/2006">
              <mc:Choice xmlns:v="urn:schemas-microsoft-com:vml" Requires="v">
                <p:oleObj spid="_x0000_s3076" name="" r:id="rId4" imgW="824865" imgH="241300" progId="Equation.DSMT4">
                  <p:embed/>
                </p:oleObj>
              </mc:Choice>
              <mc:Fallback>
                <p:oleObj name="" r:id="rId4" imgW="824865" imgH="241300" progId="Equation.DSMT4">
                  <p:embed/>
                  <p:pic>
                    <p:nvPicPr>
                      <p:cNvPr id="0" name="图片 3075"/>
                      <p:cNvPicPr/>
                      <p:nvPr/>
                    </p:nvPicPr>
                    <p:blipFill>
                      <a:blip r:embed="rId5"/>
                      <a:stretch>
                        <a:fillRect/>
                      </a:stretch>
                    </p:blipFill>
                    <p:spPr>
                      <a:xfrm>
                        <a:off x="7627620" y="2200910"/>
                        <a:ext cx="1478280" cy="441960"/>
                      </a:xfrm>
                      <a:prstGeom prst="rect">
                        <a:avLst/>
                      </a:prstGeom>
                      <a:noFill/>
                      <a:ln w="38100">
                        <a:noFill/>
                        <a:miter/>
                      </a:ln>
                    </p:spPr>
                  </p:pic>
                </p:oleObj>
              </mc:Fallback>
            </mc:AlternateContent>
          </a:graphicData>
        </a:graphic>
      </p:graphicFrame>
      <p:graphicFrame>
        <p:nvGraphicFramePr>
          <p:cNvPr id="6" name="对象 -2147480543"/>
          <p:cNvGraphicFramePr>
            <a:graphicFrameLocks noChangeAspect="1"/>
          </p:cNvGraphicFramePr>
          <p:nvPr>
            <p:custDataLst>
              <p:tags r:id="rId6"/>
            </p:custDataLst>
          </p:nvPr>
        </p:nvGraphicFramePr>
        <p:xfrm>
          <a:off x="3895725" y="3289300"/>
          <a:ext cx="3147060" cy="452120"/>
        </p:xfrm>
        <a:graphic>
          <a:graphicData uri="http://schemas.openxmlformats.org/presentationml/2006/ole">
            <mc:AlternateContent xmlns:mc="http://schemas.openxmlformats.org/markup-compatibility/2006">
              <mc:Choice xmlns:v="urn:schemas-microsoft-com:vml" Requires="v">
                <p:oleObj spid="_x0000_s9" name="" r:id="rId7" imgW="1726565" imgH="241300" progId="Equation.DSMT4">
                  <p:embed/>
                </p:oleObj>
              </mc:Choice>
              <mc:Fallback>
                <p:oleObj name="" r:id="rId7" imgW="1726565" imgH="241300" progId="Equation.DSMT4">
                  <p:embed/>
                  <p:pic>
                    <p:nvPicPr>
                      <p:cNvPr id="0" name="图片 8"/>
                      <p:cNvPicPr/>
                      <p:nvPr/>
                    </p:nvPicPr>
                    <p:blipFill>
                      <a:blip r:embed="rId8"/>
                      <a:stretch>
                        <a:fillRect/>
                      </a:stretch>
                    </p:blipFill>
                    <p:spPr>
                      <a:xfrm>
                        <a:off x="3895725" y="3289300"/>
                        <a:ext cx="3147060" cy="452120"/>
                      </a:xfrm>
                      <a:prstGeom prst="rect">
                        <a:avLst/>
                      </a:prstGeom>
                      <a:noFill/>
                      <a:ln w="38100">
                        <a:noFill/>
                        <a:miter/>
                      </a:ln>
                    </p:spPr>
                  </p:pic>
                </p:oleObj>
              </mc:Fallback>
            </mc:AlternateContent>
          </a:graphicData>
        </a:graphic>
      </p:graphicFrame>
      <p:graphicFrame>
        <p:nvGraphicFramePr>
          <p:cNvPr id="7" name="对象 -2147481347"/>
          <p:cNvGraphicFramePr>
            <a:graphicFrameLocks noChangeAspect="1"/>
          </p:cNvGraphicFramePr>
          <p:nvPr>
            <p:custDataLst>
              <p:tags r:id="rId9"/>
            </p:custDataLst>
          </p:nvPr>
        </p:nvGraphicFramePr>
        <p:xfrm>
          <a:off x="1581785" y="4459605"/>
          <a:ext cx="1929765" cy="329565"/>
        </p:xfrm>
        <a:graphic>
          <a:graphicData uri="http://schemas.openxmlformats.org/presentationml/2006/ole">
            <mc:AlternateContent xmlns:mc="http://schemas.openxmlformats.org/markup-compatibility/2006">
              <mc:Choice xmlns:v="urn:schemas-microsoft-com:vml" Requires="v">
                <p:oleObj spid="_x0000_s10" name="" r:id="rId10" imgW="1179830" imgH="203200" progId="Equation.DSMT4">
                  <p:embed/>
                </p:oleObj>
              </mc:Choice>
              <mc:Fallback>
                <p:oleObj name="" r:id="rId10" imgW="1179830" imgH="203200" progId="Equation.DSMT4">
                  <p:embed/>
                  <p:pic>
                    <p:nvPicPr>
                      <p:cNvPr id="0" name="图片 9"/>
                      <p:cNvPicPr/>
                      <p:nvPr/>
                    </p:nvPicPr>
                    <p:blipFill>
                      <a:blip r:embed="rId11"/>
                      <a:stretch>
                        <a:fillRect/>
                      </a:stretch>
                    </p:blipFill>
                    <p:spPr>
                      <a:xfrm>
                        <a:off x="1581785" y="4459605"/>
                        <a:ext cx="1929765" cy="329565"/>
                      </a:xfrm>
                      <a:prstGeom prst="rect">
                        <a:avLst/>
                      </a:prstGeom>
                      <a:noFill/>
                      <a:ln w="38100">
                        <a:noFill/>
                        <a:miter/>
                      </a:ln>
                    </p:spPr>
                  </p:pic>
                </p:oleObj>
              </mc:Fallback>
            </mc:AlternateContent>
          </a:graphicData>
        </a:graphic>
      </p:graphicFrame>
      <p:graphicFrame>
        <p:nvGraphicFramePr>
          <p:cNvPr id="11" name="对象 -2147481346"/>
          <p:cNvGraphicFramePr>
            <a:graphicFrameLocks noChangeAspect="1"/>
          </p:cNvGraphicFramePr>
          <p:nvPr>
            <p:custDataLst>
              <p:tags r:id="rId12"/>
            </p:custDataLst>
          </p:nvPr>
        </p:nvGraphicFramePr>
        <p:xfrm>
          <a:off x="4481195" y="4396740"/>
          <a:ext cx="695960" cy="365760"/>
        </p:xfrm>
        <a:graphic>
          <a:graphicData uri="http://schemas.openxmlformats.org/presentationml/2006/ole">
            <mc:AlternateContent xmlns:mc="http://schemas.openxmlformats.org/markup-compatibility/2006">
              <mc:Choice xmlns:v="urn:schemas-microsoft-com:vml" Requires="v">
                <p:oleObj spid="_x0000_s12" name="" r:id="rId13" imgW="380365" imgH="203200" progId="Equation.DSMT4">
                  <p:embed/>
                </p:oleObj>
              </mc:Choice>
              <mc:Fallback>
                <p:oleObj name="" r:id="rId13" imgW="380365" imgH="203200" progId="Equation.DSMT4">
                  <p:embed/>
                  <p:pic>
                    <p:nvPicPr>
                      <p:cNvPr id="0" name="图片 10"/>
                      <p:cNvPicPr/>
                      <p:nvPr/>
                    </p:nvPicPr>
                    <p:blipFill>
                      <a:blip r:embed="rId14"/>
                      <a:stretch>
                        <a:fillRect/>
                      </a:stretch>
                    </p:blipFill>
                    <p:spPr>
                      <a:xfrm>
                        <a:off x="4481195" y="4396740"/>
                        <a:ext cx="695960" cy="365760"/>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312052"/>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8" name="文本框 7"/>
          <p:cNvSpPr txBox="1"/>
          <p:nvPr>
            <p:custDataLst>
              <p:tags r:id="rId2"/>
            </p:custDataLst>
          </p:nvPr>
        </p:nvSpPr>
        <p:spPr>
          <a:xfrm>
            <a:off x="337185" y="311785"/>
            <a:ext cx="7778115"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5.8.2 自信息、熵、先验熵、条件熵、互信息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9" name="文本框 8"/>
          <p:cNvSpPr txBox="1"/>
          <p:nvPr/>
        </p:nvSpPr>
        <p:spPr>
          <a:xfrm>
            <a:off x="337185" y="893445"/>
            <a:ext cx="11779885" cy="2373630"/>
          </a:xfrm>
          <a:prstGeom prst="rect">
            <a:avLst/>
          </a:prstGeom>
          <a:noFill/>
        </p:spPr>
        <p:txBody>
          <a:bodyPr wrap="square" rtlCol="0" anchor="t">
            <a:spAutoFit/>
          </a:bodyPr>
          <a:p>
            <a:pPr indent="0" fontAlgn="auto">
              <a:lnSpc>
                <a:spcPts val="356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例题5.6 箱中球不变，现从箱中随机取出两个球。求：</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ts val="356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（1）事件“两个球中有黑、白球各一个”的不确定性；</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ts val="356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（2）事件“两个球都是白球”所提供的信息量；</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ts val="356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（3）事件“两个球都是白球”和事件“两个球都是黑球”的发生，哪一个更难猜测？</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ts val="356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解 三种情况求的都是联合自信息，设u为黑球数，v为白球数；</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2" name="对象 -2147481345"/>
          <p:cNvGraphicFramePr>
            <a:graphicFrameLocks noChangeAspect="1"/>
          </p:cNvGraphicFramePr>
          <p:nvPr>
            <p:custDataLst>
              <p:tags r:id="rId3"/>
            </p:custDataLst>
          </p:nvPr>
        </p:nvGraphicFramePr>
        <p:xfrm>
          <a:off x="1311910" y="3235960"/>
          <a:ext cx="4030345" cy="1047750"/>
        </p:xfrm>
        <a:graphic>
          <a:graphicData uri="http://schemas.openxmlformats.org/presentationml/2006/ole">
            <mc:AlternateContent xmlns:mc="http://schemas.openxmlformats.org/markup-compatibility/2006">
              <mc:Choice xmlns:v="urn:schemas-microsoft-com:vml" Requires="v">
                <p:oleObj spid="_x0000_s3076" name="" r:id="rId4" imgW="2641600" imgH="685800" progId="Equation.DSMT4">
                  <p:embed/>
                </p:oleObj>
              </mc:Choice>
              <mc:Fallback>
                <p:oleObj name="" r:id="rId4" imgW="2641600" imgH="685800" progId="Equation.DSMT4">
                  <p:embed/>
                  <p:pic>
                    <p:nvPicPr>
                      <p:cNvPr id="0" name="图片 3075"/>
                      <p:cNvPicPr/>
                      <p:nvPr/>
                    </p:nvPicPr>
                    <p:blipFill>
                      <a:blip r:embed="rId5"/>
                      <a:stretch>
                        <a:fillRect/>
                      </a:stretch>
                    </p:blipFill>
                    <p:spPr>
                      <a:xfrm>
                        <a:off x="1311910" y="3235960"/>
                        <a:ext cx="4030345" cy="1047750"/>
                      </a:xfrm>
                      <a:prstGeom prst="rect">
                        <a:avLst/>
                      </a:prstGeom>
                      <a:noFill/>
                      <a:ln w="38100">
                        <a:noFill/>
                        <a:miter/>
                      </a:ln>
                    </p:spPr>
                  </p:pic>
                </p:oleObj>
              </mc:Fallback>
            </mc:AlternateContent>
          </a:graphicData>
        </a:graphic>
      </p:graphicFrame>
      <p:graphicFrame>
        <p:nvGraphicFramePr>
          <p:cNvPr id="3" name="对象 -2147481344"/>
          <p:cNvGraphicFramePr>
            <a:graphicFrameLocks noChangeAspect="1"/>
          </p:cNvGraphicFramePr>
          <p:nvPr>
            <p:custDataLst>
              <p:tags r:id="rId6"/>
            </p:custDataLst>
          </p:nvPr>
        </p:nvGraphicFramePr>
        <p:xfrm>
          <a:off x="6975475" y="3309620"/>
          <a:ext cx="3707765" cy="992505"/>
        </p:xfrm>
        <a:graphic>
          <a:graphicData uri="http://schemas.openxmlformats.org/presentationml/2006/ole">
            <mc:AlternateContent xmlns:mc="http://schemas.openxmlformats.org/markup-compatibility/2006">
              <mc:Choice xmlns:v="urn:schemas-microsoft-com:vml" Requires="v">
                <p:oleObj spid="_x0000_s10" name="" r:id="rId7" imgW="2565400" imgH="685800" progId="Equation.DSMT4">
                  <p:embed/>
                </p:oleObj>
              </mc:Choice>
              <mc:Fallback>
                <p:oleObj name="" r:id="rId7" imgW="2565400" imgH="685800" progId="Equation.DSMT4">
                  <p:embed/>
                  <p:pic>
                    <p:nvPicPr>
                      <p:cNvPr id="0" name="图片 9"/>
                      <p:cNvPicPr/>
                      <p:nvPr/>
                    </p:nvPicPr>
                    <p:blipFill>
                      <a:blip r:embed="rId8"/>
                      <a:stretch>
                        <a:fillRect/>
                      </a:stretch>
                    </p:blipFill>
                    <p:spPr>
                      <a:xfrm>
                        <a:off x="6975475" y="3309620"/>
                        <a:ext cx="3707765" cy="992505"/>
                      </a:xfrm>
                      <a:prstGeom prst="rect">
                        <a:avLst/>
                      </a:prstGeom>
                      <a:noFill/>
                      <a:ln w="38100">
                        <a:noFill/>
                        <a:miter/>
                      </a:ln>
                    </p:spPr>
                  </p:pic>
                </p:oleObj>
              </mc:Fallback>
            </mc:AlternateContent>
          </a:graphicData>
        </a:graphic>
      </p:graphicFrame>
      <p:graphicFrame>
        <p:nvGraphicFramePr>
          <p:cNvPr id="6" name="对象 -2147481343"/>
          <p:cNvGraphicFramePr>
            <a:graphicFrameLocks noChangeAspect="1"/>
          </p:cNvGraphicFramePr>
          <p:nvPr>
            <p:custDataLst>
              <p:tags r:id="rId9"/>
            </p:custDataLst>
          </p:nvPr>
        </p:nvGraphicFramePr>
        <p:xfrm>
          <a:off x="1497330" y="4397375"/>
          <a:ext cx="4026535" cy="1031875"/>
        </p:xfrm>
        <a:graphic>
          <a:graphicData uri="http://schemas.openxmlformats.org/presentationml/2006/ole">
            <mc:AlternateContent xmlns:mc="http://schemas.openxmlformats.org/markup-compatibility/2006">
              <mc:Choice xmlns:v="urn:schemas-microsoft-com:vml" Requires="v">
                <p:oleObj spid="_x0000_s11" name="" r:id="rId10" imgW="2667000" imgH="685800" progId="Equation.DSMT4">
                  <p:embed/>
                </p:oleObj>
              </mc:Choice>
              <mc:Fallback>
                <p:oleObj name="" r:id="rId10" imgW="2667000" imgH="685800" progId="Equation.DSMT4">
                  <p:embed/>
                  <p:pic>
                    <p:nvPicPr>
                      <p:cNvPr id="0" name="图片 10"/>
                      <p:cNvPicPr/>
                      <p:nvPr/>
                    </p:nvPicPr>
                    <p:blipFill>
                      <a:blip r:embed="rId11"/>
                      <a:stretch>
                        <a:fillRect/>
                      </a:stretch>
                    </p:blipFill>
                    <p:spPr>
                      <a:xfrm>
                        <a:off x="1497330" y="4397375"/>
                        <a:ext cx="4026535" cy="1031875"/>
                      </a:xfrm>
                      <a:prstGeom prst="rect">
                        <a:avLst/>
                      </a:prstGeom>
                      <a:noFill/>
                      <a:ln w="38100">
                        <a:noFill/>
                        <a:miter/>
                      </a:ln>
                    </p:spPr>
                  </p:pic>
                </p:oleObj>
              </mc:Fallback>
            </mc:AlternateContent>
          </a:graphicData>
        </a:graphic>
      </p:graphicFrame>
      <p:sp>
        <p:nvSpPr>
          <p:cNvPr id="12" name="文本框 11"/>
          <p:cNvSpPr txBox="1"/>
          <p:nvPr/>
        </p:nvSpPr>
        <p:spPr>
          <a:xfrm>
            <a:off x="955675" y="5553710"/>
            <a:ext cx="9906635" cy="460375"/>
          </a:xfrm>
          <a:prstGeom prst="rect">
            <a:avLst/>
          </a:prstGeom>
          <a:noFill/>
        </p:spPr>
        <p:txBody>
          <a:bodyPr wrap="square" rtlCol="0" anchor="t">
            <a:spAutoFit/>
          </a:bodyPr>
          <a:p>
            <a:r>
              <a:rPr lang="zh-CN" altLang="en-US" sz="2400"/>
              <a:t>因为，</a:t>
            </a:r>
            <a:r>
              <a:rPr lang="en-US" altLang="zh-CN" sz="2400"/>
              <a:t>              </a:t>
            </a:r>
            <a:r>
              <a:rPr lang="zh-CN" altLang="en-US" sz="2400"/>
              <a:t>，所以事件“两个球都是白球”的发生更难猜测。</a:t>
            </a:r>
            <a:endParaRPr lang="zh-CN" altLang="en-US" sz="2400"/>
          </a:p>
        </p:txBody>
      </p:sp>
      <p:graphicFrame>
        <p:nvGraphicFramePr>
          <p:cNvPr id="7" name="对象 -2147481342"/>
          <p:cNvGraphicFramePr>
            <a:graphicFrameLocks noChangeAspect="1"/>
          </p:cNvGraphicFramePr>
          <p:nvPr>
            <p:custDataLst>
              <p:tags r:id="rId12"/>
            </p:custDataLst>
          </p:nvPr>
        </p:nvGraphicFramePr>
        <p:xfrm>
          <a:off x="1952625" y="5627370"/>
          <a:ext cx="1583055" cy="332740"/>
        </p:xfrm>
        <a:graphic>
          <a:graphicData uri="http://schemas.openxmlformats.org/presentationml/2006/ole">
            <mc:AlternateContent xmlns:mc="http://schemas.openxmlformats.org/markup-compatibility/2006">
              <mc:Choice xmlns:v="urn:schemas-microsoft-com:vml" Requires="v">
                <p:oleObj spid="_x0000_s13" name="" r:id="rId13" imgW="951865" imgH="203200" progId="Equation.DSMT4">
                  <p:embed/>
                </p:oleObj>
              </mc:Choice>
              <mc:Fallback>
                <p:oleObj name="" r:id="rId13" imgW="951865" imgH="203200" progId="Equation.DSMT4">
                  <p:embed/>
                  <p:pic>
                    <p:nvPicPr>
                      <p:cNvPr id="0" name="图片 12"/>
                      <p:cNvPicPr/>
                      <p:nvPr/>
                    </p:nvPicPr>
                    <p:blipFill>
                      <a:blip r:embed="rId14"/>
                      <a:stretch>
                        <a:fillRect/>
                      </a:stretch>
                    </p:blipFill>
                    <p:spPr>
                      <a:xfrm>
                        <a:off x="1952625" y="5627370"/>
                        <a:ext cx="1583055" cy="332740"/>
                      </a:xfrm>
                      <a:prstGeom prst="rect">
                        <a:avLst/>
                      </a:prstGeom>
                      <a:noFill/>
                      <a:ln w="38100">
                        <a:noFill/>
                        <a:miter/>
                      </a:ln>
                    </p:spPr>
                  </p:pic>
                </p:oleObj>
              </mc:Fallback>
            </mc:AlternateContent>
          </a:graphicData>
        </a:graphic>
      </p:graphicFrame>
      <p:sp>
        <p:nvSpPr>
          <p:cNvPr id="14" name="文本框 13"/>
          <p:cNvSpPr txBox="1"/>
          <p:nvPr/>
        </p:nvSpPr>
        <p:spPr>
          <a:xfrm>
            <a:off x="502285" y="3554095"/>
            <a:ext cx="657860" cy="460375"/>
          </a:xfrm>
          <a:prstGeom prst="rect">
            <a:avLst/>
          </a:prstGeom>
          <a:noFill/>
        </p:spPr>
        <p:txBody>
          <a:bodyPr wrap="square" rtlCol="0">
            <a:spAutoFit/>
          </a:bodyPr>
          <a:p>
            <a:r>
              <a:rPr lang="zh-CN" altLang="en-US" sz="240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5" name="文本框 14"/>
          <p:cNvSpPr txBox="1"/>
          <p:nvPr>
            <p:custDataLst>
              <p:tags r:id="rId15"/>
            </p:custDataLst>
          </p:nvPr>
        </p:nvSpPr>
        <p:spPr>
          <a:xfrm>
            <a:off x="6011545" y="3575685"/>
            <a:ext cx="657860" cy="460375"/>
          </a:xfrm>
          <a:prstGeom prst="rect">
            <a:avLst/>
          </a:prstGeom>
          <a:noFill/>
        </p:spPr>
        <p:txBody>
          <a:bodyPr wrap="square" rtlCol="0">
            <a:spAutoFit/>
          </a:bodyPr>
          <a:p>
            <a:r>
              <a:rPr lang="zh-CN" altLang="en-US" sz="240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16" name="文本框 15"/>
          <p:cNvSpPr txBox="1"/>
          <p:nvPr>
            <p:custDataLst>
              <p:tags r:id="rId16"/>
            </p:custDataLst>
          </p:nvPr>
        </p:nvSpPr>
        <p:spPr>
          <a:xfrm>
            <a:off x="502285" y="4856480"/>
            <a:ext cx="657860" cy="460375"/>
          </a:xfrm>
          <a:prstGeom prst="rect">
            <a:avLst/>
          </a:prstGeom>
          <a:noFill/>
        </p:spPr>
        <p:txBody>
          <a:bodyPr wrap="square" rtlCol="0">
            <a:spAutoFit/>
          </a:bodyPr>
          <a:p>
            <a:r>
              <a:rPr lang="zh-CN" altLang="en-US" sz="240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a:latin typeface="Times New Roman" panose="02020603050405020304" pitchFamily="18" charset="0"/>
                <a:ea typeface="宋体" panose="02010600030101010101" pitchFamily="2" charset="-122"/>
                <a:cs typeface="Times New Roman" panose="02020603050405020304" pitchFamily="18" charset="0"/>
              </a:rPr>
              <a:t>3</a:t>
            </a:r>
            <a:r>
              <a:rPr lang="zh-CN" alt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spd="slow" advTm="2811">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7" name="文本框 6"/>
          <p:cNvSpPr txBox="1"/>
          <p:nvPr>
            <p:custDataLst>
              <p:tags r:id="rId2"/>
            </p:custDataLst>
          </p:nvPr>
        </p:nvSpPr>
        <p:spPr>
          <a:xfrm>
            <a:off x="337185" y="614045"/>
            <a:ext cx="7778115"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5.8.2 自信息、熵、先验熵、条件熵、互信息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13" name="文本框 12"/>
          <p:cNvSpPr txBox="1"/>
          <p:nvPr/>
        </p:nvSpPr>
        <p:spPr>
          <a:xfrm>
            <a:off x="1565275" y="1964690"/>
            <a:ext cx="9641205" cy="2861310"/>
          </a:xfrm>
          <a:prstGeom prst="rect">
            <a:avLst/>
          </a:prstGeom>
          <a:noFill/>
        </p:spPr>
        <p:txBody>
          <a:bodyPr wrap="square" rtlCol="0" anchor="t">
            <a:spAutoFit/>
          </a:bodyPr>
          <a:p>
            <a:pPr indent="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定义5.21 </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条件自信息</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事件</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在事件</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给定条件下的条件自信息定义为</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    (5-31)</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简记为</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2" name="对象 -2147481341"/>
          <p:cNvGraphicFramePr>
            <a:graphicFrameLocks noChangeAspect="1"/>
          </p:cNvGraphicFramePr>
          <p:nvPr>
            <p:custDataLst>
              <p:tags r:id="rId3"/>
            </p:custDataLst>
          </p:nvPr>
        </p:nvGraphicFramePr>
        <p:xfrm>
          <a:off x="5227320" y="2138680"/>
          <a:ext cx="755650" cy="421640"/>
        </p:xfrm>
        <a:graphic>
          <a:graphicData uri="http://schemas.openxmlformats.org/presentationml/2006/ole">
            <mc:AlternateContent xmlns:mc="http://schemas.openxmlformats.org/markup-compatibility/2006">
              <mc:Choice xmlns:v="urn:schemas-microsoft-com:vml" Requires="v">
                <p:oleObj spid="_x0000_s3076" name="" r:id="rId4" imgW="405765" imgH="228600" progId="Equation.DSMT4">
                  <p:embed/>
                </p:oleObj>
              </mc:Choice>
              <mc:Fallback>
                <p:oleObj name="" r:id="rId4" imgW="405765" imgH="228600" progId="Equation.DSMT4">
                  <p:embed/>
                  <p:pic>
                    <p:nvPicPr>
                      <p:cNvPr id="0" name="图片 3075"/>
                      <p:cNvPicPr/>
                      <p:nvPr/>
                    </p:nvPicPr>
                    <p:blipFill>
                      <a:blip r:embed="rId5"/>
                      <a:stretch>
                        <a:fillRect/>
                      </a:stretch>
                    </p:blipFill>
                    <p:spPr>
                      <a:xfrm>
                        <a:off x="5227320" y="2138680"/>
                        <a:ext cx="755650" cy="421640"/>
                      </a:xfrm>
                      <a:prstGeom prst="rect">
                        <a:avLst/>
                      </a:prstGeom>
                      <a:noFill/>
                      <a:ln w="38100">
                        <a:noFill/>
                        <a:miter/>
                      </a:ln>
                    </p:spPr>
                  </p:pic>
                </p:oleObj>
              </mc:Fallback>
            </mc:AlternateContent>
          </a:graphicData>
        </a:graphic>
      </p:graphicFrame>
      <p:graphicFrame>
        <p:nvGraphicFramePr>
          <p:cNvPr id="3" name="对象 -2147480542"/>
          <p:cNvGraphicFramePr>
            <a:graphicFrameLocks noChangeAspect="1"/>
          </p:cNvGraphicFramePr>
          <p:nvPr>
            <p:custDataLst>
              <p:tags r:id="rId6"/>
            </p:custDataLst>
          </p:nvPr>
        </p:nvGraphicFramePr>
        <p:xfrm>
          <a:off x="6985000" y="2138680"/>
          <a:ext cx="714375" cy="453390"/>
        </p:xfrm>
        <a:graphic>
          <a:graphicData uri="http://schemas.openxmlformats.org/presentationml/2006/ole">
            <mc:AlternateContent xmlns:mc="http://schemas.openxmlformats.org/markup-compatibility/2006">
              <mc:Choice xmlns:v="urn:schemas-microsoft-com:vml" Requires="v">
                <p:oleObj spid="_x0000_s14" name="" r:id="rId7" imgW="393700" imgH="241300" progId="Equation.DSMT4">
                  <p:embed/>
                </p:oleObj>
              </mc:Choice>
              <mc:Fallback>
                <p:oleObj name="" r:id="rId7" imgW="393700" imgH="241300" progId="Equation.DSMT4">
                  <p:embed/>
                  <p:pic>
                    <p:nvPicPr>
                      <p:cNvPr id="0" name="图片 13"/>
                      <p:cNvPicPr/>
                      <p:nvPr/>
                    </p:nvPicPr>
                    <p:blipFill>
                      <a:blip r:embed="rId8"/>
                      <a:stretch>
                        <a:fillRect/>
                      </a:stretch>
                    </p:blipFill>
                    <p:spPr>
                      <a:xfrm>
                        <a:off x="6985000" y="2138680"/>
                        <a:ext cx="714375" cy="453390"/>
                      </a:xfrm>
                      <a:prstGeom prst="rect">
                        <a:avLst/>
                      </a:prstGeom>
                      <a:noFill/>
                      <a:ln w="38100">
                        <a:noFill/>
                        <a:miter/>
                      </a:ln>
                    </p:spPr>
                  </p:pic>
                </p:oleObj>
              </mc:Fallback>
            </mc:AlternateContent>
          </a:graphicData>
        </a:graphic>
      </p:graphicFrame>
      <p:graphicFrame>
        <p:nvGraphicFramePr>
          <p:cNvPr id="6" name="对象 -2147481339"/>
          <p:cNvGraphicFramePr>
            <a:graphicFrameLocks noChangeAspect="1"/>
          </p:cNvGraphicFramePr>
          <p:nvPr>
            <p:custDataLst>
              <p:tags r:id="rId9"/>
            </p:custDataLst>
          </p:nvPr>
        </p:nvGraphicFramePr>
        <p:xfrm>
          <a:off x="4483735" y="3166745"/>
          <a:ext cx="3567430" cy="457200"/>
        </p:xfrm>
        <a:graphic>
          <a:graphicData uri="http://schemas.openxmlformats.org/presentationml/2006/ole">
            <mc:AlternateContent xmlns:mc="http://schemas.openxmlformats.org/markup-compatibility/2006">
              <mc:Choice xmlns:v="urn:schemas-microsoft-com:vml" Requires="v">
                <p:oleObj spid="_x0000_s15" name="" r:id="rId10" imgW="1929765" imgH="241300" progId="Equation.DSMT4">
                  <p:embed/>
                </p:oleObj>
              </mc:Choice>
              <mc:Fallback>
                <p:oleObj name="" r:id="rId10" imgW="1929765" imgH="241300" progId="Equation.DSMT4">
                  <p:embed/>
                  <p:pic>
                    <p:nvPicPr>
                      <p:cNvPr id="0" name="图片 14"/>
                      <p:cNvPicPr/>
                      <p:nvPr/>
                    </p:nvPicPr>
                    <p:blipFill>
                      <a:blip r:embed="rId11"/>
                      <a:stretch>
                        <a:fillRect/>
                      </a:stretch>
                    </p:blipFill>
                    <p:spPr>
                      <a:xfrm>
                        <a:off x="4483735" y="3166745"/>
                        <a:ext cx="3567430" cy="457200"/>
                      </a:xfrm>
                      <a:prstGeom prst="rect">
                        <a:avLst/>
                      </a:prstGeom>
                      <a:noFill/>
                      <a:ln w="38100">
                        <a:noFill/>
                        <a:miter/>
                      </a:ln>
                    </p:spPr>
                  </p:pic>
                </p:oleObj>
              </mc:Fallback>
            </mc:AlternateContent>
          </a:graphicData>
        </a:graphic>
      </p:graphicFrame>
      <p:graphicFrame>
        <p:nvGraphicFramePr>
          <p:cNvPr id="8" name="对象 -2147481338"/>
          <p:cNvGraphicFramePr>
            <a:graphicFrameLocks noChangeAspect="1"/>
          </p:cNvGraphicFramePr>
          <p:nvPr>
            <p:custDataLst>
              <p:tags r:id="rId12"/>
            </p:custDataLst>
          </p:nvPr>
        </p:nvGraphicFramePr>
        <p:xfrm>
          <a:off x="2718435" y="4409440"/>
          <a:ext cx="2435225" cy="347980"/>
        </p:xfrm>
        <a:graphic>
          <a:graphicData uri="http://schemas.openxmlformats.org/presentationml/2006/ole">
            <mc:AlternateContent xmlns:mc="http://schemas.openxmlformats.org/markup-compatibility/2006">
              <mc:Choice xmlns:v="urn:schemas-microsoft-com:vml" Requires="v">
                <p:oleObj spid="_x0000_s16" name="" r:id="rId13" imgW="1395730" imgH="203200" progId="Equation.DSMT4">
                  <p:embed/>
                </p:oleObj>
              </mc:Choice>
              <mc:Fallback>
                <p:oleObj name="" r:id="rId13" imgW="1395730" imgH="203200" progId="Equation.DSMT4">
                  <p:embed/>
                  <p:pic>
                    <p:nvPicPr>
                      <p:cNvPr id="0" name="图片 15"/>
                      <p:cNvPicPr/>
                      <p:nvPr/>
                    </p:nvPicPr>
                    <p:blipFill>
                      <a:blip r:embed="rId14"/>
                      <a:stretch>
                        <a:fillRect/>
                      </a:stretch>
                    </p:blipFill>
                    <p:spPr>
                      <a:xfrm>
                        <a:off x="2718435" y="4409440"/>
                        <a:ext cx="2435225" cy="347980"/>
                      </a:xfrm>
                      <a:prstGeom prst="rect">
                        <a:avLst/>
                      </a:prstGeom>
                      <a:noFill/>
                      <a:ln w="38100">
                        <a:noFill/>
                        <a:miter/>
                      </a:ln>
                    </p:spPr>
                  </p:pic>
                </p:oleObj>
              </mc:Fallback>
            </mc:AlternateContent>
          </a:graphicData>
        </a:graphic>
      </p:graphicFrame>
      <p:sp>
        <p:nvSpPr>
          <p:cNvPr id="17" name="文本框 16"/>
          <p:cNvSpPr txBox="1"/>
          <p:nvPr/>
        </p:nvSpPr>
        <p:spPr>
          <a:xfrm>
            <a:off x="820420" y="1320165"/>
            <a:ext cx="2560955" cy="460375"/>
          </a:xfrm>
          <a:prstGeom prst="rect">
            <a:avLst/>
          </a:prstGeom>
          <a:noFill/>
        </p:spPr>
        <p:txBody>
          <a:bodyPr wrap="square" rtlCol="0" anchor="t">
            <a:spAutoFit/>
          </a:bodyPr>
          <a:p>
            <a:r>
              <a:rPr lang="zh-CN" altLang="en-US" sz="2400">
                <a:latin typeface="Times New Roman" panose="02020603050405020304" pitchFamily="18" charset="0"/>
                <a:cs typeface="Times New Roman" panose="02020603050405020304" pitchFamily="18" charset="0"/>
              </a:rPr>
              <a:t>（</a:t>
            </a:r>
            <a:r>
              <a:rPr lang="en-US" altLang="zh-CN" sz="2400">
                <a:latin typeface="Times New Roman" panose="02020603050405020304" pitchFamily="18" charset="0"/>
                <a:cs typeface="Times New Roman" panose="02020603050405020304" pitchFamily="18" charset="0"/>
              </a:rPr>
              <a:t>3</a:t>
            </a:r>
            <a:r>
              <a:rPr lang="zh-CN" altLang="en-US" sz="2400">
                <a:latin typeface="Times New Roman" panose="02020603050405020304" pitchFamily="18" charset="0"/>
                <a:cs typeface="Times New Roman" panose="02020603050405020304" pitchFamily="18" charset="0"/>
              </a:rPr>
              <a:t>）</a:t>
            </a:r>
            <a:r>
              <a:rPr lang="zh-CN" altLang="en-US" sz="2400"/>
              <a:t>条件</a:t>
            </a:r>
            <a:r>
              <a:rPr lang="zh-CN" altLang="en-US" sz="2400"/>
              <a:t>自信息</a:t>
            </a:r>
            <a:endParaRPr lang="zh-CN" altLang="en-US" sz="2400"/>
          </a:p>
        </p:txBody>
      </p:sp>
    </p:spTree>
  </p:cSld>
  <p:clrMapOvr>
    <a:masterClrMapping/>
  </p:clrMapOvr>
  <p:transition spd="slow" advTm="2811">
    <p:push dir="u"/>
  </p:transition>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PP_MARK_KEY" val="3b2d7f82-677f-49dc-96d7-a8e0cd7484b8"/>
  <p:tag name="COMMONDATA" val="eyJjb3VudCI6MjQsImhkaWQiOiIwMDE1YjM0ZWUxNTgzZWU4MmIzNDFiMGZiNjRjMWEyMyIsInVzZXJDb3VudCI6MX0="/>
  <p:tag name="commondata" val="eyJjb3VudCI6MjUsImhkaWQiOiIwMDE1YjM0ZWUxNTgzZWU4MmIzNDFiMGZiNjRjMWEyMyIsInVzZXJDb3VudCI6Mn0="/>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普惠体">
      <a:majorFont>
        <a:latin typeface="阿里巴巴普惠体 R"/>
        <a:ea typeface="阿里巴巴普惠体 R"/>
        <a:cs typeface=""/>
      </a:majorFont>
      <a:minorFont>
        <a:latin typeface="阿里巴巴普惠体 R"/>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6549</Words>
  <Application>WPS 演示</Application>
  <PresentationFormat>宽屏</PresentationFormat>
  <Paragraphs>194</Paragraphs>
  <Slides>26</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72</vt:i4>
      </vt:variant>
      <vt:variant>
        <vt:lpstr>幻灯片标题</vt:lpstr>
      </vt:variant>
      <vt:variant>
        <vt:i4>26</vt:i4>
      </vt:variant>
    </vt:vector>
  </HeadingPairs>
  <TitlesOfParts>
    <vt:vector size="109" baseType="lpstr">
      <vt:lpstr>Arial</vt:lpstr>
      <vt:lpstr>宋体</vt:lpstr>
      <vt:lpstr>Wingdings</vt:lpstr>
      <vt:lpstr>微软雅黑</vt:lpstr>
      <vt:lpstr>Times New Roman</vt:lpstr>
      <vt:lpstr>华文宋体</vt:lpstr>
      <vt:lpstr>阿里巴巴普惠体 R</vt:lpstr>
      <vt:lpstr>Segoe Print</vt:lpstr>
      <vt:lpstr>Arial Unicode MS</vt:lpstr>
      <vt:lpstr>Calibri</vt:lpstr>
      <vt:lpstr>Office 主题</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Zhangjiangbo</dc:creator>
  <cp:lastModifiedBy>林先森</cp:lastModifiedBy>
  <cp:revision>177</cp:revision>
  <dcterms:created xsi:type="dcterms:W3CDTF">2019-09-12T05:45:00Z</dcterms:created>
  <dcterms:modified xsi:type="dcterms:W3CDTF">2023-12-18T15:28:39Z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2052-12.1.0.15990</vt:lpwstr>
  </property>
  <property fmtid="{D5CDD505-2E9C-101B-9397-08002B2CF9AE}" pid="3" name="KSOTemplateUUID">
    <vt:lpwstr>v1.0_mb_bduJ9BQMPWVVzUVCsYvO/Q==</vt:lpwstr>
  </property>
  <property fmtid="{D5CDD505-2E9C-101B-9397-08002B2CF9AE}" pid="4" name="commondata">
    <vt:lpwstr>eyJjb3VudCI6MSwiaGRpZCI6ImY1NTU1NzZiYmZmYzcwYTc0NTFjMjBiYTUzZTdkMzg5IiwidXNlckNvdW50IjoxfQ==</vt:lpwstr>
  </property>
  <property fmtid="{D5CDD505-2E9C-101B-9397-08002B2CF9AE}" pid="5" name="ICV">
    <vt:lpwstr>705A8FF513964E2A89D280CB6A45AA08_13</vt:lpwstr>
  </property>
</Properties>
</file>