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5" r:id="rId3"/>
    <p:sldId id="341" r:id="rId4"/>
    <p:sldId id="456" r:id="rId5"/>
    <p:sldId id="414" r:id="rId6"/>
    <p:sldId id="457" r:id="rId7"/>
    <p:sldId id="458" r:id="rId8"/>
    <p:sldId id="459" r:id="rId9"/>
    <p:sldId id="460" r:id="rId10"/>
    <p:sldId id="461" r:id="rId11"/>
    <p:sldId id="462" r:id="rId12"/>
    <p:sldId id="480" r:id="rId13"/>
    <p:sldId id="463" r:id="rId14"/>
    <p:sldId id="481" r:id="rId15"/>
    <p:sldId id="482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 userDrawn="1">
          <p15:clr>
            <a:srgbClr val="A4A3A4"/>
          </p15:clr>
        </p15:guide>
        <p15:guide id="2" pos="3774" userDrawn="1">
          <p15:clr>
            <a:srgbClr val="A4A3A4"/>
          </p15:clr>
        </p15:guide>
        <p15:guide id="3" orient="horz" pos="3815" userDrawn="1">
          <p15:clr>
            <a:srgbClr val="A4A3A4"/>
          </p15:clr>
        </p15:guide>
        <p15:guide id="4" orient="horz" pos="551" userDrawn="1">
          <p15:clr>
            <a:srgbClr val="A4A3A4"/>
          </p15:clr>
        </p15:guide>
        <p15:guide id="5" pos="6998" userDrawn="1">
          <p15:clr>
            <a:srgbClr val="A4A3A4"/>
          </p15:clr>
        </p15:guide>
        <p15:guide id="6" pos="6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108" y="52"/>
      </p:cViewPr>
      <p:guideLst>
        <p:guide orient="horz" pos="2078"/>
        <p:guide pos="3774"/>
        <p:guide orient="horz" pos="3815"/>
        <p:guide orient="horz" pos="551"/>
        <p:guide pos="6998"/>
        <p:guide pos="6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wmf"/><Relationship Id="rId3" Type="http://schemas.openxmlformats.org/officeDocument/2006/relationships/oleObject" Target="../embeddings/oleObject1.bin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数据的整理</a:t>
            </a:r>
            <a:endParaRPr lang="en-US" alt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3310" y="1975485"/>
            <a:ext cx="9140825" cy="305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 为了了解统计数据特征及规律，需要对所掌握的数据进行系统化、条理化，即统计数据的整理，主要包括</a:t>
            </a:r>
            <a:r>
              <a:rPr lang="en-US" altLang="zh-CN" sz="2400" b="1">
                <a:solidFill>
                  <a:srgbClr val="FF0000"/>
                </a:solidFill>
              </a:rPr>
              <a:t>数据审核、数据分组和数据图表展示</a:t>
            </a:r>
            <a:r>
              <a:rPr lang="en-US" altLang="zh-CN" sz="2400"/>
              <a:t>。</a:t>
            </a:r>
            <a:endParaRPr lang="en-US" altLang="zh-CN" sz="2400"/>
          </a:p>
        </p:txBody>
      </p:sp>
    </p:spTree>
  </p:cSld>
  <p:clrMapOvr>
    <a:masterClrMapping/>
  </p:clrMapOvr>
  <p:transition spd="slow" advTm="2811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4.组中值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组中值是每一组的下限和上限之间的中点值, 反映的是组内数据的一般水平。在用组中值代表每组一般水平的时候,有一个基本假设,即各变量在本组内呈均匀分布或在组中值两侧呈对称分布。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在确定各组组限时,尽量使每组的平均数与该组的组中值相等或接近,这样在计算时就可以减少使用组中值的代表性误差。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的图表</a:t>
            </a:r>
            <a:r>
              <a:rPr 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统计表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由纵横交叉线条绘制的用来表现数据整理结果的表格，是数据展示最常用的一种方式。统计表的形式多样，但必须具备总标题、横行标题、纵列标题、数值四个要素，在内容上表达必须简洁明确。统计表可以划分为简单表、分组表、复合表等。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统计图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是利用统计表的数据绘制出来的更为形象、直观的数据图像，是发现数据隐含模式的有效方法。统计图的类型众多，但各有优缺点和适用数据类型。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的图表展示</a:t>
            </a:r>
            <a:endParaRPr 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626725" cy="48564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例2.1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研究不同类型软饮料的市场销售情况，一家市场调查公司对随机抽取的一家超市进行调查。表2.4是随机观察50名顾客购买饮料类型及购买者性别的记录。生成频数分布表，观察饮料类型和顾客性别的分布状况,并进行描述性分析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775585" y="256667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600835"/>
            <a:endParaRPr lang="zh-CN" sz="1600" b="1">
              <a:latin typeface="宋体" panose="02010600030101010101" pitchFamily="2" charset="-122"/>
              <a:ea typeface="等线" panose="02010600030101010101" charset="-122"/>
            </a:endParaRPr>
          </a:p>
          <a:p>
            <a:pPr indent="1600835"/>
            <a:r>
              <a:rPr lang="zh-CN" sz="1600" b="1">
                <a:latin typeface="宋体" panose="02010600030101010101" pitchFamily="2" charset="-122"/>
                <a:ea typeface="等线" panose="02010600030101010101" charset="-122"/>
              </a:rPr>
              <a:t>表</a:t>
            </a:r>
            <a:r>
              <a:rPr lang="en-US" sz="1600" b="1">
                <a:latin typeface="宋体" panose="02010600030101010101" pitchFamily="2" charset="-122"/>
              </a:rPr>
              <a:t>2.4  </a:t>
            </a:r>
            <a:r>
              <a:rPr lang="zh-CN" sz="1600" b="1">
                <a:latin typeface="宋体" panose="02010600030101010101" pitchFamily="2" charset="-122"/>
                <a:ea typeface="等线" panose="02010600030101010101" charset="-122"/>
              </a:rPr>
              <a:t>顾客性别及购买的饮料类型</a:t>
            </a:r>
            <a:endParaRPr lang="zh-CN" altLang="en-US" sz="1600"/>
          </a:p>
        </p:txBody>
      </p:sp>
      <p:graphicFrame>
        <p:nvGraphicFramePr>
          <p:cNvPr id="4" name="表格 3"/>
          <p:cNvGraphicFramePr/>
          <p:nvPr/>
        </p:nvGraphicFramePr>
        <p:xfrm>
          <a:off x="3317240" y="3072130"/>
          <a:ext cx="5349875" cy="2984500"/>
        </p:xfrm>
        <a:graphic>
          <a:graphicData uri="http://schemas.openxmlformats.org/drawingml/2006/table">
            <a:tbl>
              <a:tblPr/>
              <a:tblGrid>
                <a:gridCol w="596900"/>
                <a:gridCol w="660400"/>
                <a:gridCol w="879475"/>
                <a:gridCol w="711200"/>
                <a:gridCol w="895350"/>
                <a:gridCol w="803275"/>
                <a:gridCol w="803275"/>
              </a:tblGrid>
              <a:tr h="177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顾客性别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饮料类型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顾客性别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饮料类型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顾客性别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饮料类型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9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11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12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13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14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15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16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17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10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905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的图表展示</a:t>
            </a:r>
            <a:endParaRPr 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230" y="126111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2925" y="1777365"/>
            <a:ext cx="7080885" cy="2806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2400" b="0">
                <a:latin typeface="宋体" panose="02010600030101010101" pitchFamily="2" charset="-122"/>
                <a:ea typeface="等线" panose="02010600030101010101" charset="-122"/>
              </a:rPr>
              <a:t>表</a:t>
            </a:r>
            <a:r>
              <a:rPr lang="en-US" sz="2400" b="0">
                <a:latin typeface="宋体" panose="02010600030101010101" pitchFamily="2" charset="-122"/>
              </a:rPr>
              <a:t>2.5  </a:t>
            </a:r>
            <a:r>
              <a:rPr lang="zh-CN" sz="2400" b="0">
                <a:latin typeface="宋体" panose="02010600030101010101" pitchFamily="2" charset="-122"/>
                <a:ea typeface="等线" panose="02010600030101010101" charset="-122"/>
              </a:rPr>
              <a:t>不同类型饮料和顾客性别的频数分布表</a:t>
            </a:r>
            <a:endParaRPr lang="zh-CN" altLang="en-US" sz="240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2150110" y="2468245"/>
          <a:ext cx="7168515" cy="2697480"/>
        </p:xfrm>
        <a:graphic>
          <a:graphicData uri="http://schemas.openxmlformats.org/drawingml/2006/table">
            <a:tbl>
              <a:tblPr/>
              <a:tblGrid>
                <a:gridCol w="2838450"/>
                <a:gridCol w="1593850"/>
                <a:gridCol w="1369060"/>
                <a:gridCol w="1367155"/>
              </a:tblGrid>
              <a:tr h="337185">
                <a:tc row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饮料类型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顾客性别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男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女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总计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4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11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9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15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1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总计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22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28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的图表展示</a:t>
            </a:r>
            <a:endParaRPr lang="zh-CN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1230" y="1478915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　　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2925" y="1777365"/>
            <a:ext cx="7080885" cy="2806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972435" y="1955165"/>
            <a:ext cx="6512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2400" b="0">
                <a:latin typeface="宋体" panose="02010600030101010101" pitchFamily="2" charset="-122"/>
                <a:ea typeface="等线" panose="02010600030101010101" charset="-122"/>
              </a:rPr>
              <a:t>表</a:t>
            </a:r>
            <a:r>
              <a:rPr lang="en-US" sz="2400" b="0">
                <a:latin typeface="宋体" panose="02010600030101010101" pitchFamily="2" charset="-122"/>
              </a:rPr>
              <a:t>2.6  </a:t>
            </a:r>
            <a:r>
              <a:rPr lang="zh-CN" sz="2400" b="0">
                <a:latin typeface="宋体" panose="02010600030101010101" pitchFamily="2" charset="-122"/>
                <a:ea typeface="等线" panose="02010600030101010101" charset="-122"/>
              </a:rPr>
              <a:t>不同类型饮料的频数分布</a:t>
            </a:r>
            <a:r>
              <a:rPr lang="en-US" sz="2400" b="0">
                <a:latin typeface="宋体" panose="02010600030101010101" pitchFamily="2" charset="-122"/>
              </a:rPr>
              <a:t>(</a:t>
            </a:r>
            <a:r>
              <a:rPr lang="zh-CN" sz="2400" b="0">
                <a:latin typeface="宋体" panose="02010600030101010101" pitchFamily="2" charset="-122"/>
                <a:ea typeface="等线" panose="02010600030101010101" charset="-122"/>
              </a:rPr>
              <a:t>饮料类型</a:t>
            </a:r>
            <a:r>
              <a:rPr lang="en-US" sz="2400" b="0">
                <a:latin typeface="宋体" panose="02010600030101010101" pitchFamily="2" charset="-122"/>
              </a:rPr>
              <a:t>)</a:t>
            </a:r>
            <a:endParaRPr lang="zh-CN" altLang="en-US" sz="2400"/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2531110" y="2524760"/>
          <a:ext cx="6917055" cy="3256915"/>
        </p:xfrm>
        <a:graphic>
          <a:graphicData uri="http://schemas.openxmlformats.org/drawingml/2006/table">
            <a:tbl>
              <a:tblPr/>
              <a:tblGrid>
                <a:gridCol w="1493520"/>
                <a:gridCol w="1316990"/>
                <a:gridCol w="1085215"/>
                <a:gridCol w="1273810"/>
                <a:gridCol w="1747520"/>
              </a:tblGrid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频率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百分比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有效百分比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累计百分比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5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碳酸饮料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15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30.0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绿茶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11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矿泉水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20.0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72.0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其他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16.0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16.0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88.0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果汁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6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12.0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合计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50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等线" panose="02010600030101010101" charset="-122"/>
                          <a:ea typeface="等线" panose="02010600030101010101" charset="-122"/>
                          <a:cs typeface="等线" panose="02010600030101010101" charset="-122"/>
                        </a:rPr>
                        <a:t>100.0</a:t>
                      </a:r>
                      <a:endParaRPr lang="en-US" altLang="en-US" sz="2400" b="0">
                        <a:latin typeface="等线" panose="02010600030101010101" charset="-122"/>
                        <a:ea typeface="等线" panose="02010600030101010101" charset="-122"/>
                        <a:cs typeface="等线" panose="02010600030101010101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2.3.1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数据审核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0555" y="1447800"/>
            <a:ext cx="10586085" cy="35845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1205" y="1447800"/>
            <a:ext cx="10245725" cy="3937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en-US" altLang="zh-CN" sz="2400" b="1"/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通过调查取得的原始数据</a:t>
            </a:r>
            <a:r>
              <a:rPr lang="zh-CN" altLang="en-US" sz="2400" b="1"/>
              <a:t>，主要从</a:t>
            </a:r>
            <a:r>
              <a:rPr lang="zh-CN" altLang="en-US" sz="2400" b="1">
                <a:solidFill>
                  <a:srgbClr val="FF0000"/>
                </a:solidFill>
              </a:rPr>
              <a:t>完整性</a:t>
            </a:r>
            <a:r>
              <a:rPr lang="zh-CN" altLang="en-US" sz="2400" b="1"/>
              <a:t>和</a:t>
            </a:r>
            <a:r>
              <a:rPr lang="zh-CN" altLang="en-US" sz="2400" b="1">
                <a:solidFill>
                  <a:srgbClr val="FF0000"/>
                </a:solidFill>
              </a:rPr>
              <a:t>准确性</a:t>
            </a:r>
            <a:r>
              <a:rPr lang="zh-CN" altLang="en-US" sz="2400" b="1"/>
              <a:t>两个方面去审核。</a:t>
            </a:r>
            <a:endParaRPr lang="zh-CN" altLang="en-US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 </a:t>
            </a:r>
            <a:r>
              <a:rPr lang="en-US" altLang="zh-CN" sz="2400" b="1"/>
              <a:t>   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完整性审核</a:t>
            </a:r>
            <a:r>
              <a:rPr lang="zh-CN" altLang="en-US" sz="2400" b="1"/>
              <a:t>主要是检查应调查的单位或个体是否有遗漏、所有的调查项目或变量是否填写齐全等；</a:t>
            </a:r>
            <a:endParaRPr lang="zh-CN" altLang="en-US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 </a:t>
            </a:r>
            <a:r>
              <a:rPr lang="en-US" altLang="zh-CN" sz="2400" b="1"/>
              <a:t>   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zh-CN" altLang="en-US" sz="2400" b="1">
                <a:solidFill>
                  <a:srgbClr val="FF0000"/>
                </a:solidFill>
              </a:rPr>
              <a:t>准确性审核</a:t>
            </a:r>
            <a:r>
              <a:rPr lang="zh-CN" altLang="en-US" sz="2400" b="1"/>
              <a:t>主要是检查数据反映的内容是否符合实际、数据是否有错误、计算是否正确等。</a:t>
            </a:r>
            <a:endParaRPr lang="zh-CN" altLang="en-US" sz="2400" b="1"/>
          </a:p>
          <a:p>
            <a:pPr>
              <a:lnSpc>
                <a:spcPct val="150000"/>
              </a:lnSpc>
            </a:pPr>
            <a:r>
              <a:rPr lang="zh-CN" altLang="en-US" sz="2400" b="1"/>
              <a:t> </a:t>
            </a:r>
            <a:r>
              <a:rPr lang="en-US" altLang="zh-CN" sz="2400" b="1"/>
              <a:t>    </a:t>
            </a:r>
            <a:r>
              <a:rPr lang="zh-CN" altLang="en-US" sz="2400" b="1"/>
              <a:t>对于发现的错误要仔细甄别，在进行数据分析之前及时处理。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95903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2.3.1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数据审核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555" y="1567815"/>
            <a:ext cx="9361805" cy="34639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0555" y="1447800"/>
            <a:ext cx="10586085" cy="35845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1205" y="1447800"/>
            <a:ext cx="10379710" cy="3937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/>
              <a:t>    </a:t>
            </a:r>
            <a:r>
              <a:rPr lang="en-US" altLang="zh-CN" sz="2400" b="1"/>
              <a:t>对</a:t>
            </a:r>
            <a:r>
              <a:rPr lang="en-US" altLang="zh-CN" sz="2400" b="1"/>
              <a:t>于通过其他渠道获得的二手数据，主要从适用性和时效性两方面去审核。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    </a:t>
            </a:r>
            <a:r>
              <a:rPr lang="en-US" altLang="zh-CN" sz="2400" b="1">
                <a:solidFill>
                  <a:srgbClr val="FF0000"/>
                </a:solidFill>
              </a:rPr>
              <a:t>适用性审核</a:t>
            </a:r>
            <a:r>
              <a:rPr lang="en-US" altLang="zh-CN" sz="2400" b="1"/>
              <a:t>主要是弄清楚数据的来源、数据的口径以及有关的背景材料，以便确定这些数据是否符合分析研究的需要；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   </a:t>
            </a:r>
            <a:r>
              <a:rPr lang="en-US" altLang="zh-CN" sz="2400" b="1">
                <a:solidFill>
                  <a:srgbClr val="FF0000"/>
                </a:solidFill>
              </a:rPr>
              <a:t>时效性审核</a:t>
            </a:r>
            <a:r>
              <a:rPr lang="en-US" altLang="zh-CN" sz="2400" b="1"/>
              <a:t>主要检查数据所反映的时间特征是否符合能够贴切地反映研究内容。</a:t>
            </a:r>
            <a:endParaRPr lang="en-US" altLang="zh-CN" sz="2400" b="1"/>
          </a:p>
        </p:txBody>
      </p:sp>
    </p:spTree>
  </p:cSld>
  <p:clrMapOvr>
    <a:masterClrMapping/>
  </p:clrMapOvr>
  <p:transition spd="slow" advTm="2811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475740"/>
            <a:ext cx="10253345" cy="3692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数据分组的方法有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单变量值分组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组距分组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两种。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单变量值分组是把每一个变量值作为一组，这种分组通常只适合离散变量，且在变量值较少的情况下使用。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在连续变量或变量值较多的情况下，通常采用组距分组。它是将全部变量值依次划分为若干个区间，并将一个区间的变量值作为一组。在组距分组中，我们一般要考虑确定最佳的组数、组限以及组距。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253345" cy="41408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1.组数的确定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在对统计数据进行组距分组时,组数划分得越多,资料显示得就越详细,信息损失就越少，越不容易进行统计分析;反之,组数划分得越少,信息缺失就越严重,但便于提炼数据的特征。美国统计学家Sturges提出的经验公式确定组数: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（2.5）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其中，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K代表组数；N代表分组数据的总数。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" name="对象 -2147482616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4194175" y="3874770"/>
          <a:ext cx="1622425" cy="781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799465" imgH="393700" progId="Equation.DSMT4">
                  <p:embed/>
                </p:oleObj>
              </mc:Choice>
              <mc:Fallback>
                <p:oleObj name="" r:id="rId3" imgW="799465" imgH="3937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4175" y="3874770"/>
                        <a:ext cx="1622425" cy="7816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2811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136015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2.组限的确定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组限是指一个分组的两端值,包括上限(一个分组中最大的数值)和下限(一个分组中最小的数值)。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在确定组限时,相邻组的上、下限应该重叠设置,以防止数据在归类时发生遗漏。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为了保证不出现重复填报的现象，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有一个约定俗成的原则,即“上限不在内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”,就是说各组均不统计本组上限的数据,只统计本组下限变量值的数据,如将在校学生按年龄分为两组“10～20,20～30”,则20岁的同学位于“20～30”组。   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.组距的确定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组距是一个分组中的上限与下限的差。其大小与组数有密切的关系。在总体一定的情况下,所分的组数越多,组距就越小；相反,所分的组数越少,组距就越大。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若各组之间组距是相等的,我们称之为等距分组,当总体标志值的变化比较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均匀时,我们可以采用等距分组；在等距分组中组距的确定,可根据全部数据的最大值和最小值及所分的组数来确定,即组距=(最大值-最小值)/组数。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3.组距的确定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各组之间组距是不相等的,我们则称之为异距分组,当总体单位的标志值变动有急剧增长或下降,波动幅度较大时,往往采用异距分组。如果全部数据中的最大值和最小值与其他数据相差悬殊,为避免出现空白组(即没有变量值的组)或个别极端值被漏掉,第一组和最后一组可以采取大于或小于某个值的开口组,开口组通常以相邻组的组距作为其组距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513347"/>
            <a:ext cx="336884" cy="704714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0" y="6158865"/>
            <a:ext cx="12192000" cy="699770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415" y="6158865"/>
            <a:ext cx="2543175" cy="69977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36884" y="613988"/>
            <a:ext cx="460217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altLang="zh-CN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数据分组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5585" y="2470150"/>
            <a:ext cx="7710805" cy="2084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470" y="1217930"/>
            <a:ext cx="10397490" cy="4336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4.组中值 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组中值是每一组的下限和上限之间的中点值, 反映的是组内数据的一般水平。在用组中值代表每组一般水平的时候,有一个基本假设,即各变量在本组内呈均匀分布或在组中值两侧呈对称分布。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在确定各组组限时,尽量使每组的平均数与该组的组中值相等或接近,这样在计算时就可以减少使用组中值的代表性误差。</a:t>
            </a:r>
            <a:endParaRPr lang="en-US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 advTm="2811">
    <p:push dir="u"/>
  </p:transition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TABLE_ENDDRAG_ORIGIN_RECT" val="453*212"/>
  <p:tag name="TABLE_ENDDRAG_RECT" val="280*194*453*212"/>
</p:tagLst>
</file>

<file path=ppt/tags/tag7.xml><?xml version="1.0" encoding="utf-8"?>
<p:tagLst xmlns:p="http://schemas.openxmlformats.org/presentationml/2006/main">
  <p:tag name="TABLE_ENDDRAG_ORIGIN_RECT" val="423*179"/>
  <p:tag name="TABLE_ENDDRAG_RECT" val="248*201*423*179"/>
</p:tagLst>
</file>

<file path=ppt/tags/tag8.xml><?xml version="1.0" encoding="utf-8"?>
<p:tagLst xmlns:p="http://schemas.openxmlformats.org/presentationml/2006/main">
  <p:tag name="KSO_WPP_MARK_KEY" val="3b2d7f82-677f-49dc-96d7-a8e0cd7484b8"/>
  <p:tag name="COMMONDATA" val="eyJjb3VudCI6MjMsImhkaWQiOiJmNTU1NTc2YmJmZmM3MGE3NDUxYzIwYmE1M2U3ZDM4OSIsInVzZXJDb3VudCI6NX0="/>
  <p:tag name="commondata" val="eyJjb3VudCI6MjQsImhkaWQiOiJmNTU1NTc2YmJmZmM3MGE3NDUxYzIwYmE1M2U3ZDM4OSIsInVzZXJDb3VudCI6Nn0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普惠体">
      <a:majorFont>
        <a:latin typeface="阿里巴巴普惠体 R"/>
        <a:ea typeface="阿里巴巴普惠体 R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2529</Words>
  <Application>WPS 演示</Application>
  <PresentationFormat>宽屏</PresentationFormat>
  <Paragraphs>465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等线</vt:lpstr>
      <vt:lpstr>阿里巴巴普惠体 R</vt:lpstr>
      <vt:lpstr>Segoe Print</vt:lpstr>
      <vt:lpstr>Arial Unicode MS</vt:lpstr>
      <vt:lpstr>Calibri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Zhangjiangbo</dc:creator>
  <cp:lastModifiedBy>林先森</cp:lastModifiedBy>
  <cp:revision>160</cp:revision>
  <dcterms:created xsi:type="dcterms:W3CDTF">2019-09-12T05:45:00Z</dcterms:created>
  <dcterms:modified xsi:type="dcterms:W3CDTF">2023-11-08T09:03:30Z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2052-12.1.0.15933</vt:lpwstr>
  </property>
  <property fmtid="{D5CDD505-2E9C-101B-9397-08002B2CF9AE}" pid="3" name="KSOTemplateUUID">
    <vt:lpwstr>v1.0_mb_bduJ9BQMPWVVzUVCsYvO/Q==</vt:lpwstr>
  </property>
  <property fmtid="{D5CDD505-2E9C-101B-9397-08002B2CF9AE}" pid="4" name="commondata">
    <vt:lpwstr>eyJjb3VudCI6MSwiaGRpZCI6ImY1NTU1NzZiYmZmYzcwYTc0NTFjMjBiYTUzZTdkMzg5IiwidXNlckNvdW50IjoxfQ==</vt:lpwstr>
  </property>
  <property fmtid="{D5CDD505-2E9C-101B-9397-08002B2CF9AE}" pid="5" name="ICV">
    <vt:lpwstr>3403382ED0AC4EE2BBB948E5F5EDD35C</vt:lpwstr>
  </property>
</Properties>
</file>