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5" r:id="rId3"/>
    <p:sldId id="341" r:id="rId4"/>
    <p:sldId id="484" r:id="rId5"/>
    <p:sldId id="485" r:id="rId6"/>
    <p:sldId id="487" r:id="rId7"/>
    <p:sldId id="488" r:id="rId8"/>
    <p:sldId id="489" r:id="rId9"/>
    <p:sldId id="490" r:id="rId10"/>
    <p:sldId id="491" r:id="rId11"/>
    <p:sldId id="511" r:id="rId12"/>
    <p:sldId id="492" r:id="rId13"/>
    <p:sldId id="493" r:id="rId14"/>
    <p:sldId id="494" r:id="rId15"/>
    <p:sldId id="495" r:id="rId16"/>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78" userDrawn="1">
          <p15:clr>
            <a:srgbClr val="A4A3A4"/>
          </p15:clr>
        </p15:guide>
        <p15:guide id="2" pos="3707" userDrawn="1">
          <p15:clr>
            <a:srgbClr val="A4A3A4"/>
          </p15:clr>
        </p15:guide>
        <p15:guide id="3" orient="horz" pos="3692" userDrawn="1">
          <p15:clr>
            <a:srgbClr val="A4A3A4"/>
          </p15:clr>
        </p15:guide>
        <p15:guide id="4" orient="horz" pos="545" userDrawn="1">
          <p15:clr>
            <a:srgbClr val="A4A3A4"/>
          </p15:clr>
        </p15:guide>
        <p15:guide id="5" pos="7042" userDrawn="1">
          <p15:clr>
            <a:srgbClr val="A4A3A4"/>
          </p15:clr>
        </p15:guide>
        <p15:guide id="6" pos="7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19" autoAdjust="0"/>
    <p:restoredTop sz="94660"/>
  </p:normalViewPr>
  <p:slideViewPr>
    <p:cSldViewPr snapToGrid="0" showGuides="1">
      <p:cViewPr varScale="1">
        <p:scale>
          <a:sx n="64" d="100"/>
          <a:sy n="64" d="100"/>
        </p:scale>
        <p:origin x="108" y="52"/>
      </p:cViewPr>
      <p:guideLst>
        <p:guide orient="horz" pos="2278"/>
        <p:guide pos="3707"/>
        <p:guide orient="horz" pos="3692"/>
        <p:guide orient="horz" pos="545"/>
        <p:guide pos="7042"/>
        <p:guide pos="7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gs" Target="tags/tag36.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3.wmf"/><Relationship Id="rId1" Type="http://schemas.openxmlformats.org/officeDocument/2006/relationships/image" Target="../media/image29.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2.vml.rels><?xml version="1.0" encoding="UTF-8" standalone="yes"?>
<Relationships xmlns="http://schemas.openxmlformats.org/package/2006/relationships"><Relationship Id="rId7" Type="http://schemas.openxmlformats.org/officeDocument/2006/relationships/image" Target="../media/image9.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6.vml.rels><?xml version="1.0" encoding="UTF-8" standalone="yes"?>
<Relationships xmlns="http://schemas.openxmlformats.org/package/2006/relationships"><Relationship Id="rId4" Type="http://schemas.openxmlformats.org/officeDocument/2006/relationships/image" Target="../media/image20.wmf"/><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xml"/><Relationship Id="rId4" Type="http://schemas.openxmlformats.org/officeDocument/2006/relationships/image" Target="../media/image2.wmf"/><Relationship Id="rId3" Type="http://schemas.openxmlformats.org/officeDocument/2006/relationships/oleObject" Target="../embeddings/oleObject1.bin"/><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oleObject" Target="../embeddings/oleObject23.bin"/><Relationship Id="rId8" Type="http://schemas.openxmlformats.org/officeDocument/2006/relationships/tags" Target="../tags/tag26.xml"/><Relationship Id="rId7" Type="http://schemas.openxmlformats.org/officeDocument/2006/relationships/image" Target="../media/image23.wmf"/><Relationship Id="rId6" Type="http://schemas.openxmlformats.org/officeDocument/2006/relationships/oleObject" Target="../embeddings/oleObject22.bin"/><Relationship Id="rId5" Type="http://schemas.openxmlformats.org/officeDocument/2006/relationships/tags" Target="../tags/tag25.xml"/><Relationship Id="rId4" Type="http://schemas.openxmlformats.org/officeDocument/2006/relationships/image" Target="../media/image22.wmf"/><Relationship Id="rId3" Type="http://schemas.openxmlformats.org/officeDocument/2006/relationships/oleObject" Target="../embeddings/oleObject21.bin"/><Relationship Id="rId2" Type="http://schemas.openxmlformats.org/officeDocument/2006/relationships/tags" Target="../tags/tag24.xml"/><Relationship Id="rId12" Type="http://schemas.openxmlformats.org/officeDocument/2006/relationships/vmlDrawing" Target="../drawings/vmlDrawing8.vml"/><Relationship Id="rId11" Type="http://schemas.openxmlformats.org/officeDocument/2006/relationships/slideLayout" Target="../slideLayouts/slideLayout1.xml"/><Relationship Id="rId10" Type="http://schemas.openxmlformats.org/officeDocument/2006/relationships/image" Target="../media/image24.wmf"/><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oleObject" Target="../embeddings/oleObject26.bin"/><Relationship Id="rId8" Type="http://schemas.openxmlformats.org/officeDocument/2006/relationships/tags" Target="../tags/tag29.xml"/><Relationship Id="rId7" Type="http://schemas.openxmlformats.org/officeDocument/2006/relationships/image" Target="../media/image26.wmf"/><Relationship Id="rId6" Type="http://schemas.openxmlformats.org/officeDocument/2006/relationships/oleObject" Target="../embeddings/oleObject25.bin"/><Relationship Id="rId5" Type="http://schemas.openxmlformats.org/officeDocument/2006/relationships/tags" Target="../tags/tag28.xml"/><Relationship Id="rId4" Type="http://schemas.openxmlformats.org/officeDocument/2006/relationships/image" Target="../media/image25.wmf"/><Relationship Id="rId3" Type="http://schemas.openxmlformats.org/officeDocument/2006/relationships/oleObject" Target="../embeddings/oleObject24.bin"/><Relationship Id="rId2" Type="http://schemas.openxmlformats.org/officeDocument/2006/relationships/tags" Target="../tags/tag27.xml"/><Relationship Id="rId12" Type="http://schemas.openxmlformats.org/officeDocument/2006/relationships/vmlDrawing" Target="../drawings/vmlDrawing9.vml"/><Relationship Id="rId11" Type="http://schemas.openxmlformats.org/officeDocument/2006/relationships/slideLayout" Target="../slideLayouts/slideLayout1.xml"/><Relationship Id="rId10" Type="http://schemas.openxmlformats.org/officeDocument/2006/relationships/image" Target="../media/image27.wmf"/><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8.png"/><Relationship Id="rId2" Type="http://schemas.openxmlformats.org/officeDocument/2006/relationships/tags" Target="../tags/tag30.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oleObject" Target="../embeddings/oleObject29.bin"/><Relationship Id="rId8" Type="http://schemas.openxmlformats.org/officeDocument/2006/relationships/tags" Target="../tags/tag33.xml"/><Relationship Id="rId7" Type="http://schemas.openxmlformats.org/officeDocument/2006/relationships/image" Target="../media/image23.wmf"/><Relationship Id="rId6" Type="http://schemas.openxmlformats.org/officeDocument/2006/relationships/oleObject" Target="../embeddings/oleObject28.bin"/><Relationship Id="rId5" Type="http://schemas.openxmlformats.org/officeDocument/2006/relationships/tags" Target="../tags/tag32.xml"/><Relationship Id="rId4" Type="http://schemas.openxmlformats.org/officeDocument/2006/relationships/image" Target="../media/image29.wmf"/><Relationship Id="rId3" Type="http://schemas.openxmlformats.org/officeDocument/2006/relationships/oleObject" Target="../embeddings/oleObject27.bin"/><Relationship Id="rId2" Type="http://schemas.openxmlformats.org/officeDocument/2006/relationships/tags" Target="../tags/tag31.xml"/><Relationship Id="rId12" Type="http://schemas.openxmlformats.org/officeDocument/2006/relationships/vmlDrawing" Target="../drawings/vmlDrawing10.vml"/><Relationship Id="rId11" Type="http://schemas.openxmlformats.org/officeDocument/2006/relationships/slideLayout" Target="../slideLayouts/slideLayout1.xml"/><Relationship Id="rId10" Type="http://schemas.openxmlformats.org/officeDocument/2006/relationships/image" Target="../media/image30.wmf"/><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8" Type="http://schemas.openxmlformats.org/officeDocument/2006/relationships/vmlDrawing" Target="../drawings/vmlDrawing11.vml"/><Relationship Id="rId7"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tags" Target="../tags/tag35.xml"/><Relationship Id="rId4" Type="http://schemas.openxmlformats.org/officeDocument/2006/relationships/image" Target="../media/image31.wmf"/><Relationship Id="rId3" Type="http://schemas.openxmlformats.org/officeDocument/2006/relationships/oleObject" Target="../embeddings/oleObject30.bin"/><Relationship Id="rId2" Type="http://schemas.openxmlformats.org/officeDocument/2006/relationships/tags" Target="../tags/tag34.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4.wmf"/><Relationship Id="rId7" Type="http://schemas.openxmlformats.org/officeDocument/2006/relationships/oleObject" Target="../embeddings/oleObject3.bin"/><Relationship Id="rId6" Type="http://schemas.openxmlformats.org/officeDocument/2006/relationships/tags" Target="../tags/tag4.xml"/><Relationship Id="rId5" Type="http://schemas.openxmlformats.org/officeDocument/2006/relationships/image" Target="../media/image3.wmf"/><Relationship Id="rId4" Type="http://schemas.openxmlformats.org/officeDocument/2006/relationships/oleObject" Target="../embeddings/oleObject2.bin"/><Relationship Id="rId3" Type="http://schemas.openxmlformats.org/officeDocument/2006/relationships/tags" Target="../tags/tag3.xml"/><Relationship Id="rId25" Type="http://schemas.openxmlformats.org/officeDocument/2006/relationships/vmlDrawing" Target="../drawings/vmlDrawing2.vml"/><Relationship Id="rId24" Type="http://schemas.openxmlformats.org/officeDocument/2006/relationships/slideLayout" Target="../slideLayouts/slideLayout1.xml"/><Relationship Id="rId23" Type="http://schemas.openxmlformats.org/officeDocument/2006/relationships/image" Target="../media/image9.wmf"/><Relationship Id="rId22" Type="http://schemas.openxmlformats.org/officeDocument/2006/relationships/oleObject" Target="../embeddings/oleObject8.bin"/><Relationship Id="rId21" Type="http://schemas.openxmlformats.org/officeDocument/2006/relationships/tags" Target="../tags/tag9.xml"/><Relationship Id="rId20" Type="http://schemas.openxmlformats.org/officeDocument/2006/relationships/image" Target="../media/image8.wmf"/><Relationship Id="rId2" Type="http://schemas.openxmlformats.org/officeDocument/2006/relationships/tags" Target="../tags/tag2.xml"/><Relationship Id="rId19" Type="http://schemas.openxmlformats.org/officeDocument/2006/relationships/oleObject" Target="../embeddings/oleObject7.bin"/><Relationship Id="rId18" Type="http://schemas.openxmlformats.org/officeDocument/2006/relationships/tags" Target="../tags/tag8.xml"/><Relationship Id="rId17" Type="http://schemas.openxmlformats.org/officeDocument/2006/relationships/image" Target="../media/image7.wmf"/><Relationship Id="rId16" Type="http://schemas.openxmlformats.org/officeDocument/2006/relationships/oleObject" Target="../embeddings/oleObject6.bin"/><Relationship Id="rId15" Type="http://schemas.openxmlformats.org/officeDocument/2006/relationships/tags" Target="../tags/tag7.xml"/><Relationship Id="rId14" Type="http://schemas.openxmlformats.org/officeDocument/2006/relationships/image" Target="../media/image6.wmf"/><Relationship Id="rId13" Type="http://schemas.openxmlformats.org/officeDocument/2006/relationships/oleObject" Target="../embeddings/oleObject5.bin"/><Relationship Id="rId12" Type="http://schemas.openxmlformats.org/officeDocument/2006/relationships/tags" Target="../tags/tag6.xml"/><Relationship Id="rId11" Type="http://schemas.openxmlformats.org/officeDocument/2006/relationships/image" Target="../media/image5.wmf"/><Relationship Id="rId10" Type="http://schemas.openxmlformats.org/officeDocument/2006/relationships/oleObject" Target="../embeddings/oleObject4.bin"/><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image" Target="../media/image12.wmf"/><Relationship Id="rId8" Type="http://schemas.openxmlformats.org/officeDocument/2006/relationships/oleObject" Target="../embeddings/oleObject10.bin"/><Relationship Id="rId7" Type="http://schemas.openxmlformats.org/officeDocument/2006/relationships/tags" Target="../tags/tag12.xml"/><Relationship Id="rId6" Type="http://schemas.openxmlformats.org/officeDocument/2006/relationships/image" Target="../media/image11.wmf"/><Relationship Id="rId5" Type="http://schemas.openxmlformats.org/officeDocument/2006/relationships/oleObject" Target="../embeddings/oleObject9.bin"/><Relationship Id="rId4" Type="http://schemas.openxmlformats.org/officeDocument/2006/relationships/tags" Target="../tags/tag11.xml"/><Relationship Id="rId3" Type="http://schemas.openxmlformats.org/officeDocument/2006/relationships/image" Target="../media/image10.png"/><Relationship Id="rId2" Type="http://schemas.openxmlformats.org/officeDocument/2006/relationships/tags" Target="../tags/tag10.xml"/><Relationship Id="rId11" Type="http://schemas.openxmlformats.org/officeDocument/2006/relationships/vmlDrawing" Target="../drawings/vmlDrawing3.vml"/><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image" Target="../media/image12.wmf"/><Relationship Id="rId8" Type="http://schemas.openxmlformats.org/officeDocument/2006/relationships/oleObject" Target="../embeddings/oleObject12.bin"/><Relationship Id="rId7" Type="http://schemas.openxmlformats.org/officeDocument/2006/relationships/tags" Target="../tags/tag15.xml"/><Relationship Id="rId6" Type="http://schemas.openxmlformats.org/officeDocument/2006/relationships/image" Target="../media/image11.wmf"/><Relationship Id="rId5" Type="http://schemas.openxmlformats.org/officeDocument/2006/relationships/oleObject" Target="../embeddings/oleObject11.bin"/><Relationship Id="rId4" Type="http://schemas.openxmlformats.org/officeDocument/2006/relationships/tags" Target="../tags/tag14.xml"/><Relationship Id="rId3" Type="http://schemas.openxmlformats.org/officeDocument/2006/relationships/image" Target="../media/image13.png"/><Relationship Id="rId2" Type="http://schemas.openxmlformats.org/officeDocument/2006/relationships/tags" Target="../tags/tag13.xml"/><Relationship Id="rId11" Type="http://schemas.openxmlformats.org/officeDocument/2006/relationships/vmlDrawing" Target="../drawings/vmlDrawing4.vml"/><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oleObject" Target="../embeddings/oleObject15.bin"/><Relationship Id="rId8" Type="http://schemas.openxmlformats.org/officeDocument/2006/relationships/tags" Target="../tags/tag18.xml"/><Relationship Id="rId7" Type="http://schemas.openxmlformats.org/officeDocument/2006/relationships/image" Target="../media/image15.wmf"/><Relationship Id="rId6" Type="http://schemas.openxmlformats.org/officeDocument/2006/relationships/oleObject" Target="../embeddings/oleObject14.bin"/><Relationship Id="rId5" Type="http://schemas.openxmlformats.org/officeDocument/2006/relationships/tags" Target="../tags/tag17.xml"/><Relationship Id="rId4" Type="http://schemas.openxmlformats.org/officeDocument/2006/relationships/image" Target="../media/image14.wmf"/><Relationship Id="rId3" Type="http://schemas.openxmlformats.org/officeDocument/2006/relationships/oleObject" Target="../embeddings/oleObject13.bin"/><Relationship Id="rId2" Type="http://schemas.openxmlformats.org/officeDocument/2006/relationships/tags" Target="../tags/tag16.xml"/><Relationship Id="rId12" Type="http://schemas.openxmlformats.org/officeDocument/2006/relationships/vmlDrawing" Target="../drawings/vmlDrawing5.vml"/><Relationship Id="rId11" Type="http://schemas.openxmlformats.org/officeDocument/2006/relationships/slideLayout" Target="../slideLayouts/slideLayout1.xml"/><Relationship Id="rId10" Type="http://schemas.openxmlformats.org/officeDocument/2006/relationships/image" Target="../media/image16.wmf"/><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oleObject" Target="../embeddings/oleObject18.bin"/><Relationship Id="rId8" Type="http://schemas.openxmlformats.org/officeDocument/2006/relationships/tags" Target="../tags/tag21.xml"/><Relationship Id="rId7" Type="http://schemas.openxmlformats.org/officeDocument/2006/relationships/image" Target="../media/image18.wmf"/><Relationship Id="rId6" Type="http://schemas.openxmlformats.org/officeDocument/2006/relationships/oleObject" Target="../embeddings/oleObject17.bin"/><Relationship Id="rId5" Type="http://schemas.openxmlformats.org/officeDocument/2006/relationships/tags" Target="../tags/tag20.xml"/><Relationship Id="rId4" Type="http://schemas.openxmlformats.org/officeDocument/2006/relationships/image" Target="../media/image17.wmf"/><Relationship Id="rId3" Type="http://schemas.openxmlformats.org/officeDocument/2006/relationships/oleObject" Target="../embeddings/oleObject16.bin"/><Relationship Id="rId2" Type="http://schemas.openxmlformats.org/officeDocument/2006/relationships/tags" Target="../tags/tag19.xml"/><Relationship Id="rId15" Type="http://schemas.openxmlformats.org/officeDocument/2006/relationships/vmlDrawing" Target="../drawings/vmlDrawing6.vml"/><Relationship Id="rId14" Type="http://schemas.openxmlformats.org/officeDocument/2006/relationships/slideLayout" Target="../slideLayouts/slideLayout1.xml"/><Relationship Id="rId13" Type="http://schemas.openxmlformats.org/officeDocument/2006/relationships/image" Target="../media/image20.wmf"/><Relationship Id="rId12" Type="http://schemas.openxmlformats.org/officeDocument/2006/relationships/oleObject" Target="../embeddings/oleObject19.bin"/><Relationship Id="rId11" Type="http://schemas.openxmlformats.org/officeDocument/2006/relationships/tags" Target="../tags/tag22.xml"/><Relationship Id="rId10" Type="http://schemas.openxmlformats.org/officeDocument/2006/relationships/image" Target="../media/image19.wmf"/><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6" Type="http://schemas.openxmlformats.org/officeDocument/2006/relationships/vmlDrawing" Target="../drawings/vmlDrawing7.vml"/><Relationship Id="rId5" Type="http://schemas.openxmlformats.org/officeDocument/2006/relationships/slideLayout" Target="../slideLayouts/slideLayout1.xml"/><Relationship Id="rId4" Type="http://schemas.openxmlformats.org/officeDocument/2006/relationships/image" Target="../media/image21.wmf"/><Relationship Id="rId3" Type="http://schemas.openxmlformats.org/officeDocument/2006/relationships/oleObject" Target="../embeddings/oleObject20.bin"/><Relationship Id="rId2" Type="http://schemas.openxmlformats.org/officeDocument/2006/relationships/tags" Target="../tags/tag23.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13988"/>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rPr>
              <a:t>4.8  </a:t>
            </a:r>
            <a:r>
              <a:rPr lang="zh-CN" altLang="en-US" sz="2800" dirty="0">
                <a:ln>
                  <a:solidFill>
                    <a:schemeClr val="accent1"/>
                  </a:solidFill>
                </a:ln>
                <a:latin typeface="微软雅黑" panose="020B0503020204020204" pitchFamily="34" charset="-122"/>
                <a:ea typeface="微软雅黑" panose="020B0503020204020204" pitchFamily="34" charset="-122"/>
              </a:rPr>
              <a:t>约束优化的最优性条件</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2775585" y="2470150"/>
            <a:ext cx="7710805" cy="2084705"/>
          </a:xfrm>
          <a:prstGeom prst="rect">
            <a:avLst/>
          </a:prstGeom>
          <a:noFill/>
        </p:spPr>
        <p:txBody>
          <a:bodyPr wrap="square" rtlCol="0">
            <a:noAutofit/>
          </a:bodyPr>
          <a:p>
            <a:endParaRPr lang="zh-CN" altLang="en-US" sz="2400">
              <a:latin typeface="黑体" panose="02010609060101010101" charset="-122"/>
              <a:ea typeface="黑体" panose="02010609060101010101" charset="-122"/>
            </a:endParaRPr>
          </a:p>
        </p:txBody>
      </p:sp>
      <p:sp>
        <p:nvSpPr>
          <p:cNvPr id="3" name="文本框 2"/>
          <p:cNvSpPr txBox="1"/>
          <p:nvPr/>
        </p:nvSpPr>
        <p:spPr>
          <a:xfrm>
            <a:off x="668020" y="1323975"/>
            <a:ext cx="10078720" cy="1232535"/>
          </a:xfrm>
          <a:prstGeom prst="rect">
            <a:avLst/>
          </a:prstGeom>
          <a:noFill/>
        </p:spPr>
        <p:txBody>
          <a:bodyPr wrap="square" rtlCol="0" anchor="t">
            <a:noAutofit/>
          </a:bodyPr>
          <a:p>
            <a:pPr>
              <a:lnSpc>
                <a:spcPct val="150000"/>
              </a:lnSpc>
            </a:pPr>
            <a:r>
              <a:rPr lang="en-US" altLang="zh-CN" sz="2400">
                <a:latin typeface="宋体" panose="02010600030101010101" pitchFamily="2" charset="-122"/>
                <a:ea typeface="宋体" panose="02010600030101010101" pitchFamily="2" charset="-122"/>
              </a:rPr>
              <a:t>   在无约束优化我们给出了一阶、二阶条件，对有约束优化问题也有类似的最优性条件，称为KKT条件。该条件成为判定最优性点的常用方法。</a:t>
            </a:r>
            <a:endParaRPr lang="en-US" altLang="zh-CN" sz="2400">
              <a:latin typeface="宋体" panose="02010600030101010101" pitchFamily="2" charset="-122"/>
              <a:ea typeface="宋体" panose="02010600030101010101" pitchFamily="2" charset="-122"/>
            </a:endParaRPr>
          </a:p>
        </p:txBody>
      </p:sp>
      <p:sp>
        <p:nvSpPr>
          <p:cNvPr id="100" name="文本框 99"/>
          <p:cNvSpPr txBox="1"/>
          <p:nvPr/>
        </p:nvSpPr>
        <p:spPr>
          <a:xfrm>
            <a:off x="730250" y="2668270"/>
            <a:ext cx="5080000" cy="460375"/>
          </a:xfrm>
          <a:prstGeom prst="rect">
            <a:avLst/>
          </a:prstGeom>
          <a:noFill/>
          <a:ln w="9525">
            <a:noFill/>
          </a:ln>
        </p:spPr>
        <p:txBody>
          <a:bodyPr>
            <a:spAutoFit/>
          </a:bodyPr>
          <a:p>
            <a:pPr indent="304800"/>
            <a:r>
              <a:rPr lang="en-US" altLang="zh-CN" sz="2400" b="0">
                <a:solidFill>
                  <a:srgbClr val="000000"/>
                </a:solidFill>
                <a:ea typeface="宋体" panose="02010600030101010101" pitchFamily="2" charset="-122"/>
              </a:rPr>
              <a:t> </a:t>
            </a:r>
            <a:r>
              <a:rPr lang="zh-CN" sz="2400" b="0">
                <a:solidFill>
                  <a:srgbClr val="000000"/>
                </a:solidFill>
                <a:ea typeface="宋体" panose="02010600030101010101" pitchFamily="2" charset="-122"/>
              </a:rPr>
              <a:t>假设原优化问题表示如下：</a:t>
            </a:r>
            <a:endParaRPr lang="zh-CN" altLang="en-US" sz="2400" b="0">
              <a:solidFill>
                <a:srgbClr val="000000"/>
              </a:solidFill>
              <a:ea typeface="宋体" panose="02010600030101010101" pitchFamily="2" charset="-122"/>
            </a:endParaRPr>
          </a:p>
        </p:txBody>
      </p:sp>
      <p:graphicFrame>
        <p:nvGraphicFramePr>
          <p:cNvPr id="4" name="对象 -2147481861"/>
          <p:cNvGraphicFramePr>
            <a:graphicFrameLocks noChangeAspect="1"/>
          </p:cNvGraphicFramePr>
          <p:nvPr>
            <p:custDataLst>
              <p:tags r:id="rId2"/>
            </p:custDataLst>
          </p:nvPr>
        </p:nvGraphicFramePr>
        <p:xfrm>
          <a:off x="3671570" y="3637915"/>
          <a:ext cx="4297680" cy="1215390"/>
        </p:xfrm>
        <a:graphic>
          <a:graphicData uri="http://schemas.openxmlformats.org/presentationml/2006/ole">
            <mc:AlternateContent xmlns:mc="http://schemas.openxmlformats.org/markup-compatibility/2006">
              <mc:Choice xmlns:v="urn:schemas-microsoft-com:vml" Requires="v">
                <p:oleObj spid="_x0000_s3076" name="" r:id="rId3" imgW="1822450" imgH="515620" progId="Equation.Ribbit">
                  <p:embed/>
                </p:oleObj>
              </mc:Choice>
              <mc:Fallback>
                <p:oleObj name="" r:id="rId3" imgW="1822450" imgH="515620" progId="Equation.Ribbit">
                  <p:embed/>
                  <p:pic>
                    <p:nvPicPr>
                      <p:cNvPr id="0" name="图片 3075"/>
                      <p:cNvPicPr/>
                      <p:nvPr/>
                    </p:nvPicPr>
                    <p:blipFill>
                      <a:blip r:embed="rId4"/>
                      <a:stretch>
                        <a:fillRect/>
                      </a:stretch>
                    </p:blipFill>
                    <p:spPr>
                      <a:xfrm>
                        <a:off x="3671570" y="3637915"/>
                        <a:ext cx="4297680" cy="121539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95903"/>
            <a:ext cx="4602179"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4.10.1等式约束二次规划</a:t>
            </a:r>
            <a:endParaRPr sz="2800" dirty="0">
              <a:ln>
                <a:solidFill>
                  <a:schemeClr val="accent1"/>
                </a:solidFill>
              </a:ln>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204595" y="1521460"/>
            <a:ext cx="7710805" cy="641350"/>
          </a:xfrm>
          <a:prstGeom prst="rect">
            <a:avLst/>
          </a:prstGeom>
          <a:noFill/>
        </p:spPr>
        <p:txBody>
          <a:bodyPr wrap="square" rtlCol="0">
            <a:noAutofit/>
          </a:bodyPr>
          <a:p>
            <a:r>
              <a:rPr lang="zh-CN" altLang="en-US" sz="2400">
                <a:latin typeface="宋体" panose="02010600030101010101" pitchFamily="2" charset="-122"/>
                <a:ea typeface="宋体" panose="02010600030101010101" pitchFamily="2" charset="-122"/>
              </a:rPr>
              <a:t>等式约束二次规划问题可表示为：</a:t>
            </a:r>
            <a:endParaRPr lang="zh-CN" altLang="en-US" sz="2400">
              <a:latin typeface="宋体" panose="02010600030101010101" pitchFamily="2" charset="-122"/>
              <a:ea typeface="宋体" panose="02010600030101010101" pitchFamily="2" charset="-122"/>
            </a:endParaRPr>
          </a:p>
        </p:txBody>
      </p:sp>
      <p:graphicFrame>
        <p:nvGraphicFramePr>
          <p:cNvPr id="3" name="对象 -2147480541"/>
          <p:cNvGraphicFramePr>
            <a:graphicFrameLocks noChangeAspect="1"/>
          </p:cNvGraphicFramePr>
          <p:nvPr>
            <p:custDataLst>
              <p:tags r:id="rId2"/>
            </p:custDataLst>
          </p:nvPr>
        </p:nvGraphicFramePr>
        <p:xfrm>
          <a:off x="3989070" y="2164715"/>
          <a:ext cx="4213225" cy="836295"/>
        </p:xfrm>
        <a:graphic>
          <a:graphicData uri="http://schemas.openxmlformats.org/presentationml/2006/ole">
            <mc:AlternateContent xmlns:mc="http://schemas.openxmlformats.org/markup-compatibility/2006">
              <mc:Choice xmlns:v="urn:schemas-microsoft-com:vml" Requires="v">
                <p:oleObj spid="_x0000_s14" name="" r:id="rId3" imgW="2012950" imgH="346710" progId="Equation.Ribbit">
                  <p:embed/>
                </p:oleObj>
              </mc:Choice>
              <mc:Fallback>
                <p:oleObj name="" r:id="rId3" imgW="2012950" imgH="346710" progId="Equation.Ribbit">
                  <p:embed/>
                  <p:pic>
                    <p:nvPicPr>
                      <p:cNvPr id="0" name="图片 13"/>
                      <p:cNvPicPr/>
                      <p:nvPr/>
                    </p:nvPicPr>
                    <p:blipFill>
                      <a:blip r:embed="rId4"/>
                      <a:stretch>
                        <a:fillRect/>
                      </a:stretch>
                    </p:blipFill>
                    <p:spPr>
                      <a:xfrm>
                        <a:off x="3989070" y="2164715"/>
                        <a:ext cx="4213225" cy="836295"/>
                      </a:xfrm>
                      <a:prstGeom prst="rect">
                        <a:avLst/>
                      </a:prstGeom>
                      <a:noFill/>
                      <a:ln w="38100">
                        <a:noFill/>
                        <a:miter/>
                      </a:ln>
                    </p:spPr>
                  </p:pic>
                </p:oleObj>
              </mc:Fallback>
            </mc:AlternateContent>
          </a:graphicData>
        </a:graphic>
      </p:graphicFrame>
      <p:sp>
        <p:nvSpPr>
          <p:cNvPr id="104" name="文本框 103"/>
          <p:cNvSpPr txBox="1"/>
          <p:nvPr/>
        </p:nvSpPr>
        <p:spPr>
          <a:xfrm>
            <a:off x="499745" y="3002915"/>
            <a:ext cx="10029825" cy="1198880"/>
          </a:xfrm>
          <a:prstGeom prst="rect">
            <a:avLst/>
          </a:prstGeom>
          <a:noFill/>
          <a:ln w="9525">
            <a:noFill/>
          </a:ln>
        </p:spPr>
        <p:txBody>
          <a:bodyPr wrap="square">
            <a:spAutoFit/>
          </a:bodyPr>
          <a:p>
            <a:pPr indent="304800" fontAlgn="auto">
              <a:lnSpc>
                <a:spcPct val="150000"/>
              </a:lnSpc>
            </a:pPr>
            <a:r>
              <a:rPr lang="en-US" altLang="zh-CN" sz="2400" b="0">
                <a:solidFill>
                  <a:srgbClr val="000000"/>
                </a:solidFill>
                <a:latin typeface="Times New Roman" panose="02020603050405020304" charset="0"/>
                <a:ea typeface="宋体" panose="02010600030101010101" pitchFamily="2" charset="-122"/>
                <a:cs typeface="Times New Roman" panose="02020603050405020304" charset="0"/>
              </a:rPr>
              <a:t>    </a:t>
            </a:r>
            <a:r>
              <a:rPr lang="zh-CN" sz="2400" b="0">
                <a:solidFill>
                  <a:srgbClr val="000000"/>
                </a:solidFill>
                <a:latin typeface="Times New Roman" panose="02020603050405020304" charset="0"/>
                <a:ea typeface="宋体" panose="02010600030101010101" pitchFamily="2" charset="-122"/>
                <a:cs typeface="Times New Roman" panose="02020603050405020304" charset="0"/>
              </a:rPr>
              <a:t>通过KKT条件，我们可以得到如下线性方程组，通过求解线性方程组可得到优化问题的最优解。</a:t>
            </a:r>
            <a:endParaRPr lang="zh-CN" altLang="en-US" sz="2400" b="0">
              <a:solidFill>
                <a:srgbClr val="000000"/>
              </a:solidFill>
              <a:latin typeface="Times New Roman" panose="02020603050405020304" charset="0"/>
              <a:ea typeface="宋体" panose="02010600030101010101" pitchFamily="2" charset="-122"/>
              <a:cs typeface="Times New Roman" panose="02020603050405020304" charset="0"/>
            </a:endParaRPr>
          </a:p>
        </p:txBody>
      </p:sp>
      <p:graphicFrame>
        <p:nvGraphicFramePr>
          <p:cNvPr id="4" name="对象 -2147480540"/>
          <p:cNvGraphicFramePr>
            <a:graphicFrameLocks noChangeAspect="1"/>
          </p:cNvGraphicFramePr>
          <p:nvPr>
            <p:custDataLst>
              <p:tags r:id="rId5"/>
            </p:custDataLst>
          </p:nvPr>
        </p:nvGraphicFramePr>
        <p:xfrm>
          <a:off x="4562475" y="4103370"/>
          <a:ext cx="2633980" cy="744855"/>
        </p:xfrm>
        <a:graphic>
          <a:graphicData uri="http://schemas.openxmlformats.org/presentationml/2006/ole">
            <mc:AlternateContent xmlns:mc="http://schemas.openxmlformats.org/markup-compatibility/2006">
              <mc:Choice xmlns:v="urn:schemas-microsoft-com:vml" Requires="v">
                <p:oleObj spid="_x0000_s15" name="" r:id="rId6" imgW="1314450" imgH="365760" progId="Equation.Ribbit">
                  <p:embed/>
                </p:oleObj>
              </mc:Choice>
              <mc:Fallback>
                <p:oleObj name="" r:id="rId6" imgW="1314450" imgH="365760" progId="Equation.Ribbit">
                  <p:embed/>
                  <p:pic>
                    <p:nvPicPr>
                      <p:cNvPr id="0" name="图片 14"/>
                      <p:cNvPicPr/>
                      <p:nvPr/>
                    </p:nvPicPr>
                    <p:blipFill>
                      <a:blip r:embed="rId7"/>
                      <a:stretch>
                        <a:fillRect/>
                      </a:stretch>
                    </p:blipFill>
                    <p:spPr>
                      <a:xfrm>
                        <a:off x="4562475" y="4103370"/>
                        <a:ext cx="2633980" cy="744855"/>
                      </a:xfrm>
                      <a:prstGeom prst="rect">
                        <a:avLst/>
                      </a:prstGeom>
                      <a:noFill/>
                      <a:ln w="38100">
                        <a:noFill/>
                        <a:miter/>
                      </a:ln>
                    </p:spPr>
                  </p:pic>
                </p:oleObj>
              </mc:Fallback>
            </mc:AlternateContent>
          </a:graphicData>
        </a:graphic>
      </p:graphicFrame>
      <p:sp>
        <p:nvSpPr>
          <p:cNvPr id="16" name="文本框 15"/>
          <p:cNvSpPr txBox="1"/>
          <p:nvPr/>
        </p:nvSpPr>
        <p:spPr>
          <a:xfrm>
            <a:off x="9582785" y="4245610"/>
            <a:ext cx="1339850" cy="460375"/>
          </a:xfrm>
          <a:prstGeom prst="rect">
            <a:avLst/>
          </a:prstGeom>
          <a:noFill/>
          <a:ln w="9525">
            <a:noFill/>
          </a:ln>
        </p:spPr>
        <p:txBody>
          <a:bodyPr wrap="square">
            <a:spAutoFit/>
          </a:bodyPr>
          <a:p>
            <a:pPr indent="127000"/>
            <a:r>
              <a:rPr lang="en-US" sz="2400" b="0">
                <a:latin typeface="宋体" panose="02010600030101010101" pitchFamily="2" charset="-122"/>
                <a:ea typeface="宋体" panose="02010600030101010101" pitchFamily="2" charset="-122"/>
              </a:rPr>
              <a:t>(4-18)</a:t>
            </a:r>
            <a:endParaRPr lang="en-US" altLang="en-US" sz="2400" b="0">
              <a:latin typeface="宋体" panose="02010600030101010101" pitchFamily="2" charset="-122"/>
              <a:ea typeface="宋体" panose="02010600030101010101" pitchFamily="2" charset="-122"/>
            </a:endParaRPr>
          </a:p>
        </p:txBody>
      </p:sp>
      <p:sp>
        <p:nvSpPr>
          <p:cNvPr id="17" name="文本框 16"/>
          <p:cNvSpPr txBox="1"/>
          <p:nvPr/>
        </p:nvSpPr>
        <p:spPr>
          <a:xfrm>
            <a:off x="1018540" y="5126355"/>
            <a:ext cx="1129030" cy="460375"/>
          </a:xfrm>
          <a:prstGeom prst="rect">
            <a:avLst/>
          </a:prstGeom>
          <a:noFill/>
          <a:ln w="9525">
            <a:noFill/>
          </a:ln>
        </p:spPr>
        <p:txBody>
          <a:bodyPr wrap="square">
            <a:spAutoFit/>
          </a:bodyPr>
          <a:p>
            <a:pPr indent="127000"/>
            <a:r>
              <a:rPr lang="zh-CN" sz="2400" b="0">
                <a:solidFill>
                  <a:srgbClr val="000000"/>
                </a:solidFill>
                <a:latin typeface="Times New Roman" panose="02020603050405020304" charset="0"/>
                <a:ea typeface="宋体" panose="02010600030101010101" pitchFamily="2" charset="-122"/>
              </a:rPr>
              <a:t>其中，</a:t>
            </a:r>
            <a:endParaRPr lang="zh-CN" altLang="en-US" sz="2400" b="0">
              <a:solidFill>
                <a:srgbClr val="000000"/>
              </a:solidFill>
              <a:latin typeface="Times New Roman" panose="02020603050405020304" charset="0"/>
              <a:ea typeface="宋体" panose="02010600030101010101" pitchFamily="2" charset="-122"/>
            </a:endParaRPr>
          </a:p>
        </p:txBody>
      </p:sp>
      <p:graphicFrame>
        <p:nvGraphicFramePr>
          <p:cNvPr id="6" name="对象 -2147481815"/>
          <p:cNvGraphicFramePr>
            <a:graphicFrameLocks noChangeAspect="1"/>
          </p:cNvGraphicFramePr>
          <p:nvPr>
            <p:custDataLst>
              <p:tags r:id="rId8"/>
            </p:custDataLst>
          </p:nvPr>
        </p:nvGraphicFramePr>
        <p:xfrm>
          <a:off x="2232025" y="5166995"/>
          <a:ext cx="2409825" cy="372110"/>
        </p:xfrm>
        <a:graphic>
          <a:graphicData uri="http://schemas.openxmlformats.org/presentationml/2006/ole">
            <mc:AlternateContent xmlns:mc="http://schemas.openxmlformats.org/markup-compatibility/2006">
              <mc:Choice xmlns:v="urn:schemas-microsoft-com:vml" Requires="v">
                <p:oleObj spid="_x0000_s18" name="" r:id="rId9" imgW="1181100" imgH="184150" progId="Equation.Ribbit">
                  <p:embed/>
                </p:oleObj>
              </mc:Choice>
              <mc:Fallback>
                <p:oleObj name="" r:id="rId9" imgW="1181100" imgH="184150" progId="Equation.Ribbit">
                  <p:embed/>
                  <p:pic>
                    <p:nvPicPr>
                      <p:cNvPr id="0" name="图片 17"/>
                      <p:cNvPicPr/>
                      <p:nvPr/>
                    </p:nvPicPr>
                    <p:blipFill>
                      <a:blip r:embed="rId10"/>
                      <a:stretch>
                        <a:fillRect/>
                      </a:stretch>
                    </p:blipFill>
                    <p:spPr>
                      <a:xfrm>
                        <a:off x="2232025" y="5166995"/>
                        <a:ext cx="2409825" cy="37211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95903"/>
            <a:ext cx="4602179"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rPr>
              <a:t>4.10.2序列二次规划</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4" name="文本框 3"/>
          <p:cNvSpPr txBox="1"/>
          <p:nvPr/>
        </p:nvSpPr>
        <p:spPr>
          <a:xfrm>
            <a:off x="1047115" y="1161415"/>
            <a:ext cx="9361805" cy="563880"/>
          </a:xfrm>
          <a:prstGeom prst="rect">
            <a:avLst/>
          </a:prstGeom>
          <a:noFill/>
        </p:spPr>
        <p:txBody>
          <a:bodyPr wrap="square" rtlCol="0" anchor="t">
            <a:noAutofit/>
          </a:bodyPr>
          <a:p>
            <a:pPr>
              <a:lnSpc>
                <a:spcPct val="150000"/>
              </a:lnSpc>
            </a:pPr>
            <a:r>
              <a:rPr lang="zh-CN" altLang="en-US" sz="2400"/>
              <a:t> 对于等式约束的如下优化问题</a:t>
            </a:r>
            <a:endParaRPr lang="zh-CN" altLang="en-US" sz="2400"/>
          </a:p>
        </p:txBody>
      </p:sp>
      <p:graphicFrame>
        <p:nvGraphicFramePr>
          <p:cNvPr id="2" name="对象 -2147481814"/>
          <p:cNvGraphicFramePr>
            <a:graphicFrameLocks noChangeAspect="1"/>
          </p:cNvGraphicFramePr>
          <p:nvPr>
            <p:custDataLst>
              <p:tags r:id="rId2"/>
            </p:custDataLst>
          </p:nvPr>
        </p:nvGraphicFramePr>
        <p:xfrm>
          <a:off x="3783965" y="1898650"/>
          <a:ext cx="3823970" cy="761365"/>
        </p:xfrm>
        <a:graphic>
          <a:graphicData uri="http://schemas.openxmlformats.org/presentationml/2006/ole">
            <mc:AlternateContent xmlns:mc="http://schemas.openxmlformats.org/markup-compatibility/2006">
              <mc:Choice xmlns:v="urn:schemas-microsoft-com:vml" Requires="v">
                <p:oleObj spid="_x0000_s3076" name="" r:id="rId3" imgW="1918970" imgH="379730" progId="Equation.Ribbit">
                  <p:embed/>
                </p:oleObj>
              </mc:Choice>
              <mc:Fallback>
                <p:oleObj name="" r:id="rId3" imgW="1918970" imgH="379730" progId="Equation.Ribbit">
                  <p:embed/>
                  <p:pic>
                    <p:nvPicPr>
                      <p:cNvPr id="0" name="图片 3075"/>
                      <p:cNvPicPr/>
                      <p:nvPr/>
                    </p:nvPicPr>
                    <p:blipFill>
                      <a:blip r:embed="rId4"/>
                      <a:stretch>
                        <a:fillRect/>
                      </a:stretch>
                    </p:blipFill>
                    <p:spPr>
                      <a:xfrm>
                        <a:off x="3783965" y="1898650"/>
                        <a:ext cx="3823970" cy="761365"/>
                      </a:xfrm>
                      <a:prstGeom prst="rect">
                        <a:avLst/>
                      </a:prstGeom>
                      <a:noFill/>
                      <a:ln w="38100">
                        <a:noFill/>
                        <a:miter/>
                      </a:ln>
                    </p:spPr>
                  </p:pic>
                </p:oleObj>
              </mc:Fallback>
            </mc:AlternateContent>
          </a:graphicData>
        </a:graphic>
      </p:graphicFrame>
      <p:sp>
        <p:nvSpPr>
          <p:cNvPr id="104" name="文本框 103"/>
          <p:cNvSpPr txBox="1"/>
          <p:nvPr/>
        </p:nvSpPr>
        <p:spPr>
          <a:xfrm>
            <a:off x="784225" y="2833370"/>
            <a:ext cx="4782185" cy="460375"/>
          </a:xfrm>
          <a:prstGeom prst="rect">
            <a:avLst/>
          </a:prstGeom>
          <a:noFill/>
          <a:ln w="9525">
            <a:noFill/>
          </a:ln>
        </p:spPr>
        <p:txBody>
          <a:bodyPr wrap="square">
            <a:spAutoFit/>
          </a:bodyPr>
          <a:p>
            <a:pPr indent="304800"/>
            <a:r>
              <a:rPr lang="zh-CN" sz="2400" b="0">
                <a:solidFill>
                  <a:srgbClr val="000000"/>
                </a:solidFill>
                <a:latin typeface="宋体" panose="02010600030101010101" pitchFamily="2" charset="-122"/>
                <a:ea typeface="宋体" panose="02010600030101010101" pitchFamily="2" charset="-122"/>
              </a:rPr>
              <a:t>构造拉格朗日函数：</a:t>
            </a:r>
            <a:endParaRPr lang="zh-CN" altLang="en-US" sz="2400" b="0">
              <a:solidFill>
                <a:srgbClr val="000000"/>
              </a:solidFill>
              <a:latin typeface="宋体" panose="02010600030101010101" pitchFamily="2" charset="-122"/>
              <a:ea typeface="宋体" panose="02010600030101010101" pitchFamily="2" charset="-122"/>
            </a:endParaRPr>
          </a:p>
        </p:txBody>
      </p:sp>
      <p:graphicFrame>
        <p:nvGraphicFramePr>
          <p:cNvPr id="3" name="对象 -2147481813"/>
          <p:cNvGraphicFramePr>
            <a:graphicFrameLocks noChangeAspect="1"/>
          </p:cNvGraphicFramePr>
          <p:nvPr>
            <p:custDataLst>
              <p:tags r:id="rId5"/>
            </p:custDataLst>
          </p:nvPr>
        </p:nvGraphicFramePr>
        <p:xfrm>
          <a:off x="3784600" y="3434080"/>
          <a:ext cx="3823335" cy="410210"/>
        </p:xfrm>
        <a:graphic>
          <a:graphicData uri="http://schemas.openxmlformats.org/presentationml/2006/ole">
            <mc:AlternateContent xmlns:mc="http://schemas.openxmlformats.org/markup-compatibility/2006">
              <mc:Choice xmlns:v="urn:schemas-microsoft-com:vml" Requires="v">
                <p:oleObj spid="_x0000_s6" name="" r:id="rId6" imgW="1866900" imgH="198120" progId="Equation.Ribbit">
                  <p:embed/>
                </p:oleObj>
              </mc:Choice>
              <mc:Fallback>
                <p:oleObj name="" r:id="rId6" imgW="1866900" imgH="198120" progId="Equation.Ribbit">
                  <p:embed/>
                  <p:pic>
                    <p:nvPicPr>
                      <p:cNvPr id="0" name="图片 2"/>
                      <p:cNvPicPr/>
                      <p:nvPr/>
                    </p:nvPicPr>
                    <p:blipFill>
                      <a:blip r:embed="rId7"/>
                      <a:stretch>
                        <a:fillRect/>
                      </a:stretch>
                    </p:blipFill>
                    <p:spPr>
                      <a:xfrm>
                        <a:off x="3784600" y="3434080"/>
                        <a:ext cx="3823335" cy="410210"/>
                      </a:xfrm>
                      <a:prstGeom prst="rect">
                        <a:avLst/>
                      </a:prstGeom>
                      <a:noFill/>
                      <a:ln w="38100">
                        <a:noFill/>
                        <a:miter/>
                      </a:ln>
                    </p:spPr>
                  </p:pic>
                </p:oleObj>
              </mc:Fallback>
            </mc:AlternateContent>
          </a:graphicData>
        </a:graphic>
      </p:graphicFrame>
      <p:sp>
        <p:nvSpPr>
          <p:cNvPr id="7" name="文本框 6"/>
          <p:cNvSpPr txBox="1"/>
          <p:nvPr/>
        </p:nvSpPr>
        <p:spPr>
          <a:xfrm>
            <a:off x="820420" y="3984625"/>
            <a:ext cx="9750425" cy="1198880"/>
          </a:xfrm>
          <a:prstGeom prst="rect">
            <a:avLst/>
          </a:prstGeom>
          <a:noFill/>
          <a:ln w="9525">
            <a:noFill/>
          </a:ln>
        </p:spPr>
        <p:txBody>
          <a:bodyPr wrap="square">
            <a:spAutoFit/>
          </a:bodyPr>
          <a:p>
            <a:pPr indent="304800" fontAlgn="auto">
              <a:lnSpc>
                <a:spcPct val="150000"/>
              </a:lnSpc>
            </a:pPr>
            <a:r>
              <a:rPr lang="zh-CN" sz="2400" b="0">
                <a:solidFill>
                  <a:srgbClr val="000000"/>
                </a:solidFill>
                <a:latin typeface="宋体" panose="02010600030101010101" pitchFamily="2" charset="-122"/>
                <a:ea typeface="宋体" panose="02010600030101010101" pitchFamily="2" charset="-122"/>
              </a:rPr>
              <a:t>对原问题中的目标函数与约束函数分别进行二次与线性化近似得到如下优化问题</a:t>
            </a:r>
            <a:r>
              <a:rPr lang="zh-CN" sz="2400" b="0">
                <a:latin typeface="宋体" panose="02010600030101010101" pitchFamily="2" charset="-122"/>
                <a:ea typeface="宋体" panose="02010600030101010101" pitchFamily="2" charset="-122"/>
              </a:rPr>
              <a:t>：</a:t>
            </a:r>
            <a:endParaRPr lang="zh-CN" altLang="en-US" sz="2400" b="0">
              <a:latin typeface="宋体" panose="02010600030101010101" pitchFamily="2" charset="-122"/>
              <a:ea typeface="宋体" panose="02010600030101010101" pitchFamily="2" charset="-122"/>
            </a:endParaRPr>
          </a:p>
        </p:txBody>
      </p:sp>
      <p:graphicFrame>
        <p:nvGraphicFramePr>
          <p:cNvPr id="8" name="对象 -2147480539"/>
          <p:cNvGraphicFramePr>
            <a:graphicFrameLocks noChangeAspect="1"/>
          </p:cNvGraphicFramePr>
          <p:nvPr>
            <p:custDataLst>
              <p:tags r:id="rId8"/>
            </p:custDataLst>
          </p:nvPr>
        </p:nvGraphicFramePr>
        <p:xfrm>
          <a:off x="3096895" y="4780280"/>
          <a:ext cx="5980430" cy="1031875"/>
        </p:xfrm>
        <a:graphic>
          <a:graphicData uri="http://schemas.openxmlformats.org/presentationml/2006/ole">
            <mc:AlternateContent xmlns:mc="http://schemas.openxmlformats.org/markup-compatibility/2006">
              <mc:Choice xmlns:v="urn:schemas-microsoft-com:vml" Requires="v">
                <p:oleObj spid="_x0000_s9" name="" r:id="rId9" imgW="2978150" imgH="511810" progId="Equation.Ribbit">
                  <p:embed/>
                </p:oleObj>
              </mc:Choice>
              <mc:Fallback>
                <p:oleObj name="" r:id="rId9" imgW="2978150" imgH="511810" progId="Equation.Ribbit">
                  <p:embed/>
                  <p:pic>
                    <p:nvPicPr>
                      <p:cNvPr id="0" name="图片 6"/>
                      <p:cNvPicPr/>
                      <p:nvPr/>
                    </p:nvPicPr>
                    <p:blipFill>
                      <a:blip r:embed="rId10"/>
                      <a:stretch>
                        <a:fillRect/>
                      </a:stretch>
                    </p:blipFill>
                    <p:spPr>
                      <a:xfrm>
                        <a:off x="3096895" y="4780280"/>
                        <a:ext cx="5980430" cy="1031875"/>
                      </a:xfrm>
                      <a:prstGeom prst="rect">
                        <a:avLst/>
                      </a:prstGeom>
                      <a:noFill/>
                      <a:ln w="38100">
                        <a:noFill/>
                        <a:miter/>
                      </a:ln>
                    </p:spPr>
                  </p:pic>
                </p:oleObj>
              </mc:Fallback>
            </mc:AlternateContent>
          </a:graphicData>
        </a:graphic>
      </p:graphicFrame>
      <p:sp>
        <p:nvSpPr>
          <p:cNvPr id="10" name="文本框 9"/>
          <p:cNvSpPr txBox="1"/>
          <p:nvPr/>
        </p:nvSpPr>
        <p:spPr>
          <a:xfrm>
            <a:off x="9041765" y="5183505"/>
            <a:ext cx="2301875" cy="460375"/>
          </a:xfrm>
          <a:prstGeom prst="rect">
            <a:avLst/>
          </a:prstGeom>
          <a:noFill/>
          <a:ln w="9525">
            <a:noFill/>
          </a:ln>
        </p:spPr>
        <p:txBody>
          <a:bodyPr wrap="square">
            <a:spAutoFit/>
          </a:bodyPr>
          <a:p>
            <a:pPr indent="1371600"/>
            <a:r>
              <a:rPr lang="en-US" sz="2400" b="0">
                <a:latin typeface="Times New Roman" panose="02020603050405020304" charset="0"/>
                <a:ea typeface="宋体" panose="02010600030101010101" pitchFamily="2" charset="-122"/>
              </a:rPr>
              <a:t>(4-19)</a:t>
            </a:r>
            <a:endParaRPr lang="en-US" altLang="en-US" sz="2400" b="0">
              <a:latin typeface="Times New Roman" panose="02020603050405020304" charset="0"/>
              <a:ea typeface="宋体" panose="02010600030101010101" pitchFamily="2" charset="-122"/>
            </a:endParaRPr>
          </a:p>
        </p:txBody>
      </p:sp>
    </p:spTree>
  </p:cSld>
  <p:clrMapOvr>
    <a:masterClrMapping/>
  </p:clrMapOvr>
  <p:transition spd="slow" advTm="2811">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95903"/>
            <a:ext cx="4602179" cy="521970"/>
          </a:xfrm>
          <a:prstGeom prst="rect">
            <a:avLst/>
          </a:prstGeom>
          <a:noFill/>
        </p:spPr>
        <p:txBody>
          <a:bodyPr wrap="square" rtlCol="0">
            <a:spAutoFit/>
          </a:bodyPr>
          <a:lstStyle/>
          <a:p>
            <a:r>
              <a:rPr sz="2800" dirty="0">
                <a:ln>
                  <a:solidFill>
                    <a:schemeClr val="accent1"/>
                  </a:solidFill>
                </a:ln>
                <a:latin typeface="微软雅黑" panose="020B0503020204020204" pitchFamily="34" charset="-122"/>
                <a:ea typeface="微软雅黑" panose="020B0503020204020204" pitchFamily="34" charset="-122"/>
                <a:sym typeface="+mn-ea"/>
              </a:rPr>
              <a:t>4.10.2序列二次规划</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2775585" y="2470150"/>
            <a:ext cx="7710805" cy="2084705"/>
          </a:xfrm>
          <a:prstGeom prst="rect">
            <a:avLst/>
          </a:prstGeom>
          <a:noFill/>
        </p:spPr>
        <p:txBody>
          <a:bodyPr wrap="square" rtlCol="0">
            <a:noAutofit/>
          </a:bodyPr>
          <a:p>
            <a:endParaRPr lang="zh-CN" altLang="en-US" sz="2400">
              <a:latin typeface="黑体" panose="02010609060101010101" charset="-122"/>
              <a:ea typeface="黑体" panose="02010609060101010101" charset="-122"/>
            </a:endParaRPr>
          </a:p>
        </p:txBody>
      </p:sp>
      <p:pic>
        <p:nvPicPr>
          <p:cNvPr id="42" name="图片 41"/>
          <p:cNvPicPr>
            <a:picLocks noChangeAspect="1"/>
          </p:cNvPicPr>
          <p:nvPr>
            <p:custDataLst>
              <p:tags r:id="rId2"/>
            </p:custDataLst>
          </p:nvPr>
        </p:nvPicPr>
        <p:blipFill>
          <a:blip r:embed="rId3"/>
          <a:stretch>
            <a:fillRect/>
          </a:stretch>
        </p:blipFill>
        <p:spPr>
          <a:xfrm>
            <a:off x="2489200" y="1924050"/>
            <a:ext cx="7631430" cy="4140835"/>
          </a:xfrm>
          <a:prstGeom prst="rect">
            <a:avLst/>
          </a:prstGeom>
        </p:spPr>
      </p:pic>
      <p:sp>
        <p:nvSpPr>
          <p:cNvPr id="104" name="文本框 103"/>
          <p:cNvSpPr txBox="1"/>
          <p:nvPr/>
        </p:nvSpPr>
        <p:spPr>
          <a:xfrm>
            <a:off x="737235" y="1463675"/>
            <a:ext cx="7527925" cy="460375"/>
          </a:xfrm>
          <a:prstGeom prst="rect">
            <a:avLst/>
          </a:prstGeom>
          <a:noFill/>
          <a:ln w="9525">
            <a:noFill/>
          </a:ln>
        </p:spPr>
        <p:txBody>
          <a:bodyPr wrap="square">
            <a:spAutoFit/>
          </a:bodyPr>
          <a:p>
            <a:pPr indent="127000"/>
            <a:r>
              <a:rPr lang="zh-CN" sz="2400" b="0">
                <a:solidFill>
                  <a:srgbClr val="000000"/>
                </a:solidFill>
                <a:latin typeface="Times New Roman" panose="02020603050405020304" charset="0"/>
                <a:ea typeface="宋体" panose="02010600030101010101" pitchFamily="2" charset="-122"/>
                <a:cs typeface="Times New Roman" panose="02020603050405020304" charset="0"/>
              </a:rPr>
              <a:t>求解上述优化问题的序列二次规划算法如图</a:t>
            </a:r>
            <a:r>
              <a:rPr lang="en-US" altLang="zh-CN" sz="2400" b="0">
                <a:solidFill>
                  <a:srgbClr val="000000"/>
                </a:solidFill>
                <a:latin typeface="Times New Roman" panose="02020603050405020304" charset="0"/>
                <a:ea typeface="宋体" panose="02010600030101010101" pitchFamily="2" charset="-122"/>
                <a:cs typeface="Times New Roman" panose="02020603050405020304" charset="0"/>
              </a:rPr>
              <a:t>4</a:t>
            </a:r>
            <a:r>
              <a:rPr lang="zh-CN" sz="2400" b="0">
                <a:solidFill>
                  <a:srgbClr val="000000"/>
                </a:solidFill>
                <a:latin typeface="Times New Roman" panose="02020603050405020304" charset="0"/>
                <a:ea typeface="宋体" panose="02010600030101010101" pitchFamily="2" charset="-122"/>
                <a:cs typeface="Times New Roman" panose="02020603050405020304" charset="0"/>
              </a:rPr>
              <a:t>-7所示。</a:t>
            </a:r>
            <a:endParaRPr lang="zh-CN" altLang="en-US" sz="2400" b="0">
              <a:solidFill>
                <a:srgbClr val="000000"/>
              </a:solidFill>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spd="slow" advTm="2811">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7185" y="695960"/>
            <a:ext cx="4602480" cy="521970"/>
          </a:xfrm>
          <a:prstGeom prst="rect">
            <a:avLst/>
          </a:prstGeom>
          <a:noFill/>
        </p:spPr>
        <p:txBody>
          <a:bodyPr wrap="square" rtlCol="0">
            <a:noAutofit/>
          </a:bodyPr>
          <a:lstStyle/>
          <a:p>
            <a:r>
              <a:rPr lang="en-US" sz="2800" dirty="0">
                <a:ln>
                  <a:solidFill>
                    <a:schemeClr val="accent1"/>
                  </a:solidFill>
                </a:ln>
                <a:latin typeface="微软雅黑" panose="020B0503020204020204" pitchFamily="34" charset="-122"/>
                <a:ea typeface="微软雅黑" panose="020B0503020204020204" pitchFamily="34" charset="-122"/>
                <a:sym typeface="+mn-ea"/>
              </a:rPr>
              <a:t>4.10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例题</a:t>
            </a:r>
            <a:r>
              <a:rPr lang="en-US" sz="2800" dirty="0">
                <a:ln>
                  <a:solidFill>
                    <a:schemeClr val="accent1"/>
                  </a:solidFill>
                </a:ln>
                <a:latin typeface="微软雅黑" panose="020B0503020204020204" pitchFamily="34" charset="-122"/>
                <a:ea typeface="微软雅黑" panose="020B0503020204020204" pitchFamily="34" charset="-122"/>
              </a:rPr>
              <a:t>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656590" y="1360170"/>
            <a:ext cx="7710805" cy="322580"/>
          </a:xfrm>
          <a:prstGeom prst="rect">
            <a:avLst/>
          </a:prstGeom>
          <a:noFill/>
        </p:spPr>
        <p:txBody>
          <a:bodyPr wrap="square" rtlCol="0">
            <a:noAutofit/>
          </a:bodyPr>
          <a:p>
            <a:r>
              <a:rPr lang="zh-CN" altLang="en-US" sz="2400">
                <a:latin typeface="宋体" panose="02010600030101010101" pitchFamily="2" charset="-122"/>
                <a:ea typeface="宋体" panose="02010600030101010101" pitchFamily="2" charset="-122"/>
              </a:rPr>
              <a:t>求解凸二次规划问题</a:t>
            </a:r>
            <a:endParaRPr lang="zh-CN" altLang="en-US" sz="2400">
              <a:latin typeface="宋体" panose="02010600030101010101" pitchFamily="2" charset="-122"/>
              <a:ea typeface="宋体" panose="02010600030101010101" pitchFamily="2" charset="-122"/>
            </a:endParaRPr>
          </a:p>
        </p:txBody>
      </p:sp>
      <p:graphicFrame>
        <p:nvGraphicFramePr>
          <p:cNvPr id="3" name="对象 -2147480538"/>
          <p:cNvGraphicFramePr>
            <a:graphicFrameLocks noChangeAspect="1"/>
          </p:cNvGraphicFramePr>
          <p:nvPr>
            <p:custDataLst>
              <p:tags r:id="rId2"/>
            </p:custDataLst>
          </p:nvPr>
        </p:nvGraphicFramePr>
        <p:xfrm>
          <a:off x="3773805" y="1822450"/>
          <a:ext cx="5323840" cy="1160780"/>
        </p:xfrm>
        <a:graphic>
          <a:graphicData uri="http://schemas.openxmlformats.org/presentationml/2006/ole">
            <mc:AlternateContent xmlns:mc="http://schemas.openxmlformats.org/markup-compatibility/2006">
              <mc:Choice xmlns:v="urn:schemas-microsoft-com:vml" Requires="v">
                <p:oleObj spid="_x0000_s15" name="" r:id="rId3" imgW="2754630" imgH="598170" progId="Equation.Ribbit">
                  <p:embed/>
                </p:oleObj>
              </mc:Choice>
              <mc:Fallback>
                <p:oleObj name="" r:id="rId3" imgW="2754630" imgH="598170" progId="Equation.Ribbit">
                  <p:embed/>
                  <p:pic>
                    <p:nvPicPr>
                      <p:cNvPr id="0" name="图片 14"/>
                      <p:cNvPicPr/>
                      <p:nvPr/>
                    </p:nvPicPr>
                    <p:blipFill>
                      <a:blip r:embed="rId4"/>
                      <a:stretch>
                        <a:fillRect/>
                      </a:stretch>
                    </p:blipFill>
                    <p:spPr>
                      <a:xfrm>
                        <a:off x="3773805" y="1822450"/>
                        <a:ext cx="5323840" cy="1160780"/>
                      </a:xfrm>
                      <a:prstGeom prst="rect">
                        <a:avLst/>
                      </a:prstGeom>
                      <a:noFill/>
                      <a:ln w="38100">
                        <a:noFill/>
                        <a:miter/>
                      </a:ln>
                    </p:spPr>
                  </p:pic>
                </p:oleObj>
              </mc:Fallback>
            </mc:AlternateContent>
          </a:graphicData>
        </a:graphic>
      </p:graphicFrame>
      <p:sp>
        <p:nvSpPr>
          <p:cNvPr id="104" name="文本框 103"/>
          <p:cNvSpPr txBox="1"/>
          <p:nvPr/>
        </p:nvSpPr>
        <p:spPr>
          <a:xfrm>
            <a:off x="656590" y="3096260"/>
            <a:ext cx="5080000" cy="460375"/>
          </a:xfrm>
          <a:prstGeom prst="rect">
            <a:avLst/>
          </a:prstGeom>
          <a:noFill/>
          <a:ln w="9525">
            <a:noFill/>
          </a:ln>
        </p:spPr>
        <p:txBody>
          <a:bodyPr>
            <a:spAutoFit/>
          </a:bodyPr>
          <a:p>
            <a:pPr indent="127000"/>
            <a:r>
              <a:rPr lang="zh-CN" sz="2400" b="0">
                <a:latin typeface="Times New Roman" panose="02020603050405020304" charset="0"/>
                <a:ea typeface="宋体" panose="02010600030101010101" pitchFamily="2" charset="-122"/>
              </a:rPr>
              <a:t>解：由最优性</a:t>
            </a:r>
            <a:r>
              <a:rPr lang="en-US" sz="2400" b="0">
                <a:latin typeface="Times New Roman" panose="02020603050405020304" charset="0"/>
                <a:ea typeface="宋体" panose="02010600030101010101" pitchFamily="2" charset="-122"/>
              </a:rPr>
              <a:t>KKT</a:t>
            </a:r>
            <a:r>
              <a:rPr lang="zh-CN" sz="2400" b="0">
                <a:latin typeface="Times New Roman" panose="02020603050405020304" charset="0"/>
                <a:ea typeface="宋体" panose="02010600030101010101" pitchFamily="2" charset="-122"/>
              </a:rPr>
              <a:t>条件得到：</a:t>
            </a:r>
            <a:endParaRPr lang="zh-CN" altLang="en-US" sz="2400" b="0">
              <a:latin typeface="Times New Roman" panose="02020603050405020304" charset="0"/>
              <a:ea typeface="宋体" panose="02010600030101010101" pitchFamily="2" charset="-122"/>
            </a:endParaRPr>
          </a:p>
        </p:txBody>
      </p:sp>
      <p:graphicFrame>
        <p:nvGraphicFramePr>
          <p:cNvPr id="4" name="对象 -2147481799"/>
          <p:cNvGraphicFramePr>
            <a:graphicFrameLocks noChangeAspect="1"/>
          </p:cNvGraphicFramePr>
          <p:nvPr>
            <p:custDataLst>
              <p:tags r:id="rId5"/>
            </p:custDataLst>
          </p:nvPr>
        </p:nvGraphicFramePr>
        <p:xfrm>
          <a:off x="5006975" y="3669665"/>
          <a:ext cx="2318385" cy="655320"/>
        </p:xfrm>
        <a:graphic>
          <a:graphicData uri="http://schemas.openxmlformats.org/presentationml/2006/ole">
            <mc:AlternateContent xmlns:mc="http://schemas.openxmlformats.org/markup-compatibility/2006">
              <mc:Choice xmlns:v="urn:schemas-microsoft-com:vml" Requires="v">
                <p:oleObj spid="_x0000_s16" name="" r:id="rId6" imgW="1314450" imgH="365760" progId="Equation.Ribbit">
                  <p:embed/>
                </p:oleObj>
              </mc:Choice>
              <mc:Fallback>
                <p:oleObj name="" r:id="rId6" imgW="1314450" imgH="365760" progId="Equation.Ribbit">
                  <p:embed/>
                  <p:pic>
                    <p:nvPicPr>
                      <p:cNvPr id="0" name="图片 15"/>
                      <p:cNvPicPr/>
                      <p:nvPr/>
                    </p:nvPicPr>
                    <p:blipFill>
                      <a:blip r:embed="rId7"/>
                      <a:stretch>
                        <a:fillRect/>
                      </a:stretch>
                    </p:blipFill>
                    <p:spPr>
                      <a:xfrm>
                        <a:off x="5006975" y="3669665"/>
                        <a:ext cx="2318385" cy="655320"/>
                      </a:xfrm>
                      <a:prstGeom prst="rect">
                        <a:avLst/>
                      </a:prstGeom>
                      <a:noFill/>
                      <a:ln w="38100">
                        <a:noFill/>
                        <a:miter/>
                      </a:ln>
                    </p:spPr>
                  </p:pic>
                </p:oleObj>
              </mc:Fallback>
            </mc:AlternateContent>
          </a:graphicData>
        </a:graphic>
      </p:graphicFrame>
      <p:graphicFrame>
        <p:nvGraphicFramePr>
          <p:cNvPr id="6" name="对象 -2147480537"/>
          <p:cNvGraphicFramePr>
            <a:graphicFrameLocks noChangeAspect="1"/>
          </p:cNvGraphicFramePr>
          <p:nvPr>
            <p:custDataLst>
              <p:tags r:id="rId8"/>
            </p:custDataLst>
          </p:nvPr>
        </p:nvGraphicFramePr>
        <p:xfrm>
          <a:off x="4084955" y="4598035"/>
          <a:ext cx="3599815" cy="1551940"/>
        </p:xfrm>
        <a:graphic>
          <a:graphicData uri="http://schemas.openxmlformats.org/presentationml/2006/ole">
            <mc:AlternateContent xmlns:mc="http://schemas.openxmlformats.org/markup-compatibility/2006">
              <mc:Choice xmlns:v="urn:schemas-microsoft-com:vml" Requires="v">
                <p:oleObj spid="_x0000_s17" name="" r:id="rId9" imgW="2141220" imgH="922020" progId="Equation.Ribbit">
                  <p:embed/>
                </p:oleObj>
              </mc:Choice>
              <mc:Fallback>
                <p:oleObj name="" r:id="rId9" imgW="2141220" imgH="922020" progId="Equation.Ribbit">
                  <p:embed/>
                  <p:pic>
                    <p:nvPicPr>
                      <p:cNvPr id="0" name="图片 16"/>
                      <p:cNvPicPr/>
                      <p:nvPr/>
                    </p:nvPicPr>
                    <p:blipFill>
                      <a:blip r:embed="rId10"/>
                      <a:stretch>
                        <a:fillRect/>
                      </a:stretch>
                    </p:blipFill>
                    <p:spPr>
                      <a:xfrm>
                        <a:off x="4084955" y="4598035"/>
                        <a:ext cx="3599815" cy="155194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95903"/>
            <a:ext cx="4602179" cy="521970"/>
          </a:xfrm>
          <a:prstGeom prst="rect">
            <a:avLst/>
          </a:prstGeom>
          <a:noFill/>
        </p:spPr>
        <p:txBody>
          <a:bodyPr wrap="square" rtlCol="0">
            <a:spAutoFit/>
          </a:bodyPr>
          <a:lstStyle/>
          <a:p>
            <a:r>
              <a:rPr lang="en-US" sz="2800" dirty="0">
                <a:ln>
                  <a:solidFill>
                    <a:schemeClr val="accent1"/>
                  </a:solidFill>
                </a:ln>
                <a:latin typeface="微软雅黑" panose="020B0503020204020204" pitchFamily="34" charset="-122"/>
                <a:ea typeface="微软雅黑" panose="020B0503020204020204" pitchFamily="34" charset="-122"/>
                <a:sym typeface="+mn-ea"/>
              </a:rPr>
              <a:t>4.10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例题</a:t>
            </a:r>
            <a:r>
              <a:rPr lang="en-US" sz="2800" dirty="0">
                <a:ln>
                  <a:solidFill>
                    <a:schemeClr val="accent1"/>
                  </a:solidFill>
                </a:ln>
                <a:latin typeface="微软雅黑" panose="020B0503020204020204" pitchFamily="34" charset="-122"/>
                <a:ea typeface="微软雅黑" panose="020B0503020204020204" pitchFamily="34" charset="-122"/>
              </a:rPr>
              <a:t> </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4" name="文本框 103"/>
          <p:cNvSpPr txBox="1"/>
          <p:nvPr/>
        </p:nvSpPr>
        <p:spPr>
          <a:xfrm>
            <a:off x="1468755" y="1496060"/>
            <a:ext cx="5080000" cy="460375"/>
          </a:xfrm>
          <a:prstGeom prst="rect">
            <a:avLst/>
          </a:prstGeom>
          <a:noFill/>
          <a:ln w="9525">
            <a:noFill/>
          </a:ln>
        </p:spPr>
        <p:txBody>
          <a:bodyPr>
            <a:spAutoFit/>
          </a:bodyPr>
          <a:p>
            <a:pPr indent="127000"/>
            <a:r>
              <a:rPr lang="zh-CN" sz="2400" b="0">
                <a:ea typeface="宋体" panose="02010600030101010101" pitchFamily="2" charset="-122"/>
              </a:rPr>
              <a:t>线性方程组为：</a:t>
            </a:r>
            <a:endParaRPr lang="zh-CN" altLang="en-US" sz="2400" b="0">
              <a:ea typeface="宋体" panose="02010600030101010101" pitchFamily="2" charset="-122"/>
            </a:endParaRPr>
          </a:p>
        </p:txBody>
      </p:sp>
      <p:graphicFrame>
        <p:nvGraphicFramePr>
          <p:cNvPr id="2" name="对象 -2147481797"/>
          <p:cNvGraphicFramePr>
            <a:graphicFrameLocks noChangeAspect="1"/>
          </p:cNvGraphicFramePr>
          <p:nvPr>
            <p:custDataLst>
              <p:tags r:id="rId2"/>
            </p:custDataLst>
          </p:nvPr>
        </p:nvGraphicFramePr>
        <p:xfrm>
          <a:off x="3533775" y="2018665"/>
          <a:ext cx="5309235" cy="1598295"/>
        </p:xfrm>
        <a:graphic>
          <a:graphicData uri="http://schemas.openxmlformats.org/presentationml/2006/ole">
            <mc:AlternateContent xmlns:mc="http://schemas.openxmlformats.org/markup-compatibility/2006">
              <mc:Choice xmlns:v="urn:schemas-microsoft-com:vml" Requires="v">
                <p:oleObj spid="_x0000_s12" name="" r:id="rId3" imgW="2849880" imgH="855980" progId="Equation.Ribbit">
                  <p:embed/>
                </p:oleObj>
              </mc:Choice>
              <mc:Fallback>
                <p:oleObj name="" r:id="rId3" imgW="2849880" imgH="855980" progId="Equation.Ribbit">
                  <p:embed/>
                  <p:pic>
                    <p:nvPicPr>
                      <p:cNvPr id="0" name="图片 11"/>
                      <p:cNvPicPr/>
                      <p:nvPr/>
                    </p:nvPicPr>
                    <p:blipFill>
                      <a:blip r:embed="rId4"/>
                      <a:stretch>
                        <a:fillRect/>
                      </a:stretch>
                    </p:blipFill>
                    <p:spPr>
                      <a:xfrm>
                        <a:off x="3533775" y="2018665"/>
                        <a:ext cx="5309235" cy="1598295"/>
                      </a:xfrm>
                      <a:prstGeom prst="rect">
                        <a:avLst/>
                      </a:prstGeom>
                      <a:noFill/>
                      <a:ln w="38100">
                        <a:noFill/>
                        <a:miter/>
                      </a:ln>
                    </p:spPr>
                  </p:pic>
                </p:oleObj>
              </mc:Fallback>
            </mc:AlternateContent>
          </a:graphicData>
        </a:graphic>
      </p:graphicFrame>
      <p:sp>
        <p:nvSpPr>
          <p:cNvPr id="13" name="文本框 12"/>
          <p:cNvSpPr txBox="1"/>
          <p:nvPr/>
        </p:nvSpPr>
        <p:spPr>
          <a:xfrm>
            <a:off x="1343660" y="3750310"/>
            <a:ext cx="5080000" cy="460375"/>
          </a:xfrm>
          <a:prstGeom prst="rect">
            <a:avLst/>
          </a:prstGeom>
          <a:noFill/>
          <a:ln w="9525">
            <a:noFill/>
          </a:ln>
        </p:spPr>
        <p:txBody>
          <a:bodyPr>
            <a:spAutoFit/>
          </a:bodyPr>
          <a:p>
            <a:pPr indent="304800"/>
            <a:r>
              <a:rPr lang="zh-CN" sz="2400" b="0">
                <a:ea typeface="宋体" panose="02010600030101010101" pitchFamily="2" charset="-122"/>
              </a:rPr>
              <a:t>求解得：</a:t>
            </a:r>
            <a:endParaRPr lang="zh-CN" altLang="en-US" sz="2400" b="0">
              <a:ea typeface="宋体" panose="02010600030101010101" pitchFamily="2" charset="-122"/>
            </a:endParaRPr>
          </a:p>
        </p:txBody>
      </p:sp>
      <p:pic>
        <p:nvPicPr>
          <p:cNvPr id="16" name="图片 15"/>
          <p:cNvPicPr>
            <a:picLocks noChangeAspect="1"/>
          </p:cNvPicPr>
          <p:nvPr>
            <p:custDataLst>
              <p:tags r:id="rId5"/>
            </p:custDataLst>
          </p:nvPr>
        </p:nvPicPr>
        <p:blipFill>
          <a:blip r:embed="rId6"/>
          <a:stretch>
            <a:fillRect/>
          </a:stretch>
        </p:blipFill>
        <p:spPr>
          <a:xfrm>
            <a:off x="4057650" y="4344035"/>
            <a:ext cx="4077335" cy="1593850"/>
          </a:xfrm>
          <a:prstGeom prst="rect">
            <a:avLst/>
          </a:prstGeom>
        </p:spPr>
      </p:pic>
    </p:spTree>
  </p:cSld>
  <p:clrMapOvr>
    <a:masterClrMapping/>
  </p:clrMapOvr>
  <p:transition spd="slow" advTm="2811">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95903"/>
            <a:ext cx="4602179" cy="521970"/>
          </a:xfrm>
          <a:prstGeom prst="rect">
            <a:avLst/>
          </a:prstGeom>
          <a:noFill/>
        </p:spPr>
        <p:txBody>
          <a:bodyPr wrap="square" rtlCol="0">
            <a:spAutoFit/>
          </a:bodyPr>
          <a:lstStyle/>
          <a:p>
            <a:r>
              <a:rPr lang="en-US" altLang="zh-CN" sz="2800" dirty="0">
                <a:ln>
                  <a:solidFill>
                    <a:schemeClr val="accent1"/>
                  </a:solidFill>
                </a:ln>
                <a:latin typeface="微软雅黑" panose="020B0503020204020204" pitchFamily="34" charset="-122"/>
                <a:ea typeface="微软雅黑" panose="020B0503020204020204" pitchFamily="34" charset="-122"/>
                <a:sym typeface="+mn-ea"/>
              </a:rPr>
              <a:t>4.8  </a:t>
            </a:r>
            <a:r>
              <a:rPr lang="zh-CN" altLang="en-US" sz="2800" dirty="0">
                <a:ln>
                  <a:solidFill>
                    <a:schemeClr val="accent1"/>
                  </a:solidFill>
                </a:ln>
                <a:latin typeface="微软雅黑" panose="020B0503020204020204" pitchFamily="34" charset="-122"/>
                <a:ea typeface="微软雅黑" panose="020B0503020204020204" pitchFamily="34" charset="-122"/>
                <a:sym typeface="+mn-ea"/>
              </a:rPr>
              <a:t>约束优化的最优性条件</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2775585" y="2470150"/>
            <a:ext cx="7710805" cy="270000"/>
          </a:xfrm>
          <a:prstGeom prst="rect">
            <a:avLst/>
          </a:prstGeom>
          <a:noFill/>
        </p:spPr>
        <p:txBody>
          <a:bodyPr wrap="square" rtlCol="0">
            <a:noAutofit/>
          </a:bodyPr>
          <a:p>
            <a:endParaRPr lang="zh-CN" altLang="en-US" sz="2400">
              <a:latin typeface="黑体" panose="02010609060101010101" charset="-122"/>
              <a:ea typeface="黑体" panose="02010609060101010101" charset="-122"/>
            </a:endParaRPr>
          </a:p>
        </p:txBody>
      </p:sp>
      <p:sp>
        <p:nvSpPr>
          <p:cNvPr id="4" name="文本框 3"/>
          <p:cNvSpPr txBox="1"/>
          <p:nvPr/>
        </p:nvSpPr>
        <p:spPr>
          <a:xfrm>
            <a:off x="630555" y="4509135"/>
            <a:ext cx="10504170" cy="1322070"/>
          </a:xfrm>
          <a:prstGeom prst="rect">
            <a:avLst/>
          </a:prstGeom>
          <a:noFill/>
        </p:spPr>
        <p:txBody>
          <a:bodyPr wrap="square" rtlCol="0" anchor="t">
            <a:noAutofit/>
          </a:bodyPr>
          <a:p>
            <a:pPr>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 </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KKT条件是约束优化问题的必要条件。由于直接求解上述非线性方程组是非常困难的工作，人们发展了很多迭代解法对其进行求解。</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custDataLst>
              <p:tags r:id="rId2"/>
            </p:custDataLst>
          </p:nvPr>
        </p:nvSpPr>
        <p:spPr>
          <a:xfrm>
            <a:off x="1189355" y="1895475"/>
            <a:ext cx="10131425" cy="699770"/>
          </a:xfrm>
          <a:prstGeom prst="rect">
            <a:avLst/>
          </a:prstGeom>
          <a:noFill/>
        </p:spPr>
        <p:txBody>
          <a:bodyPr wrap="square" rtlCol="0" anchor="t">
            <a:noAutofit/>
          </a:bodyPr>
          <a:p>
            <a:pPr>
              <a:lnSpc>
                <a:spcPct val="150000"/>
              </a:lnSpc>
            </a:pPr>
            <a:endParaRPr lang="en-US" altLang="zh-CN" sz="2400">
              <a:latin typeface="宋体" panose="02010600030101010101" pitchFamily="2" charset="-122"/>
              <a:ea typeface="宋体" panose="02010600030101010101" pitchFamily="2" charset="-122"/>
            </a:endParaRPr>
          </a:p>
        </p:txBody>
      </p:sp>
      <p:graphicFrame>
        <p:nvGraphicFramePr>
          <p:cNvPr id="3" name="对象 -2147481860"/>
          <p:cNvGraphicFramePr>
            <a:graphicFrameLocks noChangeAspect="1"/>
          </p:cNvGraphicFramePr>
          <p:nvPr>
            <p:custDataLst>
              <p:tags r:id="rId3"/>
            </p:custDataLst>
          </p:nvPr>
        </p:nvGraphicFramePr>
        <p:xfrm>
          <a:off x="1920558" y="1546225"/>
          <a:ext cx="320625" cy="270000"/>
        </p:xfrm>
        <a:graphic>
          <a:graphicData uri="http://schemas.openxmlformats.org/presentationml/2006/ole">
            <mc:AlternateContent xmlns:mc="http://schemas.openxmlformats.org/markup-compatibility/2006">
              <mc:Choice xmlns:v="urn:schemas-microsoft-com:vml" Requires="v">
                <p:oleObj spid="_x0000_s3076" name="" r:id="rId4" imgW="176530" imgH="151130" progId="Equation.Ribbit">
                  <p:embed/>
                </p:oleObj>
              </mc:Choice>
              <mc:Fallback>
                <p:oleObj name="" r:id="rId4" imgW="176530" imgH="151130" progId="Equation.Ribbit">
                  <p:embed/>
                  <p:pic>
                    <p:nvPicPr>
                      <p:cNvPr id="0" name="图片 3075"/>
                      <p:cNvPicPr/>
                      <p:nvPr/>
                    </p:nvPicPr>
                    <p:blipFill>
                      <a:blip r:embed="rId5"/>
                      <a:stretch>
                        <a:fillRect/>
                      </a:stretch>
                    </p:blipFill>
                    <p:spPr>
                      <a:xfrm>
                        <a:off x="1920558" y="1546225"/>
                        <a:ext cx="320625" cy="270000"/>
                      </a:xfrm>
                      <a:prstGeom prst="rect">
                        <a:avLst/>
                      </a:prstGeom>
                      <a:noFill/>
                      <a:ln w="38100">
                        <a:noFill/>
                        <a:miter/>
                      </a:ln>
                    </p:spPr>
                  </p:pic>
                </p:oleObj>
              </mc:Fallback>
            </mc:AlternateContent>
          </a:graphicData>
        </a:graphic>
      </p:graphicFrame>
      <p:graphicFrame>
        <p:nvGraphicFramePr>
          <p:cNvPr id="6" name="对象 -2147480544"/>
          <p:cNvGraphicFramePr>
            <a:graphicFrameLocks noChangeAspect="1"/>
          </p:cNvGraphicFramePr>
          <p:nvPr>
            <p:custDataLst>
              <p:tags r:id="rId6"/>
            </p:custDataLst>
          </p:nvPr>
        </p:nvGraphicFramePr>
        <p:xfrm>
          <a:off x="7505383" y="1552575"/>
          <a:ext cx="1545000" cy="270000"/>
        </p:xfrm>
        <a:graphic>
          <a:graphicData uri="http://schemas.openxmlformats.org/presentationml/2006/ole">
            <mc:AlternateContent xmlns:mc="http://schemas.openxmlformats.org/markup-compatibility/2006">
              <mc:Choice xmlns:v="urn:schemas-microsoft-com:vml" Requires="v">
                <p:oleObj spid="_x0000_s7" name="" r:id="rId7" imgW="988060" imgH="168910" progId="Equation.Ribbit">
                  <p:embed/>
                </p:oleObj>
              </mc:Choice>
              <mc:Fallback>
                <p:oleObj name="" r:id="rId7" imgW="988060" imgH="168910" progId="Equation.Ribbit">
                  <p:embed/>
                  <p:pic>
                    <p:nvPicPr>
                      <p:cNvPr id="0" name="图片 2"/>
                      <p:cNvPicPr/>
                      <p:nvPr/>
                    </p:nvPicPr>
                    <p:blipFill>
                      <a:blip r:embed="rId8"/>
                      <a:stretch>
                        <a:fillRect/>
                      </a:stretch>
                    </p:blipFill>
                    <p:spPr>
                      <a:xfrm>
                        <a:off x="7505383" y="1552575"/>
                        <a:ext cx="1545000" cy="270000"/>
                      </a:xfrm>
                      <a:prstGeom prst="rect">
                        <a:avLst/>
                      </a:prstGeom>
                      <a:noFill/>
                      <a:ln w="38100">
                        <a:noFill/>
                        <a:miter/>
                      </a:ln>
                    </p:spPr>
                  </p:pic>
                </p:oleObj>
              </mc:Fallback>
            </mc:AlternateContent>
          </a:graphicData>
        </a:graphic>
      </p:graphicFrame>
      <p:graphicFrame>
        <p:nvGraphicFramePr>
          <p:cNvPr id="9" name="对象 -2147480543"/>
          <p:cNvGraphicFramePr>
            <a:graphicFrameLocks noChangeAspect="1"/>
          </p:cNvGraphicFramePr>
          <p:nvPr>
            <p:custDataLst>
              <p:tags r:id="rId9"/>
            </p:custDataLst>
          </p:nvPr>
        </p:nvGraphicFramePr>
        <p:xfrm>
          <a:off x="9416415" y="1546225"/>
          <a:ext cx="1530000" cy="270000"/>
        </p:xfrm>
        <a:graphic>
          <a:graphicData uri="http://schemas.openxmlformats.org/presentationml/2006/ole">
            <mc:AlternateContent xmlns:mc="http://schemas.openxmlformats.org/markup-compatibility/2006">
              <mc:Choice xmlns:v="urn:schemas-microsoft-com:vml" Requires="v">
                <p:oleObj spid="_x0000_s10" name="" r:id="rId10" imgW="969010" imgH="168910" progId="Equation.Ribbit">
                  <p:embed/>
                </p:oleObj>
              </mc:Choice>
              <mc:Fallback>
                <p:oleObj name="" r:id="rId10" imgW="969010" imgH="168910" progId="Equation.Ribbit">
                  <p:embed/>
                  <p:pic>
                    <p:nvPicPr>
                      <p:cNvPr id="0" name="图片 5"/>
                      <p:cNvPicPr/>
                      <p:nvPr/>
                    </p:nvPicPr>
                    <p:blipFill>
                      <a:blip r:embed="rId11"/>
                      <a:stretch>
                        <a:fillRect/>
                      </a:stretch>
                    </p:blipFill>
                    <p:spPr>
                      <a:xfrm>
                        <a:off x="9416415" y="1546225"/>
                        <a:ext cx="1530000" cy="270000"/>
                      </a:xfrm>
                      <a:prstGeom prst="rect">
                        <a:avLst/>
                      </a:prstGeom>
                      <a:noFill/>
                      <a:ln w="38100">
                        <a:noFill/>
                        <a:miter/>
                      </a:ln>
                    </p:spPr>
                  </p:pic>
                </p:oleObj>
              </mc:Fallback>
            </mc:AlternateContent>
          </a:graphicData>
        </a:graphic>
      </p:graphicFrame>
      <p:graphicFrame>
        <p:nvGraphicFramePr>
          <p:cNvPr id="11" name="对象 -2147481857"/>
          <p:cNvGraphicFramePr>
            <a:graphicFrameLocks noChangeAspect="1"/>
          </p:cNvGraphicFramePr>
          <p:nvPr>
            <p:custDataLst>
              <p:tags r:id="rId12"/>
            </p:custDataLst>
          </p:nvPr>
        </p:nvGraphicFramePr>
        <p:xfrm>
          <a:off x="4077335" y="2470150"/>
          <a:ext cx="3715385" cy="629920"/>
        </p:xfrm>
        <a:graphic>
          <a:graphicData uri="http://schemas.openxmlformats.org/presentationml/2006/ole">
            <mc:AlternateContent xmlns:mc="http://schemas.openxmlformats.org/markup-compatibility/2006">
              <mc:Choice xmlns:v="urn:schemas-microsoft-com:vml" Requires="v">
                <p:oleObj spid="_x0000_s12" name="" r:id="rId13" imgW="2747010" imgH="468630" progId="Equation.Ribbit">
                  <p:embed/>
                </p:oleObj>
              </mc:Choice>
              <mc:Fallback>
                <p:oleObj name="" r:id="rId13" imgW="2747010" imgH="468630" progId="Equation.Ribbit">
                  <p:embed/>
                  <p:pic>
                    <p:nvPicPr>
                      <p:cNvPr id="0" name="图片 6"/>
                      <p:cNvPicPr/>
                      <p:nvPr/>
                    </p:nvPicPr>
                    <p:blipFill>
                      <a:blip r:embed="rId14"/>
                      <a:stretch>
                        <a:fillRect/>
                      </a:stretch>
                    </p:blipFill>
                    <p:spPr>
                      <a:xfrm>
                        <a:off x="4077335" y="2470150"/>
                        <a:ext cx="3715385" cy="629920"/>
                      </a:xfrm>
                      <a:prstGeom prst="rect">
                        <a:avLst/>
                      </a:prstGeom>
                      <a:noFill/>
                      <a:ln w="38100">
                        <a:noFill/>
                        <a:miter/>
                      </a:ln>
                    </p:spPr>
                  </p:pic>
                </p:oleObj>
              </mc:Fallback>
            </mc:AlternateContent>
          </a:graphicData>
        </a:graphic>
      </p:graphicFrame>
      <p:graphicFrame>
        <p:nvGraphicFramePr>
          <p:cNvPr id="13" name="对象 -2147481856"/>
          <p:cNvGraphicFramePr>
            <a:graphicFrameLocks noChangeAspect="1"/>
          </p:cNvGraphicFramePr>
          <p:nvPr>
            <p:custDataLst>
              <p:tags r:id="rId15"/>
            </p:custDataLst>
          </p:nvPr>
        </p:nvGraphicFramePr>
        <p:xfrm>
          <a:off x="4238625" y="3141345"/>
          <a:ext cx="2471420" cy="298450"/>
        </p:xfrm>
        <a:graphic>
          <a:graphicData uri="http://schemas.openxmlformats.org/presentationml/2006/ole">
            <mc:AlternateContent xmlns:mc="http://schemas.openxmlformats.org/markup-compatibility/2006">
              <mc:Choice xmlns:v="urn:schemas-microsoft-com:vml" Requires="v">
                <p:oleObj spid="_x0000_s14" name="" r:id="rId16" imgW="1424940" imgH="168910" progId="Equation.Ribbit">
                  <p:embed/>
                </p:oleObj>
              </mc:Choice>
              <mc:Fallback>
                <p:oleObj name="" r:id="rId16" imgW="1424940" imgH="168910" progId="Equation.Ribbit">
                  <p:embed/>
                  <p:pic>
                    <p:nvPicPr>
                      <p:cNvPr id="0" name="图片 8"/>
                      <p:cNvPicPr/>
                      <p:nvPr/>
                    </p:nvPicPr>
                    <p:blipFill>
                      <a:blip r:embed="rId17"/>
                      <a:stretch>
                        <a:fillRect/>
                      </a:stretch>
                    </p:blipFill>
                    <p:spPr>
                      <a:xfrm>
                        <a:off x="4238625" y="3141345"/>
                        <a:ext cx="2471420" cy="298450"/>
                      </a:xfrm>
                      <a:prstGeom prst="rect">
                        <a:avLst/>
                      </a:prstGeom>
                      <a:noFill/>
                      <a:ln w="38100">
                        <a:noFill/>
                        <a:miter/>
                      </a:ln>
                    </p:spPr>
                  </p:pic>
                </p:oleObj>
              </mc:Fallback>
            </mc:AlternateContent>
          </a:graphicData>
        </a:graphic>
      </p:graphicFrame>
      <p:graphicFrame>
        <p:nvGraphicFramePr>
          <p:cNvPr id="15" name="对象 -2147481855"/>
          <p:cNvGraphicFramePr>
            <a:graphicFrameLocks noChangeAspect="1"/>
          </p:cNvGraphicFramePr>
          <p:nvPr>
            <p:custDataLst>
              <p:tags r:id="rId18"/>
            </p:custDataLst>
          </p:nvPr>
        </p:nvGraphicFramePr>
        <p:xfrm>
          <a:off x="4238625" y="3586480"/>
          <a:ext cx="1337310" cy="321310"/>
        </p:xfrm>
        <a:graphic>
          <a:graphicData uri="http://schemas.openxmlformats.org/presentationml/2006/ole">
            <mc:AlternateContent xmlns:mc="http://schemas.openxmlformats.org/markup-compatibility/2006">
              <mc:Choice xmlns:v="urn:schemas-microsoft-com:vml" Requires="v">
                <p:oleObj spid="_x0000_s16" name="" r:id="rId19" imgW="755650" imgH="179070" progId="Equation.Ribbit">
                  <p:embed/>
                </p:oleObj>
              </mc:Choice>
              <mc:Fallback>
                <p:oleObj name="" r:id="rId19" imgW="755650" imgH="179070" progId="Equation.Ribbit">
                  <p:embed/>
                  <p:pic>
                    <p:nvPicPr>
                      <p:cNvPr id="0" name="图片 9"/>
                      <p:cNvPicPr/>
                      <p:nvPr/>
                    </p:nvPicPr>
                    <p:blipFill>
                      <a:blip r:embed="rId20"/>
                      <a:stretch>
                        <a:fillRect/>
                      </a:stretch>
                    </p:blipFill>
                    <p:spPr>
                      <a:xfrm>
                        <a:off x="4238625" y="3586480"/>
                        <a:ext cx="1337310" cy="321310"/>
                      </a:xfrm>
                      <a:prstGeom prst="rect">
                        <a:avLst/>
                      </a:prstGeom>
                      <a:noFill/>
                      <a:ln w="38100">
                        <a:noFill/>
                        <a:miter/>
                      </a:ln>
                    </p:spPr>
                  </p:pic>
                </p:oleObj>
              </mc:Fallback>
            </mc:AlternateContent>
          </a:graphicData>
        </a:graphic>
      </p:graphicFrame>
      <p:graphicFrame>
        <p:nvGraphicFramePr>
          <p:cNvPr id="17" name="对象 -2147481854"/>
          <p:cNvGraphicFramePr>
            <a:graphicFrameLocks noChangeAspect="1"/>
          </p:cNvGraphicFramePr>
          <p:nvPr>
            <p:custDataLst>
              <p:tags r:id="rId21"/>
            </p:custDataLst>
          </p:nvPr>
        </p:nvGraphicFramePr>
        <p:xfrm>
          <a:off x="4238625" y="4054475"/>
          <a:ext cx="1856740" cy="307975"/>
        </p:xfrm>
        <a:graphic>
          <a:graphicData uri="http://schemas.openxmlformats.org/presentationml/2006/ole">
            <mc:AlternateContent xmlns:mc="http://schemas.openxmlformats.org/markup-compatibility/2006">
              <mc:Choice xmlns:v="urn:schemas-microsoft-com:vml" Requires="v">
                <p:oleObj spid="_x0000_s18" name="" r:id="rId22" imgW="1313180" imgH="167640" progId="Equation.Ribbit">
                  <p:embed/>
                </p:oleObj>
              </mc:Choice>
              <mc:Fallback>
                <p:oleObj name="" r:id="rId22" imgW="1313180" imgH="167640" progId="Equation.Ribbit">
                  <p:embed/>
                  <p:pic>
                    <p:nvPicPr>
                      <p:cNvPr id="0" name="图片 10"/>
                      <p:cNvPicPr/>
                      <p:nvPr/>
                    </p:nvPicPr>
                    <p:blipFill>
                      <a:blip r:embed="rId23"/>
                      <a:stretch>
                        <a:fillRect/>
                      </a:stretch>
                    </p:blipFill>
                    <p:spPr>
                      <a:xfrm>
                        <a:off x="4238625" y="4054475"/>
                        <a:ext cx="1856740" cy="307975"/>
                      </a:xfrm>
                      <a:prstGeom prst="rect">
                        <a:avLst/>
                      </a:prstGeom>
                      <a:noFill/>
                      <a:ln w="38100">
                        <a:noFill/>
                        <a:miter/>
                      </a:ln>
                    </p:spPr>
                  </p:pic>
                </p:oleObj>
              </mc:Fallback>
            </mc:AlternateContent>
          </a:graphicData>
        </a:graphic>
      </p:graphicFrame>
      <p:sp>
        <p:nvSpPr>
          <p:cNvPr id="19" name="文本框 18"/>
          <p:cNvSpPr txBox="1"/>
          <p:nvPr/>
        </p:nvSpPr>
        <p:spPr>
          <a:xfrm>
            <a:off x="849630" y="1327785"/>
            <a:ext cx="10492740" cy="1198880"/>
          </a:xfrm>
          <a:prstGeom prst="rect">
            <a:avLst/>
          </a:prstGeom>
          <a:noFill/>
        </p:spPr>
        <p:txBody>
          <a:bodyPr wrap="square" rtlCol="0">
            <a:spAutoFit/>
          </a:bodyPr>
          <a:p>
            <a:pPr indent="0" fontAlgn="auto">
              <a:lnSpc>
                <a:spcPct val="150000"/>
              </a:lnSpc>
            </a:pPr>
            <a:r>
              <a:rPr lang="en-US" altLang="zh-CN" sz="2400">
                <a:latin typeface="宋体" panose="02010600030101010101" pitchFamily="2" charset="-122"/>
                <a:ea typeface="宋体" panose="02010600030101010101" pitchFamily="2" charset="-122"/>
                <a:sym typeface="+mn-ea"/>
              </a:rPr>
              <a:t>    若   是上述优化问题的局部最优解，则存在           ，</a:t>
            </a:r>
            <a:endParaRPr lang="en-US" altLang="zh-CN" sz="2400">
              <a:latin typeface="宋体" panose="02010600030101010101" pitchFamily="2" charset="-122"/>
              <a:ea typeface="宋体" panose="02010600030101010101" pitchFamily="2" charset="-122"/>
              <a:sym typeface="+mn-ea"/>
            </a:endParaRPr>
          </a:p>
          <a:p>
            <a:pPr indent="0" fontAlgn="auto">
              <a:lnSpc>
                <a:spcPct val="150000"/>
              </a:lnSpc>
            </a:pPr>
            <a:r>
              <a:rPr lang="en-US" altLang="zh-CN" sz="2400">
                <a:latin typeface="宋体" panose="02010600030101010101" pitchFamily="2" charset="-122"/>
                <a:ea typeface="宋体" panose="02010600030101010101" pitchFamily="2" charset="-122"/>
                <a:sym typeface="+mn-ea"/>
              </a:rPr>
              <a:t>使得下式成立</a:t>
            </a:r>
            <a:endParaRPr lang="en-US" altLang="zh-CN" sz="2400">
              <a:latin typeface="宋体" panose="02010600030101010101" pitchFamily="2" charset="-122"/>
              <a:ea typeface="宋体" panose="02010600030101010101" pitchFamily="2" charset="-122"/>
            </a:endParaRPr>
          </a:p>
        </p:txBody>
      </p:sp>
    </p:spTree>
  </p:cSld>
  <p:clrMapOvr>
    <a:masterClrMapping/>
  </p:clrMapOvr>
  <p:transition spd="slow" advTm="2811">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95903"/>
            <a:ext cx="4602179" cy="521970"/>
          </a:xfrm>
          <a:prstGeom prst="rect">
            <a:avLst/>
          </a:prstGeom>
          <a:noFill/>
        </p:spPr>
        <p:txBody>
          <a:bodyPr wrap="square" rtlCol="0">
            <a:spAutoFit/>
          </a:bodyPr>
          <a:lstStyle/>
          <a:p>
            <a:r>
              <a:rPr lang="en-US" sz="2800" dirty="0">
                <a:ln>
                  <a:solidFill>
                    <a:schemeClr val="accent1"/>
                  </a:solidFill>
                </a:ln>
                <a:latin typeface="微软雅黑" panose="020B0503020204020204" pitchFamily="34" charset="-122"/>
                <a:ea typeface="微软雅黑" panose="020B0503020204020204" pitchFamily="34" charset="-122"/>
              </a:rPr>
              <a:t>4.9 </a:t>
            </a:r>
            <a:r>
              <a:rPr lang="zh-CN" altLang="en-US" sz="2800" dirty="0">
                <a:ln>
                  <a:solidFill>
                    <a:schemeClr val="accent1"/>
                  </a:solidFill>
                </a:ln>
                <a:latin typeface="微软雅黑" panose="020B0503020204020204" pitchFamily="34" charset="-122"/>
                <a:ea typeface="微软雅黑" panose="020B0503020204020204" pitchFamily="34" charset="-122"/>
              </a:rPr>
              <a:t>罚函数法</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2775585" y="2470150"/>
            <a:ext cx="7710805" cy="270000"/>
          </a:xfrm>
          <a:prstGeom prst="rect">
            <a:avLst/>
          </a:prstGeom>
          <a:noFill/>
        </p:spPr>
        <p:txBody>
          <a:bodyPr wrap="square" rtlCol="0">
            <a:noAutofit/>
          </a:bodyPr>
          <a:p>
            <a:endParaRPr lang="zh-CN" altLang="en-US" sz="2400">
              <a:latin typeface="黑体" panose="02010609060101010101" charset="-122"/>
              <a:ea typeface="黑体" panose="02010609060101010101" charset="-122"/>
            </a:endParaRPr>
          </a:p>
        </p:txBody>
      </p:sp>
      <p:sp>
        <p:nvSpPr>
          <p:cNvPr id="100" name="文本框 99"/>
          <p:cNvSpPr txBox="1"/>
          <p:nvPr/>
        </p:nvSpPr>
        <p:spPr>
          <a:xfrm>
            <a:off x="1137920" y="1367790"/>
            <a:ext cx="10143490" cy="1601470"/>
          </a:xfrm>
          <a:prstGeom prst="rect">
            <a:avLst/>
          </a:prstGeom>
          <a:noFill/>
          <a:ln w="9525">
            <a:noFill/>
          </a:ln>
        </p:spPr>
        <p:txBody>
          <a:bodyPr wrap="square">
            <a:noAutofit/>
          </a:bodyPr>
          <a:p>
            <a:pPr indent="304800" fontAlgn="auto">
              <a:lnSpc>
                <a:spcPct val="150000"/>
              </a:lnSpc>
            </a:pPr>
            <a:r>
              <a:rPr lang="en-US" altLang="zh-CN" sz="2400" b="0">
                <a:solidFill>
                  <a:srgbClr val="000000"/>
                </a:solidFill>
                <a:ea typeface="宋体" panose="02010600030101010101" pitchFamily="2" charset="-122"/>
              </a:rPr>
              <a:t>  </a:t>
            </a:r>
            <a:r>
              <a:rPr lang="zh-CN" sz="2400" b="0">
                <a:solidFill>
                  <a:srgbClr val="000000"/>
                </a:solidFill>
                <a:ea typeface="宋体" panose="02010600030101010101" pitchFamily="2" charset="-122"/>
              </a:rPr>
              <a:t>为了解有约束优化问题，人们发展了内罚函数法与外罚函数法。两种方法分别从可行域的内部和外部去逼近最优值点。</a:t>
            </a:r>
            <a:endParaRPr lang="zh-CN" altLang="en-US" sz="2400" b="0">
              <a:solidFill>
                <a:srgbClr val="000000"/>
              </a:solidFill>
              <a:ea typeface="宋体" panose="02010600030101010101" pitchFamily="2" charset="-122"/>
            </a:endParaRPr>
          </a:p>
        </p:txBody>
      </p:sp>
      <p:sp>
        <p:nvSpPr>
          <p:cNvPr id="33" name="文本框 32"/>
          <p:cNvSpPr txBox="1"/>
          <p:nvPr/>
        </p:nvSpPr>
        <p:spPr>
          <a:xfrm>
            <a:off x="674370" y="2740025"/>
            <a:ext cx="5080000" cy="460375"/>
          </a:xfrm>
          <a:prstGeom prst="rect">
            <a:avLst/>
          </a:prstGeom>
          <a:noFill/>
          <a:ln w="9525">
            <a:noFill/>
          </a:ln>
        </p:spPr>
        <p:txBody>
          <a:bodyPr>
            <a:spAutoFit/>
          </a:bodyPr>
          <a:p>
            <a:pPr indent="127000"/>
            <a:r>
              <a:rPr lang="en-US" sz="2400" b="0">
                <a:latin typeface="宋体" panose="02010600030101010101" pitchFamily="2" charset="-122"/>
                <a:ea typeface="宋体" panose="02010600030101010101" pitchFamily="2" charset="-122"/>
                <a:cs typeface="宋体" panose="02010600030101010101" pitchFamily="2" charset="-122"/>
              </a:rPr>
              <a:t> 4.9.1 </a:t>
            </a:r>
            <a:r>
              <a:rPr lang="zh-CN" sz="2400" b="0">
                <a:latin typeface="宋体" panose="02010600030101010101" pitchFamily="2" charset="-122"/>
                <a:ea typeface="宋体" panose="02010600030101010101" pitchFamily="2" charset="-122"/>
                <a:cs typeface="宋体" panose="02010600030101010101" pitchFamily="2" charset="-122"/>
              </a:rPr>
              <a:t>外罚函数法</a:t>
            </a:r>
            <a:endParaRPr lang="zh-CN" altLang="en-US" sz="2400" b="0">
              <a:latin typeface="宋体" panose="02010600030101010101" pitchFamily="2" charset="-122"/>
              <a:ea typeface="宋体" panose="02010600030101010101" pitchFamily="2" charset="-122"/>
              <a:cs typeface="宋体" panose="02010600030101010101" pitchFamily="2" charset="-122"/>
            </a:endParaRPr>
          </a:p>
        </p:txBody>
      </p:sp>
      <p:sp>
        <p:nvSpPr>
          <p:cNvPr id="34" name="文本框 33"/>
          <p:cNvSpPr txBox="1"/>
          <p:nvPr/>
        </p:nvSpPr>
        <p:spPr>
          <a:xfrm>
            <a:off x="1137920" y="3233420"/>
            <a:ext cx="9751695" cy="1753235"/>
          </a:xfrm>
          <a:prstGeom prst="rect">
            <a:avLst/>
          </a:prstGeom>
          <a:noFill/>
          <a:ln w="9525">
            <a:noFill/>
          </a:ln>
        </p:spPr>
        <p:txBody>
          <a:bodyPr wrap="square">
            <a:spAutoFit/>
          </a:bodyPr>
          <a:p>
            <a:pPr indent="304800" fontAlgn="auto">
              <a:lnSpc>
                <a:spcPct val="150000"/>
              </a:lnSpc>
            </a:pPr>
            <a:r>
              <a:rPr lang="en-US" altLang="zh-CN" sz="2400" b="0">
                <a:solidFill>
                  <a:srgbClr val="000000"/>
                </a:solidFill>
                <a:ea typeface="宋体" panose="02010600030101010101" pitchFamily="2" charset="-122"/>
              </a:rPr>
              <a:t>  </a:t>
            </a:r>
            <a:r>
              <a:rPr lang="zh-CN" sz="2400" b="0">
                <a:solidFill>
                  <a:srgbClr val="000000"/>
                </a:solidFill>
                <a:ea typeface="宋体" panose="02010600030101010101" pitchFamily="2" charset="-122"/>
              </a:rPr>
              <a:t>外罚函数法从约束优化可行域外侧构造一向量序列去逼近极小点，离极小值点越远，</a:t>
            </a:r>
            <a:r>
              <a:rPr lang="zh-CN" sz="2400" b="0">
                <a:solidFill>
                  <a:srgbClr val="000000"/>
                </a:solidFill>
                <a:latin typeface="Times New Roman" panose="02020603050405020304" charset="0"/>
                <a:ea typeface="宋体" panose="02010600030101010101" pitchFamily="2" charset="-122"/>
              </a:rPr>
              <a:t>对</a:t>
            </a:r>
            <a:r>
              <a:rPr lang="zh-CN" sz="2400" b="0">
                <a:solidFill>
                  <a:srgbClr val="000000"/>
                </a:solidFill>
                <a:ea typeface="宋体" panose="02010600030101010101" pitchFamily="2" charset="-122"/>
              </a:rPr>
              <a:t>其惩罚目标函数惩罚越大，迫使迭代序列逼近其极小点。外罚函数法算法如</a:t>
            </a:r>
            <a:r>
              <a:rPr lang="zh-CN" sz="2400" b="0">
                <a:solidFill>
                  <a:srgbClr val="000000"/>
                </a:solidFill>
                <a:latin typeface="Times New Roman" panose="02020603050405020304" charset="0"/>
                <a:ea typeface="宋体" panose="02010600030101010101" pitchFamily="2" charset="-122"/>
                <a:cs typeface="Times New Roman" panose="02020603050405020304" charset="0"/>
              </a:rPr>
              <a:t>图</a:t>
            </a:r>
            <a:r>
              <a:rPr lang="en-US" altLang="zh-CN" sz="2400" b="0">
                <a:solidFill>
                  <a:srgbClr val="000000"/>
                </a:solidFill>
                <a:latin typeface="Times New Roman" panose="02020603050405020304" charset="0"/>
                <a:ea typeface="宋体" panose="02010600030101010101" pitchFamily="2" charset="-122"/>
                <a:cs typeface="Times New Roman" panose="02020603050405020304" charset="0"/>
              </a:rPr>
              <a:t>4</a:t>
            </a:r>
            <a:r>
              <a:rPr lang="zh-CN" sz="2400" b="0">
                <a:solidFill>
                  <a:srgbClr val="000000"/>
                </a:solidFill>
                <a:latin typeface="Times New Roman" panose="02020603050405020304" charset="0"/>
                <a:ea typeface="宋体" panose="02010600030101010101" pitchFamily="2" charset="-122"/>
                <a:cs typeface="Times New Roman" panose="02020603050405020304" charset="0"/>
              </a:rPr>
              <a:t>-5所</a:t>
            </a:r>
            <a:r>
              <a:rPr lang="zh-CN" sz="2400" b="0">
                <a:solidFill>
                  <a:srgbClr val="000000"/>
                </a:solidFill>
                <a:ea typeface="宋体" panose="02010600030101010101" pitchFamily="2" charset="-122"/>
              </a:rPr>
              <a:t>示。</a:t>
            </a:r>
            <a:endParaRPr lang="zh-CN" altLang="en-US" sz="2400" b="0">
              <a:solidFill>
                <a:srgbClr val="000000"/>
              </a:solidFill>
              <a:ea typeface="宋体" panose="02010600030101010101" pitchFamily="2" charset="-122"/>
            </a:endParaRPr>
          </a:p>
        </p:txBody>
      </p:sp>
    </p:spTree>
  </p:cSld>
  <p:clrMapOvr>
    <a:masterClrMapping/>
  </p:clrMapOvr>
  <p:transition spd="slow" advTm="2811">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宋体" panose="02010600030101010101" pitchFamily="2" charset="-122"/>
              <a:ea typeface="宋体" panose="02010600030101010101" pitchFamily="2" charset="-122"/>
            </a:endParaRPr>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宋体" panose="02010600030101010101" pitchFamily="2" charset="-122"/>
              <a:ea typeface="宋体" panose="02010600030101010101" pitchFamily="2"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95903"/>
            <a:ext cx="4602179" cy="521970"/>
          </a:xfrm>
          <a:prstGeom prst="rect">
            <a:avLst/>
          </a:prstGeom>
          <a:noFill/>
        </p:spPr>
        <p:txBody>
          <a:bodyPr wrap="square" rtlCol="0">
            <a:spAutoFit/>
          </a:bodyPr>
          <a:lstStyle/>
          <a:p>
            <a:r>
              <a:rPr lang="en-US" sz="2800" dirty="0">
                <a:ln>
                  <a:solidFill>
                    <a:schemeClr val="accent1"/>
                  </a:solidFill>
                </a:ln>
                <a:latin typeface="微软雅黑" panose="020B0503020204020204" pitchFamily="34" charset="-122"/>
                <a:ea typeface="微软雅黑" panose="020B0503020204020204" pitchFamily="34" charset="-122"/>
              </a:rPr>
              <a:t>4.9.1 </a:t>
            </a:r>
            <a:r>
              <a:rPr lang="zh-CN" sz="2800">
                <a:latin typeface="Times New Roman" panose="02020603050405020304" charset="0"/>
                <a:ea typeface="宋体" panose="02010600030101010101" pitchFamily="2" charset="-122"/>
                <a:sym typeface="+mn-ea"/>
              </a:rPr>
              <a:t>外罚函数法</a:t>
            </a:r>
            <a:endParaRPr lang="zh-CN" altLang="en-US" sz="2400" dirty="0">
              <a:ln>
                <a:solidFill>
                  <a:schemeClr val="accent1"/>
                </a:solidFill>
              </a:ln>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p:cNvPicPr>
            <a:picLocks noChangeAspect="1"/>
          </p:cNvPicPr>
          <p:nvPr>
            <p:custDataLst>
              <p:tags r:id="rId2"/>
            </p:custDataLst>
          </p:nvPr>
        </p:nvPicPr>
        <p:blipFill>
          <a:blip r:embed="rId3"/>
          <a:stretch>
            <a:fillRect/>
          </a:stretch>
        </p:blipFill>
        <p:spPr>
          <a:xfrm>
            <a:off x="1067435" y="1338580"/>
            <a:ext cx="6244590" cy="4785995"/>
          </a:xfrm>
          <a:prstGeom prst="rect">
            <a:avLst/>
          </a:prstGeom>
        </p:spPr>
      </p:pic>
      <p:sp>
        <p:nvSpPr>
          <p:cNvPr id="23" name="文本框 22"/>
          <p:cNvSpPr txBox="1"/>
          <p:nvPr/>
        </p:nvSpPr>
        <p:spPr>
          <a:xfrm>
            <a:off x="7396480" y="1938020"/>
            <a:ext cx="4458970" cy="2225040"/>
          </a:xfrm>
          <a:prstGeom prst="rect">
            <a:avLst/>
          </a:prstGeom>
          <a:noFill/>
        </p:spPr>
        <p:txBody>
          <a:bodyPr wrap="square" rtlCol="0" anchor="t">
            <a:noAutofit/>
          </a:bodyPr>
          <a:p>
            <a:pPr indent="0" fontAlgn="auto">
              <a:lnSpc>
                <a:spcPct val="150000"/>
              </a:lnSpc>
            </a:pP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外罚函数法从可行域的外部产生了向量迭代序列</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去逼近优化问题的局部最优解，选择合适的罚参数序列</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将成为核心问题之一。</a:t>
            </a:r>
            <a:endParaRPr lang="zh-CN" altLang="en-US" sz="2400">
              <a:latin typeface="宋体" panose="02010600030101010101" pitchFamily="2" charset="-122"/>
              <a:ea typeface="宋体" panose="02010600030101010101" pitchFamily="2" charset="-122"/>
            </a:endParaRPr>
          </a:p>
        </p:txBody>
      </p:sp>
      <p:graphicFrame>
        <p:nvGraphicFramePr>
          <p:cNvPr id="2" name="对象 -2147480542"/>
          <p:cNvGraphicFramePr>
            <a:graphicFrameLocks noChangeAspect="1"/>
          </p:cNvGraphicFramePr>
          <p:nvPr>
            <p:custDataLst>
              <p:tags r:id="rId4"/>
            </p:custDataLst>
          </p:nvPr>
        </p:nvGraphicFramePr>
        <p:xfrm>
          <a:off x="10237470" y="2712085"/>
          <a:ext cx="455295" cy="298450"/>
        </p:xfrm>
        <a:graphic>
          <a:graphicData uri="http://schemas.openxmlformats.org/presentationml/2006/ole">
            <mc:AlternateContent xmlns:mc="http://schemas.openxmlformats.org/markup-compatibility/2006">
              <mc:Choice xmlns:v="urn:schemas-microsoft-com:vml" Requires="v">
                <p:oleObj spid="_x0000_s24" name="" r:id="rId5" imgW="277495" imgH="184150" progId="Equation.Ribbit">
                  <p:embed/>
                </p:oleObj>
              </mc:Choice>
              <mc:Fallback>
                <p:oleObj name="" r:id="rId5" imgW="277495" imgH="184150" progId="Equation.Ribbit">
                  <p:embed/>
                  <p:pic>
                    <p:nvPicPr>
                      <p:cNvPr id="0" name="图片 23"/>
                      <p:cNvPicPr/>
                      <p:nvPr/>
                    </p:nvPicPr>
                    <p:blipFill>
                      <a:blip r:embed="rId6"/>
                      <a:stretch>
                        <a:fillRect/>
                      </a:stretch>
                    </p:blipFill>
                    <p:spPr>
                      <a:xfrm>
                        <a:off x="10237470" y="2712085"/>
                        <a:ext cx="455295" cy="298450"/>
                      </a:xfrm>
                      <a:prstGeom prst="rect">
                        <a:avLst/>
                      </a:prstGeom>
                      <a:noFill/>
                      <a:ln w="38100">
                        <a:noFill/>
                        <a:miter/>
                      </a:ln>
                    </p:spPr>
                  </p:pic>
                </p:oleObj>
              </mc:Fallback>
            </mc:AlternateContent>
          </a:graphicData>
        </a:graphic>
      </p:graphicFrame>
      <p:graphicFrame>
        <p:nvGraphicFramePr>
          <p:cNvPr id="3" name="对象 -2147481840"/>
          <p:cNvGraphicFramePr>
            <a:graphicFrameLocks noChangeAspect="1"/>
          </p:cNvGraphicFramePr>
          <p:nvPr>
            <p:custDataLst>
              <p:tags r:id="rId7"/>
            </p:custDataLst>
          </p:nvPr>
        </p:nvGraphicFramePr>
        <p:xfrm>
          <a:off x="9697403" y="3839528"/>
          <a:ext cx="311538" cy="270000"/>
        </p:xfrm>
        <a:graphic>
          <a:graphicData uri="http://schemas.openxmlformats.org/presentationml/2006/ole">
            <mc:AlternateContent xmlns:mc="http://schemas.openxmlformats.org/markup-compatibility/2006">
              <mc:Choice xmlns:v="urn:schemas-microsoft-com:vml" Requires="v">
                <p:oleObj spid="_x0000_s25" name="" r:id="rId8" imgW="147320" imgH="115570" progId="Equation.Ribbit">
                  <p:embed/>
                </p:oleObj>
              </mc:Choice>
              <mc:Fallback>
                <p:oleObj name="" r:id="rId8" imgW="147320" imgH="115570" progId="Equation.Ribbit">
                  <p:embed/>
                  <p:pic>
                    <p:nvPicPr>
                      <p:cNvPr id="0" name="图片 24"/>
                      <p:cNvPicPr/>
                      <p:nvPr/>
                    </p:nvPicPr>
                    <p:blipFill>
                      <a:blip r:embed="rId9"/>
                      <a:stretch>
                        <a:fillRect/>
                      </a:stretch>
                    </p:blipFill>
                    <p:spPr>
                      <a:xfrm>
                        <a:off x="9697403" y="3839528"/>
                        <a:ext cx="311538" cy="27000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95903"/>
            <a:ext cx="4602179" cy="521970"/>
          </a:xfrm>
          <a:prstGeom prst="rect">
            <a:avLst/>
          </a:prstGeom>
          <a:noFill/>
        </p:spPr>
        <p:txBody>
          <a:bodyPr wrap="square" rtlCol="0">
            <a:spAutoFit/>
          </a:bodyPr>
          <a:lstStyle/>
          <a:p>
            <a:r>
              <a:rPr lang="en-US" sz="2800" dirty="0">
                <a:ln>
                  <a:solidFill>
                    <a:schemeClr val="accent1"/>
                  </a:solidFill>
                </a:ln>
                <a:latin typeface="微软雅黑" panose="020B0503020204020204" pitchFamily="34" charset="-122"/>
                <a:ea typeface="微软雅黑" panose="020B0503020204020204" pitchFamily="34" charset="-122"/>
              </a:rPr>
              <a:t>4</a:t>
            </a:r>
            <a:r>
              <a:rPr sz="2800" dirty="0">
                <a:ln>
                  <a:solidFill>
                    <a:schemeClr val="accent1"/>
                  </a:solidFill>
                </a:ln>
                <a:latin typeface="微软雅黑" panose="020B0503020204020204" pitchFamily="34" charset="-122"/>
                <a:ea typeface="微软雅黑" panose="020B0503020204020204" pitchFamily="34" charset="-122"/>
              </a:rPr>
              <a:t>.9.2内罚函数法</a:t>
            </a:r>
            <a:endParaRPr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1166495" y="1820545"/>
            <a:ext cx="10098405" cy="2084705"/>
          </a:xfrm>
          <a:prstGeom prst="rect">
            <a:avLst/>
          </a:prstGeom>
          <a:noFill/>
        </p:spPr>
        <p:txBody>
          <a:bodyPr wrap="square" rtlCol="0">
            <a:noAutofit/>
          </a:bodyPr>
          <a:p>
            <a:pPr indent="0"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与外罚函数法不同，内罚函数法从约束优化可行域内侧构造一向量序列去逼近极小点，离极小值点越近，对其惩罚目标函数惩罚越大，迫使迭代序列逼近其极小点。内罚函数法算法如图</a:t>
            </a: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-6所示。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2811">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95903"/>
            <a:ext cx="4602179" cy="521970"/>
          </a:xfrm>
          <a:prstGeom prst="rect">
            <a:avLst/>
          </a:prstGeom>
          <a:noFill/>
        </p:spPr>
        <p:txBody>
          <a:bodyPr wrap="square" rtlCol="0">
            <a:spAutoFit/>
          </a:bodyPr>
          <a:lstStyle/>
          <a:p>
            <a:r>
              <a:rPr lang="en-US" sz="2800" dirty="0">
                <a:ln>
                  <a:solidFill>
                    <a:schemeClr val="accent1"/>
                  </a:solidFill>
                </a:ln>
                <a:latin typeface="微软雅黑" panose="020B0503020204020204" pitchFamily="34" charset="-122"/>
                <a:ea typeface="微软雅黑" panose="020B0503020204020204" pitchFamily="34" charset="-122"/>
                <a:sym typeface="+mn-ea"/>
              </a:rPr>
              <a:t>4</a:t>
            </a:r>
            <a:r>
              <a:rPr sz="2800" dirty="0">
                <a:ln>
                  <a:solidFill>
                    <a:schemeClr val="accent1"/>
                  </a:solidFill>
                </a:ln>
                <a:latin typeface="微软雅黑" panose="020B0503020204020204" pitchFamily="34" charset="-122"/>
                <a:ea typeface="微软雅黑" panose="020B0503020204020204" pitchFamily="34" charset="-122"/>
                <a:sym typeface="+mn-ea"/>
              </a:rPr>
              <a:t>.9.2内罚函数法</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2775585" y="2470150"/>
            <a:ext cx="7710805" cy="2084705"/>
          </a:xfrm>
          <a:prstGeom prst="rect">
            <a:avLst/>
          </a:prstGeom>
          <a:noFill/>
        </p:spPr>
        <p:txBody>
          <a:bodyPr wrap="square" rtlCol="0">
            <a:noAutofit/>
          </a:bodyPr>
          <a:p>
            <a:endParaRPr lang="zh-CN" altLang="en-US" sz="2400">
              <a:latin typeface="黑体" panose="02010609060101010101" charset="-122"/>
              <a:ea typeface="黑体" panose="02010609060101010101" charset="-122"/>
            </a:endParaRPr>
          </a:p>
        </p:txBody>
      </p:sp>
      <p:pic>
        <p:nvPicPr>
          <p:cNvPr id="7" name="图片 6"/>
          <p:cNvPicPr>
            <a:picLocks noChangeAspect="1"/>
          </p:cNvPicPr>
          <p:nvPr>
            <p:custDataLst>
              <p:tags r:id="rId2"/>
            </p:custDataLst>
          </p:nvPr>
        </p:nvPicPr>
        <p:blipFill>
          <a:blip r:embed="rId3"/>
          <a:stretch>
            <a:fillRect/>
          </a:stretch>
        </p:blipFill>
        <p:spPr>
          <a:xfrm>
            <a:off x="699770" y="1271270"/>
            <a:ext cx="6723380" cy="4843145"/>
          </a:xfrm>
          <a:prstGeom prst="rect">
            <a:avLst/>
          </a:prstGeom>
        </p:spPr>
      </p:pic>
      <p:sp>
        <p:nvSpPr>
          <p:cNvPr id="9" name="文本框 8"/>
          <p:cNvSpPr txBox="1"/>
          <p:nvPr/>
        </p:nvSpPr>
        <p:spPr>
          <a:xfrm>
            <a:off x="7708900" y="1693545"/>
            <a:ext cx="4251325" cy="2861310"/>
          </a:xfrm>
          <a:prstGeom prst="rect">
            <a:avLst/>
          </a:prstGeom>
          <a:noFill/>
        </p:spPr>
        <p:txBody>
          <a:bodyPr wrap="square" rtlCol="0" anchor="t">
            <a:spAutoFit/>
          </a:bodyPr>
          <a:p>
            <a:pPr indent="0" fontAlgn="auto">
              <a:lnSpc>
                <a:spcPct val="150000"/>
              </a:lnSpc>
            </a:pP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内罚函数法从可行域的内部产生了向量迭代序列</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去逼近优化问题的局部最优解，选择合适的罚参数</a:t>
            </a:r>
            <a:r>
              <a:rPr lang="zh-CN" altLang="en-US" sz="2400">
                <a:latin typeface="宋体" panose="02010600030101010101" pitchFamily="2" charset="-122"/>
                <a:ea typeface="宋体" panose="02010600030101010101" pitchFamily="2" charset="-122"/>
                <a:sym typeface="+mn-ea"/>
              </a:rPr>
              <a:t>序列</a:t>
            </a: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将成为核心问题之一。</a:t>
            </a:r>
            <a:endParaRPr lang="zh-CN" altLang="en-US" sz="2400">
              <a:latin typeface="宋体" panose="02010600030101010101" pitchFamily="2" charset="-122"/>
              <a:ea typeface="宋体" panose="02010600030101010101" pitchFamily="2" charset="-122"/>
            </a:endParaRPr>
          </a:p>
        </p:txBody>
      </p:sp>
      <p:graphicFrame>
        <p:nvGraphicFramePr>
          <p:cNvPr id="3" name="对象 -2147481827"/>
          <p:cNvGraphicFramePr>
            <a:graphicFrameLocks noChangeAspect="1"/>
          </p:cNvGraphicFramePr>
          <p:nvPr>
            <p:custDataLst>
              <p:tags r:id="rId4"/>
            </p:custDataLst>
          </p:nvPr>
        </p:nvGraphicFramePr>
        <p:xfrm>
          <a:off x="10839450" y="2470150"/>
          <a:ext cx="458470" cy="300355"/>
        </p:xfrm>
        <a:graphic>
          <a:graphicData uri="http://schemas.openxmlformats.org/presentationml/2006/ole">
            <mc:AlternateContent xmlns:mc="http://schemas.openxmlformats.org/markup-compatibility/2006">
              <mc:Choice xmlns:v="urn:schemas-microsoft-com:vml" Requires="v">
                <p:oleObj spid="_x0000_s10" name="" r:id="rId5" imgW="277495" imgH="184150" progId="Equation.Ribbit">
                  <p:embed/>
                </p:oleObj>
              </mc:Choice>
              <mc:Fallback>
                <p:oleObj name="" r:id="rId5" imgW="277495" imgH="184150" progId="Equation.Ribbit">
                  <p:embed/>
                  <p:pic>
                    <p:nvPicPr>
                      <p:cNvPr id="0" name="图片 9"/>
                      <p:cNvPicPr/>
                      <p:nvPr/>
                    </p:nvPicPr>
                    <p:blipFill>
                      <a:blip r:embed="rId6"/>
                      <a:stretch>
                        <a:fillRect/>
                      </a:stretch>
                    </p:blipFill>
                    <p:spPr>
                      <a:xfrm>
                        <a:off x="10839450" y="2470150"/>
                        <a:ext cx="458470" cy="300355"/>
                      </a:xfrm>
                      <a:prstGeom prst="rect">
                        <a:avLst/>
                      </a:prstGeom>
                      <a:noFill/>
                      <a:ln w="38100">
                        <a:noFill/>
                        <a:miter/>
                      </a:ln>
                    </p:spPr>
                  </p:pic>
                </p:oleObj>
              </mc:Fallback>
            </mc:AlternateContent>
          </a:graphicData>
        </a:graphic>
      </p:graphicFrame>
      <p:graphicFrame>
        <p:nvGraphicFramePr>
          <p:cNvPr id="4" name="对象 -2147481826"/>
          <p:cNvGraphicFramePr>
            <a:graphicFrameLocks noChangeAspect="1"/>
          </p:cNvGraphicFramePr>
          <p:nvPr>
            <p:custDataLst>
              <p:tags r:id="rId7"/>
            </p:custDataLst>
          </p:nvPr>
        </p:nvGraphicFramePr>
        <p:xfrm>
          <a:off x="10985818" y="3610928"/>
          <a:ext cx="311538" cy="270000"/>
        </p:xfrm>
        <a:graphic>
          <a:graphicData uri="http://schemas.openxmlformats.org/presentationml/2006/ole">
            <mc:AlternateContent xmlns:mc="http://schemas.openxmlformats.org/markup-compatibility/2006">
              <mc:Choice xmlns:v="urn:schemas-microsoft-com:vml" Requires="v">
                <p:oleObj spid="_x0000_s11" name="" r:id="rId8" imgW="147320" imgH="115570" progId="Equation.Ribbit">
                  <p:embed/>
                </p:oleObj>
              </mc:Choice>
              <mc:Fallback>
                <p:oleObj name="" r:id="rId8" imgW="147320" imgH="115570" progId="Equation.Ribbit">
                  <p:embed/>
                  <p:pic>
                    <p:nvPicPr>
                      <p:cNvPr id="0" name="图片 10"/>
                      <p:cNvPicPr/>
                      <p:nvPr/>
                    </p:nvPicPr>
                    <p:blipFill>
                      <a:blip r:embed="rId9"/>
                      <a:stretch>
                        <a:fillRect/>
                      </a:stretch>
                    </p:blipFill>
                    <p:spPr>
                      <a:xfrm>
                        <a:off x="10985818" y="3610928"/>
                        <a:ext cx="311538" cy="27000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95903"/>
            <a:ext cx="4602179" cy="521970"/>
          </a:xfrm>
          <a:prstGeom prst="rect">
            <a:avLst/>
          </a:prstGeom>
          <a:noFill/>
        </p:spPr>
        <p:txBody>
          <a:bodyPr wrap="square" rtlCol="0">
            <a:spAutoFit/>
          </a:bodyPr>
          <a:lstStyle/>
          <a:p>
            <a:r>
              <a:rPr lang="en-US" sz="2800" dirty="0">
                <a:ln>
                  <a:solidFill>
                    <a:schemeClr val="accent1"/>
                  </a:solidFill>
                </a:ln>
                <a:latin typeface="微软雅黑" panose="020B0503020204020204" pitchFamily="34" charset="-122"/>
                <a:ea typeface="微软雅黑" panose="020B0503020204020204" pitchFamily="34" charset="-122"/>
              </a:rPr>
              <a:t>4.9 </a:t>
            </a:r>
            <a:r>
              <a:rPr lang="zh-CN" altLang="en-US" sz="2800" dirty="0">
                <a:ln>
                  <a:solidFill>
                    <a:schemeClr val="accent1"/>
                  </a:solidFill>
                </a:ln>
                <a:latin typeface="微软雅黑" panose="020B0503020204020204" pitchFamily="34" charset="-122"/>
                <a:ea typeface="微软雅黑" panose="020B0503020204020204" pitchFamily="34" charset="-122"/>
              </a:rPr>
              <a:t>例题</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1456055" y="4124325"/>
            <a:ext cx="2138045" cy="380365"/>
          </a:xfrm>
          <a:prstGeom prst="rect">
            <a:avLst/>
          </a:prstGeom>
          <a:noFill/>
        </p:spPr>
        <p:txBody>
          <a:bodyPr wrap="square" rtlCol="0">
            <a:noAutofit/>
          </a:bodyPr>
          <a:p>
            <a:r>
              <a:rPr lang="zh-CN" altLang="en-US" sz="2400">
                <a:latin typeface="宋体" panose="02010600030101010101" pitchFamily="2" charset="-122"/>
                <a:ea typeface="宋体" panose="02010600030101010101" pitchFamily="2" charset="-122"/>
              </a:rPr>
              <a:t>使用解析法有：</a:t>
            </a:r>
            <a:endParaRPr lang="zh-CN" altLang="en-US" sz="2400">
              <a:latin typeface="宋体" panose="02010600030101010101" pitchFamily="2" charset="-122"/>
              <a:ea typeface="宋体" panose="02010600030101010101" pitchFamily="2" charset="-122"/>
            </a:endParaRPr>
          </a:p>
        </p:txBody>
      </p:sp>
      <p:sp>
        <p:nvSpPr>
          <p:cNvPr id="4" name="文本框 3"/>
          <p:cNvSpPr txBox="1"/>
          <p:nvPr/>
        </p:nvSpPr>
        <p:spPr>
          <a:xfrm>
            <a:off x="1210945" y="1393190"/>
            <a:ext cx="4638675" cy="656590"/>
          </a:xfrm>
          <a:prstGeom prst="rect">
            <a:avLst/>
          </a:prstGeom>
          <a:noFill/>
        </p:spPr>
        <p:txBody>
          <a:bodyPr wrap="square" rtlCol="0" anchor="t">
            <a:noAutofit/>
          </a:bodyPr>
          <a:p>
            <a:pPr>
              <a:lnSpc>
                <a:spcPct val="150000"/>
              </a:lnSpc>
            </a:pPr>
            <a:r>
              <a:rPr lang="zh-CN" altLang="en-US" sz="2400">
                <a:latin typeface="宋体" panose="02010600030101010101" pitchFamily="2" charset="-122"/>
                <a:ea typeface="宋体" panose="02010600030101010101" pitchFamily="2" charset="-122"/>
              </a:rPr>
              <a:t>用内罚函数法求解约束优化问题</a:t>
            </a:r>
            <a:endParaRPr lang="zh-CN" altLang="en-US" sz="2400">
              <a:latin typeface="宋体" panose="02010600030101010101" pitchFamily="2" charset="-122"/>
              <a:ea typeface="宋体" panose="02010600030101010101" pitchFamily="2" charset="-122"/>
            </a:endParaRPr>
          </a:p>
        </p:txBody>
      </p:sp>
      <p:graphicFrame>
        <p:nvGraphicFramePr>
          <p:cNvPr id="3" name="对象 -2147481825"/>
          <p:cNvGraphicFramePr>
            <a:graphicFrameLocks noChangeAspect="1"/>
          </p:cNvGraphicFramePr>
          <p:nvPr>
            <p:custDataLst>
              <p:tags r:id="rId2"/>
            </p:custDataLst>
          </p:nvPr>
        </p:nvGraphicFramePr>
        <p:xfrm>
          <a:off x="4853305" y="2225040"/>
          <a:ext cx="2681605" cy="725170"/>
        </p:xfrm>
        <a:graphic>
          <a:graphicData uri="http://schemas.openxmlformats.org/presentationml/2006/ole">
            <mc:AlternateContent xmlns:mc="http://schemas.openxmlformats.org/markup-compatibility/2006">
              <mc:Choice xmlns:v="urn:schemas-microsoft-com:vml" Requires="v">
                <p:oleObj spid="_x0000_s3076" name="" r:id="rId3" imgW="1416050" imgH="378460" progId="Equation.Ribbit">
                  <p:embed/>
                </p:oleObj>
              </mc:Choice>
              <mc:Fallback>
                <p:oleObj name="" r:id="rId3" imgW="1416050" imgH="378460" progId="Equation.Ribbit">
                  <p:embed/>
                  <p:pic>
                    <p:nvPicPr>
                      <p:cNvPr id="0" name="图片 3075"/>
                      <p:cNvPicPr/>
                      <p:nvPr/>
                    </p:nvPicPr>
                    <p:blipFill>
                      <a:blip r:embed="rId4"/>
                      <a:stretch>
                        <a:fillRect/>
                      </a:stretch>
                    </p:blipFill>
                    <p:spPr>
                      <a:xfrm>
                        <a:off x="4853305" y="2225040"/>
                        <a:ext cx="2681605" cy="725170"/>
                      </a:xfrm>
                      <a:prstGeom prst="rect">
                        <a:avLst/>
                      </a:prstGeom>
                      <a:noFill/>
                      <a:ln w="38100">
                        <a:noFill/>
                        <a:miter/>
                      </a:ln>
                    </p:spPr>
                  </p:pic>
                </p:oleObj>
              </mc:Fallback>
            </mc:AlternateContent>
          </a:graphicData>
        </a:graphic>
      </p:graphicFrame>
      <p:sp>
        <p:nvSpPr>
          <p:cNvPr id="104" name="文本框 103"/>
          <p:cNvSpPr txBox="1"/>
          <p:nvPr/>
        </p:nvSpPr>
        <p:spPr>
          <a:xfrm>
            <a:off x="993775" y="3060700"/>
            <a:ext cx="3112135" cy="460375"/>
          </a:xfrm>
          <a:prstGeom prst="rect">
            <a:avLst/>
          </a:prstGeom>
          <a:noFill/>
          <a:ln w="9525">
            <a:noFill/>
          </a:ln>
        </p:spPr>
        <p:txBody>
          <a:bodyPr wrap="square">
            <a:spAutoFit/>
          </a:bodyPr>
          <a:p>
            <a:pPr indent="304800"/>
            <a:r>
              <a:rPr lang="en-US" sz="2400" b="0">
                <a:latin typeface="Times New Roman" panose="02020603050405020304" charset="0"/>
                <a:ea typeface="宋体" panose="02010600030101010101" pitchFamily="2" charset="-122"/>
                <a:cs typeface="Times New Roman" panose="02020603050405020304" charset="0"/>
              </a:rPr>
              <a:t> </a:t>
            </a:r>
            <a:r>
              <a:rPr lang="zh-CN" sz="2400" b="0">
                <a:latin typeface="Times New Roman" panose="02020603050405020304" charset="0"/>
                <a:ea typeface="宋体" panose="02010600030101010101" pitchFamily="2" charset="-122"/>
              </a:rPr>
              <a:t>解：构造内罚函数</a:t>
            </a:r>
            <a:endParaRPr lang="zh-CN" altLang="en-US" sz="2400" b="0">
              <a:latin typeface="Times New Roman" panose="02020603050405020304" charset="0"/>
              <a:ea typeface="宋体" panose="02010600030101010101" pitchFamily="2" charset="-122"/>
            </a:endParaRPr>
          </a:p>
        </p:txBody>
      </p:sp>
      <p:graphicFrame>
        <p:nvGraphicFramePr>
          <p:cNvPr id="6" name="对象 -2147481824"/>
          <p:cNvGraphicFramePr>
            <a:graphicFrameLocks noChangeAspect="1"/>
          </p:cNvGraphicFramePr>
          <p:nvPr>
            <p:custDataLst>
              <p:tags r:id="rId5"/>
            </p:custDataLst>
          </p:nvPr>
        </p:nvGraphicFramePr>
        <p:xfrm>
          <a:off x="4011295" y="3707130"/>
          <a:ext cx="4552950" cy="331470"/>
        </p:xfrm>
        <a:graphic>
          <a:graphicData uri="http://schemas.openxmlformats.org/presentationml/2006/ole">
            <mc:AlternateContent xmlns:mc="http://schemas.openxmlformats.org/markup-compatibility/2006">
              <mc:Choice xmlns:v="urn:schemas-microsoft-com:vml" Requires="v">
                <p:oleObj spid="_x0000_s7" name="" r:id="rId6" imgW="2485390" imgH="184150" progId="Equation.Ribbit">
                  <p:embed/>
                </p:oleObj>
              </mc:Choice>
              <mc:Fallback>
                <p:oleObj name="" r:id="rId6" imgW="2485390" imgH="184150" progId="Equation.Ribbit">
                  <p:embed/>
                  <p:pic>
                    <p:nvPicPr>
                      <p:cNvPr id="0" name="图片 2"/>
                      <p:cNvPicPr/>
                      <p:nvPr/>
                    </p:nvPicPr>
                    <p:blipFill>
                      <a:blip r:embed="rId7"/>
                      <a:stretch>
                        <a:fillRect/>
                      </a:stretch>
                    </p:blipFill>
                    <p:spPr>
                      <a:xfrm>
                        <a:off x="4011295" y="3707130"/>
                        <a:ext cx="4552950" cy="331470"/>
                      </a:xfrm>
                      <a:prstGeom prst="rect">
                        <a:avLst/>
                      </a:prstGeom>
                      <a:noFill/>
                      <a:ln w="38100">
                        <a:noFill/>
                        <a:miter/>
                      </a:ln>
                    </p:spPr>
                  </p:pic>
                </p:oleObj>
              </mc:Fallback>
            </mc:AlternateContent>
          </a:graphicData>
        </a:graphic>
      </p:graphicFrame>
      <p:graphicFrame>
        <p:nvGraphicFramePr>
          <p:cNvPr id="8" name="对象 -2147481823"/>
          <p:cNvGraphicFramePr>
            <a:graphicFrameLocks noChangeAspect="1"/>
          </p:cNvGraphicFramePr>
          <p:nvPr>
            <p:custDataLst>
              <p:tags r:id="rId8"/>
            </p:custDataLst>
          </p:nvPr>
        </p:nvGraphicFramePr>
        <p:xfrm>
          <a:off x="3642360" y="4795520"/>
          <a:ext cx="5774055" cy="558800"/>
        </p:xfrm>
        <a:graphic>
          <a:graphicData uri="http://schemas.openxmlformats.org/presentationml/2006/ole">
            <mc:AlternateContent xmlns:mc="http://schemas.openxmlformats.org/markup-compatibility/2006">
              <mc:Choice xmlns:v="urn:schemas-microsoft-com:vml" Requires="v">
                <p:oleObj spid="_x0000_s9" name="" r:id="rId9" imgW="3251200" imgH="302260" progId="Equation.Ribbit">
                  <p:embed/>
                </p:oleObj>
              </mc:Choice>
              <mc:Fallback>
                <p:oleObj name="" r:id="rId9" imgW="3251200" imgH="302260" progId="Equation.Ribbit">
                  <p:embed/>
                  <p:pic>
                    <p:nvPicPr>
                      <p:cNvPr id="0" name="图片 5"/>
                      <p:cNvPicPr/>
                      <p:nvPr/>
                    </p:nvPicPr>
                    <p:blipFill>
                      <a:blip r:embed="rId10"/>
                      <a:stretch>
                        <a:fillRect/>
                      </a:stretch>
                    </p:blipFill>
                    <p:spPr>
                      <a:xfrm>
                        <a:off x="3642360" y="4795520"/>
                        <a:ext cx="5774055" cy="55880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6884" y="695903"/>
            <a:ext cx="4602179" cy="521970"/>
          </a:xfrm>
          <a:prstGeom prst="rect">
            <a:avLst/>
          </a:prstGeom>
          <a:noFill/>
        </p:spPr>
        <p:txBody>
          <a:bodyPr wrap="square" rtlCol="0">
            <a:spAutoFit/>
          </a:bodyPr>
          <a:lstStyle/>
          <a:p>
            <a:r>
              <a:rPr lang="en-US" sz="2800" dirty="0">
                <a:ln>
                  <a:solidFill>
                    <a:schemeClr val="accent1"/>
                  </a:solidFill>
                </a:ln>
                <a:latin typeface="微软雅黑" panose="020B0503020204020204" pitchFamily="34" charset="-122"/>
                <a:ea typeface="微软雅黑" panose="020B0503020204020204" pitchFamily="34" charset="-122"/>
              </a:rPr>
              <a:t>4.9 </a:t>
            </a:r>
            <a:r>
              <a:rPr lang="zh-CN" altLang="en-US" sz="2800" dirty="0">
                <a:ln>
                  <a:solidFill>
                    <a:schemeClr val="accent1"/>
                  </a:solidFill>
                </a:ln>
                <a:latin typeface="微软雅黑" panose="020B0503020204020204" pitchFamily="34" charset="-122"/>
                <a:ea typeface="微软雅黑" panose="020B0503020204020204" pitchFamily="34" charset="-122"/>
              </a:rPr>
              <a:t>例题</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104" name="文本框 103"/>
          <p:cNvSpPr txBox="1"/>
          <p:nvPr/>
        </p:nvSpPr>
        <p:spPr>
          <a:xfrm>
            <a:off x="1174115" y="1518920"/>
            <a:ext cx="5080000" cy="460375"/>
          </a:xfrm>
          <a:prstGeom prst="rect">
            <a:avLst/>
          </a:prstGeom>
          <a:noFill/>
          <a:ln w="9525">
            <a:noFill/>
          </a:ln>
        </p:spPr>
        <p:txBody>
          <a:bodyPr>
            <a:spAutoFit/>
          </a:bodyPr>
          <a:p>
            <a:pPr indent="127000"/>
            <a:r>
              <a:rPr lang="zh-CN" sz="2400" b="0">
                <a:latin typeface="Times New Roman" panose="02020603050405020304" charset="0"/>
                <a:ea typeface="宋体" panose="02010600030101010101" pitchFamily="2" charset="-122"/>
              </a:rPr>
              <a:t>得到：</a:t>
            </a:r>
            <a:endParaRPr lang="zh-CN" altLang="en-US" sz="2400" b="0">
              <a:latin typeface="Times New Roman" panose="02020603050405020304" charset="0"/>
              <a:ea typeface="宋体" panose="02010600030101010101" pitchFamily="2" charset="-122"/>
            </a:endParaRPr>
          </a:p>
        </p:txBody>
      </p:sp>
      <p:graphicFrame>
        <p:nvGraphicFramePr>
          <p:cNvPr id="2" name="对象 -2147481822"/>
          <p:cNvGraphicFramePr>
            <a:graphicFrameLocks noChangeAspect="1"/>
          </p:cNvGraphicFramePr>
          <p:nvPr>
            <p:custDataLst>
              <p:tags r:id="rId2"/>
            </p:custDataLst>
          </p:nvPr>
        </p:nvGraphicFramePr>
        <p:xfrm>
          <a:off x="4147820" y="2092960"/>
          <a:ext cx="3365500" cy="607060"/>
        </p:xfrm>
        <a:graphic>
          <a:graphicData uri="http://schemas.openxmlformats.org/presentationml/2006/ole">
            <mc:AlternateContent xmlns:mc="http://schemas.openxmlformats.org/markup-compatibility/2006">
              <mc:Choice xmlns:v="urn:schemas-microsoft-com:vml" Requires="v">
                <p:oleObj spid="_x0000_s26" name="" r:id="rId3" imgW="1748790" imgH="302260" progId="Equation.Ribbit">
                  <p:embed/>
                </p:oleObj>
              </mc:Choice>
              <mc:Fallback>
                <p:oleObj name="" r:id="rId3" imgW="1748790" imgH="302260" progId="Equation.Ribbit">
                  <p:embed/>
                  <p:pic>
                    <p:nvPicPr>
                      <p:cNvPr id="0" name="图片 25"/>
                      <p:cNvPicPr/>
                      <p:nvPr/>
                    </p:nvPicPr>
                    <p:blipFill>
                      <a:blip r:embed="rId4"/>
                      <a:stretch>
                        <a:fillRect/>
                      </a:stretch>
                    </p:blipFill>
                    <p:spPr>
                      <a:xfrm>
                        <a:off x="4147820" y="2092960"/>
                        <a:ext cx="3365500" cy="607060"/>
                      </a:xfrm>
                      <a:prstGeom prst="rect">
                        <a:avLst/>
                      </a:prstGeom>
                      <a:noFill/>
                      <a:ln w="38100">
                        <a:noFill/>
                        <a:miter/>
                      </a:ln>
                    </p:spPr>
                  </p:pic>
                </p:oleObj>
              </mc:Fallback>
            </mc:AlternateContent>
          </a:graphicData>
        </a:graphic>
      </p:graphicFrame>
      <p:sp>
        <p:nvSpPr>
          <p:cNvPr id="28" name="文本框 27"/>
          <p:cNvSpPr txBox="1"/>
          <p:nvPr/>
        </p:nvSpPr>
        <p:spPr>
          <a:xfrm>
            <a:off x="1041400" y="2700020"/>
            <a:ext cx="6096000" cy="378460"/>
          </a:xfrm>
          <a:prstGeom prst="rect">
            <a:avLst/>
          </a:prstGeom>
          <a:noFill/>
        </p:spPr>
        <p:txBody>
          <a:bodyPr wrap="square" rtlCol="0" anchor="t">
            <a:noAutofit/>
          </a:bodyPr>
          <a:p>
            <a:r>
              <a:rPr lang="zh-CN" altLang="en-US" sz="2400">
                <a:latin typeface="宋体" panose="02010600030101010101" pitchFamily="2" charset="-122"/>
                <a:ea typeface="宋体" panose="02010600030101010101" pitchFamily="2" charset="-122"/>
                <a:cs typeface="宋体" panose="02010600030101010101" pitchFamily="2" charset="-122"/>
              </a:rPr>
              <a:t>  令</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，则有</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对象 -2147481821"/>
          <p:cNvGraphicFramePr>
            <a:graphicFrameLocks noChangeAspect="1"/>
          </p:cNvGraphicFramePr>
          <p:nvPr>
            <p:custDataLst>
              <p:tags r:id="rId5"/>
            </p:custDataLst>
          </p:nvPr>
        </p:nvGraphicFramePr>
        <p:xfrm>
          <a:off x="1810703" y="2808288"/>
          <a:ext cx="666000" cy="270000"/>
        </p:xfrm>
        <a:graphic>
          <a:graphicData uri="http://schemas.openxmlformats.org/presentationml/2006/ole">
            <mc:AlternateContent xmlns:mc="http://schemas.openxmlformats.org/markup-compatibility/2006">
              <mc:Choice xmlns:v="urn:schemas-microsoft-com:vml" Requires="v">
                <p:oleObj spid="_x0000_s31" name="" r:id="rId6" imgW="355600" imgH="147320" progId="Equation.Ribbit">
                  <p:embed/>
                </p:oleObj>
              </mc:Choice>
              <mc:Fallback>
                <p:oleObj name="" r:id="rId6" imgW="355600" imgH="147320" progId="Equation.Ribbit">
                  <p:embed/>
                  <p:pic>
                    <p:nvPicPr>
                      <p:cNvPr id="0" name="图片 30"/>
                      <p:cNvPicPr/>
                      <p:nvPr/>
                    </p:nvPicPr>
                    <p:blipFill>
                      <a:blip r:embed="rId7"/>
                      <a:stretch>
                        <a:fillRect/>
                      </a:stretch>
                    </p:blipFill>
                    <p:spPr>
                      <a:xfrm>
                        <a:off x="1810703" y="2808288"/>
                        <a:ext cx="666000" cy="270000"/>
                      </a:xfrm>
                      <a:prstGeom prst="rect">
                        <a:avLst/>
                      </a:prstGeom>
                      <a:noFill/>
                      <a:ln w="38100">
                        <a:noFill/>
                        <a:miter/>
                      </a:ln>
                    </p:spPr>
                  </p:pic>
                </p:oleObj>
              </mc:Fallback>
            </mc:AlternateContent>
          </a:graphicData>
        </a:graphic>
      </p:graphicFrame>
      <p:graphicFrame>
        <p:nvGraphicFramePr>
          <p:cNvPr id="4" name="对象 -2147481819"/>
          <p:cNvGraphicFramePr>
            <a:graphicFrameLocks noChangeAspect="1"/>
          </p:cNvGraphicFramePr>
          <p:nvPr>
            <p:custDataLst>
              <p:tags r:id="rId8"/>
            </p:custDataLst>
          </p:nvPr>
        </p:nvGraphicFramePr>
        <p:xfrm>
          <a:off x="4147820" y="4167505"/>
          <a:ext cx="3138805" cy="439420"/>
        </p:xfrm>
        <a:graphic>
          <a:graphicData uri="http://schemas.openxmlformats.org/presentationml/2006/ole">
            <mc:AlternateContent xmlns:mc="http://schemas.openxmlformats.org/markup-compatibility/2006">
              <mc:Choice xmlns:v="urn:schemas-microsoft-com:vml" Requires="v">
                <p:oleObj spid="_x0000_s34" name="" r:id="rId9" imgW="1427480" imgH="201930" progId="Equation.Ribbit">
                  <p:embed/>
                </p:oleObj>
              </mc:Choice>
              <mc:Fallback>
                <p:oleObj name="" r:id="rId9" imgW="1427480" imgH="201930" progId="Equation.Ribbit">
                  <p:embed/>
                  <p:pic>
                    <p:nvPicPr>
                      <p:cNvPr id="0" name="图片 33"/>
                      <p:cNvPicPr/>
                      <p:nvPr/>
                    </p:nvPicPr>
                    <p:blipFill>
                      <a:blip r:embed="rId10"/>
                      <a:stretch>
                        <a:fillRect/>
                      </a:stretch>
                    </p:blipFill>
                    <p:spPr>
                      <a:xfrm>
                        <a:off x="4147820" y="4167505"/>
                        <a:ext cx="3138805" cy="439420"/>
                      </a:xfrm>
                      <a:prstGeom prst="rect">
                        <a:avLst/>
                      </a:prstGeom>
                      <a:noFill/>
                      <a:ln w="38100">
                        <a:noFill/>
                        <a:miter/>
                      </a:ln>
                    </p:spPr>
                  </p:pic>
                </p:oleObj>
              </mc:Fallback>
            </mc:AlternateContent>
          </a:graphicData>
        </a:graphic>
      </p:graphicFrame>
      <p:graphicFrame>
        <p:nvGraphicFramePr>
          <p:cNvPr id="6" name="对象 -2147481820"/>
          <p:cNvGraphicFramePr>
            <a:graphicFrameLocks noChangeAspect="1"/>
          </p:cNvGraphicFramePr>
          <p:nvPr>
            <p:custDataLst>
              <p:tags r:id="rId11"/>
            </p:custDataLst>
          </p:nvPr>
        </p:nvGraphicFramePr>
        <p:xfrm>
          <a:off x="4354195" y="3448050"/>
          <a:ext cx="2782570" cy="480695"/>
        </p:xfrm>
        <a:graphic>
          <a:graphicData uri="http://schemas.openxmlformats.org/presentationml/2006/ole">
            <mc:AlternateContent xmlns:mc="http://schemas.openxmlformats.org/markup-compatibility/2006">
              <mc:Choice xmlns:v="urn:schemas-microsoft-com:vml" Requires="v">
                <p:oleObj spid="_x0000_s35" name="" r:id="rId12" imgW="1259840" imgH="229870" progId="Equation.Ribbit">
                  <p:embed/>
                </p:oleObj>
              </mc:Choice>
              <mc:Fallback>
                <p:oleObj name="" r:id="rId12" imgW="1259840" imgH="229870" progId="Equation.Ribbit">
                  <p:embed/>
                  <p:pic>
                    <p:nvPicPr>
                      <p:cNvPr id="0" name="图片 34"/>
                      <p:cNvPicPr/>
                      <p:nvPr/>
                    </p:nvPicPr>
                    <p:blipFill>
                      <a:blip r:embed="rId13"/>
                      <a:stretch>
                        <a:fillRect/>
                      </a:stretch>
                    </p:blipFill>
                    <p:spPr>
                      <a:xfrm>
                        <a:off x="4354195" y="3448050"/>
                        <a:ext cx="2782570" cy="480695"/>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13347"/>
            <a:ext cx="336884" cy="704714"/>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6158865"/>
            <a:ext cx="12192000" cy="699770"/>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416415" y="6158865"/>
            <a:ext cx="2543175" cy="699770"/>
          </a:xfrm>
          <a:prstGeom prst="rect">
            <a:avLst/>
          </a:prstGeom>
        </p:spPr>
      </p:pic>
      <p:sp>
        <p:nvSpPr>
          <p:cNvPr id="30" name="文本框 29"/>
          <p:cNvSpPr txBox="1"/>
          <p:nvPr/>
        </p:nvSpPr>
        <p:spPr>
          <a:xfrm>
            <a:off x="337185" y="695960"/>
            <a:ext cx="6278880" cy="521970"/>
          </a:xfrm>
          <a:prstGeom prst="rect">
            <a:avLst/>
          </a:prstGeom>
          <a:noFill/>
        </p:spPr>
        <p:txBody>
          <a:bodyPr wrap="square" rtlCol="0">
            <a:spAutoFit/>
          </a:bodyPr>
          <a:lstStyle/>
          <a:p>
            <a:r>
              <a:rPr lang="en-US" sz="2800" dirty="0">
                <a:ln>
                  <a:solidFill>
                    <a:schemeClr val="accent1"/>
                  </a:solidFill>
                </a:ln>
                <a:latin typeface="微软雅黑" panose="020B0503020204020204" pitchFamily="34" charset="-122"/>
                <a:ea typeface="微软雅黑" panose="020B0503020204020204" pitchFamily="34" charset="-122"/>
              </a:rPr>
              <a:t>4.10 </a:t>
            </a:r>
            <a:r>
              <a:rPr lang="zh-CN" altLang="en-US" sz="2800" dirty="0">
                <a:ln>
                  <a:solidFill>
                    <a:schemeClr val="accent1"/>
                  </a:solidFill>
                </a:ln>
                <a:latin typeface="微软雅黑" panose="020B0503020204020204" pitchFamily="34" charset="-122"/>
                <a:ea typeface="微软雅黑" panose="020B0503020204020204" pitchFamily="34" charset="-122"/>
              </a:rPr>
              <a:t>二次规划与序列二次规划</a:t>
            </a:r>
            <a:endParaRPr lang="zh-CN" altLang="en-US" sz="2800" dirty="0">
              <a:ln>
                <a:solidFill>
                  <a:schemeClr val="accent1"/>
                </a:solidFill>
              </a:ln>
              <a:latin typeface="微软雅黑" panose="020B0503020204020204" pitchFamily="34" charset="-122"/>
              <a:ea typeface="微软雅黑" panose="020B0503020204020204" pitchFamily="34" charset="-122"/>
            </a:endParaRPr>
          </a:p>
        </p:txBody>
      </p:sp>
      <p:sp>
        <p:nvSpPr>
          <p:cNvPr id="2" name="文本框 1"/>
          <p:cNvSpPr txBox="1"/>
          <p:nvPr/>
        </p:nvSpPr>
        <p:spPr>
          <a:xfrm>
            <a:off x="2775585" y="2470150"/>
            <a:ext cx="7710805" cy="2084705"/>
          </a:xfrm>
          <a:prstGeom prst="rect">
            <a:avLst/>
          </a:prstGeom>
          <a:noFill/>
        </p:spPr>
        <p:txBody>
          <a:bodyPr wrap="square" rtlCol="0">
            <a:noAutofit/>
          </a:bodyPr>
          <a:p>
            <a:endParaRPr lang="zh-CN" altLang="en-US" sz="2400">
              <a:latin typeface="黑体" panose="02010609060101010101" charset="-122"/>
              <a:ea typeface="黑体" panose="02010609060101010101" charset="-122"/>
            </a:endParaRPr>
          </a:p>
        </p:txBody>
      </p:sp>
      <p:sp>
        <p:nvSpPr>
          <p:cNvPr id="4" name="文本框 3"/>
          <p:cNvSpPr txBox="1"/>
          <p:nvPr/>
        </p:nvSpPr>
        <p:spPr>
          <a:xfrm>
            <a:off x="630555" y="1567815"/>
            <a:ext cx="9361805" cy="1495425"/>
          </a:xfrm>
          <a:prstGeom prst="rect">
            <a:avLst/>
          </a:prstGeom>
          <a:noFill/>
        </p:spPr>
        <p:txBody>
          <a:bodyPr wrap="square" rtlCol="0" anchor="t">
            <a:noAutofit/>
          </a:bodyPr>
          <a:p>
            <a:pPr>
              <a:lnSpc>
                <a:spcPct val="150000"/>
              </a:lnSpc>
            </a:pPr>
            <a:r>
              <a:rPr lang="en-US" altLang="zh-CN" sz="2400"/>
              <a:t>    </a:t>
            </a:r>
            <a:r>
              <a:rPr lang="zh-CN" altLang="en-US" sz="2400"/>
              <a:t>目标函数为二次函数，约束函数线性函数的优化问题在实际中经常出现，这种优化问题称为二次规划问题。</a:t>
            </a:r>
            <a:endParaRPr lang="zh-CN" altLang="en-US" sz="2400"/>
          </a:p>
        </p:txBody>
      </p:sp>
      <p:graphicFrame>
        <p:nvGraphicFramePr>
          <p:cNvPr id="3" name="对象 -2147481818"/>
          <p:cNvGraphicFramePr>
            <a:graphicFrameLocks noChangeAspect="1"/>
          </p:cNvGraphicFramePr>
          <p:nvPr>
            <p:custDataLst>
              <p:tags r:id="rId2"/>
            </p:custDataLst>
          </p:nvPr>
        </p:nvGraphicFramePr>
        <p:xfrm>
          <a:off x="3653155" y="3429000"/>
          <a:ext cx="4293235" cy="1311910"/>
        </p:xfrm>
        <a:graphic>
          <a:graphicData uri="http://schemas.openxmlformats.org/presentationml/2006/ole">
            <mc:AlternateContent xmlns:mc="http://schemas.openxmlformats.org/markup-compatibility/2006">
              <mc:Choice xmlns:v="urn:schemas-microsoft-com:vml" Requires="v">
                <p:oleObj spid="_x0000_s15" name="" r:id="rId3" imgW="2012950" imgH="546100" progId="Equation.Ribbit">
                  <p:embed/>
                </p:oleObj>
              </mc:Choice>
              <mc:Fallback>
                <p:oleObj name="" r:id="rId3" imgW="2012950" imgH="546100" progId="Equation.Ribbit">
                  <p:embed/>
                  <p:pic>
                    <p:nvPicPr>
                      <p:cNvPr id="0" name="图片 14"/>
                      <p:cNvPicPr/>
                      <p:nvPr/>
                    </p:nvPicPr>
                    <p:blipFill>
                      <a:blip r:embed="rId4"/>
                      <a:stretch>
                        <a:fillRect/>
                      </a:stretch>
                    </p:blipFill>
                    <p:spPr>
                      <a:xfrm>
                        <a:off x="3653155" y="3429000"/>
                        <a:ext cx="4293235" cy="1311910"/>
                      </a:xfrm>
                      <a:prstGeom prst="rect">
                        <a:avLst/>
                      </a:prstGeom>
                      <a:noFill/>
                      <a:ln w="38100">
                        <a:noFill/>
                        <a:miter/>
                      </a:ln>
                    </p:spPr>
                  </p:pic>
                </p:oleObj>
              </mc:Fallback>
            </mc:AlternateContent>
          </a:graphicData>
        </a:graphic>
      </p:graphicFrame>
    </p:spTree>
  </p:cSld>
  <p:clrMapOvr>
    <a:masterClrMapping/>
  </p:clrMapOvr>
  <p:transition spd="slow" advTm="2811">
    <p:push dir="u"/>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PP_MARK_KEY" val="3b2d7f82-677f-49dc-96d7-a8e0cd7484b8"/>
  <p:tag name="COMMONDATA" val="eyJjb3VudCI6MjMsImhkaWQiOiJmNTU1NTc2YmJmZmM3MGE3NDUxYzIwYmE1M2U3ZDM4OSIsInVzZXJDb3VudCI6NX0="/>
  <p:tag name="commondata" val="eyJjb3VudCI6MjQsImhkaWQiOiJhODBjNjVlNmVjZDJkODQ0MDIzNjdhNWM4NGUyODNjYyIsInVzZXJDb3VudCI6MX0="/>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普惠体">
      <a:majorFont>
        <a:latin typeface="阿里巴巴普惠体 R"/>
        <a:ea typeface="阿里巴巴普惠体 R"/>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995</Words>
  <Application>WPS 演示</Application>
  <PresentationFormat>宽屏</PresentationFormat>
  <Paragraphs>87</Paragraphs>
  <Slides>14</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30</vt:i4>
      </vt:variant>
      <vt:variant>
        <vt:lpstr>幻灯片标题</vt:lpstr>
      </vt:variant>
      <vt:variant>
        <vt:i4>14</vt:i4>
      </vt:variant>
    </vt:vector>
  </HeadingPairs>
  <TitlesOfParts>
    <vt:vector size="55" baseType="lpstr">
      <vt:lpstr>Arial</vt:lpstr>
      <vt:lpstr>宋体</vt:lpstr>
      <vt:lpstr>Wingdings</vt:lpstr>
      <vt:lpstr>微软雅黑</vt:lpstr>
      <vt:lpstr>黑体</vt:lpstr>
      <vt:lpstr>Times New Roman</vt:lpstr>
      <vt:lpstr>阿里巴巴普惠体 R</vt:lpstr>
      <vt:lpstr>Segoe Print</vt:lpstr>
      <vt:lpstr>Arial Unicode MS</vt:lpstr>
      <vt:lpstr>Calibri</vt:lpstr>
      <vt:lpstr>Office 主题</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Equation.Ribbit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Zhangjiangbo</dc:creator>
  <cp:lastModifiedBy>林先森</cp:lastModifiedBy>
  <cp:revision>172</cp:revision>
  <dcterms:created xsi:type="dcterms:W3CDTF">2019-09-12T05:45:00Z</dcterms:created>
  <dcterms:modified xsi:type="dcterms:W3CDTF">2023-11-30T14:18:19Z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2052-12.1.0.15990</vt:lpwstr>
  </property>
  <property fmtid="{D5CDD505-2E9C-101B-9397-08002B2CF9AE}" pid="3" name="KSOTemplateUUID">
    <vt:lpwstr>v1.0_mb_bduJ9BQMPWVVzUVCsYvO/Q==</vt:lpwstr>
  </property>
  <property fmtid="{D5CDD505-2E9C-101B-9397-08002B2CF9AE}" pid="4" name="commondata">
    <vt:lpwstr>eyJjb3VudCI6MSwiaGRpZCI6ImY1NTU1NzZiYmZmYzcwYTc0NTFjMjBiYTUzZTdkMzg5IiwidXNlckNvdW50IjoxfQ==</vt:lpwstr>
  </property>
  <property fmtid="{D5CDD505-2E9C-101B-9397-08002B2CF9AE}" pid="5" name="ICV">
    <vt:lpwstr>0B7F896B5BE648F4A492E1F496FC274A_13</vt:lpwstr>
  </property>
</Properties>
</file>