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415" r:id="rId3"/>
    <p:sldId id="341" r:id="rId4"/>
    <p:sldId id="484" r:id="rId5"/>
    <p:sldId id="527" r:id="rId6"/>
    <p:sldId id="529" r:id="rId7"/>
    <p:sldId id="530" r:id="rId8"/>
    <p:sldId id="531" r:id="rId9"/>
    <p:sldId id="532" r:id="rId10"/>
    <p:sldId id="533" r:id="rId11"/>
    <p:sldId id="534" r:id="rId12"/>
    <p:sldId id="535" r:id="rId13"/>
    <p:sldId id="536" r:id="rId14"/>
    <p:sldId id="537" r:id="rId15"/>
    <p:sldId id="538" r:id="rId16"/>
    <p:sldId id="539" r:id="rId17"/>
    <p:sldId id="540" r:id="rId18"/>
    <p:sldId id="528" r:id="rId19"/>
    <p:sldId id="543" r:id="rId20"/>
    <p:sldId id="544" r:id="rId21"/>
    <p:sldId id="545" r:id="rId22"/>
    <p:sldId id="546" r:id="rId23"/>
    <p:sldId id="542" r:id="rId24"/>
    <p:sldId id="547" r:id="rId25"/>
    <p:sldId id="549" r:id="rId26"/>
    <p:sldId id="550" r:id="rId27"/>
    <p:sldId id="551" r:id="rId28"/>
    <p:sldId id="552" r:id="rId29"/>
    <p:sldId id="553" r:id="rId30"/>
    <p:sldId id="554" r:id="rId31"/>
    <p:sldId id="555" r:id="rId32"/>
    <p:sldId id="556" r:id="rId33"/>
    <p:sldId id="557" r:id="rId34"/>
    <p:sldId id="558" r:id="rId35"/>
    <p:sldId id="559" r:id="rId36"/>
    <p:sldId id="560" r:id="rId37"/>
    <p:sldId id="561" r:id="rId38"/>
    <p:sldId id="562" r:id="rId39"/>
    <p:sldId id="563" r:id="rId40"/>
    <p:sldId id="564" r:id="rId41"/>
    <p:sldId id="565" r:id="rId42"/>
    <p:sldId id="566" r:id="rId43"/>
    <p:sldId id="567" r:id="rId44"/>
    <p:sldId id="568" r:id="rId45"/>
    <p:sldId id="569" r:id="rId46"/>
    <p:sldId id="570" r:id="rId47"/>
    <p:sldId id="571" r:id="rId48"/>
    <p:sldId id="572" r:id="rId49"/>
    <p:sldId id="573" r:id="rId50"/>
    <p:sldId id="574" r:id="rId51"/>
    <p:sldId id="575" r:id="rId52"/>
    <p:sldId id="576" r:id="rId53"/>
    <p:sldId id="577" r:id="rId54"/>
    <p:sldId id="579" r:id="rId55"/>
    <p:sldId id="578" r:id="rId56"/>
    <p:sldId id="580" r:id="rId57"/>
    <p:sldId id="581" r:id="rId58"/>
    <p:sldId id="582" r:id="rId59"/>
    <p:sldId id="583" r:id="rId60"/>
    <p:sldId id="584" r:id="rId61"/>
    <p:sldId id="585" r:id="rId62"/>
    <p:sldId id="586" r:id="rId63"/>
    <p:sldId id="587" r:id="rId64"/>
    <p:sldId id="588" r:id="rId65"/>
    <p:sldId id="589" r:id="rId66"/>
    <p:sldId id="590" r:id="rId67"/>
    <p:sldId id="591" r:id="rId68"/>
  </p:sldIdLst>
  <p:sldSz cx="12192000" cy="6858000"/>
  <p:notesSz cx="6858000" cy="9144000"/>
  <p:custDataLst>
    <p:tags r:id="rId7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19" userDrawn="1">
          <p15:clr>
            <a:srgbClr val="A4A3A4"/>
          </p15:clr>
        </p15:guide>
        <p15:guide id="2" pos="3731" userDrawn="1">
          <p15:clr>
            <a:srgbClr val="A4A3A4"/>
          </p15:clr>
        </p15:guide>
        <p15:guide id="3" orient="horz" pos="3692" userDrawn="1">
          <p15:clr>
            <a:srgbClr val="A4A3A4"/>
          </p15:clr>
        </p15:guide>
        <p15:guide id="4" orient="horz" pos="545" userDrawn="1">
          <p15:clr>
            <a:srgbClr val="A4A3A4"/>
          </p15:clr>
        </p15:guide>
        <p15:guide id="5" pos="7066" userDrawn="1">
          <p15:clr>
            <a:srgbClr val="A4A3A4"/>
          </p15:clr>
        </p15:guide>
        <p15:guide id="6" pos="77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E75B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319" autoAdjust="0"/>
    <p:restoredTop sz="94660"/>
  </p:normalViewPr>
  <p:slideViewPr>
    <p:cSldViewPr snapToGrid="0" showGuides="1">
      <p:cViewPr varScale="1">
        <p:scale>
          <a:sx n="49" d="100"/>
          <a:sy n="49" d="100"/>
        </p:scale>
        <p:origin x="77" y="787"/>
      </p:cViewPr>
      <p:guideLst>
        <p:guide orient="horz" pos="2219"/>
        <p:guide pos="3731"/>
        <p:guide orient="horz" pos="3692"/>
        <p:guide orient="horz" pos="545"/>
        <p:guide pos="7066"/>
        <p:guide pos="77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2" Type="http://schemas.openxmlformats.org/officeDocument/2006/relationships/tags" Target="tags/tag153.xml"/><Relationship Id="rId71" Type="http://schemas.openxmlformats.org/officeDocument/2006/relationships/tableStyles" Target="tableStyles.xml"/><Relationship Id="rId70" Type="http://schemas.openxmlformats.org/officeDocument/2006/relationships/viewProps" Target="viewProps.xml"/><Relationship Id="rId7" Type="http://schemas.openxmlformats.org/officeDocument/2006/relationships/slide" Target="slides/slide5.xml"/><Relationship Id="rId69" Type="http://schemas.openxmlformats.org/officeDocument/2006/relationships/presProps" Target="presProps.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10.vml.rels><?xml version="1.0" encoding="UTF-8" standalone="yes"?>
<Relationships xmlns="http://schemas.openxmlformats.org/package/2006/relationships"><Relationship Id="rId4" Type="http://schemas.openxmlformats.org/officeDocument/2006/relationships/image" Target="../media/image53.wmf"/><Relationship Id="rId3" Type="http://schemas.openxmlformats.org/officeDocument/2006/relationships/image" Target="../media/image56.wmf"/><Relationship Id="rId2" Type="http://schemas.openxmlformats.org/officeDocument/2006/relationships/image" Target="../media/image55.wmf"/><Relationship Id="rId1" Type="http://schemas.openxmlformats.org/officeDocument/2006/relationships/image" Target="../media/image54.wmf"/></Relationships>
</file>

<file path=ppt/drawings/_rels/vmlDrawing11.vml.rels><?xml version="1.0" encoding="UTF-8" standalone="yes"?>
<Relationships xmlns="http://schemas.openxmlformats.org/package/2006/relationships"><Relationship Id="rId4" Type="http://schemas.openxmlformats.org/officeDocument/2006/relationships/image" Target="../media/image59.wmf"/><Relationship Id="rId3" Type="http://schemas.openxmlformats.org/officeDocument/2006/relationships/image" Target="../media/image58.wmf"/><Relationship Id="rId2" Type="http://schemas.openxmlformats.org/officeDocument/2006/relationships/image" Target="../media/image57.wmf"/><Relationship Id="rId1" Type="http://schemas.openxmlformats.org/officeDocument/2006/relationships/image" Target="../media/image54.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61.w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64.wmf"/><Relationship Id="rId1" Type="http://schemas.openxmlformats.org/officeDocument/2006/relationships/image" Target="../media/image63.w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69.wmf"/><Relationship Id="rId1" Type="http://schemas.openxmlformats.org/officeDocument/2006/relationships/image" Target="../media/image68.wmf"/></Relationships>
</file>

<file path=ppt/drawings/_rels/vmlDrawing15.vml.rels><?xml version="1.0" encoding="UTF-8" standalone="yes"?>
<Relationships xmlns="http://schemas.openxmlformats.org/package/2006/relationships"><Relationship Id="rId5" Type="http://schemas.openxmlformats.org/officeDocument/2006/relationships/image" Target="../media/image76.wmf"/><Relationship Id="rId4" Type="http://schemas.openxmlformats.org/officeDocument/2006/relationships/image" Target="../media/image75.wmf"/><Relationship Id="rId3" Type="http://schemas.openxmlformats.org/officeDocument/2006/relationships/image" Target="../media/image74.wmf"/><Relationship Id="rId2" Type="http://schemas.openxmlformats.org/officeDocument/2006/relationships/image" Target="../media/image72.wmf"/><Relationship Id="rId1" Type="http://schemas.openxmlformats.org/officeDocument/2006/relationships/image" Target="../media/image70.w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78.wmf"/><Relationship Id="rId1" Type="http://schemas.openxmlformats.org/officeDocument/2006/relationships/image" Target="../media/image77.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83.wmf"/><Relationship Id="rId2" Type="http://schemas.openxmlformats.org/officeDocument/2006/relationships/image" Target="../media/image82.wmf"/><Relationship Id="rId1" Type="http://schemas.openxmlformats.org/officeDocument/2006/relationships/image" Target="../media/image81.wmf"/></Relationships>
</file>

<file path=ppt/drawings/_rels/vmlDrawing18.vml.rels><?xml version="1.0" encoding="UTF-8" standalone="yes"?>
<Relationships xmlns="http://schemas.openxmlformats.org/package/2006/relationships"><Relationship Id="rId4" Type="http://schemas.openxmlformats.org/officeDocument/2006/relationships/image" Target="../media/image89.wmf"/><Relationship Id="rId3" Type="http://schemas.openxmlformats.org/officeDocument/2006/relationships/image" Target="../media/image88.wmf"/><Relationship Id="rId2" Type="http://schemas.openxmlformats.org/officeDocument/2006/relationships/image" Target="../media/image86.wmf"/><Relationship Id="rId1" Type="http://schemas.openxmlformats.org/officeDocument/2006/relationships/image" Target="../media/image85.w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91.wmf"/><Relationship Id="rId1" Type="http://schemas.openxmlformats.org/officeDocument/2006/relationships/image" Target="../media/image90.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101.wmf"/><Relationship Id="rId2" Type="http://schemas.openxmlformats.org/officeDocument/2006/relationships/image" Target="../media/image100.wmf"/><Relationship Id="rId1" Type="http://schemas.openxmlformats.org/officeDocument/2006/relationships/image" Target="../media/image99.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105.wmf"/><Relationship Id="rId2" Type="http://schemas.openxmlformats.org/officeDocument/2006/relationships/image" Target="../media/image104.wmf"/><Relationship Id="rId1" Type="http://schemas.openxmlformats.org/officeDocument/2006/relationships/image" Target="../media/image103.wmf"/></Relationships>
</file>

<file path=ppt/drawings/_rels/vmlDrawing22.vml.rels><?xml version="1.0" encoding="UTF-8" standalone="yes"?>
<Relationships xmlns="http://schemas.openxmlformats.org/package/2006/relationships"><Relationship Id="rId4" Type="http://schemas.openxmlformats.org/officeDocument/2006/relationships/image" Target="../media/image109.wmf"/><Relationship Id="rId3" Type="http://schemas.openxmlformats.org/officeDocument/2006/relationships/image" Target="../media/image108.wmf"/><Relationship Id="rId2" Type="http://schemas.openxmlformats.org/officeDocument/2006/relationships/image" Target="../media/image107.wmf"/><Relationship Id="rId1" Type="http://schemas.openxmlformats.org/officeDocument/2006/relationships/image" Target="../media/image106.wmf"/></Relationships>
</file>

<file path=ppt/drawings/_rels/vmlDrawing23.vml.rels><?xml version="1.0" encoding="UTF-8" standalone="yes"?>
<Relationships xmlns="http://schemas.openxmlformats.org/package/2006/relationships"><Relationship Id="rId2" Type="http://schemas.openxmlformats.org/officeDocument/2006/relationships/image" Target="../media/image111.wmf"/><Relationship Id="rId1" Type="http://schemas.openxmlformats.org/officeDocument/2006/relationships/image" Target="../media/image110.wmf"/></Relationships>
</file>

<file path=ppt/drawings/_rels/vmlDrawing24.vml.rels><?xml version="1.0" encoding="UTF-8" standalone="yes"?>
<Relationships xmlns="http://schemas.openxmlformats.org/package/2006/relationships"><Relationship Id="rId2" Type="http://schemas.openxmlformats.org/officeDocument/2006/relationships/image" Target="../media/image113.wmf"/><Relationship Id="rId1" Type="http://schemas.openxmlformats.org/officeDocument/2006/relationships/image" Target="../media/image112.wmf"/></Relationships>
</file>

<file path=ppt/drawings/_rels/vmlDrawing25.vml.rels><?xml version="1.0" encoding="UTF-8" standalone="yes"?>
<Relationships xmlns="http://schemas.openxmlformats.org/package/2006/relationships"><Relationship Id="rId3" Type="http://schemas.openxmlformats.org/officeDocument/2006/relationships/image" Target="../media/image117.wmf"/><Relationship Id="rId2" Type="http://schemas.openxmlformats.org/officeDocument/2006/relationships/image" Target="../media/image116.wmf"/><Relationship Id="rId1" Type="http://schemas.openxmlformats.org/officeDocument/2006/relationships/image" Target="../media/image115.wmf"/></Relationships>
</file>

<file path=ppt/drawings/_rels/vmlDrawing3.vml.rels><?xml version="1.0" encoding="UTF-8" standalone="yes"?>
<Relationships xmlns="http://schemas.openxmlformats.org/package/2006/relationships"><Relationship Id="rId7" Type="http://schemas.openxmlformats.org/officeDocument/2006/relationships/image" Target="../media/image20.wmf"/><Relationship Id="rId6" Type="http://schemas.openxmlformats.org/officeDocument/2006/relationships/image" Target="../media/image19.wmf"/><Relationship Id="rId5" Type="http://schemas.openxmlformats.org/officeDocument/2006/relationships/image" Target="../media/image18.wmf"/><Relationship Id="rId4" Type="http://schemas.openxmlformats.org/officeDocument/2006/relationships/image" Target="../media/image17.wmf"/><Relationship Id="rId3" Type="http://schemas.openxmlformats.org/officeDocument/2006/relationships/image" Target="../media/image16.wmf"/><Relationship Id="rId2" Type="http://schemas.openxmlformats.org/officeDocument/2006/relationships/image" Target="../media/image15.wmf"/><Relationship Id="rId1" Type="http://schemas.openxmlformats.org/officeDocument/2006/relationships/image" Target="../media/image14.wmf"/></Relationships>
</file>

<file path=ppt/drawings/_rels/vmlDrawing4.vml.rels><?xml version="1.0" encoding="UTF-8" standalone="yes"?>
<Relationships xmlns="http://schemas.openxmlformats.org/package/2006/relationships"><Relationship Id="rId7" Type="http://schemas.openxmlformats.org/officeDocument/2006/relationships/image" Target="../media/image27.wmf"/><Relationship Id="rId6" Type="http://schemas.openxmlformats.org/officeDocument/2006/relationships/image" Target="../media/image26.wmf"/><Relationship Id="rId5" Type="http://schemas.openxmlformats.org/officeDocument/2006/relationships/image" Target="../media/image25.wmf"/><Relationship Id="rId4" Type="http://schemas.openxmlformats.org/officeDocument/2006/relationships/image" Target="../media/image24.wmf"/><Relationship Id="rId3" Type="http://schemas.openxmlformats.org/officeDocument/2006/relationships/image" Target="../media/image23.wmf"/><Relationship Id="rId2" Type="http://schemas.openxmlformats.org/officeDocument/2006/relationships/image" Target="../media/image22.wmf"/><Relationship Id="rId1" Type="http://schemas.openxmlformats.org/officeDocument/2006/relationships/image" Target="../media/image21.wmf"/></Relationships>
</file>

<file path=ppt/drawings/_rels/vmlDrawing5.vml.rels><?xml version="1.0" encoding="UTF-8" standalone="yes"?>
<Relationships xmlns="http://schemas.openxmlformats.org/package/2006/relationships"><Relationship Id="rId9" Type="http://schemas.openxmlformats.org/officeDocument/2006/relationships/image" Target="../media/image37.wmf"/><Relationship Id="rId8" Type="http://schemas.openxmlformats.org/officeDocument/2006/relationships/image" Target="../media/image36.wmf"/><Relationship Id="rId7" Type="http://schemas.openxmlformats.org/officeDocument/2006/relationships/image" Target="../media/image35.wmf"/><Relationship Id="rId6" Type="http://schemas.openxmlformats.org/officeDocument/2006/relationships/image" Target="../media/image34.wmf"/><Relationship Id="rId5" Type="http://schemas.openxmlformats.org/officeDocument/2006/relationships/image" Target="../media/image33.wmf"/><Relationship Id="rId4" Type="http://schemas.openxmlformats.org/officeDocument/2006/relationships/image" Target="../media/image32.wmf"/><Relationship Id="rId3" Type="http://schemas.openxmlformats.org/officeDocument/2006/relationships/image" Target="../media/image31.wmf"/><Relationship Id="rId2" Type="http://schemas.openxmlformats.org/officeDocument/2006/relationships/image" Target="../media/image30.wmf"/><Relationship Id="rId10" Type="http://schemas.openxmlformats.org/officeDocument/2006/relationships/image" Target="../media/image38.wmf"/><Relationship Id="rId1" Type="http://schemas.openxmlformats.org/officeDocument/2006/relationships/image" Target="../media/image29.wmf"/></Relationships>
</file>

<file path=ppt/drawings/_rels/vmlDrawing6.vml.rels><?xml version="1.0" encoding="UTF-8" standalone="yes"?>
<Relationships xmlns="http://schemas.openxmlformats.org/package/2006/relationships"><Relationship Id="rId6" Type="http://schemas.openxmlformats.org/officeDocument/2006/relationships/image" Target="../media/image44.wmf"/><Relationship Id="rId5" Type="http://schemas.openxmlformats.org/officeDocument/2006/relationships/image" Target="../media/image43.wmf"/><Relationship Id="rId4" Type="http://schemas.openxmlformats.org/officeDocument/2006/relationships/image" Target="../media/image42.wmf"/><Relationship Id="rId3" Type="http://schemas.openxmlformats.org/officeDocument/2006/relationships/image" Target="../media/image41.wmf"/><Relationship Id="rId2" Type="http://schemas.openxmlformats.org/officeDocument/2006/relationships/image" Target="../media/image40.wmf"/><Relationship Id="rId1" Type="http://schemas.openxmlformats.org/officeDocument/2006/relationships/image" Target="../media/image39.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47.wmf"/><Relationship Id="rId2" Type="http://schemas.openxmlformats.org/officeDocument/2006/relationships/image" Target="../media/image46.wmf"/><Relationship Id="rId1" Type="http://schemas.openxmlformats.org/officeDocument/2006/relationships/image" Target="../media/image45.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8.wmf"/></Relationships>
</file>

<file path=ppt/drawings/_rels/vmlDrawing9.vml.rels><?xml version="1.0" encoding="UTF-8" standalone="yes"?>
<Relationships xmlns="http://schemas.openxmlformats.org/package/2006/relationships"><Relationship Id="rId5" Type="http://schemas.openxmlformats.org/officeDocument/2006/relationships/image" Target="../media/image53.wmf"/><Relationship Id="rId4" Type="http://schemas.openxmlformats.org/officeDocument/2006/relationships/image" Target="../media/image52.wmf"/><Relationship Id="rId3" Type="http://schemas.openxmlformats.org/officeDocument/2006/relationships/image" Target="../media/image51.wmf"/><Relationship Id="rId2" Type="http://schemas.openxmlformats.org/officeDocument/2006/relationships/image" Target="../media/image50.wmf"/><Relationship Id="rId1" Type="http://schemas.openxmlformats.org/officeDocument/2006/relationships/image" Target="../media/image49.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8.png"/><Relationship Id="rId2" Type="http://schemas.openxmlformats.org/officeDocument/2006/relationships/tags" Target="../tags/tag7.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tags" Target="../tags/tag8.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7" Type="http://schemas.openxmlformats.org/officeDocument/2006/relationships/vmlDrawing" Target="../drawings/vmlDrawing2.vml"/><Relationship Id="rId6" Type="http://schemas.openxmlformats.org/officeDocument/2006/relationships/slideLayout" Target="../slideLayouts/slideLayout1.xml"/><Relationship Id="rId5" Type="http://schemas.openxmlformats.org/officeDocument/2006/relationships/image" Target="../media/image12.wmf"/><Relationship Id="rId4" Type="http://schemas.openxmlformats.org/officeDocument/2006/relationships/oleObject" Target="../embeddings/oleObject2.bin"/><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3.png"/><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9" Type="http://schemas.openxmlformats.org/officeDocument/2006/relationships/tags" Target="../tags/tag17.xml"/><Relationship Id="rId8" Type="http://schemas.openxmlformats.org/officeDocument/2006/relationships/image" Target="../media/image15.wmf"/><Relationship Id="rId7" Type="http://schemas.openxmlformats.org/officeDocument/2006/relationships/oleObject" Target="../embeddings/oleObject4.bin"/><Relationship Id="rId6" Type="http://schemas.openxmlformats.org/officeDocument/2006/relationships/tags" Target="../tags/tag16.xml"/><Relationship Id="rId5" Type="http://schemas.openxmlformats.org/officeDocument/2006/relationships/image" Target="../media/image14.wmf"/><Relationship Id="rId4" Type="http://schemas.openxmlformats.org/officeDocument/2006/relationships/oleObject" Target="../embeddings/oleObject3.bin"/><Relationship Id="rId3" Type="http://schemas.openxmlformats.org/officeDocument/2006/relationships/tags" Target="../tags/tag15.xml"/><Relationship Id="rId26" Type="http://schemas.openxmlformats.org/officeDocument/2006/relationships/vmlDrawing" Target="../drawings/vmlDrawing3.vml"/><Relationship Id="rId25" Type="http://schemas.openxmlformats.org/officeDocument/2006/relationships/slideLayout" Target="../slideLayouts/slideLayout1.xml"/><Relationship Id="rId24" Type="http://schemas.openxmlformats.org/officeDocument/2006/relationships/tags" Target="../tags/tag22.xml"/><Relationship Id="rId23" Type="http://schemas.openxmlformats.org/officeDocument/2006/relationships/image" Target="../media/image20.wmf"/><Relationship Id="rId22" Type="http://schemas.openxmlformats.org/officeDocument/2006/relationships/oleObject" Target="../embeddings/oleObject9.bin"/><Relationship Id="rId21" Type="http://schemas.openxmlformats.org/officeDocument/2006/relationships/tags" Target="../tags/tag21.xml"/><Relationship Id="rId20" Type="http://schemas.openxmlformats.org/officeDocument/2006/relationships/image" Target="../media/image19.wmf"/><Relationship Id="rId2" Type="http://schemas.openxmlformats.org/officeDocument/2006/relationships/tags" Target="../tags/tag14.xml"/><Relationship Id="rId19" Type="http://schemas.openxmlformats.org/officeDocument/2006/relationships/oleObject" Target="../embeddings/oleObject8.bin"/><Relationship Id="rId18" Type="http://schemas.openxmlformats.org/officeDocument/2006/relationships/tags" Target="../tags/tag20.xml"/><Relationship Id="rId17" Type="http://schemas.openxmlformats.org/officeDocument/2006/relationships/image" Target="../media/image18.wmf"/><Relationship Id="rId16" Type="http://schemas.openxmlformats.org/officeDocument/2006/relationships/oleObject" Target="../embeddings/oleObject7.bin"/><Relationship Id="rId15" Type="http://schemas.openxmlformats.org/officeDocument/2006/relationships/tags" Target="../tags/tag19.xml"/><Relationship Id="rId14" Type="http://schemas.openxmlformats.org/officeDocument/2006/relationships/image" Target="../media/image17.wmf"/><Relationship Id="rId13" Type="http://schemas.openxmlformats.org/officeDocument/2006/relationships/oleObject" Target="../embeddings/oleObject6.bin"/><Relationship Id="rId12" Type="http://schemas.openxmlformats.org/officeDocument/2006/relationships/tags" Target="../tags/tag18.xml"/><Relationship Id="rId11" Type="http://schemas.openxmlformats.org/officeDocument/2006/relationships/image" Target="../media/image16.wmf"/><Relationship Id="rId10" Type="http://schemas.openxmlformats.org/officeDocument/2006/relationships/oleObject" Target="../embeddings/oleObject5.bin"/><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image" Target="../media/image22.wmf"/><Relationship Id="rId7" Type="http://schemas.openxmlformats.org/officeDocument/2006/relationships/oleObject" Target="../embeddings/oleObject11.bin"/><Relationship Id="rId6" Type="http://schemas.openxmlformats.org/officeDocument/2006/relationships/tags" Target="../tags/tag25.xml"/><Relationship Id="rId5" Type="http://schemas.openxmlformats.org/officeDocument/2006/relationships/image" Target="../media/image21.wmf"/><Relationship Id="rId4" Type="http://schemas.openxmlformats.org/officeDocument/2006/relationships/oleObject" Target="../embeddings/oleObject10.bin"/><Relationship Id="rId3" Type="http://schemas.openxmlformats.org/officeDocument/2006/relationships/tags" Target="../tags/tag24.xml"/><Relationship Id="rId27" Type="http://schemas.openxmlformats.org/officeDocument/2006/relationships/vmlDrawing" Target="../drawings/vmlDrawing4.vml"/><Relationship Id="rId26" Type="http://schemas.openxmlformats.org/officeDocument/2006/relationships/slideLayout" Target="../slideLayouts/slideLayout1.xml"/><Relationship Id="rId25" Type="http://schemas.openxmlformats.org/officeDocument/2006/relationships/image" Target="../media/image28.png"/><Relationship Id="rId24" Type="http://schemas.openxmlformats.org/officeDocument/2006/relationships/tags" Target="../tags/tag31.xml"/><Relationship Id="rId23" Type="http://schemas.openxmlformats.org/officeDocument/2006/relationships/image" Target="../media/image27.wmf"/><Relationship Id="rId22" Type="http://schemas.openxmlformats.org/officeDocument/2006/relationships/oleObject" Target="../embeddings/oleObject16.bin"/><Relationship Id="rId21" Type="http://schemas.openxmlformats.org/officeDocument/2006/relationships/tags" Target="../tags/tag30.xml"/><Relationship Id="rId20" Type="http://schemas.openxmlformats.org/officeDocument/2006/relationships/image" Target="../media/image26.wmf"/><Relationship Id="rId2" Type="http://schemas.openxmlformats.org/officeDocument/2006/relationships/tags" Target="../tags/tag23.xml"/><Relationship Id="rId19" Type="http://schemas.openxmlformats.org/officeDocument/2006/relationships/oleObject" Target="../embeddings/oleObject15.bin"/><Relationship Id="rId18" Type="http://schemas.openxmlformats.org/officeDocument/2006/relationships/tags" Target="../tags/tag29.xml"/><Relationship Id="rId17" Type="http://schemas.openxmlformats.org/officeDocument/2006/relationships/image" Target="../media/image25.wmf"/><Relationship Id="rId16" Type="http://schemas.openxmlformats.org/officeDocument/2006/relationships/oleObject" Target="../embeddings/oleObject14.bin"/><Relationship Id="rId15" Type="http://schemas.openxmlformats.org/officeDocument/2006/relationships/tags" Target="../tags/tag28.xml"/><Relationship Id="rId14" Type="http://schemas.openxmlformats.org/officeDocument/2006/relationships/image" Target="../media/image24.wmf"/><Relationship Id="rId13" Type="http://schemas.openxmlformats.org/officeDocument/2006/relationships/oleObject" Target="../embeddings/oleObject13.bin"/><Relationship Id="rId12" Type="http://schemas.openxmlformats.org/officeDocument/2006/relationships/tags" Target="../tags/tag27.xml"/><Relationship Id="rId11" Type="http://schemas.openxmlformats.org/officeDocument/2006/relationships/image" Target="../media/image23.wmf"/><Relationship Id="rId10" Type="http://schemas.openxmlformats.org/officeDocument/2006/relationships/oleObject" Target="../embeddings/oleObject12.bin"/><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image" Target="../media/image30.wmf"/><Relationship Id="rId7" Type="http://schemas.openxmlformats.org/officeDocument/2006/relationships/oleObject" Target="../embeddings/oleObject18.bin"/><Relationship Id="rId6" Type="http://schemas.openxmlformats.org/officeDocument/2006/relationships/tags" Target="../tags/tag34.xml"/><Relationship Id="rId5" Type="http://schemas.openxmlformats.org/officeDocument/2006/relationships/image" Target="../media/image29.wmf"/><Relationship Id="rId4" Type="http://schemas.openxmlformats.org/officeDocument/2006/relationships/oleObject" Target="../embeddings/oleObject17.bin"/><Relationship Id="rId35" Type="http://schemas.openxmlformats.org/officeDocument/2006/relationships/vmlDrawing" Target="../drawings/vmlDrawing5.vml"/><Relationship Id="rId34" Type="http://schemas.openxmlformats.org/officeDocument/2006/relationships/slideLayout" Target="../slideLayouts/slideLayout1.xml"/><Relationship Id="rId33" Type="http://schemas.openxmlformats.org/officeDocument/2006/relationships/tags" Target="../tags/tag43.xml"/><Relationship Id="rId32" Type="http://schemas.openxmlformats.org/officeDocument/2006/relationships/image" Target="../media/image38.wmf"/><Relationship Id="rId31" Type="http://schemas.openxmlformats.org/officeDocument/2006/relationships/oleObject" Target="../embeddings/oleObject26.bin"/><Relationship Id="rId30" Type="http://schemas.openxmlformats.org/officeDocument/2006/relationships/tags" Target="../tags/tag42.xml"/><Relationship Id="rId3" Type="http://schemas.openxmlformats.org/officeDocument/2006/relationships/tags" Target="../tags/tag33.xml"/><Relationship Id="rId29" Type="http://schemas.openxmlformats.org/officeDocument/2006/relationships/image" Target="../media/image37.wmf"/><Relationship Id="rId28" Type="http://schemas.openxmlformats.org/officeDocument/2006/relationships/oleObject" Target="../embeddings/oleObject25.bin"/><Relationship Id="rId27" Type="http://schemas.openxmlformats.org/officeDocument/2006/relationships/tags" Target="../tags/tag41.xml"/><Relationship Id="rId26" Type="http://schemas.openxmlformats.org/officeDocument/2006/relationships/image" Target="../media/image36.wmf"/><Relationship Id="rId25" Type="http://schemas.openxmlformats.org/officeDocument/2006/relationships/oleObject" Target="../embeddings/oleObject24.bin"/><Relationship Id="rId24" Type="http://schemas.openxmlformats.org/officeDocument/2006/relationships/tags" Target="../tags/tag40.xml"/><Relationship Id="rId23" Type="http://schemas.openxmlformats.org/officeDocument/2006/relationships/image" Target="../media/image35.wmf"/><Relationship Id="rId22" Type="http://schemas.openxmlformats.org/officeDocument/2006/relationships/oleObject" Target="../embeddings/oleObject23.bin"/><Relationship Id="rId21" Type="http://schemas.openxmlformats.org/officeDocument/2006/relationships/tags" Target="../tags/tag39.xml"/><Relationship Id="rId20" Type="http://schemas.openxmlformats.org/officeDocument/2006/relationships/image" Target="../media/image34.wmf"/><Relationship Id="rId2" Type="http://schemas.openxmlformats.org/officeDocument/2006/relationships/tags" Target="../tags/tag32.xml"/><Relationship Id="rId19" Type="http://schemas.openxmlformats.org/officeDocument/2006/relationships/oleObject" Target="../embeddings/oleObject22.bin"/><Relationship Id="rId18" Type="http://schemas.openxmlformats.org/officeDocument/2006/relationships/tags" Target="../tags/tag38.xml"/><Relationship Id="rId17" Type="http://schemas.openxmlformats.org/officeDocument/2006/relationships/image" Target="../media/image33.wmf"/><Relationship Id="rId16" Type="http://schemas.openxmlformats.org/officeDocument/2006/relationships/oleObject" Target="../embeddings/oleObject21.bin"/><Relationship Id="rId15" Type="http://schemas.openxmlformats.org/officeDocument/2006/relationships/tags" Target="../tags/tag37.xml"/><Relationship Id="rId14" Type="http://schemas.openxmlformats.org/officeDocument/2006/relationships/image" Target="../media/image32.wmf"/><Relationship Id="rId13" Type="http://schemas.openxmlformats.org/officeDocument/2006/relationships/oleObject" Target="../embeddings/oleObject20.bin"/><Relationship Id="rId12" Type="http://schemas.openxmlformats.org/officeDocument/2006/relationships/tags" Target="../tags/tag36.xml"/><Relationship Id="rId11" Type="http://schemas.openxmlformats.org/officeDocument/2006/relationships/image" Target="../media/image31.wmf"/><Relationship Id="rId10" Type="http://schemas.openxmlformats.org/officeDocument/2006/relationships/oleObject" Target="../embeddings/oleObject19.bin"/><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4.xml"/><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5.xml"/><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image" Target="../media/image40.wmf"/><Relationship Id="rId7" Type="http://schemas.openxmlformats.org/officeDocument/2006/relationships/oleObject" Target="../embeddings/oleObject28.bin"/><Relationship Id="rId6" Type="http://schemas.openxmlformats.org/officeDocument/2006/relationships/tags" Target="../tags/tag48.xml"/><Relationship Id="rId5" Type="http://schemas.openxmlformats.org/officeDocument/2006/relationships/image" Target="../media/image39.wmf"/><Relationship Id="rId4" Type="http://schemas.openxmlformats.org/officeDocument/2006/relationships/oleObject" Target="../embeddings/oleObject27.bin"/><Relationship Id="rId3" Type="http://schemas.openxmlformats.org/officeDocument/2006/relationships/tags" Target="../tags/tag47.xml"/><Relationship Id="rId22" Type="http://schemas.openxmlformats.org/officeDocument/2006/relationships/vmlDrawing" Target="../drawings/vmlDrawing6.vml"/><Relationship Id="rId21" Type="http://schemas.openxmlformats.org/officeDocument/2006/relationships/slideLayout" Target="../slideLayouts/slideLayout1.xml"/><Relationship Id="rId20" Type="http://schemas.openxmlformats.org/officeDocument/2006/relationships/image" Target="../media/image44.wmf"/><Relationship Id="rId2" Type="http://schemas.openxmlformats.org/officeDocument/2006/relationships/tags" Target="../tags/tag46.xml"/><Relationship Id="rId19" Type="http://schemas.openxmlformats.org/officeDocument/2006/relationships/oleObject" Target="../embeddings/oleObject32.bin"/><Relationship Id="rId18" Type="http://schemas.openxmlformats.org/officeDocument/2006/relationships/tags" Target="../tags/tag52.xml"/><Relationship Id="rId17" Type="http://schemas.openxmlformats.org/officeDocument/2006/relationships/image" Target="../media/image43.wmf"/><Relationship Id="rId16" Type="http://schemas.openxmlformats.org/officeDocument/2006/relationships/oleObject" Target="../embeddings/oleObject31.bin"/><Relationship Id="rId15" Type="http://schemas.openxmlformats.org/officeDocument/2006/relationships/tags" Target="../tags/tag51.xml"/><Relationship Id="rId14" Type="http://schemas.openxmlformats.org/officeDocument/2006/relationships/image" Target="../media/image42.wmf"/><Relationship Id="rId13" Type="http://schemas.openxmlformats.org/officeDocument/2006/relationships/oleObject" Target="../embeddings/oleObject30.bin"/><Relationship Id="rId12" Type="http://schemas.openxmlformats.org/officeDocument/2006/relationships/tags" Target="../tags/tag50.xml"/><Relationship Id="rId11" Type="http://schemas.openxmlformats.org/officeDocument/2006/relationships/image" Target="../media/image41.wmf"/><Relationship Id="rId10" Type="http://schemas.openxmlformats.org/officeDocument/2006/relationships/oleObject" Target="../embeddings/oleObject29.bin"/><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image" Target="../media/image46.wmf"/><Relationship Id="rId7" Type="http://schemas.openxmlformats.org/officeDocument/2006/relationships/oleObject" Target="../embeddings/oleObject34.bin"/><Relationship Id="rId6" Type="http://schemas.openxmlformats.org/officeDocument/2006/relationships/tags" Target="../tags/tag55.xml"/><Relationship Id="rId5" Type="http://schemas.openxmlformats.org/officeDocument/2006/relationships/image" Target="../media/image45.wmf"/><Relationship Id="rId4" Type="http://schemas.openxmlformats.org/officeDocument/2006/relationships/oleObject" Target="../embeddings/oleObject33.bin"/><Relationship Id="rId3" Type="http://schemas.openxmlformats.org/officeDocument/2006/relationships/tags" Target="../tags/tag54.xml"/><Relationship Id="rId2" Type="http://schemas.openxmlformats.org/officeDocument/2006/relationships/tags" Target="../tags/tag53.xml"/><Relationship Id="rId13" Type="http://schemas.openxmlformats.org/officeDocument/2006/relationships/vmlDrawing" Target="../drawings/vmlDrawing7.vml"/><Relationship Id="rId12" Type="http://schemas.openxmlformats.org/officeDocument/2006/relationships/slideLayout" Target="../slideLayouts/slideLayout1.xml"/><Relationship Id="rId11" Type="http://schemas.openxmlformats.org/officeDocument/2006/relationships/image" Target="../media/image47.wmf"/><Relationship Id="rId10" Type="http://schemas.openxmlformats.org/officeDocument/2006/relationships/oleObject" Target="../embeddings/oleObject35.bin"/><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7" Type="http://schemas.openxmlformats.org/officeDocument/2006/relationships/vmlDrawing" Target="../drawings/vmlDrawing8.vml"/><Relationship Id="rId6" Type="http://schemas.openxmlformats.org/officeDocument/2006/relationships/slideLayout" Target="../slideLayouts/slideLayout1.xml"/><Relationship Id="rId5" Type="http://schemas.openxmlformats.org/officeDocument/2006/relationships/image" Target="../media/image48.wmf"/><Relationship Id="rId4" Type="http://schemas.openxmlformats.org/officeDocument/2006/relationships/oleObject" Target="../embeddings/oleObject36.bin"/><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9.xml"/><Relationship Id="rId1" Type="http://schemas.openxmlformats.org/officeDocument/2006/relationships/image" Target="../media/image1.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0.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9" Type="http://schemas.openxmlformats.org/officeDocument/2006/relationships/tags" Target="../tags/tag64.xml"/><Relationship Id="rId8" Type="http://schemas.openxmlformats.org/officeDocument/2006/relationships/image" Target="../media/image50.wmf"/><Relationship Id="rId7" Type="http://schemas.openxmlformats.org/officeDocument/2006/relationships/oleObject" Target="../embeddings/oleObject38.bin"/><Relationship Id="rId6" Type="http://schemas.openxmlformats.org/officeDocument/2006/relationships/tags" Target="../tags/tag63.xml"/><Relationship Id="rId5" Type="http://schemas.openxmlformats.org/officeDocument/2006/relationships/image" Target="../media/image49.wmf"/><Relationship Id="rId4" Type="http://schemas.openxmlformats.org/officeDocument/2006/relationships/oleObject" Target="../embeddings/oleObject37.bin"/><Relationship Id="rId3" Type="http://schemas.openxmlformats.org/officeDocument/2006/relationships/tags" Target="../tags/tag62.xml"/><Relationship Id="rId2" Type="http://schemas.openxmlformats.org/officeDocument/2006/relationships/tags" Target="../tags/tag61.xml"/><Relationship Id="rId19" Type="http://schemas.openxmlformats.org/officeDocument/2006/relationships/vmlDrawing" Target="../drawings/vmlDrawing9.vml"/><Relationship Id="rId18" Type="http://schemas.openxmlformats.org/officeDocument/2006/relationships/slideLayout" Target="../slideLayouts/slideLayout1.xml"/><Relationship Id="rId17" Type="http://schemas.openxmlformats.org/officeDocument/2006/relationships/image" Target="../media/image53.wmf"/><Relationship Id="rId16" Type="http://schemas.openxmlformats.org/officeDocument/2006/relationships/oleObject" Target="../embeddings/oleObject41.bin"/><Relationship Id="rId15" Type="http://schemas.openxmlformats.org/officeDocument/2006/relationships/tags" Target="../tags/tag66.xml"/><Relationship Id="rId14" Type="http://schemas.openxmlformats.org/officeDocument/2006/relationships/image" Target="../media/image52.wmf"/><Relationship Id="rId13" Type="http://schemas.openxmlformats.org/officeDocument/2006/relationships/oleObject" Target="../embeddings/oleObject40.bin"/><Relationship Id="rId12" Type="http://schemas.openxmlformats.org/officeDocument/2006/relationships/tags" Target="../tags/tag65.xml"/><Relationship Id="rId11" Type="http://schemas.openxmlformats.org/officeDocument/2006/relationships/image" Target="../media/image51.wmf"/><Relationship Id="rId10" Type="http://schemas.openxmlformats.org/officeDocument/2006/relationships/oleObject" Target="../embeddings/oleObject39.bin"/><Relationship Id="rId1" Type="http://schemas.openxmlformats.org/officeDocument/2006/relationships/image" Target="../media/image1.png"/></Relationships>
</file>

<file path=ppt/slides/_rels/slide31.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image" Target="../media/image55.wmf"/><Relationship Id="rId7" Type="http://schemas.openxmlformats.org/officeDocument/2006/relationships/oleObject" Target="../embeddings/oleObject43.bin"/><Relationship Id="rId6" Type="http://schemas.openxmlformats.org/officeDocument/2006/relationships/tags" Target="../tags/tag69.xml"/><Relationship Id="rId5" Type="http://schemas.openxmlformats.org/officeDocument/2006/relationships/image" Target="../media/image54.wmf"/><Relationship Id="rId4" Type="http://schemas.openxmlformats.org/officeDocument/2006/relationships/oleObject" Target="../embeddings/oleObject42.bin"/><Relationship Id="rId3" Type="http://schemas.openxmlformats.org/officeDocument/2006/relationships/tags" Target="../tags/tag68.xml"/><Relationship Id="rId2" Type="http://schemas.openxmlformats.org/officeDocument/2006/relationships/tags" Target="../tags/tag67.xml"/><Relationship Id="rId16" Type="http://schemas.openxmlformats.org/officeDocument/2006/relationships/vmlDrawing" Target="../drawings/vmlDrawing10.vml"/><Relationship Id="rId15" Type="http://schemas.openxmlformats.org/officeDocument/2006/relationships/slideLayout" Target="../slideLayouts/slideLayout1.xml"/><Relationship Id="rId14" Type="http://schemas.openxmlformats.org/officeDocument/2006/relationships/image" Target="../media/image53.wmf"/><Relationship Id="rId13" Type="http://schemas.openxmlformats.org/officeDocument/2006/relationships/oleObject" Target="../embeddings/oleObject45.bin"/><Relationship Id="rId12" Type="http://schemas.openxmlformats.org/officeDocument/2006/relationships/tags" Target="../tags/tag71.xml"/><Relationship Id="rId11" Type="http://schemas.openxmlformats.org/officeDocument/2006/relationships/image" Target="../media/image56.wmf"/><Relationship Id="rId10" Type="http://schemas.openxmlformats.org/officeDocument/2006/relationships/oleObject" Target="../embeddings/oleObject44.bin"/><Relationship Id="rId1" Type="http://schemas.openxmlformats.org/officeDocument/2006/relationships/image" Target="../media/image1.png"/></Relationships>
</file>

<file path=ppt/slides/_rels/slide32.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image" Target="../media/image57.wmf"/><Relationship Id="rId7" Type="http://schemas.openxmlformats.org/officeDocument/2006/relationships/oleObject" Target="../embeddings/oleObject47.bin"/><Relationship Id="rId6" Type="http://schemas.openxmlformats.org/officeDocument/2006/relationships/tags" Target="../tags/tag74.xml"/><Relationship Id="rId5" Type="http://schemas.openxmlformats.org/officeDocument/2006/relationships/image" Target="../media/image54.wmf"/><Relationship Id="rId4" Type="http://schemas.openxmlformats.org/officeDocument/2006/relationships/oleObject" Target="../embeddings/oleObject46.bin"/><Relationship Id="rId3" Type="http://schemas.openxmlformats.org/officeDocument/2006/relationships/tags" Target="../tags/tag73.xml"/><Relationship Id="rId2" Type="http://schemas.openxmlformats.org/officeDocument/2006/relationships/tags" Target="../tags/tag72.xml"/><Relationship Id="rId16" Type="http://schemas.openxmlformats.org/officeDocument/2006/relationships/vmlDrawing" Target="../drawings/vmlDrawing11.vml"/><Relationship Id="rId15" Type="http://schemas.openxmlformats.org/officeDocument/2006/relationships/slideLayout" Target="../slideLayouts/slideLayout1.xml"/><Relationship Id="rId14" Type="http://schemas.openxmlformats.org/officeDocument/2006/relationships/image" Target="../media/image59.wmf"/><Relationship Id="rId13" Type="http://schemas.openxmlformats.org/officeDocument/2006/relationships/oleObject" Target="../embeddings/oleObject49.bin"/><Relationship Id="rId12" Type="http://schemas.openxmlformats.org/officeDocument/2006/relationships/tags" Target="../tags/tag76.xml"/><Relationship Id="rId11" Type="http://schemas.openxmlformats.org/officeDocument/2006/relationships/image" Target="../media/image58.wmf"/><Relationship Id="rId10" Type="http://schemas.openxmlformats.org/officeDocument/2006/relationships/oleObject" Target="../embeddings/oleObject48.bin"/><Relationship Id="rId1" Type="http://schemas.openxmlformats.org/officeDocument/2006/relationships/image" Target="../media/image1.png"/></Relationships>
</file>

<file path=ppt/slides/_rels/slide33.xml.rels><?xml version="1.0" encoding="UTF-8" standalone="yes"?>
<Relationships xmlns="http://schemas.openxmlformats.org/package/2006/relationships"><Relationship Id="rId9" Type="http://schemas.openxmlformats.org/officeDocument/2006/relationships/image" Target="../media/image62.wmf"/><Relationship Id="rId8" Type="http://schemas.openxmlformats.org/officeDocument/2006/relationships/tags" Target="../tags/tag80.xml"/><Relationship Id="rId7" Type="http://schemas.openxmlformats.org/officeDocument/2006/relationships/image" Target="../media/image61.wmf"/><Relationship Id="rId6" Type="http://schemas.openxmlformats.org/officeDocument/2006/relationships/oleObject" Target="../embeddings/oleObject50.bin"/><Relationship Id="rId5" Type="http://schemas.openxmlformats.org/officeDocument/2006/relationships/tags" Target="../tags/tag79.xml"/><Relationship Id="rId4" Type="http://schemas.openxmlformats.org/officeDocument/2006/relationships/image" Target="../media/image60.wmf"/><Relationship Id="rId3" Type="http://schemas.openxmlformats.org/officeDocument/2006/relationships/tags" Target="../tags/tag78.xml"/><Relationship Id="rId2" Type="http://schemas.openxmlformats.org/officeDocument/2006/relationships/tags" Target="../tags/tag77.xml"/><Relationship Id="rId12" Type="http://schemas.openxmlformats.org/officeDocument/2006/relationships/vmlDrawing" Target="../drawings/vmlDrawing12.vml"/><Relationship Id="rId11" Type="http://schemas.openxmlformats.org/officeDocument/2006/relationships/slideLayout" Target="../slideLayouts/slideLayout1.xml"/><Relationship Id="rId10" Type="http://schemas.openxmlformats.org/officeDocument/2006/relationships/tags" Target="../tags/tag81.xml"/><Relationship Id="rId1" Type="http://schemas.openxmlformats.org/officeDocument/2006/relationships/image" Target="../media/image1.png"/></Relationships>
</file>

<file path=ppt/slides/_rels/slide34.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image" Target="../media/image64.wmf"/><Relationship Id="rId7" Type="http://schemas.openxmlformats.org/officeDocument/2006/relationships/oleObject" Target="../embeddings/oleObject52.bin"/><Relationship Id="rId6" Type="http://schemas.openxmlformats.org/officeDocument/2006/relationships/tags" Target="../tags/tag84.xml"/><Relationship Id="rId5" Type="http://schemas.openxmlformats.org/officeDocument/2006/relationships/image" Target="../media/image63.wmf"/><Relationship Id="rId4" Type="http://schemas.openxmlformats.org/officeDocument/2006/relationships/oleObject" Target="../embeddings/oleObject51.bin"/><Relationship Id="rId3" Type="http://schemas.openxmlformats.org/officeDocument/2006/relationships/tags" Target="../tags/tag83.xml"/><Relationship Id="rId2" Type="http://schemas.openxmlformats.org/officeDocument/2006/relationships/tags" Target="../tags/tag82.xml"/><Relationship Id="rId14" Type="http://schemas.openxmlformats.org/officeDocument/2006/relationships/vmlDrawing" Target="../drawings/vmlDrawing13.vml"/><Relationship Id="rId13" Type="http://schemas.openxmlformats.org/officeDocument/2006/relationships/slideLayout" Target="../slideLayouts/slideLayout1.xml"/><Relationship Id="rId12" Type="http://schemas.openxmlformats.org/officeDocument/2006/relationships/image" Target="../media/image66.png"/><Relationship Id="rId11" Type="http://schemas.openxmlformats.org/officeDocument/2006/relationships/tags" Target="../tags/tag86.xml"/><Relationship Id="rId10" Type="http://schemas.openxmlformats.org/officeDocument/2006/relationships/image" Target="../media/image65.png"/><Relationship Id="rId1" Type="http://schemas.openxmlformats.org/officeDocument/2006/relationships/image" Target="../media/image1.png"/></Relationships>
</file>

<file path=ppt/slides/_rels/slide35.xml.rels><?xml version="1.0" encoding="UTF-8" standalone="yes"?>
<Relationships xmlns="http://schemas.openxmlformats.org/package/2006/relationships"><Relationship Id="rId9" Type="http://schemas.openxmlformats.org/officeDocument/2006/relationships/oleObject" Target="../embeddings/oleObject54.bin"/><Relationship Id="rId8" Type="http://schemas.openxmlformats.org/officeDocument/2006/relationships/tags" Target="../tags/tag90.xml"/><Relationship Id="rId7" Type="http://schemas.openxmlformats.org/officeDocument/2006/relationships/image" Target="../media/image68.wmf"/><Relationship Id="rId6" Type="http://schemas.openxmlformats.org/officeDocument/2006/relationships/oleObject" Target="../embeddings/oleObject53.bin"/><Relationship Id="rId5" Type="http://schemas.openxmlformats.org/officeDocument/2006/relationships/tags" Target="../tags/tag89.xml"/><Relationship Id="rId4" Type="http://schemas.openxmlformats.org/officeDocument/2006/relationships/image" Target="../media/image67.png"/><Relationship Id="rId3" Type="http://schemas.openxmlformats.org/officeDocument/2006/relationships/tags" Target="../tags/tag88.xml"/><Relationship Id="rId2" Type="http://schemas.openxmlformats.org/officeDocument/2006/relationships/tags" Target="../tags/tag87.xml"/><Relationship Id="rId12" Type="http://schemas.openxmlformats.org/officeDocument/2006/relationships/vmlDrawing" Target="../drawings/vmlDrawing14.vml"/><Relationship Id="rId11" Type="http://schemas.openxmlformats.org/officeDocument/2006/relationships/slideLayout" Target="../slideLayouts/slideLayout1.xml"/><Relationship Id="rId10" Type="http://schemas.openxmlformats.org/officeDocument/2006/relationships/image" Target="../media/image69.wmf"/><Relationship Id="rId1" Type="http://schemas.openxmlformats.org/officeDocument/2006/relationships/image" Target="../media/image1.png"/></Relationships>
</file>

<file path=ppt/slides/_rels/slide36.xml.rels><?xml version="1.0" encoding="UTF-8" standalone="yes"?>
<Relationships xmlns="http://schemas.openxmlformats.org/package/2006/relationships"><Relationship Id="rId9" Type="http://schemas.openxmlformats.org/officeDocument/2006/relationships/oleObject" Target="../embeddings/oleObject56.bin"/><Relationship Id="rId8" Type="http://schemas.openxmlformats.org/officeDocument/2006/relationships/tags" Target="../tags/tag94.xml"/><Relationship Id="rId7" Type="http://schemas.openxmlformats.org/officeDocument/2006/relationships/image" Target="../media/image71.wmf"/><Relationship Id="rId6" Type="http://schemas.openxmlformats.org/officeDocument/2006/relationships/tags" Target="../tags/tag93.xml"/><Relationship Id="rId5" Type="http://schemas.openxmlformats.org/officeDocument/2006/relationships/image" Target="../media/image70.wmf"/><Relationship Id="rId4" Type="http://schemas.openxmlformats.org/officeDocument/2006/relationships/oleObject" Target="../embeddings/oleObject55.bin"/><Relationship Id="rId3" Type="http://schemas.openxmlformats.org/officeDocument/2006/relationships/tags" Target="../tags/tag92.xml"/><Relationship Id="rId23" Type="http://schemas.openxmlformats.org/officeDocument/2006/relationships/vmlDrawing" Target="../drawings/vmlDrawing15.vml"/><Relationship Id="rId22" Type="http://schemas.openxmlformats.org/officeDocument/2006/relationships/slideLayout" Target="../slideLayouts/slideLayout1.xml"/><Relationship Id="rId21" Type="http://schemas.openxmlformats.org/officeDocument/2006/relationships/image" Target="../media/image76.wmf"/><Relationship Id="rId20" Type="http://schemas.openxmlformats.org/officeDocument/2006/relationships/oleObject" Target="../embeddings/oleObject59.bin"/><Relationship Id="rId2" Type="http://schemas.openxmlformats.org/officeDocument/2006/relationships/tags" Target="../tags/tag91.xml"/><Relationship Id="rId19" Type="http://schemas.openxmlformats.org/officeDocument/2006/relationships/tags" Target="../tags/tag98.xml"/><Relationship Id="rId18" Type="http://schemas.openxmlformats.org/officeDocument/2006/relationships/image" Target="../media/image75.wmf"/><Relationship Id="rId17" Type="http://schemas.openxmlformats.org/officeDocument/2006/relationships/oleObject" Target="../embeddings/oleObject58.bin"/><Relationship Id="rId16" Type="http://schemas.openxmlformats.org/officeDocument/2006/relationships/tags" Target="../tags/tag97.xml"/><Relationship Id="rId15" Type="http://schemas.openxmlformats.org/officeDocument/2006/relationships/image" Target="../media/image74.wmf"/><Relationship Id="rId14" Type="http://schemas.openxmlformats.org/officeDocument/2006/relationships/oleObject" Target="../embeddings/oleObject57.bin"/><Relationship Id="rId13" Type="http://schemas.openxmlformats.org/officeDocument/2006/relationships/tags" Target="../tags/tag96.xml"/><Relationship Id="rId12" Type="http://schemas.openxmlformats.org/officeDocument/2006/relationships/image" Target="../media/image73.png"/><Relationship Id="rId11" Type="http://schemas.openxmlformats.org/officeDocument/2006/relationships/tags" Target="../tags/tag95.xml"/><Relationship Id="rId10" Type="http://schemas.openxmlformats.org/officeDocument/2006/relationships/image" Target="../media/image72.wmf"/><Relationship Id="rId1" Type="http://schemas.openxmlformats.org/officeDocument/2006/relationships/image" Target="../media/image1.png"/></Relationships>
</file>

<file path=ppt/slides/_rels/slide37.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image" Target="../media/image78.wmf"/><Relationship Id="rId7" Type="http://schemas.openxmlformats.org/officeDocument/2006/relationships/oleObject" Target="../embeddings/oleObject61.bin"/><Relationship Id="rId6" Type="http://schemas.openxmlformats.org/officeDocument/2006/relationships/tags" Target="../tags/tag101.xml"/><Relationship Id="rId5" Type="http://schemas.openxmlformats.org/officeDocument/2006/relationships/image" Target="../media/image77.wmf"/><Relationship Id="rId4" Type="http://schemas.openxmlformats.org/officeDocument/2006/relationships/oleObject" Target="../embeddings/oleObject60.bin"/><Relationship Id="rId3" Type="http://schemas.openxmlformats.org/officeDocument/2006/relationships/tags" Target="../tags/tag100.xml"/><Relationship Id="rId2" Type="http://schemas.openxmlformats.org/officeDocument/2006/relationships/tags" Target="../tags/tag99.xml"/><Relationship Id="rId12" Type="http://schemas.openxmlformats.org/officeDocument/2006/relationships/vmlDrawing" Target="../drawings/vmlDrawing16.vml"/><Relationship Id="rId11" Type="http://schemas.openxmlformats.org/officeDocument/2006/relationships/slideLayout" Target="../slideLayouts/slideLayout1.xml"/><Relationship Id="rId10" Type="http://schemas.openxmlformats.org/officeDocument/2006/relationships/image" Target="../media/image79.png"/><Relationship Id="rId1" Type="http://schemas.openxmlformats.org/officeDocument/2006/relationships/image" Target="../media/image1.png"/></Relationships>
</file>

<file path=ppt/slides/_rels/slide38.xml.rels><?xml version="1.0" encoding="UTF-8" standalone="yes"?>
<Relationships xmlns="http://schemas.openxmlformats.org/package/2006/relationships"><Relationship Id="rId9" Type="http://schemas.openxmlformats.org/officeDocument/2006/relationships/oleObject" Target="../embeddings/oleObject63.bin"/><Relationship Id="rId8" Type="http://schemas.openxmlformats.org/officeDocument/2006/relationships/tags" Target="../tags/tag106.xml"/><Relationship Id="rId7" Type="http://schemas.openxmlformats.org/officeDocument/2006/relationships/image" Target="../media/image81.wmf"/><Relationship Id="rId6" Type="http://schemas.openxmlformats.org/officeDocument/2006/relationships/oleObject" Target="../embeddings/oleObject62.bin"/><Relationship Id="rId5" Type="http://schemas.openxmlformats.org/officeDocument/2006/relationships/tags" Target="../tags/tag105.xml"/><Relationship Id="rId4" Type="http://schemas.openxmlformats.org/officeDocument/2006/relationships/image" Target="../media/image80.png"/><Relationship Id="rId3" Type="http://schemas.openxmlformats.org/officeDocument/2006/relationships/tags" Target="../tags/tag104.xml"/><Relationship Id="rId2" Type="http://schemas.openxmlformats.org/officeDocument/2006/relationships/tags" Target="../tags/tag103.xml"/><Relationship Id="rId15" Type="http://schemas.openxmlformats.org/officeDocument/2006/relationships/vmlDrawing" Target="../drawings/vmlDrawing17.vml"/><Relationship Id="rId14" Type="http://schemas.openxmlformats.org/officeDocument/2006/relationships/slideLayout" Target="../slideLayouts/slideLayout1.xml"/><Relationship Id="rId13" Type="http://schemas.openxmlformats.org/officeDocument/2006/relationships/image" Target="../media/image83.wmf"/><Relationship Id="rId12" Type="http://schemas.openxmlformats.org/officeDocument/2006/relationships/oleObject" Target="../embeddings/oleObject64.bin"/><Relationship Id="rId11" Type="http://schemas.openxmlformats.org/officeDocument/2006/relationships/tags" Target="../tags/tag107.xml"/><Relationship Id="rId10" Type="http://schemas.openxmlformats.org/officeDocument/2006/relationships/image" Target="../media/image82.wmf"/><Relationship Id="rId1" Type="http://schemas.openxmlformats.org/officeDocument/2006/relationships/image" Target="../media/image1.png"/></Relationships>
</file>

<file path=ppt/slides/_rels/slide39.xml.rels><?xml version="1.0" encoding="UTF-8" standalone="yes"?>
<Relationships xmlns="http://schemas.openxmlformats.org/package/2006/relationships"><Relationship Id="rId9" Type="http://schemas.openxmlformats.org/officeDocument/2006/relationships/oleObject" Target="../embeddings/oleObject66.bin"/><Relationship Id="rId8" Type="http://schemas.openxmlformats.org/officeDocument/2006/relationships/tags" Target="../tags/tag111.xml"/><Relationship Id="rId7" Type="http://schemas.openxmlformats.org/officeDocument/2006/relationships/image" Target="../media/image85.wmf"/><Relationship Id="rId6" Type="http://schemas.openxmlformats.org/officeDocument/2006/relationships/oleObject" Target="../embeddings/oleObject65.bin"/><Relationship Id="rId5" Type="http://schemas.openxmlformats.org/officeDocument/2006/relationships/tags" Target="../tags/tag110.xml"/><Relationship Id="rId4" Type="http://schemas.openxmlformats.org/officeDocument/2006/relationships/image" Target="../media/image84.png"/><Relationship Id="rId3" Type="http://schemas.openxmlformats.org/officeDocument/2006/relationships/tags" Target="../tags/tag109.xml"/><Relationship Id="rId20" Type="http://schemas.openxmlformats.org/officeDocument/2006/relationships/vmlDrawing" Target="../drawings/vmlDrawing18.vml"/><Relationship Id="rId2" Type="http://schemas.openxmlformats.org/officeDocument/2006/relationships/tags" Target="../tags/tag108.xml"/><Relationship Id="rId19" Type="http://schemas.openxmlformats.org/officeDocument/2006/relationships/slideLayout" Target="../slideLayouts/slideLayout1.xml"/><Relationship Id="rId18" Type="http://schemas.openxmlformats.org/officeDocument/2006/relationships/image" Target="../media/image89.wmf"/><Relationship Id="rId17" Type="http://schemas.openxmlformats.org/officeDocument/2006/relationships/oleObject" Target="../embeddings/oleObject68.bin"/><Relationship Id="rId16" Type="http://schemas.openxmlformats.org/officeDocument/2006/relationships/tags" Target="../tags/tag114.xml"/><Relationship Id="rId15" Type="http://schemas.openxmlformats.org/officeDocument/2006/relationships/image" Target="../media/image88.wmf"/><Relationship Id="rId14" Type="http://schemas.openxmlformats.org/officeDocument/2006/relationships/oleObject" Target="../embeddings/oleObject67.bin"/><Relationship Id="rId13" Type="http://schemas.openxmlformats.org/officeDocument/2006/relationships/tags" Target="../tags/tag113.xml"/><Relationship Id="rId12" Type="http://schemas.openxmlformats.org/officeDocument/2006/relationships/image" Target="../media/image87.wmf"/><Relationship Id="rId11" Type="http://schemas.openxmlformats.org/officeDocument/2006/relationships/tags" Target="../tags/tag112.xml"/><Relationship Id="rId10" Type="http://schemas.openxmlformats.org/officeDocument/2006/relationships/image" Target="../media/image86.wmf"/><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1.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5.xml"/><Relationship Id="rId1" Type="http://schemas.openxmlformats.org/officeDocument/2006/relationships/image" Target="../media/image1.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6.xml"/><Relationship Id="rId1" Type="http://schemas.openxmlformats.org/officeDocument/2006/relationships/image" Target="../media/image1.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43.xml.rels><?xml version="1.0" encoding="UTF-8" standalone="yes"?>
<Relationships xmlns="http://schemas.openxmlformats.org/package/2006/relationships"><Relationship Id="rId7" Type="http://schemas.openxmlformats.org/officeDocument/2006/relationships/vmlDrawing" Target="../drawings/vmlDrawing19.vml"/><Relationship Id="rId6" Type="http://schemas.openxmlformats.org/officeDocument/2006/relationships/slideLayout" Target="../slideLayouts/slideLayout1.xml"/><Relationship Id="rId5" Type="http://schemas.openxmlformats.org/officeDocument/2006/relationships/image" Target="../media/image91.wmf"/><Relationship Id="rId4" Type="http://schemas.openxmlformats.org/officeDocument/2006/relationships/oleObject" Target="../embeddings/oleObject70.bin"/><Relationship Id="rId3" Type="http://schemas.openxmlformats.org/officeDocument/2006/relationships/image" Target="../media/image90.wmf"/><Relationship Id="rId2" Type="http://schemas.openxmlformats.org/officeDocument/2006/relationships/oleObject" Target="../embeddings/oleObject69.bin"/><Relationship Id="rId1" Type="http://schemas.openxmlformats.org/officeDocument/2006/relationships/image" Target="../media/image1.png"/></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2.png"/><Relationship Id="rId2" Type="http://schemas.openxmlformats.org/officeDocument/2006/relationships/tags" Target="../tags/tag117.xml"/><Relationship Id="rId1" Type="http://schemas.openxmlformats.org/officeDocument/2006/relationships/image" Target="../media/image1.png"/></Relationships>
</file>

<file path=ppt/slides/_rels/slide4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94.png"/><Relationship Id="rId3" Type="http://schemas.openxmlformats.org/officeDocument/2006/relationships/image" Target="../media/image93.png"/><Relationship Id="rId2" Type="http://schemas.openxmlformats.org/officeDocument/2006/relationships/tags" Target="../tags/tag118.xml"/><Relationship Id="rId1" Type="http://schemas.openxmlformats.org/officeDocument/2006/relationships/image" Target="../media/image1.png"/></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5.png"/><Relationship Id="rId2" Type="http://schemas.openxmlformats.org/officeDocument/2006/relationships/tags" Target="../tags/tag119.xml"/><Relationship Id="rId1" Type="http://schemas.openxmlformats.org/officeDocument/2006/relationships/image" Target="../media/image1.png"/></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6.png"/><Relationship Id="rId2" Type="http://schemas.openxmlformats.org/officeDocument/2006/relationships/tags" Target="../tags/tag120.xml"/><Relationship Id="rId1" Type="http://schemas.openxmlformats.org/officeDocument/2006/relationships/image" Target="../media/image1.png"/></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7.png"/><Relationship Id="rId2" Type="http://schemas.openxmlformats.org/officeDocument/2006/relationships/tags" Target="../tags/tag121.xml"/><Relationship Id="rId1" Type="http://schemas.openxmlformats.org/officeDocument/2006/relationships/image" Target="../media/image1.png"/></Relationships>
</file>

<file path=ppt/slides/_rels/slide4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8.png"/><Relationship Id="rId2" Type="http://schemas.openxmlformats.org/officeDocument/2006/relationships/tags" Target="../tags/tag122.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image" Target="../media/image1.png"/></Relationships>
</file>

<file path=ppt/slides/_rels/slide50.xml.rels><?xml version="1.0" encoding="UTF-8" standalone="yes"?>
<Relationships xmlns="http://schemas.openxmlformats.org/package/2006/relationships"><Relationship Id="rId9" Type="http://schemas.openxmlformats.org/officeDocument/2006/relationships/oleObject" Target="../embeddings/oleObject73.bin"/><Relationship Id="rId8" Type="http://schemas.openxmlformats.org/officeDocument/2006/relationships/tags" Target="../tags/tag125.xml"/><Relationship Id="rId7" Type="http://schemas.openxmlformats.org/officeDocument/2006/relationships/image" Target="../media/image100.wmf"/><Relationship Id="rId6" Type="http://schemas.openxmlformats.org/officeDocument/2006/relationships/oleObject" Target="../embeddings/oleObject72.bin"/><Relationship Id="rId5" Type="http://schemas.openxmlformats.org/officeDocument/2006/relationships/tags" Target="../tags/tag124.xml"/><Relationship Id="rId4" Type="http://schemas.openxmlformats.org/officeDocument/2006/relationships/image" Target="../media/image99.wmf"/><Relationship Id="rId3" Type="http://schemas.openxmlformats.org/officeDocument/2006/relationships/oleObject" Target="../embeddings/oleObject71.bin"/><Relationship Id="rId2" Type="http://schemas.openxmlformats.org/officeDocument/2006/relationships/tags" Target="../tags/tag123.xml"/><Relationship Id="rId12" Type="http://schemas.openxmlformats.org/officeDocument/2006/relationships/vmlDrawing" Target="../drawings/vmlDrawing20.vml"/><Relationship Id="rId11" Type="http://schemas.openxmlformats.org/officeDocument/2006/relationships/slideLayout" Target="../slideLayouts/slideLayout1.xml"/><Relationship Id="rId10" Type="http://schemas.openxmlformats.org/officeDocument/2006/relationships/image" Target="../media/image101.wmf"/><Relationship Id="rId1" Type="http://schemas.openxmlformats.org/officeDocument/2006/relationships/image" Target="../media/image1.png"/></Relationships>
</file>

<file path=ppt/slides/_rels/slide51.xml.rels><?xml version="1.0" encoding="UTF-8" standalone="yes"?>
<Relationships xmlns="http://schemas.openxmlformats.org/package/2006/relationships"><Relationship Id="rId9" Type="http://schemas.openxmlformats.org/officeDocument/2006/relationships/image" Target="../media/image104.wmf"/><Relationship Id="rId8" Type="http://schemas.openxmlformats.org/officeDocument/2006/relationships/oleObject" Target="../embeddings/oleObject75.bin"/><Relationship Id="rId7" Type="http://schemas.openxmlformats.org/officeDocument/2006/relationships/tags" Target="../tags/tag128.xml"/><Relationship Id="rId6" Type="http://schemas.openxmlformats.org/officeDocument/2006/relationships/image" Target="../media/image103.wmf"/><Relationship Id="rId5" Type="http://schemas.openxmlformats.org/officeDocument/2006/relationships/oleObject" Target="../embeddings/oleObject74.bin"/><Relationship Id="rId4" Type="http://schemas.openxmlformats.org/officeDocument/2006/relationships/tags" Target="../tags/tag127.xml"/><Relationship Id="rId3" Type="http://schemas.openxmlformats.org/officeDocument/2006/relationships/image" Target="../media/image102.png"/><Relationship Id="rId2" Type="http://schemas.openxmlformats.org/officeDocument/2006/relationships/tags" Target="../tags/tag126.xml"/><Relationship Id="rId14" Type="http://schemas.openxmlformats.org/officeDocument/2006/relationships/vmlDrawing" Target="../drawings/vmlDrawing21.vml"/><Relationship Id="rId13" Type="http://schemas.openxmlformats.org/officeDocument/2006/relationships/slideLayout" Target="../slideLayouts/slideLayout1.xml"/><Relationship Id="rId12" Type="http://schemas.openxmlformats.org/officeDocument/2006/relationships/image" Target="../media/image105.wmf"/><Relationship Id="rId11" Type="http://schemas.openxmlformats.org/officeDocument/2006/relationships/oleObject" Target="../embeddings/oleObject76.bin"/><Relationship Id="rId10" Type="http://schemas.openxmlformats.org/officeDocument/2006/relationships/tags" Target="../tags/tag129.xml"/><Relationship Id="rId1" Type="http://schemas.openxmlformats.org/officeDocument/2006/relationships/image" Target="../media/image1.png"/></Relationships>
</file>

<file path=ppt/slides/_rels/slide52.xml.rels><?xml version="1.0" encoding="UTF-8" standalone="yes"?>
<Relationships xmlns="http://schemas.openxmlformats.org/package/2006/relationships"><Relationship Id="rId9" Type="http://schemas.openxmlformats.org/officeDocument/2006/relationships/oleObject" Target="../embeddings/oleObject79.bin"/><Relationship Id="rId8" Type="http://schemas.openxmlformats.org/officeDocument/2006/relationships/tags" Target="../tags/tag132.xml"/><Relationship Id="rId7" Type="http://schemas.openxmlformats.org/officeDocument/2006/relationships/image" Target="../media/image107.wmf"/><Relationship Id="rId6" Type="http://schemas.openxmlformats.org/officeDocument/2006/relationships/oleObject" Target="../embeddings/oleObject78.bin"/><Relationship Id="rId5" Type="http://schemas.openxmlformats.org/officeDocument/2006/relationships/tags" Target="../tags/tag131.xml"/><Relationship Id="rId4" Type="http://schemas.openxmlformats.org/officeDocument/2006/relationships/image" Target="../media/image106.wmf"/><Relationship Id="rId3" Type="http://schemas.openxmlformats.org/officeDocument/2006/relationships/oleObject" Target="../embeddings/oleObject77.bin"/><Relationship Id="rId2" Type="http://schemas.openxmlformats.org/officeDocument/2006/relationships/tags" Target="../tags/tag130.xml"/><Relationship Id="rId15" Type="http://schemas.openxmlformats.org/officeDocument/2006/relationships/vmlDrawing" Target="../drawings/vmlDrawing22.vml"/><Relationship Id="rId14" Type="http://schemas.openxmlformats.org/officeDocument/2006/relationships/slideLayout" Target="../slideLayouts/slideLayout1.xml"/><Relationship Id="rId13" Type="http://schemas.openxmlformats.org/officeDocument/2006/relationships/image" Target="../media/image109.wmf"/><Relationship Id="rId12" Type="http://schemas.openxmlformats.org/officeDocument/2006/relationships/oleObject" Target="../embeddings/oleObject80.bin"/><Relationship Id="rId11" Type="http://schemas.openxmlformats.org/officeDocument/2006/relationships/tags" Target="../tags/tag133.xml"/><Relationship Id="rId10" Type="http://schemas.openxmlformats.org/officeDocument/2006/relationships/image" Target="../media/image108.wmf"/><Relationship Id="rId1" Type="http://schemas.openxmlformats.org/officeDocument/2006/relationships/image" Target="../media/image1.png"/></Relationships>
</file>

<file path=ppt/slides/_rels/slide53.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111.wmf"/><Relationship Id="rId7" Type="http://schemas.openxmlformats.org/officeDocument/2006/relationships/oleObject" Target="../embeddings/oleObject82.bin"/><Relationship Id="rId6" Type="http://schemas.openxmlformats.org/officeDocument/2006/relationships/tags" Target="../tags/tag136.xml"/><Relationship Id="rId5" Type="http://schemas.openxmlformats.org/officeDocument/2006/relationships/image" Target="../media/image110.wmf"/><Relationship Id="rId4" Type="http://schemas.openxmlformats.org/officeDocument/2006/relationships/oleObject" Target="../embeddings/oleObject81.bin"/><Relationship Id="rId3" Type="http://schemas.openxmlformats.org/officeDocument/2006/relationships/tags" Target="../tags/tag135.xml"/><Relationship Id="rId2" Type="http://schemas.openxmlformats.org/officeDocument/2006/relationships/tags" Target="../tags/tag134.xml"/><Relationship Id="rId10" Type="http://schemas.openxmlformats.org/officeDocument/2006/relationships/vmlDrawing" Target="../drawings/vmlDrawing23.vml"/><Relationship Id="rId1" Type="http://schemas.openxmlformats.org/officeDocument/2006/relationships/image" Target="../media/image1.png"/></Relationships>
</file>

<file path=ppt/slides/_rels/slide54.xml.rels><?xml version="1.0" encoding="UTF-8" standalone="yes"?>
<Relationships xmlns="http://schemas.openxmlformats.org/package/2006/relationships"><Relationship Id="rId9" Type="http://schemas.openxmlformats.org/officeDocument/2006/relationships/tags" Target="../tags/tag140.xml"/><Relationship Id="rId8" Type="http://schemas.openxmlformats.org/officeDocument/2006/relationships/image" Target="../media/image113.wmf"/><Relationship Id="rId7" Type="http://schemas.openxmlformats.org/officeDocument/2006/relationships/oleObject" Target="../embeddings/oleObject84.bin"/><Relationship Id="rId6" Type="http://schemas.openxmlformats.org/officeDocument/2006/relationships/tags" Target="../tags/tag139.xml"/><Relationship Id="rId5" Type="http://schemas.openxmlformats.org/officeDocument/2006/relationships/image" Target="../media/image112.wmf"/><Relationship Id="rId4" Type="http://schemas.openxmlformats.org/officeDocument/2006/relationships/oleObject" Target="../embeddings/oleObject83.bin"/><Relationship Id="rId3" Type="http://schemas.openxmlformats.org/officeDocument/2006/relationships/tags" Target="../tags/tag138.xml"/><Relationship Id="rId2" Type="http://schemas.openxmlformats.org/officeDocument/2006/relationships/tags" Target="../tags/tag137.xml"/><Relationship Id="rId12" Type="http://schemas.openxmlformats.org/officeDocument/2006/relationships/vmlDrawing" Target="../drawings/vmlDrawing24.vml"/><Relationship Id="rId11" Type="http://schemas.openxmlformats.org/officeDocument/2006/relationships/slideLayout" Target="../slideLayouts/slideLayout1.xml"/><Relationship Id="rId10" Type="http://schemas.openxmlformats.org/officeDocument/2006/relationships/image" Target="../media/image114.png"/><Relationship Id="rId1" Type="http://schemas.openxmlformats.org/officeDocument/2006/relationships/image" Target="../media/image1.png"/></Relationships>
</file>

<file path=ppt/slides/_rels/slide55.xml.rels><?xml version="1.0" encoding="UTF-8" standalone="yes"?>
<Relationships xmlns="http://schemas.openxmlformats.org/package/2006/relationships"><Relationship Id="rId9" Type="http://schemas.openxmlformats.org/officeDocument/2006/relationships/tags" Target="../tags/tag144.xml"/><Relationship Id="rId8" Type="http://schemas.openxmlformats.org/officeDocument/2006/relationships/image" Target="../media/image116.wmf"/><Relationship Id="rId7" Type="http://schemas.openxmlformats.org/officeDocument/2006/relationships/oleObject" Target="../embeddings/oleObject86.bin"/><Relationship Id="rId6" Type="http://schemas.openxmlformats.org/officeDocument/2006/relationships/tags" Target="../tags/tag143.xml"/><Relationship Id="rId5" Type="http://schemas.openxmlformats.org/officeDocument/2006/relationships/image" Target="../media/image115.wmf"/><Relationship Id="rId4" Type="http://schemas.openxmlformats.org/officeDocument/2006/relationships/oleObject" Target="../embeddings/oleObject85.bin"/><Relationship Id="rId3" Type="http://schemas.openxmlformats.org/officeDocument/2006/relationships/tags" Target="../tags/tag142.xml"/><Relationship Id="rId2" Type="http://schemas.openxmlformats.org/officeDocument/2006/relationships/tags" Target="../tags/tag141.xml"/><Relationship Id="rId13" Type="http://schemas.openxmlformats.org/officeDocument/2006/relationships/vmlDrawing" Target="../drawings/vmlDrawing25.vml"/><Relationship Id="rId12" Type="http://schemas.openxmlformats.org/officeDocument/2006/relationships/slideLayout" Target="../slideLayouts/slideLayout1.xml"/><Relationship Id="rId11" Type="http://schemas.openxmlformats.org/officeDocument/2006/relationships/image" Target="../media/image117.wmf"/><Relationship Id="rId10" Type="http://schemas.openxmlformats.org/officeDocument/2006/relationships/oleObject" Target="../embeddings/oleObject87.bin"/><Relationship Id="rId1" Type="http://schemas.openxmlformats.org/officeDocument/2006/relationships/image" Target="../media/image1.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45.xml"/><Relationship Id="rId1" Type="http://schemas.openxmlformats.org/officeDocument/2006/relationships/image" Target="../media/image1.png"/></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46.xml"/><Relationship Id="rId1" Type="http://schemas.openxmlformats.org/officeDocument/2006/relationships/image" Target="../media/image1.pn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18.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slideLayout" Target="../slideLayouts/slideLayout1.xml"/><Relationship Id="rId5" Type="http://schemas.openxmlformats.org/officeDocument/2006/relationships/image" Target="../media/image4.wmf"/><Relationship Id="rId4" Type="http://schemas.openxmlformats.org/officeDocument/2006/relationships/oleObject" Target="../embeddings/oleObject1.bin"/><Relationship Id="rId3" Type="http://schemas.openxmlformats.org/officeDocument/2006/relationships/tags" Target="../tags/tag3.xml"/><Relationship Id="rId2" Type="http://schemas.openxmlformats.org/officeDocument/2006/relationships/image" Target="../media/image3.png"/><Relationship Id="rId1" Type="http://schemas.openxmlformats.org/officeDocument/2006/relationships/image" Target="../media/image1.png"/></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47.xml"/><Relationship Id="rId1" Type="http://schemas.openxmlformats.org/officeDocument/2006/relationships/image" Target="../media/image1.png"/></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19.png"/><Relationship Id="rId1" Type="http://schemas.openxmlformats.org/officeDocument/2006/relationships/image" Target="../media/image1.png"/></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48.xml"/><Relationship Id="rId1" Type="http://schemas.openxmlformats.org/officeDocument/2006/relationships/image" Target="../media/image1.png"/></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49.xml"/><Relationship Id="rId1" Type="http://schemas.openxmlformats.org/officeDocument/2006/relationships/image" Target="../media/image1.png"/></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50.xml"/><Relationship Id="rId1" Type="http://schemas.openxmlformats.org/officeDocument/2006/relationships/image" Target="../media/image1.png"/></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51.xml"/><Relationship Id="rId1" Type="http://schemas.openxmlformats.org/officeDocument/2006/relationships/image" Target="../media/image1.png"/></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52.xml"/><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tags" Target="../tags/tag4.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tags" Target="../tags/tag5.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7.jpeg"/><Relationship Id="rId2" Type="http://schemas.openxmlformats.org/officeDocument/2006/relationships/tags" Target="../tags/tag6.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0" name="文本框 29"/>
          <p:cNvSpPr txBox="1"/>
          <p:nvPr/>
        </p:nvSpPr>
        <p:spPr>
          <a:xfrm>
            <a:off x="336884" y="613988"/>
            <a:ext cx="4602179" cy="521970"/>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rPr>
              <a:t>5.4 </a:t>
            </a:r>
            <a:r>
              <a:rPr lang="zh-CN" altLang="zh-CN" sz="2800" dirty="0">
                <a:ln>
                  <a:solidFill>
                    <a:schemeClr val="accent1"/>
                  </a:solidFill>
                </a:ln>
                <a:latin typeface="微软雅黑" panose="020B0503020204020204" pitchFamily="34" charset="-122"/>
                <a:ea typeface="微软雅黑" panose="020B0503020204020204" pitchFamily="34" charset="-122"/>
              </a:rPr>
              <a:t>图的表示存储与遍历</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2" name="文本框 1"/>
          <p:cNvSpPr txBox="1"/>
          <p:nvPr/>
        </p:nvSpPr>
        <p:spPr>
          <a:xfrm>
            <a:off x="1561640" y="2386647"/>
            <a:ext cx="7710805" cy="2084705"/>
          </a:xfrm>
          <a:prstGeom prst="rect">
            <a:avLst/>
          </a:prstGeom>
          <a:noFill/>
        </p:spPr>
        <p:txBody>
          <a:bodyPr wrap="square" rtlCol="0">
            <a:noAutofit/>
          </a:bodyPr>
          <a:lstStyle/>
          <a:p>
            <a:endParaRPr lang="zh-CN" altLang="en-US" sz="2400">
              <a:latin typeface="黑体" panose="02010609060101010101" charset="-122"/>
              <a:ea typeface="黑体" panose="02010609060101010101" charset="-122"/>
            </a:endParaRPr>
          </a:p>
        </p:txBody>
      </p:sp>
      <p:sp>
        <p:nvSpPr>
          <p:cNvPr id="4" name="文本框 3"/>
          <p:cNvSpPr txBox="1"/>
          <p:nvPr/>
        </p:nvSpPr>
        <p:spPr>
          <a:xfrm>
            <a:off x="1002665" y="1623695"/>
            <a:ext cx="9978390" cy="3415030"/>
          </a:xfrm>
          <a:prstGeom prst="rect">
            <a:avLst/>
          </a:prstGeom>
          <a:noFill/>
        </p:spPr>
        <p:txBody>
          <a:bodyPr wrap="square">
            <a:spAutoFit/>
          </a:bodyPr>
          <a:lstStyle/>
          <a:p>
            <a:pPr indent="304800" algn="just" fontAlgn="auto">
              <a:lnSpc>
                <a:spcPct val="150000"/>
              </a:lnSpc>
            </a:pPr>
            <a:r>
              <a:rPr lang="en-US"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2400" i="1" kern="100" dirty="0">
                <a:effectLst/>
                <a:latin typeface="Times New Roman" panose="02020603050405020304" pitchFamily="18" charset="0"/>
                <a:ea typeface="宋体" panose="02010600030101010101" pitchFamily="2" charset="-122"/>
                <a:cs typeface="Times New Roman" panose="02020603050405020304" pitchFamily="18" charset="0"/>
              </a:rPr>
              <a:t>G</a:t>
            </a:r>
            <a:r>
              <a:rPr lang="en-US"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400" i="1" kern="100" dirty="0">
                <a:effectLst/>
                <a:latin typeface="Times New Roman" panose="02020603050405020304" pitchFamily="18" charset="0"/>
                <a:ea typeface="宋体" panose="02010600030101010101" pitchFamily="2" charset="-122"/>
                <a:cs typeface="Times New Roman" panose="02020603050405020304" pitchFamily="18" charset="0"/>
              </a:rPr>
              <a:t>V</a:t>
            </a:r>
            <a:r>
              <a:rPr lang="en-US"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400" i="1" kern="100" dirty="0">
                <a:effectLst/>
                <a:latin typeface="Times New Roman" panose="02020603050405020304" pitchFamily="18" charset="0"/>
                <a:ea typeface="宋体" panose="02010600030101010101" pitchFamily="2" charset="-122"/>
                <a:cs typeface="Times New Roman" panose="02020603050405020304" pitchFamily="18" charset="0"/>
              </a:rPr>
              <a:t>E</a:t>
            </a:r>
            <a:r>
              <a:rPr lang="en-US"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sz="2400" kern="100" dirty="0">
                <a:effectLst/>
                <a:latin typeface="宋体" panose="02010600030101010101" pitchFamily="2" charset="-122"/>
                <a:ea typeface="宋体" panose="02010600030101010101" pitchFamily="2" charset="-122"/>
                <a:cs typeface="宋体" panose="02010600030101010101" pitchFamily="2" charset="-122"/>
              </a:rPr>
              <a:t>可用一个几何图形来描述，其具有直观、形象的优点，</a:t>
            </a:r>
            <a:r>
              <a:rPr lang="zh-CN" altLang="zh-CN" sz="2400" kern="100" dirty="0">
                <a:solidFill>
                  <a:srgbClr val="FF0000"/>
                </a:solidFill>
                <a:effectLst/>
                <a:latin typeface="宋体" panose="02010600030101010101" pitchFamily="2" charset="-122"/>
                <a:ea typeface="宋体" panose="02010600030101010101" pitchFamily="2" charset="-122"/>
                <a:cs typeface="宋体" panose="02010600030101010101" pitchFamily="2" charset="-122"/>
              </a:rPr>
              <a:t>但在计算机学科，图的矩阵表示更为重要</a:t>
            </a:r>
            <a:r>
              <a:rPr lang="zh-CN" altLang="zh-CN" sz="2400" kern="100" dirty="0">
                <a:effectLst/>
                <a:latin typeface="宋体" panose="02010600030101010101" pitchFamily="2" charset="-122"/>
                <a:ea typeface="宋体" panose="02010600030101010101" pitchFamily="2" charset="-122"/>
                <a:cs typeface="宋体" panose="02010600030101010101" pitchFamily="2" charset="-122"/>
              </a:rPr>
              <a:t>，其可以将图输入计算机进行更为复杂和高效的运算。</a:t>
            </a:r>
            <a:endParaRPr lang="zh-CN" altLang="zh-CN" sz="2400" kern="100" dirty="0">
              <a:effectLst/>
              <a:latin typeface="宋体" panose="02010600030101010101" pitchFamily="2" charset="-122"/>
              <a:ea typeface="宋体" panose="02010600030101010101" pitchFamily="2" charset="-122"/>
              <a:cs typeface="宋体" panose="02010600030101010101" pitchFamily="2" charset="-122"/>
            </a:endParaRPr>
          </a:p>
          <a:p>
            <a:pPr indent="304800" algn="just" fontAlgn="auto">
              <a:lnSpc>
                <a:spcPct val="150000"/>
              </a:lnSpc>
            </a:pPr>
            <a:r>
              <a:rPr lang="zh-CN" altLang="zh-CN" sz="2400" kern="100" dirty="0">
                <a:effectLst/>
                <a:latin typeface="宋体" panose="02010600030101010101" pitchFamily="2" charset="-122"/>
                <a:ea typeface="宋体" panose="02010600030101010101" pitchFamily="2" charset="-122"/>
                <a:cs typeface="宋体" panose="02010600030101010101" pitchFamily="2" charset="-122"/>
              </a:rPr>
              <a:t>本节我们主要讨论图在计算机内的表示存储方法，主要包括图的矩阵表示，比如邻接矩阵、回路矩阵、路径矩阵等；其次，讨论图在计算机中的访问方法比如深度优先遍历、宽度优先遍历等。</a:t>
            </a:r>
            <a:endParaRPr lang="zh-CN" altLang="zh-CN" sz="2400" kern="100" dirty="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advTm="2811">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360805"/>
            <a:ext cx="9361805" cy="270000"/>
          </a:xfrm>
          <a:prstGeom prst="rect">
            <a:avLst/>
          </a:prstGeom>
          <a:noFill/>
        </p:spPr>
        <p:txBody>
          <a:bodyPr wrap="square" rtlCol="0" anchor="t">
            <a:noAutofit/>
          </a:bodyPr>
          <a:lstStyle/>
          <a:p>
            <a:pPr>
              <a:lnSpc>
                <a:spcPct val="150000"/>
              </a:lnSpc>
            </a:pPr>
            <a:r>
              <a:rPr lang="en-US" altLang="zh-CN" sz="2400" kern="0" spc="-15"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     观察关联矩阵</a:t>
            </a:r>
            <a:r>
              <a:rPr lang="en-US" altLang="zh-CN" sz="2400" kern="0" spc="-140" noProof="0" dirty="0">
                <a:latin typeface="Times New Roman" panose="02020603050405020304" pitchFamily="18" charset="0"/>
                <a:ea typeface="宋体" panose="02010600030101010101" pitchFamily="2" charset="-122"/>
                <a:cs typeface="Times New Roman" panose="02020603050405020304" pitchFamily="18" charset="0"/>
                <a:sym typeface="+mn-ea"/>
              </a:rPr>
              <a:t> </a:t>
            </a:r>
            <a:r>
              <a:rPr lang="en-US" altLang="zh-CN" sz="2400" i="1" kern="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mn-ea"/>
              </a:rPr>
              <a:t>A</a:t>
            </a:r>
            <a:r>
              <a:rPr lang="en-US" altLang="zh-CN" sz="2400" i="1" kern="0" spc="-140" noProof="0" dirty="0">
                <a:latin typeface="Times New Roman" panose="02020603050405020304" pitchFamily="18" charset="0"/>
                <a:ea typeface="Times New Roman" panose="02020603050405020304" pitchFamily="18" charset="0"/>
                <a:cs typeface="Times New Roman" panose="02020603050405020304" pitchFamily="18" charset="0"/>
                <a:sym typeface="+mn-ea"/>
              </a:rPr>
              <a:t> </a:t>
            </a:r>
            <a:r>
              <a:rPr lang="en-US" altLang="zh-CN" sz="2400" kern="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及图</a:t>
            </a:r>
            <a:r>
              <a:rPr lang="en-US" altLang="zh-CN" sz="2400" kern="0" spc="-140" noProof="0" dirty="0">
                <a:latin typeface="Times New Roman" panose="02020603050405020304" pitchFamily="18" charset="0"/>
                <a:ea typeface="宋体" panose="02010600030101010101" pitchFamily="2" charset="-122"/>
                <a:cs typeface="Times New Roman" panose="02020603050405020304" pitchFamily="18" charset="0"/>
                <a:sym typeface="+mn-ea"/>
              </a:rPr>
              <a:t> </a:t>
            </a:r>
            <a:r>
              <a:rPr lang="en-US" altLang="zh-CN" sz="2400" kern="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mn-ea"/>
              </a:rPr>
              <a:t>5-16</a:t>
            </a:r>
            <a:r>
              <a:rPr lang="en-US" altLang="zh-CN" sz="2400" kern="0" spc="-140" noProof="0" dirty="0">
                <a:latin typeface="Times New Roman" panose="02020603050405020304" pitchFamily="18" charset="0"/>
                <a:ea typeface="Times New Roman" panose="02020603050405020304" pitchFamily="18" charset="0"/>
                <a:cs typeface="Times New Roman" panose="02020603050405020304" pitchFamily="18" charset="0"/>
                <a:sym typeface="+mn-ea"/>
              </a:rPr>
              <a:t> </a:t>
            </a:r>
            <a:r>
              <a:rPr lang="en-US" altLang="zh-CN" sz="2400" kern="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可得到如下信息</a:t>
            </a:r>
            <a:r>
              <a:rPr lang="en-US" altLang="zh-CN" sz="2400" kern="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altLang="en-US" sz="2400"/>
          </a:p>
        </p:txBody>
      </p:sp>
      <p:sp>
        <p:nvSpPr>
          <p:cNvPr id="2" name="文本框 1"/>
          <p:cNvSpPr txBox="1"/>
          <p:nvPr/>
        </p:nvSpPr>
        <p:spPr>
          <a:xfrm>
            <a:off x="336884" y="613988"/>
            <a:ext cx="6710302" cy="523220"/>
          </a:xfrm>
          <a:prstGeom prst="rect">
            <a:avLst/>
          </a:prstGeom>
          <a:noFill/>
        </p:spPr>
        <p:txBody>
          <a:bodyPr wrap="square" rtlCol="0">
            <a:spAutoFit/>
          </a:bodyPr>
          <a:lstStyle/>
          <a:p>
            <a:r>
              <a:rPr lang="en-US" altLang="zh-CN" sz="2800">
                <a:ln>
                  <a:solidFill>
                    <a:schemeClr val="accent1"/>
                  </a:solidFill>
                </a:ln>
                <a:latin typeface="微软雅黑" panose="020B0503020204020204" pitchFamily="34" charset="-122"/>
                <a:ea typeface="微软雅黑" panose="020B0503020204020204" pitchFamily="34" charset="-122"/>
              </a:rPr>
              <a:t>5.4.2 关联矩阵（Incidence Matrix）</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7" name="文本框 6"/>
          <p:cNvSpPr txBox="1"/>
          <p:nvPr/>
        </p:nvSpPr>
        <p:spPr>
          <a:xfrm>
            <a:off x="585470" y="2059305"/>
            <a:ext cx="9611360" cy="3256915"/>
          </a:xfrm>
          <a:prstGeom prst="rect">
            <a:avLst/>
          </a:prstGeom>
          <a:noFill/>
        </p:spPr>
        <p:txBody>
          <a:bodyPr wrap="square">
            <a:spAutoFit/>
          </a:bodyPr>
          <a:lstStyle/>
          <a:p>
            <a:pPr marL="152400" marR="64770" indent="304800" eaLnBrk="0">
              <a:lnSpc>
                <a:spcPct val="132000"/>
              </a:lnSpc>
            </a:pP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400" kern="0" spc="-9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因为每条边确切地关联于两个点，所以关联矩阵</a:t>
            </a:r>
            <a:r>
              <a:rPr lang="en-US" altLang="zh-CN" sz="2400" kern="0" spc="-9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i="1"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a:t>
            </a:r>
            <a:r>
              <a:rPr lang="en-US" altLang="zh-CN" sz="2400" i="1" kern="0" spc="-90" baseline="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的每列</a:t>
            </a:r>
            <a:r>
              <a:rPr lang="en-US" altLang="zh-CN" sz="2400" kern="0" spc="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正好只有两个</a:t>
            </a:r>
            <a:r>
              <a:rPr lang="en-US" altLang="zh-CN" sz="2400"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marL="0" marR="0" indent="0" eaLnBrk="0">
              <a:lnSpc>
                <a:spcPct val="72000"/>
              </a:lnSpc>
            </a:pPr>
            <a:endParaRPr lang="en-US" altLang="zh-CN" sz="2400" kern="0" spc="0" baseline="0" noProof="0" dirty="0">
              <a:solidFill>
                <a:srgbClr val="000000"/>
              </a:solidFill>
              <a:latin typeface="Times New Roman" panose="02020603050405020304" pitchFamily="18" charset="0"/>
              <a:ea typeface="Arial" panose="020B0604020202020204" pitchFamily="34" charset="0"/>
              <a:cs typeface="Times New Roman" panose="02020603050405020304" pitchFamily="18" charset="0"/>
            </a:endParaRPr>
          </a:p>
          <a:p>
            <a:pPr marL="457200" marR="0" indent="0" eaLnBrk="0">
              <a:lnSpc>
                <a:spcPct val="102000"/>
              </a:lnSpc>
            </a:pP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400" kern="0" spc="-15"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每一行的</a:t>
            </a:r>
            <a:r>
              <a:rPr lang="en-US" altLang="zh-CN" sz="2400"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的个数等于对应点的次数；</a:t>
            </a:r>
            <a:endPar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marL="0" marR="0" indent="0" eaLnBrk="0">
              <a:lnSpc>
                <a:spcPct val="72000"/>
              </a:lnSpc>
            </a:pPr>
            <a:endParaRPr lang="en-US" altLang="zh-CN" sz="2400" kern="0" spc="0" baseline="0" noProof="0" dirty="0">
              <a:solidFill>
                <a:srgbClr val="000000"/>
              </a:solidFill>
              <a:latin typeface="Times New Roman" panose="02020603050405020304" pitchFamily="18" charset="0"/>
              <a:ea typeface="Arial" panose="020B0604020202020204" pitchFamily="34" charset="0"/>
              <a:cs typeface="Times New Roman" panose="02020603050405020304" pitchFamily="18" charset="0"/>
            </a:endParaRPr>
          </a:p>
          <a:p>
            <a:pPr marL="457200" marR="0" indent="0" eaLnBrk="0">
              <a:lnSpc>
                <a:spcPct val="102000"/>
              </a:lnSpc>
            </a:pP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400" kern="0" spc="-15"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都是</a:t>
            </a:r>
            <a:r>
              <a:rPr lang="en-US" altLang="zh-CN" sz="2400"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0</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的一行代表一个孤立点；</a:t>
            </a:r>
            <a:endPar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marL="0" marR="0" indent="0" eaLnBrk="0">
              <a:lnSpc>
                <a:spcPct val="72000"/>
              </a:lnSpc>
            </a:pPr>
            <a:endParaRPr lang="en-US" altLang="zh-CN" sz="2400" kern="0" spc="0" baseline="0" noProof="0" dirty="0">
              <a:solidFill>
                <a:srgbClr val="000000"/>
              </a:solidFill>
              <a:latin typeface="Times New Roman" panose="02020603050405020304" pitchFamily="18" charset="0"/>
              <a:ea typeface="Arial" panose="020B0604020202020204" pitchFamily="34" charset="0"/>
              <a:cs typeface="Times New Roman" panose="02020603050405020304" pitchFamily="18" charset="0"/>
            </a:endParaRPr>
          </a:p>
          <a:p>
            <a:pPr marL="457200" marR="0" indent="0" eaLnBrk="0">
              <a:lnSpc>
                <a:spcPct val="102000"/>
              </a:lnSpc>
            </a:pP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400" kern="0" spc="-15"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并行边在矩阵</a:t>
            </a:r>
            <a:r>
              <a:rPr lang="en-US" altLang="zh-CN" sz="2400" kern="0" spc="-15"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i="1"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a:t>
            </a:r>
            <a:r>
              <a:rPr lang="en-US" altLang="zh-CN" sz="2400" i="1" kern="0" spc="-15" baseline="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中表现为同样的列，如第</a:t>
            </a:r>
            <a:r>
              <a:rPr lang="en-US" altLang="zh-CN" sz="2400"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4</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列和第</a:t>
            </a:r>
            <a:r>
              <a:rPr lang="en-US" altLang="zh-CN" sz="2400"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5</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列；</a:t>
            </a:r>
            <a:endPar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marL="0" marR="0" indent="0" eaLnBrk="0">
              <a:lnSpc>
                <a:spcPct val="72000"/>
              </a:lnSpc>
            </a:pPr>
            <a:endPar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spd="slow" advTm="2811">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lstStyle/>
          <a:p>
            <a:pPr>
              <a:lnSpc>
                <a:spcPct val="150000"/>
              </a:lnSpc>
            </a:pPr>
            <a:endParaRPr lang="zh-CN" altLang="en-US" sz="2400"/>
          </a:p>
        </p:txBody>
      </p:sp>
      <p:sp>
        <p:nvSpPr>
          <p:cNvPr id="6" name="文本框 5"/>
          <p:cNvSpPr txBox="1"/>
          <p:nvPr>
            <p:custDataLst>
              <p:tags r:id="rId2"/>
            </p:custDataLst>
          </p:nvPr>
        </p:nvSpPr>
        <p:spPr>
          <a:xfrm>
            <a:off x="175895" y="1218097"/>
            <a:ext cx="11329599" cy="1490918"/>
          </a:xfrm>
          <a:prstGeom prst="rect">
            <a:avLst/>
          </a:prstGeom>
          <a:noFill/>
        </p:spPr>
        <p:txBody>
          <a:bodyPr wrap="square" rtlCol="0" anchor="t">
            <a:noAutofit/>
          </a:bodyPr>
          <a:lstStyle/>
          <a:p>
            <a:pPr marL="457200" marR="0" indent="457200" eaLnBrk="0" fontAlgn="auto">
              <a:lnSpc>
                <a:spcPct val="150000"/>
              </a:lnSpc>
            </a:pPr>
            <a:r>
              <a:rPr lang="en-US" altLang="zh-CN" sz="2400" kern="0" spc="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（5）</a:t>
            </a:r>
            <a:r>
              <a:rPr lang="en-US" altLang="zh-CN" sz="2400" kern="0" spc="-5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如果图</a:t>
            </a:r>
            <a:r>
              <a:rPr lang="en-US" altLang="zh-CN" sz="2400" kern="0" spc="-5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i="1"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a:t>
            </a:r>
            <a:r>
              <a:rPr lang="en-US" altLang="zh-CN" sz="2400" i="1" kern="0" spc="-50" baseline="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是一个分离图，且包含两个成份</a:t>
            </a:r>
            <a:r>
              <a:rPr lang="en-US" altLang="zh-CN" sz="2400" kern="0" spc="-5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a:t>
            </a:r>
            <a:r>
              <a:rPr lang="en-US" altLang="zh-CN" sz="2400" kern="0" spc="0" baseline="-800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a:t>
            </a:r>
            <a:r>
              <a:rPr lang="en-US" altLang="zh-CN" sz="2400" kern="0" spc="-50" baseline="-1300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kern="0" spc="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和</a:t>
            </a:r>
            <a:r>
              <a:rPr lang="en-US" altLang="zh-CN" sz="2400" kern="0" spc="-5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a:t>
            </a:r>
            <a:r>
              <a:rPr lang="en-US" altLang="zh-CN" sz="2400" kern="0" spc="0" baseline="-800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2</a:t>
            </a:r>
            <a:r>
              <a:rPr lang="en-US" altLang="zh-CN" sz="2400" kern="0" spc="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，则图</a:t>
            </a:r>
            <a:r>
              <a:rPr lang="en-US" altLang="zh-CN" sz="2400" kern="0" spc="-50" dirty="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2400" i="1"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 </a:t>
            </a:r>
            <a:r>
              <a:rPr lang="en-US" altLang="zh-CN" sz="2400" kern="0" spc="-1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的关联矩阵</a:t>
            </a:r>
            <a:r>
              <a:rPr lang="en-US" altLang="zh-CN" sz="2400" kern="0" spc="-14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i="1"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a:t>
            </a:r>
            <a:r>
              <a:rPr lang="en-US" altLang="zh-CN" sz="2400" i="1" kern="0" spc="-140" baseline="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可以写为分块对角阵形式，如</a:t>
            </a:r>
            <a:endParaRPr lang="en-US" altLang="zh-CN" sz="2400" kern="0" spc="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336884" y="613988"/>
            <a:ext cx="6710302" cy="523220"/>
          </a:xfrm>
          <a:prstGeom prst="rect">
            <a:avLst/>
          </a:prstGeom>
          <a:noFill/>
        </p:spPr>
        <p:txBody>
          <a:bodyPr wrap="square" rtlCol="0">
            <a:spAutoFit/>
          </a:bodyPr>
          <a:lstStyle/>
          <a:p>
            <a:r>
              <a:rPr lang="en-US" altLang="zh-CN" sz="2800">
                <a:ln>
                  <a:solidFill>
                    <a:schemeClr val="accent1"/>
                  </a:solidFill>
                </a:ln>
                <a:latin typeface="微软雅黑" panose="020B0503020204020204" pitchFamily="34" charset="-122"/>
                <a:ea typeface="微软雅黑" panose="020B0503020204020204" pitchFamily="34" charset="-122"/>
              </a:rPr>
              <a:t>5.4.2 关联矩阵（Incidence Matrix）</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a:stretch>
            <a:fillRect/>
          </a:stretch>
        </p:blipFill>
        <p:spPr>
          <a:xfrm>
            <a:off x="3936493" y="2334537"/>
            <a:ext cx="2970544" cy="1205693"/>
          </a:xfrm>
          <a:prstGeom prst="rect">
            <a:avLst/>
          </a:prstGeom>
        </p:spPr>
      </p:pic>
      <p:sp>
        <p:nvSpPr>
          <p:cNvPr id="9" name="文本框 8"/>
          <p:cNvSpPr txBox="1"/>
          <p:nvPr/>
        </p:nvSpPr>
        <p:spPr>
          <a:xfrm>
            <a:off x="768985" y="3277181"/>
            <a:ext cx="10736383" cy="2129790"/>
          </a:xfrm>
          <a:prstGeom prst="rect">
            <a:avLst/>
          </a:prstGeom>
          <a:noFill/>
        </p:spPr>
        <p:txBody>
          <a:bodyPr wrap="square">
            <a:spAutoFit/>
          </a:bodyPr>
          <a:lstStyle/>
          <a:p>
            <a:pPr indent="457200" eaLnBrk="0" fontAlgn="auto">
              <a:lnSpc>
                <a:spcPct val="150000"/>
              </a:lnSpc>
            </a:pP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其中，</a:t>
            </a:r>
            <a:r>
              <a:rPr lang="en-US" altLang="zh-CN" sz="2400" i="1"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en-US" altLang="zh-CN" sz="2400" kern="0" spc="0" baseline="-800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400" kern="0" spc="-125"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A(g</a:t>
            </a:r>
            <a:r>
              <a:rPr lang="en-US" altLang="zh-CN" sz="2400" kern="0" spc="0" baseline="-800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分别是成份</a:t>
            </a:r>
            <a:r>
              <a:rPr lang="en-US" altLang="zh-CN" sz="2400" kern="0" spc="-125"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en-US" altLang="zh-CN" sz="2400" kern="0" spc="0" baseline="-800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400" kern="0" spc="-125" baseline="-1300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400" kern="0" spc="-125"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en-US" altLang="zh-CN" sz="2400" kern="0" spc="0" baseline="-800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400" kern="0" spc="-125" baseline="-1300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的完全关联矩阵。这是因为</a:t>
            </a:r>
            <a:r>
              <a:rPr lang="en-US" altLang="zh-CN" sz="2400" kern="0" spc="-125"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en-US" altLang="zh-CN" sz="2400" kern="0" spc="0" baseline="-800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400" kern="0" spc="-125" baseline="-1300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中的边不会关联到</a:t>
            </a:r>
            <a:r>
              <a:rPr lang="en-US" altLang="zh-CN" sz="2400" kern="0" spc="-15"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en-US" altLang="zh-CN" sz="2400" kern="0" spc="0" baseline="-800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400" kern="0" spc="-15" baseline="-1300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中的点，反过来也是这样。这个说法对于一个有任何个成份的</a:t>
            </a:r>
            <a:r>
              <a:rPr lang="en-US" altLang="zh-CN" sz="2400" kern="0" spc="-15"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图也是正确的</a:t>
            </a:r>
            <a:r>
              <a:rPr lang="en-US" altLang="zh-CN" sz="2400" kern="0" spc="-1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marL="0" marR="0" indent="0" eaLnBrk="0">
              <a:lnSpc>
                <a:spcPct val="102000"/>
              </a:lnSpc>
            </a:pPr>
            <a:endPar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10" name="文本框 9"/>
          <p:cNvSpPr txBox="1"/>
          <p:nvPr/>
        </p:nvSpPr>
        <p:spPr>
          <a:xfrm>
            <a:off x="457200" y="4925440"/>
            <a:ext cx="10767914" cy="1330960"/>
          </a:xfrm>
          <a:prstGeom prst="rect">
            <a:avLst/>
          </a:prstGeom>
          <a:noFill/>
        </p:spPr>
        <p:txBody>
          <a:bodyPr wrap="square">
            <a:spAutoFit/>
          </a:bodyPr>
          <a:lstStyle/>
          <a:p>
            <a:pPr marL="449580" marR="635" indent="312420" eaLnBrk="0">
              <a:lnSpc>
                <a:spcPct val="132000"/>
              </a:lnSpc>
            </a:pPr>
            <a:r>
              <a:rPr lang="en-US" altLang="zh-CN" sz="2400" kern="0" spc="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（6）</a:t>
            </a:r>
            <a:r>
              <a:rPr lang="en-US" altLang="zh-CN" sz="2400" kern="0" spc="-15"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i="1"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a:t>
            </a:r>
            <a:r>
              <a:rPr lang="en-US" altLang="zh-CN" sz="2400" i="1" kern="0" spc="-15" baseline="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中任意两行置换相当于同一图中对应两点重新编号。同样</a:t>
            </a:r>
            <a:r>
              <a:rPr lang="en-US" altLang="zh-CN" sz="2400" kern="0" spc="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kern="0" spc="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i="1"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a:t>
            </a:r>
            <a:r>
              <a:rPr lang="en-US" altLang="zh-CN" sz="2400" i="1" kern="0" spc="-15" baseline="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任意两列置换相当于同一图中对应边重新编号</a:t>
            </a:r>
            <a:r>
              <a:rPr lang="en-US" altLang="zh-CN" sz="2400" kern="0" spc="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zh-CN" sz="2400" kern="0" spc="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marR="0" indent="0" eaLnBrk="0">
              <a:lnSpc>
                <a:spcPct val="72000"/>
              </a:lnSpc>
            </a:pPr>
            <a:endParaRPr lang="en-US" altLang="zh-CN" sz="2400" kern="0" spc="0" baseline="0" noProof="0" dirty="0">
              <a:solidFill>
                <a:srgbClr val="000000"/>
              </a:solidFill>
              <a:latin typeface="Arial" panose="020B0604020202020204" pitchFamily="34" charset="0"/>
              <a:ea typeface="Arial" panose="020B0604020202020204" pitchFamily="34" charset="0"/>
              <a:cs typeface="Arial" panose="020B0604020202020204" pitchFamily="34" charset="0"/>
            </a:endParaRPr>
          </a:p>
        </p:txBody>
      </p:sp>
    </p:spTree>
  </p:cSld>
  <p:clrMapOvr>
    <a:masterClrMapping/>
  </p:clrMapOvr>
  <p:transition spd="slow" advTm="2811">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lstStyle/>
          <a:p>
            <a:pPr>
              <a:lnSpc>
                <a:spcPct val="150000"/>
              </a:lnSpc>
            </a:pPr>
            <a:endParaRPr lang="zh-CN" altLang="en-US" sz="2400"/>
          </a:p>
        </p:txBody>
      </p:sp>
      <p:sp>
        <p:nvSpPr>
          <p:cNvPr id="2" name="文本框 1"/>
          <p:cNvSpPr txBox="1"/>
          <p:nvPr/>
        </p:nvSpPr>
        <p:spPr>
          <a:xfrm>
            <a:off x="336884" y="613988"/>
            <a:ext cx="6710302" cy="523220"/>
          </a:xfrm>
          <a:prstGeom prst="rect">
            <a:avLst/>
          </a:prstGeom>
          <a:noFill/>
        </p:spPr>
        <p:txBody>
          <a:bodyPr wrap="square" rtlCol="0">
            <a:spAutoFit/>
          </a:bodyPr>
          <a:lstStyle/>
          <a:p>
            <a:r>
              <a:rPr lang="en-US" altLang="zh-CN" sz="2800">
                <a:ln>
                  <a:solidFill>
                    <a:schemeClr val="accent1"/>
                  </a:solidFill>
                </a:ln>
                <a:latin typeface="微软雅黑" panose="020B0503020204020204" pitchFamily="34" charset="-122"/>
                <a:ea typeface="微软雅黑" panose="020B0503020204020204" pitchFamily="34" charset="-122"/>
              </a:rPr>
              <a:t>5.4.2 关联矩阵（Incidence Matrix）</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9" name="文本框 8"/>
          <p:cNvSpPr txBox="1"/>
          <p:nvPr/>
        </p:nvSpPr>
        <p:spPr>
          <a:xfrm>
            <a:off x="947814" y="1217897"/>
            <a:ext cx="10296262" cy="2306955"/>
          </a:xfrm>
          <a:prstGeom prst="rect">
            <a:avLst/>
          </a:prstGeom>
          <a:noFill/>
        </p:spPr>
        <p:txBody>
          <a:bodyPr wrap="square">
            <a:spAutoFit/>
          </a:bodyPr>
          <a:lstStyle/>
          <a:p>
            <a:pPr marR="74930" indent="304800" eaLnBrk="0" fontAlgn="auto">
              <a:lnSpc>
                <a:spcPct val="150000"/>
              </a:lnSpc>
            </a:pPr>
            <a:r>
              <a:rPr lang="en-US" altLang="zh-CN" sz="2400" kern="0" spc="-25" baseline="0" noProof="0" dirty="0" err="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定理</a:t>
            </a:r>
            <a:r>
              <a:rPr lang="en-US" altLang="zh-CN" sz="2400" kern="0" spc="-150" baseline="0" noProof="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15" baseline="0" noProof="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5.6</a:t>
            </a:r>
            <a:r>
              <a:rPr lang="en-US" altLang="zh-CN" sz="2400" kern="0" spc="-150" baseline="0" noProof="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25" baseline="0" noProof="0" dirty="0" err="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当且仅当两个图</a:t>
            </a:r>
            <a:r>
              <a:rPr lang="en-US" altLang="zh-CN" sz="2400" kern="0" spc="-150" baseline="0" noProof="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i="1" kern="0" spc="-25" baseline="0" noProof="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G</a:t>
            </a:r>
            <a:r>
              <a:rPr lang="en-US" altLang="zh-CN" sz="2400" kern="0" spc="-25" baseline="-8000" noProof="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400" kern="0" spc="-150" baseline="-13000" noProof="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25" baseline="0" noProof="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400" kern="0" spc="-150" baseline="0" noProof="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i="1" kern="0" spc="-25" baseline="0" noProof="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G</a:t>
            </a:r>
            <a:r>
              <a:rPr lang="en-US" altLang="zh-CN" sz="2400" kern="0" spc="-25" baseline="-8000" noProof="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400" kern="0" spc="-150" baseline="-13000" noProof="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25" baseline="0" noProof="0" dirty="0" err="1">
                <a:solidFill>
                  <a:srgbClr val="FF0000"/>
                </a:solidFill>
                <a:latin typeface="Times New Roman" panose="02020603050405020304" pitchFamily="18" charset="0"/>
                <a:ea typeface="宋体" panose="02010600030101010101" pitchFamily="2" charset="-122"/>
                <a:cs typeface="Times New Roman" panose="02020603050405020304" pitchFamily="18" charset="0"/>
              </a:rPr>
              <a:t>的完全关联矩阵</a:t>
            </a:r>
            <a:r>
              <a:rPr lang="en-US" altLang="zh-CN" sz="2400" kern="0" spc="-150" baseline="0" noProof="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i="1" kern="0" spc="-15" baseline="0" noProof="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sz="2400" kern="0" spc="-25" baseline="0" noProof="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i="1" kern="0" spc="-25" baseline="0" noProof="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G</a:t>
            </a:r>
            <a:r>
              <a:rPr lang="en-US" altLang="zh-CN" sz="2400" kern="0" spc="-25" baseline="-8000" noProof="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400" kern="0" spc="-25" baseline="0" noProof="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400" kern="0" spc="-150" baseline="0" noProof="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i="1" kern="0" spc="-15" baseline="0" noProof="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sz="2400" kern="0" spc="-25" baseline="0" noProof="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i="1" kern="0" spc="-25" baseline="0" noProof="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G</a:t>
            </a:r>
            <a:r>
              <a:rPr lang="en-US" altLang="zh-CN" sz="2400" kern="0" spc="-25" baseline="-8000" noProof="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400" kern="0" spc="-25" baseline="0" noProof="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0" spc="0" baseline="0" noProof="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只区 </a:t>
            </a:r>
            <a:r>
              <a:rPr lang="en-US" altLang="zh-CN" sz="2400" kern="0" spc="-30" baseline="0" noProof="0" dirty="0" err="1">
                <a:solidFill>
                  <a:srgbClr val="FF0000"/>
                </a:solidFill>
                <a:latin typeface="Times New Roman" panose="02020603050405020304" pitchFamily="18" charset="0"/>
                <a:ea typeface="宋体" panose="02010600030101010101" pitchFamily="2" charset="-122"/>
                <a:cs typeface="Times New Roman" panose="02020603050405020304" pitchFamily="18" charset="0"/>
              </a:rPr>
              <a:t>别于行和列的置换时，则</a:t>
            </a:r>
            <a:r>
              <a:rPr lang="en-US" altLang="zh-CN" sz="2400" kern="0" spc="-125" baseline="0" noProof="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i="1" kern="0" spc="-15" baseline="0" noProof="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G</a:t>
            </a:r>
            <a:r>
              <a:rPr lang="en-US" altLang="zh-CN" sz="2400" kern="0" spc="0" baseline="-8000" noProof="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400" kern="0" spc="-125" baseline="-13000" noProof="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15" baseline="0" noProof="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400" kern="0" spc="-125" baseline="0" noProof="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i="1" kern="0" spc="-15" baseline="0" noProof="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G</a:t>
            </a:r>
            <a:r>
              <a:rPr lang="en-US" altLang="zh-CN" sz="2400" kern="0" spc="0" baseline="-8000" noProof="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400" kern="0" spc="-125" baseline="-13000" noProof="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15" baseline="0" noProof="0" dirty="0" err="1">
                <a:solidFill>
                  <a:srgbClr val="FF0000"/>
                </a:solidFill>
                <a:latin typeface="Times New Roman" panose="02020603050405020304" pitchFamily="18" charset="0"/>
                <a:ea typeface="宋体" panose="02010600030101010101" pitchFamily="2" charset="-122"/>
                <a:cs typeface="Times New Roman" panose="02020603050405020304" pitchFamily="18" charset="0"/>
              </a:rPr>
              <a:t>是同构图</a:t>
            </a:r>
            <a:r>
              <a:rPr lang="en-US" altLang="zh-CN" sz="2400" kern="0" spc="-15" baseline="0" noProof="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kern="0" spc="-15" baseline="0" noProof="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p>
            <a:pPr marR="74930" indent="304800" eaLnBrk="0" fontAlgn="auto">
              <a:lnSpc>
                <a:spcPct val="150000"/>
              </a:lnSpc>
            </a:pPr>
            <a:r>
              <a:rPr lang="en-US" altLang="zh-CN" sz="2400" kern="0" spc="-3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例题</a:t>
            </a:r>
            <a:r>
              <a:rPr lang="en-US" altLang="zh-CN" sz="2400" kern="0" spc="-175"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3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5.7</a:t>
            </a:r>
            <a:r>
              <a:rPr lang="en-US" altLang="zh-CN" sz="2400" kern="0" spc="-175"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3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图所示的图</a:t>
            </a:r>
            <a:r>
              <a:rPr lang="en-US" altLang="zh-CN" sz="2400" kern="0" spc="-175"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i="1" kern="0" spc="-1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en-US" altLang="zh-CN" sz="2400" kern="0" spc="0" baseline="-800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400" kern="0" spc="-175" baseline="-1300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1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400" kern="0" spc="-175"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i="1" kern="0" spc="-1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en-US" altLang="zh-CN" sz="2400" kern="0" spc="0" baseline="-800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400" kern="0" spc="-1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，它们的完全关联矩阵分别为</a:t>
            </a:r>
            <a:r>
              <a:rPr lang="en-US" altLang="zh-CN" sz="2400" kern="0" spc="-175"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i="1" kern="0" spc="-1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i="1" kern="0" spc="-1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en-US" altLang="zh-CN" sz="2400" kern="0" spc="0" baseline="-800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0" spc="-1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400" kern="0" spc="-175"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i="1" kern="0" spc="-1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i="1" kern="0" spc="-1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en-US" altLang="zh-CN" sz="2400" kern="0" spc="0" baseline="-800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0" spc="-1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0" spc="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15"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证明图</a:t>
            </a:r>
            <a:r>
              <a:rPr lang="en-US" altLang="zh-CN" sz="2400" kern="0" spc="-125"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i="1" kern="0" spc="-1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en-US" altLang="zh-CN" sz="2400" kern="0" spc="-25" baseline="-800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400" kern="0" spc="-125" baseline="-1300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400" kern="0" spc="-125"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i="1"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en-US" altLang="zh-CN" sz="2400" kern="0" spc="0" baseline="-800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400" kern="0" spc="-125" baseline="-1300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同构</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1" name="图片 10"/>
          <p:cNvPicPr>
            <a:picLocks noChangeAspect="1"/>
          </p:cNvPicPr>
          <p:nvPr/>
        </p:nvPicPr>
        <p:blipFill>
          <a:blip r:embed="rId2"/>
          <a:stretch>
            <a:fillRect/>
          </a:stretch>
        </p:blipFill>
        <p:spPr>
          <a:xfrm>
            <a:off x="4698365" y="2952115"/>
            <a:ext cx="4972685" cy="3206750"/>
          </a:xfrm>
          <a:prstGeom prst="rect">
            <a:avLst/>
          </a:prstGeom>
        </p:spPr>
      </p:pic>
    </p:spTree>
  </p:cSld>
  <p:clrMapOvr>
    <a:masterClrMapping/>
  </p:clrMapOvr>
  <p:transition spd="slow" advTm="2811">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lstStyle/>
          <a:p>
            <a:pPr>
              <a:lnSpc>
                <a:spcPct val="150000"/>
              </a:lnSpc>
            </a:pPr>
            <a:endParaRPr lang="zh-CN" altLang="en-US" sz="2400"/>
          </a:p>
        </p:txBody>
      </p:sp>
      <p:sp>
        <p:nvSpPr>
          <p:cNvPr id="6" name="文本框 5"/>
          <p:cNvSpPr txBox="1"/>
          <p:nvPr>
            <p:custDataLst>
              <p:tags r:id="rId2"/>
            </p:custDataLst>
          </p:nvPr>
        </p:nvSpPr>
        <p:spPr>
          <a:xfrm>
            <a:off x="630555" y="1395621"/>
            <a:ext cx="10586085" cy="1373505"/>
          </a:xfrm>
          <a:prstGeom prst="rect">
            <a:avLst/>
          </a:prstGeom>
          <a:noFill/>
        </p:spPr>
        <p:txBody>
          <a:bodyPr wrap="square" rtlCol="0" anchor="t">
            <a:noAutofit/>
          </a:bodyPr>
          <a:lstStyle/>
          <a:p>
            <a:pPr marL="0" marR="0" indent="0" eaLnBrk="0">
              <a:lnSpc>
                <a:spcPct val="102000"/>
              </a:lnSpc>
            </a:pPr>
            <a:r>
              <a:rPr lang="en-US" altLang="zh-CN" sz="2400" kern="0" spc="-15" baseline="0" noProof="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解</a:t>
            </a:r>
            <a:r>
              <a:rPr lang="en-US" altLang="zh-CN" sz="2400" kern="0" spc="-150" baseline="0" noProof="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15" baseline="0" noProof="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a:t>
            </a:r>
            <a:r>
              <a:rPr lang="en-US" altLang="zh-CN" sz="2400" kern="0" spc="-150" baseline="0" noProof="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15" baseline="0" noProof="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400" kern="0" spc="0" baseline="0" noProof="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17</a:t>
            </a:r>
            <a:r>
              <a:rPr lang="en-US" altLang="zh-CN" sz="2400" kern="0" spc="-150" baseline="0" noProof="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a:t>
            </a:r>
            <a:r>
              <a:rPr lang="en-US" altLang="zh-CN" sz="2400" kern="0" spc="-150" baseline="0" noProof="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i="1" kern="0" spc="0" baseline="0" noProof="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en-US" altLang="zh-CN" sz="2400" kern="0" spc="0" baseline="-8000" noProof="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400" kern="0" spc="-150" baseline="-13000" noProof="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的完全关联矩阵</a:t>
            </a:r>
            <a:r>
              <a:rPr lang="en-US" altLang="zh-CN" sz="2400" kern="0" spc="-150" baseline="0" noProof="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i="1" kern="0" spc="0" baseline="0" noProof="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sz="2400" kern="0" spc="0" baseline="0" noProof="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i="1" kern="0" spc="0" baseline="0" noProof="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en-US" altLang="zh-CN" sz="2400" kern="0" spc="0" baseline="-8000" noProof="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400" kern="0" spc="0" baseline="0" noProof="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)为公式(5-9)所示。</a:t>
            </a:r>
            <a:endPar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 name="文本框 1"/>
          <p:cNvSpPr txBox="1"/>
          <p:nvPr/>
        </p:nvSpPr>
        <p:spPr>
          <a:xfrm>
            <a:off x="336884" y="613988"/>
            <a:ext cx="6710302" cy="523220"/>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rPr>
              <a:t>5.4.2 </a:t>
            </a:r>
            <a:r>
              <a:rPr lang="en-US" altLang="zh-CN" sz="2800" dirty="0" err="1">
                <a:ln>
                  <a:solidFill>
                    <a:schemeClr val="accent1"/>
                  </a:solidFill>
                </a:ln>
                <a:latin typeface="微软雅黑" panose="020B0503020204020204" pitchFamily="34" charset="-122"/>
                <a:ea typeface="微软雅黑" panose="020B0503020204020204" pitchFamily="34" charset="-122"/>
              </a:rPr>
              <a:t>关联矩阵（Incidence</a:t>
            </a:r>
            <a:r>
              <a:rPr lang="en-US" altLang="zh-CN" sz="2800" dirty="0">
                <a:ln>
                  <a:solidFill>
                    <a:schemeClr val="accent1"/>
                  </a:solidFill>
                </a:ln>
                <a:latin typeface="微软雅黑" panose="020B0503020204020204" pitchFamily="34" charset="-122"/>
                <a:ea typeface="微软雅黑" panose="020B0503020204020204" pitchFamily="34" charset="-122"/>
              </a:rPr>
              <a:t> Matrix）</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a:stretch>
            <a:fillRect/>
          </a:stretch>
        </p:blipFill>
        <p:spPr>
          <a:xfrm>
            <a:off x="3691890" y="1927860"/>
            <a:ext cx="6036945" cy="1760855"/>
          </a:xfrm>
          <a:prstGeom prst="rect">
            <a:avLst/>
          </a:prstGeom>
        </p:spPr>
      </p:pic>
      <p:sp>
        <p:nvSpPr>
          <p:cNvPr id="8" name="TextBox1961"/>
          <p:cNvSpPr txBox="1"/>
          <p:nvPr/>
        </p:nvSpPr>
        <p:spPr>
          <a:xfrm>
            <a:off x="1166495" y="3899784"/>
            <a:ext cx="10279183" cy="375920"/>
          </a:xfrm>
          <a:prstGeom prst="rect">
            <a:avLst/>
          </a:prstGeom>
          <a:noFill/>
        </p:spPr>
        <p:txBody>
          <a:bodyPr wrap="square" lIns="0" tIns="0" rIns="0" bIns="0" rtlCol="0">
            <a:spAutoFit/>
          </a:bodyPr>
          <a:lstStyle/>
          <a:p>
            <a:pPr marL="0" marR="0" indent="0" eaLnBrk="0">
              <a:lnSpc>
                <a:spcPct val="102000"/>
              </a:lnSpc>
            </a:pPr>
            <a:r>
              <a:rPr lang="en-US" altLang="zh-CN" sz="2400" kern="0" spc="-1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a:t>
            </a:r>
            <a:r>
              <a:rPr lang="en-US" altLang="zh-CN" sz="2400" kern="0" spc="-15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1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5-17</a:t>
            </a:r>
            <a:r>
              <a:rPr lang="en-US" altLang="zh-CN" sz="2400" kern="0" spc="-15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1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a:t>
            </a:r>
            <a:r>
              <a:rPr lang="en-US" altLang="zh-CN" sz="2400" kern="0" spc="-15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i="1" kern="0" spc="-1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en-US" altLang="zh-CN" sz="2400" kern="0" spc="-25" baseline="-800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400" kern="0" spc="-150" baseline="-1300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1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的完全关联矩阵为</a:t>
            </a:r>
            <a:r>
              <a:rPr lang="en-US" altLang="zh-CN" sz="2400" kern="0" spc="-15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i="1"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i="1"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en-US" altLang="zh-CN" sz="2400" kern="0" spc="0" baseline="-800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)，如公式（5-10）所示。</a:t>
            </a:r>
            <a:endPar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0" name="图片 9"/>
          <p:cNvPicPr>
            <a:picLocks noChangeAspect="1"/>
          </p:cNvPicPr>
          <p:nvPr/>
        </p:nvPicPr>
        <p:blipFill>
          <a:blip r:embed="rId4"/>
          <a:stretch>
            <a:fillRect/>
          </a:stretch>
        </p:blipFill>
        <p:spPr>
          <a:xfrm>
            <a:off x="3621405" y="4389120"/>
            <a:ext cx="5931535" cy="1842770"/>
          </a:xfrm>
          <a:prstGeom prst="rect">
            <a:avLst/>
          </a:prstGeom>
        </p:spPr>
      </p:pic>
    </p:spTree>
  </p:cSld>
  <p:clrMapOvr>
    <a:masterClrMapping/>
  </p:clrMapOvr>
  <p:transition spd="slow" advTm="2811">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lstStyle/>
          <a:p>
            <a:pPr>
              <a:lnSpc>
                <a:spcPct val="150000"/>
              </a:lnSpc>
            </a:pPr>
            <a:endParaRPr lang="zh-CN" altLang="en-US" sz="2400"/>
          </a:p>
        </p:txBody>
      </p:sp>
      <p:sp>
        <p:nvSpPr>
          <p:cNvPr id="2" name="文本框 1"/>
          <p:cNvSpPr txBox="1"/>
          <p:nvPr/>
        </p:nvSpPr>
        <p:spPr>
          <a:xfrm>
            <a:off x="336884" y="613988"/>
            <a:ext cx="6710302" cy="523220"/>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rPr>
              <a:t>5.4.2 </a:t>
            </a:r>
            <a:r>
              <a:rPr lang="en-US" altLang="zh-CN" sz="2800" dirty="0" err="1">
                <a:ln>
                  <a:solidFill>
                    <a:schemeClr val="accent1"/>
                  </a:solidFill>
                </a:ln>
                <a:latin typeface="微软雅黑" panose="020B0503020204020204" pitchFamily="34" charset="-122"/>
                <a:ea typeface="微软雅黑" panose="020B0503020204020204" pitchFamily="34" charset="-122"/>
              </a:rPr>
              <a:t>关联矩阵（Incidence</a:t>
            </a:r>
            <a:r>
              <a:rPr lang="en-US" altLang="zh-CN" sz="2800" dirty="0">
                <a:ln>
                  <a:solidFill>
                    <a:schemeClr val="accent1"/>
                  </a:solidFill>
                </a:ln>
                <a:latin typeface="微软雅黑" panose="020B0503020204020204" pitchFamily="34" charset="-122"/>
                <a:ea typeface="微软雅黑" panose="020B0503020204020204" pitchFamily="34" charset="-122"/>
              </a:rPr>
              <a:t> Matrix）</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3" name="TextBox1962"/>
          <p:cNvSpPr txBox="1"/>
          <p:nvPr/>
        </p:nvSpPr>
        <p:spPr>
          <a:xfrm>
            <a:off x="630555" y="1583715"/>
            <a:ext cx="11329035" cy="2861945"/>
          </a:xfrm>
          <a:prstGeom prst="rect">
            <a:avLst/>
          </a:prstGeom>
          <a:noFill/>
        </p:spPr>
        <p:txBody>
          <a:bodyPr wrap="square" lIns="0" tIns="0" rIns="0" bIns="0" rtlCol="0">
            <a:spAutoFit/>
          </a:bodyPr>
          <a:lstStyle/>
          <a:p>
            <a:pPr marR="0" indent="457200" eaLnBrk="0" fontAlgn="auto">
              <a:lnSpc>
                <a:spcPct val="150000"/>
              </a:lnSpc>
            </a:pPr>
            <a:r>
              <a:rPr lang="en-US" altLang="zh-CN" sz="2400" kern="0" spc="-4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a:t>
            </a:r>
            <a:r>
              <a:rPr lang="en-US" altLang="zh-CN" sz="2400" kern="0" spc="-15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i="1" kern="0" spc="-3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sz="2400" kern="0" spc="-3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i="1" kern="0" spc="-4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en-US" altLang="zh-CN" sz="2400" kern="0" spc="-45" baseline="-800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400" kern="0" spc="-3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0" spc="-4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的行</a:t>
            </a:r>
            <a:r>
              <a:rPr lang="en-US" altLang="zh-CN" sz="2400" kern="0" spc="-15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3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400" kern="0" spc="-15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4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和行</a:t>
            </a:r>
            <a:r>
              <a:rPr lang="en-US" altLang="zh-CN" sz="2400" kern="0" spc="-15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3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400" kern="0" spc="-15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4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置换，</a:t>
            </a:r>
            <a:r>
              <a:rPr lang="en-US" altLang="zh-CN" sz="2400" kern="0" spc="-2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再将列</a:t>
            </a:r>
            <a:r>
              <a:rPr lang="en-US" altLang="zh-CN" sz="2400" kern="0" spc="-15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1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400" kern="0" spc="-15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2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和列</a:t>
            </a:r>
            <a:r>
              <a:rPr lang="en-US" altLang="zh-CN" sz="2400" kern="0" spc="-15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1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400" kern="0" spc="-15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2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置换，将置换后的矩阵与</a:t>
            </a:r>
            <a:r>
              <a:rPr lang="en-US" altLang="zh-CN" sz="2400" kern="0" spc="-15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i="1" kern="0" spc="-1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sz="2400" kern="0" spc="-1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i="1" kern="0" spc="-2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en-US" altLang="zh-CN" sz="2400" kern="0" spc="-25" baseline="-800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400" kern="0" spc="-1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0" spc="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4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对比可以发现二者相同，故图</a:t>
            </a:r>
            <a:r>
              <a:rPr lang="en-US" altLang="zh-CN" sz="2400" kern="0" spc="-125"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i="1" kern="0" spc="-2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en-US" altLang="zh-CN" sz="2400" kern="0" spc="-25" baseline="-800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400" kern="0" spc="-125" baseline="-1300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2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和图</a:t>
            </a:r>
            <a:r>
              <a:rPr lang="en-US" altLang="zh-CN" sz="2400" kern="0" spc="-125"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i="1" kern="0" spc="-2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en-US" altLang="zh-CN" sz="2400" kern="0" spc="-25" baseline="-800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400" kern="0" spc="-125" baseline="-1300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2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是同构的。</a:t>
            </a:r>
            <a:endPar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marR="1270" indent="457200" eaLnBrk="0" fontAlgn="auto">
              <a:lnSpc>
                <a:spcPct val="150000"/>
              </a:lnSpc>
            </a:pP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定理阐述了图</a:t>
            </a:r>
            <a:r>
              <a:rPr lang="en-US" altLang="zh-CN" sz="2400" kern="0" spc="-25"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i="1"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en-US" altLang="zh-CN" sz="2400" kern="0" spc="0" baseline="-800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400" kern="0" spc="-25" baseline="-1300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和图</a:t>
            </a:r>
            <a:r>
              <a:rPr lang="en-US" altLang="zh-CN" sz="2400" kern="0" spc="-25"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i="1"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en-US" altLang="zh-CN" sz="2400" kern="0" spc="0" baseline="-800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400" kern="0" spc="-25" baseline="-1300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同构的充分和必要条件，用它可以判定图的同构</a:t>
            </a:r>
            <a:r>
              <a:rPr lang="en-US" altLang="zh-CN" sz="2400" kern="0" spc="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1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性。但是用完全关联矩阵行列交换来判定两个图是否同构，在最坏情况下，</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需要</a:t>
            </a:r>
            <a:r>
              <a:rPr lang="en-US" altLang="zh-CN" sz="2400" kern="0" spc="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4000" i="1" kern="0" spc="0" baseline="300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t>
            </a:r>
            <a:r>
              <a:rPr lang="en-US" altLang="zh-CN" sz="4000" i="1" kern="0" spc="0" baseline="-2600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v</a:t>
            </a:r>
            <a:r>
              <a:rPr lang="en-US" altLang="zh-CN" sz="4000" i="1" kern="0" spc="-25" baseline="-3800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进行次运算，其中，</a:t>
            </a:r>
            <a:r>
              <a:rPr lang="en-US" altLang="zh-CN" sz="4000" i="1" kern="0" spc="0" baseline="300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t>
            </a:r>
            <a:r>
              <a:rPr lang="en-US" altLang="zh-CN" sz="4000" i="1" kern="0" spc="0" baseline="-2600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v</a:t>
            </a:r>
            <a:r>
              <a:rPr lang="en-US" altLang="zh-CN" sz="4000" i="1" kern="0" spc="-25" baseline="-3800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是图</a:t>
            </a:r>
            <a:r>
              <a:rPr lang="en-US" altLang="zh-CN" sz="2400" kern="0" spc="-25"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i="1"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en-US" altLang="zh-CN" sz="2400" i="1" kern="0" spc="-25"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的点数。</a:t>
            </a:r>
            <a:endPar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spd="slow" advTm="2811">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lstStyle/>
          <a:p>
            <a:pPr>
              <a:lnSpc>
                <a:spcPct val="150000"/>
              </a:lnSpc>
            </a:pPr>
            <a:endParaRPr lang="zh-CN" altLang="en-US" sz="2400"/>
          </a:p>
        </p:txBody>
      </p:sp>
      <p:sp>
        <p:nvSpPr>
          <p:cNvPr id="2" name="文本框 1"/>
          <p:cNvSpPr txBox="1"/>
          <p:nvPr/>
        </p:nvSpPr>
        <p:spPr>
          <a:xfrm>
            <a:off x="336884" y="613988"/>
            <a:ext cx="6710302" cy="521970"/>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rPr>
              <a:t>5.4.3 </a:t>
            </a:r>
            <a:r>
              <a:rPr lang="en-US" altLang="zh-CN" sz="2800" dirty="0" err="1">
                <a:ln>
                  <a:solidFill>
                    <a:schemeClr val="accent1"/>
                  </a:solidFill>
                </a:ln>
                <a:latin typeface="微软雅黑" panose="020B0503020204020204" pitchFamily="34" charset="-122"/>
                <a:ea typeface="微软雅黑" panose="020B0503020204020204" pitchFamily="34" charset="-122"/>
              </a:rPr>
              <a:t>图的遍历</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3" name="TextBox1968"/>
          <p:cNvSpPr txBox="1"/>
          <p:nvPr/>
        </p:nvSpPr>
        <p:spPr>
          <a:xfrm>
            <a:off x="975361" y="1605780"/>
            <a:ext cx="10586084" cy="2861945"/>
          </a:xfrm>
          <a:prstGeom prst="rect">
            <a:avLst/>
          </a:prstGeom>
          <a:noFill/>
        </p:spPr>
        <p:txBody>
          <a:bodyPr wrap="square" lIns="0" tIns="0" rIns="0" bIns="0" rtlCol="0">
            <a:spAutoFit/>
          </a:bodyPr>
          <a:lstStyle/>
          <a:p>
            <a:pPr marL="0" marR="0" indent="304800" algn="just" eaLnBrk="0">
              <a:lnSpc>
                <a:spcPct val="150000"/>
              </a:lnSpc>
              <a:tabLst>
                <a:tab pos="5275580" algn="r"/>
              </a:tabLst>
            </a:pPr>
            <a:r>
              <a:rPr lang="en-US" altLang="zh-CN" sz="2400" kern="0" spc="-1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图的遍历是指从图的某一顶点出发，按照某种搜索算法沿着图中的边对图中</a:t>
            </a:r>
            <a:r>
              <a:rPr lang="en-US" altLang="zh-CN" sz="2400" kern="0" spc="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1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的所有顶点访问一次且仅访问一次。图的遍历主要有两种算法：深度</a:t>
            </a:r>
            <a:r>
              <a:rPr lang="en-US" altLang="zh-CN" sz="2400" kern="0" spc="3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优先搜</a:t>
            </a:r>
            <a:r>
              <a:rPr lang="en-US" altLang="zh-CN" sz="2400" kern="0" spc="9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索</a:t>
            </a:r>
            <a:r>
              <a:rPr lang="en-US" altLang="zh-CN" sz="2400" kern="0" spc="-2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0" spc="-1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DFS</a:t>
            </a:r>
            <a:r>
              <a:rPr lang="en-US" altLang="zh-CN" sz="2400" kern="0" spc="-2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0" spc="-1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Depth-First-Search</a:t>
            </a:r>
            <a:r>
              <a:rPr lang="en-US" altLang="zh-CN" sz="2400" kern="0" spc="-2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）和广度优先搜索</a:t>
            </a:r>
            <a:r>
              <a:rPr lang="en-US" altLang="zh-CN" sz="2400" kern="0" spc="-1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0" spc="-2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en-US" altLang="zh-CN" sz="2400" kern="0" spc="-1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FS</a:t>
            </a:r>
            <a:r>
              <a:rPr lang="en-US" altLang="zh-CN" sz="2400" kern="0" spc="-2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en-US" altLang="zh-CN" sz="2400" kern="0" spc="-1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readth-First-</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Search)。图的遍</a:t>
            </a:r>
            <a:r>
              <a:rPr lang="en-US" altLang="zh-CN" sz="2400" kern="0" spc="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15"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历是一种重要的图的检索手段，深度优先和广度优先搜索给出了图遍历的算法基</a:t>
            </a:r>
            <a:r>
              <a:rPr lang="en-US" altLang="zh-CN" sz="2400" kern="0" spc="-55"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础</a:t>
            </a:r>
            <a:r>
              <a:rPr lang="en-US" altLang="zh-CN" sz="2400" kern="0" spc="-5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sz="2800" kern="0" noProof="0" dirty="0">
                <a:latin typeface="宋体" panose="02010600030101010101" pitchFamily="2" charset="-122"/>
                <a:ea typeface="宋体" panose="02010600030101010101" pitchFamily="2" charset="-122"/>
                <a:cs typeface="宋体" panose="02010600030101010101" pitchFamily="2" charset="-122"/>
              </a:rPr>
              <a:t>	</a:t>
            </a:r>
            <a:endParaRPr sz="2800" kern="0" noProof="0"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advTm="2811">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lstStyle/>
          <a:p>
            <a:pPr>
              <a:lnSpc>
                <a:spcPct val="150000"/>
              </a:lnSpc>
            </a:pPr>
            <a:endParaRPr lang="zh-CN" altLang="en-US" sz="2400"/>
          </a:p>
        </p:txBody>
      </p:sp>
      <p:sp>
        <p:nvSpPr>
          <p:cNvPr id="6" name="文本框 5"/>
          <p:cNvSpPr txBox="1"/>
          <p:nvPr>
            <p:custDataLst>
              <p:tags r:id="rId2"/>
            </p:custDataLst>
          </p:nvPr>
        </p:nvSpPr>
        <p:spPr>
          <a:xfrm>
            <a:off x="802957" y="1137208"/>
            <a:ext cx="10586085" cy="1373505"/>
          </a:xfrm>
          <a:prstGeom prst="rect">
            <a:avLst/>
          </a:prstGeom>
          <a:noFill/>
        </p:spPr>
        <p:txBody>
          <a:bodyPr wrap="square" rtlCol="0" anchor="t">
            <a:noAutofit/>
          </a:bodyPr>
          <a:lstStyle/>
          <a:p>
            <a:pPr marL="0" marR="0" indent="304800" eaLnBrk="0">
              <a:lnSpc>
                <a:spcPct val="139000"/>
              </a:lnSpc>
            </a:pPr>
            <a:r>
              <a:rPr lang="en-US" altLang="zh-CN" sz="2400" kern="0" spc="-4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2400" kern="0" spc="-4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深度优先搜索是一个递归算法，</a:t>
            </a:r>
            <a:r>
              <a:rPr lang="zh-CN" altLang="en-US" sz="2400" kern="0" spc="-2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有回退过程。其算法思想是：从图中某一顶</a:t>
            </a:r>
            <a:r>
              <a:rPr lang="zh-CN" altLang="en-US" sz="2400" kern="0" spc="0" baseline="0" noProof="0" dirty="0">
                <a:latin typeface="宋体" panose="02010600030101010101" pitchFamily="2" charset="-122"/>
                <a:ea typeface="宋体" panose="02010600030101010101" pitchFamily="2" charset="-122"/>
                <a:cs typeface="宋体" panose="02010600030101010101" pitchFamily="2" charset="-122"/>
              </a:rPr>
              <a:t> </a:t>
            </a:r>
            <a:r>
              <a:rPr lang="zh-CN" altLang="en-US" sz="2400" kern="0" spc="-4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点</a:t>
            </a:r>
            <a:r>
              <a:rPr lang="en-US" altLang="zh-CN" sz="2400" i="1" kern="0" spc="-15"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a:t>
            </a:r>
            <a:r>
              <a:rPr lang="en-US" altLang="zh-CN" sz="1600" i="1" kern="0" spc="0" baseline="-3100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i</a:t>
            </a:r>
            <a:r>
              <a:rPr lang="zh-CN" altLang="en-US" sz="800" i="1" kern="0" spc="-100" baseline="-4600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zh-CN" altLang="en-US" sz="2400" kern="0" spc="-2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开始，由</a:t>
            </a:r>
            <a:r>
              <a:rPr lang="en-US" altLang="zh-CN" sz="2400" i="1" kern="0" spc="-15"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a:t>
            </a:r>
            <a:r>
              <a:rPr lang="en-US" altLang="zh-CN" sz="1600" i="1" kern="0" spc="0" baseline="-3100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i</a:t>
            </a:r>
            <a:r>
              <a:rPr lang="zh-CN" altLang="en-US" sz="800" i="1" kern="0" spc="-100" baseline="-4600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zh-CN" altLang="en-US" sz="2400" kern="0" spc="-2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出发，访问它的任意一个邻居</a:t>
            </a:r>
            <a:r>
              <a:rPr lang="zh-CN" altLang="en-US" sz="2400" kern="0" spc="-10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i="1" kern="0" spc="-25"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w</a:t>
            </a:r>
            <a:r>
              <a:rPr lang="en-US" altLang="zh-CN" sz="1600" kern="0" spc="-25" baseline="-3100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a:t>
            </a:r>
            <a:r>
              <a:rPr lang="zh-CN" altLang="en-US" sz="800" kern="0" spc="-100" baseline="-4600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zh-CN" altLang="en-US" sz="2400" kern="0" spc="-2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；再从</a:t>
            </a:r>
            <a:r>
              <a:rPr lang="zh-CN" altLang="en-US" sz="2400" kern="0" spc="-10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i="1" kern="0" spc="-25"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w</a:t>
            </a:r>
            <a:r>
              <a:rPr lang="en-US" altLang="zh-CN" sz="1600" kern="0" spc="-25" baseline="-3100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a:t>
            </a:r>
            <a:r>
              <a:rPr lang="zh-CN" altLang="en-US" sz="800" kern="0" spc="-100" baseline="-4600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zh-CN" altLang="en-US" sz="2400" kern="0" spc="-2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出发，访问</a:t>
            </a:r>
            <a:r>
              <a:rPr lang="zh-CN" altLang="en-US" sz="2400" kern="0" spc="-10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i="1" kern="0" spc="-25"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w</a:t>
            </a:r>
            <a:r>
              <a:rPr lang="en-US" altLang="zh-CN" sz="1600" kern="0" spc="-25" baseline="-3100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a:t>
            </a:r>
            <a:r>
              <a:rPr lang="zh-CN" altLang="en-US" sz="800" kern="0" spc="-100" baseline="-4600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zh-CN" altLang="en-US" sz="2400" kern="0" spc="-2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的所有邻</a:t>
            </a:r>
            <a:r>
              <a:rPr lang="zh-CN" altLang="en-US" sz="2400" kern="0" spc="-1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居中未被访问过的顶点</a:t>
            </a:r>
            <a:r>
              <a:rPr lang="zh-CN" altLang="en-US" sz="2400" kern="0" spc="-125"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i="1"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w</a:t>
            </a:r>
            <a:r>
              <a:rPr lang="en-US" altLang="zh-CN" sz="1600" kern="0" spc="0" baseline="-3100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2</a:t>
            </a:r>
            <a:r>
              <a:rPr lang="zh-CN" altLang="en-US" sz="800" kern="0" spc="-125" baseline="-4600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zh-CN" altLang="en-US" sz="2400" kern="0" spc="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；然后再从</a:t>
            </a:r>
            <a:r>
              <a:rPr lang="zh-CN" altLang="en-US" sz="2400" kern="0" spc="-125"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i="1"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w</a:t>
            </a:r>
            <a:r>
              <a:rPr lang="en-US" altLang="zh-CN" sz="1600" kern="0" spc="0" baseline="-3100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2</a:t>
            </a:r>
            <a:r>
              <a:rPr lang="zh-CN" altLang="en-US" sz="800" kern="0" spc="-125" baseline="-4600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zh-CN" altLang="en-US" sz="2400" kern="0" spc="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出发，依次访问，直到出现某顶点不再</a:t>
            </a:r>
            <a:r>
              <a:rPr lang="zh-CN" altLang="en-US" sz="2400" kern="0" spc="0" baseline="0" noProof="0" dirty="0">
                <a:latin typeface="宋体" panose="02010600030101010101" pitchFamily="2" charset="-122"/>
                <a:ea typeface="宋体" panose="02010600030101010101" pitchFamily="2" charset="-122"/>
                <a:cs typeface="宋体" panose="02010600030101010101" pitchFamily="2" charset="-122"/>
              </a:rPr>
              <a:t> </a:t>
            </a:r>
            <a:r>
              <a:rPr lang="zh-CN" altLang="en-US" sz="2400" kern="0" spc="-1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有邻居未被访问。接着，回退一步到前一次刚访问过的顶点，看看是否还有其他</a:t>
            </a:r>
            <a:r>
              <a:rPr lang="zh-CN" altLang="en-US" sz="2400" kern="0" spc="0" baseline="0" noProof="0" dirty="0">
                <a:latin typeface="宋体" panose="02010600030101010101" pitchFamily="2" charset="-122"/>
                <a:ea typeface="宋体" panose="02010600030101010101" pitchFamily="2" charset="-122"/>
                <a:cs typeface="宋体" panose="02010600030101010101" pitchFamily="2" charset="-122"/>
              </a:rPr>
              <a:t> </a:t>
            </a:r>
            <a:r>
              <a:rPr lang="zh-CN" altLang="en-US" sz="2400" kern="0" spc="-1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未被访问过的邻居，如果有，则访问该邻居，之后再从该邻居出发，进行与前面</a:t>
            </a:r>
            <a:r>
              <a:rPr lang="zh-CN" altLang="en-US" sz="2400" kern="0" spc="0" baseline="0" noProof="0" dirty="0">
                <a:latin typeface="宋体" panose="02010600030101010101" pitchFamily="2" charset="-122"/>
                <a:ea typeface="宋体" panose="02010600030101010101" pitchFamily="2" charset="-122"/>
                <a:cs typeface="宋体" panose="02010600030101010101" pitchFamily="2" charset="-122"/>
              </a:rPr>
              <a:t> </a:t>
            </a:r>
            <a:r>
              <a:rPr lang="zh-CN" altLang="en-US" sz="2400" kern="0" spc="-1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类似的访问；如果没有就再回退一步进行类似的访问。重复上述过程，直到该图中所有顶点都被访问过为止。</a:t>
            </a:r>
            <a:r>
              <a:rPr lang="zh-CN" altLang="en-US" sz="2400" kern="0" spc="-2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以图</a:t>
            </a:r>
            <a:r>
              <a:rPr lang="zh-CN" altLang="en-US" sz="2400" kern="0" spc="-14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4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5-</a:t>
            </a:r>
            <a:r>
              <a:rPr lang="en-US" altLang="zh-CN" sz="2400"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14</a:t>
            </a:r>
            <a:r>
              <a:rPr lang="zh-CN" altLang="en-US" sz="2400" kern="0" spc="-140" baseline="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kern="0" spc="-140" baseline="0" noProof="0" dirty="0">
                <a:latin typeface="Times New Roman" panose="02020603050405020304" pitchFamily="18" charset="0"/>
                <a:ea typeface="Times New Roman" panose="02020603050405020304" pitchFamily="18" charset="0"/>
                <a:cs typeface="Times New Roman" panose="02020603050405020304" pitchFamily="18" charset="0"/>
              </a:rPr>
              <a:t>(</a:t>
            </a:r>
            <a:r>
              <a:rPr lang="en-US" altLang="zh-CN" sz="2400"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a:t>
            </a:r>
            <a:r>
              <a:rPr lang="zh-CN" altLang="en-US" sz="2400" kern="0" spc="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图为例，我们可得到如下深度优先搜索序列：</a:t>
            </a:r>
            <a:r>
              <a:rPr lang="en-US" altLang="zh-CN" sz="2400" i="1"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a:t>
            </a:r>
            <a:r>
              <a:rPr lang="en-US" altLang="zh-CN" sz="1600" kern="0" spc="0" baseline="-3100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a:t>
            </a:r>
            <a:r>
              <a:rPr lang="zh-CN" altLang="en-US" sz="800" kern="0" spc="-25" baseline="-4600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zh-CN" altLang="en-US" sz="2400" kern="0" spc="0" baseline="0" noProof="0" dirty="0">
                <a:solidFill>
                  <a:srgbClr val="000000"/>
                </a:solidFill>
                <a:latin typeface="Symbol" panose="05050102010706020507" pitchFamily="18" charset="0"/>
                <a:ea typeface="Symbol" panose="05050102010706020507" pitchFamily="18" charset="0"/>
                <a:cs typeface="Symbol" panose="05050102010706020507" pitchFamily="18" charset="0"/>
              </a:rPr>
              <a:t></a:t>
            </a:r>
            <a:r>
              <a:rPr lang="zh-CN" altLang="en-US" sz="2400" kern="0" spc="-25" baseline="0" noProof="0" dirty="0">
                <a:latin typeface="Arial" panose="020B0604020202020204" pitchFamily="34" charset="0"/>
                <a:ea typeface="Arial" panose="020B0604020202020204" pitchFamily="34" charset="0"/>
                <a:cs typeface="Arial" panose="020B0604020202020204" pitchFamily="34" charset="0"/>
              </a:rPr>
              <a:t> </a:t>
            </a:r>
            <a:r>
              <a:rPr lang="en-US" altLang="zh-CN" sz="2400" i="1"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a:t>
            </a:r>
            <a:r>
              <a:rPr lang="en-US" altLang="zh-CN" sz="1600" kern="0" spc="0" baseline="-3100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2</a:t>
            </a:r>
            <a:r>
              <a:rPr lang="zh-CN" altLang="en-US" sz="800" kern="0" spc="-25" baseline="-4600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zh-CN" altLang="en-US" sz="2400" kern="0" spc="0" baseline="0" noProof="0" dirty="0">
                <a:solidFill>
                  <a:srgbClr val="000000"/>
                </a:solidFill>
                <a:latin typeface="Symbol" panose="05050102010706020507" pitchFamily="18" charset="0"/>
                <a:ea typeface="Symbol" panose="05050102010706020507" pitchFamily="18" charset="0"/>
                <a:cs typeface="Symbol" panose="05050102010706020507" pitchFamily="18" charset="0"/>
              </a:rPr>
              <a:t></a:t>
            </a:r>
            <a:r>
              <a:rPr lang="zh-CN" altLang="en-US" sz="2400" kern="0" spc="-25" baseline="0" noProof="0" dirty="0">
                <a:latin typeface="Arial" panose="020B0604020202020204" pitchFamily="34" charset="0"/>
                <a:ea typeface="Arial" panose="020B0604020202020204" pitchFamily="34" charset="0"/>
                <a:cs typeface="Arial" panose="020B0604020202020204" pitchFamily="34" charset="0"/>
              </a:rPr>
              <a:t> </a:t>
            </a:r>
            <a:r>
              <a:rPr lang="en-US" altLang="zh-CN" sz="2400" i="1"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a:t>
            </a:r>
            <a:r>
              <a:rPr lang="en-US" altLang="zh-CN" sz="1600" kern="0" spc="0" baseline="-3100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5</a:t>
            </a:r>
            <a:r>
              <a:rPr lang="zh-CN" altLang="en-US" sz="800" kern="0" spc="-25" baseline="-4600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zh-CN" altLang="en-US" sz="2400" kern="0" spc="0" baseline="0" noProof="0" dirty="0">
                <a:solidFill>
                  <a:srgbClr val="000000"/>
                </a:solidFill>
                <a:latin typeface="Symbol" panose="05050102010706020507" pitchFamily="18" charset="0"/>
                <a:ea typeface="Symbol" panose="05050102010706020507" pitchFamily="18" charset="0"/>
                <a:cs typeface="Symbol" panose="05050102010706020507" pitchFamily="18" charset="0"/>
              </a:rPr>
              <a:t></a:t>
            </a:r>
            <a:r>
              <a:rPr lang="zh-CN" altLang="en-US" sz="2400" kern="0" spc="-25" baseline="0" noProof="0" dirty="0">
                <a:latin typeface="Arial" panose="020B0604020202020204" pitchFamily="34" charset="0"/>
                <a:ea typeface="Arial" panose="020B0604020202020204" pitchFamily="34" charset="0"/>
                <a:cs typeface="Arial" panose="020B0604020202020204" pitchFamily="34" charset="0"/>
              </a:rPr>
              <a:t> </a:t>
            </a:r>
            <a:r>
              <a:rPr lang="en-US" altLang="zh-CN" sz="2400" i="1"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a:t>
            </a:r>
            <a:r>
              <a:rPr lang="en-US" altLang="zh-CN" sz="1600" kern="0" spc="0" baseline="-3100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4</a:t>
            </a:r>
            <a:r>
              <a:rPr lang="zh-CN" altLang="en-US" sz="800" kern="0" spc="-25" baseline="-4600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zh-CN" altLang="en-US" sz="2400" kern="0" spc="0" baseline="0" noProof="0" dirty="0">
                <a:solidFill>
                  <a:srgbClr val="000000"/>
                </a:solidFill>
                <a:latin typeface="Symbol" panose="05050102010706020507" pitchFamily="18" charset="0"/>
                <a:ea typeface="Symbol" panose="05050102010706020507" pitchFamily="18" charset="0"/>
                <a:cs typeface="Symbol" panose="05050102010706020507" pitchFamily="18" charset="0"/>
              </a:rPr>
              <a:t></a:t>
            </a:r>
            <a:r>
              <a:rPr lang="zh-CN" altLang="en-US" sz="2400" kern="0" spc="-25" baseline="0" noProof="0" dirty="0">
                <a:latin typeface="Arial" panose="020B0604020202020204" pitchFamily="34" charset="0"/>
                <a:ea typeface="Arial" panose="020B0604020202020204" pitchFamily="34" charset="0"/>
                <a:cs typeface="Arial" panose="020B0604020202020204" pitchFamily="34" charset="0"/>
              </a:rPr>
              <a:t> </a:t>
            </a:r>
            <a:r>
              <a:rPr lang="en-US" altLang="zh-CN" sz="2400" i="1"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a:t>
            </a:r>
            <a:r>
              <a:rPr lang="en-US" altLang="zh-CN" sz="1600" kern="0" spc="0" baseline="-3100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3</a:t>
            </a:r>
            <a:r>
              <a:rPr lang="zh-CN" altLang="en-US" sz="800" kern="0" spc="-25" baseline="-4600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zh-CN" altLang="en-US" sz="2400" kern="0" spc="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600" kern="0" noProof="0" dirty="0">
                <a:latin typeface="宋体" panose="02010600030101010101" pitchFamily="2" charset="-122"/>
                <a:ea typeface="宋体" panose="02010600030101010101" pitchFamily="2" charset="-122"/>
                <a:cs typeface="宋体" panose="02010600030101010101" pitchFamily="2" charset="-122"/>
              </a:rPr>
              <a:t>	</a:t>
            </a:r>
            <a:endParaRPr lang="zh-CN" altLang="en-US" sz="600" kern="0" noProof="0" dirty="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336884" y="613988"/>
            <a:ext cx="6710302" cy="521970"/>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rPr>
              <a:t>5.4.3 </a:t>
            </a:r>
            <a:r>
              <a:rPr lang="en-US" altLang="zh-CN" sz="2800" dirty="0" err="1">
                <a:ln>
                  <a:solidFill>
                    <a:schemeClr val="accent1"/>
                  </a:solidFill>
                </a:ln>
                <a:latin typeface="微软雅黑" panose="020B0503020204020204" pitchFamily="34" charset="-122"/>
                <a:ea typeface="微软雅黑" panose="020B0503020204020204" pitchFamily="34" charset="-122"/>
              </a:rPr>
              <a:t>图的遍历</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Tree>
  </p:cSld>
  <p:clrMapOvr>
    <a:masterClrMapping/>
  </p:clrMapOvr>
  <p:transition spd="slow" advTm="2811">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lstStyle/>
          <a:p>
            <a:pPr>
              <a:lnSpc>
                <a:spcPct val="150000"/>
              </a:lnSpc>
            </a:pPr>
            <a:endParaRPr lang="zh-CN" altLang="en-US" sz="2400"/>
          </a:p>
        </p:txBody>
      </p:sp>
      <p:sp>
        <p:nvSpPr>
          <p:cNvPr id="6" name="文本框 5"/>
          <p:cNvSpPr txBox="1"/>
          <p:nvPr>
            <p:custDataLst>
              <p:tags r:id="rId2"/>
            </p:custDataLst>
          </p:nvPr>
        </p:nvSpPr>
        <p:spPr>
          <a:xfrm>
            <a:off x="630555" y="1567815"/>
            <a:ext cx="10586085" cy="4139302"/>
          </a:xfrm>
          <a:prstGeom prst="rect">
            <a:avLst/>
          </a:prstGeom>
          <a:noFill/>
        </p:spPr>
        <p:txBody>
          <a:bodyPr wrap="square" rtlCol="0" anchor="t">
            <a:noAutofit/>
          </a:bodyPr>
          <a:lstStyle/>
          <a:p>
            <a:pPr marR="1905" indent="533400" eaLnBrk="0" fontAlgn="auto">
              <a:lnSpc>
                <a:spcPct val="150000"/>
              </a:lnSpc>
            </a:pPr>
            <a:r>
              <a:rPr lang="en-US" altLang="zh-CN" sz="2400" kern="0" spc="-15"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广度优先</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搜索是一个分层的搜索过程，没有回退过程，其算法思想是</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0" spc="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从图中某一顶点</a:t>
            </a:r>
            <a:r>
              <a:rPr lang="en-US" altLang="zh-CN" sz="2400" kern="0" spc="-15"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i="1"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v</a:t>
            </a:r>
            <a:r>
              <a:rPr lang="en-US" altLang="zh-CN" sz="2400" i="1" kern="0" spc="0" baseline="-3100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i</a:t>
            </a:r>
            <a:r>
              <a:rPr lang="en-US" altLang="zh-CN" sz="2400" i="1" kern="0" spc="-15" baseline="-4600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开始，由</a:t>
            </a:r>
            <a:r>
              <a:rPr lang="en-US" altLang="zh-CN" sz="2400" kern="0" spc="-15"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i="1"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v</a:t>
            </a:r>
            <a:r>
              <a:rPr lang="en-US" altLang="zh-CN" sz="2400" i="1" kern="0" spc="0" baseline="-3100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i</a:t>
            </a:r>
            <a:r>
              <a:rPr lang="en-US" altLang="zh-CN" sz="2400" i="1" kern="0" spc="-15" baseline="-4600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出发，依次访问</a:t>
            </a:r>
            <a:r>
              <a:rPr lang="en-US" altLang="zh-CN" sz="2400" kern="0" spc="-15"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i="1"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v</a:t>
            </a:r>
            <a:r>
              <a:rPr lang="en-US" altLang="zh-CN" sz="2400" i="1" kern="0" spc="0" baseline="-3100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i</a:t>
            </a:r>
            <a:r>
              <a:rPr lang="en-US" altLang="zh-CN" sz="2400" i="1" kern="0" spc="-15" baseline="-4600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的所有未被访问过的邻居</a:t>
            </a:r>
            <a:r>
              <a:rPr lang="en-US" altLang="zh-CN" sz="2400" i="1" kern="0" spc="-3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w</a:t>
            </a:r>
            <a:r>
              <a:rPr lang="en-US" altLang="zh-CN" sz="2400" kern="0" spc="0" baseline="-3100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0" spc="-75"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i="1" kern="0" spc="-1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w</a:t>
            </a:r>
            <a:r>
              <a:rPr lang="en-US" altLang="zh-CN" sz="2400" kern="0" spc="0" baseline="-3100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400" kern="0" spc="-75" baseline="-4600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1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0" spc="-10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i="1" kern="0" spc="-15"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w</a:t>
            </a:r>
            <a:r>
              <a:rPr lang="en-US" altLang="zh-CN" sz="2400" i="1" kern="0" spc="-25" baseline="-3100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t>
            </a:r>
            <a:r>
              <a:rPr lang="en-US" altLang="zh-CN" sz="2400" i="1" kern="0" spc="-100" baseline="-4600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1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0" spc="-15"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然后再顺序</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访问</a:t>
            </a:r>
            <a:r>
              <a:rPr lang="en-US" altLang="zh-CN" sz="2400" kern="0" spc="-10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i="1"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w</a:t>
            </a:r>
            <a:r>
              <a:rPr lang="en-US" altLang="zh-CN" sz="2400" kern="0" spc="0" baseline="-3100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0" spc="-10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i="1"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w</a:t>
            </a:r>
            <a:r>
              <a:rPr lang="en-US" altLang="zh-CN" sz="2400" kern="0" spc="0" baseline="-3100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400" kern="0" spc="-100" baseline="-4600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0" spc="-15"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i="1"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w</a:t>
            </a:r>
            <a:r>
              <a:rPr lang="en-US" altLang="zh-CN" sz="2400" i="1" kern="0" spc="0" baseline="-3100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t>
            </a:r>
            <a:r>
              <a:rPr lang="en-US" altLang="zh-CN" sz="2400" i="1" kern="0" spc="-15" baseline="-4600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的所有还未被访问过的邻居，如此一</a:t>
            </a:r>
            <a:r>
              <a:rPr lang="en-US" altLang="zh-CN" sz="2400" kern="0" spc="-3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层层进行下去，直到图中的所有顶点都被访问到为止。</a:t>
            </a:r>
            <a:r>
              <a:rPr lang="en-US" altLang="zh-CN" sz="2400" kern="0" spc="-15"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以图</a:t>
            </a:r>
            <a:r>
              <a:rPr lang="en-US" altLang="zh-CN" sz="2400" kern="0" spc="-14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1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0" spc="-1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en-US" altLang="zh-CN" sz="2400" kern="0" spc="-14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1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b)图为例，我们</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可得到如下广度优先搜索序列：                                     。</a:t>
            </a:r>
            <a:endPar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marR="1905" indent="533400" eaLnBrk="0">
              <a:lnSpc>
                <a:spcPct val="138000"/>
              </a:lnSpc>
            </a:pPr>
            <a:endPar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 name="文本框 1"/>
          <p:cNvSpPr txBox="1"/>
          <p:nvPr/>
        </p:nvSpPr>
        <p:spPr>
          <a:xfrm>
            <a:off x="336884" y="613988"/>
            <a:ext cx="6710302" cy="521970"/>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rPr>
              <a:t>5.4.3 </a:t>
            </a:r>
            <a:r>
              <a:rPr lang="en-US" altLang="zh-CN" sz="2800" dirty="0" err="1">
                <a:ln>
                  <a:solidFill>
                    <a:schemeClr val="accent1"/>
                  </a:solidFill>
                </a:ln>
                <a:latin typeface="微软雅黑" panose="020B0503020204020204" pitchFamily="34" charset="-122"/>
                <a:ea typeface="微软雅黑" panose="020B0503020204020204" pitchFamily="34" charset="-122"/>
              </a:rPr>
              <a:t>图的遍历</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graphicFrame>
        <p:nvGraphicFramePr>
          <p:cNvPr id="3" name="对象 -2147481508"/>
          <p:cNvGraphicFramePr>
            <a:graphicFrameLocks noChangeAspect="1"/>
          </p:cNvGraphicFramePr>
          <p:nvPr>
            <p:custDataLst>
              <p:tags r:id="rId3"/>
            </p:custDataLst>
          </p:nvPr>
        </p:nvGraphicFramePr>
        <p:xfrm>
          <a:off x="4937125" y="3953510"/>
          <a:ext cx="2590800" cy="398780"/>
        </p:xfrm>
        <a:graphic>
          <a:graphicData uri="http://schemas.openxmlformats.org/presentationml/2006/ole">
            <mc:AlternateContent xmlns:mc="http://schemas.openxmlformats.org/markup-compatibility/2006">
              <mc:Choice xmlns:v="urn:schemas-microsoft-com:vml" Requires="v">
                <p:oleObj spid="_x0000_s3076" name="" r:id="rId4" imgW="1485900" imgH="228600" progId="Equation.DSMT4">
                  <p:embed/>
                </p:oleObj>
              </mc:Choice>
              <mc:Fallback>
                <p:oleObj name="" r:id="rId4" imgW="1485900" imgH="228600" progId="Equation.DSMT4">
                  <p:embed/>
                  <p:pic>
                    <p:nvPicPr>
                      <p:cNvPr id="0" name="图片 3075"/>
                      <p:cNvPicPr/>
                      <p:nvPr/>
                    </p:nvPicPr>
                    <p:blipFill>
                      <a:blip r:embed="rId5"/>
                      <a:stretch>
                        <a:fillRect/>
                      </a:stretch>
                    </p:blipFill>
                    <p:spPr>
                      <a:xfrm>
                        <a:off x="4937125" y="3953510"/>
                        <a:ext cx="2590800" cy="398780"/>
                      </a:xfrm>
                      <a:prstGeom prst="rect">
                        <a:avLst/>
                      </a:prstGeom>
                      <a:noFill/>
                      <a:ln w="38100">
                        <a:noFill/>
                        <a:miter/>
                      </a:ln>
                    </p:spPr>
                  </p:pic>
                </p:oleObj>
              </mc:Fallback>
            </mc:AlternateContent>
          </a:graphicData>
        </a:graphic>
      </p:graphicFrame>
    </p:spTree>
  </p:cSld>
  <p:clrMapOvr>
    <a:masterClrMapping/>
  </p:clrMapOvr>
  <p:transition spd="slow" advTm="2811">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0" name="文本框 29"/>
          <p:cNvSpPr txBox="1"/>
          <p:nvPr/>
        </p:nvSpPr>
        <p:spPr>
          <a:xfrm>
            <a:off x="337185" y="614045"/>
            <a:ext cx="5334000" cy="521970"/>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rPr>
              <a:t>5.5  </a:t>
            </a:r>
            <a:r>
              <a:rPr lang="zh-CN" altLang="en-US" sz="2800" dirty="0">
                <a:ln>
                  <a:solidFill>
                    <a:schemeClr val="accent1"/>
                  </a:solidFill>
                </a:ln>
                <a:latin typeface="微软雅黑" panose="020B0503020204020204" pitchFamily="34" charset="-122"/>
                <a:ea typeface="微软雅黑" panose="020B0503020204020204" pitchFamily="34" charset="-122"/>
              </a:rPr>
              <a:t>图神经网络与图卷积网络</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2" name="文本框 1"/>
          <p:cNvSpPr txBox="1"/>
          <p:nvPr/>
        </p:nvSpPr>
        <p:spPr>
          <a:xfrm>
            <a:off x="929005" y="1817370"/>
            <a:ext cx="9733915" cy="2974340"/>
          </a:xfrm>
          <a:prstGeom prst="rect">
            <a:avLst/>
          </a:prstGeom>
          <a:noFill/>
        </p:spPr>
        <p:txBody>
          <a:bodyPr wrap="square" rtlCol="0">
            <a:noAutofit/>
          </a:bodyPr>
          <a:p>
            <a:pPr indent="45720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受人脑神经系统认知过程的启发，早期的人脑-神经科学家构造一种仿人脑神经系统认知数学模型，称为人工神经网络。在数据科学，神经网络一般指由很多人工神经元所构成的图（网），神经元的连接强度模仿人的大脑通过在同一脉冲反复刺激下改变神经元之间的神经键连接强度，模型上表示为图的权重。</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advTm="2811">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30" name="文本框 29"/>
          <p:cNvSpPr txBox="1"/>
          <p:nvPr>
            <p:custDataLst>
              <p:tags r:id="rId2"/>
            </p:custDataLst>
          </p:nvPr>
        </p:nvSpPr>
        <p:spPr>
          <a:xfrm>
            <a:off x="337185" y="614045"/>
            <a:ext cx="5334000" cy="521970"/>
          </a:xfrm>
          <a:prstGeom prst="rect">
            <a:avLst/>
          </a:prstGeom>
          <a:noFill/>
        </p:spPr>
        <p:txBody>
          <a:bodyPr wrap="square" rtlCol="0">
            <a:spAutoFit/>
          </a:bodyPr>
          <a:lstStyle/>
          <a:p>
            <a:r>
              <a:rPr sz="2800" dirty="0">
                <a:ln>
                  <a:solidFill>
                    <a:schemeClr val="accent1"/>
                  </a:solidFill>
                </a:ln>
                <a:latin typeface="微软雅黑" panose="020B0503020204020204" pitchFamily="34" charset="-122"/>
                <a:ea typeface="微软雅黑" panose="020B0503020204020204" pitchFamily="34" charset="-122"/>
                <a:sym typeface="+mn-ea"/>
              </a:rPr>
              <a:t>5.5.1 神经网络基础</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100" name="文本框 99"/>
          <p:cNvSpPr txBox="1"/>
          <p:nvPr/>
        </p:nvSpPr>
        <p:spPr>
          <a:xfrm>
            <a:off x="630555" y="1136015"/>
            <a:ext cx="10735945" cy="1753235"/>
          </a:xfrm>
          <a:prstGeom prst="rect">
            <a:avLst/>
          </a:prstGeom>
          <a:noFill/>
          <a:ln w="9525">
            <a:noFill/>
          </a:ln>
        </p:spPr>
        <p:txBody>
          <a:bodyPr wrap="square">
            <a:spAutoFit/>
          </a:bodyPr>
          <a:p>
            <a:pPr indent="30480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  1943</a:t>
            </a:r>
            <a:r>
              <a:rPr lang="zh-CN" sz="2400" b="0">
                <a:latin typeface="Times New Roman" panose="02020603050405020304" pitchFamily="18" charset="0"/>
                <a:ea typeface="宋体" panose="02010600030101010101" pitchFamily="2" charset="-122"/>
                <a:cs typeface="Times New Roman" panose="02020603050405020304" pitchFamily="18" charset="0"/>
              </a:rPr>
              <a:t>年，心理学家</a:t>
            </a:r>
            <a:r>
              <a:rPr lang="en-US" sz="2400" b="0">
                <a:latin typeface="Times New Roman" panose="02020603050405020304" pitchFamily="18" charset="0"/>
                <a:ea typeface="宋体" panose="02010600030101010101" pitchFamily="2" charset="-122"/>
                <a:cs typeface="Times New Roman" panose="02020603050405020304" pitchFamily="18" charset="0"/>
              </a:rPr>
              <a:t>McCulloch</a:t>
            </a:r>
            <a:r>
              <a:rPr lang="zh-CN" sz="2400" b="0">
                <a:latin typeface="Times New Roman" panose="02020603050405020304" pitchFamily="18" charset="0"/>
                <a:ea typeface="宋体" panose="02010600030101010101" pitchFamily="2" charset="-122"/>
                <a:cs typeface="Times New Roman" panose="02020603050405020304" pitchFamily="18" charset="0"/>
              </a:rPr>
              <a:t>和数学家</a:t>
            </a:r>
            <a:r>
              <a:rPr lang="en-US" sz="2400" b="0">
                <a:latin typeface="Times New Roman" panose="02020603050405020304" pitchFamily="18" charset="0"/>
                <a:ea typeface="宋体" panose="02010600030101010101" pitchFamily="2" charset="-122"/>
                <a:cs typeface="Times New Roman" panose="02020603050405020304" pitchFamily="18" charset="0"/>
              </a:rPr>
              <a:t>Pitts</a:t>
            </a:r>
            <a:r>
              <a:rPr lang="zh-CN" sz="2400" b="0">
                <a:latin typeface="Times New Roman" panose="02020603050405020304" pitchFamily="18" charset="0"/>
                <a:ea typeface="宋体" panose="02010600030101010101" pitchFamily="2" charset="-122"/>
                <a:cs typeface="Times New Roman" panose="02020603050405020304" pitchFamily="18" charset="0"/>
              </a:rPr>
              <a:t>根据人脑神经元的结构</a:t>
            </a:r>
            <a:r>
              <a:rPr lang="en-US" sz="2400" b="0">
                <a:latin typeface="Times New Roman" panose="02020603050405020304" pitchFamily="18" charset="0"/>
                <a:ea typeface="宋体" panose="02010600030101010101" pitchFamily="2" charset="-122"/>
                <a:cs typeface="Times New Roman" panose="02020603050405020304" pitchFamily="18" charset="0"/>
              </a:rPr>
              <a:t>[6]</a:t>
            </a:r>
            <a:r>
              <a:rPr lang="zh-CN" sz="2400" b="0">
                <a:latin typeface="Times New Roman" panose="02020603050405020304" pitchFamily="18" charset="0"/>
                <a:ea typeface="宋体" panose="02010600030101010101" pitchFamily="2" charset="-122"/>
                <a:cs typeface="Times New Roman" panose="02020603050405020304" pitchFamily="18" charset="0"/>
              </a:rPr>
              <a:t>，提出了最简单的神经元模型——单层感知器</a:t>
            </a:r>
            <a:r>
              <a:rPr lang="en-US" sz="2400" b="0">
                <a:latin typeface="Times New Roman" panose="02020603050405020304" pitchFamily="18" charset="0"/>
                <a:ea typeface="宋体" panose="02010600030101010101" pitchFamily="2" charset="-122"/>
                <a:cs typeface="Times New Roman" panose="02020603050405020304" pitchFamily="18" charset="0"/>
              </a:rPr>
              <a:t>MP</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MP</a:t>
            </a:r>
            <a:r>
              <a:rPr lang="zh-CN" sz="2400" b="0">
                <a:latin typeface="Times New Roman" panose="02020603050405020304" pitchFamily="18" charset="0"/>
                <a:ea typeface="宋体" panose="02010600030101010101" pitchFamily="2" charset="-122"/>
                <a:cs typeface="Times New Roman" panose="02020603050405020304" pitchFamily="18" charset="0"/>
              </a:rPr>
              <a:t>的构造由</a:t>
            </a:r>
            <a:r>
              <a:rPr lang="en-US" sz="2400" b="0">
                <a:latin typeface="Times New Roman" panose="02020603050405020304" pitchFamily="18" charset="0"/>
                <a:ea typeface="宋体" panose="02010600030101010101" pitchFamily="2" charset="-122"/>
                <a:cs typeface="Times New Roman" panose="02020603050405020304" pitchFamily="18" charset="0"/>
              </a:rPr>
              <a:t>3</a:t>
            </a:r>
            <a:r>
              <a:rPr lang="zh-CN" sz="2400" b="0">
                <a:latin typeface="Times New Roman" panose="02020603050405020304" pitchFamily="18" charset="0"/>
                <a:ea typeface="宋体" panose="02010600030101010101" pitchFamily="2" charset="-122"/>
                <a:cs typeface="Times New Roman" panose="02020603050405020304" pitchFamily="18" charset="0"/>
              </a:rPr>
              <a:t>部分组成：输入信号、线性组合和非线性激活函数，如图</a:t>
            </a:r>
            <a:r>
              <a:rPr lang="en-US" sz="2400" b="0">
                <a:latin typeface="Times New Roman" panose="02020603050405020304" pitchFamily="18" charset="0"/>
                <a:ea typeface="宋体" panose="02010600030101010101" pitchFamily="2" charset="-122"/>
                <a:cs typeface="Times New Roman" panose="02020603050405020304" pitchFamily="18" charset="0"/>
              </a:rPr>
              <a:t>5-19</a:t>
            </a:r>
            <a:r>
              <a:rPr lang="zh-CN" sz="2400" b="0">
                <a:latin typeface="Times New Roman" panose="02020603050405020304" pitchFamily="18" charset="0"/>
                <a:ea typeface="宋体" panose="02010600030101010101" pitchFamily="2" charset="-122"/>
                <a:cs typeface="Times New Roman" panose="02020603050405020304" pitchFamily="18" charset="0"/>
              </a:rPr>
              <a:t>所示。</a:t>
            </a:r>
            <a:endParaRPr lang="zh-CN" altLang="en-US" sz="2400" b="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1"/>
          <p:cNvPicPr>
            <a:picLocks noChangeAspect="1"/>
          </p:cNvPicPr>
          <p:nvPr>
            <p:custDataLst>
              <p:tags r:id="rId3"/>
            </p:custDataLst>
          </p:nvPr>
        </p:nvPicPr>
        <p:blipFill>
          <a:blip r:embed="rId4"/>
          <a:stretch>
            <a:fillRect/>
          </a:stretch>
        </p:blipFill>
        <p:spPr>
          <a:xfrm>
            <a:off x="3515360" y="2763520"/>
            <a:ext cx="6713220" cy="3301365"/>
          </a:xfrm>
          <a:prstGeom prst="rect">
            <a:avLst/>
          </a:prstGeom>
        </p:spPr>
      </p:pic>
    </p:spTree>
  </p:cSld>
  <p:clrMapOvr>
    <a:masterClrMapping/>
  </p:clrMapOvr>
  <p:transition spd="slow" advTm="2811">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230"/>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2" name="文本框 1"/>
          <p:cNvSpPr txBox="1"/>
          <p:nvPr/>
        </p:nvSpPr>
        <p:spPr>
          <a:xfrm>
            <a:off x="1088674" y="1794751"/>
            <a:ext cx="9416415" cy="3268498"/>
          </a:xfrm>
          <a:prstGeom prst="rect">
            <a:avLst/>
          </a:prstGeom>
          <a:noFill/>
        </p:spPr>
        <p:txBody>
          <a:bodyPr wrap="square" rtlCol="0">
            <a:noAutofit/>
          </a:bodyPr>
          <a:lstStyle/>
          <a:p>
            <a:pPr indent="457200" fontAlgn="auto">
              <a:lnSpc>
                <a:spcPct val="150000"/>
              </a:lnSpc>
            </a:pP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对有</a:t>
            </a:r>
            <a:r>
              <a:rPr lang="en-US" altLang="zh-CN" sz="2400" kern="0" spc="-75"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i="1"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t>
            </a:r>
            <a:r>
              <a:rPr lang="en-US" altLang="zh-CN" sz="2400" i="1" kern="0" spc="-75"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个节点的图</a:t>
            </a:r>
            <a:r>
              <a:rPr lang="en-US" altLang="zh-CN" sz="2400" i="1"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i="1"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V</a:t>
            </a:r>
            <a:r>
              <a:rPr lang="en-US" altLang="zh-CN" sz="2400" i="1" kern="0" spc="-75"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400" kern="0" spc="-75" noProof="0" dirty="0">
                <a:latin typeface="Times New Roman" panose="02020603050405020304" pitchFamily="18" charset="0"/>
                <a:ea typeface="宋体" panose="02010600030101010101" pitchFamily="2" charset="-122"/>
                <a:cs typeface="Times New Roman" panose="02020603050405020304" pitchFamily="18" charset="0"/>
                <a:sym typeface="+mn-ea"/>
              </a:rPr>
              <a:t> </a:t>
            </a:r>
            <a:r>
              <a:rPr lang="en-US" altLang="zh-CN" sz="2400" i="1"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0" spc="-75"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来说，在计算机中通常用一个</a:t>
            </a:r>
            <a:r>
              <a:rPr lang="en-US" altLang="zh-CN" sz="2400" i="1"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t>
            </a:r>
            <a:r>
              <a:rPr lang="en-US" altLang="zh-CN" sz="2400" i="1" kern="0" spc="0" baseline="0" noProof="0" dirty="0" err="1">
                <a:solidFill>
                  <a:srgbClr val="000000"/>
                </a:solidFill>
                <a:latin typeface="Arial" panose="020B0604020202020204" pitchFamily="34" charset="0"/>
                <a:ea typeface="宋体" panose="02010600030101010101" pitchFamily="2" charset="-122"/>
                <a:cs typeface="Times New Roman" panose="02020603050405020304" pitchFamily="18" charset="0"/>
              </a:rPr>
              <a:t>×</a:t>
            </a:r>
            <a:r>
              <a:rPr lang="en-US" altLang="zh-CN" sz="2400" kern="0" spc="-75"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i="1"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t>
            </a:r>
            <a:r>
              <a:rPr lang="en-US" altLang="zh-CN" sz="2400" i="1" kern="0" spc="-75"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的矩阵</a:t>
            </a:r>
            <a:r>
              <a:rPr lang="en-US" altLang="zh-CN" sz="2400" kern="0" spc="-75"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i="1"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sz="2400" i="1" kern="0" spc="-75"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来表示</a:t>
            </a:r>
            <a:r>
              <a:rPr lang="en-US" altLang="zh-CN" sz="2400" i="1"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en-US" altLang="zh-CN" sz="2400" i="1" kern="0" spc="-9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中各节点间的链接关系，如果节点</a:t>
            </a:r>
            <a:r>
              <a:rPr lang="en-US" altLang="zh-CN" sz="2400" i="1" kern="0" spc="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v</a:t>
            </a:r>
            <a:r>
              <a:rPr lang="en-US" altLang="zh-CN" sz="2400" i="1" kern="0" spc="0" baseline="-2500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i</a:t>
            </a:r>
            <a:r>
              <a:rPr lang="en-US" altLang="zh-CN" sz="2400" i="1" kern="0" spc="-90" baseline="-2500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400" i="1"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v</a:t>
            </a:r>
            <a:r>
              <a:rPr lang="en-US" altLang="zh-CN" sz="2400" i="1" kern="0" spc="0" baseline="-3300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j</a:t>
            </a:r>
            <a:r>
              <a:rPr lang="en-US" altLang="zh-CN" sz="2400" i="1" kern="0" spc="-90" baseline="-5000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之间存在连边，则</a:t>
            </a:r>
            <a:r>
              <a:rPr lang="en-US" altLang="zh-CN" sz="2400" kern="0" spc="-9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i="1"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sz="2400" i="1" kern="0" spc="-9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i="1"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i</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i="1"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j</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i="1" kern="0" spc="-90" baseline="0" noProof="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1,否则</a:t>
            </a:r>
            <a:r>
              <a:rPr lang="en-US" altLang="zh-CN" sz="2400" i="1"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a:t>
            </a:r>
            <a:r>
              <a:rPr lang="en-US" altLang="zh-CN" sz="2400" i="1" kern="0" spc="-9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i="1"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i</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i="1"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j</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i="1" kern="0" spc="-90" baseline="0" noProof="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0</a:t>
            </a:r>
            <a:r>
              <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kern="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3" name="文本框 2"/>
          <p:cNvSpPr txBox="1"/>
          <p:nvPr/>
        </p:nvSpPr>
        <p:spPr>
          <a:xfrm>
            <a:off x="336884" y="613988"/>
            <a:ext cx="6710302" cy="521970"/>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rPr>
              <a:t>5.4.1</a:t>
            </a:r>
            <a:r>
              <a:rPr lang="zh-CN" altLang="zh-CN" sz="2800" dirty="0">
                <a:ln>
                  <a:solidFill>
                    <a:schemeClr val="accent1"/>
                  </a:solidFill>
                </a:ln>
                <a:latin typeface="微软雅黑" panose="020B0503020204020204" pitchFamily="34" charset="-122"/>
                <a:ea typeface="微软雅黑" panose="020B0503020204020204" pitchFamily="34" charset="-122"/>
              </a:rPr>
              <a:t>邻接矩阵（</a:t>
            </a:r>
            <a:r>
              <a:rPr lang="en-US" altLang="zh-CN" sz="2800" dirty="0">
                <a:ln>
                  <a:solidFill>
                    <a:schemeClr val="accent1"/>
                  </a:solidFill>
                </a:ln>
                <a:latin typeface="微软雅黑" panose="020B0503020204020204" pitchFamily="34" charset="-122"/>
                <a:ea typeface="微软雅黑" panose="020B0503020204020204" pitchFamily="34" charset="-122"/>
              </a:rPr>
              <a:t>Adjacent matrix)</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Tree>
  </p:cSld>
  <p:clrMapOvr>
    <a:masterClrMapping/>
  </p:clrMapOvr>
  <p:transition spd="slow" advTm="2811">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0" name="文本框 29"/>
          <p:cNvSpPr txBox="1"/>
          <p:nvPr>
            <p:custDataLst>
              <p:tags r:id="rId2"/>
            </p:custDataLst>
          </p:nvPr>
        </p:nvSpPr>
        <p:spPr>
          <a:xfrm>
            <a:off x="337185" y="614045"/>
            <a:ext cx="5334000" cy="521970"/>
          </a:xfrm>
          <a:prstGeom prst="rect">
            <a:avLst/>
          </a:prstGeom>
          <a:noFill/>
        </p:spPr>
        <p:txBody>
          <a:bodyPr wrap="square" rtlCol="0">
            <a:noAutofit/>
          </a:bodyPr>
          <a:lstStyle/>
          <a:p>
            <a:r>
              <a:rPr sz="2800" dirty="0">
                <a:ln>
                  <a:solidFill>
                    <a:schemeClr val="accent1"/>
                  </a:solidFill>
                </a:ln>
                <a:latin typeface="微软雅黑" panose="020B0503020204020204" pitchFamily="34" charset="-122"/>
                <a:ea typeface="微软雅黑" panose="020B0503020204020204" pitchFamily="34" charset="-122"/>
                <a:sym typeface="+mn-ea"/>
              </a:rPr>
              <a:t>5.5.1 神经网络基础</a:t>
            </a:r>
            <a:endParaRPr lang="zh-CN" altLang="en-US" sz="2800" dirty="0">
              <a:ln>
                <a:solidFill>
                  <a:schemeClr val="accent1"/>
                </a:solidFill>
              </a:ln>
              <a:latin typeface="微软雅黑" panose="020B0503020204020204" pitchFamily="34" charset="-122"/>
              <a:ea typeface="微软雅黑" panose="020B0503020204020204" pitchFamily="34" charset="-122"/>
            </a:endParaRPr>
          </a:p>
          <a:p>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graphicFrame>
        <p:nvGraphicFramePr>
          <p:cNvPr id="2" name="对象 -2147481505"/>
          <p:cNvGraphicFramePr>
            <a:graphicFrameLocks noChangeAspect="1"/>
          </p:cNvGraphicFramePr>
          <p:nvPr>
            <p:custDataLst>
              <p:tags r:id="rId3"/>
            </p:custDataLst>
          </p:nvPr>
        </p:nvGraphicFramePr>
        <p:xfrm>
          <a:off x="4484370" y="1467485"/>
          <a:ext cx="2340610" cy="973455"/>
        </p:xfrm>
        <a:graphic>
          <a:graphicData uri="http://schemas.openxmlformats.org/presentationml/2006/ole">
            <mc:AlternateContent xmlns:mc="http://schemas.openxmlformats.org/markup-compatibility/2006">
              <mc:Choice xmlns:v="urn:schemas-microsoft-com:vml" Requires="v">
                <p:oleObj spid="_x0000_s3076" name="" r:id="rId4" imgW="1078865" imgH="444500" progId="Equation.DSMT4">
                  <p:embed/>
                </p:oleObj>
              </mc:Choice>
              <mc:Fallback>
                <p:oleObj name="" r:id="rId4" imgW="1078865" imgH="444500" progId="Equation.DSMT4">
                  <p:embed/>
                  <p:pic>
                    <p:nvPicPr>
                      <p:cNvPr id="0" name="图片 3075"/>
                      <p:cNvPicPr/>
                      <p:nvPr/>
                    </p:nvPicPr>
                    <p:blipFill>
                      <a:blip r:embed="rId5"/>
                      <a:stretch>
                        <a:fillRect/>
                      </a:stretch>
                    </p:blipFill>
                    <p:spPr>
                      <a:xfrm>
                        <a:off x="4484370" y="1467485"/>
                        <a:ext cx="2340610" cy="973455"/>
                      </a:xfrm>
                      <a:prstGeom prst="rect">
                        <a:avLst/>
                      </a:prstGeom>
                      <a:noFill/>
                      <a:ln w="38100">
                        <a:noFill/>
                        <a:miter/>
                      </a:ln>
                    </p:spPr>
                  </p:pic>
                </p:oleObj>
              </mc:Fallback>
            </mc:AlternateContent>
          </a:graphicData>
        </a:graphic>
      </p:graphicFrame>
      <p:graphicFrame>
        <p:nvGraphicFramePr>
          <p:cNvPr id="3" name="对象 -2147481504"/>
          <p:cNvGraphicFramePr>
            <a:graphicFrameLocks noChangeAspect="1"/>
          </p:cNvGraphicFramePr>
          <p:nvPr>
            <p:custDataLst>
              <p:tags r:id="rId6"/>
            </p:custDataLst>
          </p:nvPr>
        </p:nvGraphicFramePr>
        <p:xfrm>
          <a:off x="4828540" y="2477770"/>
          <a:ext cx="1356995" cy="471805"/>
        </p:xfrm>
        <a:graphic>
          <a:graphicData uri="http://schemas.openxmlformats.org/presentationml/2006/ole">
            <mc:AlternateContent xmlns:mc="http://schemas.openxmlformats.org/markup-compatibility/2006">
              <mc:Choice xmlns:v="urn:schemas-microsoft-com:vml" Requires="v">
                <p:oleObj spid="_x0000_s4" name="" r:id="rId7" imgW="660400" imgH="228600" progId="Equation.DSMT4">
                  <p:embed/>
                </p:oleObj>
              </mc:Choice>
              <mc:Fallback>
                <p:oleObj name="" r:id="rId7" imgW="660400" imgH="228600" progId="Equation.DSMT4">
                  <p:embed/>
                  <p:pic>
                    <p:nvPicPr>
                      <p:cNvPr id="0" name="图片 1"/>
                      <p:cNvPicPr/>
                      <p:nvPr/>
                    </p:nvPicPr>
                    <p:blipFill>
                      <a:blip r:embed="rId8"/>
                      <a:stretch>
                        <a:fillRect/>
                      </a:stretch>
                    </p:blipFill>
                    <p:spPr>
                      <a:xfrm>
                        <a:off x="4828540" y="2477770"/>
                        <a:ext cx="1356995" cy="471805"/>
                      </a:xfrm>
                      <a:prstGeom prst="rect">
                        <a:avLst/>
                      </a:prstGeom>
                      <a:noFill/>
                      <a:ln w="38100">
                        <a:noFill/>
                        <a:miter/>
                      </a:ln>
                    </p:spPr>
                  </p:pic>
                </p:oleObj>
              </mc:Fallback>
            </mc:AlternateContent>
          </a:graphicData>
        </a:graphic>
      </p:graphicFrame>
      <p:sp>
        <p:nvSpPr>
          <p:cNvPr id="100" name="文本框 99"/>
          <p:cNvSpPr txBox="1"/>
          <p:nvPr/>
        </p:nvSpPr>
        <p:spPr>
          <a:xfrm>
            <a:off x="8646795" y="1742440"/>
            <a:ext cx="1290955" cy="424180"/>
          </a:xfrm>
          <a:prstGeom prst="rect">
            <a:avLst/>
          </a:prstGeom>
          <a:noFill/>
          <a:ln w="9525">
            <a:noFill/>
          </a:ln>
        </p:spPr>
        <p:txBody>
          <a:bodyPr>
            <a:noAutofit/>
          </a:bodyPr>
          <a:p>
            <a:pPr indent="304800" algn="r"/>
            <a:r>
              <a:rPr lang="en-US" b="0">
                <a:latin typeface="Times New Roman" panose="02020603050405020304" pitchFamily="18" charset="0"/>
                <a:ea typeface="宋体" panose="02010600030101010101" pitchFamily="2" charset="-122"/>
              </a:rPr>
              <a:t> </a:t>
            </a:r>
            <a:r>
              <a:rPr lang="en-US" sz="2400" b="0">
                <a:latin typeface="Times New Roman" panose="02020603050405020304" pitchFamily="18" charset="0"/>
                <a:ea typeface="宋体" panose="02010600030101010101" pitchFamily="2" charset="-122"/>
              </a:rPr>
              <a:t>(5-11)</a:t>
            </a:r>
            <a:endParaRPr lang="en-US" altLang="en-US" sz="2400" b="0">
              <a:latin typeface="Times New Roman" panose="02020603050405020304" pitchFamily="18" charset="0"/>
              <a:ea typeface="宋体" panose="02010600030101010101" pitchFamily="2" charset="-122"/>
            </a:endParaRPr>
          </a:p>
        </p:txBody>
      </p:sp>
      <p:sp>
        <p:nvSpPr>
          <p:cNvPr id="6" name="文本框 5"/>
          <p:cNvSpPr txBox="1"/>
          <p:nvPr/>
        </p:nvSpPr>
        <p:spPr>
          <a:xfrm>
            <a:off x="958850" y="3731260"/>
            <a:ext cx="9742805" cy="1198880"/>
          </a:xfrm>
          <a:prstGeom prst="rect">
            <a:avLst/>
          </a:prstGeom>
          <a:noFill/>
        </p:spPr>
        <p:txBody>
          <a:bodyPr wrap="square" rtlCol="0" anchor="t">
            <a:spAutoFit/>
          </a:bodyPr>
          <a:p>
            <a:pPr indent="457200" fontAlgn="auto">
              <a:lnSpc>
                <a:spcPct val="150000"/>
              </a:lnSpc>
            </a:pPr>
            <a:r>
              <a:rPr lang="zh-CN" altLang="en-US" sz="2400">
                <a:latin typeface="宋体" panose="02010600030101010101" pitchFamily="2" charset="-122"/>
                <a:ea typeface="宋体" panose="02010600030101010101" pitchFamily="2" charset="-122"/>
              </a:rPr>
              <a:t>其中，</a:t>
            </a:r>
            <a:r>
              <a:rPr lang="en-US" altLang="zh-CN" sz="2400">
                <a:latin typeface="宋体" panose="02010600030101010101" pitchFamily="2" charset="-122"/>
                <a:ea typeface="宋体" panose="02010600030101010101" pitchFamily="2" charset="-122"/>
              </a:rPr>
              <a:t>        </a:t>
            </a:r>
            <a:r>
              <a:rPr lang="zh-CN" altLang="en-US" sz="2400">
                <a:latin typeface="宋体" panose="02010600030101010101" pitchFamily="2" charset="-122"/>
                <a:ea typeface="宋体" panose="02010600030101010101" pitchFamily="2" charset="-122"/>
              </a:rPr>
              <a:t>是输入信号，</a:t>
            </a:r>
            <a:r>
              <a:rPr lang="en-US" altLang="zh-CN" sz="2400">
                <a:latin typeface="宋体" panose="02010600030101010101" pitchFamily="2" charset="-122"/>
                <a:ea typeface="宋体" panose="02010600030101010101" pitchFamily="2" charset="-122"/>
              </a:rPr>
              <a:t>        </a:t>
            </a:r>
            <a:r>
              <a:rPr lang="zh-CN" altLang="en-US" sz="2400">
                <a:latin typeface="宋体" panose="02010600030101010101" pitchFamily="2" charset="-122"/>
                <a:ea typeface="宋体" panose="02010600030101010101" pitchFamily="2" charset="-122"/>
              </a:rPr>
              <a:t>是神经元的权值，</a:t>
            </a:r>
            <a:r>
              <a:rPr lang="en-US" altLang="zh-CN" sz="2400">
                <a:latin typeface="宋体" panose="02010600030101010101" pitchFamily="2" charset="-122"/>
                <a:ea typeface="宋体" panose="02010600030101010101" pitchFamily="2" charset="-122"/>
              </a:rPr>
              <a:t>  </a:t>
            </a:r>
            <a:r>
              <a:rPr lang="zh-CN" altLang="en-US" sz="2400">
                <a:latin typeface="宋体" panose="02010600030101010101" pitchFamily="2" charset="-122"/>
                <a:ea typeface="宋体" panose="02010600030101010101" pitchFamily="2" charset="-122"/>
              </a:rPr>
              <a:t>是输入信号的线性变换加上偏置，激活函数</a:t>
            </a:r>
            <a:r>
              <a:rPr lang="en-US" altLang="zh-CN" sz="2400">
                <a:latin typeface="宋体" panose="02010600030101010101" pitchFamily="2" charset="-122"/>
                <a:ea typeface="宋体" panose="02010600030101010101" pitchFamily="2" charset="-122"/>
              </a:rPr>
              <a:t>    </a:t>
            </a:r>
            <a:r>
              <a:rPr lang="zh-CN" altLang="en-US" sz="2400">
                <a:latin typeface="宋体" panose="02010600030101010101" pitchFamily="2" charset="-122"/>
                <a:ea typeface="宋体" panose="02010600030101010101" pitchFamily="2" charset="-122"/>
              </a:rPr>
              <a:t>，</a:t>
            </a:r>
            <a:r>
              <a:rPr lang="en-US" altLang="zh-CN" sz="2400">
                <a:latin typeface="宋体" panose="02010600030101010101" pitchFamily="2" charset="-122"/>
                <a:ea typeface="宋体" panose="02010600030101010101" pitchFamily="2" charset="-122"/>
              </a:rPr>
              <a:t>   </a:t>
            </a:r>
            <a:r>
              <a:rPr lang="zh-CN" altLang="en-US" sz="2400">
                <a:latin typeface="宋体" panose="02010600030101010101" pitchFamily="2" charset="-122"/>
                <a:ea typeface="宋体" panose="02010600030101010101" pitchFamily="2" charset="-122"/>
              </a:rPr>
              <a:t>是神经元的输出信号。</a:t>
            </a:r>
            <a:endParaRPr lang="zh-CN" altLang="en-US" sz="2400">
              <a:latin typeface="宋体" panose="02010600030101010101" pitchFamily="2" charset="-122"/>
              <a:ea typeface="宋体" panose="02010600030101010101" pitchFamily="2" charset="-122"/>
            </a:endParaRPr>
          </a:p>
        </p:txBody>
      </p:sp>
      <p:graphicFrame>
        <p:nvGraphicFramePr>
          <p:cNvPr id="7" name="对象 -2147480543"/>
          <p:cNvGraphicFramePr>
            <a:graphicFrameLocks noChangeAspect="1"/>
          </p:cNvGraphicFramePr>
          <p:nvPr>
            <p:custDataLst>
              <p:tags r:id="rId9"/>
            </p:custDataLst>
          </p:nvPr>
        </p:nvGraphicFramePr>
        <p:xfrm>
          <a:off x="2511425" y="3917950"/>
          <a:ext cx="1134110" cy="353695"/>
        </p:xfrm>
        <a:graphic>
          <a:graphicData uri="http://schemas.openxmlformats.org/presentationml/2006/ole">
            <mc:AlternateContent xmlns:mc="http://schemas.openxmlformats.org/markup-compatibility/2006">
              <mc:Choice xmlns:v="urn:schemas-microsoft-com:vml" Requires="v">
                <p:oleObj spid="_x0000_s8" name="" r:id="rId10" imgW="736600" imgH="228600" progId="Equation.DSMT4">
                  <p:embed/>
                </p:oleObj>
              </mc:Choice>
              <mc:Fallback>
                <p:oleObj name="" r:id="rId10" imgW="736600" imgH="228600" progId="Equation.DSMT4">
                  <p:embed/>
                  <p:pic>
                    <p:nvPicPr>
                      <p:cNvPr id="0" name="图片 6"/>
                      <p:cNvPicPr/>
                      <p:nvPr/>
                    </p:nvPicPr>
                    <p:blipFill>
                      <a:blip r:embed="rId11"/>
                      <a:stretch>
                        <a:fillRect/>
                      </a:stretch>
                    </p:blipFill>
                    <p:spPr>
                      <a:xfrm>
                        <a:off x="2511425" y="3917950"/>
                        <a:ext cx="1134110" cy="353695"/>
                      </a:xfrm>
                      <a:prstGeom prst="rect">
                        <a:avLst/>
                      </a:prstGeom>
                      <a:noFill/>
                      <a:ln w="38100">
                        <a:noFill/>
                        <a:miter/>
                      </a:ln>
                    </p:spPr>
                  </p:pic>
                </p:oleObj>
              </mc:Fallback>
            </mc:AlternateContent>
          </a:graphicData>
        </a:graphic>
      </p:graphicFrame>
      <p:graphicFrame>
        <p:nvGraphicFramePr>
          <p:cNvPr id="9" name="对象 -2147481502"/>
          <p:cNvGraphicFramePr>
            <a:graphicFrameLocks noChangeAspect="1"/>
          </p:cNvGraphicFramePr>
          <p:nvPr>
            <p:custDataLst>
              <p:tags r:id="rId12"/>
            </p:custDataLst>
          </p:nvPr>
        </p:nvGraphicFramePr>
        <p:xfrm>
          <a:off x="5457825" y="3917950"/>
          <a:ext cx="1226185" cy="346075"/>
        </p:xfrm>
        <a:graphic>
          <a:graphicData uri="http://schemas.openxmlformats.org/presentationml/2006/ole">
            <mc:AlternateContent xmlns:mc="http://schemas.openxmlformats.org/markup-compatibility/2006">
              <mc:Choice xmlns:v="urn:schemas-microsoft-com:vml" Requires="v">
                <p:oleObj spid="_x0000_s10" name="" r:id="rId13" imgW="812800" imgH="228600" progId="Equation.DSMT4">
                  <p:embed/>
                </p:oleObj>
              </mc:Choice>
              <mc:Fallback>
                <p:oleObj name="" r:id="rId13" imgW="812800" imgH="228600" progId="Equation.DSMT4">
                  <p:embed/>
                  <p:pic>
                    <p:nvPicPr>
                      <p:cNvPr id="0" name="图片 7"/>
                      <p:cNvPicPr/>
                      <p:nvPr/>
                    </p:nvPicPr>
                    <p:blipFill>
                      <a:blip r:embed="rId14"/>
                      <a:stretch>
                        <a:fillRect/>
                      </a:stretch>
                    </p:blipFill>
                    <p:spPr>
                      <a:xfrm>
                        <a:off x="5457825" y="3917950"/>
                        <a:ext cx="1226185" cy="346075"/>
                      </a:xfrm>
                      <a:prstGeom prst="rect">
                        <a:avLst/>
                      </a:prstGeom>
                      <a:noFill/>
                      <a:ln w="38100">
                        <a:noFill/>
                        <a:miter/>
                      </a:ln>
                    </p:spPr>
                  </p:pic>
                </p:oleObj>
              </mc:Fallback>
            </mc:AlternateContent>
          </a:graphicData>
        </a:graphic>
      </p:graphicFrame>
      <p:graphicFrame>
        <p:nvGraphicFramePr>
          <p:cNvPr id="11" name="对象 -2147481501"/>
          <p:cNvGraphicFramePr>
            <a:graphicFrameLocks noChangeAspect="1"/>
          </p:cNvGraphicFramePr>
          <p:nvPr>
            <p:custDataLst>
              <p:tags r:id="rId15"/>
            </p:custDataLst>
          </p:nvPr>
        </p:nvGraphicFramePr>
        <p:xfrm>
          <a:off x="9175750" y="3902710"/>
          <a:ext cx="240665" cy="412750"/>
        </p:xfrm>
        <a:graphic>
          <a:graphicData uri="http://schemas.openxmlformats.org/presentationml/2006/ole">
            <mc:AlternateContent xmlns:mc="http://schemas.openxmlformats.org/markup-compatibility/2006">
              <mc:Choice xmlns:v="urn:schemas-microsoft-com:vml" Requires="v">
                <p:oleObj spid="_x0000_s12" name="" r:id="rId16" imgW="139700" imgH="228600" progId="Equation.DSMT4">
                  <p:embed/>
                </p:oleObj>
              </mc:Choice>
              <mc:Fallback>
                <p:oleObj name="" r:id="rId16" imgW="139700" imgH="228600" progId="Equation.DSMT4">
                  <p:embed/>
                  <p:pic>
                    <p:nvPicPr>
                      <p:cNvPr id="0" name="图片 8"/>
                      <p:cNvPicPr/>
                      <p:nvPr/>
                    </p:nvPicPr>
                    <p:blipFill>
                      <a:blip r:embed="rId17"/>
                      <a:stretch>
                        <a:fillRect/>
                      </a:stretch>
                    </p:blipFill>
                    <p:spPr>
                      <a:xfrm>
                        <a:off x="9175750" y="3902710"/>
                        <a:ext cx="240665" cy="412750"/>
                      </a:xfrm>
                      <a:prstGeom prst="rect">
                        <a:avLst/>
                      </a:prstGeom>
                      <a:noFill/>
                      <a:ln w="38100">
                        <a:noFill/>
                        <a:miter/>
                      </a:ln>
                    </p:spPr>
                  </p:pic>
                </p:oleObj>
              </mc:Fallback>
            </mc:AlternateContent>
          </a:graphicData>
        </a:graphic>
      </p:graphicFrame>
      <p:graphicFrame>
        <p:nvGraphicFramePr>
          <p:cNvPr id="13" name="对象 -2147481500"/>
          <p:cNvGraphicFramePr>
            <a:graphicFrameLocks noChangeAspect="1"/>
          </p:cNvGraphicFramePr>
          <p:nvPr>
            <p:custDataLst>
              <p:tags r:id="rId18"/>
            </p:custDataLst>
          </p:nvPr>
        </p:nvGraphicFramePr>
        <p:xfrm>
          <a:off x="5958840" y="4547553"/>
          <a:ext cx="532174" cy="306000"/>
        </p:xfrm>
        <a:graphic>
          <a:graphicData uri="http://schemas.openxmlformats.org/presentationml/2006/ole">
            <mc:AlternateContent xmlns:mc="http://schemas.openxmlformats.org/markup-compatibility/2006">
              <mc:Choice xmlns:v="urn:schemas-microsoft-com:vml" Requires="v">
                <p:oleObj spid="_x0000_s14" name="" r:id="rId19" imgW="380365" imgH="215900" progId="Equation.DSMT4">
                  <p:embed/>
                </p:oleObj>
              </mc:Choice>
              <mc:Fallback>
                <p:oleObj name="" r:id="rId19" imgW="380365" imgH="215900" progId="Equation.DSMT4">
                  <p:embed/>
                  <p:pic>
                    <p:nvPicPr>
                      <p:cNvPr id="0" name="图片 9"/>
                      <p:cNvPicPr/>
                      <p:nvPr/>
                    </p:nvPicPr>
                    <p:blipFill>
                      <a:blip r:embed="rId20"/>
                      <a:stretch>
                        <a:fillRect/>
                      </a:stretch>
                    </p:blipFill>
                    <p:spPr>
                      <a:xfrm>
                        <a:off x="5958840" y="4547553"/>
                        <a:ext cx="532174" cy="306000"/>
                      </a:xfrm>
                      <a:prstGeom prst="rect">
                        <a:avLst/>
                      </a:prstGeom>
                      <a:noFill/>
                      <a:ln w="38100">
                        <a:noFill/>
                        <a:miter/>
                      </a:ln>
                    </p:spPr>
                  </p:pic>
                </p:oleObj>
              </mc:Fallback>
            </mc:AlternateContent>
          </a:graphicData>
        </a:graphic>
      </p:graphicFrame>
      <p:graphicFrame>
        <p:nvGraphicFramePr>
          <p:cNvPr id="15" name="对象 -2147481499"/>
          <p:cNvGraphicFramePr>
            <a:graphicFrameLocks noChangeAspect="1"/>
          </p:cNvGraphicFramePr>
          <p:nvPr>
            <p:custDataLst>
              <p:tags r:id="rId21"/>
            </p:custDataLst>
          </p:nvPr>
        </p:nvGraphicFramePr>
        <p:xfrm>
          <a:off x="6925945" y="4416425"/>
          <a:ext cx="335915" cy="424815"/>
        </p:xfrm>
        <a:graphic>
          <a:graphicData uri="http://schemas.openxmlformats.org/presentationml/2006/ole">
            <mc:AlternateContent xmlns:mc="http://schemas.openxmlformats.org/markup-compatibility/2006">
              <mc:Choice xmlns:v="urn:schemas-microsoft-com:vml" Requires="v">
                <p:oleObj spid="_x0000_s16" name="" r:id="rId22" imgW="177800" imgH="227965" progId="Equation.DSMT4">
                  <p:embed/>
                </p:oleObj>
              </mc:Choice>
              <mc:Fallback>
                <p:oleObj name="" r:id="rId22" imgW="177800" imgH="227965" progId="Equation.DSMT4">
                  <p:embed/>
                  <p:pic>
                    <p:nvPicPr>
                      <p:cNvPr id="0" name="图片 10"/>
                      <p:cNvPicPr/>
                      <p:nvPr/>
                    </p:nvPicPr>
                    <p:blipFill>
                      <a:blip r:embed="rId23"/>
                      <a:stretch>
                        <a:fillRect/>
                      </a:stretch>
                    </p:blipFill>
                    <p:spPr>
                      <a:xfrm>
                        <a:off x="6925945" y="4416425"/>
                        <a:ext cx="335915" cy="424815"/>
                      </a:xfrm>
                      <a:prstGeom prst="rect">
                        <a:avLst/>
                      </a:prstGeom>
                      <a:noFill/>
                      <a:ln w="38100">
                        <a:noFill/>
                        <a:miter/>
                      </a:ln>
                    </p:spPr>
                  </p:pic>
                </p:oleObj>
              </mc:Fallback>
            </mc:AlternateContent>
          </a:graphicData>
        </a:graphic>
      </p:graphicFrame>
      <p:sp>
        <p:nvSpPr>
          <p:cNvPr id="17" name="文本框 16"/>
          <p:cNvSpPr txBox="1"/>
          <p:nvPr>
            <p:custDataLst>
              <p:tags r:id="rId24"/>
            </p:custDataLst>
          </p:nvPr>
        </p:nvSpPr>
        <p:spPr>
          <a:xfrm>
            <a:off x="8646795" y="2374900"/>
            <a:ext cx="1290955" cy="424180"/>
          </a:xfrm>
          <a:prstGeom prst="rect">
            <a:avLst/>
          </a:prstGeom>
          <a:noFill/>
          <a:ln w="9525">
            <a:noFill/>
          </a:ln>
        </p:spPr>
        <p:txBody>
          <a:bodyPr>
            <a:noAutofit/>
          </a:bodyPr>
          <a:p>
            <a:pPr indent="304800" algn="r"/>
            <a:r>
              <a:rPr lang="en-US" b="0">
                <a:latin typeface="Times New Roman" panose="02020603050405020304" pitchFamily="18" charset="0"/>
                <a:ea typeface="宋体" panose="02010600030101010101" pitchFamily="2" charset="-122"/>
              </a:rPr>
              <a:t> </a:t>
            </a:r>
            <a:r>
              <a:rPr lang="en-US" sz="2400" b="0">
                <a:latin typeface="Times New Roman" panose="02020603050405020304" pitchFamily="18" charset="0"/>
                <a:ea typeface="宋体" panose="02010600030101010101" pitchFamily="2" charset="-122"/>
              </a:rPr>
              <a:t>(5-12)</a:t>
            </a:r>
            <a:endParaRPr lang="en-US" altLang="en-US" sz="2400" b="0">
              <a:latin typeface="Times New Roman" panose="02020603050405020304" pitchFamily="18" charset="0"/>
              <a:ea typeface="宋体" panose="02010600030101010101" pitchFamily="2" charset="-122"/>
            </a:endParaRPr>
          </a:p>
        </p:txBody>
      </p:sp>
    </p:spTree>
  </p:cSld>
  <p:clrMapOvr>
    <a:masterClrMapping/>
  </p:clrMapOvr>
  <p:transition spd="slow" advTm="2811">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360312"/>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238885"/>
            <a:ext cx="9361805" cy="270000"/>
          </a:xfrm>
          <a:prstGeom prst="rect">
            <a:avLst/>
          </a:prstGeom>
          <a:noFill/>
        </p:spPr>
        <p:txBody>
          <a:bodyPr wrap="square" rtlCol="0" anchor="t">
            <a:noAutofit/>
          </a:bodyPr>
          <a:p>
            <a:pPr>
              <a:lnSpc>
                <a:spcPct val="150000"/>
              </a:lnSpc>
            </a:pPr>
            <a:endParaRPr lang="zh-CN" altLang="en-US" sz="2400"/>
          </a:p>
        </p:txBody>
      </p:sp>
      <p:sp>
        <p:nvSpPr>
          <p:cNvPr id="30" name="文本框 29"/>
          <p:cNvSpPr txBox="1"/>
          <p:nvPr>
            <p:custDataLst>
              <p:tags r:id="rId2"/>
            </p:custDataLst>
          </p:nvPr>
        </p:nvSpPr>
        <p:spPr>
          <a:xfrm>
            <a:off x="337185" y="451485"/>
            <a:ext cx="5334000" cy="521970"/>
          </a:xfrm>
          <a:prstGeom prst="rect">
            <a:avLst/>
          </a:prstGeom>
          <a:noFill/>
        </p:spPr>
        <p:txBody>
          <a:bodyPr wrap="square" rtlCol="0">
            <a:spAutoFit/>
          </a:bodyPr>
          <a:lstStyle/>
          <a:p>
            <a:r>
              <a:rPr sz="2800" dirty="0">
                <a:ln>
                  <a:solidFill>
                    <a:schemeClr val="accent1"/>
                  </a:solidFill>
                </a:ln>
                <a:latin typeface="微软雅黑" panose="020B0503020204020204" pitchFamily="34" charset="-122"/>
                <a:ea typeface="微软雅黑" panose="020B0503020204020204" pitchFamily="34" charset="-122"/>
                <a:sym typeface="+mn-ea"/>
              </a:rPr>
              <a:t>5.5.1 神经网络基础</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8" name="文本框 7"/>
          <p:cNvSpPr txBox="1"/>
          <p:nvPr/>
        </p:nvSpPr>
        <p:spPr>
          <a:xfrm>
            <a:off x="916940" y="973455"/>
            <a:ext cx="10611485" cy="2861310"/>
          </a:xfrm>
          <a:prstGeom prst="rect">
            <a:avLst/>
          </a:prstGeom>
          <a:noFill/>
        </p:spPr>
        <p:txBody>
          <a:bodyPr wrap="square" rtlCol="0" anchor="t">
            <a:spAutoFit/>
          </a:bodyPr>
          <a:p>
            <a:pPr indent="45720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2. 多层感知器（Multi-Layer Perceptron, MLP）</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45720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典型的含有单个隐含层的多层感知器的结构如图5-20所示，其可视为是一个映射：</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，其中</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表示输入层的神经元个数，描述了输入层输入向量维度，</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表示输出层的神经元个数，描述了输出向量维度。计算过程可表示为(5-1</a:t>
            </a:r>
            <a:r>
              <a:rPr lang="en-US" altLang="zh-CN" sz="2400">
                <a:latin typeface="Times New Roman" panose="02020603050405020304" pitchFamily="18" charset="0"/>
                <a:ea typeface="宋体" panose="02010600030101010101" pitchFamily="2" charset="-122"/>
                <a:cs typeface="Times New Roman" panose="02020603050405020304" pitchFamily="18" charset="0"/>
              </a:rPr>
              <a:t>3</a:t>
            </a:r>
            <a:r>
              <a:rPr lang="zh-CN" alt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2" name="对象 -2147481498"/>
          <p:cNvGraphicFramePr>
            <a:graphicFrameLocks noChangeAspect="1"/>
          </p:cNvGraphicFramePr>
          <p:nvPr>
            <p:custDataLst>
              <p:tags r:id="rId3"/>
            </p:custDataLst>
          </p:nvPr>
        </p:nvGraphicFramePr>
        <p:xfrm>
          <a:off x="2105660" y="2266315"/>
          <a:ext cx="1812925" cy="398145"/>
        </p:xfrm>
        <a:graphic>
          <a:graphicData uri="http://schemas.openxmlformats.org/presentationml/2006/ole">
            <mc:AlternateContent xmlns:mc="http://schemas.openxmlformats.org/markup-compatibility/2006">
              <mc:Choice xmlns:v="urn:schemas-microsoft-com:vml" Requires="v">
                <p:oleObj spid="_x0000_s3076" name="" r:id="rId4" imgW="1179830" imgH="266065" progId="Equation.DSMT4">
                  <p:embed/>
                </p:oleObj>
              </mc:Choice>
              <mc:Fallback>
                <p:oleObj name="" r:id="rId4" imgW="1179830" imgH="266065" progId="Equation.DSMT4">
                  <p:embed/>
                  <p:pic>
                    <p:nvPicPr>
                      <p:cNvPr id="0" name="图片 3075"/>
                      <p:cNvPicPr/>
                      <p:nvPr/>
                    </p:nvPicPr>
                    <p:blipFill>
                      <a:blip r:embed="rId5"/>
                      <a:stretch>
                        <a:fillRect/>
                      </a:stretch>
                    </p:blipFill>
                    <p:spPr>
                      <a:xfrm>
                        <a:off x="2105660" y="2266315"/>
                        <a:ext cx="1812925" cy="398145"/>
                      </a:xfrm>
                      <a:prstGeom prst="rect">
                        <a:avLst/>
                      </a:prstGeom>
                      <a:noFill/>
                      <a:ln w="38100">
                        <a:noFill/>
                        <a:miter/>
                      </a:ln>
                    </p:spPr>
                  </p:pic>
                </p:oleObj>
              </mc:Fallback>
            </mc:AlternateContent>
          </a:graphicData>
        </a:graphic>
      </p:graphicFrame>
      <p:graphicFrame>
        <p:nvGraphicFramePr>
          <p:cNvPr id="3" name="对象 -2147481497"/>
          <p:cNvGraphicFramePr>
            <a:graphicFrameLocks noChangeAspect="1"/>
          </p:cNvGraphicFramePr>
          <p:nvPr>
            <p:custDataLst>
              <p:tags r:id="rId6"/>
            </p:custDataLst>
          </p:nvPr>
        </p:nvGraphicFramePr>
        <p:xfrm>
          <a:off x="4815840" y="2245995"/>
          <a:ext cx="578485" cy="418465"/>
        </p:xfrm>
        <a:graphic>
          <a:graphicData uri="http://schemas.openxmlformats.org/presentationml/2006/ole">
            <mc:AlternateContent xmlns:mc="http://schemas.openxmlformats.org/markup-compatibility/2006">
              <mc:Choice xmlns:v="urn:schemas-microsoft-com:vml" Requires="v">
                <p:oleObj spid="_x0000_s9" name="" r:id="rId7" imgW="342900" imgH="241300" progId="Equation.DSMT4">
                  <p:embed/>
                </p:oleObj>
              </mc:Choice>
              <mc:Fallback>
                <p:oleObj name="" r:id="rId7" imgW="342900" imgH="241300" progId="Equation.DSMT4">
                  <p:embed/>
                  <p:pic>
                    <p:nvPicPr>
                      <p:cNvPr id="0" name="图片 8"/>
                      <p:cNvPicPr/>
                      <p:nvPr/>
                    </p:nvPicPr>
                    <p:blipFill>
                      <a:blip r:embed="rId8"/>
                      <a:stretch>
                        <a:fillRect/>
                      </a:stretch>
                    </p:blipFill>
                    <p:spPr>
                      <a:xfrm>
                        <a:off x="4815840" y="2245995"/>
                        <a:ext cx="578485" cy="418465"/>
                      </a:xfrm>
                      <a:prstGeom prst="rect">
                        <a:avLst/>
                      </a:prstGeom>
                      <a:noFill/>
                      <a:ln w="38100">
                        <a:noFill/>
                        <a:miter/>
                      </a:ln>
                    </p:spPr>
                  </p:pic>
                </p:oleObj>
              </mc:Fallback>
            </mc:AlternateContent>
          </a:graphicData>
        </a:graphic>
      </p:graphicFrame>
      <p:graphicFrame>
        <p:nvGraphicFramePr>
          <p:cNvPr id="6" name="对象 -2147481496"/>
          <p:cNvGraphicFramePr>
            <a:graphicFrameLocks noChangeAspect="1"/>
          </p:cNvGraphicFramePr>
          <p:nvPr>
            <p:custDataLst>
              <p:tags r:id="rId9"/>
            </p:custDataLst>
          </p:nvPr>
        </p:nvGraphicFramePr>
        <p:xfrm>
          <a:off x="2726690" y="2797175"/>
          <a:ext cx="626745" cy="397510"/>
        </p:xfrm>
        <a:graphic>
          <a:graphicData uri="http://schemas.openxmlformats.org/presentationml/2006/ole">
            <mc:AlternateContent xmlns:mc="http://schemas.openxmlformats.org/markup-compatibility/2006">
              <mc:Choice xmlns:v="urn:schemas-microsoft-com:vml" Requires="v">
                <p:oleObj spid="_x0000_s10" name="" r:id="rId10" imgW="393700" imgH="241300" progId="Equation.DSMT4">
                  <p:embed/>
                </p:oleObj>
              </mc:Choice>
              <mc:Fallback>
                <p:oleObj name="" r:id="rId10" imgW="393700" imgH="241300" progId="Equation.DSMT4">
                  <p:embed/>
                  <p:pic>
                    <p:nvPicPr>
                      <p:cNvPr id="0" name="图片 9"/>
                      <p:cNvPicPr/>
                      <p:nvPr/>
                    </p:nvPicPr>
                    <p:blipFill>
                      <a:blip r:embed="rId11"/>
                      <a:stretch>
                        <a:fillRect/>
                      </a:stretch>
                    </p:blipFill>
                    <p:spPr>
                      <a:xfrm>
                        <a:off x="2726690" y="2797175"/>
                        <a:ext cx="626745" cy="397510"/>
                      </a:xfrm>
                      <a:prstGeom prst="rect">
                        <a:avLst/>
                      </a:prstGeom>
                      <a:noFill/>
                      <a:ln w="38100">
                        <a:noFill/>
                        <a:miter/>
                      </a:ln>
                    </p:spPr>
                  </p:pic>
                </p:oleObj>
              </mc:Fallback>
            </mc:AlternateContent>
          </a:graphicData>
        </a:graphic>
      </p:graphicFrame>
      <p:graphicFrame>
        <p:nvGraphicFramePr>
          <p:cNvPr id="7" name="对象 -2147481495"/>
          <p:cNvGraphicFramePr>
            <a:graphicFrameLocks noChangeAspect="1"/>
          </p:cNvGraphicFramePr>
          <p:nvPr>
            <p:custDataLst>
              <p:tags r:id="rId12"/>
            </p:custDataLst>
          </p:nvPr>
        </p:nvGraphicFramePr>
        <p:xfrm>
          <a:off x="2973705" y="3774440"/>
          <a:ext cx="3702050" cy="435610"/>
        </p:xfrm>
        <a:graphic>
          <a:graphicData uri="http://schemas.openxmlformats.org/presentationml/2006/ole">
            <mc:AlternateContent xmlns:mc="http://schemas.openxmlformats.org/markup-compatibility/2006">
              <mc:Choice xmlns:v="urn:schemas-microsoft-com:vml" Requires="v">
                <p:oleObj spid="_x0000_s11" name="" r:id="rId13" imgW="2107565" imgH="241300" progId="Equation.DSMT4">
                  <p:embed/>
                </p:oleObj>
              </mc:Choice>
              <mc:Fallback>
                <p:oleObj name="" r:id="rId13" imgW="2107565" imgH="241300" progId="Equation.DSMT4">
                  <p:embed/>
                  <p:pic>
                    <p:nvPicPr>
                      <p:cNvPr id="0" name="图片 10"/>
                      <p:cNvPicPr/>
                      <p:nvPr/>
                    </p:nvPicPr>
                    <p:blipFill>
                      <a:blip r:embed="rId14"/>
                      <a:stretch>
                        <a:fillRect/>
                      </a:stretch>
                    </p:blipFill>
                    <p:spPr>
                      <a:xfrm>
                        <a:off x="2973705" y="3774440"/>
                        <a:ext cx="3702050" cy="435610"/>
                      </a:xfrm>
                      <a:prstGeom prst="rect">
                        <a:avLst/>
                      </a:prstGeom>
                      <a:noFill/>
                      <a:ln w="38100">
                        <a:noFill/>
                        <a:miter/>
                      </a:ln>
                    </p:spPr>
                  </p:pic>
                </p:oleObj>
              </mc:Fallback>
            </mc:AlternateContent>
          </a:graphicData>
        </a:graphic>
      </p:graphicFrame>
      <p:sp>
        <p:nvSpPr>
          <p:cNvPr id="12" name="文本框 11"/>
          <p:cNvSpPr txBox="1"/>
          <p:nvPr/>
        </p:nvSpPr>
        <p:spPr>
          <a:xfrm>
            <a:off x="7312025" y="3817620"/>
            <a:ext cx="1348105" cy="414020"/>
          </a:xfrm>
          <a:prstGeom prst="rect">
            <a:avLst/>
          </a:prstGeom>
          <a:noFill/>
          <a:ln w="9525">
            <a:noFill/>
          </a:ln>
        </p:spPr>
        <p:txBody>
          <a:bodyPr>
            <a:noAutofit/>
          </a:bodyPr>
          <a:p>
            <a:pPr indent="127000"/>
            <a:r>
              <a:rPr lang="en-US" sz="2400" b="0">
                <a:latin typeface="Times New Roman" panose="02020603050405020304" pitchFamily="18" charset="0"/>
                <a:ea typeface="宋体" panose="02010600030101010101" pitchFamily="2" charset="-122"/>
              </a:rPr>
              <a:t>(5-13)</a:t>
            </a:r>
            <a:endParaRPr lang="en-US" altLang="en-US" sz="2400" b="0">
              <a:latin typeface="Times New Roman" panose="02020603050405020304" pitchFamily="18" charset="0"/>
              <a:ea typeface="宋体" panose="02010600030101010101" pitchFamily="2" charset="-122"/>
            </a:endParaRPr>
          </a:p>
        </p:txBody>
      </p:sp>
      <p:sp>
        <p:nvSpPr>
          <p:cNvPr id="13" name="文本框 12"/>
          <p:cNvSpPr txBox="1"/>
          <p:nvPr/>
        </p:nvSpPr>
        <p:spPr>
          <a:xfrm>
            <a:off x="1068070" y="4321175"/>
            <a:ext cx="7653020" cy="1927225"/>
          </a:xfrm>
          <a:prstGeom prst="rect">
            <a:avLst/>
          </a:prstGeom>
          <a:noFill/>
        </p:spPr>
        <p:txBody>
          <a:bodyPr wrap="square" rtlCol="0" anchor="t">
            <a:noAutofit/>
          </a:bodyPr>
          <a:p>
            <a:pPr indent="457200" fontAlgn="auto">
              <a:lnSpc>
                <a:spcPct val="150000"/>
              </a:lnSpc>
            </a:pPr>
            <a:r>
              <a:rPr lang="zh-CN" altLang="en-US" sz="2400">
                <a:latin typeface="Times New Roman" panose="02020603050405020304" pitchFamily="18" charset="0"/>
                <a:ea typeface="宋体" panose="02010600030101010101" pitchFamily="2" charset="-122"/>
              </a:rPr>
              <a:t>其中，</a:t>
            </a:r>
            <a:r>
              <a:rPr lang="en-US" altLang="zh-CN" sz="2400">
                <a:latin typeface="Times New Roman" panose="02020603050405020304" pitchFamily="18" charset="0"/>
                <a:ea typeface="宋体" panose="02010600030101010101" pitchFamily="2" charset="-122"/>
              </a:rPr>
              <a:t>          </a:t>
            </a:r>
            <a:r>
              <a:rPr lang="zh-CN" altLang="en-US" sz="2400">
                <a:latin typeface="Times New Roman" panose="02020603050405020304" pitchFamily="18" charset="0"/>
                <a:ea typeface="宋体" panose="02010600030101010101" pitchFamily="2" charset="-122"/>
              </a:rPr>
              <a:t>表示输入层和隐藏层的偏置，</a:t>
            </a:r>
            <a:r>
              <a:rPr lang="en-US" altLang="zh-CN" sz="2400">
                <a:latin typeface="Times New Roman" panose="02020603050405020304" pitchFamily="18" charset="0"/>
                <a:ea typeface="宋体" panose="02010600030101010101" pitchFamily="2" charset="-122"/>
              </a:rPr>
              <a:t>         </a:t>
            </a:r>
            <a:r>
              <a:rPr lang="zh-CN" altLang="en-US" sz="2400">
                <a:latin typeface="Times New Roman" panose="02020603050405020304" pitchFamily="18" charset="0"/>
                <a:ea typeface="宋体" panose="02010600030101010101" pitchFamily="2" charset="-122"/>
              </a:rPr>
              <a:t>表示输入层和隐藏层的权值向量，</a:t>
            </a:r>
            <a:r>
              <a:rPr lang="en-US" altLang="zh-CN" sz="2400">
                <a:latin typeface="Times New Roman" panose="02020603050405020304" pitchFamily="18" charset="0"/>
                <a:ea typeface="宋体" panose="02010600030101010101" pitchFamily="2" charset="-122"/>
              </a:rPr>
              <a:t>        </a:t>
            </a:r>
            <a:r>
              <a:rPr lang="zh-CN" altLang="en-US" sz="2400">
                <a:latin typeface="Times New Roman" panose="02020603050405020304" pitchFamily="18" charset="0"/>
                <a:ea typeface="宋体" panose="02010600030101010101" pitchFamily="2" charset="-122"/>
              </a:rPr>
              <a:t>表示输入层到隐藏层的激活函数，隐藏层到输出层的激活函数。</a:t>
            </a:r>
            <a:endParaRPr lang="zh-CN" altLang="en-US" sz="2400">
              <a:latin typeface="Times New Roman" panose="02020603050405020304" pitchFamily="18" charset="0"/>
              <a:ea typeface="宋体" panose="02010600030101010101" pitchFamily="2" charset="-122"/>
            </a:endParaRPr>
          </a:p>
        </p:txBody>
      </p:sp>
      <p:graphicFrame>
        <p:nvGraphicFramePr>
          <p:cNvPr id="14" name="对象 -2147481494"/>
          <p:cNvGraphicFramePr>
            <a:graphicFrameLocks noChangeAspect="1"/>
          </p:cNvGraphicFramePr>
          <p:nvPr>
            <p:custDataLst>
              <p:tags r:id="rId15"/>
            </p:custDataLst>
          </p:nvPr>
        </p:nvGraphicFramePr>
        <p:xfrm>
          <a:off x="2415540" y="4509770"/>
          <a:ext cx="852805" cy="417830"/>
        </p:xfrm>
        <a:graphic>
          <a:graphicData uri="http://schemas.openxmlformats.org/presentationml/2006/ole">
            <mc:AlternateContent xmlns:mc="http://schemas.openxmlformats.org/markup-compatibility/2006">
              <mc:Choice xmlns:v="urn:schemas-microsoft-com:vml" Requires="v">
                <p:oleObj spid="_x0000_s15" name="" r:id="rId16" imgW="469900" imgH="228600" progId="Equation.DSMT4">
                  <p:embed/>
                </p:oleObj>
              </mc:Choice>
              <mc:Fallback>
                <p:oleObj name="" r:id="rId16" imgW="469900" imgH="228600" progId="Equation.DSMT4">
                  <p:embed/>
                  <p:pic>
                    <p:nvPicPr>
                      <p:cNvPr id="0" name="图片 13"/>
                      <p:cNvPicPr/>
                      <p:nvPr/>
                    </p:nvPicPr>
                    <p:blipFill>
                      <a:blip r:embed="rId17"/>
                      <a:stretch>
                        <a:fillRect/>
                      </a:stretch>
                    </p:blipFill>
                    <p:spPr>
                      <a:xfrm>
                        <a:off x="2415540" y="4509770"/>
                        <a:ext cx="852805" cy="417830"/>
                      </a:xfrm>
                      <a:prstGeom prst="rect">
                        <a:avLst/>
                      </a:prstGeom>
                      <a:noFill/>
                      <a:ln w="38100">
                        <a:noFill/>
                        <a:miter/>
                      </a:ln>
                    </p:spPr>
                  </p:pic>
                </p:oleObj>
              </mc:Fallback>
            </mc:AlternateContent>
          </a:graphicData>
        </a:graphic>
      </p:graphicFrame>
      <p:graphicFrame>
        <p:nvGraphicFramePr>
          <p:cNvPr id="16" name="对象 -2147481493"/>
          <p:cNvGraphicFramePr>
            <a:graphicFrameLocks noChangeAspect="1"/>
          </p:cNvGraphicFramePr>
          <p:nvPr>
            <p:custDataLst>
              <p:tags r:id="rId18"/>
            </p:custDataLst>
          </p:nvPr>
        </p:nvGraphicFramePr>
        <p:xfrm>
          <a:off x="7117715" y="4554220"/>
          <a:ext cx="821690" cy="313055"/>
        </p:xfrm>
        <a:graphic>
          <a:graphicData uri="http://schemas.openxmlformats.org/presentationml/2006/ole">
            <mc:AlternateContent xmlns:mc="http://schemas.openxmlformats.org/markup-compatibility/2006">
              <mc:Choice xmlns:v="urn:schemas-microsoft-com:vml" Requires="v">
                <p:oleObj spid="_x0000_s17" name="" r:id="rId19" imgW="596900" imgH="228600" progId="Equation.DSMT4">
                  <p:embed/>
                </p:oleObj>
              </mc:Choice>
              <mc:Fallback>
                <p:oleObj name="" r:id="rId19" imgW="596900" imgH="228600" progId="Equation.DSMT4">
                  <p:embed/>
                  <p:pic>
                    <p:nvPicPr>
                      <p:cNvPr id="0" name="图片 14"/>
                      <p:cNvPicPr/>
                      <p:nvPr/>
                    </p:nvPicPr>
                    <p:blipFill>
                      <a:blip r:embed="rId20"/>
                      <a:stretch>
                        <a:fillRect/>
                      </a:stretch>
                    </p:blipFill>
                    <p:spPr>
                      <a:xfrm>
                        <a:off x="7117715" y="4554220"/>
                        <a:ext cx="821690" cy="313055"/>
                      </a:xfrm>
                      <a:prstGeom prst="rect">
                        <a:avLst/>
                      </a:prstGeom>
                      <a:noFill/>
                      <a:ln w="38100">
                        <a:noFill/>
                        <a:miter/>
                      </a:ln>
                    </p:spPr>
                  </p:pic>
                </p:oleObj>
              </mc:Fallback>
            </mc:AlternateContent>
          </a:graphicData>
        </a:graphic>
      </p:graphicFrame>
      <p:graphicFrame>
        <p:nvGraphicFramePr>
          <p:cNvPr id="18" name="对象 -2147481492"/>
          <p:cNvGraphicFramePr>
            <a:graphicFrameLocks noChangeAspect="1"/>
          </p:cNvGraphicFramePr>
          <p:nvPr>
            <p:custDataLst>
              <p:tags r:id="rId21"/>
            </p:custDataLst>
          </p:nvPr>
        </p:nvGraphicFramePr>
        <p:xfrm>
          <a:off x="5079365" y="5041900"/>
          <a:ext cx="601345" cy="389890"/>
        </p:xfrm>
        <a:graphic>
          <a:graphicData uri="http://schemas.openxmlformats.org/presentationml/2006/ole">
            <mc:AlternateContent xmlns:mc="http://schemas.openxmlformats.org/markup-compatibility/2006">
              <mc:Choice xmlns:v="urn:schemas-microsoft-com:vml" Requires="v">
                <p:oleObj spid="_x0000_s19" name="" r:id="rId22" imgW="355600" imgH="228600" progId="Equation.DSMT4">
                  <p:embed/>
                </p:oleObj>
              </mc:Choice>
              <mc:Fallback>
                <p:oleObj name="" r:id="rId22" imgW="355600" imgH="228600" progId="Equation.DSMT4">
                  <p:embed/>
                  <p:pic>
                    <p:nvPicPr>
                      <p:cNvPr id="0" name="图片 15"/>
                      <p:cNvPicPr/>
                      <p:nvPr/>
                    </p:nvPicPr>
                    <p:blipFill>
                      <a:blip r:embed="rId23"/>
                      <a:stretch>
                        <a:fillRect/>
                      </a:stretch>
                    </p:blipFill>
                    <p:spPr>
                      <a:xfrm>
                        <a:off x="5079365" y="5041900"/>
                        <a:ext cx="601345" cy="389890"/>
                      </a:xfrm>
                      <a:prstGeom prst="rect">
                        <a:avLst/>
                      </a:prstGeom>
                      <a:noFill/>
                      <a:ln w="38100">
                        <a:noFill/>
                        <a:miter/>
                      </a:ln>
                    </p:spPr>
                  </p:pic>
                </p:oleObj>
              </mc:Fallback>
            </mc:AlternateContent>
          </a:graphicData>
        </a:graphic>
      </p:graphicFrame>
      <p:pic>
        <p:nvPicPr>
          <p:cNvPr id="20" name="图片 19"/>
          <p:cNvPicPr>
            <a:picLocks noChangeAspect="1"/>
          </p:cNvPicPr>
          <p:nvPr>
            <p:custDataLst>
              <p:tags r:id="rId24"/>
            </p:custDataLst>
          </p:nvPr>
        </p:nvPicPr>
        <p:blipFill>
          <a:blip r:embed="rId25"/>
          <a:stretch>
            <a:fillRect/>
          </a:stretch>
        </p:blipFill>
        <p:spPr>
          <a:xfrm>
            <a:off x="9051290" y="3428365"/>
            <a:ext cx="2887980" cy="2538095"/>
          </a:xfrm>
          <a:prstGeom prst="rect">
            <a:avLst/>
          </a:prstGeom>
        </p:spPr>
      </p:pic>
    </p:spTree>
  </p:cSld>
  <p:clrMapOvr>
    <a:masterClrMapping/>
  </p:clrMapOvr>
  <p:transition spd="slow" advTm="2811">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30" name="文本框 29"/>
          <p:cNvSpPr txBox="1"/>
          <p:nvPr>
            <p:custDataLst>
              <p:tags r:id="rId2"/>
            </p:custDataLst>
          </p:nvPr>
        </p:nvSpPr>
        <p:spPr>
          <a:xfrm>
            <a:off x="337185" y="614045"/>
            <a:ext cx="5334000" cy="604520"/>
          </a:xfrm>
          <a:prstGeom prst="rect">
            <a:avLst/>
          </a:prstGeom>
          <a:noFill/>
        </p:spPr>
        <p:txBody>
          <a:bodyPr wrap="square" rtlCol="0">
            <a:noAutofit/>
          </a:bodyPr>
          <a:lstStyle/>
          <a:p>
            <a:r>
              <a:rPr sz="2800" dirty="0">
                <a:ln>
                  <a:solidFill>
                    <a:schemeClr val="accent1"/>
                  </a:solidFill>
                </a:ln>
                <a:latin typeface="微软雅黑" panose="020B0503020204020204" pitchFamily="34" charset="-122"/>
                <a:ea typeface="微软雅黑" panose="020B0503020204020204" pitchFamily="34" charset="-122"/>
                <a:sym typeface="+mn-ea"/>
              </a:rPr>
              <a:t>5.5.1 神经网络基础</a:t>
            </a:r>
            <a:endParaRPr lang="zh-CN" altLang="en-US" sz="2800" dirty="0">
              <a:ln>
                <a:solidFill>
                  <a:schemeClr val="accent1"/>
                </a:solidFill>
              </a:ln>
              <a:latin typeface="微软雅黑" panose="020B0503020204020204" pitchFamily="34" charset="-122"/>
              <a:ea typeface="微软雅黑" panose="020B0503020204020204" pitchFamily="34" charset="-122"/>
            </a:endParaRPr>
          </a:p>
          <a:p>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2" name="文本框 1"/>
          <p:cNvSpPr txBox="1"/>
          <p:nvPr/>
        </p:nvSpPr>
        <p:spPr>
          <a:xfrm>
            <a:off x="1096645" y="1489075"/>
            <a:ext cx="7455535" cy="460375"/>
          </a:xfrm>
          <a:prstGeom prst="rect">
            <a:avLst/>
          </a:prstGeom>
          <a:noFill/>
        </p:spPr>
        <p:txBody>
          <a:bodyPr wrap="square" rtlCol="0" anchor="t">
            <a:spAutoFit/>
          </a:bodyPr>
          <a:p>
            <a:r>
              <a:rPr lang="zh-CN" altLang="en-US" sz="2400">
                <a:latin typeface="宋体" panose="02010600030101010101" pitchFamily="2" charset="-122"/>
                <a:ea typeface="宋体" panose="02010600030101010101" pitchFamily="2" charset="-122"/>
              </a:rPr>
              <a:t>多层感知器的信息传递模型为</a:t>
            </a:r>
            <a:endParaRPr lang="zh-CN" altLang="en-US" sz="2400">
              <a:latin typeface="宋体" panose="02010600030101010101" pitchFamily="2" charset="-122"/>
              <a:ea typeface="宋体" panose="02010600030101010101" pitchFamily="2" charset="-122"/>
            </a:endParaRPr>
          </a:p>
        </p:txBody>
      </p:sp>
      <p:graphicFrame>
        <p:nvGraphicFramePr>
          <p:cNvPr id="3" name="对象 -2147481490"/>
          <p:cNvGraphicFramePr>
            <a:graphicFrameLocks noChangeAspect="1"/>
          </p:cNvGraphicFramePr>
          <p:nvPr>
            <p:custDataLst>
              <p:tags r:id="rId3"/>
            </p:custDataLst>
          </p:nvPr>
        </p:nvGraphicFramePr>
        <p:xfrm>
          <a:off x="4007485" y="2174875"/>
          <a:ext cx="2456815" cy="400050"/>
        </p:xfrm>
        <a:graphic>
          <a:graphicData uri="http://schemas.openxmlformats.org/presentationml/2006/ole">
            <mc:AlternateContent xmlns:mc="http://schemas.openxmlformats.org/markup-compatibility/2006">
              <mc:Choice xmlns:v="urn:schemas-microsoft-com:vml" Requires="v">
                <p:oleObj spid="_x0000_s3076" name="" r:id="rId4" imgW="1230630" imgH="203200" progId="Equation.DSMT4">
                  <p:embed/>
                </p:oleObj>
              </mc:Choice>
              <mc:Fallback>
                <p:oleObj name="" r:id="rId4" imgW="1230630" imgH="203200" progId="Equation.DSMT4">
                  <p:embed/>
                  <p:pic>
                    <p:nvPicPr>
                      <p:cNvPr id="0" name="图片 3075"/>
                      <p:cNvPicPr/>
                      <p:nvPr/>
                    </p:nvPicPr>
                    <p:blipFill>
                      <a:blip r:embed="rId5"/>
                      <a:stretch>
                        <a:fillRect/>
                      </a:stretch>
                    </p:blipFill>
                    <p:spPr>
                      <a:xfrm>
                        <a:off x="4007485" y="2174875"/>
                        <a:ext cx="2456815" cy="400050"/>
                      </a:xfrm>
                      <a:prstGeom prst="rect">
                        <a:avLst/>
                      </a:prstGeom>
                      <a:noFill/>
                      <a:ln w="38100">
                        <a:noFill/>
                        <a:miter/>
                      </a:ln>
                    </p:spPr>
                  </p:pic>
                </p:oleObj>
              </mc:Fallback>
            </mc:AlternateContent>
          </a:graphicData>
        </a:graphic>
      </p:graphicFrame>
      <p:graphicFrame>
        <p:nvGraphicFramePr>
          <p:cNvPr id="6" name="对象 -2147481489"/>
          <p:cNvGraphicFramePr>
            <a:graphicFrameLocks noChangeAspect="1"/>
          </p:cNvGraphicFramePr>
          <p:nvPr>
            <p:custDataLst>
              <p:tags r:id="rId6"/>
            </p:custDataLst>
          </p:nvPr>
        </p:nvGraphicFramePr>
        <p:xfrm>
          <a:off x="4644390" y="2768600"/>
          <a:ext cx="1410335" cy="431165"/>
        </p:xfrm>
        <a:graphic>
          <a:graphicData uri="http://schemas.openxmlformats.org/presentationml/2006/ole">
            <mc:AlternateContent xmlns:mc="http://schemas.openxmlformats.org/markup-compatibility/2006">
              <mc:Choice xmlns:v="urn:schemas-microsoft-com:vml" Requires="v">
                <p:oleObj spid="_x0000_s7" name="" r:id="rId7" imgW="812165" imgH="241300" progId="Equation.DSMT4">
                  <p:embed/>
                </p:oleObj>
              </mc:Choice>
              <mc:Fallback>
                <p:oleObj name="" r:id="rId7" imgW="812165" imgH="241300" progId="Equation.DSMT4">
                  <p:embed/>
                  <p:pic>
                    <p:nvPicPr>
                      <p:cNvPr id="0" name="图片 2"/>
                      <p:cNvPicPr/>
                      <p:nvPr/>
                    </p:nvPicPr>
                    <p:blipFill>
                      <a:blip r:embed="rId8"/>
                      <a:stretch>
                        <a:fillRect/>
                      </a:stretch>
                    </p:blipFill>
                    <p:spPr>
                      <a:xfrm>
                        <a:off x="4644390" y="2768600"/>
                        <a:ext cx="1410335" cy="431165"/>
                      </a:xfrm>
                      <a:prstGeom prst="rect">
                        <a:avLst/>
                      </a:prstGeom>
                      <a:noFill/>
                      <a:ln w="38100">
                        <a:noFill/>
                        <a:miter/>
                      </a:ln>
                    </p:spPr>
                  </p:pic>
                </p:oleObj>
              </mc:Fallback>
            </mc:AlternateContent>
          </a:graphicData>
        </a:graphic>
      </p:graphicFrame>
      <p:sp>
        <p:nvSpPr>
          <p:cNvPr id="8" name="文本框 7"/>
          <p:cNvSpPr txBox="1"/>
          <p:nvPr/>
        </p:nvSpPr>
        <p:spPr>
          <a:xfrm>
            <a:off x="8698230" y="2364740"/>
            <a:ext cx="1294130" cy="330835"/>
          </a:xfrm>
          <a:prstGeom prst="rect">
            <a:avLst/>
          </a:prstGeom>
          <a:noFill/>
        </p:spPr>
        <p:txBody>
          <a:bodyPr wrap="square" rtlCol="0" anchor="t">
            <a:noAutofit/>
          </a:bodyPr>
          <a:p>
            <a:r>
              <a:rPr lang="zh-CN" altLang="en-US" sz="2400">
                <a:latin typeface="Times New Roman" panose="02020603050405020304" pitchFamily="18" charset="0"/>
                <a:cs typeface="Times New Roman" panose="02020603050405020304" pitchFamily="18" charset="0"/>
              </a:rPr>
              <a:t> (5-14)</a:t>
            </a:r>
            <a:endParaRPr lang="zh-CN" altLang="en-US" sz="2400">
              <a:latin typeface="Times New Roman" panose="02020603050405020304" pitchFamily="18" charset="0"/>
              <a:cs typeface="Times New Roman" panose="02020603050405020304" pitchFamily="18" charset="0"/>
            </a:endParaRPr>
          </a:p>
        </p:txBody>
      </p:sp>
      <p:sp>
        <p:nvSpPr>
          <p:cNvPr id="16" name="文本框 15"/>
          <p:cNvSpPr txBox="1"/>
          <p:nvPr/>
        </p:nvSpPr>
        <p:spPr>
          <a:xfrm>
            <a:off x="734695" y="3273425"/>
            <a:ext cx="10443845" cy="2306955"/>
          </a:xfrm>
          <a:prstGeom prst="rect">
            <a:avLst/>
          </a:prstGeom>
          <a:noFill/>
        </p:spPr>
        <p:txBody>
          <a:bodyPr wrap="square" rtlCol="0" anchor="t">
            <a:spAutoFit/>
          </a:bodyPr>
          <a:p>
            <a:pPr indent="45720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其中，</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是第(l-1)层和第l层的连接参数，</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是第(l-1)层的神经元数目，</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是第l层的神经元数目；</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表示第l层的偏置；</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是第l层的激活函数；</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表示第l层的线性变换结果和激活输出。综合来看，多层感知器可看做一个复杂的复合函数</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，其中，</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参数的集合。</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9" name="对象 -2147481488"/>
          <p:cNvGraphicFramePr>
            <a:graphicFrameLocks noChangeAspect="1"/>
          </p:cNvGraphicFramePr>
          <p:nvPr>
            <p:custDataLst>
              <p:tags r:id="rId9"/>
            </p:custDataLst>
          </p:nvPr>
        </p:nvGraphicFramePr>
        <p:xfrm>
          <a:off x="2078990" y="3448050"/>
          <a:ext cx="1370330" cy="350520"/>
        </p:xfrm>
        <a:graphic>
          <a:graphicData uri="http://schemas.openxmlformats.org/presentationml/2006/ole">
            <mc:AlternateContent xmlns:mc="http://schemas.openxmlformats.org/markup-compatibility/2006">
              <mc:Choice xmlns:v="urn:schemas-microsoft-com:vml" Requires="v">
                <p:oleObj spid="_x0000_s17" name="" r:id="rId10" imgW="862965" imgH="215900" progId="Equation.DSMT4">
                  <p:embed/>
                </p:oleObj>
              </mc:Choice>
              <mc:Fallback>
                <p:oleObj name="" r:id="rId10" imgW="862965" imgH="215900" progId="Equation.DSMT4">
                  <p:embed/>
                  <p:pic>
                    <p:nvPicPr>
                      <p:cNvPr id="0" name="图片 16"/>
                      <p:cNvPicPr/>
                      <p:nvPr/>
                    </p:nvPicPr>
                    <p:blipFill>
                      <a:blip r:embed="rId11"/>
                      <a:stretch>
                        <a:fillRect/>
                      </a:stretch>
                    </p:blipFill>
                    <p:spPr>
                      <a:xfrm>
                        <a:off x="2078990" y="3448050"/>
                        <a:ext cx="1370330" cy="350520"/>
                      </a:xfrm>
                      <a:prstGeom prst="rect">
                        <a:avLst/>
                      </a:prstGeom>
                      <a:noFill/>
                      <a:ln w="38100">
                        <a:noFill/>
                        <a:miter/>
                      </a:ln>
                    </p:spPr>
                  </p:pic>
                </p:oleObj>
              </mc:Fallback>
            </mc:AlternateContent>
          </a:graphicData>
        </a:graphic>
      </p:graphicFrame>
      <p:graphicFrame>
        <p:nvGraphicFramePr>
          <p:cNvPr id="10" name="对象 -2147480542"/>
          <p:cNvGraphicFramePr>
            <a:graphicFrameLocks noChangeAspect="1"/>
          </p:cNvGraphicFramePr>
          <p:nvPr>
            <p:custDataLst>
              <p:tags r:id="rId12"/>
            </p:custDataLst>
          </p:nvPr>
        </p:nvGraphicFramePr>
        <p:xfrm>
          <a:off x="7574915" y="3447415"/>
          <a:ext cx="631825" cy="351155"/>
        </p:xfrm>
        <a:graphic>
          <a:graphicData uri="http://schemas.openxmlformats.org/presentationml/2006/ole">
            <mc:AlternateContent xmlns:mc="http://schemas.openxmlformats.org/markup-compatibility/2006">
              <mc:Choice xmlns:v="urn:schemas-microsoft-com:vml" Requires="v">
                <p:oleObj spid="_x0000_s18" name="" r:id="rId13" imgW="342900" imgH="190500" progId="Equation.DSMT4">
                  <p:embed/>
                </p:oleObj>
              </mc:Choice>
              <mc:Fallback>
                <p:oleObj name="" r:id="rId13" imgW="342900" imgH="190500" progId="Equation.DSMT4">
                  <p:embed/>
                  <p:pic>
                    <p:nvPicPr>
                      <p:cNvPr id="0" name="图片 17"/>
                      <p:cNvPicPr/>
                      <p:nvPr/>
                    </p:nvPicPr>
                    <p:blipFill>
                      <a:blip r:embed="rId14"/>
                      <a:stretch>
                        <a:fillRect/>
                      </a:stretch>
                    </p:blipFill>
                    <p:spPr>
                      <a:xfrm>
                        <a:off x="7574915" y="3447415"/>
                        <a:ext cx="631825" cy="351155"/>
                      </a:xfrm>
                      <a:prstGeom prst="rect">
                        <a:avLst/>
                      </a:prstGeom>
                      <a:noFill/>
                      <a:ln w="38100">
                        <a:noFill/>
                        <a:miter/>
                      </a:ln>
                    </p:spPr>
                  </p:pic>
                </p:oleObj>
              </mc:Fallback>
            </mc:AlternateContent>
          </a:graphicData>
        </a:graphic>
      </p:graphicFrame>
      <p:graphicFrame>
        <p:nvGraphicFramePr>
          <p:cNvPr id="11" name="对象 -2147481486"/>
          <p:cNvGraphicFramePr>
            <a:graphicFrameLocks noChangeAspect="1"/>
          </p:cNvGraphicFramePr>
          <p:nvPr>
            <p:custDataLst>
              <p:tags r:id="rId15"/>
            </p:custDataLst>
          </p:nvPr>
        </p:nvGraphicFramePr>
        <p:xfrm>
          <a:off x="1605915" y="4003675"/>
          <a:ext cx="473075" cy="349885"/>
        </p:xfrm>
        <a:graphic>
          <a:graphicData uri="http://schemas.openxmlformats.org/presentationml/2006/ole">
            <mc:AlternateContent xmlns:mc="http://schemas.openxmlformats.org/markup-compatibility/2006">
              <mc:Choice xmlns:v="urn:schemas-microsoft-com:vml" Requires="v">
                <p:oleObj spid="_x0000_s19" name="" r:id="rId16" imgW="254000" imgH="190500" progId="Equation.DSMT4">
                  <p:embed/>
                </p:oleObj>
              </mc:Choice>
              <mc:Fallback>
                <p:oleObj name="" r:id="rId16" imgW="254000" imgH="190500" progId="Equation.DSMT4">
                  <p:embed/>
                  <p:pic>
                    <p:nvPicPr>
                      <p:cNvPr id="0" name="图片 18"/>
                      <p:cNvPicPr/>
                      <p:nvPr/>
                    </p:nvPicPr>
                    <p:blipFill>
                      <a:blip r:embed="rId17"/>
                      <a:stretch>
                        <a:fillRect/>
                      </a:stretch>
                    </p:blipFill>
                    <p:spPr>
                      <a:xfrm>
                        <a:off x="1605915" y="4003675"/>
                        <a:ext cx="473075" cy="349885"/>
                      </a:xfrm>
                      <a:prstGeom prst="rect">
                        <a:avLst/>
                      </a:prstGeom>
                      <a:noFill/>
                      <a:ln w="38100">
                        <a:noFill/>
                        <a:miter/>
                      </a:ln>
                    </p:spPr>
                  </p:pic>
                </p:oleObj>
              </mc:Fallback>
            </mc:AlternateContent>
          </a:graphicData>
        </a:graphic>
      </p:graphicFrame>
      <p:graphicFrame>
        <p:nvGraphicFramePr>
          <p:cNvPr id="12" name="对象 -2147481485"/>
          <p:cNvGraphicFramePr>
            <a:graphicFrameLocks noChangeAspect="1"/>
          </p:cNvGraphicFramePr>
          <p:nvPr>
            <p:custDataLst>
              <p:tags r:id="rId18"/>
            </p:custDataLst>
          </p:nvPr>
        </p:nvGraphicFramePr>
        <p:xfrm>
          <a:off x="5088890" y="4007485"/>
          <a:ext cx="1240790" cy="377825"/>
        </p:xfrm>
        <a:graphic>
          <a:graphicData uri="http://schemas.openxmlformats.org/presentationml/2006/ole">
            <mc:AlternateContent xmlns:mc="http://schemas.openxmlformats.org/markup-compatibility/2006">
              <mc:Choice xmlns:v="urn:schemas-microsoft-com:vml" Requires="v">
                <p:oleObj spid="_x0000_s20" name="" r:id="rId19" imgW="659765" imgH="203200" progId="Equation.DSMT4">
                  <p:embed/>
                </p:oleObj>
              </mc:Choice>
              <mc:Fallback>
                <p:oleObj name="" r:id="rId19" imgW="659765" imgH="203200" progId="Equation.DSMT4">
                  <p:embed/>
                  <p:pic>
                    <p:nvPicPr>
                      <p:cNvPr id="0" name="图片 19"/>
                      <p:cNvPicPr/>
                      <p:nvPr/>
                    </p:nvPicPr>
                    <p:blipFill>
                      <a:blip r:embed="rId20"/>
                      <a:stretch>
                        <a:fillRect/>
                      </a:stretch>
                    </p:blipFill>
                    <p:spPr>
                      <a:xfrm>
                        <a:off x="5088890" y="4007485"/>
                        <a:ext cx="1240790" cy="377825"/>
                      </a:xfrm>
                      <a:prstGeom prst="rect">
                        <a:avLst/>
                      </a:prstGeom>
                      <a:noFill/>
                      <a:ln w="38100">
                        <a:noFill/>
                        <a:miter/>
                      </a:ln>
                    </p:spPr>
                  </p:pic>
                </p:oleObj>
              </mc:Fallback>
            </mc:AlternateContent>
          </a:graphicData>
        </a:graphic>
      </p:graphicFrame>
      <p:graphicFrame>
        <p:nvGraphicFramePr>
          <p:cNvPr id="13" name="对象 -2147481484"/>
          <p:cNvGraphicFramePr>
            <a:graphicFrameLocks noChangeAspect="1"/>
          </p:cNvGraphicFramePr>
          <p:nvPr>
            <p:custDataLst>
              <p:tags r:id="rId21"/>
            </p:custDataLst>
          </p:nvPr>
        </p:nvGraphicFramePr>
        <p:xfrm>
          <a:off x="8811260" y="4002405"/>
          <a:ext cx="569595" cy="379730"/>
        </p:xfrm>
        <a:graphic>
          <a:graphicData uri="http://schemas.openxmlformats.org/presentationml/2006/ole">
            <mc:AlternateContent xmlns:mc="http://schemas.openxmlformats.org/markup-compatibility/2006">
              <mc:Choice xmlns:v="urn:schemas-microsoft-com:vml" Requires="v">
                <p:oleObj spid="_x0000_s21" name="" r:id="rId22" imgW="342900" imgH="228600" progId="Equation.DSMT4">
                  <p:embed/>
                </p:oleObj>
              </mc:Choice>
              <mc:Fallback>
                <p:oleObj name="" r:id="rId22" imgW="342900" imgH="228600" progId="Equation.DSMT4">
                  <p:embed/>
                  <p:pic>
                    <p:nvPicPr>
                      <p:cNvPr id="0" name="图片 20"/>
                      <p:cNvPicPr/>
                      <p:nvPr/>
                    </p:nvPicPr>
                    <p:blipFill>
                      <a:blip r:embed="rId23"/>
                      <a:stretch>
                        <a:fillRect/>
                      </a:stretch>
                    </p:blipFill>
                    <p:spPr>
                      <a:xfrm>
                        <a:off x="8811260" y="4002405"/>
                        <a:ext cx="569595" cy="379730"/>
                      </a:xfrm>
                      <a:prstGeom prst="rect">
                        <a:avLst/>
                      </a:prstGeom>
                      <a:noFill/>
                      <a:ln w="38100">
                        <a:noFill/>
                        <a:miter/>
                      </a:ln>
                    </p:spPr>
                  </p:pic>
                </p:oleObj>
              </mc:Fallback>
            </mc:AlternateContent>
          </a:graphicData>
        </a:graphic>
      </p:graphicFrame>
      <p:graphicFrame>
        <p:nvGraphicFramePr>
          <p:cNvPr id="14" name="对象 -2147481483"/>
          <p:cNvGraphicFramePr>
            <a:graphicFrameLocks noChangeAspect="1"/>
          </p:cNvGraphicFramePr>
          <p:nvPr>
            <p:custDataLst>
              <p:tags r:id="rId24"/>
            </p:custDataLst>
          </p:nvPr>
        </p:nvGraphicFramePr>
        <p:xfrm>
          <a:off x="2022475" y="4558665"/>
          <a:ext cx="749300" cy="397510"/>
        </p:xfrm>
        <a:graphic>
          <a:graphicData uri="http://schemas.openxmlformats.org/presentationml/2006/ole">
            <mc:AlternateContent xmlns:mc="http://schemas.openxmlformats.org/markup-compatibility/2006">
              <mc:Choice xmlns:v="urn:schemas-microsoft-com:vml" Requires="v">
                <p:oleObj spid="_x0000_s22" name="" r:id="rId25" imgW="469900" imgH="241300" progId="Equation.DSMT4">
                  <p:embed/>
                </p:oleObj>
              </mc:Choice>
              <mc:Fallback>
                <p:oleObj name="" r:id="rId25" imgW="469900" imgH="241300" progId="Equation.DSMT4">
                  <p:embed/>
                  <p:pic>
                    <p:nvPicPr>
                      <p:cNvPr id="0" name="图片 21"/>
                      <p:cNvPicPr/>
                      <p:nvPr/>
                    </p:nvPicPr>
                    <p:blipFill>
                      <a:blip r:embed="rId26"/>
                      <a:stretch>
                        <a:fillRect/>
                      </a:stretch>
                    </p:blipFill>
                    <p:spPr>
                      <a:xfrm>
                        <a:off x="2022475" y="4558665"/>
                        <a:ext cx="749300" cy="397510"/>
                      </a:xfrm>
                      <a:prstGeom prst="rect">
                        <a:avLst/>
                      </a:prstGeom>
                      <a:noFill/>
                      <a:ln w="38100">
                        <a:noFill/>
                        <a:miter/>
                      </a:ln>
                    </p:spPr>
                  </p:pic>
                </p:oleObj>
              </mc:Fallback>
            </mc:AlternateContent>
          </a:graphicData>
        </a:graphic>
      </p:graphicFrame>
      <p:graphicFrame>
        <p:nvGraphicFramePr>
          <p:cNvPr id="15" name="对象 -2147481482"/>
          <p:cNvGraphicFramePr>
            <a:graphicFrameLocks noChangeAspect="1"/>
          </p:cNvGraphicFramePr>
          <p:nvPr>
            <p:custDataLst>
              <p:tags r:id="rId27"/>
            </p:custDataLst>
          </p:nvPr>
        </p:nvGraphicFramePr>
        <p:xfrm>
          <a:off x="4846955" y="5135245"/>
          <a:ext cx="1431290" cy="395605"/>
        </p:xfrm>
        <a:graphic>
          <a:graphicData uri="http://schemas.openxmlformats.org/presentationml/2006/ole">
            <mc:AlternateContent xmlns:mc="http://schemas.openxmlformats.org/markup-compatibility/2006">
              <mc:Choice xmlns:v="urn:schemas-microsoft-com:vml" Requires="v">
                <p:oleObj spid="_x0000_s23" name="" r:id="rId28" imgW="723265" imgH="203200" progId="Equation.DSMT4">
                  <p:embed/>
                </p:oleObj>
              </mc:Choice>
              <mc:Fallback>
                <p:oleObj name="" r:id="rId28" imgW="723265" imgH="203200" progId="Equation.DSMT4">
                  <p:embed/>
                  <p:pic>
                    <p:nvPicPr>
                      <p:cNvPr id="0" name="图片 22"/>
                      <p:cNvPicPr/>
                      <p:nvPr/>
                    </p:nvPicPr>
                    <p:blipFill>
                      <a:blip r:embed="rId29"/>
                      <a:stretch>
                        <a:fillRect/>
                      </a:stretch>
                    </p:blipFill>
                    <p:spPr>
                      <a:xfrm>
                        <a:off x="4846955" y="5135245"/>
                        <a:ext cx="1431290" cy="395605"/>
                      </a:xfrm>
                      <a:prstGeom prst="rect">
                        <a:avLst/>
                      </a:prstGeom>
                      <a:noFill/>
                      <a:ln w="38100">
                        <a:noFill/>
                        <a:miter/>
                      </a:ln>
                    </p:spPr>
                  </p:pic>
                </p:oleObj>
              </mc:Fallback>
            </mc:AlternateContent>
          </a:graphicData>
        </a:graphic>
      </p:graphicFrame>
      <p:graphicFrame>
        <p:nvGraphicFramePr>
          <p:cNvPr id="24" name="对象 -2147481481"/>
          <p:cNvGraphicFramePr>
            <a:graphicFrameLocks noChangeAspect="1"/>
          </p:cNvGraphicFramePr>
          <p:nvPr>
            <p:custDataLst>
              <p:tags r:id="rId30"/>
            </p:custDataLst>
          </p:nvPr>
        </p:nvGraphicFramePr>
        <p:xfrm>
          <a:off x="7574915" y="5095875"/>
          <a:ext cx="1805305" cy="437515"/>
        </p:xfrm>
        <a:graphic>
          <a:graphicData uri="http://schemas.openxmlformats.org/presentationml/2006/ole">
            <mc:AlternateContent xmlns:mc="http://schemas.openxmlformats.org/markup-compatibility/2006">
              <mc:Choice xmlns:v="urn:schemas-microsoft-com:vml" Requires="v">
                <p:oleObj spid="_x0000_s25" name="" r:id="rId31" imgW="939800" imgH="228600" progId="Equation.DSMT4">
                  <p:embed/>
                </p:oleObj>
              </mc:Choice>
              <mc:Fallback>
                <p:oleObj name="" r:id="rId31" imgW="939800" imgH="228600" progId="Equation.DSMT4">
                  <p:embed/>
                  <p:pic>
                    <p:nvPicPr>
                      <p:cNvPr id="0" name="图片 23"/>
                      <p:cNvPicPr/>
                      <p:nvPr/>
                    </p:nvPicPr>
                    <p:blipFill>
                      <a:blip r:embed="rId32"/>
                      <a:stretch>
                        <a:fillRect/>
                      </a:stretch>
                    </p:blipFill>
                    <p:spPr>
                      <a:xfrm>
                        <a:off x="7574915" y="5095875"/>
                        <a:ext cx="1805305" cy="437515"/>
                      </a:xfrm>
                      <a:prstGeom prst="rect">
                        <a:avLst/>
                      </a:prstGeom>
                      <a:noFill/>
                      <a:ln w="38100">
                        <a:noFill/>
                        <a:miter/>
                      </a:ln>
                    </p:spPr>
                  </p:pic>
                </p:oleObj>
              </mc:Fallback>
            </mc:AlternateContent>
          </a:graphicData>
        </a:graphic>
      </p:graphicFrame>
      <p:sp>
        <p:nvSpPr>
          <p:cNvPr id="26" name="文本框 25"/>
          <p:cNvSpPr txBox="1"/>
          <p:nvPr>
            <p:custDataLst>
              <p:tags r:id="rId33"/>
            </p:custDataLst>
          </p:nvPr>
        </p:nvSpPr>
        <p:spPr>
          <a:xfrm>
            <a:off x="8698230" y="2868930"/>
            <a:ext cx="1294130" cy="330835"/>
          </a:xfrm>
          <a:prstGeom prst="rect">
            <a:avLst/>
          </a:prstGeom>
          <a:noFill/>
        </p:spPr>
        <p:txBody>
          <a:bodyPr wrap="square" rtlCol="0" anchor="t">
            <a:noAutofit/>
          </a:bodyPr>
          <a:p>
            <a:r>
              <a:rPr lang="zh-CN" altLang="en-US" sz="2400">
                <a:latin typeface="Times New Roman" panose="02020603050405020304" pitchFamily="18" charset="0"/>
                <a:ea typeface="宋体" panose="02010600030101010101" pitchFamily="2" charset="-122"/>
                <a:cs typeface="Times New Roman" panose="02020603050405020304" pitchFamily="18" charset="0"/>
              </a:rPr>
              <a:t> (5-1</a:t>
            </a:r>
            <a:r>
              <a:rPr lang="en-US" altLang="zh-CN" sz="2400">
                <a:latin typeface="Times New Roman" panose="02020603050405020304" pitchFamily="18" charset="0"/>
                <a:ea typeface="宋体" panose="02010600030101010101" pitchFamily="2" charset="-122"/>
                <a:cs typeface="Times New Roman" panose="02020603050405020304" pitchFamily="18" charset="0"/>
              </a:rPr>
              <a:t>5</a:t>
            </a:r>
            <a:r>
              <a:rPr lang="zh-CN" alt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spd="slow" advTm="2811">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30" name="文本框 29"/>
          <p:cNvSpPr txBox="1"/>
          <p:nvPr>
            <p:custDataLst>
              <p:tags r:id="rId2"/>
            </p:custDataLst>
          </p:nvPr>
        </p:nvSpPr>
        <p:spPr>
          <a:xfrm>
            <a:off x="337185" y="614045"/>
            <a:ext cx="5334000" cy="953135"/>
          </a:xfrm>
          <a:prstGeom prst="rect">
            <a:avLst/>
          </a:prstGeom>
          <a:noFill/>
        </p:spPr>
        <p:txBody>
          <a:bodyPr wrap="square" rtlCol="0">
            <a:spAutoFit/>
          </a:bodyPr>
          <a:lstStyle/>
          <a:p>
            <a:r>
              <a:rPr sz="2800" dirty="0">
                <a:ln>
                  <a:solidFill>
                    <a:schemeClr val="accent1"/>
                  </a:solidFill>
                </a:ln>
                <a:latin typeface="微软雅黑" panose="020B0503020204020204" pitchFamily="34" charset="-122"/>
                <a:ea typeface="微软雅黑" panose="020B0503020204020204" pitchFamily="34" charset="-122"/>
                <a:sym typeface="+mn-ea"/>
              </a:rPr>
              <a:t>5.5.1 神经网络基础</a:t>
            </a:r>
            <a:endParaRPr lang="zh-CN" altLang="en-US" sz="2800" dirty="0">
              <a:ln>
                <a:solidFill>
                  <a:schemeClr val="accent1"/>
                </a:solidFill>
              </a:ln>
              <a:latin typeface="微软雅黑" panose="020B0503020204020204" pitchFamily="34" charset="-122"/>
              <a:ea typeface="微软雅黑" panose="020B0503020204020204" pitchFamily="34" charset="-122"/>
            </a:endParaRPr>
          </a:p>
          <a:p>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2" name="文本框 1"/>
          <p:cNvSpPr txBox="1"/>
          <p:nvPr/>
        </p:nvSpPr>
        <p:spPr>
          <a:xfrm>
            <a:off x="879475" y="1567180"/>
            <a:ext cx="10208895" cy="3969385"/>
          </a:xfrm>
          <a:prstGeom prst="rect">
            <a:avLst/>
          </a:prstGeom>
          <a:noFill/>
        </p:spPr>
        <p:txBody>
          <a:bodyPr wrap="square" rtlCol="0" anchor="t">
            <a:spAutoFit/>
          </a:bodyPr>
          <a:p>
            <a:pPr indent="45720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多层感知器也被称为前馈神经网络，其结构可分为3个部分：输入层、隐藏层、输出层。其中隐藏层可以是一层或多层；每一层由若干神经元组成，每一神经元起到线性变换和非线性变换的作用；层间通过链接权值定量关系。输入信号通过不断的线性变换（线性加权）和非线性变换（激活函数），逐渐将输入信号向后一层传递，直到输出层。一般来说，输入层和输出层的神经元个数是可由业务先验知识确定的，而隐藏层层数和其神经元个数是超参数。</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spd="slow" advTm="2811">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0" name="文本框 29"/>
          <p:cNvSpPr txBox="1"/>
          <p:nvPr>
            <p:custDataLst>
              <p:tags r:id="rId2"/>
            </p:custDataLst>
          </p:nvPr>
        </p:nvSpPr>
        <p:spPr>
          <a:xfrm>
            <a:off x="337185" y="614045"/>
            <a:ext cx="5334000" cy="521970"/>
          </a:xfrm>
          <a:prstGeom prst="rect">
            <a:avLst/>
          </a:prstGeom>
          <a:noFill/>
        </p:spPr>
        <p:txBody>
          <a:bodyPr wrap="square" rtlCol="0">
            <a:spAutoFit/>
          </a:bodyPr>
          <a:lstStyle/>
          <a:p>
            <a:r>
              <a:rPr sz="2800" dirty="0">
                <a:ln>
                  <a:solidFill>
                    <a:schemeClr val="accent1"/>
                  </a:solidFill>
                </a:ln>
                <a:latin typeface="微软雅黑" panose="020B0503020204020204" pitchFamily="34" charset="-122"/>
                <a:ea typeface="微软雅黑" panose="020B0503020204020204" pitchFamily="34" charset="-122"/>
                <a:sym typeface="+mn-ea"/>
              </a:rPr>
              <a:t>5.5.1 神经网络基础</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2" name="文本框 1"/>
          <p:cNvSpPr txBox="1"/>
          <p:nvPr/>
        </p:nvSpPr>
        <p:spPr>
          <a:xfrm>
            <a:off x="760730" y="1136015"/>
            <a:ext cx="10137775" cy="4523105"/>
          </a:xfrm>
          <a:prstGeom prst="rect">
            <a:avLst/>
          </a:prstGeom>
          <a:noFill/>
        </p:spPr>
        <p:txBody>
          <a:bodyPr wrap="square" rtlCol="0" anchor="t">
            <a:spAutoFit/>
          </a:bodyPr>
          <a:p>
            <a:pPr indent="45720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3. 激活函数</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45720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激活函数是神经网络的核心概念，其非线性使得神经网络作为从输入到输出的映射几乎可以逼近任何非线性函数关系。如果不使用激活函数，无论神经网络有多少层，其每一层上的输出都是输入的线性变换（线性加权），如此，整个网络仍然是输入到输出的线性变换模型，其不能表达输入到输出的非线性映射关系。激活函数的一个基本要求是连续可导性，或在少数点上不可导。在实际应用中，常用的激活函数包括S型函数，ReLU函数及其各种变体函数。</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spd="slow" advTm="2811">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443355"/>
            <a:ext cx="9361805" cy="270000"/>
          </a:xfrm>
          <a:prstGeom prst="rect">
            <a:avLst/>
          </a:prstGeom>
          <a:noFill/>
        </p:spPr>
        <p:txBody>
          <a:bodyPr wrap="square" rtlCol="0" anchor="t">
            <a:noAutofit/>
          </a:bodyPr>
          <a:p>
            <a:pPr>
              <a:lnSpc>
                <a:spcPct val="150000"/>
              </a:lnSpc>
            </a:pPr>
            <a:endParaRPr lang="zh-CN" altLang="en-US" sz="2400"/>
          </a:p>
        </p:txBody>
      </p:sp>
      <p:sp>
        <p:nvSpPr>
          <p:cNvPr id="30" name="文本框 29"/>
          <p:cNvSpPr txBox="1"/>
          <p:nvPr>
            <p:custDataLst>
              <p:tags r:id="rId2"/>
            </p:custDataLst>
          </p:nvPr>
        </p:nvSpPr>
        <p:spPr>
          <a:xfrm>
            <a:off x="337185" y="614045"/>
            <a:ext cx="5334000" cy="521970"/>
          </a:xfrm>
          <a:prstGeom prst="rect">
            <a:avLst/>
          </a:prstGeom>
          <a:noFill/>
        </p:spPr>
        <p:txBody>
          <a:bodyPr wrap="square" rtlCol="0">
            <a:spAutoFit/>
          </a:bodyPr>
          <a:lstStyle/>
          <a:p>
            <a:r>
              <a:rPr sz="2800" dirty="0">
                <a:ln>
                  <a:solidFill>
                    <a:schemeClr val="accent1"/>
                  </a:solidFill>
                </a:ln>
                <a:latin typeface="微软雅黑" panose="020B0503020204020204" pitchFamily="34" charset="-122"/>
                <a:ea typeface="微软雅黑" panose="020B0503020204020204" pitchFamily="34" charset="-122"/>
                <a:sym typeface="+mn-ea"/>
              </a:rPr>
              <a:t>5.5.1 神经网络基础</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2" name="文本框 1"/>
          <p:cNvSpPr txBox="1"/>
          <p:nvPr/>
        </p:nvSpPr>
        <p:spPr>
          <a:xfrm>
            <a:off x="337185" y="1093470"/>
            <a:ext cx="11516360" cy="5077460"/>
          </a:xfrm>
          <a:prstGeom prst="rect">
            <a:avLst/>
          </a:prstGeom>
          <a:noFill/>
        </p:spPr>
        <p:txBody>
          <a:bodyPr wrap="square" rtlCol="0" anchor="t">
            <a:spAutoFit/>
          </a:bodyPr>
          <a:p>
            <a:pPr indent="45720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（1）S型激活函数</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45720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S型激活函数的典型函数为Sigmod函数和Tanh函数，这种激活函数的特点是有界的，即</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，并且</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，即输入的绝对值越大，则函数对应梯度值越小。</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45720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Sigmod函数定义式为</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，其可以将任意大小的输入x对应压缩到0到1之间，输入的值越大，对应压缩越接近1；输入值越小，对应压缩越接近0；当</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，可近似看做线性函数，当</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时，对应函数值为0.5。Sigmod函数通常作为神经网络二分类问题最后一层的激活函数。</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45720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Tanh函数的定义是为</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，相较于Sigmod函数，Tanh函数的值域范围更广，为(-1,1)。</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3" name="对象 -2147481480"/>
          <p:cNvGraphicFramePr>
            <a:graphicFrameLocks noChangeAspect="1"/>
          </p:cNvGraphicFramePr>
          <p:nvPr>
            <p:custDataLst>
              <p:tags r:id="rId3"/>
            </p:custDataLst>
          </p:nvPr>
        </p:nvGraphicFramePr>
        <p:xfrm>
          <a:off x="704215" y="2399665"/>
          <a:ext cx="2346960" cy="397510"/>
        </p:xfrm>
        <a:graphic>
          <a:graphicData uri="http://schemas.openxmlformats.org/presentationml/2006/ole">
            <mc:AlternateContent xmlns:mc="http://schemas.openxmlformats.org/markup-compatibility/2006">
              <mc:Choice xmlns:v="urn:schemas-microsoft-com:vml" Requires="v">
                <p:oleObj spid="_x0000_s3076" name="" r:id="rId4" imgW="1625600" imgH="279400" progId="Equation.DSMT4">
                  <p:embed/>
                </p:oleObj>
              </mc:Choice>
              <mc:Fallback>
                <p:oleObj name="" r:id="rId4" imgW="1625600" imgH="279400" progId="Equation.DSMT4">
                  <p:embed/>
                  <p:pic>
                    <p:nvPicPr>
                      <p:cNvPr id="0" name="图片 3075"/>
                      <p:cNvPicPr/>
                      <p:nvPr/>
                    </p:nvPicPr>
                    <p:blipFill>
                      <a:blip r:embed="rId5"/>
                      <a:stretch>
                        <a:fillRect/>
                      </a:stretch>
                    </p:blipFill>
                    <p:spPr>
                      <a:xfrm>
                        <a:off x="704215" y="2399665"/>
                        <a:ext cx="2346960" cy="397510"/>
                      </a:xfrm>
                      <a:prstGeom prst="rect">
                        <a:avLst/>
                      </a:prstGeom>
                      <a:noFill/>
                      <a:ln w="38100">
                        <a:noFill/>
                        <a:miter/>
                      </a:ln>
                    </p:spPr>
                  </p:pic>
                </p:oleObj>
              </mc:Fallback>
            </mc:AlternateContent>
          </a:graphicData>
        </a:graphic>
      </p:graphicFrame>
      <p:graphicFrame>
        <p:nvGraphicFramePr>
          <p:cNvPr id="6" name="对象 -2147480541"/>
          <p:cNvGraphicFramePr>
            <a:graphicFrameLocks noChangeAspect="1"/>
          </p:cNvGraphicFramePr>
          <p:nvPr>
            <p:custDataLst>
              <p:tags r:id="rId6"/>
            </p:custDataLst>
          </p:nvPr>
        </p:nvGraphicFramePr>
        <p:xfrm>
          <a:off x="3997960" y="2424430"/>
          <a:ext cx="1121410" cy="390525"/>
        </p:xfrm>
        <a:graphic>
          <a:graphicData uri="http://schemas.openxmlformats.org/presentationml/2006/ole">
            <mc:AlternateContent xmlns:mc="http://schemas.openxmlformats.org/markup-compatibility/2006">
              <mc:Choice xmlns:v="urn:schemas-microsoft-com:vml" Requires="v">
                <p:oleObj spid="_x0000_s7" name="" r:id="rId7" imgW="837565" imgH="292100" progId="Equation.DSMT4">
                  <p:embed/>
                </p:oleObj>
              </mc:Choice>
              <mc:Fallback>
                <p:oleObj name="" r:id="rId7" imgW="837565" imgH="292100" progId="Equation.DSMT4">
                  <p:embed/>
                  <p:pic>
                    <p:nvPicPr>
                      <p:cNvPr id="0" name="图片 2"/>
                      <p:cNvPicPr/>
                      <p:nvPr/>
                    </p:nvPicPr>
                    <p:blipFill>
                      <a:blip r:embed="rId8"/>
                      <a:stretch>
                        <a:fillRect/>
                      </a:stretch>
                    </p:blipFill>
                    <p:spPr>
                      <a:xfrm>
                        <a:off x="3997960" y="2424430"/>
                        <a:ext cx="1121410" cy="390525"/>
                      </a:xfrm>
                      <a:prstGeom prst="rect">
                        <a:avLst/>
                      </a:prstGeom>
                      <a:noFill/>
                      <a:ln w="38100">
                        <a:noFill/>
                        <a:miter/>
                      </a:ln>
                    </p:spPr>
                  </p:pic>
                </p:oleObj>
              </mc:Fallback>
            </mc:AlternateContent>
          </a:graphicData>
        </a:graphic>
      </p:graphicFrame>
      <p:graphicFrame>
        <p:nvGraphicFramePr>
          <p:cNvPr id="8" name="对象 -2147481478"/>
          <p:cNvGraphicFramePr>
            <a:graphicFrameLocks noChangeAspect="1"/>
          </p:cNvGraphicFramePr>
          <p:nvPr>
            <p:custDataLst>
              <p:tags r:id="rId9"/>
            </p:custDataLst>
          </p:nvPr>
        </p:nvGraphicFramePr>
        <p:xfrm>
          <a:off x="3651250" y="2797175"/>
          <a:ext cx="1468120" cy="679450"/>
        </p:xfrm>
        <a:graphic>
          <a:graphicData uri="http://schemas.openxmlformats.org/presentationml/2006/ole">
            <mc:AlternateContent xmlns:mc="http://schemas.openxmlformats.org/markup-compatibility/2006">
              <mc:Choice xmlns:v="urn:schemas-microsoft-com:vml" Requires="v">
                <p:oleObj spid="_x0000_s9" name="" r:id="rId10" imgW="888365" imgH="405765" progId="Equation.DSMT4">
                  <p:embed/>
                </p:oleObj>
              </mc:Choice>
              <mc:Fallback>
                <p:oleObj name="" r:id="rId10" imgW="888365" imgH="405765" progId="Equation.DSMT4">
                  <p:embed/>
                  <p:pic>
                    <p:nvPicPr>
                      <p:cNvPr id="0" name="图片 6"/>
                      <p:cNvPicPr/>
                      <p:nvPr/>
                    </p:nvPicPr>
                    <p:blipFill>
                      <a:blip r:embed="rId11"/>
                      <a:stretch>
                        <a:fillRect/>
                      </a:stretch>
                    </p:blipFill>
                    <p:spPr>
                      <a:xfrm>
                        <a:off x="3651250" y="2797175"/>
                        <a:ext cx="1468120" cy="679450"/>
                      </a:xfrm>
                      <a:prstGeom prst="rect">
                        <a:avLst/>
                      </a:prstGeom>
                      <a:noFill/>
                      <a:ln w="38100">
                        <a:noFill/>
                        <a:miter/>
                      </a:ln>
                    </p:spPr>
                  </p:pic>
                </p:oleObj>
              </mc:Fallback>
            </mc:AlternateContent>
          </a:graphicData>
        </a:graphic>
      </p:graphicFrame>
      <p:graphicFrame>
        <p:nvGraphicFramePr>
          <p:cNvPr id="10" name="对象 -2147481477"/>
          <p:cNvGraphicFramePr>
            <a:graphicFrameLocks noChangeAspect="1"/>
          </p:cNvGraphicFramePr>
          <p:nvPr>
            <p:custDataLst>
              <p:tags r:id="rId12"/>
            </p:custDataLst>
          </p:nvPr>
        </p:nvGraphicFramePr>
        <p:xfrm>
          <a:off x="9901555" y="3533140"/>
          <a:ext cx="1059815" cy="342265"/>
        </p:xfrm>
        <a:graphic>
          <a:graphicData uri="http://schemas.openxmlformats.org/presentationml/2006/ole">
            <mc:AlternateContent xmlns:mc="http://schemas.openxmlformats.org/markup-compatibility/2006">
              <mc:Choice xmlns:v="urn:schemas-microsoft-com:vml" Requires="v">
                <p:oleObj spid="_x0000_s11" name="" r:id="rId13" imgW="621665" imgH="203200" progId="Equation.DSMT4">
                  <p:embed/>
                </p:oleObj>
              </mc:Choice>
              <mc:Fallback>
                <p:oleObj name="" r:id="rId13" imgW="621665" imgH="203200" progId="Equation.DSMT4">
                  <p:embed/>
                  <p:pic>
                    <p:nvPicPr>
                      <p:cNvPr id="0" name="图片 7"/>
                      <p:cNvPicPr/>
                      <p:nvPr/>
                    </p:nvPicPr>
                    <p:blipFill>
                      <a:blip r:embed="rId14"/>
                      <a:stretch>
                        <a:fillRect/>
                      </a:stretch>
                    </p:blipFill>
                    <p:spPr>
                      <a:xfrm>
                        <a:off x="9901555" y="3533140"/>
                        <a:ext cx="1059815" cy="342265"/>
                      </a:xfrm>
                      <a:prstGeom prst="rect">
                        <a:avLst/>
                      </a:prstGeom>
                      <a:noFill/>
                      <a:ln w="38100">
                        <a:noFill/>
                        <a:miter/>
                      </a:ln>
                    </p:spPr>
                  </p:pic>
                </p:oleObj>
              </mc:Fallback>
            </mc:AlternateContent>
          </a:graphicData>
        </a:graphic>
      </p:graphicFrame>
      <p:graphicFrame>
        <p:nvGraphicFramePr>
          <p:cNvPr id="12" name="对象 -2147481476"/>
          <p:cNvGraphicFramePr>
            <a:graphicFrameLocks noChangeAspect="1"/>
          </p:cNvGraphicFramePr>
          <p:nvPr>
            <p:custDataLst>
              <p:tags r:id="rId15"/>
            </p:custDataLst>
          </p:nvPr>
        </p:nvGraphicFramePr>
        <p:xfrm>
          <a:off x="3561080" y="4011930"/>
          <a:ext cx="730250" cy="355600"/>
        </p:xfrm>
        <a:graphic>
          <a:graphicData uri="http://schemas.openxmlformats.org/presentationml/2006/ole">
            <mc:AlternateContent xmlns:mc="http://schemas.openxmlformats.org/markup-compatibility/2006">
              <mc:Choice xmlns:v="urn:schemas-microsoft-com:vml" Requires="v">
                <p:oleObj spid="_x0000_s13" name="" r:id="rId16" imgW="367665" imgH="177800" progId="Equation.DSMT4">
                  <p:embed/>
                </p:oleObj>
              </mc:Choice>
              <mc:Fallback>
                <p:oleObj name="" r:id="rId16" imgW="367665" imgH="177800" progId="Equation.DSMT4">
                  <p:embed/>
                  <p:pic>
                    <p:nvPicPr>
                      <p:cNvPr id="0" name="图片 8"/>
                      <p:cNvPicPr/>
                      <p:nvPr/>
                    </p:nvPicPr>
                    <p:blipFill>
                      <a:blip r:embed="rId17"/>
                      <a:stretch>
                        <a:fillRect/>
                      </a:stretch>
                    </p:blipFill>
                    <p:spPr>
                      <a:xfrm>
                        <a:off x="3561080" y="4011930"/>
                        <a:ext cx="730250" cy="355600"/>
                      </a:xfrm>
                      <a:prstGeom prst="rect">
                        <a:avLst/>
                      </a:prstGeom>
                      <a:noFill/>
                      <a:ln w="38100">
                        <a:noFill/>
                        <a:miter/>
                      </a:ln>
                    </p:spPr>
                  </p:pic>
                </p:oleObj>
              </mc:Fallback>
            </mc:AlternateContent>
          </a:graphicData>
        </a:graphic>
      </p:graphicFrame>
      <p:graphicFrame>
        <p:nvGraphicFramePr>
          <p:cNvPr id="14" name="对象 -2147481475"/>
          <p:cNvGraphicFramePr>
            <a:graphicFrameLocks noChangeAspect="1"/>
          </p:cNvGraphicFramePr>
          <p:nvPr>
            <p:custDataLst>
              <p:tags r:id="rId18"/>
            </p:custDataLst>
          </p:nvPr>
        </p:nvGraphicFramePr>
        <p:xfrm>
          <a:off x="3707765" y="5045710"/>
          <a:ext cx="1624330" cy="581025"/>
        </p:xfrm>
        <a:graphic>
          <a:graphicData uri="http://schemas.openxmlformats.org/presentationml/2006/ole">
            <mc:AlternateContent xmlns:mc="http://schemas.openxmlformats.org/markup-compatibility/2006">
              <mc:Choice xmlns:v="urn:schemas-microsoft-com:vml" Requires="v">
                <p:oleObj spid="_x0000_s15" name="" r:id="rId19" imgW="1180465" imgH="419100" progId="Equation.DSMT4">
                  <p:embed/>
                </p:oleObj>
              </mc:Choice>
              <mc:Fallback>
                <p:oleObj name="" r:id="rId19" imgW="1180465" imgH="419100" progId="Equation.DSMT4">
                  <p:embed/>
                  <p:pic>
                    <p:nvPicPr>
                      <p:cNvPr id="0" name="图片 9"/>
                      <p:cNvPicPr/>
                      <p:nvPr/>
                    </p:nvPicPr>
                    <p:blipFill>
                      <a:blip r:embed="rId20"/>
                      <a:stretch>
                        <a:fillRect/>
                      </a:stretch>
                    </p:blipFill>
                    <p:spPr>
                      <a:xfrm>
                        <a:off x="3707765" y="5045710"/>
                        <a:ext cx="1624330" cy="581025"/>
                      </a:xfrm>
                      <a:prstGeom prst="rect">
                        <a:avLst/>
                      </a:prstGeom>
                      <a:noFill/>
                      <a:ln w="38100">
                        <a:noFill/>
                        <a:miter/>
                      </a:ln>
                    </p:spPr>
                  </p:pic>
                </p:oleObj>
              </mc:Fallback>
            </mc:AlternateContent>
          </a:graphicData>
        </a:graphic>
      </p:graphicFrame>
    </p:spTree>
  </p:cSld>
  <p:clrMapOvr>
    <a:masterClrMapping/>
  </p:clrMapOvr>
  <p:transition spd="slow" advTm="2811">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30" name="文本框 29"/>
          <p:cNvSpPr txBox="1"/>
          <p:nvPr>
            <p:custDataLst>
              <p:tags r:id="rId2"/>
            </p:custDataLst>
          </p:nvPr>
        </p:nvSpPr>
        <p:spPr>
          <a:xfrm>
            <a:off x="337185" y="614045"/>
            <a:ext cx="5334000" cy="521970"/>
          </a:xfrm>
          <a:prstGeom prst="rect">
            <a:avLst/>
          </a:prstGeom>
          <a:noFill/>
        </p:spPr>
        <p:txBody>
          <a:bodyPr wrap="square" rtlCol="0">
            <a:spAutoFit/>
          </a:bodyPr>
          <a:lstStyle/>
          <a:p>
            <a:r>
              <a:rPr sz="2800" dirty="0">
                <a:ln>
                  <a:solidFill>
                    <a:schemeClr val="accent1"/>
                  </a:solidFill>
                </a:ln>
                <a:latin typeface="微软雅黑" panose="020B0503020204020204" pitchFamily="34" charset="-122"/>
                <a:ea typeface="微软雅黑" panose="020B0503020204020204" pitchFamily="34" charset="-122"/>
                <a:sym typeface="+mn-ea"/>
              </a:rPr>
              <a:t>5.5.1 神经网络基础</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2" name="文本框 1"/>
          <p:cNvSpPr txBox="1"/>
          <p:nvPr/>
        </p:nvSpPr>
        <p:spPr>
          <a:xfrm>
            <a:off x="842010" y="1136015"/>
            <a:ext cx="10223500" cy="2306955"/>
          </a:xfrm>
          <a:prstGeom prst="rect">
            <a:avLst/>
          </a:prstGeom>
          <a:noFill/>
        </p:spPr>
        <p:txBody>
          <a:bodyPr wrap="square" rtlCol="0" anchor="t">
            <a:spAutoFit/>
          </a:bodyPr>
          <a:p>
            <a:pPr indent="45720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（2）ReLU及其变种函数</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45720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	线性整流函数（Rectified Linear Unit，ReLU）[7]是当前深度学习模型中经常使用的激活函数。其定义为当</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时，保持x不变并作为输出；当</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时，输出值为0。如公式（5-16）所示。</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3" name="对象 -2147481474"/>
          <p:cNvGraphicFramePr>
            <a:graphicFrameLocks noChangeAspect="1"/>
          </p:cNvGraphicFramePr>
          <p:nvPr>
            <p:custDataLst>
              <p:tags r:id="rId3"/>
            </p:custDataLst>
          </p:nvPr>
        </p:nvGraphicFramePr>
        <p:xfrm>
          <a:off x="6199505" y="2448560"/>
          <a:ext cx="718820" cy="350520"/>
        </p:xfrm>
        <a:graphic>
          <a:graphicData uri="http://schemas.openxmlformats.org/presentationml/2006/ole">
            <mc:AlternateContent xmlns:mc="http://schemas.openxmlformats.org/markup-compatibility/2006">
              <mc:Choice xmlns:v="urn:schemas-microsoft-com:vml" Requires="v">
                <p:oleObj spid="_x0000_s3076" name="" r:id="rId4" imgW="367665" imgH="177800" progId="Equation.DSMT4">
                  <p:embed/>
                </p:oleObj>
              </mc:Choice>
              <mc:Fallback>
                <p:oleObj name="" r:id="rId4" imgW="367665" imgH="177800" progId="Equation.DSMT4">
                  <p:embed/>
                  <p:pic>
                    <p:nvPicPr>
                      <p:cNvPr id="0" name="图片 3075"/>
                      <p:cNvPicPr/>
                      <p:nvPr/>
                    </p:nvPicPr>
                    <p:blipFill>
                      <a:blip r:embed="rId5"/>
                      <a:stretch>
                        <a:fillRect/>
                      </a:stretch>
                    </p:blipFill>
                    <p:spPr>
                      <a:xfrm>
                        <a:off x="6199505" y="2448560"/>
                        <a:ext cx="718820" cy="350520"/>
                      </a:xfrm>
                      <a:prstGeom prst="rect">
                        <a:avLst/>
                      </a:prstGeom>
                      <a:noFill/>
                      <a:ln w="38100">
                        <a:noFill/>
                        <a:miter/>
                      </a:ln>
                    </p:spPr>
                  </p:pic>
                </p:oleObj>
              </mc:Fallback>
            </mc:AlternateContent>
          </a:graphicData>
        </a:graphic>
      </p:graphicFrame>
      <p:graphicFrame>
        <p:nvGraphicFramePr>
          <p:cNvPr id="6" name="对象 -2147481473"/>
          <p:cNvGraphicFramePr>
            <a:graphicFrameLocks noChangeAspect="1"/>
          </p:cNvGraphicFramePr>
          <p:nvPr>
            <p:custDataLst>
              <p:tags r:id="rId6"/>
            </p:custDataLst>
          </p:nvPr>
        </p:nvGraphicFramePr>
        <p:xfrm>
          <a:off x="1310005" y="2967990"/>
          <a:ext cx="744855" cy="362585"/>
        </p:xfrm>
        <a:graphic>
          <a:graphicData uri="http://schemas.openxmlformats.org/presentationml/2006/ole">
            <mc:AlternateContent xmlns:mc="http://schemas.openxmlformats.org/markup-compatibility/2006">
              <mc:Choice xmlns:v="urn:schemas-microsoft-com:vml" Requires="v">
                <p:oleObj spid="_x0000_s7" name="" r:id="rId7" imgW="367665" imgH="177800" progId="Equation.DSMT4">
                  <p:embed/>
                </p:oleObj>
              </mc:Choice>
              <mc:Fallback>
                <p:oleObj name="" r:id="rId7" imgW="367665" imgH="177800" progId="Equation.DSMT4">
                  <p:embed/>
                  <p:pic>
                    <p:nvPicPr>
                      <p:cNvPr id="0" name="图片 2"/>
                      <p:cNvPicPr/>
                      <p:nvPr/>
                    </p:nvPicPr>
                    <p:blipFill>
                      <a:blip r:embed="rId8"/>
                      <a:stretch>
                        <a:fillRect/>
                      </a:stretch>
                    </p:blipFill>
                    <p:spPr>
                      <a:xfrm>
                        <a:off x="1310005" y="2967990"/>
                        <a:ext cx="744855" cy="362585"/>
                      </a:xfrm>
                      <a:prstGeom prst="rect">
                        <a:avLst/>
                      </a:prstGeom>
                      <a:noFill/>
                      <a:ln w="38100">
                        <a:noFill/>
                        <a:miter/>
                      </a:ln>
                    </p:spPr>
                  </p:pic>
                </p:oleObj>
              </mc:Fallback>
            </mc:AlternateContent>
          </a:graphicData>
        </a:graphic>
      </p:graphicFrame>
      <p:graphicFrame>
        <p:nvGraphicFramePr>
          <p:cNvPr id="8" name="对象 -2147481472"/>
          <p:cNvGraphicFramePr>
            <a:graphicFrameLocks noChangeAspect="1"/>
          </p:cNvGraphicFramePr>
          <p:nvPr>
            <p:custDataLst>
              <p:tags r:id="rId9"/>
            </p:custDataLst>
          </p:nvPr>
        </p:nvGraphicFramePr>
        <p:xfrm>
          <a:off x="4164330" y="3601720"/>
          <a:ext cx="2976880" cy="882650"/>
        </p:xfrm>
        <a:graphic>
          <a:graphicData uri="http://schemas.openxmlformats.org/presentationml/2006/ole">
            <mc:AlternateContent xmlns:mc="http://schemas.openxmlformats.org/markup-compatibility/2006">
              <mc:Choice xmlns:v="urn:schemas-microsoft-com:vml" Requires="v">
                <p:oleObj spid="_x0000_s9" name="" r:id="rId10" imgW="1637665" imgH="482600" progId="Equation.DSMT4">
                  <p:embed/>
                </p:oleObj>
              </mc:Choice>
              <mc:Fallback>
                <p:oleObj name="" r:id="rId10" imgW="1637665" imgH="482600" progId="Equation.DSMT4">
                  <p:embed/>
                  <p:pic>
                    <p:nvPicPr>
                      <p:cNvPr id="0" name="图片 6"/>
                      <p:cNvPicPr/>
                      <p:nvPr/>
                    </p:nvPicPr>
                    <p:blipFill>
                      <a:blip r:embed="rId11"/>
                      <a:stretch>
                        <a:fillRect/>
                      </a:stretch>
                    </p:blipFill>
                    <p:spPr>
                      <a:xfrm>
                        <a:off x="4164330" y="3601720"/>
                        <a:ext cx="2976880" cy="882650"/>
                      </a:xfrm>
                      <a:prstGeom prst="rect">
                        <a:avLst/>
                      </a:prstGeom>
                      <a:noFill/>
                      <a:ln w="38100">
                        <a:noFill/>
                        <a:miter/>
                      </a:ln>
                    </p:spPr>
                  </p:pic>
                </p:oleObj>
              </mc:Fallback>
            </mc:AlternateContent>
          </a:graphicData>
        </a:graphic>
      </p:graphicFrame>
      <p:sp>
        <p:nvSpPr>
          <p:cNvPr id="10" name="文本框 9"/>
          <p:cNvSpPr txBox="1"/>
          <p:nvPr/>
        </p:nvSpPr>
        <p:spPr>
          <a:xfrm>
            <a:off x="9112885" y="3804920"/>
            <a:ext cx="1200150" cy="386715"/>
          </a:xfrm>
          <a:prstGeom prst="rect">
            <a:avLst/>
          </a:prstGeom>
          <a:noFill/>
        </p:spPr>
        <p:txBody>
          <a:bodyPr wrap="square" rtlCol="0" anchor="t">
            <a:noAutofit/>
          </a:bodyPr>
          <a:p>
            <a:r>
              <a:rPr lang="zh-CN" altLang="en-US" sz="2400">
                <a:latin typeface="Times New Roman" panose="02020603050405020304" pitchFamily="18" charset="0"/>
                <a:cs typeface="Times New Roman" panose="02020603050405020304" pitchFamily="18" charset="0"/>
              </a:rPr>
              <a:t> (5-16)</a:t>
            </a:r>
            <a:endParaRPr lang="zh-CN" altLang="en-US" sz="2400">
              <a:latin typeface="Times New Roman" panose="02020603050405020304" pitchFamily="18" charset="0"/>
              <a:cs typeface="Times New Roman" panose="02020603050405020304" pitchFamily="18" charset="0"/>
            </a:endParaRPr>
          </a:p>
        </p:txBody>
      </p:sp>
      <p:sp>
        <p:nvSpPr>
          <p:cNvPr id="11" name="文本框 10"/>
          <p:cNvSpPr txBox="1"/>
          <p:nvPr/>
        </p:nvSpPr>
        <p:spPr>
          <a:xfrm>
            <a:off x="842010" y="4460875"/>
            <a:ext cx="10116820" cy="1753235"/>
          </a:xfrm>
          <a:prstGeom prst="rect">
            <a:avLst/>
          </a:prstGeom>
          <a:noFill/>
        </p:spPr>
        <p:txBody>
          <a:bodyPr wrap="square" rtlCol="0" anchor="t">
            <a:spAutoFit/>
          </a:bodyPr>
          <a:p>
            <a:pPr indent="45720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从定义可知，ReLu函数对正负输入值的处理完全不同，当输入为负值时，输出为0，当输入值为正值时，则保持不变进行输出，这个特性又称为单侧抑制性。</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spd="slow" advTm="2811">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30" name="文本框 29"/>
          <p:cNvSpPr txBox="1"/>
          <p:nvPr>
            <p:custDataLst>
              <p:tags r:id="rId2"/>
            </p:custDataLst>
          </p:nvPr>
        </p:nvSpPr>
        <p:spPr>
          <a:xfrm>
            <a:off x="337185" y="614045"/>
            <a:ext cx="5334000" cy="521970"/>
          </a:xfrm>
          <a:prstGeom prst="rect">
            <a:avLst/>
          </a:prstGeom>
          <a:noFill/>
        </p:spPr>
        <p:txBody>
          <a:bodyPr wrap="square" rtlCol="0">
            <a:spAutoFit/>
          </a:bodyPr>
          <a:lstStyle/>
          <a:p>
            <a:r>
              <a:rPr sz="2800" dirty="0">
                <a:ln>
                  <a:solidFill>
                    <a:schemeClr val="accent1"/>
                  </a:solidFill>
                </a:ln>
                <a:latin typeface="微软雅黑" panose="020B0503020204020204" pitchFamily="34" charset="-122"/>
                <a:ea typeface="微软雅黑" panose="020B0503020204020204" pitchFamily="34" charset="-122"/>
                <a:sym typeface="+mn-ea"/>
              </a:rPr>
              <a:t>5.5.1 神经网络基础</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111" name="文本框 110"/>
          <p:cNvSpPr txBox="1"/>
          <p:nvPr/>
        </p:nvSpPr>
        <p:spPr>
          <a:xfrm>
            <a:off x="917575" y="1217930"/>
            <a:ext cx="9820910" cy="1753235"/>
          </a:xfrm>
          <a:prstGeom prst="rect">
            <a:avLst/>
          </a:prstGeom>
          <a:noFill/>
          <a:ln w="9525">
            <a:noFill/>
          </a:ln>
        </p:spPr>
        <p:txBody>
          <a:bodyPr wrap="square">
            <a:spAutoFit/>
          </a:bodyPr>
          <a:p>
            <a:pPr indent="304800" fontAlgn="auto">
              <a:lnSpc>
                <a:spcPct val="150000"/>
              </a:lnSpc>
            </a:pPr>
            <a:r>
              <a:rPr lang="en-US" altLang="zh-CN" sz="2400" b="0">
                <a:latin typeface="Times New Roman" panose="02020603050405020304" pitchFamily="18" charset="0"/>
                <a:ea typeface="宋体" panose="02010600030101010101" pitchFamily="2" charset="-122"/>
                <a:cs typeface="Times New Roman" panose="02020603050405020304" pitchFamily="18" charset="0"/>
              </a:rPr>
              <a:t>   </a:t>
            </a:r>
            <a:r>
              <a:rPr lang="zh-CN" sz="2400" b="0">
                <a:latin typeface="Times New Roman" panose="02020603050405020304" pitchFamily="18" charset="0"/>
                <a:ea typeface="宋体" panose="02010600030101010101" pitchFamily="2" charset="-122"/>
                <a:cs typeface="Times New Roman" panose="02020603050405020304" pitchFamily="18" charset="0"/>
              </a:rPr>
              <a:t>采用</a:t>
            </a:r>
            <a:r>
              <a:rPr lang="en-US" sz="2400" b="0">
                <a:latin typeface="Times New Roman" panose="02020603050405020304" pitchFamily="18" charset="0"/>
                <a:ea typeface="宋体" panose="02010600030101010101" pitchFamily="2" charset="-122"/>
                <a:cs typeface="Times New Roman" panose="02020603050405020304" pitchFamily="18" charset="0"/>
              </a:rPr>
              <a:t>ReLU</a:t>
            </a:r>
            <a:r>
              <a:rPr lang="zh-CN" sz="2400" b="0">
                <a:latin typeface="Times New Roman" panose="02020603050405020304" pitchFamily="18" charset="0"/>
                <a:ea typeface="宋体" panose="02010600030101010101" pitchFamily="2" charset="-122"/>
                <a:cs typeface="Times New Roman" panose="02020603050405020304" pitchFamily="18" charset="0"/>
              </a:rPr>
              <a:t>会给隐藏层的输出带来稀疏性，在输入为正值时，输出保持不变即梯度为</a:t>
            </a:r>
            <a:r>
              <a:rPr lang="en-US" sz="2400" b="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，会一定程度避免梯度消失问题。</a:t>
            </a:r>
            <a:r>
              <a:rPr lang="en-US" sz="2400" b="0">
                <a:latin typeface="Times New Roman" panose="02020603050405020304" pitchFamily="18" charset="0"/>
                <a:ea typeface="宋体" panose="02010600030101010101" pitchFamily="2" charset="-122"/>
                <a:cs typeface="Times New Roman" panose="02020603050405020304" pitchFamily="18" charset="0"/>
              </a:rPr>
              <a:t>ReLU</a:t>
            </a:r>
            <a:r>
              <a:rPr lang="zh-CN" sz="2400" b="0">
                <a:latin typeface="Times New Roman" panose="02020603050405020304" pitchFamily="18" charset="0"/>
                <a:ea typeface="宋体" panose="02010600030101010101" pitchFamily="2" charset="-122"/>
                <a:cs typeface="Times New Roman" panose="02020603050405020304" pitchFamily="18" charset="0"/>
              </a:rPr>
              <a:t>的梯度如公式（</a:t>
            </a:r>
            <a:r>
              <a:rPr lang="en-US" sz="2400" b="0">
                <a:latin typeface="Times New Roman" panose="02020603050405020304" pitchFamily="18" charset="0"/>
                <a:ea typeface="宋体" panose="02010600030101010101" pitchFamily="2" charset="-122"/>
                <a:cs typeface="Times New Roman" panose="02020603050405020304" pitchFamily="18" charset="0"/>
              </a:rPr>
              <a:t>5-17</a:t>
            </a:r>
            <a:r>
              <a:rPr lang="zh-CN" sz="2400" b="0">
                <a:latin typeface="Times New Roman" panose="02020603050405020304" pitchFamily="18" charset="0"/>
                <a:ea typeface="宋体" panose="02010600030101010101" pitchFamily="2" charset="-122"/>
                <a:cs typeface="Times New Roman" panose="02020603050405020304" pitchFamily="18" charset="0"/>
              </a:rPr>
              <a:t>）所示。</a:t>
            </a:r>
            <a:endParaRPr lang="zh-CN" altLang="en-US" sz="2400" b="0">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2" name="对象 -2147481471"/>
          <p:cNvGraphicFramePr>
            <a:graphicFrameLocks noChangeAspect="1"/>
          </p:cNvGraphicFramePr>
          <p:nvPr>
            <p:custDataLst>
              <p:tags r:id="rId3"/>
            </p:custDataLst>
          </p:nvPr>
        </p:nvGraphicFramePr>
        <p:xfrm>
          <a:off x="3834130" y="2914015"/>
          <a:ext cx="3480435" cy="991870"/>
        </p:xfrm>
        <a:graphic>
          <a:graphicData uri="http://schemas.openxmlformats.org/presentationml/2006/ole">
            <mc:AlternateContent xmlns:mc="http://schemas.openxmlformats.org/markup-compatibility/2006">
              <mc:Choice xmlns:v="urn:schemas-microsoft-com:vml" Requires="v">
                <p:oleObj spid="_x0000_s3076" name="" r:id="rId4" imgW="1701165" imgH="482600" progId="Equation.DSMT4">
                  <p:embed/>
                </p:oleObj>
              </mc:Choice>
              <mc:Fallback>
                <p:oleObj name="" r:id="rId4" imgW="1701165" imgH="482600" progId="Equation.DSMT4">
                  <p:embed/>
                  <p:pic>
                    <p:nvPicPr>
                      <p:cNvPr id="0" name="图片 3075"/>
                      <p:cNvPicPr/>
                      <p:nvPr/>
                    </p:nvPicPr>
                    <p:blipFill>
                      <a:blip r:embed="rId5"/>
                      <a:stretch>
                        <a:fillRect/>
                      </a:stretch>
                    </p:blipFill>
                    <p:spPr>
                      <a:xfrm>
                        <a:off x="3834130" y="2914015"/>
                        <a:ext cx="3480435" cy="991870"/>
                      </a:xfrm>
                      <a:prstGeom prst="rect">
                        <a:avLst/>
                      </a:prstGeom>
                      <a:noFill/>
                      <a:ln w="38100">
                        <a:noFill/>
                        <a:miter/>
                      </a:ln>
                    </p:spPr>
                  </p:pic>
                </p:oleObj>
              </mc:Fallback>
            </mc:AlternateContent>
          </a:graphicData>
        </a:graphic>
      </p:graphicFrame>
      <p:sp>
        <p:nvSpPr>
          <p:cNvPr id="3" name="文本框 2"/>
          <p:cNvSpPr txBox="1"/>
          <p:nvPr/>
        </p:nvSpPr>
        <p:spPr>
          <a:xfrm>
            <a:off x="8905875" y="3198495"/>
            <a:ext cx="1200150" cy="460375"/>
          </a:xfrm>
          <a:prstGeom prst="rect">
            <a:avLst/>
          </a:prstGeom>
          <a:noFill/>
        </p:spPr>
        <p:txBody>
          <a:bodyPr wrap="square" rtlCol="0" anchor="t">
            <a:spAutoFit/>
          </a:bodyPr>
          <a:p>
            <a:r>
              <a:rPr lang="zh-CN" altLang="en-US" sz="2400">
                <a:latin typeface="Times New Roman" panose="02020603050405020304" pitchFamily="18" charset="0"/>
                <a:ea typeface="宋体" panose="02010600030101010101" pitchFamily="2" charset="-122"/>
                <a:cs typeface="Times New Roman" panose="02020603050405020304" pitchFamily="18" charset="0"/>
              </a:rPr>
              <a:t>(5-17)</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文本框 5"/>
          <p:cNvSpPr txBox="1"/>
          <p:nvPr/>
        </p:nvSpPr>
        <p:spPr>
          <a:xfrm>
            <a:off x="847725" y="3917315"/>
            <a:ext cx="10202545" cy="2306955"/>
          </a:xfrm>
          <a:prstGeom prst="rect">
            <a:avLst/>
          </a:prstGeom>
          <a:noFill/>
          <a:ln w="9525">
            <a:noFill/>
          </a:ln>
        </p:spPr>
        <p:txBody>
          <a:bodyPr wrap="square">
            <a:spAutoFit/>
          </a:bodyPr>
          <a:p>
            <a:pPr indent="304800" fontAlgn="auto">
              <a:lnSpc>
                <a:spcPct val="150000"/>
              </a:lnSpc>
            </a:pPr>
            <a:r>
              <a:rPr lang="en-US" altLang="zh-CN" sz="2400" b="0">
                <a:latin typeface="Times New Roman" panose="02020603050405020304" pitchFamily="18" charset="0"/>
                <a:ea typeface="宋体" panose="02010600030101010101" pitchFamily="2" charset="-122"/>
                <a:cs typeface="Times New Roman" panose="02020603050405020304" pitchFamily="18" charset="0"/>
              </a:rPr>
              <a:t>    </a:t>
            </a:r>
            <a:r>
              <a:rPr lang="zh-CN" sz="2400" b="0">
                <a:latin typeface="Times New Roman" panose="02020603050405020304" pitchFamily="18" charset="0"/>
                <a:ea typeface="宋体" panose="02010600030101010101" pitchFamily="2" charset="-122"/>
                <a:cs typeface="Times New Roman" panose="02020603050405020304" pitchFamily="18" charset="0"/>
              </a:rPr>
              <a:t>此外，</a:t>
            </a:r>
            <a:r>
              <a:rPr lang="en-US" sz="2400" b="0">
                <a:latin typeface="Times New Roman" panose="02020603050405020304" pitchFamily="18" charset="0"/>
                <a:ea typeface="宋体" panose="02010600030101010101" pitchFamily="2" charset="-122"/>
                <a:cs typeface="Times New Roman" panose="02020603050405020304" pitchFamily="18" charset="0"/>
              </a:rPr>
              <a:t>ReLU</a:t>
            </a:r>
            <a:r>
              <a:rPr lang="zh-CN" sz="2400" b="0">
                <a:latin typeface="Times New Roman" panose="02020603050405020304" pitchFamily="18" charset="0"/>
                <a:ea typeface="宋体" panose="02010600030101010101" pitchFamily="2" charset="-122"/>
                <a:cs typeface="Times New Roman" panose="02020603050405020304" pitchFamily="18" charset="0"/>
              </a:rPr>
              <a:t>函数的单侧抑制性在某些情况下回导致梯度始终为</a:t>
            </a:r>
            <a:r>
              <a:rPr lang="en-US" sz="2400" b="0">
                <a:latin typeface="Times New Roman" panose="02020603050405020304" pitchFamily="18" charset="0"/>
                <a:ea typeface="宋体" panose="02010600030101010101" pitchFamily="2" charset="-122"/>
                <a:cs typeface="Times New Roman" panose="02020603050405020304" pitchFamily="18" charset="0"/>
              </a:rPr>
              <a:t>0</a:t>
            </a:r>
            <a:r>
              <a:rPr lang="zh-CN" sz="2400" b="0">
                <a:latin typeface="Times New Roman" panose="02020603050405020304" pitchFamily="18" charset="0"/>
                <a:ea typeface="宋体" panose="02010600030101010101" pitchFamily="2" charset="-122"/>
                <a:cs typeface="Times New Roman" panose="02020603050405020304" pitchFamily="18" charset="0"/>
              </a:rPr>
              <a:t>问题，从而导致反向传播优化过程中，某个神经元的连接值不能更新，从而实际不起作用。在实际操作中，针对以上情况，几种</a:t>
            </a:r>
            <a:r>
              <a:rPr lang="en-US" sz="2400" b="0">
                <a:latin typeface="Times New Roman" panose="02020603050405020304" pitchFamily="18" charset="0"/>
                <a:ea typeface="宋体" panose="02010600030101010101" pitchFamily="2" charset="-122"/>
                <a:cs typeface="Times New Roman" panose="02020603050405020304" pitchFamily="18" charset="0"/>
              </a:rPr>
              <a:t>ReLU</a:t>
            </a:r>
            <a:r>
              <a:rPr lang="zh-CN" sz="2400" b="0">
                <a:latin typeface="Times New Roman" panose="02020603050405020304" pitchFamily="18" charset="0"/>
                <a:ea typeface="宋体" panose="02010600030101010101" pitchFamily="2" charset="-122"/>
                <a:cs typeface="Times New Roman" panose="02020603050405020304" pitchFamily="18" charset="0"/>
              </a:rPr>
              <a:t>函数的变种经常被使用</a:t>
            </a:r>
            <a:r>
              <a:rPr lang="en-US" sz="2400" b="0">
                <a:latin typeface="Times New Roman" panose="02020603050405020304" pitchFamily="18" charset="0"/>
                <a:ea typeface="宋体" panose="02010600030101010101" pitchFamily="2" charset="-122"/>
                <a:cs typeface="Times New Roman" panose="02020603050405020304" pitchFamily="18" charset="0"/>
              </a:rPr>
              <a:t>[8]</a:t>
            </a:r>
            <a:r>
              <a:rPr lang="zh-CN" sz="2400" b="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b="0">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spd="slow" advTm="2811">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30" name="文本框 29"/>
          <p:cNvSpPr txBox="1"/>
          <p:nvPr>
            <p:custDataLst>
              <p:tags r:id="rId2"/>
            </p:custDataLst>
          </p:nvPr>
        </p:nvSpPr>
        <p:spPr>
          <a:xfrm>
            <a:off x="337185" y="614045"/>
            <a:ext cx="5334000" cy="521970"/>
          </a:xfrm>
          <a:prstGeom prst="rect">
            <a:avLst/>
          </a:prstGeom>
          <a:noFill/>
        </p:spPr>
        <p:txBody>
          <a:bodyPr wrap="square" rtlCol="0">
            <a:spAutoFit/>
          </a:bodyPr>
          <a:lstStyle/>
          <a:p>
            <a:r>
              <a:rPr sz="2800" dirty="0">
                <a:ln>
                  <a:solidFill>
                    <a:schemeClr val="accent1"/>
                  </a:solidFill>
                </a:ln>
                <a:latin typeface="微软雅黑" panose="020B0503020204020204" pitchFamily="34" charset="-122"/>
                <a:ea typeface="微软雅黑" panose="020B0503020204020204" pitchFamily="34" charset="-122"/>
              </a:rPr>
              <a:t>5.5.2 反向传播方法</a:t>
            </a:r>
            <a:endParaRPr sz="2800" dirty="0">
              <a:ln>
                <a:solidFill>
                  <a:schemeClr val="accent1"/>
                </a:solidFill>
              </a:ln>
              <a:latin typeface="微软雅黑" panose="020B0503020204020204" pitchFamily="34" charset="-122"/>
              <a:ea typeface="微软雅黑" panose="020B0503020204020204" pitchFamily="34" charset="-122"/>
            </a:endParaRPr>
          </a:p>
        </p:txBody>
      </p:sp>
      <p:sp>
        <p:nvSpPr>
          <p:cNvPr id="2" name="文本框 1"/>
          <p:cNvSpPr txBox="1"/>
          <p:nvPr/>
        </p:nvSpPr>
        <p:spPr>
          <a:xfrm>
            <a:off x="1080770" y="1346200"/>
            <a:ext cx="9702800" cy="3969385"/>
          </a:xfrm>
          <a:prstGeom prst="rect">
            <a:avLst/>
          </a:prstGeom>
          <a:noFill/>
        </p:spPr>
        <p:txBody>
          <a:bodyPr wrap="square" rtlCol="0" anchor="t">
            <a:spAutoFit/>
          </a:bodyPr>
          <a:p>
            <a:pPr indent="45720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如何让神经网络高效地训练是早期神经网络遇到的问题，反向传播方法[9]的提出解决了这个问题。其原理是基于链式法则快速计算参数的梯度，然后采用梯度下降算法进行参数更新。下面简要介绍神经网络运行过程和反向传播算法。</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45720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反向传播神经网络的运行过程分为三步：前向传播、反向传播、参数更新。通过多次迭代进行网络模型参数的更新，以便从数据挖掘有价值信息。</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spd="slow" advTm="2811">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30" name="文本框 29"/>
          <p:cNvSpPr txBox="1"/>
          <p:nvPr>
            <p:custDataLst>
              <p:tags r:id="rId2"/>
            </p:custDataLst>
          </p:nvPr>
        </p:nvSpPr>
        <p:spPr>
          <a:xfrm>
            <a:off x="337185" y="614045"/>
            <a:ext cx="5334000" cy="521970"/>
          </a:xfrm>
          <a:prstGeom prst="rect">
            <a:avLst/>
          </a:prstGeom>
          <a:noFill/>
        </p:spPr>
        <p:txBody>
          <a:bodyPr wrap="square" rtlCol="0">
            <a:spAutoFit/>
          </a:bodyPr>
          <a:lstStyle/>
          <a:p>
            <a:r>
              <a:rPr sz="2800" dirty="0">
                <a:ln>
                  <a:solidFill>
                    <a:schemeClr val="accent1"/>
                  </a:solidFill>
                </a:ln>
                <a:latin typeface="微软雅黑" panose="020B0503020204020204" pitchFamily="34" charset="-122"/>
                <a:ea typeface="微软雅黑" panose="020B0503020204020204" pitchFamily="34" charset="-122"/>
              </a:rPr>
              <a:t>5.5.2 反向传播方法</a:t>
            </a:r>
            <a:endParaRPr sz="2800" dirty="0">
              <a:ln>
                <a:solidFill>
                  <a:schemeClr val="accent1"/>
                </a:solidFill>
              </a:ln>
              <a:latin typeface="微软雅黑" panose="020B0503020204020204" pitchFamily="34" charset="-122"/>
              <a:ea typeface="微软雅黑" panose="020B0503020204020204" pitchFamily="34" charset="-122"/>
            </a:endParaRPr>
          </a:p>
        </p:txBody>
      </p:sp>
      <p:sp>
        <p:nvSpPr>
          <p:cNvPr id="2" name="文本框 1"/>
          <p:cNvSpPr txBox="1"/>
          <p:nvPr/>
        </p:nvSpPr>
        <p:spPr>
          <a:xfrm>
            <a:off x="1196340" y="1217930"/>
            <a:ext cx="9873615" cy="4523105"/>
          </a:xfrm>
          <a:prstGeom prst="rect">
            <a:avLst/>
          </a:prstGeom>
          <a:noFill/>
        </p:spPr>
        <p:txBody>
          <a:bodyPr wrap="square" rtlCol="0" anchor="t">
            <a:spAutoFit/>
          </a:bodyPr>
          <a:p>
            <a:pPr indent="45720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（1）前向传播过程：给定输入数据和网络初始参数，逐层向前计算，最后输出预测结果；</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45720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（2）反向传播过程：基于前向传播的预测结果，计算其与真实值的损失函数值，然后计算相关参数的梯度，该过程被称为误差的反向传播过程。</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45720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（3）参数更新过程：使用梯度下降算法对模型参数进行更新，重复迭代上述过程，逐步迭代，直至模型收敛。</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45720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以多层感知器为例详细介绍反向传播算法。</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spd="slow" advTm="2811">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lstStyle/>
          <a:p>
            <a:pPr>
              <a:lnSpc>
                <a:spcPct val="150000"/>
              </a:lnSpc>
            </a:pPr>
            <a:endParaRPr lang="zh-CN" altLang="en-US" sz="2400"/>
          </a:p>
        </p:txBody>
      </p:sp>
      <p:sp>
        <p:nvSpPr>
          <p:cNvPr id="2" name="文本框 1"/>
          <p:cNvSpPr txBox="1"/>
          <p:nvPr/>
        </p:nvSpPr>
        <p:spPr>
          <a:xfrm>
            <a:off x="336884" y="613988"/>
            <a:ext cx="6710302" cy="523220"/>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rPr>
              <a:t>5.4.1</a:t>
            </a:r>
            <a:r>
              <a:rPr lang="zh-CN" altLang="zh-CN" sz="2800" dirty="0">
                <a:ln>
                  <a:solidFill>
                    <a:schemeClr val="accent1"/>
                  </a:solidFill>
                </a:ln>
                <a:latin typeface="微软雅黑" panose="020B0503020204020204" pitchFamily="34" charset="-122"/>
                <a:ea typeface="微软雅黑" panose="020B0503020204020204" pitchFamily="34" charset="-122"/>
              </a:rPr>
              <a:t>邻接矩阵（</a:t>
            </a:r>
            <a:r>
              <a:rPr lang="en-US" altLang="zh-CN" sz="2800" dirty="0">
                <a:ln>
                  <a:solidFill>
                    <a:schemeClr val="accent1"/>
                  </a:solidFill>
                </a:ln>
                <a:latin typeface="微软雅黑" panose="020B0503020204020204" pitchFamily="34" charset="-122"/>
                <a:ea typeface="微软雅黑" panose="020B0503020204020204" pitchFamily="34" charset="-122"/>
              </a:rPr>
              <a:t>Adjacent matrix</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2"/>
          <a:stretch>
            <a:fillRect/>
          </a:stretch>
        </p:blipFill>
        <p:spPr>
          <a:xfrm>
            <a:off x="2486660" y="1162685"/>
            <a:ext cx="6718300" cy="4450080"/>
          </a:xfrm>
          <a:prstGeom prst="rect">
            <a:avLst/>
          </a:prstGeom>
        </p:spPr>
      </p:pic>
      <p:sp>
        <p:nvSpPr>
          <p:cNvPr id="3" name="文本框 2"/>
          <p:cNvSpPr txBox="1"/>
          <p:nvPr/>
        </p:nvSpPr>
        <p:spPr>
          <a:xfrm>
            <a:off x="449580" y="5655945"/>
            <a:ext cx="11610975" cy="460375"/>
          </a:xfrm>
          <a:prstGeom prst="rect">
            <a:avLst/>
          </a:prstGeom>
          <a:noFill/>
        </p:spPr>
        <p:txBody>
          <a:bodyPr wrap="square" rtlCol="0" anchor="t">
            <a:spAutoFit/>
          </a:bodyPr>
          <a:p>
            <a:r>
              <a:rPr lang="zh-CN" altLang="en-US" sz="2400">
                <a:latin typeface="宋体" panose="02010600030101010101" pitchFamily="2" charset="-122"/>
                <a:ea typeface="宋体" panose="02010600030101010101" pitchFamily="2" charset="-122"/>
                <a:cs typeface="宋体" panose="02010600030101010101" pitchFamily="2" charset="-122"/>
              </a:rPr>
              <a:t>图 5-14(a)表示有向图及其邻接矩阵，同时图 5-14(b)表示无向图及其邻接矩阵。</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advTm="2811">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30" name="文本框 29"/>
          <p:cNvSpPr txBox="1"/>
          <p:nvPr>
            <p:custDataLst>
              <p:tags r:id="rId2"/>
            </p:custDataLst>
          </p:nvPr>
        </p:nvSpPr>
        <p:spPr>
          <a:xfrm>
            <a:off x="337185" y="614045"/>
            <a:ext cx="5334000" cy="521970"/>
          </a:xfrm>
          <a:prstGeom prst="rect">
            <a:avLst/>
          </a:prstGeom>
          <a:noFill/>
        </p:spPr>
        <p:txBody>
          <a:bodyPr wrap="square" rtlCol="0">
            <a:spAutoFit/>
          </a:bodyPr>
          <a:lstStyle/>
          <a:p>
            <a:r>
              <a:rPr sz="2800" dirty="0">
                <a:ln>
                  <a:solidFill>
                    <a:schemeClr val="accent1"/>
                  </a:solidFill>
                </a:ln>
                <a:latin typeface="微软雅黑" panose="020B0503020204020204" pitchFamily="34" charset="-122"/>
                <a:ea typeface="微软雅黑" panose="020B0503020204020204" pitchFamily="34" charset="-122"/>
              </a:rPr>
              <a:t>5.5.2 反向传播方法</a:t>
            </a:r>
            <a:endParaRPr sz="2800" dirty="0">
              <a:ln>
                <a:solidFill>
                  <a:schemeClr val="accent1"/>
                </a:solidFill>
              </a:ln>
              <a:latin typeface="微软雅黑" panose="020B0503020204020204" pitchFamily="34" charset="-122"/>
              <a:ea typeface="微软雅黑" panose="020B0503020204020204" pitchFamily="34" charset="-122"/>
            </a:endParaRPr>
          </a:p>
        </p:txBody>
      </p:sp>
      <p:sp>
        <p:nvSpPr>
          <p:cNvPr id="2" name="文本框 1"/>
          <p:cNvSpPr txBox="1"/>
          <p:nvPr/>
        </p:nvSpPr>
        <p:spPr>
          <a:xfrm>
            <a:off x="875030" y="1444625"/>
            <a:ext cx="10337800" cy="3969385"/>
          </a:xfrm>
          <a:prstGeom prst="rect">
            <a:avLst/>
          </a:prstGeom>
          <a:noFill/>
        </p:spPr>
        <p:txBody>
          <a:bodyPr wrap="square" rtlCol="0" anchor="t">
            <a:spAutoFit/>
          </a:bodyPr>
          <a:p>
            <a:pPr indent="457200" fontAlgn="auto">
              <a:lnSpc>
                <a:spcPct val="150000"/>
              </a:lnSpc>
            </a:pPr>
            <a:r>
              <a:rPr lang="zh-CN" altLang="en-US" sz="2400" b="1">
                <a:latin typeface="Times New Roman" panose="02020603050405020304" pitchFamily="18" charset="0"/>
                <a:ea typeface="宋体" panose="02010600030101010101" pitchFamily="2" charset="-122"/>
                <a:cs typeface="Times New Roman" panose="02020603050405020304" pitchFamily="18" charset="0"/>
              </a:rPr>
              <a:t>前向阶段</a:t>
            </a:r>
            <a:r>
              <a:rPr lang="zh-CN" altLang="en-US" sz="2400">
                <a:latin typeface="Times New Roman" panose="02020603050405020304" pitchFamily="18" charset="0"/>
                <a:ea typeface="宋体" panose="02010600030101010101" pitchFamily="2" charset="-122"/>
                <a:cs typeface="Times New Roman" panose="02020603050405020304" pitchFamily="18" charset="0"/>
              </a:rPr>
              <a:t> 使用前一次迭代所得网络权值计算网络中每个神经元的输出值，计算沿神经网络的各层向前进行直到输出层，先计算第k层神经元的输出，再计算第k+1层输出；对于输入层各单元，输入来自样本数据，输出等于输入；对于隐藏层与输出层各神经元，其输入是与它有链接关系的前一层各神经元的输出的线性组合：</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是前一层神经元i到本层神经元j的连接权值，</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是前一层神经元i的输出，</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是神经元j的偏置。隐藏层和输出层各单元输出为其输入的非线性变换，比如，非线性变换函数为</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3" name="对象 -2147480540"/>
          <p:cNvGraphicFramePr>
            <a:graphicFrameLocks noChangeAspect="1"/>
          </p:cNvGraphicFramePr>
          <p:nvPr>
            <p:custDataLst>
              <p:tags r:id="rId3"/>
            </p:custDataLst>
          </p:nvPr>
        </p:nvGraphicFramePr>
        <p:xfrm>
          <a:off x="4284345" y="3850005"/>
          <a:ext cx="1559560" cy="488315"/>
        </p:xfrm>
        <a:graphic>
          <a:graphicData uri="http://schemas.openxmlformats.org/presentationml/2006/ole">
            <mc:AlternateContent xmlns:mc="http://schemas.openxmlformats.org/markup-compatibility/2006">
              <mc:Choice xmlns:v="urn:schemas-microsoft-com:vml" Requires="v">
                <p:oleObj spid="_x0000_s3076" name="" r:id="rId4" imgW="1091565" imgH="342900" progId="Equation.DSMT4">
                  <p:embed/>
                </p:oleObj>
              </mc:Choice>
              <mc:Fallback>
                <p:oleObj name="" r:id="rId4" imgW="1091565" imgH="342900" progId="Equation.DSMT4">
                  <p:embed/>
                  <p:pic>
                    <p:nvPicPr>
                      <p:cNvPr id="0" name="图片 3075"/>
                      <p:cNvPicPr/>
                      <p:nvPr/>
                    </p:nvPicPr>
                    <p:blipFill>
                      <a:blip r:embed="rId5"/>
                      <a:stretch>
                        <a:fillRect/>
                      </a:stretch>
                    </p:blipFill>
                    <p:spPr>
                      <a:xfrm>
                        <a:off x="4284345" y="3850005"/>
                        <a:ext cx="1559560" cy="488315"/>
                      </a:xfrm>
                      <a:prstGeom prst="rect">
                        <a:avLst/>
                      </a:prstGeom>
                      <a:noFill/>
                      <a:ln w="38100">
                        <a:noFill/>
                        <a:miter/>
                      </a:ln>
                    </p:spPr>
                  </p:pic>
                </p:oleObj>
              </mc:Fallback>
            </mc:AlternateContent>
          </a:graphicData>
        </a:graphic>
      </p:graphicFrame>
      <p:graphicFrame>
        <p:nvGraphicFramePr>
          <p:cNvPr id="6" name="对象 -2147481469"/>
          <p:cNvGraphicFramePr>
            <a:graphicFrameLocks noChangeAspect="1"/>
          </p:cNvGraphicFramePr>
          <p:nvPr>
            <p:custDataLst>
              <p:tags r:id="rId6"/>
            </p:custDataLst>
          </p:nvPr>
        </p:nvGraphicFramePr>
        <p:xfrm>
          <a:off x="6188710" y="3778885"/>
          <a:ext cx="351155" cy="434975"/>
        </p:xfrm>
        <a:graphic>
          <a:graphicData uri="http://schemas.openxmlformats.org/presentationml/2006/ole">
            <mc:AlternateContent xmlns:mc="http://schemas.openxmlformats.org/markup-compatibility/2006">
              <mc:Choice xmlns:v="urn:schemas-microsoft-com:vml" Requires="v">
                <p:oleObj spid="_x0000_s7" name="" r:id="rId7" imgW="203200" imgH="241300" progId="Equation.DSMT4">
                  <p:embed/>
                </p:oleObj>
              </mc:Choice>
              <mc:Fallback>
                <p:oleObj name="" r:id="rId7" imgW="203200" imgH="241300" progId="Equation.DSMT4">
                  <p:embed/>
                  <p:pic>
                    <p:nvPicPr>
                      <p:cNvPr id="0" name="图片 2"/>
                      <p:cNvPicPr/>
                      <p:nvPr/>
                    </p:nvPicPr>
                    <p:blipFill>
                      <a:blip r:embed="rId8"/>
                      <a:stretch>
                        <a:fillRect/>
                      </a:stretch>
                    </p:blipFill>
                    <p:spPr>
                      <a:xfrm>
                        <a:off x="6188710" y="3778885"/>
                        <a:ext cx="351155" cy="434975"/>
                      </a:xfrm>
                      <a:prstGeom prst="rect">
                        <a:avLst/>
                      </a:prstGeom>
                      <a:noFill/>
                      <a:ln w="38100">
                        <a:noFill/>
                        <a:miter/>
                      </a:ln>
                    </p:spPr>
                  </p:pic>
                </p:oleObj>
              </mc:Fallback>
            </mc:AlternateContent>
          </a:graphicData>
        </a:graphic>
      </p:graphicFrame>
      <p:graphicFrame>
        <p:nvGraphicFramePr>
          <p:cNvPr id="8" name="对象 -2147481468"/>
          <p:cNvGraphicFramePr>
            <a:graphicFrameLocks noChangeAspect="1"/>
          </p:cNvGraphicFramePr>
          <p:nvPr>
            <p:custDataLst>
              <p:tags r:id="rId9"/>
            </p:custDataLst>
          </p:nvPr>
        </p:nvGraphicFramePr>
        <p:xfrm>
          <a:off x="2426970" y="4350385"/>
          <a:ext cx="324485" cy="410210"/>
        </p:xfrm>
        <a:graphic>
          <a:graphicData uri="http://schemas.openxmlformats.org/presentationml/2006/ole">
            <mc:AlternateContent xmlns:mc="http://schemas.openxmlformats.org/markup-compatibility/2006">
              <mc:Choice xmlns:v="urn:schemas-microsoft-com:vml" Requires="v">
                <p:oleObj spid="_x0000_s9" name="" r:id="rId10" imgW="177800" imgH="227965" progId="Equation.DSMT4">
                  <p:embed/>
                </p:oleObj>
              </mc:Choice>
              <mc:Fallback>
                <p:oleObj name="" r:id="rId10" imgW="177800" imgH="227965" progId="Equation.DSMT4">
                  <p:embed/>
                  <p:pic>
                    <p:nvPicPr>
                      <p:cNvPr id="0" name="图片 6"/>
                      <p:cNvPicPr/>
                      <p:nvPr/>
                    </p:nvPicPr>
                    <p:blipFill>
                      <a:blip r:embed="rId11"/>
                      <a:stretch>
                        <a:fillRect/>
                      </a:stretch>
                    </p:blipFill>
                    <p:spPr>
                      <a:xfrm>
                        <a:off x="2426970" y="4350385"/>
                        <a:ext cx="324485" cy="410210"/>
                      </a:xfrm>
                      <a:prstGeom prst="rect">
                        <a:avLst/>
                      </a:prstGeom>
                      <a:noFill/>
                      <a:ln w="38100">
                        <a:noFill/>
                        <a:miter/>
                      </a:ln>
                    </p:spPr>
                  </p:pic>
                </p:oleObj>
              </mc:Fallback>
            </mc:AlternateContent>
          </a:graphicData>
        </a:graphic>
      </p:graphicFrame>
      <p:graphicFrame>
        <p:nvGraphicFramePr>
          <p:cNvPr id="10" name="对象 -2147481467"/>
          <p:cNvGraphicFramePr>
            <a:graphicFrameLocks noChangeAspect="1"/>
          </p:cNvGraphicFramePr>
          <p:nvPr>
            <p:custDataLst>
              <p:tags r:id="rId12"/>
            </p:custDataLst>
          </p:nvPr>
        </p:nvGraphicFramePr>
        <p:xfrm>
          <a:off x="6274435" y="4356100"/>
          <a:ext cx="265430" cy="405765"/>
        </p:xfrm>
        <a:graphic>
          <a:graphicData uri="http://schemas.openxmlformats.org/presentationml/2006/ole">
            <mc:AlternateContent xmlns:mc="http://schemas.openxmlformats.org/markup-compatibility/2006">
              <mc:Choice xmlns:v="urn:schemas-microsoft-com:vml" Requires="v">
                <p:oleObj spid="_x0000_s11" name="" r:id="rId13" imgW="165100" imgH="241300" progId="Equation.DSMT4">
                  <p:embed/>
                </p:oleObj>
              </mc:Choice>
              <mc:Fallback>
                <p:oleObj name="" r:id="rId13" imgW="165100" imgH="241300" progId="Equation.DSMT4">
                  <p:embed/>
                  <p:pic>
                    <p:nvPicPr>
                      <p:cNvPr id="0" name="图片 7"/>
                      <p:cNvPicPr/>
                      <p:nvPr/>
                    </p:nvPicPr>
                    <p:blipFill>
                      <a:blip r:embed="rId14"/>
                      <a:stretch>
                        <a:fillRect/>
                      </a:stretch>
                    </p:blipFill>
                    <p:spPr>
                      <a:xfrm>
                        <a:off x="6274435" y="4356100"/>
                        <a:ext cx="265430" cy="405765"/>
                      </a:xfrm>
                      <a:prstGeom prst="rect">
                        <a:avLst/>
                      </a:prstGeom>
                      <a:noFill/>
                      <a:ln w="38100">
                        <a:noFill/>
                        <a:miter/>
                      </a:ln>
                    </p:spPr>
                  </p:pic>
                </p:oleObj>
              </mc:Fallback>
            </mc:AlternateContent>
          </a:graphicData>
        </a:graphic>
      </p:graphicFrame>
      <p:graphicFrame>
        <p:nvGraphicFramePr>
          <p:cNvPr id="12" name="对象 -2147481466"/>
          <p:cNvGraphicFramePr>
            <a:graphicFrameLocks noChangeAspect="1"/>
          </p:cNvGraphicFramePr>
          <p:nvPr>
            <p:custDataLst>
              <p:tags r:id="rId15"/>
            </p:custDataLst>
          </p:nvPr>
        </p:nvGraphicFramePr>
        <p:xfrm>
          <a:off x="9514840" y="4892040"/>
          <a:ext cx="1610360" cy="417195"/>
        </p:xfrm>
        <a:graphic>
          <a:graphicData uri="http://schemas.openxmlformats.org/presentationml/2006/ole">
            <mc:AlternateContent xmlns:mc="http://schemas.openxmlformats.org/markup-compatibility/2006">
              <mc:Choice xmlns:v="urn:schemas-microsoft-com:vml" Requires="v">
                <p:oleObj spid="_x0000_s13" name="" r:id="rId16" imgW="1066800" imgH="279400" progId="Equation.DSMT4">
                  <p:embed/>
                </p:oleObj>
              </mc:Choice>
              <mc:Fallback>
                <p:oleObj name="" r:id="rId16" imgW="1066800" imgH="279400" progId="Equation.DSMT4">
                  <p:embed/>
                  <p:pic>
                    <p:nvPicPr>
                      <p:cNvPr id="0" name="图片 8"/>
                      <p:cNvPicPr/>
                      <p:nvPr/>
                    </p:nvPicPr>
                    <p:blipFill>
                      <a:blip r:embed="rId17"/>
                      <a:stretch>
                        <a:fillRect/>
                      </a:stretch>
                    </p:blipFill>
                    <p:spPr>
                      <a:xfrm>
                        <a:off x="9514840" y="4892040"/>
                        <a:ext cx="1610360" cy="417195"/>
                      </a:xfrm>
                      <a:prstGeom prst="rect">
                        <a:avLst/>
                      </a:prstGeom>
                      <a:noFill/>
                      <a:ln w="38100">
                        <a:noFill/>
                        <a:miter/>
                      </a:ln>
                    </p:spPr>
                  </p:pic>
                </p:oleObj>
              </mc:Fallback>
            </mc:AlternateContent>
          </a:graphicData>
        </a:graphic>
      </p:graphicFrame>
    </p:spTree>
  </p:cSld>
  <p:clrMapOvr>
    <a:masterClrMapping/>
  </p:clrMapOvr>
  <p:transition spd="slow" advTm="2811">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30" name="文本框 29"/>
          <p:cNvSpPr txBox="1"/>
          <p:nvPr>
            <p:custDataLst>
              <p:tags r:id="rId2"/>
            </p:custDataLst>
          </p:nvPr>
        </p:nvSpPr>
        <p:spPr>
          <a:xfrm>
            <a:off x="337185" y="614045"/>
            <a:ext cx="5334000" cy="521970"/>
          </a:xfrm>
          <a:prstGeom prst="rect">
            <a:avLst/>
          </a:prstGeom>
          <a:noFill/>
        </p:spPr>
        <p:txBody>
          <a:bodyPr wrap="square" rtlCol="0">
            <a:spAutoFit/>
          </a:bodyPr>
          <a:lstStyle/>
          <a:p>
            <a:r>
              <a:rPr sz="2800" dirty="0">
                <a:ln>
                  <a:solidFill>
                    <a:schemeClr val="accent1"/>
                  </a:solidFill>
                </a:ln>
                <a:latin typeface="微软雅黑" panose="020B0503020204020204" pitchFamily="34" charset="-122"/>
                <a:ea typeface="微软雅黑" panose="020B0503020204020204" pitchFamily="34" charset="-122"/>
              </a:rPr>
              <a:t>5.5.2 反向传播方法</a:t>
            </a:r>
            <a:endParaRPr sz="2800" dirty="0">
              <a:ln>
                <a:solidFill>
                  <a:schemeClr val="accent1"/>
                </a:solidFill>
              </a:ln>
              <a:latin typeface="微软雅黑" panose="020B0503020204020204" pitchFamily="34" charset="-122"/>
              <a:ea typeface="微软雅黑" panose="020B0503020204020204" pitchFamily="34" charset="-122"/>
            </a:endParaRPr>
          </a:p>
        </p:txBody>
      </p:sp>
      <p:sp>
        <p:nvSpPr>
          <p:cNvPr id="2" name="文本框 1"/>
          <p:cNvSpPr txBox="1"/>
          <p:nvPr/>
        </p:nvSpPr>
        <p:spPr>
          <a:xfrm>
            <a:off x="866775" y="1433195"/>
            <a:ext cx="10674350" cy="4420235"/>
          </a:xfrm>
          <a:prstGeom prst="rect">
            <a:avLst/>
          </a:prstGeom>
          <a:noFill/>
        </p:spPr>
        <p:txBody>
          <a:bodyPr wrap="square" rtlCol="0" anchor="t">
            <a:noAutofit/>
          </a:bodyPr>
          <a:p>
            <a:pPr indent="457200" fontAlgn="auto">
              <a:lnSpc>
                <a:spcPct val="150000"/>
              </a:lnSpc>
            </a:pPr>
            <a:r>
              <a:rPr lang="zh-CN" altLang="en-US" sz="2400" b="1">
                <a:latin typeface="Times New Roman" panose="02020603050405020304" pitchFamily="18" charset="0"/>
                <a:ea typeface="宋体" panose="02010600030101010101" pitchFamily="2" charset="-122"/>
                <a:cs typeface="Times New Roman" panose="02020603050405020304" pitchFamily="18" charset="0"/>
              </a:rPr>
              <a:t>反向阶段</a:t>
            </a:r>
            <a:r>
              <a:rPr lang="zh-CN" altLang="en-US" sz="2400">
                <a:latin typeface="Times New Roman" panose="02020603050405020304" pitchFamily="18" charset="0"/>
                <a:ea typeface="宋体" panose="02010600030101010101" pitchFamily="2" charset="-122"/>
                <a:cs typeface="Times New Roman" panose="02020603050405020304" pitchFamily="18" charset="0"/>
              </a:rPr>
              <a:t> 以相反方向（即输出层到输入层方向）应用权值更新公式，先更新k+1层权值，再更新第k层权值，直至输入层；对每一样本数据，如果输出值和实际类标号一致，则没有误差，本次迭代结束；取下一样本数据，进行下一次迭代；如果输出层和实际类标号不一致，则将误差反向传播，更新网络中的权值和偏置。下面通过一个具体实例演示其具体实现步骤，其中，输出层神经元的误差计算公式为</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是单元j的实际输出值，</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是给定样本数据的实际类标号。隐藏层各神经元的输入和输出的转换函数为</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3" name="对象 -2147481465"/>
          <p:cNvGraphicFramePr>
            <a:graphicFrameLocks noChangeAspect="1"/>
          </p:cNvGraphicFramePr>
          <p:nvPr>
            <p:custDataLst>
              <p:tags r:id="rId3"/>
            </p:custDataLst>
          </p:nvPr>
        </p:nvGraphicFramePr>
        <p:xfrm>
          <a:off x="3806825" y="4374515"/>
          <a:ext cx="2515870" cy="389255"/>
        </p:xfrm>
        <a:graphic>
          <a:graphicData uri="http://schemas.openxmlformats.org/presentationml/2006/ole">
            <mc:AlternateContent xmlns:mc="http://schemas.openxmlformats.org/markup-compatibility/2006">
              <mc:Choice xmlns:v="urn:schemas-microsoft-com:vml" Requires="v">
                <p:oleObj spid="_x0000_s3076" name="" r:id="rId4" imgW="1599565" imgH="241300" progId="Equation.DSMT4">
                  <p:embed/>
                </p:oleObj>
              </mc:Choice>
              <mc:Fallback>
                <p:oleObj name="" r:id="rId4" imgW="1599565" imgH="241300" progId="Equation.DSMT4">
                  <p:embed/>
                  <p:pic>
                    <p:nvPicPr>
                      <p:cNvPr id="0" name="图片 3075"/>
                      <p:cNvPicPr/>
                      <p:nvPr/>
                    </p:nvPicPr>
                    <p:blipFill>
                      <a:blip r:embed="rId5"/>
                      <a:stretch>
                        <a:fillRect/>
                      </a:stretch>
                    </p:blipFill>
                    <p:spPr>
                      <a:xfrm>
                        <a:off x="3806825" y="4374515"/>
                        <a:ext cx="2515870" cy="389255"/>
                      </a:xfrm>
                      <a:prstGeom prst="rect">
                        <a:avLst/>
                      </a:prstGeom>
                      <a:noFill/>
                      <a:ln w="38100">
                        <a:noFill/>
                        <a:miter/>
                      </a:ln>
                    </p:spPr>
                  </p:pic>
                </p:oleObj>
              </mc:Fallback>
            </mc:AlternateContent>
          </a:graphicData>
        </a:graphic>
      </p:graphicFrame>
      <p:graphicFrame>
        <p:nvGraphicFramePr>
          <p:cNvPr id="6" name="对象 -2147481464"/>
          <p:cNvGraphicFramePr>
            <a:graphicFrameLocks noChangeAspect="1"/>
          </p:cNvGraphicFramePr>
          <p:nvPr>
            <p:custDataLst>
              <p:tags r:id="rId6"/>
            </p:custDataLst>
          </p:nvPr>
        </p:nvGraphicFramePr>
        <p:xfrm>
          <a:off x="6590665" y="4338955"/>
          <a:ext cx="322580" cy="419100"/>
        </p:xfrm>
        <a:graphic>
          <a:graphicData uri="http://schemas.openxmlformats.org/presentationml/2006/ole">
            <mc:AlternateContent xmlns:mc="http://schemas.openxmlformats.org/markup-compatibility/2006">
              <mc:Choice xmlns:v="urn:schemas-microsoft-com:vml" Requires="v">
                <p:oleObj spid="_x0000_s7" name="" r:id="rId7" imgW="190500" imgH="241300" progId="Equation.DSMT4">
                  <p:embed/>
                </p:oleObj>
              </mc:Choice>
              <mc:Fallback>
                <p:oleObj name="" r:id="rId7" imgW="190500" imgH="241300" progId="Equation.DSMT4">
                  <p:embed/>
                  <p:pic>
                    <p:nvPicPr>
                      <p:cNvPr id="0" name="图片 2"/>
                      <p:cNvPicPr/>
                      <p:nvPr/>
                    </p:nvPicPr>
                    <p:blipFill>
                      <a:blip r:embed="rId8"/>
                      <a:stretch>
                        <a:fillRect/>
                      </a:stretch>
                    </p:blipFill>
                    <p:spPr>
                      <a:xfrm>
                        <a:off x="6590665" y="4338955"/>
                        <a:ext cx="322580" cy="419100"/>
                      </a:xfrm>
                      <a:prstGeom prst="rect">
                        <a:avLst/>
                      </a:prstGeom>
                      <a:noFill/>
                      <a:ln w="38100">
                        <a:noFill/>
                        <a:miter/>
                      </a:ln>
                    </p:spPr>
                  </p:pic>
                </p:oleObj>
              </mc:Fallback>
            </mc:AlternateContent>
          </a:graphicData>
        </a:graphic>
      </p:graphicFrame>
      <p:graphicFrame>
        <p:nvGraphicFramePr>
          <p:cNvPr id="8" name="对象 -2147481463"/>
          <p:cNvGraphicFramePr>
            <a:graphicFrameLocks noChangeAspect="1"/>
          </p:cNvGraphicFramePr>
          <p:nvPr>
            <p:custDataLst>
              <p:tags r:id="rId9"/>
            </p:custDataLst>
          </p:nvPr>
        </p:nvGraphicFramePr>
        <p:xfrm>
          <a:off x="9999345" y="4374515"/>
          <a:ext cx="250825" cy="383540"/>
        </p:xfrm>
        <a:graphic>
          <a:graphicData uri="http://schemas.openxmlformats.org/presentationml/2006/ole">
            <mc:AlternateContent xmlns:mc="http://schemas.openxmlformats.org/markup-compatibility/2006">
              <mc:Choice xmlns:v="urn:schemas-microsoft-com:vml" Requires="v">
                <p:oleObj spid="_x0000_s9" name="" r:id="rId10" imgW="165100" imgH="241300" progId="Equation.DSMT4">
                  <p:embed/>
                </p:oleObj>
              </mc:Choice>
              <mc:Fallback>
                <p:oleObj name="" r:id="rId10" imgW="165100" imgH="241300" progId="Equation.DSMT4">
                  <p:embed/>
                  <p:pic>
                    <p:nvPicPr>
                      <p:cNvPr id="0" name="图片 6"/>
                      <p:cNvPicPr/>
                      <p:nvPr/>
                    </p:nvPicPr>
                    <p:blipFill>
                      <a:blip r:embed="rId11"/>
                      <a:stretch>
                        <a:fillRect/>
                      </a:stretch>
                    </p:blipFill>
                    <p:spPr>
                      <a:xfrm>
                        <a:off x="9999345" y="4374515"/>
                        <a:ext cx="250825" cy="383540"/>
                      </a:xfrm>
                      <a:prstGeom prst="rect">
                        <a:avLst/>
                      </a:prstGeom>
                      <a:noFill/>
                      <a:ln w="38100">
                        <a:noFill/>
                        <a:miter/>
                      </a:ln>
                    </p:spPr>
                  </p:pic>
                </p:oleObj>
              </mc:Fallback>
            </mc:AlternateContent>
          </a:graphicData>
        </a:graphic>
      </p:graphicFrame>
      <p:graphicFrame>
        <p:nvGraphicFramePr>
          <p:cNvPr id="10" name="对象 -2147480539"/>
          <p:cNvGraphicFramePr>
            <a:graphicFrameLocks noChangeAspect="1"/>
          </p:cNvGraphicFramePr>
          <p:nvPr>
            <p:custDataLst>
              <p:tags r:id="rId12"/>
            </p:custDataLst>
          </p:nvPr>
        </p:nvGraphicFramePr>
        <p:xfrm>
          <a:off x="1415415" y="5409565"/>
          <a:ext cx="1714500" cy="443865"/>
        </p:xfrm>
        <a:graphic>
          <a:graphicData uri="http://schemas.openxmlformats.org/presentationml/2006/ole">
            <mc:AlternateContent xmlns:mc="http://schemas.openxmlformats.org/markup-compatibility/2006">
              <mc:Choice xmlns:v="urn:schemas-microsoft-com:vml" Requires="v">
                <p:oleObj spid="_x0000_s11" name="" r:id="rId13" imgW="1066800" imgH="279400" progId="Equation.DSMT4">
                  <p:embed/>
                </p:oleObj>
              </mc:Choice>
              <mc:Fallback>
                <p:oleObj name="" r:id="rId13" imgW="1066800" imgH="279400" progId="Equation.DSMT4">
                  <p:embed/>
                  <p:pic>
                    <p:nvPicPr>
                      <p:cNvPr id="0" name="图片 7"/>
                      <p:cNvPicPr/>
                      <p:nvPr/>
                    </p:nvPicPr>
                    <p:blipFill>
                      <a:blip r:embed="rId14"/>
                      <a:stretch>
                        <a:fillRect/>
                      </a:stretch>
                    </p:blipFill>
                    <p:spPr>
                      <a:xfrm>
                        <a:off x="1415415" y="5409565"/>
                        <a:ext cx="1714500" cy="443865"/>
                      </a:xfrm>
                      <a:prstGeom prst="rect">
                        <a:avLst/>
                      </a:prstGeom>
                      <a:noFill/>
                      <a:ln w="38100">
                        <a:noFill/>
                        <a:miter/>
                      </a:ln>
                    </p:spPr>
                  </p:pic>
                </p:oleObj>
              </mc:Fallback>
            </mc:AlternateContent>
          </a:graphicData>
        </a:graphic>
      </p:graphicFrame>
    </p:spTree>
  </p:cSld>
  <p:clrMapOvr>
    <a:masterClrMapping/>
  </p:clrMapOvr>
  <p:transition spd="slow" advTm="2811">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0" name="文本框 29"/>
          <p:cNvSpPr txBox="1"/>
          <p:nvPr>
            <p:custDataLst>
              <p:tags r:id="rId2"/>
            </p:custDataLst>
          </p:nvPr>
        </p:nvSpPr>
        <p:spPr>
          <a:xfrm>
            <a:off x="337185" y="614045"/>
            <a:ext cx="5334000" cy="521970"/>
          </a:xfrm>
          <a:prstGeom prst="rect">
            <a:avLst/>
          </a:prstGeom>
          <a:noFill/>
        </p:spPr>
        <p:txBody>
          <a:bodyPr wrap="square" rtlCol="0">
            <a:spAutoFit/>
          </a:bodyPr>
          <a:lstStyle/>
          <a:p>
            <a:r>
              <a:rPr sz="2800" dirty="0">
                <a:ln>
                  <a:solidFill>
                    <a:schemeClr val="accent1"/>
                  </a:solidFill>
                </a:ln>
                <a:latin typeface="微软雅黑" panose="020B0503020204020204" pitchFamily="34" charset="-122"/>
                <a:ea typeface="微软雅黑" panose="020B0503020204020204" pitchFamily="34" charset="-122"/>
              </a:rPr>
              <a:t>5.5.2 反向传播方法</a:t>
            </a:r>
            <a:endParaRPr sz="2800" dirty="0">
              <a:ln>
                <a:solidFill>
                  <a:schemeClr val="accent1"/>
                </a:solidFill>
              </a:ln>
              <a:latin typeface="微软雅黑" panose="020B0503020204020204" pitchFamily="34" charset="-122"/>
              <a:ea typeface="微软雅黑" panose="020B0503020204020204" pitchFamily="34" charset="-122"/>
            </a:endParaRPr>
          </a:p>
        </p:txBody>
      </p:sp>
      <p:sp>
        <p:nvSpPr>
          <p:cNvPr id="9" name="文本框 8"/>
          <p:cNvSpPr txBox="1"/>
          <p:nvPr/>
        </p:nvSpPr>
        <p:spPr>
          <a:xfrm>
            <a:off x="745490" y="1170940"/>
            <a:ext cx="11094085" cy="3969385"/>
          </a:xfrm>
          <a:prstGeom prst="rect">
            <a:avLst/>
          </a:prstGeom>
          <a:noFill/>
        </p:spPr>
        <p:txBody>
          <a:bodyPr wrap="square" rtlCol="0" anchor="t">
            <a:spAutoFit/>
          </a:bodyPr>
          <a:p>
            <a:pPr indent="45720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具体步骤详细陈述如下：</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457200" fontAlgn="auto">
              <a:lnSpc>
                <a:spcPct val="150000"/>
              </a:lnSpc>
            </a:pPr>
            <a:r>
              <a:rPr lang="zh-CN" altLang="en-US" sz="2400" b="1">
                <a:latin typeface="Times New Roman" panose="02020603050405020304" pitchFamily="18" charset="0"/>
                <a:ea typeface="宋体" panose="02010600030101010101" pitchFamily="2" charset="-122"/>
                <a:cs typeface="Times New Roman" panose="02020603050405020304" pitchFamily="18" charset="0"/>
              </a:rPr>
              <a:t>步骤1</a:t>
            </a:r>
            <a:r>
              <a:rPr lang="zh-CN" altLang="en-US" sz="2400">
                <a:latin typeface="Times New Roman" panose="02020603050405020304" pitchFamily="18" charset="0"/>
                <a:ea typeface="宋体" panose="02010600030101010101" pitchFamily="2" charset="-122"/>
                <a:cs typeface="Times New Roman" panose="02020603050405020304" pitchFamily="18" charset="0"/>
              </a:rPr>
              <a:t>：计算输出层各神经元的误差：</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45720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对于输出层神经元j，误差Errj用下式计算：</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457200" fontAlgn="auto">
              <a:lnSpc>
                <a:spcPct val="150000"/>
              </a:lnSpc>
            </a:pPr>
            <a:r>
              <a:rPr lang="zh-CN" altLang="en-US" sz="2400" b="1">
                <a:latin typeface="Times New Roman" panose="02020603050405020304" pitchFamily="18" charset="0"/>
                <a:ea typeface="宋体" panose="02010600030101010101" pitchFamily="2" charset="-122"/>
                <a:cs typeface="Times New Roman" panose="02020603050405020304" pitchFamily="18" charset="0"/>
              </a:rPr>
              <a:t>步骤2：</a:t>
            </a:r>
            <a:r>
              <a:rPr lang="zh-CN" altLang="en-US" sz="2400">
                <a:latin typeface="Times New Roman" panose="02020603050405020304" pitchFamily="18" charset="0"/>
                <a:ea typeface="宋体" panose="02010600030101010101" pitchFamily="2" charset="-122"/>
                <a:cs typeface="Times New Roman" panose="02020603050405020304" pitchFamily="18" charset="0"/>
              </a:rPr>
              <a:t>计算隐藏层的误差：</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45720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隐藏层神经元j的误差由连接它的下一层的各神经元误差的线性组合得到，即</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，其中，</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是由下一层中各神经元k到本层神经元j的连接的权，而</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是神经元k的误差。</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2" name="对象 -2147481461"/>
          <p:cNvGraphicFramePr>
            <a:graphicFrameLocks noChangeAspect="1"/>
          </p:cNvGraphicFramePr>
          <p:nvPr>
            <p:custDataLst>
              <p:tags r:id="rId3"/>
            </p:custDataLst>
          </p:nvPr>
        </p:nvGraphicFramePr>
        <p:xfrm>
          <a:off x="6896100" y="2498725"/>
          <a:ext cx="2580640" cy="399415"/>
        </p:xfrm>
        <a:graphic>
          <a:graphicData uri="http://schemas.openxmlformats.org/presentationml/2006/ole">
            <mc:AlternateContent xmlns:mc="http://schemas.openxmlformats.org/markup-compatibility/2006">
              <mc:Choice xmlns:v="urn:schemas-microsoft-com:vml" Requires="v">
                <p:oleObj spid="_x0000_s3076" name="" r:id="rId4" imgW="1599565" imgH="241300" progId="Equation.DSMT4">
                  <p:embed/>
                </p:oleObj>
              </mc:Choice>
              <mc:Fallback>
                <p:oleObj name="" r:id="rId4" imgW="1599565" imgH="241300" progId="Equation.DSMT4">
                  <p:embed/>
                  <p:pic>
                    <p:nvPicPr>
                      <p:cNvPr id="0" name="图片 3075"/>
                      <p:cNvPicPr/>
                      <p:nvPr/>
                    </p:nvPicPr>
                    <p:blipFill>
                      <a:blip r:embed="rId5"/>
                      <a:stretch>
                        <a:fillRect/>
                      </a:stretch>
                    </p:blipFill>
                    <p:spPr>
                      <a:xfrm>
                        <a:off x="6896100" y="2498725"/>
                        <a:ext cx="2580640" cy="399415"/>
                      </a:xfrm>
                      <a:prstGeom prst="rect">
                        <a:avLst/>
                      </a:prstGeom>
                      <a:noFill/>
                      <a:ln w="38100">
                        <a:noFill/>
                        <a:miter/>
                      </a:ln>
                    </p:spPr>
                  </p:pic>
                </p:oleObj>
              </mc:Fallback>
            </mc:AlternateContent>
          </a:graphicData>
        </a:graphic>
      </p:graphicFrame>
      <p:graphicFrame>
        <p:nvGraphicFramePr>
          <p:cNvPr id="3" name="对象 -2147481460"/>
          <p:cNvGraphicFramePr>
            <a:graphicFrameLocks noChangeAspect="1"/>
          </p:cNvGraphicFramePr>
          <p:nvPr>
            <p:custDataLst>
              <p:tags r:id="rId6"/>
            </p:custDataLst>
          </p:nvPr>
        </p:nvGraphicFramePr>
        <p:xfrm>
          <a:off x="1123315" y="4117340"/>
          <a:ext cx="2543175" cy="514350"/>
        </p:xfrm>
        <a:graphic>
          <a:graphicData uri="http://schemas.openxmlformats.org/presentationml/2006/ole">
            <mc:AlternateContent xmlns:mc="http://schemas.openxmlformats.org/markup-compatibility/2006">
              <mc:Choice xmlns:v="urn:schemas-microsoft-com:vml" Requires="v">
                <p:oleObj spid="_x0000_s10" name="" r:id="rId7" imgW="1688465" imgH="342900" progId="Equation.DSMT4">
                  <p:embed/>
                </p:oleObj>
              </mc:Choice>
              <mc:Fallback>
                <p:oleObj name="" r:id="rId7" imgW="1688465" imgH="342900" progId="Equation.DSMT4">
                  <p:embed/>
                  <p:pic>
                    <p:nvPicPr>
                      <p:cNvPr id="0" name="图片 9"/>
                      <p:cNvPicPr/>
                      <p:nvPr/>
                    </p:nvPicPr>
                    <p:blipFill>
                      <a:blip r:embed="rId8"/>
                      <a:stretch>
                        <a:fillRect/>
                      </a:stretch>
                    </p:blipFill>
                    <p:spPr>
                      <a:xfrm>
                        <a:off x="1123315" y="4117340"/>
                        <a:ext cx="2543175" cy="514350"/>
                      </a:xfrm>
                      <a:prstGeom prst="rect">
                        <a:avLst/>
                      </a:prstGeom>
                      <a:noFill/>
                      <a:ln w="38100">
                        <a:noFill/>
                        <a:miter/>
                      </a:ln>
                    </p:spPr>
                  </p:pic>
                </p:oleObj>
              </mc:Fallback>
            </mc:AlternateContent>
          </a:graphicData>
        </a:graphic>
      </p:graphicFrame>
      <p:graphicFrame>
        <p:nvGraphicFramePr>
          <p:cNvPr id="4" name="对象 -2147481459"/>
          <p:cNvGraphicFramePr>
            <a:graphicFrameLocks noChangeAspect="1"/>
          </p:cNvGraphicFramePr>
          <p:nvPr>
            <p:custDataLst>
              <p:tags r:id="rId9"/>
            </p:custDataLst>
          </p:nvPr>
        </p:nvGraphicFramePr>
        <p:xfrm>
          <a:off x="4743450" y="4057015"/>
          <a:ext cx="397510" cy="449580"/>
        </p:xfrm>
        <a:graphic>
          <a:graphicData uri="http://schemas.openxmlformats.org/presentationml/2006/ole">
            <mc:AlternateContent xmlns:mc="http://schemas.openxmlformats.org/markup-compatibility/2006">
              <mc:Choice xmlns:v="urn:schemas-microsoft-com:vml" Requires="v">
                <p:oleObj spid="_x0000_s11" name="" r:id="rId10" imgW="215900" imgH="241300" progId="Equation.DSMT4">
                  <p:embed/>
                </p:oleObj>
              </mc:Choice>
              <mc:Fallback>
                <p:oleObj name="" r:id="rId10" imgW="215900" imgH="241300" progId="Equation.DSMT4">
                  <p:embed/>
                  <p:pic>
                    <p:nvPicPr>
                      <p:cNvPr id="0" name="图片 10"/>
                      <p:cNvPicPr/>
                      <p:nvPr/>
                    </p:nvPicPr>
                    <p:blipFill>
                      <a:blip r:embed="rId11"/>
                      <a:stretch>
                        <a:fillRect/>
                      </a:stretch>
                    </p:blipFill>
                    <p:spPr>
                      <a:xfrm>
                        <a:off x="4743450" y="4057015"/>
                        <a:ext cx="397510" cy="449580"/>
                      </a:xfrm>
                      <a:prstGeom prst="rect">
                        <a:avLst/>
                      </a:prstGeom>
                      <a:noFill/>
                      <a:ln w="38100">
                        <a:noFill/>
                        <a:miter/>
                      </a:ln>
                    </p:spPr>
                  </p:pic>
                </p:oleObj>
              </mc:Fallback>
            </mc:AlternateContent>
          </a:graphicData>
        </a:graphic>
      </p:graphicFrame>
      <p:graphicFrame>
        <p:nvGraphicFramePr>
          <p:cNvPr id="6" name="对象 -2147481458"/>
          <p:cNvGraphicFramePr>
            <a:graphicFrameLocks noChangeAspect="1"/>
          </p:cNvGraphicFramePr>
          <p:nvPr>
            <p:custDataLst>
              <p:tags r:id="rId12"/>
            </p:custDataLst>
          </p:nvPr>
        </p:nvGraphicFramePr>
        <p:xfrm>
          <a:off x="1846580" y="4685030"/>
          <a:ext cx="464820" cy="338455"/>
        </p:xfrm>
        <a:graphic>
          <a:graphicData uri="http://schemas.openxmlformats.org/presentationml/2006/ole">
            <mc:AlternateContent xmlns:mc="http://schemas.openxmlformats.org/markup-compatibility/2006">
              <mc:Choice xmlns:v="urn:schemas-microsoft-com:vml" Requires="v">
                <p:oleObj spid="_x0000_s12" name="" r:id="rId13" imgW="304800" imgH="228600" progId="Equation.DSMT4">
                  <p:embed/>
                </p:oleObj>
              </mc:Choice>
              <mc:Fallback>
                <p:oleObj name="" r:id="rId13" imgW="304800" imgH="228600" progId="Equation.DSMT4">
                  <p:embed/>
                  <p:pic>
                    <p:nvPicPr>
                      <p:cNvPr id="0" name="图片 11"/>
                      <p:cNvPicPr/>
                      <p:nvPr/>
                    </p:nvPicPr>
                    <p:blipFill>
                      <a:blip r:embed="rId14"/>
                      <a:stretch>
                        <a:fillRect/>
                      </a:stretch>
                    </p:blipFill>
                    <p:spPr>
                      <a:xfrm>
                        <a:off x="1846580" y="4685030"/>
                        <a:ext cx="464820" cy="338455"/>
                      </a:xfrm>
                      <a:prstGeom prst="rect">
                        <a:avLst/>
                      </a:prstGeom>
                      <a:noFill/>
                      <a:ln w="38100">
                        <a:noFill/>
                        <a:miter/>
                      </a:ln>
                    </p:spPr>
                  </p:pic>
                </p:oleObj>
              </mc:Fallback>
            </mc:AlternateContent>
          </a:graphicData>
        </a:graphic>
      </p:graphicFrame>
      <p:sp>
        <p:nvSpPr>
          <p:cNvPr id="13" name="文本框 12"/>
          <p:cNvSpPr txBox="1"/>
          <p:nvPr/>
        </p:nvSpPr>
        <p:spPr>
          <a:xfrm>
            <a:off x="900430" y="5076825"/>
            <a:ext cx="10133965" cy="1198880"/>
          </a:xfrm>
          <a:prstGeom prst="rect">
            <a:avLst/>
          </a:prstGeom>
          <a:noFill/>
          <a:ln w="9525">
            <a:noFill/>
          </a:ln>
        </p:spPr>
        <p:txBody>
          <a:bodyPr wrap="square">
            <a:spAutoFit/>
          </a:bodyPr>
          <a:p>
            <a:pPr indent="306070" fontAlgn="auto">
              <a:lnSpc>
                <a:spcPct val="150000"/>
              </a:lnSpc>
            </a:pPr>
            <a:r>
              <a:rPr lang="zh-CN" sz="2400" b="1">
                <a:latin typeface="Times New Roman" panose="02020603050405020304" pitchFamily="18" charset="0"/>
                <a:ea typeface="宋体" panose="02010600030101010101" pitchFamily="2" charset="-122"/>
                <a:cs typeface="Times New Roman" panose="02020603050405020304" pitchFamily="18" charset="0"/>
              </a:rPr>
              <a:t>步骤</a:t>
            </a:r>
            <a:r>
              <a:rPr lang="en-US" sz="2400" b="1">
                <a:latin typeface="Times New Roman" panose="02020603050405020304" pitchFamily="18" charset="0"/>
                <a:ea typeface="宋体" panose="02010600030101010101" pitchFamily="2" charset="-122"/>
                <a:cs typeface="Times New Roman" panose="02020603050405020304" pitchFamily="18" charset="0"/>
              </a:rPr>
              <a:t>3</a:t>
            </a:r>
            <a:r>
              <a:rPr lang="zh-CN" sz="2400" b="1">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更新权值：</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306070" fontAlgn="auto">
              <a:lnSpc>
                <a:spcPct val="150000"/>
              </a:lnSpc>
            </a:pPr>
            <a:r>
              <a:rPr lang="en-US" altLang="zh-CN" sz="2400" b="0">
                <a:latin typeface="Times New Roman" panose="02020603050405020304" pitchFamily="18" charset="0"/>
                <a:ea typeface="宋体" panose="02010600030101010101" pitchFamily="2" charset="-122"/>
                <a:cs typeface="Times New Roman" panose="02020603050405020304" pitchFamily="18" charset="0"/>
              </a:rPr>
              <a:t>     </a:t>
            </a:r>
            <a:r>
              <a:rPr lang="zh-CN" sz="2400" b="0">
                <a:latin typeface="Times New Roman" panose="02020603050405020304" pitchFamily="18" charset="0"/>
                <a:ea typeface="宋体" panose="02010600030101010101" pitchFamily="2" charset="-122"/>
                <a:cs typeface="Times New Roman" panose="02020603050405020304" pitchFamily="18" charset="0"/>
              </a:rPr>
              <a:t>误差计算出来后，对网络连接的权值进行更新，反映误差的传播。</a:t>
            </a:r>
            <a:r>
              <a:rPr lang="en-US" altLang="zh-CN" sz="2400" b="0">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400" b="0">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spd="slow" advTm="2811">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744855" y="2194560"/>
            <a:ext cx="9361805" cy="756920"/>
          </a:xfrm>
          <a:prstGeom prst="rect">
            <a:avLst/>
          </a:prstGeom>
          <a:noFill/>
        </p:spPr>
        <p:txBody>
          <a:bodyPr wrap="square" rtlCol="0" anchor="t">
            <a:noAutofit/>
          </a:bodyPr>
          <a:p>
            <a:pPr>
              <a:lnSpc>
                <a:spcPct val="150000"/>
              </a:lnSpc>
            </a:pPr>
            <a:r>
              <a:rPr lang="zh-CN" altLang="en-US" sz="2400" b="1"/>
              <a:t>步</a:t>
            </a:r>
            <a:r>
              <a:rPr lang="zh-CN" altLang="en-US" sz="2400" b="1">
                <a:latin typeface="Times New Roman" panose="02020603050405020304" pitchFamily="18" charset="0"/>
                <a:ea typeface="宋体" panose="02010600030101010101" pitchFamily="2" charset="-122"/>
                <a:cs typeface="Times New Roman" panose="02020603050405020304" pitchFamily="18" charset="0"/>
              </a:rPr>
              <a:t>骤4：更新偏置</a:t>
            </a:r>
            <a:r>
              <a:rPr lang="zh-CN" altLang="en-US" sz="2400" b="1"/>
              <a:t>：</a:t>
            </a:r>
            <a:endParaRPr lang="zh-CN" altLang="en-US" sz="2400" b="1"/>
          </a:p>
        </p:txBody>
      </p:sp>
      <p:sp>
        <p:nvSpPr>
          <p:cNvPr id="30" name="文本框 29"/>
          <p:cNvSpPr txBox="1"/>
          <p:nvPr>
            <p:custDataLst>
              <p:tags r:id="rId2"/>
            </p:custDataLst>
          </p:nvPr>
        </p:nvSpPr>
        <p:spPr>
          <a:xfrm>
            <a:off x="337185" y="614045"/>
            <a:ext cx="5334000" cy="521970"/>
          </a:xfrm>
          <a:prstGeom prst="rect">
            <a:avLst/>
          </a:prstGeom>
          <a:noFill/>
        </p:spPr>
        <p:txBody>
          <a:bodyPr wrap="square" rtlCol="0">
            <a:spAutoFit/>
          </a:bodyPr>
          <a:lstStyle/>
          <a:p>
            <a:r>
              <a:rPr sz="2800" dirty="0">
                <a:ln>
                  <a:solidFill>
                    <a:schemeClr val="accent1"/>
                  </a:solidFill>
                </a:ln>
                <a:latin typeface="微软雅黑" panose="020B0503020204020204" pitchFamily="34" charset="-122"/>
                <a:ea typeface="微软雅黑" panose="020B0503020204020204" pitchFamily="34" charset="-122"/>
              </a:rPr>
              <a:t>5.5.2 反向传播方法</a:t>
            </a:r>
            <a:endParaRPr sz="2800" dirty="0">
              <a:ln>
                <a:solidFill>
                  <a:schemeClr val="accent1"/>
                </a:solidFill>
              </a:ln>
              <a:latin typeface="微软雅黑" panose="020B0503020204020204" pitchFamily="34" charset="-122"/>
              <a:ea typeface="微软雅黑" panose="020B0503020204020204" pitchFamily="34" charset="-122"/>
            </a:endParaRPr>
          </a:p>
        </p:txBody>
      </p:sp>
      <p:pic>
        <p:nvPicPr>
          <p:cNvPr id="2" name="图片 -2147481456"/>
          <p:cNvPicPr>
            <a:picLocks noChangeAspect="1"/>
          </p:cNvPicPr>
          <p:nvPr>
            <p:custDataLst>
              <p:tags r:id="rId3"/>
            </p:custDataLst>
          </p:nvPr>
        </p:nvPicPr>
        <p:blipFill>
          <a:blip r:embed="rId4"/>
          <a:stretch>
            <a:fillRect/>
          </a:stretch>
        </p:blipFill>
        <p:spPr>
          <a:xfrm>
            <a:off x="3689985" y="2867660"/>
            <a:ext cx="1981200" cy="913130"/>
          </a:xfrm>
          <a:prstGeom prst="rect">
            <a:avLst/>
          </a:prstGeom>
          <a:noFill/>
          <a:ln w="9525">
            <a:noFill/>
          </a:ln>
        </p:spPr>
      </p:pic>
      <p:sp>
        <p:nvSpPr>
          <p:cNvPr id="3" name="文本框 2"/>
          <p:cNvSpPr txBox="1"/>
          <p:nvPr/>
        </p:nvSpPr>
        <p:spPr>
          <a:xfrm>
            <a:off x="9708515" y="3023235"/>
            <a:ext cx="1144270" cy="387350"/>
          </a:xfrm>
          <a:prstGeom prst="rect">
            <a:avLst/>
          </a:prstGeom>
          <a:noFill/>
        </p:spPr>
        <p:txBody>
          <a:bodyPr wrap="square" rtlCol="0" anchor="t">
            <a:noAutofit/>
          </a:bodyPr>
          <a:p>
            <a:r>
              <a:rPr lang="zh-CN" altLang="en-US" sz="2400">
                <a:latin typeface="Times New Roman" panose="02020603050405020304" pitchFamily="18" charset="0"/>
                <a:cs typeface="Times New Roman" panose="02020603050405020304" pitchFamily="18" charset="0"/>
              </a:rPr>
              <a:t>(5-19)</a:t>
            </a:r>
            <a:endParaRPr lang="zh-CN" altLang="en-US" sz="2400">
              <a:latin typeface="Times New Roman" panose="02020603050405020304" pitchFamily="18" charset="0"/>
              <a:cs typeface="Times New Roman" panose="02020603050405020304" pitchFamily="18" charset="0"/>
            </a:endParaRPr>
          </a:p>
        </p:txBody>
      </p:sp>
      <p:sp>
        <p:nvSpPr>
          <p:cNvPr id="6" name="文本框 5"/>
          <p:cNvSpPr txBox="1"/>
          <p:nvPr/>
        </p:nvSpPr>
        <p:spPr>
          <a:xfrm>
            <a:off x="413385" y="3780790"/>
            <a:ext cx="11243945" cy="2306955"/>
          </a:xfrm>
          <a:prstGeom prst="rect">
            <a:avLst/>
          </a:prstGeom>
          <a:noFill/>
        </p:spPr>
        <p:txBody>
          <a:bodyPr wrap="square" rtlCol="0" anchor="t">
            <a:spAutoFit/>
          </a:bodyPr>
          <a:p>
            <a:pPr indent="457200" fontAlgn="auto">
              <a:lnSpc>
                <a:spcPct val="150000"/>
              </a:lnSpc>
            </a:pPr>
            <a:r>
              <a:rPr lang="zh-CN" altLang="en-US" sz="2400">
                <a:latin typeface="宋体" panose="02010600030101010101" pitchFamily="2" charset="-122"/>
                <a:ea typeface="宋体" panose="02010600030101010101" pitchFamily="2" charset="-122"/>
              </a:rPr>
              <a:t>算法终止条件：如果把所有训练数据集中的所有样本循环处理一次称为一个算法周期，则达到训练目标可能需要很多训练周期，或者前一周期中所有都小于某个指定阈值或者前一周期未正确分类的样本百分比小于某指定阈值或者总训练周期数小于指定训练周期阈值。</a:t>
            </a:r>
            <a:endParaRPr lang="zh-CN" altLang="en-US" sz="2400">
              <a:latin typeface="宋体" panose="02010600030101010101" pitchFamily="2" charset="-122"/>
              <a:ea typeface="宋体" panose="02010600030101010101" pitchFamily="2" charset="-122"/>
            </a:endParaRPr>
          </a:p>
        </p:txBody>
      </p:sp>
      <p:graphicFrame>
        <p:nvGraphicFramePr>
          <p:cNvPr id="7" name="对象 -2147481455"/>
          <p:cNvGraphicFramePr>
            <a:graphicFrameLocks noChangeAspect="1"/>
          </p:cNvGraphicFramePr>
          <p:nvPr>
            <p:custDataLst>
              <p:tags r:id="rId5"/>
            </p:custDataLst>
          </p:nvPr>
        </p:nvGraphicFramePr>
        <p:xfrm>
          <a:off x="8599488" y="513080"/>
          <a:ext cx="295275" cy="247650"/>
        </p:xfrm>
        <a:graphic>
          <a:graphicData uri="http://schemas.openxmlformats.org/presentationml/2006/ole">
            <mc:AlternateContent xmlns:mc="http://schemas.openxmlformats.org/markup-compatibility/2006">
              <mc:Choice xmlns:v="urn:schemas-microsoft-com:vml" Requires="v">
                <p:oleObj spid="_x0000_s3076" name="" r:id="rId6" imgW="292100" imgH="241300" progId="Equation.DSMT4">
                  <p:embed/>
                </p:oleObj>
              </mc:Choice>
              <mc:Fallback>
                <p:oleObj name="" r:id="rId6" imgW="292100" imgH="241300" progId="Equation.DSMT4">
                  <p:embed/>
                  <p:pic>
                    <p:nvPicPr>
                      <p:cNvPr id="0" name="图片 3075"/>
                      <p:cNvPicPr/>
                      <p:nvPr/>
                    </p:nvPicPr>
                    <p:blipFill>
                      <a:blip r:embed="rId7"/>
                      <a:stretch>
                        <a:fillRect/>
                      </a:stretch>
                    </p:blipFill>
                    <p:spPr>
                      <a:xfrm>
                        <a:off x="8599488" y="513080"/>
                        <a:ext cx="295275" cy="247650"/>
                      </a:xfrm>
                      <a:prstGeom prst="rect">
                        <a:avLst/>
                      </a:prstGeom>
                      <a:noFill/>
                      <a:ln w="38100">
                        <a:noFill/>
                        <a:miter/>
                      </a:ln>
                    </p:spPr>
                  </p:pic>
                </p:oleObj>
              </mc:Fallback>
            </mc:AlternateContent>
          </a:graphicData>
        </a:graphic>
      </p:graphicFrame>
      <p:pic>
        <p:nvPicPr>
          <p:cNvPr id="8" name="图片 -2147481457"/>
          <p:cNvPicPr>
            <a:picLocks noChangeAspect="1"/>
          </p:cNvPicPr>
          <p:nvPr>
            <p:custDataLst>
              <p:tags r:id="rId8"/>
            </p:custDataLst>
          </p:nvPr>
        </p:nvPicPr>
        <p:blipFill>
          <a:blip r:embed="rId9"/>
          <a:stretch>
            <a:fillRect/>
          </a:stretch>
        </p:blipFill>
        <p:spPr>
          <a:xfrm>
            <a:off x="3557270" y="1372870"/>
            <a:ext cx="4730115" cy="892175"/>
          </a:xfrm>
          <a:prstGeom prst="rect">
            <a:avLst/>
          </a:prstGeom>
          <a:noFill/>
          <a:ln w="9525">
            <a:noFill/>
          </a:ln>
        </p:spPr>
      </p:pic>
      <p:sp>
        <p:nvSpPr>
          <p:cNvPr id="14" name="文本框 13"/>
          <p:cNvSpPr txBox="1"/>
          <p:nvPr>
            <p:custDataLst>
              <p:tags r:id="rId10"/>
            </p:custDataLst>
          </p:nvPr>
        </p:nvSpPr>
        <p:spPr>
          <a:xfrm>
            <a:off x="9681210" y="1588770"/>
            <a:ext cx="1171575" cy="460375"/>
          </a:xfrm>
          <a:prstGeom prst="rect">
            <a:avLst/>
          </a:prstGeom>
          <a:noFill/>
        </p:spPr>
        <p:txBody>
          <a:bodyPr wrap="square" rtlCol="0" anchor="t">
            <a:spAutoFit/>
          </a:bodyPr>
          <a:p>
            <a:r>
              <a:rPr lang="zh-CN" altLang="en-US" sz="2400">
                <a:latin typeface="Times New Roman" panose="02020603050405020304" pitchFamily="18" charset="0"/>
                <a:cs typeface="Times New Roman" panose="02020603050405020304" pitchFamily="18" charset="0"/>
              </a:rPr>
              <a:t>(5-18)</a:t>
            </a:r>
            <a:endParaRPr lang="zh-CN" altLang="en-US" sz="2400">
              <a:latin typeface="Times New Roman" panose="02020603050405020304" pitchFamily="18" charset="0"/>
              <a:cs typeface="Times New Roman" panose="02020603050405020304" pitchFamily="18" charset="0"/>
            </a:endParaRPr>
          </a:p>
        </p:txBody>
      </p:sp>
    </p:spTree>
  </p:cSld>
  <p:clrMapOvr>
    <a:masterClrMapping/>
  </p:clrMapOvr>
  <p:transition spd="slow" advTm="2811">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30" name="文本框 29"/>
          <p:cNvSpPr txBox="1"/>
          <p:nvPr>
            <p:custDataLst>
              <p:tags r:id="rId2"/>
            </p:custDataLst>
          </p:nvPr>
        </p:nvSpPr>
        <p:spPr>
          <a:xfrm>
            <a:off x="337185" y="614045"/>
            <a:ext cx="5334000" cy="521970"/>
          </a:xfrm>
          <a:prstGeom prst="rect">
            <a:avLst/>
          </a:prstGeom>
          <a:noFill/>
        </p:spPr>
        <p:txBody>
          <a:bodyPr wrap="square" rtlCol="0">
            <a:spAutoFit/>
          </a:bodyPr>
          <a:lstStyle/>
          <a:p>
            <a:r>
              <a:rPr sz="2800" dirty="0">
                <a:ln>
                  <a:solidFill>
                    <a:schemeClr val="accent1"/>
                  </a:solidFill>
                </a:ln>
                <a:latin typeface="微软雅黑" panose="020B0503020204020204" pitchFamily="34" charset="-122"/>
                <a:ea typeface="微软雅黑" panose="020B0503020204020204" pitchFamily="34" charset="-122"/>
              </a:rPr>
              <a:t>5</a:t>
            </a:r>
            <a:r>
              <a:rPr lang="en-US" sz="2800" dirty="0">
                <a:ln>
                  <a:solidFill>
                    <a:schemeClr val="accent1"/>
                  </a:solidFill>
                </a:ln>
                <a:latin typeface="微软雅黑" panose="020B0503020204020204" pitchFamily="34" charset="-122"/>
                <a:ea typeface="微软雅黑" panose="020B0503020204020204" pitchFamily="34" charset="-122"/>
              </a:rPr>
              <a:t>.8 </a:t>
            </a:r>
            <a:r>
              <a:rPr lang="zh-CN" altLang="en-US" sz="2800" dirty="0">
                <a:ln>
                  <a:solidFill>
                    <a:schemeClr val="accent1"/>
                  </a:solidFill>
                </a:ln>
                <a:latin typeface="微软雅黑" panose="020B0503020204020204" pitchFamily="34" charset="-122"/>
                <a:ea typeface="微软雅黑" panose="020B0503020204020204" pitchFamily="34" charset="-122"/>
              </a:rPr>
              <a:t>例题</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6" name="文本框 5"/>
          <p:cNvSpPr txBox="1"/>
          <p:nvPr/>
        </p:nvSpPr>
        <p:spPr>
          <a:xfrm>
            <a:off x="630555" y="1136015"/>
            <a:ext cx="7820660" cy="2861310"/>
          </a:xfrm>
          <a:prstGeom prst="rect">
            <a:avLst/>
          </a:prstGeom>
          <a:noFill/>
        </p:spPr>
        <p:txBody>
          <a:bodyPr wrap="square" rtlCol="0" anchor="t">
            <a:spAutoFit/>
          </a:bodyPr>
          <a:p>
            <a:pPr indent="45720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一个三层前馈神经网络，学习率为0.9，</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表示第i个神经元到第j个神经元的连接权值，</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代表第j个神经元的偏置，网络初始权值和偏置值如表5-1所示。现有一个样本，X={1,0,1},目标变量Y=1,请采用反向传播算法写出迭代过程。</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2" name="对象 -2147481454"/>
          <p:cNvGraphicFramePr>
            <a:graphicFrameLocks noChangeAspect="1"/>
          </p:cNvGraphicFramePr>
          <p:nvPr>
            <p:custDataLst>
              <p:tags r:id="rId3"/>
            </p:custDataLst>
          </p:nvPr>
        </p:nvGraphicFramePr>
        <p:xfrm>
          <a:off x="6452235" y="1240155"/>
          <a:ext cx="388620" cy="481330"/>
        </p:xfrm>
        <a:graphic>
          <a:graphicData uri="http://schemas.openxmlformats.org/presentationml/2006/ole">
            <mc:AlternateContent xmlns:mc="http://schemas.openxmlformats.org/markup-compatibility/2006">
              <mc:Choice xmlns:v="urn:schemas-microsoft-com:vml" Requires="v">
                <p:oleObj spid="_x0000_s3076" name="" r:id="rId4" imgW="203200" imgH="241300" progId="Equation.DSMT4">
                  <p:embed/>
                </p:oleObj>
              </mc:Choice>
              <mc:Fallback>
                <p:oleObj name="" r:id="rId4" imgW="203200" imgH="241300" progId="Equation.DSMT4">
                  <p:embed/>
                  <p:pic>
                    <p:nvPicPr>
                      <p:cNvPr id="0" name="图片 3075"/>
                      <p:cNvPicPr/>
                      <p:nvPr/>
                    </p:nvPicPr>
                    <p:blipFill>
                      <a:blip r:embed="rId5"/>
                      <a:stretch>
                        <a:fillRect/>
                      </a:stretch>
                    </p:blipFill>
                    <p:spPr>
                      <a:xfrm>
                        <a:off x="6452235" y="1240155"/>
                        <a:ext cx="388620" cy="481330"/>
                      </a:xfrm>
                      <a:prstGeom prst="rect">
                        <a:avLst/>
                      </a:prstGeom>
                      <a:noFill/>
                      <a:ln w="38100">
                        <a:noFill/>
                        <a:miter/>
                      </a:ln>
                    </p:spPr>
                  </p:pic>
                </p:oleObj>
              </mc:Fallback>
            </mc:AlternateContent>
          </a:graphicData>
        </a:graphic>
      </p:graphicFrame>
      <p:graphicFrame>
        <p:nvGraphicFramePr>
          <p:cNvPr id="3" name="对象 -2147481453"/>
          <p:cNvGraphicFramePr>
            <a:graphicFrameLocks noChangeAspect="1"/>
          </p:cNvGraphicFramePr>
          <p:nvPr>
            <p:custDataLst>
              <p:tags r:id="rId6"/>
            </p:custDataLst>
          </p:nvPr>
        </p:nvGraphicFramePr>
        <p:xfrm>
          <a:off x="5433695" y="1837690"/>
          <a:ext cx="322580" cy="493395"/>
        </p:xfrm>
        <a:graphic>
          <a:graphicData uri="http://schemas.openxmlformats.org/presentationml/2006/ole">
            <mc:AlternateContent xmlns:mc="http://schemas.openxmlformats.org/markup-compatibility/2006">
              <mc:Choice xmlns:v="urn:schemas-microsoft-com:vml" Requires="v">
                <p:oleObj spid="_x0000_s7" name="" r:id="rId7" imgW="165100" imgH="241300" progId="Equation.DSMT4">
                  <p:embed/>
                </p:oleObj>
              </mc:Choice>
              <mc:Fallback>
                <p:oleObj name="" r:id="rId7" imgW="165100" imgH="241300" progId="Equation.DSMT4">
                  <p:embed/>
                  <p:pic>
                    <p:nvPicPr>
                      <p:cNvPr id="0" name="图片 6"/>
                      <p:cNvPicPr/>
                      <p:nvPr/>
                    </p:nvPicPr>
                    <p:blipFill>
                      <a:blip r:embed="rId8"/>
                      <a:stretch>
                        <a:fillRect/>
                      </a:stretch>
                    </p:blipFill>
                    <p:spPr>
                      <a:xfrm>
                        <a:off x="5433695" y="1837690"/>
                        <a:ext cx="322580" cy="493395"/>
                      </a:xfrm>
                      <a:prstGeom prst="rect">
                        <a:avLst/>
                      </a:prstGeom>
                      <a:noFill/>
                      <a:ln w="38100">
                        <a:noFill/>
                        <a:miter/>
                      </a:ln>
                    </p:spPr>
                  </p:pic>
                </p:oleObj>
              </mc:Fallback>
            </mc:AlternateContent>
          </a:graphicData>
        </a:graphic>
      </p:graphicFrame>
      <p:pic>
        <p:nvPicPr>
          <p:cNvPr id="8" name="图片 7"/>
          <p:cNvPicPr>
            <a:picLocks noChangeAspect="1"/>
          </p:cNvPicPr>
          <p:nvPr>
            <p:custDataLst>
              <p:tags r:id="rId9"/>
            </p:custDataLst>
          </p:nvPr>
        </p:nvPicPr>
        <p:blipFill>
          <a:blip r:embed="rId10"/>
          <a:stretch>
            <a:fillRect/>
          </a:stretch>
        </p:blipFill>
        <p:spPr>
          <a:xfrm>
            <a:off x="8730615" y="1511300"/>
            <a:ext cx="2682240" cy="1859280"/>
          </a:xfrm>
          <a:prstGeom prst="rect">
            <a:avLst/>
          </a:prstGeom>
        </p:spPr>
      </p:pic>
      <p:pic>
        <p:nvPicPr>
          <p:cNvPr id="9" name="图片 8"/>
          <p:cNvPicPr>
            <a:picLocks noChangeAspect="1"/>
          </p:cNvPicPr>
          <p:nvPr>
            <p:custDataLst>
              <p:tags r:id="rId11"/>
            </p:custDataLst>
          </p:nvPr>
        </p:nvPicPr>
        <p:blipFill>
          <a:blip r:embed="rId12"/>
          <a:stretch>
            <a:fillRect/>
          </a:stretch>
        </p:blipFill>
        <p:spPr>
          <a:xfrm>
            <a:off x="2363470" y="3855720"/>
            <a:ext cx="6741795" cy="2192655"/>
          </a:xfrm>
          <a:prstGeom prst="rect">
            <a:avLst/>
          </a:prstGeom>
        </p:spPr>
      </p:pic>
    </p:spTree>
  </p:cSld>
  <p:clrMapOvr>
    <a:masterClrMapping/>
  </p:clrMapOvr>
  <p:transition spd="slow" advTm="2811">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30" name="文本框 29"/>
          <p:cNvSpPr txBox="1"/>
          <p:nvPr>
            <p:custDataLst>
              <p:tags r:id="rId2"/>
            </p:custDataLst>
          </p:nvPr>
        </p:nvSpPr>
        <p:spPr>
          <a:xfrm>
            <a:off x="337185" y="570230"/>
            <a:ext cx="5334000" cy="521970"/>
          </a:xfrm>
          <a:prstGeom prst="rect">
            <a:avLst/>
          </a:prstGeom>
          <a:noFill/>
        </p:spPr>
        <p:txBody>
          <a:bodyPr wrap="square" rtlCol="0">
            <a:spAutoFit/>
          </a:bodyPr>
          <a:lstStyle/>
          <a:p>
            <a:r>
              <a:rPr sz="2800" dirty="0">
                <a:ln>
                  <a:solidFill>
                    <a:schemeClr val="accent1"/>
                  </a:solidFill>
                </a:ln>
                <a:latin typeface="微软雅黑" panose="020B0503020204020204" pitchFamily="34" charset="-122"/>
                <a:ea typeface="微软雅黑" panose="020B0503020204020204" pitchFamily="34" charset="-122"/>
                <a:sym typeface="+mn-ea"/>
              </a:rPr>
              <a:t>5</a:t>
            </a:r>
            <a:r>
              <a:rPr lang="en-US" sz="2800" dirty="0">
                <a:ln>
                  <a:solidFill>
                    <a:schemeClr val="accent1"/>
                  </a:solidFill>
                </a:ln>
                <a:latin typeface="微软雅黑" panose="020B0503020204020204" pitchFamily="34" charset="-122"/>
                <a:ea typeface="微软雅黑" panose="020B0503020204020204" pitchFamily="34" charset="-122"/>
                <a:sym typeface="+mn-ea"/>
              </a:rPr>
              <a:t>.8 </a:t>
            </a:r>
            <a:r>
              <a:rPr lang="zh-CN" altLang="en-US" sz="2800" dirty="0">
                <a:ln>
                  <a:solidFill>
                    <a:schemeClr val="accent1"/>
                  </a:solidFill>
                </a:ln>
                <a:latin typeface="微软雅黑" panose="020B0503020204020204" pitchFamily="34" charset="-122"/>
                <a:ea typeface="微软雅黑" panose="020B0503020204020204" pitchFamily="34" charset="-122"/>
                <a:sym typeface="+mn-ea"/>
              </a:rPr>
              <a:t>例题</a:t>
            </a:r>
            <a:endParaRPr sz="2800" dirty="0">
              <a:ln>
                <a:solidFill>
                  <a:schemeClr val="accent1"/>
                </a:solidFill>
              </a:ln>
              <a:latin typeface="微软雅黑" panose="020B0503020204020204" pitchFamily="34" charset="-122"/>
              <a:ea typeface="微软雅黑" panose="020B0503020204020204" pitchFamily="34" charset="-122"/>
            </a:endParaRPr>
          </a:p>
        </p:txBody>
      </p:sp>
      <p:pic>
        <p:nvPicPr>
          <p:cNvPr id="2" name="图片 1"/>
          <p:cNvPicPr>
            <a:picLocks noChangeAspect="1"/>
          </p:cNvPicPr>
          <p:nvPr>
            <p:custDataLst>
              <p:tags r:id="rId3"/>
            </p:custDataLst>
          </p:nvPr>
        </p:nvPicPr>
        <p:blipFill>
          <a:blip r:embed="rId4"/>
          <a:stretch>
            <a:fillRect/>
          </a:stretch>
        </p:blipFill>
        <p:spPr>
          <a:xfrm>
            <a:off x="2456180" y="1383665"/>
            <a:ext cx="6750050" cy="1754505"/>
          </a:xfrm>
          <a:prstGeom prst="rect">
            <a:avLst/>
          </a:prstGeom>
        </p:spPr>
      </p:pic>
      <p:sp>
        <p:nvSpPr>
          <p:cNvPr id="6" name="文本框 5"/>
          <p:cNvSpPr txBox="1"/>
          <p:nvPr/>
        </p:nvSpPr>
        <p:spPr>
          <a:xfrm>
            <a:off x="696595" y="3190875"/>
            <a:ext cx="10582275" cy="2306955"/>
          </a:xfrm>
          <a:prstGeom prst="rect">
            <a:avLst/>
          </a:prstGeom>
          <a:noFill/>
        </p:spPr>
        <p:txBody>
          <a:bodyPr wrap="square" rtlCol="0" anchor="t">
            <a:spAutoFit/>
          </a:bodyPr>
          <a:p>
            <a:pPr indent="45720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激活函数取为</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45720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解 前向传播阶段 神经元1的输入即训练数据X的第1个分量；神经元2的输入即训练数据X的第2个分量；神经元3的输入即训练数据X的第3个分量；神经元4的输入：</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3" name="对象 -2147481447"/>
          <p:cNvGraphicFramePr>
            <a:graphicFrameLocks noChangeAspect="1"/>
          </p:cNvGraphicFramePr>
          <p:nvPr>
            <p:custDataLst>
              <p:tags r:id="rId5"/>
            </p:custDataLst>
          </p:nvPr>
        </p:nvGraphicFramePr>
        <p:xfrm>
          <a:off x="3131820" y="3429000"/>
          <a:ext cx="1557655" cy="393065"/>
        </p:xfrm>
        <a:graphic>
          <a:graphicData uri="http://schemas.openxmlformats.org/presentationml/2006/ole">
            <mc:AlternateContent xmlns:mc="http://schemas.openxmlformats.org/markup-compatibility/2006">
              <mc:Choice xmlns:v="urn:schemas-microsoft-com:vml" Requires="v">
                <p:oleObj spid="_x0000_s3076" name="" r:id="rId6" imgW="1014730" imgH="266065" progId="Equation.DSMT4">
                  <p:embed/>
                </p:oleObj>
              </mc:Choice>
              <mc:Fallback>
                <p:oleObj name="" r:id="rId6" imgW="1014730" imgH="266065" progId="Equation.DSMT4">
                  <p:embed/>
                  <p:pic>
                    <p:nvPicPr>
                      <p:cNvPr id="0" name="图片 3075"/>
                      <p:cNvPicPr/>
                      <p:nvPr/>
                    </p:nvPicPr>
                    <p:blipFill>
                      <a:blip r:embed="rId7"/>
                      <a:stretch>
                        <a:fillRect/>
                      </a:stretch>
                    </p:blipFill>
                    <p:spPr>
                      <a:xfrm>
                        <a:off x="3131820" y="3429000"/>
                        <a:ext cx="1557655" cy="393065"/>
                      </a:xfrm>
                      <a:prstGeom prst="rect">
                        <a:avLst/>
                      </a:prstGeom>
                      <a:noFill/>
                      <a:ln w="38100">
                        <a:noFill/>
                        <a:miter/>
                      </a:ln>
                    </p:spPr>
                  </p:pic>
                </p:oleObj>
              </mc:Fallback>
            </mc:AlternateContent>
          </a:graphicData>
        </a:graphic>
      </p:graphicFrame>
      <p:graphicFrame>
        <p:nvGraphicFramePr>
          <p:cNvPr id="7" name="对象 -2147481446"/>
          <p:cNvGraphicFramePr>
            <a:graphicFrameLocks noChangeAspect="1"/>
          </p:cNvGraphicFramePr>
          <p:nvPr>
            <p:custDataLst>
              <p:tags r:id="rId8"/>
            </p:custDataLst>
          </p:nvPr>
        </p:nvGraphicFramePr>
        <p:xfrm>
          <a:off x="3740785" y="5356860"/>
          <a:ext cx="4711065" cy="512445"/>
        </p:xfrm>
        <a:graphic>
          <a:graphicData uri="http://schemas.openxmlformats.org/presentationml/2006/ole">
            <mc:AlternateContent xmlns:mc="http://schemas.openxmlformats.org/markup-compatibility/2006">
              <mc:Choice xmlns:v="urn:schemas-microsoft-com:vml" Requires="v">
                <p:oleObj spid="_x0000_s8" name="" r:id="rId9" imgW="3148330" imgH="342900" progId="Equation.DSMT4">
                  <p:embed/>
                </p:oleObj>
              </mc:Choice>
              <mc:Fallback>
                <p:oleObj name="" r:id="rId9" imgW="3148330" imgH="342900" progId="Equation.DSMT4">
                  <p:embed/>
                  <p:pic>
                    <p:nvPicPr>
                      <p:cNvPr id="0" name="图片 6"/>
                      <p:cNvPicPr/>
                      <p:nvPr/>
                    </p:nvPicPr>
                    <p:blipFill>
                      <a:blip r:embed="rId10"/>
                      <a:stretch>
                        <a:fillRect/>
                      </a:stretch>
                    </p:blipFill>
                    <p:spPr>
                      <a:xfrm>
                        <a:off x="3740785" y="5356860"/>
                        <a:ext cx="4711065" cy="512445"/>
                      </a:xfrm>
                      <a:prstGeom prst="rect">
                        <a:avLst/>
                      </a:prstGeom>
                      <a:noFill/>
                      <a:ln w="38100">
                        <a:noFill/>
                        <a:miter/>
                      </a:ln>
                    </p:spPr>
                  </p:pic>
                </p:oleObj>
              </mc:Fallback>
            </mc:AlternateContent>
          </a:graphicData>
        </a:graphic>
      </p:graphicFrame>
    </p:spTree>
  </p:cSld>
  <p:clrMapOvr>
    <a:masterClrMapping/>
  </p:clrMapOvr>
  <p:transition spd="slow" advTm="2811">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30" name="文本框 29"/>
          <p:cNvSpPr txBox="1"/>
          <p:nvPr>
            <p:custDataLst>
              <p:tags r:id="rId2"/>
            </p:custDataLst>
          </p:nvPr>
        </p:nvSpPr>
        <p:spPr>
          <a:xfrm>
            <a:off x="337185" y="614045"/>
            <a:ext cx="5334000" cy="521970"/>
          </a:xfrm>
          <a:prstGeom prst="rect">
            <a:avLst/>
          </a:prstGeom>
          <a:noFill/>
        </p:spPr>
        <p:txBody>
          <a:bodyPr wrap="square" rtlCol="0">
            <a:spAutoFit/>
          </a:bodyPr>
          <a:lstStyle/>
          <a:p>
            <a:r>
              <a:rPr sz="2800" dirty="0">
                <a:ln>
                  <a:solidFill>
                    <a:schemeClr val="accent1"/>
                  </a:solidFill>
                </a:ln>
                <a:latin typeface="微软雅黑" panose="020B0503020204020204" pitchFamily="34" charset="-122"/>
                <a:ea typeface="微软雅黑" panose="020B0503020204020204" pitchFamily="34" charset="-122"/>
                <a:sym typeface="+mn-ea"/>
              </a:rPr>
              <a:t>5</a:t>
            </a:r>
            <a:r>
              <a:rPr lang="en-US" sz="2800" dirty="0">
                <a:ln>
                  <a:solidFill>
                    <a:schemeClr val="accent1"/>
                  </a:solidFill>
                </a:ln>
                <a:latin typeface="微软雅黑" panose="020B0503020204020204" pitchFamily="34" charset="-122"/>
                <a:ea typeface="微软雅黑" panose="020B0503020204020204" pitchFamily="34" charset="-122"/>
                <a:sym typeface="+mn-ea"/>
              </a:rPr>
              <a:t>.8 </a:t>
            </a:r>
            <a:r>
              <a:rPr lang="zh-CN" altLang="en-US" sz="2800" dirty="0">
                <a:ln>
                  <a:solidFill>
                    <a:schemeClr val="accent1"/>
                  </a:solidFill>
                </a:ln>
                <a:latin typeface="微软雅黑" panose="020B0503020204020204" pitchFamily="34" charset="-122"/>
                <a:ea typeface="微软雅黑" panose="020B0503020204020204" pitchFamily="34" charset="-122"/>
                <a:sym typeface="+mn-ea"/>
              </a:rPr>
              <a:t>例题</a:t>
            </a:r>
            <a:endParaRPr sz="2800" dirty="0">
              <a:ln>
                <a:solidFill>
                  <a:schemeClr val="accent1"/>
                </a:solidFill>
              </a:ln>
              <a:latin typeface="微软雅黑" panose="020B0503020204020204" pitchFamily="34" charset="-122"/>
              <a:ea typeface="微软雅黑" panose="020B0503020204020204" pitchFamily="34" charset="-122"/>
            </a:endParaRPr>
          </a:p>
        </p:txBody>
      </p:sp>
      <p:sp>
        <p:nvSpPr>
          <p:cNvPr id="118" name="文本框 117"/>
          <p:cNvSpPr txBox="1"/>
          <p:nvPr/>
        </p:nvSpPr>
        <p:spPr>
          <a:xfrm>
            <a:off x="124460" y="1356995"/>
            <a:ext cx="2794635" cy="460375"/>
          </a:xfrm>
          <a:prstGeom prst="rect">
            <a:avLst/>
          </a:prstGeom>
          <a:noFill/>
          <a:ln w="9525">
            <a:noFill/>
          </a:ln>
        </p:spPr>
        <p:txBody>
          <a:bodyPr wrap="square">
            <a:spAutoFit/>
          </a:bodyPr>
          <a:p>
            <a:pPr indent="304800"/>
            <a:r>
              <a:rPr lang="zh-CN" sz="2400" b="0">
                <a:latin typeface="Times New Roman" panose="02020603050405020304" pitchFamily="18" charset="0"/>
                <a:ea typeface="宋体" panose="02010600030101010101" pitchFamily="2" charset="-122"/>
                <a:cs typeface="Times New Roman" panose="02020603050405020304" pitchFamily="18" charset="0"/>
              </a:rPr>
              <a:t>神经元</a:t>
            </a:r>
            <a:r>
              <a:rPr lang="en-US" sz="2400" b="0">
                <a:latin typeface="Times New Roman" panose="02020603050405020304" pitchFamily="18" charset="0"/>
                <a:ea typeface="宋体" panose="02010600030101010101" pitchFamily="2" charset="-122"/>
                <a:cs typeface="Times New Roman" panose="02020603050405020304" pitchFamily="18" charset="0"/>
              </a:rPr>
              <a:t>5</a:t>
            </a:r>
            <a:r>
              <a:rPr lang="zh-CN" sz="2400" b="0">
                <a:latin typeface="Times New Roman" panose="02020603050405020304" pitchFamily="18" charset="0"/>
                <a:ea typeface="宋体" panose="02010600030101010101" pitchFamily="2" charset="-122"/>
                <a:cs typeface="Times New Roman" panose="02020603050405020304" pitchFamily="18" charset="0"/>
              </a:rPr>
              <a:t>的输入为</a:t>
            </a:r>
            <a:endParaRPr lang="zh-CN" altLang="en-US" sz="2400" b="0">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2" name="对象 -2147481445"/>
          <p:cNvGraphicFramePr>
            <a:graphicFrameLocks noChangeAspect="1"/>
          </p:cNvGraphicFramePr>
          <p:nvPr>
            <p:custDataLst>
              <p:tags r:id="rId3"/>
            </p:custDataLst>
          </p:nvPr>
        </p:nvGraphicFramePr>
        <p:xfrm>
          <a:off x="3484245" y="1361440"/>
          <a:ext cx="4441190" cy="466090"/>
        </p:xfrm>
        <a:graphic>
          <a:graphicData uri="http://schemas.openxmlformats.org/presentationml/2006/ole">
            <mc:AlternateContent xmlns:mc="http://schemas.openxmlformats.org/markup-compatibility/2006">
              <mc:Choice xmlns:v="urn:schemas-microsoft-com:vml" Requires="v">
                <p:oleObj spid="_x0000_s3076" name="" r:id="rId4" imgW="3262630" imgH="342900" progId="Equation.DSMT4">
                  <p:embed/>
                </p:oleObj>
              </mc:Choice>
              <mc:Fallback>
                <p:oleObj name="" r:id="rId4" imgW="3262630" imgH="342900" progId="Equation.DSMT4">
                  <p:embed/>
                  <p:pic>
                    <p:nvPicPr>
                      <p:cNvPr id="0" name="图片 3075"/>
                      <p:cNvPicPr/>
                      <p:nvPr/>
                    </p:nvPicPr>
                    <p:blipFill>
                      <a:blip r:embed="rId5"/>
                      <a:stretch>
                        <a:fillRect/>
                      </a:stretch>
                    </p:blipFill>
                    <p:spPr>
                      <a:xfrm>
                        <a:off x="3484245" y="1361440"/>
                        <a:ext cx="4441190" cy="466090"/>
                      </a:xfrm>
                      <a:prstGeom prst="rect">
                        <a:avLst/>
                      </a:prstGeom>
                      <a:noFill/>
                      <a:ln w="38100">
                        <a:noFill/>
                        <a:miter/>
                      </a:ln>
                    </p:spPr>
                  </p:pic>
                </p:oleObj>
              </mc:Fallback>
            </mc:AlternateContent>
          </a:graphicData>
        </a:graphic>
      </p:graphicFrame>
      <p:sp>
        <p:nvSpPr>
          <p:cNvPr id="119" name="文本框 118"/>
          <p:cNvSpPr txBox="1"/>
          <p:nvPr/>
        </p:nvSpPr>
        <p:spPr>
          <a:xfrm>
            <a:off x="125095" y="1880235"/>
            <a:ext cx="2870200" cy="460375"/>
          </a:xfrm>
          <a:prstGeom prst="rect">
            <a:avLst/>
          </a:prstGeom>
          <a:noFill/>
          <a:ln w="9525">
            <a:noFill/>
          </a:ln>
        </p:spPr>
        <p:txBody>
          <a:bodyPr wrap="square">
            <a:spAutoFit/>
          </a:bodyPr>
          <a:p>
            <a:pPr indent="304800"/>
            <a:r>
              <a:rPr lang="zh-CN" sz="2400" b="0">
                <a:latin typeface="Times New Roman" panose="02020603050405020304" pitchFamily="18" charset="0"/>
                <a:ea typeface="宋体" panose="02010600030101010101" pitchFamily="2" charset="-122"/>
                <a:cs typeface="Times New Roman" panose="02020603050405020304" pitchFamily="18" charset="0"/>
              </a:rPr>
              <a:t>神经元</a:t>
            </a:r>
            <a:r>
              <a:rPr lang="en-US" sz="2400" b="0">
                <a:latin typeface="Times New Roman" panose="02020603050405020304" pitchFamily="18" charset="0"/>
                <a:ea typeface="宋体" panose="02010600030101010101" pitchFamily="2" charset="-122"/>
                <a:cs typeface="Times New Roman" panose="02020603050405020304" pitchFamily="18" charset="0"/>
              </a:rPr>
              <a:t>6</a:t>
            </a:r>
            <a:r>
              <a:rPr lang="zh-CN" sz="2400" b="0">
                <a:latin typeface="Times New Roman" panose="02020603050405020304" pitchFamily="18" charset="0"/>
                <a:ea typeface="宋体" panose="02010600030101010101" pitchFamily="2" charset="-122"/>
                <a:cs typeface="Times New Roman" panose="02020603050405020304" pitchFamily="18" charset="0"/>
              </a:rPr>
              <a:t>的输入为</a:t>
            </a:r>
            <a:endParaRPr lang="zh-CN" altLang="en-US" sz="2400" b="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图片 -2147481444"/>
          <p:cNvPicPr>
            <a:picLocks noChangeAspect="1"/>
          </p:cNvPicPr>
          <p:nvPr>
            <p:custDataLst>
              <p:tags r:id="rId6"/>
            </p:custDataLst>
          </p:nvPr>
        </p:nvPicPr>
        <p:blipFill>
          <a:blip r:embed="rId7"/>
          <a:stretch>
            <a:fillRect/>
          </a:stretch>
        </p:blipFill>
        <p:spPr>
          <a:xfrm>
            <a:off x="3406140" y="1823720"/>
            <a:ext cx="4218305" cy="544195"/>
          </a:xfrm>
          <a:prstGeom prst="rect">
            <a:avLst/>
          </a:prstGeom>
          <a:noFill/>
          <a:ln w="9525">
            <a:noFill/>
          </a:ln>
        </p:spPr>
      </p:pic>
      <p:sp>
        <p:nvSpPr>
          <p:cNvPr id="6" name="文本框 5"/>
          <p:cNvSpPr txBox="1"/>
          <p:nvPr/>
        </p:nvSpPr>
        <p:spPr>
          <a:xfrm>
            <a:off x="125095" y="2463165"/>
            <a:ext cx="2995295" cy="460375"/>
          </a:xfrm>
          <a:prstGeom prst="rect">
            <a:avLst/>
          </a:prstGeom>
          <a:noFill/>
          <a:ln w="9525">
            <a:noFill/>
          </a:ln>
        </p:spPr>
        <p:txBody>
          <a:bodyPr wrap="square">
            <a:spAutoFit/>
          </a:bodyPr>
          <a:p>
            <a:pPr indent="304800"/>
            <a:r>
              <a:rPr lang="zh-CN" sz="2400" b="0">
                <a:latin typeface="Times New Roman" panose="02020603050405020304" pitchFamily="18" charset="0"/>
                <a:ea typeface="宋体" panose="02010600030101010101" pitchFamily="2" charset="-122"/>
                <a:cs typeface="Times New Roman" panose="02020603050405020304" pitchFamily="18" charset="0"/>
              </a:rPr>
              <a:t>神经元</a:t>
            </a:r>
            <a:r>
              <a:rPr lang="en-US" sz="2400" b="0">
                <a:latin typeface="Times New Roman" panose="02020603050405020304" pitchFamily="18" charset="0"/>
                <a:ea typeface="宋体" panose="02010600030101010101" pitchFamily="2" charset="-122"/>
                <a:cs typeface="Times New Roman" panose="02020603050405020304" pitchFamily="18" charset="0"/>
              </a:rPr>
              <a:t>7</a:t>
            </a:r>
            <a:r>
              <a:rPr lang="zh-CN" sz="2400" b="0">
                <a:latin typeface="Times New Roman" panose="02020603050405020304" pitchFamily="18" charset="0"/>
                <a:ea typeface="宋体" panose="02010600030101010101" pitchFamily="2" charset="-122"/>
                <a:cs typeface="Times New Roman" panose="02020603050405020304" pitchFamily="18" charset="0"/>
              </a:rPr>
              <a:t>的输入为</a:t>
            </a:r>
            <a:endParaRPr lang="zh-CN" altLang="en-US" sz="2400" b="0">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7" name="对象 -2147480536"/>
          <p:cNvGraphicFramePr>
            <a:graphicFrameLocks noChangeAspect="1"/>
          </p:cNvGraphicFramePr>
          <p:nvPr>
            <p:custDataLst>
              <p:tags r:id="rId8"/>
            </p:custDataLst>
          </p:nvPr>
        </p:nvGraphicFramePr>
        <p:xfrm>
          <a:off x="1397635" y="2964815"/>
          <a:ext cx="6454140" cy="493395"/>
        </p:xfrm>
        <a:graphic>
          <a:graphicData uri="http://schemas.openxmlformats.org/presentationml/2006/ole">
            <mc:AlternateContent xmlns:mc="http://schemas.openxmlformats.org/markup-compatibility/2006">
              <mc:Choice xmlns:v="urn:schemas-microsoft-com:vml" Requires="v">
                <p:oleObj spid="_x0000_s8" name="" r:id="rId9" imgW="4481195" imgH="342900" progId="Equation.DSMT4">
                  <p:embed/>
                </p:oleObj>
              </mc:Choice>
              <mc:Fallback>
                <p:oleObj name="" r:id="rId9" imgW="4481195" imgH="342900" progId="Equation.DSMT4">
                  <p:embed/>
                  <p:pic>
                    <p:nvPicPr>
                      <p:cNvPr id="0" name="图片 5"/>
                      <p:cNvPicPr/>
                      <p:nvPr/>
                    </p:nvPicPr>
                    <p:blipFill>
                      <a:blip r:embed="rId10"/>
                      <a:stretch>
                        <a:fillRect/>
                      </a:stretch>
                    </p:blipFill>
                    <p:spPr>
                      <a:xfrm>
                        <a:off x="1397635" y="2964815"/>
                        <a:ext cx="6454140" cy="493395"/>
                      </a:xfrm>
                      <a:prstGeom prst="rect">
                        <a:avLst/>
                      </a:prstGeom>
                      <a:noFill/>
                      <a:ln w="38100">
                        <a:noFill/>
                        <a:miter/>
                      </a:ln>
                    </p:spPr>
                  </p:pic>
                </p:oleObj>
              </mc:Fallback>
            </mc:AlternateContent>
          </a:graphicData>
        </a:graphic>
      </p:graphicFrame>
      <p:pic>
        <p:nvPicPr>
          <p:cNvPr id="9" name="图片 8"/>
          <p:cNvPicPr>
            <a:picLocks noChangeAspect="1"/>
          </p:cNvPicPr>
          <p:nvPr>
            <p:custDataLst>
              <p:tags r:id="rId11"/>
            </p:custDataLst>
          </p:nvPr>
        </p:nvPicPr>
        <p:blipFill>
          <a:blip r:embed="rId12"/>
          <a:stretch>
            <a:fillRect/>
          </a:stretch>
        </p:blipFill>
        <p:spPr>
          <a:xfrm>
            <a:off x="7925435" y="1217930"/>
            <a:ext cx="4238625" cy="4197985"/>
          </a:xfrm>
          <a:prstGeom prst="rect">
            <a:avLst/>
          </a:prstGeom>
        </p:spPr>
      </p:pic>
      <p:sp>
        <p:nvSpPr>
          <p:cNvPr id="10" name="文本框 9"/>
          <p:cNvSpPr txBox="1"/>
          <p:nvPr/>
        </p:nvSpPr>
        <p:spPr>
          <a:xfrm>
            <a:off x="433705" y="3459480"/>
            <a:ext cx="7294880" cy="829945"/>
          </a:xfrm>
          <a:prstGeom prst="rect">
            <a:avLst/>
          </a:prstGeom>
          <a:noFill/>
        </p:spPr>
        <p:txBody>
          <a:bodyPr wrap="square" rtlCol="0" anchor="t">
            <a:spAutoFit/>
          </a:bodyPr>
          <a:p>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反向传播阶段：计算每个神经元的误差，对神经网络的各层权值根据公式(5-18)进行更新。</a:t>
            </a:r>
            <a:endParaRPr lang="zh-CN" altLang="en-US" sz="2400">
              <a:latin typeface="Times New Roman" panose="02020603050405020304" pitchFamily="18" charset="0"/>
              <a:cs typeface="Times New Roman" panose="02020603050405020304" pitchFamily="18" charset="0"/>
            </a:endParaRPr>
          </a:p>
        </p:txBody>
      </p:sp>
      <p:sp>
        <p:nvSpPr>
          <p:cNvPr id="11" name="文本框 10"/>
          <p:cNvSpPr txBox="1"/>
          <p:nvPr/>
        </p:nvSpPr>
        <p:spPr>
          <a:xfrm>
            <a:off x="106680" y="4396105"/>
            <a:ext cx="3710305" cy="460375"/>
          </a:xfrm>
          <a:prstGeom prst="rect">
            <a:avLst/>
          </a:prstGeom>
          <a:noFill/>
          <a:ln w="9525">
            <a:noFill/>
          </a:ln>
        </p:spPr>
        <p:txBody>
          <a:bodyPr wrap="square">
            <a:spAutoFit/>
          </a:bodyPr>
          <a:p>
            <a:pPr indent="304800"/>
            <a:r>
              <a:rPr lang="zh-CN" sz="2400" b="0">
                <a:latin typeface="Times New Roman" panose="02020603050405020304" pitchFamily="18" charset="0"/>
                <a:ea typeface="宋体" panose="02010600030101010101" pitchFamily="2" charset="-122"/>
                <a:cs typeface="Times New Roman" panose="02020603050405020304" pitchFamily="18" charset="0"/>
              </a:rPr>
              <a:t>第</a:t>
            </a:r>
            <a:r>
              <a:rPr lang="en-US" sz="2400" b="0">
                <a:latin typeface="Times New Roman" panose="02020603050405020304" pitchFamily="18" charset="0"/>
                <a:ea typeface="宋体" panose="02010600030101010101" pitchFamily="2" charset="-122"/>
                <a:cs typeface="Times New Roman" panose="02020603050405020304" pitchFamily="18" charset="0"/>
              </a:rPr>
              <a:t>7</a:t>
            </a:r>
            <a:r>
              <a:rPr lang="zh-CN" sz="2400" b="0">
                <a:latin typeface="Times New Roman" panose="02020603050405020304" pitchFamily="18" charset="0"/>
                <a:ea typeface="宋体" panose="02010600030101010101" pitchFamily="2" charset="-122"/>
                <a:cs typeface="Times New Roman" panose="02020603050405020304" pitchFamily="18" charset="0"/>
              </a:rPr>
              <a:t>个神经元的输出误差</a:t>
            </a:r>
            <a:endParaRPr lang="zh-CN" altLang="en-US" sz="2400" b="0">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12" name="对象 -2147481438"/>
          <p:cNvGraphicFramePr>
            <a:graphicFrameLocks noChangeAspect="1"/>
          </p:cNvGraphicFramePr>
          <p:nvPr>
            <p:custDataLst>
              <p:tags r:id="rId13"/>
            </p:custDataLst>
          </p:nvPr>
        </p:nvGraphicFramePr>
        <p:xfrm>
          <a:off x="1386205" y="4887595"/>
          <a:ext cx="6539230" cy="351155"/>
        </p:xfrm>
        <a:graphic>
          <a:graphicData uri="http://schemas.openxmlformats.org/presentationml/2006/ole">
            <mc:AlternateContent xmlns:mc="http://schemas.openxmlformats.org/markup-compatibility/2006">
              <mc:Choice xmlns:v="urn:schemas-microsoft-com:vml" Requires="v">
                <p:oleObj spid="_x0000_s13" name="" r:id="rId14" imgW="4254500" imgH="228600" progId="Equation.DSMT4">
                  <p:embed/>
                </p:oleObj>
              </mc:Choice>
              <mc:Fallback>
                <p:oleObj name="" r:id="rId14" imgW="4254500" imgH="228600" progId="Equation.DSMT4">
                  <p:embed/>
                  <p:pic>
                    <p:nvPicPr>
                      <p:cNvPr id="0" name="图片 9"/>
                      <p:cNvPicPr/>
                      <p:nvPr/>
                    </p:nvPicPr>
                    <p:blipFill>
                      <a:blip r:embed="rId15"/>
                      <a:stretch>
                        <a:fillRect/>
                      </a:stretch>
                    </p:blipFill>
                    <p:spPr>
                      <a:xfrm>
                        <a:off x="1386205" y="4887595"/>
                        <a:ext cx="6539230" cy="351155"/>
                      </a:xfrm>
                      <a:prstGeom prst="rect">
                        <a:avLst/>
                      </a:prstGeom>
                      <a:noFill/>
                      <a:ln w="38100">
                        <a:noFill/>
                        <a:miter/>
                      </a:ln>
                    </p:spPr>
                  </p:pic>
                </p:oleObj>
              </mc:Fallback>
            </mc:AlternateContent>
          </a:graphicData>
        </a:graphic>
      </p:graphicFrame>
      <p:sp>
        <p:nvSpPr>
          <p:cNvPr id="14" name="文本框 13"/>
          <p:cNvSpPr txBox="1"/>
          <p:nvPr/>
        </p:nvSpPr>
        <p:spPr>
          <a:xfrm>
            <a:off x="187960" y="5248910"/>
            <a:ext cx="3799205" cy="460375"/>
          </a:xfrm>
          <a:prstGeom prst="rect">
            <a:avLst/>
          </a:prstGeom>
          <a:noFill/>
          <a:ln w="9525">
            <a:noFill/>
          </a:ln>
        </p:spPr>
        <p:txBody>
          <a:bodyPr wrap="square">
            <a:spAutoFit/>
          </a:bodyPr>
          <a:p>
            <a:pPr indent="304800"/>
            <a:r>
              <a:rPr lang="zh-CN" sz="2400" b="0">
                <a:latin typeface="Times New Roman" panose="02020603050405020304" pitchFamily="18" charset="0"/>
                <a:ea typeface="宋体" panose="02010600030101010101" pitchFamily="2" charset="-122"/>
                <a:cs typeface="Times New Roman" panose="02020603050405020304" pitchFamily="18" charset="0"/>
              </a:rPr>
              <a:t>第</a:t>
            </a:r>
            <a:r>
              <a:rPr lang="en-US" sz="2400" b="0">
                <a:latin typeface="Times New Roman" panose="02020603050405020304" pitchFamily="18" charset="0"/>
                <a:ea typeface="宋体" panose="02010600030101010101" pitchFamily="2" charset="-122"/>
                <a:cs typeface="Times New Roman" panose="02020603050405020304" pitchFamily="18" charset="0"/>
              </a:rPr>
              <a:t>6</a:t>
            </a:r>
            <a:r>
              <a:rPr lang="zh-CN" sz="2400" b="0">
                <a:latin typeface="Times New Roman" panose="02020603050405020304" pitchFamily="18" charset="0"/>
                <a:ea typeface="宋体" panose="02010600030101010101" pitchFamily="2" charset="-122"/>
                <a:cs typeface="Times New Roman" panose="02020603050405020304" pitchFamily="18" charset="0"/>
              </a:rPr>
              <a:t>个神经元的输出误差</a:t>
            </a:r>
            <a:endParaRPr lang="zh-CN" altLang="en-US" sz="2400" b="0">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15" name="对象 -2147481437"/>
          <p:cNvGraphicFramePr>
            <a:graphicFrameLocks noChangeAspect="1"/>
          </p:cNvGraphicFramePr>
          <p:nvPr>
            <p:custDataLst>
              <p:tags r:id="rId16"/>
            </p:custDataLst>
          </p:nvPr>
        </p:nvGraphicFramePr>
        <p:xfrm>
          <a:off x="1374775" y="5709285"/>
          <a:ext cx="2612390" cy="525780"/>
        </p:xfrm>
        <a:graphic>
          <a:graphicData uri="http://schemas.openxmlformats.org/presentationml/2006/ole">
            <mc:AlternateContent xmlns:mc="http://schemas.openxmlformats.org/markup-compatibility/2006">
              <mc:Choice xmlns:v="urn:schemas-microsoft-com:vml" Requires="v">
                <p:oleObj spid="_x0000_s16" name="" r:id="rId17" imgW="1701165" imgH="342900" progId="Equation.DSMT4">
                  <p:embed/>
                </p:oleObj>
              </mc:Choice>
              <mc:Fallback>
                <p:oleObj name="" r:id="rId17" imgW="1701165" imgH="342900" progId="Equation.DSMT4">
                  <p:embed/>
                  <p:pic>
                    <p:nvPicPr>
                      <p:cNvPr id="0" name="图片 11"/>
                      <p:cNvPicPr/>
                      <p:nvPr/>
                    </p:nvPicPr>
                    <p:blipFill>
                      <a:blip r:embed="rId18"/>
                      <a:stretch>
                        <a:fillRect/>
                      </a:stretch>
                    </p:blipFill>
                    <p:spPr>
                      <a:xfrm>
                        <a:off x="1374775" y="5709285"/>
                        <a:ext cx="2612390" cy="525780"/>
                      </a:xfrm>
                      <a:prstGeom prst="rect">
                        <a:avLst/>
                      </a:prstGeom>
                      <a:noFill/>
                      <a:ln w="38100">
                        <a:noFill/>
                        <a:miter/>
                      </a:ln>
                    </p:spPr>
                  </p:pic>
                </p:oleObj>
              </mc:Fallback>
            </mc:AlternateContent>
          </a:graphicData>
        </a:graphic>
      </p:graphicFrame>
      <p:graphicFrame>
        <p:nvGraphicFramePr>
          <p:cNvPr id="17" name="对象 -2147481436"/>
          <p:cNvGraphicFramePr>
            <a:graphicFrameLocks noChangeAspect="1"/>
          </p:cNvGraphicFramePr>
          <p:nvPr>
            <p:custDataLst>
              <p:tags r:id="rId19"/>
            </p:custDataLst>
          </p:nvPr>
        </p:nvGraphicFramePr>
        <p:xfrm>
          <a:off x="4056380" y="5744845"/>
          <a:ext cx="4134485" cy="327660"/>
        </p:xfrm>
        <a:graphic>
          <a:graphicData uri="http://schemas.openxmlformats.org/presentationml/2006/ole">
            <mc:AlternateContent xmlns:mc="http://schemas.openxmlformats.org/markup-compatibility/2006">
              <mc:Choice xmlns:v="urn:schemas-microsoft-com:vml" Requires="v">
                <p:oleObj spid="_x0000_s18" name="" r:id="rId20" imgW="2525395" imgH="203200" progId="Equation.DSMT4">
                  <p:embed/>
                </p:oleObj>
              </mc:Choice>
              <mc:Fallback>
                <p:oleObj name="" r:id="rId20" imgW="2525395" imgH="203200" progId="Equation.DSMT4">
                  <p:embed/>
                  <p:pic>
                    <p:nvPicPr>
                      <p:cNvPr id="0" name="图片 12"/>
                      <p:cNvPicPr/>
                      <p:nvPr/>
                    </p:nvPicPr>
                    <p:blipFill>
                      <a:blip r:embed="rId21"/>
                      <a:stretch>
                        <a:fillRect/>
                      </a:stretch>
                    </p:blipFill>
                    <p:spPr>
                      <a:xfrm>
                        <a:off x="4056380" y="5744845"/>
                        <a:ext cx="4134485" cy="327660"/>
                      </a:xfrm>
                      <a:prstGeom prst="rect">
                        <a:avLst/>
                      </a:prstGeom>
                      <a:noFill/>
                      <a:ln w="38100">
                        <a:noFill/>
                        <a:miter/>
                      </a:ln>
                    </p:spPr>
                  </p:pic>
                </p:oleObj>
              </mc:Fallback>
            </mc:AlternateContent>
          </a:graphicData>
        </a:graphic>
      </p:graphicFrame>
    </p:spTree>
  </p:cSld>
  <p:clrMapOvr>
    <a:masterClrMapping/>
  </p:clrMapOvr>
  <p:transition spd="slow" advTm="2811">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30" name="文本框 29"/>
          <p:cNvSpPr txBox="1"/>
          <p:nvPr>
            <p:custDataLst>
              <p:tags r:id="rId2"/>
            </p:custDataLst>
          </p:nvPr>
        </p:nvSpPr>
        <p:spPr>
          <a:xfrm>
            <a:off x="337185" y="614045"/>
            <a:ext cx="5334000" cy="521970"/>
          </a:xfrm>
          <a:prstGeom prst="rect">
            <a:avLst/>
          </a:prstGeom>
          <a:noFill/>
        </p:spPr>
        <p:txBody>
          <a:bodyPr wrap="square" rtlCol="0">
            <a:spAutoFit/>
          </a:bodyPr>
          <a:lstStyle/>
          <a:p>
            <a:r>
              <a:rPr sz="2800" dirty="0">
                <a:ln>
                  <a:solidFill>
                    <a:schemeClr val="accent1"/>
                  </a:solidFill>
                </a:ln>
                <a:latin typeface="微软雅黑" panose="020B0503020204020204" pitchFamily="34" charset="-122"/>
                <a:ea typeface="微软雅黑" panose="020B0503020204020204" pitchFamily="34" charset="-122"/>
                <a:sym typeface="+mn-ea"/>
              </a:rPr>
              <a:t>5</a:t>
            </a:r>
            <a:r>
              <a:rPr lang="en-US" sz="2800" dirty="0">
                <a:ln>
                  <a:solidFill>
                    <a:schemeClr val="accent1"/>
                  </a:solidFill>
                </a:ln>
                <a:latin typeface="微软雅黑" panose="020B0503020204020204" pitchFamily="34" charset="-122"/>
                <a:ea typeface="微软雅黑" panose="020B0503020204020204" pitchFamily="34" charset="-122"/>
                <a:sym typeface="+mn-ea"/>
              </a:rPr>
              <a:t>.8 </a:t>
            </a:r>
            <a:r>
              <a:rPr lang="zh-CN" altLang="en-US" sz="2800" dirty="0">
                <a:ln>
                  <a:solidFill>
                    <a:schemeClr val="accent1"/>
                  </a:solidFill>
                </a:ln>
                <a:latin typeface="微软雅黑" panose="020B0503020204020204" pitchFamily="34" charset="-122"/>
                <a:ea typeface="微软雅黑" panose="020B0503020204020204" pitchFamily="34" charset="-122"/>
                <a:sym typeface="+mn-ea"/>
              </a:rPr>
              <a:t>例题</a:t>
            </a:r>
            <a:endParaRPr sz="2800" dirty="0">
              <a:ln>
                <a:solidFill>
                  <a:schemeClr val="accent1"/>
                </a:solidFill>
              </a:ln>
              <a:latin typeface="微软雅黑" panose="020B0503020204020204" pitchFamily="34" charset="-122"/>
              <a:ea typeface="微软雅黑" panose="020B0503020204020204" pitchFamily="34" charset="-122"/>
            </a:endParaRPr>
          </a:p>
        </p:txBody>
      </p:sp>
      <p:sp>
        <p:nvSpPr>
          <p:cNvPr id="119" name="文本框 118"/>
          <p:cNvSpPr txBox="1"/>
          <p:nvPr/>
        </p:nvSpPr>
        <p:spPr>
          <a:xfrm>
            <a:off x="817245" y="1377315"/>
            <a:ext cx="5080000" cy="460375"/>
          </a:xfrm>
          <a:prstGeom prst="rect">
            <a:avLst/>
          </a:prstGeom>
          <a:noFill/>
          <a:ln w="9525">
            <a:noFill/>
          </a:ln>
        </p:spPr>
        <p:txBody>
          <a:bodyPr>
            <a:spAutoFit/>
          </a:bodyPr>
          <a:p>
            <a:pPr indent="304800"/>
            <a:r>
              <a:rPr lang="zh-CN" sz="2400" b="0">
                <a:latin typeface="Times New Roman" panose="02020603050405020304" pitchFamily="18" charset="0"/>
                <a:ea typeface="宋体" panose="02010600030101010101" pitchFamily="2" charset="-122"/>
              </a:rPr>
              <a:t>第</a:t>
            </a:r>
            <a:r>
              <a:rPr lang="en-US" sz="2400" b="0">
                <a:latin typeface="Times New Roman" panose="02020603050405020304" pitchFamily="18" charset="0"/>
                <a:ea typeface="宋体" panose="02010600030101010101" pitchFamily="2" charset="-122"/>
              </a:rPr>
              <a:t>5</a:t>
            </a:r>
            <a:r>
              <a:rPr lang="zh-CN" sz="2400" b="0">
                <a:latin typeface="Times New Roman" panose="02020603050405020304" pitchFamily="18" charset="0"/>
                <a:ea typeface="宋体" panose="02010600030101010101" pitchFamily="2" charset="-122"/>
              </a:rPr>
              <a:t>个神经元的输出误差</a:t>
            </a:r>
            <a:endParaRPr lang="zh-CN" altLang="en-US" sz="2400" b="0">
              <a:latin typeface="Times New Roman" panose="02020603050405020304" pitchFamily="18" charset="0"/>
              <a:ea typeface="宋体" panose="02010600030101010101" pitchFamily="2" charset="-122"/>
            </a:endParaRPr>
          </a:p>
        </p:txBody>
      </p:sp>
      <p:graphicFrame>
        <p:nvGraphicFramePr>
          <p:cNvPr id="2" name="对象 -2147481435"/>
          <p:cNvGraphicFramePr>
            <a:graphicFrameLocks noChangeAspect="1"/>
          </p:cNvGraphicFramePr>
          <p:nvPr>
            <p:custDataLst>
              <p:tags r:id="rId3"/>
            </p:custDataLst>
          </p:nvPr>
        </p:nvGraphicFramePr>
        <p:xfrm>
          <a:off x="4720590" y="1430655"/>
          <a:ext cx="7002780" cy="541020"/>
        </p:xfrm>
        <a:graphic>
          <a:graphicData uri="http://schemas.openxmlformats.org/presentationml/2006/ole">
            <mc:AlternateContent xmlns:mc="http://schemas.openxmlformats.org/markup-compatibility/2006">
              <mc:Choice xmlns:v="urn:schemas-microsoft-com:vml" Requires="v">
                <p:oleObj spid="_x0000_s3076" name="" r:id="rId4" imgW="4430395" imgH="342900" progId="Equation.DSMT4">
                  <p:embed/>
                </p:oleObj>
              </mc:Choice>
              <mc:Fallback>
                <p:oleObj name="" r:id="rId4" imgW="4430395" imgH="342900" progId="Equation.DSMT4">
                  <p:embed/>
                  <p:pic>
                    <p:nvPicPr>
                      <p:cNvPr id="0" name="图片 3075"/>
                      <p:cNvPicPr/>
                      <p:nvPr/>
                    </p:nvPicPr>
                    <p:blipFill>
                      <a:blip r:embed="rId5"/>
                      <a:stretch>
                        <a:fillRect/>
                      </a:stretch>
                    </p:blipFill>
                    <p:spPr>
                      <a:xfrm>
                        <a:off x="4720590" y="1430655"/>
                        <a:ext cx="7002780" cy="541020"/>
                      </a:xfrm>
                      <a:prstGeom prst="rect">
                        <a:avLst/>
                      </a:prstGeom>
                      <a:noFill/>
                      <a:ln w="38100">
                        <a:noFill/>
                        <a:miter/>
                      </a:ln>
                    </p:spPr>
                  </p:pic>
                </p:oleObj>
              </mc:Fallback>
            </mc:AlternateContent>
          </a:graphicData>
        </a:graphic>
      </p:graphicFrame>
      <p:sp>
        <p:nvSpPr>
          <p:cNvPr id="3" name="文本框 2"/>
          <p:cNvSpPr txBox="1"/>
          <p:nvPr/>
        </p:nvSpPr>
        <p:spPr>
          <a:xfrm>
            <a:off x="803275" y="2078990"/>
            <a:ext cx="3833495" cy="460375"/>
          </a:xfrm>
          <a:prstGeom prst="rect">
            <a:avLst/>
          </a:prstGeom>
          <a:noFill/>
          <a:ln w="9525">
            <a:noFill/>
          </a:ln>
        </p:spPr>
        <p:txBody>
          <a:bodyPr wrap="square">
            <a:spAutoFit/>
          </a:bodyPr>
          <a:p>
            <a:pPr indent="304800"/>
            <a:r>
              <a:rPr lang="zh-CN" sz="2400" b="0">
                <a:latin typeface="Times New Roman" panose="02020603050405020304" pitchFamily="18" charset="0"/>
                <a:ea typeface="宋体" panose="02010600030101010101" pitchFamily="2" charset="-122"/>
              </a:rPr>
              <a:t>第</a:t>
            </a:r>
            <a:r>
              <a:rPr lang="en-US" sz="2400" b="0">
                <a:latin typeface="Times New Roman" panose="02020603050405020304" pitchFamily="18" charset="0"/>
                <a:ea typeface="宋体" panose="02010600030101010101" pitchFamily="2" charset="-122"/>
              </a:rPr>
              <a:t>4</a:t>
            </a:r>
            <a:r>
              <a:rPr lang="zh-CN" sz="2400" b="0">
                <a:latin typeface="Times New Roman" panose="02020603050405020304" pitchFamily="18" charset="0"/>
                <a:ea typeface="宋体" panose="02010600030101010101" pitchFamily="2" charset="-122"/>
              </a:rPr>
              <a:t>个神经元的输出误差</a:t>
            </a:r>
            <a:endParaRPr lang="zh-CN" altLang="en-US" sz="2400" b="0">
              <a:latin typeface="Times New Roman" panose="02020603050405020304" pitchFamily="18" charset="0"/>
              <a:ea typeface="宋体" panose="02010600030101010101" pitchFamily="2" charset="-122"/>
            </a:endParaRPr>
          </a:p>
        </p:txBody>
      </p:sp>
      <p:graphicFrame>
        <p:nvGraphicFramePr>
          <p:cNvPr id="6" name="对象 -2147481434"/>
          <p:cNvGraphicFramePr>
            <a:graphicFrameLocks noChangeAspect="1"/>
          </p:cNvGraphicFramePr>
          <p:nvPr>
            <p:custDataLst>
              <p:tags r:id="rId6"/>
            </p:custDataLst>
          </p:nvPr>
        </p:nvGraphicFramePr>
        <p:xfrm>
          <a:off x="4699000" y="2084070"/>
          <a:ext cx="6504940" cy="525145"/>
        </p:xfrm>
        <a:graphic>
          <a:graphicData uri="http://schemas.openxmlformats.org/presentationml/2006/ole">
            <mc:AlternateContent xmlns:mc="http://schemas.openxmlformats.org/markup-compatibility/2006">
              <mc:Choice xmlns:v="urn:schemas-microsoft-com:vml" Requires="v">
                <p:oleObj spid="_x0000_s7" name="" r:id="rId7" imgW="4239895" imgH="342900" progId="Equation.DSMT4">
                  <p:embed/>
                </p:oleObj>
              </mc:Choice>
              <mc:Fallback>
                <p:oleObj name="" r:id="rId7" imgW="4239895" imgH="342900" progId="Equation.DSMT4">
                  <p:embed/>
                  <p:pic>
                    <p:nvPicPr>
                      <p:cNvPr id="0" name="图片 2"/>
                      <p:cNvPicPr/>
                      <p:nvPr/>
                    </p:nvPicPr>
                    <p:blipFill>
                      <a:blip r:embed="rId8"/>
                      <a:stretch>
                        <a:fillRect/>
                      </a:stretch>
                    </p:blipFill>
                    <p:spPr>
                      <a:xfrm>
                        <a:off x="4699000" y="2084070"/>
                        <a:ext cx="6504940" cy="525145"/>
                      </a:xfrm>
                      <a:prstGeom prst="rect">
                        <a:avLst/>
                      </a:prstGeom>
                      <a:noFill/>
                      <a:ln w="38100">
                        <a:noFill/>
                        <a:miter/>
                      </a:ln>
                    </p:spPr>
                  </p:pic>
                </p:oleObj>
              </mc:Fallback>
            </mc:AlternateContent>
          </a:graphicData>
        </a:graphic>
      </p:graphicFrame>
      <p:sp>
        <p:nvSpPr>
          <p:cNvPr id="8" name="文本框 7"/>
          <p:cNvSpPr txBox="1"/>
          <p:nvPr/>
        </p:nvSpPr>
        <p:spPr>
          <a:xfrm>
            <a:off x="803275" y="2710180"/>
            <a:ext cx="8187690" cy="460375"/>
          </a:xfrm>
          <a:prstGeom prst="rect">
            <a:avLst/>
          </a:prstGeom>
          <a:noFill/>
          <a:ln w="9525">
            <a:noFill/>
          </a:ln>
        </p:spPr>
        <p:txBody>
          <a:bodyPr wrap="square">
            <a:spAutoFit/>
          </a:bodyPr>
          <a:p>
            <a:pPr indent="304800"/>
            <a:r>
              <a:rPr lang="zh-CN" sz="2400" b="0">
                <a:latin typeface="Times New Roman" panose="02020603050405020304" pitchFamily="18" charset="0"/>
                <a:ea typeface="宋体" panose="02010600030101010101" pitchFamily="2" charset="-122"/>
              </a:rPr>
              <a:t>采用公式</a:t>
            </a:r>
            <a:r>
              <a:rPr lang="en-US" sz="2400" b="0">
                <a:latin typeface="Times New Roman" panose="02020603050405020304" pitchFamily="18" charset="0"/>
                <a:ea typeface="宋体" panose="02010600030101010101" pitchFamily="2" charset="-122"/>
              </a:rPr>
              <a:t>(5-19)</a:t>
            </a:r>
            <a:r>
              <a:rPr lang="zh-CN" sz="2400" b="0">
                <a:latin typeface="Times New Roman" panose="02020603050405020304" pitchFamily="18" charset="0"/>
                <a:ea typeface="宋体" panose="02010600030101010101" pitchFamily="2" charset="-122"/>
              </a:rPr>
              <a:t>更新网络中各神经元的偏置：</a:t>
            </a:r>
            <a:endParaRPr lang="zh-CN" altLang="en-US" sz="2400" b="0">
              <a:latin typeface="Times New Roman" panose="02020603050405020304" pitchFamily="18" charset="0"/>
              <a:ea typeface="宋体" panose="02010600030101010101" pitchFamily="2" charset="-122"/>
            </a:endParaRPr>
          </a:p>
        </p:txBody>
      </p:sp>
      <p:pic>
        <p:nvPicPr>
          <p:cNvPr id="9" name="图片 8"/>
          <p:cNvPicPr>
            <a:picLocks noChangeAspect="1"/>
          </p:cNvPicPr>
          <p:nvPr>
            <p:custDataLst>
              <p:tags r:id="rId9"/>
            </p:custDataLst>
          </p:nvPr>
        </p:nvPicPr>
        <p:blipFill>
          <a:blip r:embed="rId10"/>
          <a:stretch>
            <a:fillRect/>
          </a:stretch>
        </p:blipFill>
        <p:spPr>
          <a:xfrm>
            <a:off x="2979420" y="3170555"/>
            <a:ext cx="5852795" cy="2904490"/>
          </a:xfrm>
          <a:prstGeom prst="rect">
            <a:avLst/>
          </a:prstGeom>
        </p:spPr>
      </p:pic>
    </p:spTree>
  </p:cSld>
  <p:clrMapOvr>
    <a:masterClrMapping/>
  </p:clrMapOvr>
  <p:transition spd="slow" advTm="2811">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30" name="文本框 29"/>
          <p:cNvSpPr txBox="1"/>
          <p:nvPr>
            <p:custDataLst>
              <p:tags r:id="rId2"/>
            </p:custDataLst>
          </p:nvPr>
        </p:nvSpPr>
        <p:spPr>
          <a:xfrm>
            <a:off x="337185" y="614045"/>
            <a:ext cx="5334000" cy="521970"/>
          </a:xfrm>
          <a:prstGeom prst="rect">
            <a:avLst/>
          </a:prstGeom>
          <a:noFill/>
        </p:spPr>
        <p:txBody>
          <a:bodyPr wrap="square" rtlCol="0">
            <a:spAutoFit/>
          </a:bodyPr>
          <a:lstStyle/>
          <a:p>
            <a:r>
              <a:rPr sz="2800" dirty="0">
                <a:ln>
                  <a:solidFill>
                    <a:schemeClr val="accent1"/>
                  </a:solidFill>
                </a:ln>
                <a:latin typeface="微软雅黑" panose="020B0503020204020204" pitchFamily="34" charset="-122"/>
                <a:ea typeface="微软雅黑" panose="020B0503020204020204" pitchFamily="34" charset="-122"/>
                <a:sym typeface="+mn-ea"/>
              </a:rPr>
              <a:t>5</a:t>
            </a:r>
            <a:r>
              <a:rPr lang="en-US" sz="2800" dirty="0">
                <a:ln>
                  <a:solidFill>
                    <a:schemeClr val="accent1"/>
                  </a:solidFill>
                </a:ln>
                <a:latin typeface="微软雅黑" panose="020B0503020204020204" pitchFamily="34" charset="-122"/>
                <a:ea typeface="微软雅黑" panose="020B0503020204020204" pitchFamily="34" charset="-122"/>
                <a:sym typeface="+mn-ea"/>
              </a:rPr>
              <a:t>.8 </a:t>
            </a:r>
            <a:r>
              <a:rPr lang="zh-CN" altLang="en-US" sz="2800" dirty="0">
                <a:ln>
                  <a:solidFill>
                    <a:schemeClr val="accent1"/>
                  </a:solidFill>
                </a:ln>
                <a:latin typeface="微软雅黑" panose="020B0503020204020204" pitchFamily="34" charset="-122"/>
                <a:ea typeface="微软雅黑" panose="020B0503020204020204" pitchFamily="34" charset="-122"/>
                <a:sym typeface="+mn-ea"/>
              </a:rPr>
              <a:t>例题</a:t>
            </a:r>
            <a:endParaRPr sz="2800" dirty="0">
              <a:ln>
                <a:solidFill>
                  <a:schemeClr val="accent1"/>
                </a:solidFill>
              </a:ln>
              <a:latin typeface="微软雅黑" panose="020B0503020204020204" pitchFamily="34" charset="-122"/>
              <a:ea typeface="微软雅黑" panose="020B0503020204020204" pitchFamily="34" charset="-122"/>
            </a:endParaRPr>
          </a:p>
        </p:txBody>
      </p:sp>
      <p:sp>
        <p:nvSpPr>
          <p:cNvPr id="119" name="文本框 118"/>
          <p:cNvSpPr txBox="1"/>
          <p:nvPr/>
        </p:nvSpPr>
        <p:spPr>
          <a:xfrm>
            <a:off x="1010920" y="1107440"/>
            <a:ext cx="5080000" cy="460375"/>
          </a:xfrm>
          <a:prstGeom prst="rect">
            <a:avLst/>
          </a:prstGeom>
          <a:noFill/>
          <a:ln w="9525">
            <a:noFill/>
          </a:ln>
        </p:spPr>
        <p:txBody>
          <a:bodyPr>
            <a:spAutoFit/>
          </a:bodyPr>
          <a:p>
            <a:pPr indent="304800"/>
            <a:r>
              <a:rPr lang="zh-CN" sz="2400" b="0">
                <a:latin typeface="Times New Roman" panose="02020603050405020304" pitchFamily="18" charset="0"/>
                <a:ea typeface="宋体" panose="02010600030101010101" pitchFamily="2" charset="-122"/>
              </a:rPr>
              <a:t>更新各神经元的权值：</a:t>
            </a:r>
            <a:endParaRPr lang="zh-CN" altLang="en-US" sz="2400" b="0">
              <a:latin typeface="Times New Roman" panose="02020603050405020304" pitchFamily="18" charset="0"/>
              <a:ea typeface="宋体" panose="02010600030101010101" pitchFamily="2" charset="-122"/>
            </a:endParaRPr>
          </a:p>
        </p:txBody>
      </p:sp>
      <p:pic>
        <p:nvPicPr>
          <p:cNvPr id="2" name="图片 1"/>
          <p:cNvPicPr>
            <a:picLocks noChangeAspect="1"/>
          </p:cNvPicPr>
          <p:nvPr>
            <p:custDataLst>
              <p:tags r:id="rId3"/>
            </p:custDataLst>
          </p:nvPr>
        </p:nvPicPr>
        <p:blipFill>
          <a:blip r:embed="rId4"/>
          <a:stretch>
            <a:fillRect/>
          </a:stretch>
        </p:blipFill>
        <p:spPr>
          <a:xfrm>
            <a:off x="2936875" y="1621790"/>
            <a:ext cx="4436110" cy="1405890"/>
          </a:xfrm>
          <a:prstGeom prst="rect">
            <a:avLst/>
          </a:prstGeom>
        </p:spPr>
      </p:pic>
      <p:graphicFrame>
        <p:nvGraphicFramePr>
          <p:cNvPr id="3" name="对象 -2147481423"/>
          <p:cNvGraphicFramePr>
            <a:graphicFrameLocks noChangeAspect="1"/>
          </p:cNvGraphicFramePr>
          <p:nvPr>
            <p:custDataLst>
              <p:tags r:id="rId5"/>
            </p:custDataLst>
          </p:nvPr>
        </p:nvGraphicFramePr>
        <p:xfrm>
          <a:off x="2970530" y="3168650"/>
          <a:ext cx="4244340" cy="674370"/>
        </p:xfrm>
        <a:graphic>
          <a:graphicData uri="http://schemas.openxmlformats.org/presentationml/2006/ole">
            <mc:AlternateContent xmlns:mc="http://schemas.openxmlformats.org/markup-compatibility/2006">
              <mc:Choice xmlns:v="urn:schemas-microsoft-com:vml" Requires="v">
                <p:oleObj spid="_x0000_s3076" name="" r:id="rId6" imgW="3046730" imgH="482600" progId="Equation.DSMT4">
                  <p:embed/>
                </p:oleObj>
              </mc:Choice>
              <mc:Fallback>
                <p:oleObj name="" r:id="rId6" imgW="3046730" imgH="482600" progId="Equation.DSMT4">
                  <p:embed/>
                  <p:pic>
                    <p:nvPicPr>
                      <p:cNvPr id="0" name="图片 3075"/>
                      <p:cNvPicPr/>
                      <p:nvPr/>
                    </p:nvPicPr>
                    <p:blipFill>
                      <a:blip r:embed="rId7"/>
                      <a:stretch>
                        <a:fillRect/>
                      </a:stretch>
                    </p:blipFill>
                    <p:spPr>
                      <a:xfrm>
                        <a:off x="2970530" y="3168650"/>
                        <a:ext cx="4244340" cy="674370"/>
                      </a:xfrm>
                      <a:prstGeom prst="rect">
                        <a:avLst/>
                      </a:prstGeom>
                      <a:noFill/>
                      <a:ln w="38100">
                        <a:noFill/>
                        <a:miter/>
                      </a:ln>
                    </p:spPr>
                  </p:pic>
                </p:oleObj>
              </mc:Fallback>
            </mc:AlternateContent>
          </a:graphicData>
        </a:graphic>
      </p:graphicFrame>
      <p:graphicFrame>
        <p:nvGraphicFramePr>
          <p:cNvPr id="6" name="对象 -2147481422"/>
          <p:cNvGraphicFramePr>
            <a:graphicFrameLocks noChangeAspect="1"/>
          </p:cNvGraphicFramePr>
          <p:nvPr>
            <p:custDataLst>
              <p:tags r:id="rId8"/>
            </p:custDataLst>
          </p:nvPr>
        </p:nvGraphicFramePr>
        <p:xfrm>
          <a:off x="2906395" y="4051300"/>
          <a:ext cx="4376420" cy="676275"/>
        </p:xfrm>
        <a:graphic>
          <a:graphicData uri="http://schemas.openxmlformats.org/presentationml/2006/ole">
            <mc:AlternateContent xmlns:mc="http://schemas.openxmlformats.org/markup-compatibility/2006">
              <mc:Choice xmlns:v="urn:schemas-microsoft-com:vml" Requires="v">
                <p:oleObj spid="_x0000_s7" name="" r:id="rId9" imgW="3022600" imgH="469900" progId="Equation.DSMT4">
                  <p:embed/>
                </p:oleObj>
              </mc:Choice>
              <mc:Fallback>
                <p:oleObj name="" r:id="rId9" imgW="3022600" imgH="469900" progId="Equation.DSMT4">
                  <p:embed/>
                  <p:pic>
                    <p:nvPicPr>
                      <p:cNvPr id="0" name="图片 2"/>
                      <p:cNvPicPr/>
                      <p:nvPr/>
                    </p:nvPicPr>
                    <p:blipFill>
                      <a:blip r:embed="rId10"/>
                      <a:stretch>
                        <a:fillRect/>
                      </a:stretch>
                    </p:blipFill>
                    <p:spPr>
                      <a:xfrm>
                        <a:off x="2906395" y="4051300"/>
                        <a:ext cx="4376420" cy="676275"/>
                      </a:xfrm>
                      <a:prstGeom prst="rect">
                        <a:avLst/>
                      </a:prstGeom>
                      <a:noFill/>
                      <a:ln w="38100">
                        <a:noFill/>
                        <a:miter/>
                      </a:ln>
                    </p:spPr>
                  </p:pic>
                </p:oleObj>
              </mc:Fallback>
            </mc:AlternateContent>
          </a:graphicData>
        </a:graphic>
      </p:graphicFrame>
      <p:graphicFrame>
        <p:nvGraphicFramePr>
          <p:cNvPr id="8" name="对象 -2147481421"/>
          <p:cNvGraphicFramePr>
            <a:graphicFrameLocks noChangeAspect="1"/>
          </p:cNvGraphicFramePr>
          <p:nvPr>
            <p:custDataLst>
              <p:tags r:id="rId11"/>
            </p:custDataLst>
          </p:nvPr>
        </p:nvGraphicFramePr>
        <p:xfrm>
          <a:off x="2906395" y="4859655"/>
          <a:ext cx="4500245" cy="693420"/>
        </p:xfrm>
        <a:graphic>
          <a:graphicData uri="http://schemas.openxmlformats.org/presentationml/2006/ole">
            <mc:AlternateContent xmlns:mc="http://schemas.openxmlformats.org/markup-compatibility/2006">
              <mc:Choice xmlns:v="urn:schemas-microsoft-com:vml" Requires="v">
                <p:oleObj spid="_x0000_s9" name="" r:id="rId12" imgW="3148330" imgH="482600" progId="Equation.DSMT4">
                  <p:embed/>
                </p:oleObj>
              </mc:Choice>
              <mc:Fallback>
                <p:oleObj name="" r:id="rId12" imgW="3148330" imgH="482600" progId="Equation.DSMT4">
                  <p:embed/>
                  <p:pic>
                    <p:nvPicPr>
                      <p:cNvPr id="0" name="图片 5"/>
                      <p:cNvPicPr/>
                      <p:nvPr/>
                    </p:nvPicPr>
                    <p:blipFill>
                      <a:blip r:embed="rId13"/>
                      <a:stretch>
                        <a:fillRect/>
                      </a:stretch>
                    </p:blipFill>
                    <p:spPr>
                      <a:xfrm>
                        <a:off x="2906395" y="4859655"/>
                        <a:ext cx="4500245" cy="693420"/>
                      </a:xfrm>
                      <a:prstGeom prst="rect">
                        <a:avLst/>
                      </a:prstGeom>
                      <a:noFill/>
                      <a:ln w="38100">
                        <a:noFill/>
                        <a:miter/>
                      </a:ln>
                    </p:spPr>
                  </p:pic>
                </p:oleObj>
              </mc:Fallback>
            </mc:AlternateContent>
          </a:graphicData>
        </a:graphic>
      </p:graphicFrame>
    </p:spTree>
  </p:cSld>
  <p:clrMapOvr>
    <a:masterClrMapping/>
  </p:clrMapOvr>
  <p:transition spd="slow" advTm="2811">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30" name="文本框 29"/>
          <p:cNvSpPr txBox="1"/>
          <p:nvPr>
            <p:custDataLst>
              <p:tags r:id="rId2"/>
            </p:custDataLst>
          </p:nvPr>
        </p:nvSpPr>
        <p:spPr>
          <a:xfrm>
            <a:off x="337185" y="614045"/>
            <a:ext cx="5334000" cy="521970"/>
          </a:xfrm>
          <a:prstGeom prst="rect">
            <a:avLst/>
          </a:prstGeom>
          <a:noFill/>
        </p:spPr>
        <p:txBody>
          <a:bodyPr wrap="square" rtlCol="0">
            <a:spAutoFit/>
          </a:bodyPr>
          <a:lstStyle/>
          <a:p>
            <a:r>
              <a:rPr sz="2800" dirty="0">
                <a:ln>
                  <a:solidFill>
                    <a:schemeClr val="accent1"/>
                  </a:solidFill>
                </a:ln>
                <a:latin typeface="微软雅黑" panose="020B0503020204020204" pitchFamily="34" charset="-122"/>
                <a:ea typeface="微软雅黑" panose="020B0503020204020204" pitchFamily="34" charset="-122"/>
                <a:sym typeface="+mn-ea"/>
              </a:rPr>
              <a:t>5</a:t>
            </a:r>
            <a:r>
              <a:rPr lang="en-US" sz="2800" dirty="0">
                <a:ln>
                  <a:solidFill>
                    <a:schemeClr val="accent1"/>
                  </a:solidFill>
                </a:ln>
                <a:latin typeface="微软雅黑" panose="020B0503020204020204" pitchFamily="34" charset="-122"/>
                <a:ea typeface="微软雅黑" panose="020B0503020204020204" pitchFamily="34" charset="-122"/>
                <a:sym typeface="+mn-ea"/>
              </a:rPr>
              <a:t>.8 </a:t>
            </a:r>
            <a:r>
              <a:rPr lang="zh-CN" altLang="en-US" sz="2800" dirty="0">
                <a:ln>
                  <a:solidFill>
                    <a:schemeClr val="accent1"/>
                  </a:solidFill>
                </a:ln>
                <a:latin typeface="微软雅黑" panose="020B0503020204020204" pitchFamily="34" charset="-122"/>
                <a:ea typeface="微软雅黑" panose="020B0503020204020204" pitchFamily="34" charset="-122"/>
                <a:sym typeface="+mn-ea"/>
              </a:rPr>
              <a:t>例题</a:t>
            </a:r>
            <a:endParaRPr sz="2800" dirty="0">
              <a:ln>
                <a:solidFill>
                  <a:schemeClr val="accent1"/>
                </a:solidFill>
              </a:ln>
              <a:latin typeface="微软雅黑" panose="020B0503020204020204" pitchFamily="34" charset="-122"/>
              <a:ea typeface="微软雅黑" panose="020B0503020204020204" pitchFamily="34" charset="-122"/>
            </a:endParaRPr>
          </a:p>
        </p:txBody>
      </p:sp>
      <p:pic>
        <p:nvPicPr>
          <p:cNvPr id="2" name="图片 1"/>
          <p:cNvPicPr>
            <a:picLocks noChangeAspect="1"/>
          </p:cNvPicPr>
          <p:nvPr>
            <p:custDataLst>
              <p:tags r:id="rId3"/>
            </p:custDataLst>
          </p:nvPr>
        </p:nvPicPr>
        <p:blipFill>
          <a:blip r:embed="rId4"/>
          <a:stretch>
            <a:fillRect/>
          </a:stretch>
        </p:blipFill>
        <p:spPr>
          <a:xfrm>
            <a:off x="4866640" y="1837690"/>
            <a:ext cx="7212330" cy="2868930"/>
          </a:xfrm>
          <a:prstGeom prst="rect">
            <a:avLst/>
          </a:prstGeom>
        </p:spPr>
      </p:pic>
      <p:graphicFrame>
        <p:nvGraphicFramePr>
          <p:cNvPr id="10" name="对象 -2147481420"/>
          <p:cNvGraphicFramePr>
            <a:graphicFrameLocks noChangeAspect="1"/>
          </p:cNvGraphicFramePr>
          <p:nvPr>
            <p:custDataLst>
              <p:tags r:id="rId5"/>
            </p:custDataLst>
          </p:nvPr>
        </p:nvGraphicFramePr>
        <p:xfrm>
          <a:off x="683260" y="1364615"/>
          <a:ext cx="3105150" cy="676275"/>
        </p:xfrm>
        <a:graphic>
          <a:graphicData uri="http://schemas.openxmlformats.org/presentationml/2006/ole">
            <mc:AlternateContent xmlns:mc="http://schemas.openxmlformats.org/markup-compatibility/2006">
              <mc:Choice xmlns:v="urn:schemas-microsoft-com:vml" Requires="v">
                <p:oleObj spid="_x0000_s11" name="" r:id="rId6" imgW="2133600" imgH="469900" progId="Equation.DSMT4">
                  <p:embed/>
                </p:oleObj>
              </mc:Choice>
              <mc:Fallback>
                <p:oleObj name="" r:id="rId6" imgW="2133600" imgH="469900" progId="Equation.DSMT4">
                  <p:embed/>
                  <p:pic>
                    <p:nvPicPr>
                      <p:cNvPr id="0" name="图片 6"/>
                      <p:cNvPicPr/>
                      <p:nvPr/>
                    </p:nvPicPr>
                    <p:blipFill>
                      <a:blip r:embed="rId7"/>
                      <a:stretch>
                        <a:fillRect/>
                      </a:stretch>
                    </p:blipFill>
                    <p:spPr>
                      <a:xfrm>
                        <a:off x="683260" y="1364615"/>
                        <a:ext cx="3105150" cy="676275"/>
                      </a:xfrm>
                      <a:prstGeom prst="rect">
                        <a:avLst/>
                      </a:prstGeom>
                      <a:noFill/>
                      <a:ln w="38100">
                        <a:noFill/>
                        <a:miter/>
                      </a:ln>
                    </p:spPr>
                  </p:pic>
                </p:oleObj>
              </mc:Fallback>
            </mc:AlternateContent>
          </a:graphicData>
        </a:graphic>
      </p:graphicFrame>
      <p:graphicFrame>
        <p:nvGraphicFramePr>
          <p:cNvPr id="12" name="对象 -2147481419"/>
          <p:cNvGraphicFramePr>
            <a:graphicFrameLocks noChangeAspect="1"/>
          </p:cNvGraphicFramePr>
          <p:nvPr>
            <p:custDataLst>
              <p:tags r:id="rId8"/>
            </p:custDataLst>
          </p:nvPr>
        </p:nvGraphicFramePr>
        <p:xfrm>
          <a:off x="683260" y="2121535"/>
          <a:ext cx="3336925" cy="664845"/>
        </p:xfrm>
        <a:graphic>
          <a:graphicData uri="http://schemas.openxmlformats.org/presentationml/2006/ole">
            <mc:AlternateContent xmlns:mc="http://schemas.openxmlformats.org/markup-compatibility/2006">
              <mc:Choice xmlns:v="urn:schemas-microsoft-com:vml" Requires="v">
                <p:oleObj spid="_x0000_s13" name="" r:id="rId9" imgW="2437130" imgH="482600" progId="Equation.DSMT4">
                  <p:embed/>
                </p:oleObj>
              </mc:Choice>
              <mc:Fallback>
                <p:oleObj name="" r:id="rId9" imgW="2437130" imgH="482600" progId="Equation.DSMT4">
                  <p:embed/>
                  <p:pic>
                    <p:nvPicPr>
                      <p:cNvPr id="0" name="图片 7"/>
                      <p:cNvPicPr/>
                      <p:nvPr/>
                    </p:nvPicPr>
                    <p:blipFill>
                      <a:blip r:embed="rId10"/>
                      <a:stretch>
                        <a:fillRect/>
                      </a:stretch>
                    </p:blipFill>
                    <p:spPr>
                      <a:xfrm>
                        <a:off x="683260" y="2121535"/>
                        <a:ext cx="3336925" cy="664845"/>
                      </a:xfrm>
                      <a:prstGeom prst="rect">
                        <a:avLst/>
                      </a:prstGeom>
                      <a:noFill/>
                      <a:ln w="38100">
                        <a:noFill/>
                        <a:miter/>
                      </a:ln>
                    </p:spPr>
                  </p:pic>
                </p:oleObj>
              </mc:Fallback>
            </mc:AlternateContent>
          </a:graphicData>
        </a:graphic>
      </p:graphicFrame>
      <p:pic>
        <p:nvPicPr>
          <p:cNvPr id="14" name="图片 -2147481418"/>
          <p:cNvPicPr>
            <a:picLocks noChangeAspect="1"/>
          </p:cNvPicPr>
          <p:nvPr>
            <p:custDataLst>
              <p:tags r:id="rId11"/>
            </p:custDataLst>
          </p:nvPr>
        </p:nvPicPr>
        <p:blipFill>
          <a:blip r:embed="rId12"/>
          <a:stretch>
            <a:fillRect/>
          </a:stretch>
        </p:blipFill>
        <p:spPr>
          <a:xfrm>
            <a:off x="697230" y="2844800"/>
            <a:ext cx="2778125" cy="647065"/>
          </a:xfrm>
          <a:prstGeom prst="rect">
            <a:avLst/>
          </a:prstGeom>
          <a:noFill/>
          <a:ln w="9525">
            <a:noFill/>
          </a:ln>
        </p:spPr>
      </p:pic>
      <p:graphicFrame>
        <p:nvGraphicFramePr>
          <p:cNvPr id="15" name="对象 -2147481417"/>
          <p:cNvGraphicFramePr>
            <a:graphicFrameLocks noChangeAspect="1"/>
          </p:cNvGraphicFramePr>
          <p:nvPr>
            <p:custDataLst>
              <p:tags r:id="rId13"/>
            </p:custDataLst>
          </p:nvPr>
        </p:nvGraphicFramePr>
        <p:xfrm>
          <a:off x="683260" y="3494405"/>
          <a:ext cx="4183380" cy="694690"/>
        </p:xfrm>
        <a:graphic>
          <a:graphicData uri="http://schemas.openxmlformats.org/presentationml/2006/ole">
            <mc:AlternateContent xmlns:mc="http://schemas.openxmlformats.org/markup-compatibility/2006">
              <mc:Choice xmlns:v="urn:schemas-microsoft-com:vml" Requires="v">
                <p:oleObj spid="_x0000_s16" name="" r:id="rId14" imgW="2919730" imgH="482600" progId="Equation.DSMT4">
                  <p:embed/>
                </p:oleObj>
              </mc:Choice>
              <mc:Fallback>
                <p:oleObj name="" r:id="rId14" imgW="2919730" imgH="482600" progId="Equation.DSMT4">
                  <p:embed/>
                  <p:pic>
                    <p:nvPicPr>
                      <p:cNvPr id="0" name="图片 8"/>
                      <p:cNvPicPr/>
                      <p:nvPr/>
                    </p:nvPicPr>
                    <p:blipFill>
                      <a:blip r:embed="rId15"/>
                      <a:stretch>
                        <a:fillRect/>
                      </a:stretch>
                    </p:blipFill>
                    <p:spPr>
                      <a:xfrm>
                        <a:off x="683260" y="3494405"/>
                        <a:ext cx="4183380" cy="694690"/>
                      </a:xfrm>
                      <a:prstGeom prst="rect">
                        <a:avLst/>
                      </a:prstGeom>
                      <a:noFill/>
                      <a:ln w="38100">
                        <a:noFill/>
                        <a:miter/>
                      </a:ln>
                    </p:spPr>
                  </p:pic>
                </p:oleObj>
              </mc:Fallback>
            </mc:AlternateContent>
          </a:graphicData>
        </a:graphic>
      </p:graphicFrame>
      <p:graphicFrame>
        <p:nvGraphicFramePr>
          <p:cNvPr id="17" name="对象 -2147481416"/>
          <p:cNvGraphicFramePr>
            <a:graphicFrameLocks noChangeAspect="1"/>
          </p:cNvGraphicFramePr>
          <p:nvPr>
            <p:custDataLst>
              <p:tags r:id="rId16"/>
            </p:custDataLst>
          </p:nvPr>
        </p:nvGraphicFramePr>
        <p:xfrm>
          <a:off x="683260" y="4295775"/>
          <a:ext cx="3848735" cy="656590"/>
        </p:xfrm>
        <a:graphic>
          <a:graphicData uri="http://schemas.openxmlformats.org/presentationml/2006/ole">
            <mc:AlternateContent xmlns:mc="http://schemas.openxmlformats.org/markup-compatibility/2006">
              <mc:Choice xmlns:v="urn:schemas-microsoft-com:vml" Requires="v">
                <p:oleObj spid="_x0000_s18" name="" r:id="rId17" imgW="2843530" imgH="482600" progId="Equation.DSMT4">
                  <p:embed/>
                </p:oleObj>
              </mc:Choice>
              <mc:Fallback>
                <p:oleObj name="" r:id="rId17" imgW="2843530" imgH="482600" progId="Equation.DSMT4">
                  <p:embed/>
                  <p:pic>
                    <p:nvPicPr>
                      <p:cNvPr id="0" name="图片 9"/>
                      <p:cNvPicPr/>
                      <p:nvPr/>
                    </p:nvPicPr>
                    <p:blipFill>
                      <a:blip r:embed="rId18"/>
                      <a:stretch>
                        <a:fillRect/>
                      </a:stretch>
                    </p:blipFill>
                    <p:spPr>
                      <a:xfrm>
                        <a:off x="683260" y="4295775"/>
                        <a:ext cx="3848735" cy="656590"/>
                      </a:xfrm>
                      <a:prstGeom prst="rect">
                        <a:avLst/>
                      </a:prstGeom>
                      <a:noFill/>
                      <a:ln w="38100">
                        <a:noFill/>
                        <a:miter/>
                      </a:ln>
                    </p:spPr>
                  </p:pic>
                </p:oleObj>
              </mc:Fallback>
            </mc:AlternateContent>
          </a:graphicData>
        </a:graphic>
      </p:graphicFrame>
    </p:spTree>
  </p:cSld>
  <p:clrMapOvr>
    <a:masterClrMapping/>
  </p:clrMapOvr>
  <p:transition spd="slow" advTm="2811">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lstStyle/>
          <a:p>
            <a:pPr>
              <a:lnSpc>
                <a:spcPct val="150000"/>
              </a:lnSpc>
            </a:pPr>
            <a:endParaRPr lang="zh-CN" altLang="en-US" sz="2400"/>
          </a:p>
        </p:txBody>
      </p:sp>
      <p:sp>
        <p:nvSpPr>
          <p:cNvPr id="6" name="文本框 5"/>
          <p:cNvSpPr txBox="1"/>
          <p:nvPr>
            <p:custDataLst>
              <p:tags r:id="rId2"/>
            </p:custDataLst>
          </p:nvPr>
        </p:nvSpPr>
        <p:spPr>
          <a:xfrm>
            <a:off x="859155" y="1779270"/>
            <a:ext cx="10151745" cy="2863850"/>
          </a:xfrm>
          <a:prstGeom prst="rect">
            <a:avLst/>
          </a:prstGeom>
          <a:noFill/>
        </p:spPr>
        <p:txBody>
          <a:bodyPr wrap="square" rtlCol="0" anchor="t">
            <a:noAutofit/>
          </a:bodyPr>
          <a:lstStyle/>
          <a:p>
            <a:pPr>
              <a:lnSpc>
                <a:spcPct val="150000"/>
              </a:lnSpc>
            </a:pPr>
            <a:r>
              <a:rPr lang="en-US" altLang="zh-CN" sz="2800" kern="0" spc="-1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2400" kern="0" spc="-15"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有向图和无向图的邻接矩阵不同，对于无向图，当</a:t>
            </a:r>
            <a:r>
              <a:rPr lang="en-US" altLang="zh-CN" sz="4400" i="1" kern="0" baseline="300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v</a:t>
            </a:r>
            <a:r>
              <a:rPr lang="en-US" altLang="zh-CN" sz="2000" i="1" kern="0" baseline="-3100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i</a:t>
            </a:r>
            <a:r>
              <a:rPr lang="en-US" altLang="zh-CN" sz="800" i="1" kern="0" spc="-40" noProof="0" dirty="0">
                <a:latin typeface="Times New Roman" panose="02020603050405020304" pitchFamily="18" charset="0"/>
                <a:ea typeface="宋体" panose="02010600030101010101" pitchFamily="2" charset="-122"/>
                <a:cs typeface="Times New Roman" panose="02020603050405020304" pitchFamily="18" charset="0"/>
                <a:sym typeface="+mn-ea"/>
              </a:rPr>
              <a:t> </a:t>
            </a:r>
            <a:r>
              <a:rPr lang="zh-CN" altLang="en-US" sz="2400" i="1" kern="0" spc="-40" noProof="0" dirty="0">
                <a:latin typeface="Times New Roman" panose="02020603050405020304" pitchFamily="18" charset="0"/>
                <a:ea typeface="宋体" panose="02010600030101010101" pitchFamily="2" charset="-122"/>
                <a:cs typeface="Times New Roman" panose="02020603050405020304" pitchFamily="18" charset="0"/>
                <a:sym typeface="+mn-ea"/>
              </a:rPr>
              <a:t>和</a:t>
            </a:r>
            <a:r>
              <a:rPr lang="en-US" altLang="zh-CN" sz="2800" i="1" kern="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v</a:t>
            </a:r>
            <a:r>
              <a:rPr lang="en-US" altLang="zh-CN" sz="2800" i="1" kern="0" baseline="-3300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sym typeface="+mn-ea"/>
              </a:rPr>
              <a:t>j</a:t>
            </a:r>
            <a:r>
              <a:rPr lang="en-US" altLang="zh-CN" sz="2800" i="1" kern="0" spc="-40" baseline="-50000" noProof="0" dirty="0">
                <a:latin typeface="Times New Roman" panose="02020603050405020304" pitchFamily="18" charset="0"/>
                <a:ea typeface="宋体" panose="02010600030101010101" pitchFamily="2" charset="-122"/>
                <a:cs typeface="Times New Roman" panose="02020603050405020304" pitchFamily="18" charset="0"/>
                <a:sym typeface="+mn-ea"/>
              </a:rPr>
              <a:t> </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之间有边</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0" spc="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a:t>
            </a:r>
            <a:r>
              <a:rPr lang="en-US" altLang="zh-CN" sz="2400" kern="0" spc="-4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i="1"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i="1"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i</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i="1"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j</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i="1"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i="1"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j</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i="1"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i</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]=1。但对于有向图，只有当</a:t>
            </a:r>
            <a:r>
              <a:rPr lang="en-US" altLang="zh-CN" sz="4400" i="1" kern="0" spc="0" baseline="300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v</a:t>
            </a:r>
            <a:r>
              <a:rPr lang="en-US" altLang="zh-CN" sz="2000" i="1" kern="0" spc="0" baseline="-3100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i</a:t>
            </a:r>
            <a:r>
              <a:rPr lang="en-US" altLang="zh-CN" sz="800" i="1" kern="0" spc="-40" baseline="-4600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指向</a:t>
            </a:r>
            <a:r>
              <a:rPr lang="en-US" altLang="zh-CN" sz="2800" i="1"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v</a:t>
            </a:r>
            <a:r>
              <a:rPr lang="en-US" altLang="zh-CN" i="1" kern="0" spc="0" baseline="-3300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j</a:t>
            </a:r>
            <a:r>
              <a:rPr lang="en-US" altLang="zh-CN" sz="800" i="1" kern="0" spc="-40" baseline="-5000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的边，则</a:t>
            </a:r>
            <a:r>
              <a:rPr lang="en-US" altLang="zh-CN" sz="2400" kern="0" spc="-4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i="1"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i="1"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i</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i="1"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j</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]=1,而</a:t>
            </a:r>
            <a:r>
              <a:rPr lang="en-US" altLang="zh-CN" sz="2400" kern="0" spc="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i="1"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i="1"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j</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i="1"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i</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]=0。一个图的邻接矩阵是唯一的，矩阵的大小是一个</a:t>
            </a:r>
            <a:r>
              <a:rPr lang="en-US" altLang="zh-CN" sz="2400" kern="0" spc="-4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i="1"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t>
            </a:r>
            <a:r>
              <a:rPr lang="en-US" altLang="zh-CN" sz="2400" i="1" kern="0" spc="-4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i="1"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t>
            </a:r>
            <a:r>
              <a:rPr lang="en-US" altLang="zh-CN" sz="2400" i="1" kern="0" spc="-4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矩阵，</a:t>
            </a:r>
            <a:r>
              <a:rPr lang="en-US" altLang="zh-CN" sz="2400" i="1"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t>
            </a:r>
            <a:r>
              <a:rPr lang="en-US" altLang="zh-CN" sz="2400" i="1" kern="0" spc="-4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a:t>
            </a:r>
            <a:r>
              <a:rPr lang="en-US" altLang="zh-CN" sz="2400" kern="0" spc="-15"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图的节点总数。对于无向图，其邻接矩阵是一个对称阵</a:t>
            </a:r>
            <a:r>
              <a:rPr lang="en-US" altLang="zh-CN" sz="2400" kern="0" spc="-1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endPar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 name="文本框 1"/>
          <p:cNvSpPr txBox="1"/>
          <p:nvPr/>
        </p:nvSpPr>
        <p:spPr>
          <a:xfrm>
            <a:off x="336884" y="613988"/>
            <a:ext cx="6710302" cy="523220"/>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rPr>
              <a:t>5.4.1</a:t>
            </a:r>
            <a:r>
              <a:rPr lang="zh-CN" altLang="zh-CN" sz="2800" dirty="0">
                <a:ln>
                  <a:solidFill>
                    <a:schemeClr val="accent1"/>
                  </a:solidFill>
                </a:ln>
                <a:latin typeface="微软雅黑" panose="020B0503020204020204" pitchFamily="34" charset="-122"/>
                <a:ea typeface="微软雅黑" panose="020B0503020204020204" pitchFamily="34" charset="-122"/>
              </a:rPr>
              <a:t>邻接矩阵（</a:t>
            </a:r>
            <a:r>
              <a:rPr lang="en-US" altLang="zh-CN" sz="2800" dirty="0">
                <a:ln>
                  <a:solidFill>
                    <a:schemeClr val="accent1"/>
                  </a:solidFill>
                </a:ln>
                <a:latin typeface="微软雅黑" panose="020B0503020204020204" pitchFamily="34" charset="-122"/>
                <a:ea typeface="微软雅黑" panose="020B0503020204020204" pitchFamily="34" charset="-122"/>
              </a:rPr>
              <a:t>Adjacent matrix</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Tree>
  </p:cSld>
  <p:clrMapOvr>
    <a:masterClrMapping/>
  </p:clrMapOvr>
  <p:transition spd="slow" advTm="2811">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30" name="文本框 29"/>
          <p:cNvSpPr txBox="1"/>
          <p:nvPr>
            <p:custDataLst>
              <p:tags r:id="rId2"/>
            </p:custDataLst>
          </p:nvPr>
        </p:nvSpPr>
        <p:spPr>
          <a:xfrm>
            <a:off x="337185" y="614045"/>
            <a:ext cx="5334000" cy="521970"/>
          </a:xfrm>
          <a:prstGeom prst="rect">
            <a:avLst/>
          </a:prstGeom>
          <a:noFill/>
        </p:spPr>
        <p:txBody>
          <a:bodyPr wrap="square" rtlCol="0">
            <a:spAutoFit/>
          </a:bodyPr>
          <a:lstStyle/>
          <a:p>
            <a:r>
              <a:rPr sz="2800" dirty="0">
                <a:ln>
                  <a:solidFill>
                    <a:schemeClr val="accent1"/>
                  </a:solidFill>
                </a:ln>
                <a:latin typeface="微软雅黑" panose="020B0503020204020204" pitchFamily="34" charset="-122"/>
                <a:ea typeface="微软雅黑" panose="020B0503020204020204" pitchFamily="34" charset="-122"/>
                <a:sym typeface="+mn-ea"/>
              </a:rPr>
              <a:t>5.5.3.存在问题</a:t>
            </a:r>
            <a:endParaRPr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119" name="文本框 118"/>
          <p:cNvSpPr txBox="1"/>
          <p:nvPr/>
        </p:nvSpPr>
        <p:spPr>
          <a:xfrm>
            <a:off x="753110" y="1567815"/>
            <a:ext cx="10236835" cy="3415030"/>
          </a:xfrm>
          <a:prstGeom prst="rect">
            <a:avLst/>
          </a:prstGeom>
          <a:noFill/>
          <a:ln w="9525">
            <a:noFill/>
          </a:ln>
        </p:spPr>
        <p:txBody>
          <a:bodyPr wrap="square">
            <a:spAutoFit/>
          </a:bodyPr>
          <a:p>
            <a:pPr indent="304800" fontAlgn="auto">
              <a:lnSpc>
                <a:spcPct val="150000"/>
              </a:lnSpc>
            </a:pP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对于当前流行的深度神经网络而言，尽管反向传播能够提高训练效率，但随着网络层数以及模型参数的增加，会出现梯度消失、局部最优和鞍点问题。首先，由于常见的</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S</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型激活函数的饱和性，其函数值会在变量趋近上下边界时趋近其取值的边界，因此造成现梯度趋于</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0</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的现象，再与误差项相乘将变的更小，多层的相乘和反向传播会使得梯度值更小，因此在靠近输入层时会出现梯度消失，输入层神经元参数几乎不更新的现象。</a:t>
            </a:r>
            <a:endPar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advTm="2811">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30" name="文本框 29"/>
          <p:cNvSpPr txBox="1"/>
          <p:nvPr>
            <p:custDataLst>
              <p:tags r:id="rId2"/>
            </p:custDataLst>
          </p:nvPr>
        </p:nvSpPr>
        <p:spPr>
          <a:xfrm>
            <a:off x="337185" y="614045"/>
            <a:ext cx="5334000" cy="521970"/>
          </a:xfrm>
          <a:prstGeom prst="rect">
            <a:avLst/>
          </a:prstGeom>
          <a:noFill/>
        </p:spPr>
        <p:txBody>
          <a:bodyPr wrap="square" rtlCol="0">
            <a:spAutoFit/>
          </a:bodyPr>
          <a:lstStyle/>
          <a:p>
            <a:r>
              <a:rPr sz="2800" dirty="0">
                <a:ln>
                  <a:solidFill>
                    <a:schemeClr val="accent1"/>
                  </a:solidFill>
                </a:ln>
                <a:latin typeface="微软雅黑" panose="020B0503020204020204" pitchFamily="34" charset="-122"/>
                <a:ea typeface="微软雅黑" panose="020B0503020204020204" pitchFamily="34" charset="-122"/>
                <a:sym typeface="+mn-ea"/>
              </a:rPr>
              <a:t>5.5.3.存在问题</a:t>
            </a:r>
            <a:endParaRPr sz="2800" dirty="0">
              <a:ln>
                <a:solidFill>
                  <a:schemeClr val="accent1"/>
                </a:solidFill>
              </a:ln>
              <a:latin typeface="微软雅黑" panose="020B0503020204020204" pitchFamily="34" charset="-122"/>
              <a:ea typeface="微软雅黑" panose="020B0503020204020204" pitchFamily="34" charset="-122"/>
            </a:endParaRPr>
          </a:p>
        </p:txBody>
      </p:sp>
      <p:sp>
        <p:nvSpPr>
          <p:cNvPr id="2" name="文本框 1"/>
          <p:cNvSpPr txBox="1"/>
          <p:nvPr/>
        </p:nvSpPr>
        <p:spPr>
          <a:xfrm>
            <a:off x="1283335" y="1837690"/>
            <a:ext cx="9420225" cy="2861310"/>
          </a:xfrm>
          <a:prstGeom prst="rect">
            <a:avLst/>
          </a:prstGeom>
          <a:noFill/>
        </p:spPr>
        <p:txBody>
          <a:bodyPr wrap="square" rtlCol="0" anchor="t">
            <a:spAutoFit/>
          </a:bodyPr>
          <a:p>
            <a:pPr indent="45720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其次，由于神经网络的复杂非线性和参数维度较高特点，损失函数和模型参数之间关系常常是非凸的。深度神经网络常常具有较多局部最优点，容易陷入局部最优值。再次，由于模型参数维度较多，深度神经网络也常常存在很多鞍点，处于鞍点区域时，模型误差较大但梯度值很小导致模型训练成本增加并且较难收敛。</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advTm="2811">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0" name="文本框 29"/>
          <p:cNvSpPr txBox="1"/>
          <p:nvPr/>
        </p:nvSpPr>
        <p:spPr>
          <a:xfrm>
            <a:off x="336884" y="613988"/>
            <a:ext cx="5401764" cy="523220"/>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rPr>
              <a:t>5.6 </a:t>
            </a:r>
            <a:r>
              <a:rPr lang="en-US" altLang="zh-CN" sz="2800" dirty="0" err="1">
                <a:ln>
                  <a:solidFill>
                    <a:schemeClr val="accent1"/>
                  </a:solidFill>
                </a:ln>
                <a:latin typeface="微软雅黑" panose="020B0503020204020204" pitchFamily="34" charset="-122"/>
                <a:ea typeface="微软雅黑" panose="020B0503020204020204" pitchFamily="34" charset="-122"/>
              </a:rPr>
              <a:t>拉普拉斯矩阵与图谱分析</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2" name="文本框 1"/>
          <p:cNvSpPr txBox="1"/>
          <p:nvPr/>
        </p:nvSpPr>
        <p:spPr>
          <a:xfrm>
            <a:off x="864870" y="1379220"/>
            <a:ext cx="10182860" cy="4537710"/>
          </a:xfrm>
          <a:prstGeom prst="rect">
            <a:avLst/>
          </a:prstGeom>
          <a:noFill/>
        </p:spPr>
        <p:txBody>
          <a:bodyPr wrap="square" rtlCol="0">
            <a:noAutofit/>
          </a:bodyPr>
          <a:lstStyle/>
          <a:p>
            <a:pPr indent="457200" fontAlgn="auto">
              <a:lnSpc>
                <a:spcPct val="150000"/>
              </a:lnSpc>
            </a:pPr>
            <a:r>
              <a:rPr lang="en-US" altLang="zh-CN" sz="2400" kern="0" spc="-1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图谱理论</a:t>
            </a:r>
            <a:r>
              <a:rPr lang="en-US" altLang="zh-CN" sz="2400" kern="0" spc="-2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kern="0" spc="-1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11</a:t>
            </a:r>
            <a:r>
              <a:rPr lang="en-US" altLang="zh-CN" sz="2400" kern="0" spc="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是图论与线性代数结合的产物，通过分析图的相关矩阵（比</a:t>
            </a:r>
            <a:r>
              <a:rPr lang="en-US" altLang="zh-CN" sz="2400" kern="0" spc="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1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如</a:t>
            </a:r>
            <a:r>
              <a:rPr lang="en-US" altLang="zh-CN" sz="2400" kern="0" spc="-14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1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5.4</a:t>
            </a:r>
            <a:r>
              <a:rPr lang="en-US" altLang="zh-CN" sz="2400" kern="0" spc="-14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节所介绍的图的邻接矩阵、关联矩阵等）的特征值与特征向量进而采用</a:t>
            </a:r>
            <a:r>
              <a:rPr lang="en-US" altLang="zh-CN" sz="2400" kern="0" spc="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1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代数的方法来研究图的拓扑性质。拉普拉斯矩阵是图的谱分析理论的基本概念</a:t>
            </a:r>
            <a:r>
              <a:rPr lang="en-US" altLang="zh-CN" sz="2400" kern="0" spc="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1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与核心对象，其在当前所流行的机器学习、图卷积网络、图神经网络</a:t>
            </a:r>
            <a:r>
              <a:rPr lang="en-US" altLang="zh-CN" sz="2400" kern="0" spc="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[15]、</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深</a:t>
            </a:r>
            <a:r>
              <a:rPr lang="en-US" altLang="zh-CN" sz="2400" kern="0" spc="-1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度神经网络乃至人工智能中都有广泛且重要的理论应用。如流形学习上数据降</a:t>
            </a:r>
            <a:r>
              <a:rPr lang="en-US" altLang="zh-CN" sz="2400" kern="0" spc="3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维算法中的拉普拉斯特征映射、局部保持投影，无监督学习中的谱聚类算法</a:t>
            </a:r>
            <a:r>
              <a:rPr lang="en-US" altLang="zh-CN" sz="2400" kern="0" spc="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半监督学习中基于图的相关算法等</a:t>
            </a:r>
            <a:r>
              <a:rPr lang="en-US" altLang="zh-CN" sz="2400" kern="0" spc="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zh-CN" sz="2400" kern="0" spc="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50000"/>
              </a:lnSpc>
            </a:pPr>
            <a:endParaRPr lang="en-US" altLang="zh-CN" sz="2400" kern="0" spc="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endParaRPr lang="en-US" altLang="zh-CN" sz="2400" kern="0" spc="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advTm="2811">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2" name="文本框 1"/>
          <p:cNvSpPr txBox="1"/>
          <p:nvPr/>
        </p:nvSpPr>
        <p:spPr>
          <a:xfrm>
            <a:off x="2775585" y="2470150"/>
            <a:ext cx="7710805" cy="2084705"/>
          </a:xfrm>
          <a:prstGeom prst="rect">
            <a:avLst/>
          </a:prstGeom>
          <a:noFill/>
        </p:spPr>
        <p:txBody>
          <a:bodyPr wrap="square" rtlCol="0">
            <a:noAutofit/>
          </a:bodyPr>
          <a:lstStyle/>
          <a:p>
            <a:endParaRPr lang="zh-CN" altLang="en-US" sz="2400">
              <a:latin typeface="黑体" panose="02010609060101010101" charset="-122"/>
              <a:ea typeface="黑体" panose="02010609060101010101" charset="-122"/>
            </a:endParaRPr>
          </a:p>
        </p:txBody>
      </p:sp>
      <p:sp>
        <p:nvSpPr>
          <p:cNvPr id="4" name="文本框 3"/>
          <p:cNvSpPr txBox="1"/>
          <p:nvPr/>
        </p:nvSpPr>
        <p:spPr>
          <a:xfrm>
            <a:off x="0" y="1373505"/>
            <a:ext cx="11959590" cy="4650740"/>
          </a:xfrm>
          <a:prstGeom prst="rect">
            <a:avLst/>
          </a:prstGeom>
          <a:noFill/>
        </p:spPr>
        <p:txBody>
          <a:bodyPr wrap="square" rtlCol="0" anchor="t">
            <a:noAutofit/>
          </a:bodyPr>
          <a:lstStyle/>
          <a:p>
            <a:pPr marL="304800" marR="0" indent="457200" eaLnBrk="0" fontAlgn="auto">
              <a:lnSpc>
                <a:spcPct val="150000"/>
              </a:lnSpc>
            </a:pP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图的拉普拉斯矩阵起源自微积分的拉普拉斯算子。多元函数</a:t>
            </a:r>
            <a:r>
              <a:rPr lang="en-US" altLang="zh-CN" sz="2400" kern="0" spc="-15"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i="1"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f</a:t>
            </a:r>
            <a:r>
              <a:rPr lang="en-US" altLang="zh-CN" sz="2400" i="1" kern="0" spc="-15" baseline="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i="1"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a:t>
            </a:r>
            <a:r>
              <a:rPr lang="en-US" altLang="zh-CN" sz="2400" kern="0" spc="0" baseline="0" noProof="0" dirty="0">
                <a:solidFill>
                  <a:srgbClr val="000000"/>
                </a:solidFill>
                <a:latin typeface="Arial" panose="020B0604020202020204" pitchFamily="34" charset="0"/>
                <a:ea typeface="Arial" panose="020B0604020202020204" pitchFamily="34" charset="0"/>
                <a:cs typeface="Arial" panose="020B0604020202020204" pitchFamily="34" charset="0"/>
              </a:rPr>
              <a:t>(</a:t>
            </a:r>
            <a:r>
              <a:rPr lang="en-US" altLang="zh-CN" sz="2400" kern="0" spc="0" baseline="-3600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a:t>
            </a:r>
            <a:r>
              <a:rPr lang="en-US" altLang="zh-CN" sz="2400" kern="0" spc="0" baseline="0" noProof="0" dirty="0">
                <a:solidFill>
                  <a:srgbClr val="000000"/>
                </a:solidFill>
                <a:latin typeface="Arial" panose="020B0604020202020204" pitchFamily="34" charset="0"/>
                <a:ea typeface="Arial" panose="020B0604020202020204" pitchFamily="34" charset="0"/>
                <a:cs typeface="Arial" panose="020B0604020202020204" pitchFamily="34" charset="0"/>
              </a:rPr>
              <a:t>,</a:t>
            </a:r>
            <a:r>
              <a:rPr lang="en-US" altLang="zh-CN" sz="2400" kern="0" spc="-15" baseline="0" noProof="0" dirty="0">
                <a:latin typeface="Arial" panose="020B0604020202020204" pitchFamily="34" charset="0"/>
                <a:ea typeface="Arial" panose="020B0604020202020204" pitchFamily="34" charset="0"/>
                <a:cs typeface="Arial" panose="020B0604020202020204" pitchFamily="34" charset="0"/>
              </a:rPr>
              <a:t> </a:t>
            </a:r>
            <a:r>
              <a:rPr lang="en-US" altLang="zh-CN" sz="2400" i="1"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a:t>
            </a:r>
            <a:r>
              <a:rPr lang="en-US" altLang="zh-CN" sz="2400" kern="0" spc="0" baseline="-3600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2</a:t>
            </a:r>
            <a:r>
              <a:rPr lang="en-US" altLang="zh-CN" sz="2400" kern="0" spc="0" baseline="0" noProof="0" dirty="0">
                <a:solidFill>
                  <a:srgbClr val="000000"/>
                </a:solidFill>
                <a:latin typeface="Arial" panose="020B0604020202020204" pitchFamily="34" charset="0"/>
                <a:ea typeface="Arial" panose="020B0604020202020204" pitchFamily="34" charset="0"/>
                <a:cs typeface="Arial" panose="020B0604020202020204" pitchFamily="34" charset="0"/>
              </a:rPr>
              <a:t>,...,</a:t>
            </a:r>
            <a:r>
              <a:rPr lang="en-US" altLang="zh-CN" sz="2400" kern="0" spc="-15" baseline="0" noProof="0" dirty="0">
                <a:latin typeface="Arial" panose="020B0604020202020204" pitchFamily="34" charset="0"/>
                <a:ea typeface="Arial" panose="020B0604020202020204" pitchFamily="34" charset="0"/>
                <a:cs typeface="Arial" panose="020B0604020202020204" pitchFamily="34" charset="0"/>
              </a:rPr>
              <a:t> </a:t>
            </a:r>
            <a:r>
              <a:rPr lang="en-US" altLang="zh-CN" sz="2400" i="1" kern="0" spc="0" baseline="0" noProof="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a:t>
            </a:r>
            <a:r>
              <a:rPr lang="en-US" altLang="zh-CN" sz="2400" i="1" kern="0" spc="0" baseline="-36000" noProof="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a:t>
            </a:r>
            <a:r>
              <a:rPr lang="en-US" altLang="zh-CN" sz="2400" kern="0" spc="0" baseline="0" noProof="0" dirty="0">
                <a:solidFill>
                  <a:srgbClr val="000000"/>
                </a:solidFill>
                <a:latin typeface="Arial" panose="020B0604020202020204" pitchFamily="34" charset="0"/>
                <a:ea typeface="Arial" panose="020B0604020202020204" pitchFamily="34" charset="0"/>
                <a:cs typeface="Arial" panose="020B0604020202020204" pitchFamily="34" charset="0"/>
              </a:rPr>
              <a:t>)</a:t>
            </a:r>
            <a:r>
              <a:rPr lang="zh-CN" altLang="zh-CN" sz="2400" kern="100" dirty="0">
                <a:effectLst/>
                <a:ea typeface="宋体" panose="02010600030101010101" pitchFamily="2" charset="-122"/>
                <a:cs typeface="Times New Roman" panose="02020603050405020304" pitchFamily="18" charset="0"/>
              </a:rPr>
              <a:t>的拉普拉斯算子是所有自变量的非混合二阶偏导数之和</a:t>
            </a:r>
            <a:r>
              <a:rPr lang="zh-CN" altLang="en-US" sz="2400" kern="100" dirty="0">
                <a:effectLst/>
                <a:ea typeface="宋体" panose="02010600030101010101" pitchFamily="2" charset="-122"/>
                <a:cs typeface="Times New Roman" panose="02020603050405020304" pitchFamily="18" charset="0"/>
              </a:rPr>
              <a:t>，即</a:t>
            </a:r>
            <a:endParaRPr lang="en-US" altLang="zh-CN" sz="2400" kern="100" dirty="0">
              <a:effectLst/>
              <a:ea typeface="宋体" panose="02010600030101010101" pitchFamily="2" charset="-122"/>
              <a:cs typeface="Times New Roman" panose="02020603050405020304" pitchFamily="18" charset="0"/>
            </a:endParaRPr>
          </a:p>
          <a:p>
            <a:pPr marL="304800" marR="0" indent="457200" eaLnBrk="0" fontAlgn="auto">
              <a:lnSpc>
                <a:spcPct val="150000"/>
              </a:lnSpc>
            </a:pPr>
            <a:endParaRPr lang="zh-CN" altLang="en-US" sz="2400" kern="100" spc="0" baseline="0" noProof="0" dirty="0">
              <a:solidFill>
                <a:srgbClr val="000000"/>
              </a:solidFill>
              <a:latin typeface="宋体" panose="02010600030101010101" pitchFamily="2" charset="-122"/>
              <a:ea typeface="宋体" panose="02010600030101010101" pitchFamily="2" charset="-122"/>
              <a:cs typeface="Times New Roman" panose="02020603050405020304" pitchFamily="18" charset="0"/>
            </a:endParaRPr>
          </a:p>
          <a:p>
            <a:pPr marL="304800" marR="0" indent="457200" eaLnBrk="0" fontAlgn="auto">
              <a:lnSpc>
                <a:spcPct val="150000"/>
              </a:lnSpc>
            </a:pPr>
            <a:endParaRPr lang="zh-CN" altLang="en-US" sz="2400" kern="100" spc="0" baseline="0" noProof="0" dirty="0">
              <a:solidFill>
                <a:srgbClr val="000000"/>
              </a:solidFill>
              <a:latin typeface="宋体" panose="02010600030101010101" pitchFamily="2" charset="-122"/>
              <a:ea typeface="宋体" panose="02010600030101010101" pitchFamily="2" charset="-122"/>
              <a:cs typeface="Times New Roman" panose="02020603050405020304" pitchFamily="18" charset="0"/>
            </a:endParaRPr>
          </a:p>
          <a:p>
            <a:pPr marL="304800" marR="0" indent="457200" eaLnBrk="0" fontAlgn="auto">
              <a:lnSpc>
                <a:spcPct val="150000"/>
              </a:lnSpc>
            </a:pPr>
            <a:r>
              <a:rPr lang="zh-CN" altLang="en-US" sz="2400" kern="100" spc="0" baseline="0" noProof="0" dirty="0">
                <a:solidFill>
                  <a:srgbClr val="000000"/>
                </a:solidFill>
                <a:latin typeface="宋体" panose="02010600030101010101" pitchFamily="2" charset="-122"/>
                <a:ea typeface="宋体" panose="02010600030101010101" pitchFamily="2" charset="-122"/>
                <a:cs typeface="Times New Roman" panose="02020603050405020304" pitchFamily="18" charset="0"/>
              </a:rPr>
              <a:t>例如，</a:t>
            </a:r>
            <a:r>
              <a:rPr lang="en-US" altLang="zh-CN" sz="2400" kern="0" spc="0" baseline="-2000" noProof="0" dirty="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2400" kern="100" dirty="0" err="1">
                <a:ea typeface="宋体" panose="02010600030101010101" pitchFamily="2" charset="-122"/>
                <a:cs typeface="Times New Roman" panose="02020603050405020304" pitchFamily="18" charset="0"/>
              </a:rPr>
              <a:t>三元函数</a:t>
            </a:r>
            <a:r>
              <a:rPr lang="en-US" altLang="zh-CN" sz="2400" i="1" kern="0" dirty="0">
                <a:solidFill>
                  <a:srgbClr val="000000"/>
                </a:solidFill>
                <a:latin typeface="Times New Roman" panose="02020603050405020304" pitchFamily="18" charset="0"/>
                <a:cs typeface="Times New Roman" panose="02020603050405020304" pitchFamily="18" charset="0"/>
              </a:rPr>
              <a:t> f (x, </a:t>
            </a:r>
            <a:r>
              <a:rPr lang="en-US" altLang="zh-CN" sz="2400" i="1" kern="0" dirty="0" err="1">
                <a:solidFill>
                  <a:srgbClr val="000000"/>
                </a:solidFill>
                <a:latin typeface="Times New Roman" panose="02020603050405020304" pitchFamily="18" charset="0"/>
                <a:cs typeface="Times New Roman" panose="02020603050405020304" pitchFamily="18" charset="0"/>
              </a:rPr>
              <a:t>y,z</a:t>
            </a:r>
            <a:r>
              <a:rPr lang="en-US" altLang="zh-CN" sz="2400" i="1" kern="0" dirty="0">
                <a:solidFill>
                  <a:srgbClr val="000000"/>
                </a:solidFill>
                <a:latin typeface="Times New Roman" panose="02020603050405020304" pitchFamily="18" charset="0"/>
                <a:cs typeface="Times New Roman" panose="02020603050405020304" pitchFamily="18" charset="0"/>
              </a:rPr>
              <a:t>) </a:t>
            </a:r>
            <a:r>
              <a:rPr lang="en-US" altLang="zh-CN" sz="2400" kern="100" dirty="0">
                <a:ea typeface="宋体" panose="02010600030101010101" pitchFamily="2" charset="-122"/>
                <a:cs typeface="Times New Roman" panose="02020603050405020304" pitchFamily="18" charset="0"/>
              </a:rPr>
              <a:t>，</a:t>
            </a:r>
            <a:r>
              <a:rPr lang="en-US" altLang="zh-CN" sz="2400" kern="100" dirty="0" err="1">
                <a:ea typeface="宋体" panose="02010600030101010101" pitchFamily="2" charset="-122"/>
                <a:cs typeface="Times New Roman" panose="02020603050405020304" pitchFamily="18" charset="0"/>
              </a:rPr>
              <a:t>其拉普拉斯算子为</a:t>
            </a:r>
            <a:endParaRPr lang="en-US" altLang="zh-CN" sz="2400" kern="100" dirty="0">
              <a:ea typeface="宋体" panose="02010600030101010101" pitchFamily="2" charset="-122"/>
              <a:cs typeface="Times New Roman" panose="02020603050405020304" pitchFamily="18" charset="0"/>
            </a:endParaRPr>
          </a:p>
          <a:p>
            <a:pPr marL="304800" marR="0" indent="0" eaLnBrk="0">
              <a:lnSpc>
                <a:spcPct val="150000"/>
              </a:lnSpc>
            </a:pPr>
            <a:endParaRPr lang="en-US" altLang="zh-CN" sz="2800" kern="100" dirty="0">
              <a:ea typeface="宋体" panose="02010600030101010101" pitchFamily="2" charset="-122"/>
              <a:cs typeface="Times New Roman" panose="02020603050405020304" pitchFamily="18" charset="0"/>
            </a:endParaRPr>
          </a:p>
          <a:p>
            <a:pPr marL="0" marR="0" indent="0" eaLnBrk="0">
              <a:lnSpc>
                <a:spcPct val="150000"/>
              </a:lnSpc>
            </a:pPr>
            <a:endParaRPr lang="en-US" altLang="zh-CN" sz="2800" kern="0" spc="0" baseline="0" noProof="0" dirty="0">
              <a:solidFill>
                <a:srgbClr val="000000"/>
              </a:solidFill>
              <a:latin typeface="Arial" panose="020B0604020202020204" pitchFamily="34" charset="0"/>
              <a:ea typeface="Arial" panose="020B0604020202020204" pitchFamily="34" charset="0"/>
              <a:cs typeface="Arial" panose="020B0604020202020204" pitchFamily="34" charset="0"/>
            </a:endParaRPr>
          </a:p>
          <a:p>
            <a:pPr>
              <a:lnSpc>
                <a:spcPct val="150000"/>
              </a:lnSpc>
            </a:pPr>
            <a:endParaRPr lang="zh-CN" altLang="en-US" sz="2800" dirty="0"/>
          </a:p>
        </p:txBody>
      </p:sp>
      <p:sp>
        <p:nvSpPr>
          <p:cNvPr id="3" name="文本框 2"/>
          <p:cNvSpPr txBox="1"/>
          <p:nvPr/>
        </p:nvSpPr>
        <p:spPr>
          <a:xfrm>
            <a:off x="336884" y="613988"/>
            <a:ext cx="6852192" cy="954107"/>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rPr>
              <a:t>5.6.1 </a:t>
            </a:r>
            <a:r>
              <a:rPr lang="en-US" altLang="zh-CN" sz="2800" dirty="0" err="1">
                <a:ln>
                  <a:solidFill>
                    <a:schemeClr val="accent1"/>
                  </a:solidFill>
                </a:ln>
                <a:latin typeface="微软雅黑" panose="020B0503020204020204" pitchFamily="34" charset="-122"/>
                <a:ea typeface="微软雅黑" panose="020B0503020204020204" pitchFamily="34" charset="-122"/>
              </a:rPr>
              <a:t>拉普拉斯算子与拉普拉斯矩阵</a:t>
            </a:r>
            <a:endParaRPr lang="en-US" altLang="zh-CN" sz="2800" dirty="0">
              <a:ln>
                <a:solidFill>
                  <a:schemeClr val="accent1"/>
                </a:solidFill>
              </a:ln>
              <a:latin typeface="微软雅黑" panose="020B0503020204020204" pitchFamily="34" charset="-122"/>
              <a:ea typeface="微软雅黑" panose="020B0503020204020204" pitchFamily="34" charset="-122"/>
            </a:endParaRPr>
          </a:p>
          <a:p>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8"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aphicFrame>
        <p:nvGraphicFramePr>
          <p:cNvPr id="9" name="对象 8"/>
          <p:cNvGraphicFramePr>
            <a:graphicFrameLocks noChangeAspect="1"/>
          </p:cNvGraphicFramePr>
          <p:nvPr/>
        </p:nvGraphicFramePr>
        <p:xfrm>
          <a:off x="4384675" y="4554855"/>
          <a:ext cx="3967480" cy="877570"/>
        </p:xfrm>
        <a:graphic>
          <a:graphicData uri="http://schemas.openxmlformats.org/presentationml/2006/ole">
            <mc:AlternateContent xmlns:mc="http://schemas.openxmlformats.org/markup-compatibility/2006">
              <mc:Choice xmlns:v="urn:schemas-microsoft-com:vml" Requires="v">
                <p:oleObj spid="_x0000_s10" name="" r:id="rId2" imgW="2108200" imgH="469900" progId="Equation.DSMT4">
                  <p:embed/>
                </p:oleObj>
              </mc:Choice>
              <mc:Fallback>
                <p:oleObj name="" r:id="rId2" imgW="2108200" imgH="469900" progId="Equation.DSMT4">
                  <p:embed/>
                  <p:pic>
                    <p:nvPicPr>
                      <p:cNvPr id="0" name="Object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4675" y="4554855"/>
                        <a:ext cx="3967480" cy="877570"/>
                      </a:xfrm>
                      <a:prstGeom prst="rect">
                        <a:avLst/>
                      </a:prstGeom>
                      <a:noFill/>
                    </p:spPr>
                  </p:pic>
                </p:oleObj>
              </mc:Fallback>
            </mc:AlternateContent>
          </a:graphicData>
        </a:graphic>
      </p:graphicFrame>
      <p:sp>
        <p:nvSpPr>
          <p:cNvPr id="6"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aphicFrame>
        <p:nvGraphicFramePr>
          <p:cNvPr id="11" name="对象 10"/>
          <p:cNvGraphicFramePr>
            <a:graphicFrameLocks noChangeAspect="1"/>
          </p:cNvGraphicFramePr>
          <p:nvPr/>
        </p:nvGraphicFramePr>
        <p:xfrm>
          <a:off x="5276215" y="2654935"/>
          <a:ext cx="1639570" cy="901065"/>
        </p:xfrm>
        <a:graphic>
          <a:graphicData uri="http://schemas.openxmlformats.org/presentationml/2006/ole">
            <mc:AlternateContent xmlns:mc="http://schemas.openxmlformats.org/markup-compatibility/2006">
              <mc:Choice xmlns:v="urn:schemas-microsoft-com:vml" Requires="v">
                <p:oleObj spid="_x0000_s7" name="" r:id="rId4" imgW="838200" imgH="469900" progId="Equation.DSMT4">
                  <p:embed/>
                </p:oleObj>
              </mc:Choice>
              <mc:Fallback>
                <p:oleObj name="" r:id="rId4" imgW="838200" imgH="469900" progId="Equation.DSMT4">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76215" y="2654935"/>
                        <a:ext cx="1639570" cy="901065"/>
                      </a:xfrm>
                      <a:prstGeom prst="rect">
                        <a:avLst/>
                      </a:prstGeom>
                      <a:noFill/>
                    </p:spPr>
                  </p:pic>
                </p:oleObj>
              </mc:Fallback>
            </mc:AlternateContent>
          </a:graphicData>
        </a:graphic>
      </p:graphicFrame>
    </p:spTree>
  </p:cSld>
  <p:clrMapOvr>
    <a:masterClrMapping/>
  </p:clrMapOvr>
  <p:transition spd="slow" advTm="2811">
    <p:push di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lstStyle/>
          <a:p>
            <a:pPr>
              <a:lnSpc>
                <a:spcPct val="150000"/>
              </a:lnSpc>
            </a:pPr>
            <a:endParaRPr lang="zh-CN" altLang="en-US" sz="2400"/>
          </a:p>
        </p:txBody>
      </p:sp>
      <p:sp>
        <p:nvSpPr>
          <p:cNvPr id="6" name="文本框 5"/>
          <p:cNvSpPr txBox="1"/>
          <p:nvPr>
            <p:custDataLst>
              <p:tags r:id="rId2"/>
            </p:custDataLst>
          </p:nvPr>
        </p:nvSpPr>
        <p:spPr>
          <a:xfrm>
            <a:off x="630555" y="1378406"/>
            <a:ext cx="10586085" cy="2050594"/>
          </a:xfrm>
          <a:prstGeom prst="rect">
            <a:avLst/>
          </a:prstGeom>
          <a:noFill/>
        </p:spPr>
        <p:txBody>
          <a:bodyPr wrap="square" rtlCol="0" anchor="t">
            <a:noAutofit/>
          </a:bodyPr>
          <a:lstStyle/>
          <a:p>
            <a:pPr indent="457200" fontAlgn="auto">
              <a:lnSpc>
                <a:spcPct val="150000"/>
              </a:lnSpc>
            </a:pPr>
            <a:r>
              <a:rPr lang="en-US" altLang="zh-CN" sz="2400" kern="0" spc="-1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在许多实际问题的处理尤其是数值计算中，需要近似以数值的方式计算导</a:t>
            </a:r>
            <a:r>
              <a:rPr lang="en-US" altLang="zh-CN" sz="2400" kern="0" spc="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数值，称为数值微分。如果</a:t>
            </a:r>
            <a:r>
              <a:rPr lang="en-US" altLang="zh-CN" sz="2400" kern="0" spc="0" baseline="0" noProof="0" dirty="0" err="1">
                <a:solidFill>
                  <a:srgbClr val="000000"/>
                </a:solidFill>
                <a:latin typeface="Symbol" panose="05050102010706020507" pitchFamily="18" charset="0"/>
                <a:ea typeface="Symbol" panose="05050102010706020507" pitchFamily="18" charset="0"/>
                <a:cs typeface="Symbol" panose="05050102010706020507" pitchFamily="18" charset="0"/>
              </a:rPr>
              <a:t></a:t>
            </a:r>
            <a:r>
              <a:rPr lang="en-US" altLang="zh-CN" sz="2400" i="1" kern="0" spc="0" baseline="0" noProof="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a:t>
            </a:r>
            <a:r>
              <a:rPr lang="en-US" altLang="zh-CN" sz="2400" i="1" kern="0" spc="-125" baseline="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的值接近于</a:t>
            </a:r>
            <a:r>
              <a:rPr lang="en-US" altLang="zh-CN" sz="2400" kern="0" spc="-125"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0</a:t>
            </a:r>
            <a:r>
              <a:rPr lang="en-US" altLang="zh-CN" sz="2400" kern="0" spc="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，则在</a:t>
            </a:r>
            <a:r>
              <a:rPr lang="en-US" altLang="zh-CN" sz="2400" kern="0" spc="-125"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i="1"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a:t>
            </a:r>
            <a:r>
              <a:rPr lang="en-US" altLang="zh-CN" sz="2400" i="1" kern="0" spc="-125" baseline="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点处导数可采用如公式</a:t>
            </a:r>
            <a:r>
              <a:rPr lang="en-US" altLang="zh-CN" sz="2400"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(5-</a:t>
            </a:r>
            <a:r>
              <a:rPr lang="en-US" altLang="zh-CN" sz="2400" kern="0" spc="0" baseline="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kern="0" spc="-15"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20</a:t>
            </a:r>
            <a:r>
              <a:rPr lang="en-US" altLang="zh-CN" sz="2400" kern="0" spc="-25"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来计算</a:t>
            </a:r>
            <a:r>
              <a:rPr lang="en-US" altLang="zh-CN" sz="2400" kern="0" spc="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zh-CN" sz="2400" kern="0" spc="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endParaRPr lang="zh-CN" altLang="en-US" sz="2400" dirty="0"/>
          </a:p>
        </p:txBody>
      </p:sp>
      <p:sp>
        <p:nvSpPr>
          <p:cNvPr id="2" name="文本框 1"/>
          <p:cNvSpPr txBox="1"/>
          <p:nvPr/>
        </p:nvSpPr>
        <p:spPr>
          <a:xfrm>
            <a:off x="336884" y="613988"/>
            <a:ext cx="6852192" cy="954107"/>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rPr>
              <a:t>5.6.1 </a:t>
            </a:r>
            <a:r>
              <a:rPr lang="en-US" altLang="zh-CN" sz="2800" dirty="0" err="1">
                <a:ln>
                  <a:solidFill>
                    <a:schemeClr val="accent1"/>
                  </a:solidFill>
                </a:ln>
                <a:latin typeface="微软雅黑" panose="020B0503020204020204" pitchFamily="34" charset="-122"/>
                <a:ea typeface="微软雅黑" panose="020B0503020204020204" pitchFamily="34" charset="-122"/>
              </a:rPr>
              <a:t>拉普拉斯算子与拉普拉斯矩阵</a:t>
            </a:r>
            <a:endParaRPr lang="en-US" altLang="zh-CN" sz="2800" dirty="0">
              <a:ln>
                <a:solidFill>
                  <a:schemeClr val="accent1"/>
                </a:solidFill>
              </a:ln>
              <a:latin typeface="微软雅黑" panose="020B0503020204020204" pitchFamily="34" charset="-122"/>
              <a:ea typeface="微软雅黑" panose="020B0503020204020204" pitchFamily="34" charset="-122"/>
            </a:endParaRPr>
          </a:p>
          <a:p>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3"/>
          <a:stretch>
            <a:fillRect/>
          </a:stretch>
        </p:blipFill>
        <p:spPr>
          <a:xfrm>
            <a:off x="2025146" y="3164476"/>
            <a:ext cx="8278999" cy="1060116"/>
          </a:xfrm>
          <a:prstGeom prst="rect">
            <a:avLst/>
          </a:prstGeom>
        </p:spPr>
      </p:pic>
      <p:sp>
        <p:nvSpPr>
          <p:cNvPr id="12" name="文本框 11"/>
          <p:cNvSpPr txBox="1"/>
          <p:nvPr/>
        </p:nvSpPr>
        <p:spPr>
          <a:xfrm>
            <a:off x="1095375" y="4357754"/>
            <a:ext cx="6093372" cy="460375"/>
          </a:xfrm>
          <a:prstGeom prst="rect">
            <a:avLst/>
          </a:prstGeom>
          <a:noFill/>
        </p:spPr>
        <p:txBody>
          <a:bodyPr wrap="square">
            <a:spAutoFit/>
          </a:bodyPr>
          <a:lstStyle/>
          <a:p>
            <a:pPr marL="0" marR="0" indent="0" eaLnBrk="0">
              <a:lnSpc>
                <a:spcPct val="100000"/>
              </a:lnSpc>
            </a:pPr>
            <a:r>
              <a:rPr lang="en-US" altLang="zh-CN" sz="2400" kern="0" spc="-1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此数值计算公式也称为单侧差分公式</a:t>
            </a:r>
            <a:r>
              <a:rPr lang="en-US" altLang="zh-CN" sz="2400" kern="0" spc="-1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zh-CN" sz="2400" kern="0" spc="-1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advTm="2811">
    <p:push dir="u"/>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lstStyle/>
          <a:p>
            <a:pPr>
              <a:lnSpc>
                <a:spcPct val="150000"/>
              </a:lnSpc>
            </a:pPr>
            <a:endParaRPr lang="zh-CN" altLang="en-US" sz="2400"/>
          </a:p>
        </p:txBody>
      </p:sp>
      <p:sp>
        <p:nvSpPr>
          <p:cNvPr id="6" name="文本框 5"/>
          <p:cNvSpPr txBox="1"/>
          <p:nvPr>
            <p:custDataLst>
              <p:tags r:id="rId2"/>
            </p:custDataLst>
          </p:nvPr>
        </p:nvSpPr>
        <p:spPr>
          <a:xfrm>
            <a:off x="371157" y="1076325"/>
            <a:ext cx="10586085" cy="1373505"/>
          </a:xfrm>
          <a:prstGeom prst="rect">
            <a:avLst/>
          </a:prstGeom>
          <a:noFill/>
        </p:spPr>
        <p:txBody>
          <a:bodyPr wrap="square" rtlCol="0" anchor="t">
            <a:noAutofit/>
          </a:bodyPr>
          <a:lstStyle/>
          <a:p>
            <a:pPr marL="0" marR="0" indent="0" eaLnBrk="0">
              <a:lnSpc>
                <a:spcPct val="75000"/>
              </a:lnSpc>
            </a:pPr>
            <a:endParaRPr lang="en-US" altLang="zh-CN" sz="1600" kern="0" spc="0" baseline="0" noProof="0" dirty="0">
              <a:solidFill>
                <a:srgbClr val="000000"/>
              </a:solidFill>
              <a:latin typeface="Arial" panose="020B0604020202020204" pitchFamily="34" charset="0"/>
              <a:ea typeface="Arial" panose="020B0604020202020204" pitchFamily="34" charset="0"/>
              <a:cs typeface="Arial" panose="020B0604020202020204" pitchFamily="34" charset="0"/>
            </a:endParaRPr>
          </a:p>
          <a:p>
            <a:pPr marL="0" marR="0" indent="0" eaLnBrk="0">
              <a:lnSpc>
                <a:spcPct val="100000"/>
              </a:lnSpc>
            </a:pPr>
            <a:r>
              <a:rPr lang="en-US" altLang="zh-CN" sz="2400" kern="0" spc="-1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    如此，二阶导数也按照此规则进行数值计算处理，则可表示为下式</a:t>
            </a:r>
            <a:r>
              <a:rPr lang="en-US" altLang="zh-CN" sz="2400" kern="0" spc="-1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zh-CN" sz="2400" kern="0" spc="-1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endParaRPr lang="zh-CN" altLang="en-US" sz="2400" dirty="0"/>
          </a:p>
        </p:txBody>
      </p:sp>
      <p:sp>
        <p:nvSpPr>
          <p:cNvPr id="2" name="文本框 1"/>
          <p:cNvSpPr txBox="1"/>
          <p:nvPr/>
        </p:nvSpPr>
        <p:spPr>
          <a:xfrm>
            <a:off x="336884" y="613988"/>
            <a:ext cx="6852192" cy="954107"/>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rPr>
              <a:t>5.6.1 </a:t>
            </a:r>
            <a:r>
              <a:rPr lang="en-US" altLang="zh-CN" sz="2800" dirty="0" err="1">
                <a:ln>
                  <a:solidFill>
                    <a:schemeClr val="accent1"/>
                  </a:solidFill>
                </a:ln>
                <a:latin typeface="微软雅黑" panose="020B0503020204020204" pitchFamily="34" charset="-122"/>
                <a:ea typeface="微软雅黑" panose="020B0503020204020204" pitchFamily="34" charset="-122"/>
              </a:rPr>
              <a:t>拉普拉斯算子与拉普拉斯矩阵</a:t>
            </a:r>
            <a:endParaRPr lang="en-US" altLang="zh-CN" sz="2800" dirty="0">
              <a:ln>
                <a:solidFill>
                  <a:schemeClr val="accent1"/>
                </a:solidFill>
              </a:ln>
              <a:latin typeface="微软雅黑" panose="020B0503020204020204" pitchFamily="34" charset="-122"/>
              <a:ea typeface="微软雅黑" panose="020B0503020204020204" pitchFamily="34" charset="-122"/>
            </a:endParaRPr>
          </a:p>
          <a:p>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a:stretch>
            <a:fillRect/>
          </a:stretch>
        </p:blipFill>
        <p:spPr>
          <a:xfrm>
            <a:off x="2615714" y="1663304"/>
            <a:ext cx="6500027" cy="1766181"/>
          </a:xfrm>
          <a:prstGeom prst="rect">
            <a:avLst/>
          </a:prstGeom>
        </p:spPr>
      </p:pic>
      <p:sp>
        <p:nvSpPr>
          <p:cNvPr id="9" name="文本框 8"/>
          <p:cNvSpPr txBox="1"/>
          <p:nvPr/>
        </p:nvSpPr>
        <p:spPr>
          <a:xfrm>
            <a:off x="370840" y="3213735"/>
            <a:ext cx="11450955" cy="1198880"/>
          </a:xfrm>
          <a:prstGeom prst="rect">
            <a:avLst/>
          </a:prstGeom>
          <a:noFill/>
        </p:spPr>
        <p:txBody>
          <a:bodyPr wrap="square">
            <a:spAutoFit/>
          </a:bodyPr>
          <a:lstStyle/>
          <a:p>
            <a:pPr indent="0" eaLnBrk="0" fontAlgn="auto">
              <a:lnSpc>
                <a:spcPct val="150000"/>
              </a:lnSpc>
            </a:pPr>
            <a:r>
              <a:rPr lang="en-US" altLang="zh-CN" sz="2400" kern="0" spc="-1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    考虑到多元函数的偏导数，对于二元函数</a:t>
            </a:r>
            <a:r>
              <a:rPr lang="en-US" altLang="zh-CN" sz="2400" kern="0" spc="-115"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i="1" kern="0" spc="-25"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f</a:t>
            </a:r>
            <a:r>
              <a:rPr lang="en-US" altLang="zh-CN" sz="2400" i="1" kern="0" spc="-115" baseline="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kern="0" spc="0" baseline="0" noProof="0" dirty="0">
                <a:solidFill>
                  <a:srgbClr val="000000"/>
                </a:solidFill>
                <a:latin typeface="Arial" panose="020B0604020202020204" pitchFamily="34" charset="0"/>
                <a:ea typeface="Arial" panose="020B0604020202020204" pitchFamily="34" charset="0"/>
                <a:cs typeface="Arial" panose="020B0604020202020204" pitchFamily="34" charset="0"/>
              </a:rPr>
              <a:t>(</a:t>
            </a:r>
            <a:r>
              <a:rPr lang="en-US" altLang="zh-CN" sz="2400" i="1" kern="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mn-ea"/>
              </a:rPr>
              <a:t>x</a:t>
            </a:r>
            <a:r>
              <a:rPr lang="en-US" altLang="zh-CN" sz="2400" kern="0" noProof="0" dirty="0">
                <a:solidFill>
                  <a:srgbClr val="000000"/>
                </a:solidFill>
                <a:latin typeface="Arial" panose="020B0604020202020204" pitchFamily="34" charset="0"/>
                <a:ea typeface="Arial" panose="020B0604020202020204" pitchFamily="34" charset="0"/>
                <a:cs typeface="Arial" panose="020B0604020202020204" pitchFamily="34" charset="0"/>
                <a:sym typeface="+mn-ea"/>
              </a:rPr>
              <a:t>,</a:t>
            </a:r>
            <a:r>
              <a:rPr lang="en-US" altLang="zh-CN" sz="2400" i="1" kern="0" spc="-115" noProof="0" dirty="0">
                <a:latin typeface="Times New Roman" panose="02020603050405020304" pitchFamily="18" charset="0"/>
                <a:ea typeface="Times New Roman" panose="02020603050405020304" pitchFamily="18" charset="0"/>
                <a:cs typeface="Times New Roman" panose="02020603050405020304" pitchFamily="18" charset="0"/>
                <a:sym typeface="+mn-ea"/>
              </a:rPr>
              <a:t> </a:t>
            </a:r>
            <a:r>
              <a:rPr lang="en-US" altLang="zh-CN" sz="2400" i="1" kern="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mn-ea"/>
              </a:rPr>
              <a:t>y</a:t>
            </a:r>
            <a:r>
              <a:rPr lang="en-US" altLang="zh-CN" sz="2400" kern="0" spc="0" baseline="0" noProof="0" dirty="0">
                <a:solidFill>
                  <a:srgbClr val="000000"/>
                </a:solidFill>
                <a:latin typeface="Arial" panose="020B0604020202020204" pitchFamily="34" charset="0"/>
                <a:ea typeface="Arial" panose="020B0604020202020204" pitchFamily="34" charset="0"/>
                <a:cs typeface="Arial" panose="020B0604020202020204" pitchFamily="34" charset="0"/>
              </a:rPr>
              <a:t>)</a:t>
            </a:r>
            <a:r>
              <a:rPr lang="en-US" altLang="zh-CN" sz="2400" kern="0" spc="-115" baseline="0" noProof="0" dirty="0">
                <a:latin typeface="Arial" panose="020B0604020202020204" pitchFamily="34" charset="0"/>
                <a:ea typeface="Arial" panose="020B0604020202020204" pitchFamily="34" charset="0"/>
                <a:cs typeface="Arial" panose="020B0604020202020204" pitchFamily="34" charset="0"/>
              </a:rPr>
              <a:t> </a:t>
            </a:r>
            <a:r>
              <a:rPr lang="en-US" altLang="zh-CN" sz="2400" kern="0" spc="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，其拉普拉斯算子可用公</a:t>
            </a:r>
            <a:r>
              <a:rPr lang="en-US" altLang="zh-CN" sz="2400" kern="0" spc="-1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式</a:t>
            </a:r>
            <a:endParaRPr lang="en-US" altLang="zh-CN" sz="2400" kern="0" spc="-1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eaLnBrk="0" fontAlgn="auto">
              <a:lnSpc>
                <a:spcPct val="150000"/>
              </a:lnSpc>
            </a:pPr>
            <a:r>
              <a:rPr lang="en-US" altLang="zh-CN" sz="2400" kern="0" spc="-1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5-21</a:t>
            </a:r>
            <a:r>
              <a:rPr lang="en-US" altLang="zh-CN" sz="2400" kern="0" spc="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）近似计算。</a:t>
            </a:r>
            <a:endParaRPr lang="en-US" altLang="zh-CN" sz="2400" kern="0" spc="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pic>
        <p:nvPicPr>
          <p:cNvPr id="11" name="图片 10"/>
          <p:cNvPicPr>
            <a:picLocks noChangeAspect="1"/>
          </p:cNvPicPr>
          <p:nvPr/>
        </p:nvPicPr>
        <p:blipFill>
          <a:blip r:embed="rId4"/>
          <a:stretch>
            <a:fillRect/>
          </a:stretch>
        </p:blipFill>
        <p:spPr>
          <a:xfrm>
            <a:off x="2319552" y="4426621"/>
            <a:ext cx="8420148" cy="1631326"/>
          </a:xfrm>
          <a:prstGeom prst="rect">
            <a:avLst/>
          </a:prstGeom>
        </p:spPr>
      </p:pic>
    </p:spTree>
  </p:cSld>
  <p:clrMapOvr>
    <a:masterClrMapping/>
  </p:clrMapOvr>
  <p:transition spd="slow" advTm="2811">
    <p:push dir="u"/>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lstStyle/>
          <a:p>
            <a:pPr>
              <a:lnSpc>
                <a:spcPct val="150000"/>
              </a:lnSpc>
            </a:pPr>
            <a:endParaRPr lang="zh-CN" altLang="en-US" sz="2400"/>
          </a:p>
        </p:txBody>
      </p:sp>
      <p:sp>
        <p:nvSpPr>
          <p:cNvPr id="6" name="文本框 5"/>
          <p:cNvSpPr txBox="1"/>
          <p:nvPr>
            <p:custDataLst>
              <p:tags r:id="rId2"/>
            </p:custDataLst>
          </p:nvPr>
        </p:nvSpPr>
        <p:spPr>
          <a:xfrm>
            <a:off x="861695" y="1436370"/>
            <a:ext cx="10586085" cy="1373505"/>
          </a:xfrm>
          <a:prstGeom prst="rect">
            <a:avLst/>
          </a:prstGeom>
          <a:noFill/>
        </p:spPr>
        <p:txBody>
          <a:bodyPr wrap="square" rtlCol="0" anchor="t">
            <a:noAutofit/>
          </a:bodyPr>
          <a:lstStyle/>
          <a:p>
            <a:pPr indent="457200" fontAlgn="auto">
              <a:lnSpc>
                <a:spcPct val="150000"/>
              </a:lnSpc>
            </a:pPr>
            <a:r>
              <a:rPr lang="en-US" altLang="zh-CN" sz="2400" kern="0" spc="-1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对二元函数</a:t>
            </a:r>
            <a:r>
              <a:rPr lang="en-US" altLang="zh-CN" sz="2400" kern="0" spc="-125"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3600" i="1" kern="0" spc="0" baseline="900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f</a:t>
            </a:r>
            <a:r>
              <a:rPr lang="en-US" altLang="zh-CN" sz="2400" i="1" kern="0" spc="-125" baseline="1300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3600" i="1" kern="0" spc="-25" baseline="900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altLang="zh-CN" sz="3600" i="1" kern="0" spc="-25" baseline="9000" noProof="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x,y</a:t>
            </a:r>
            <a:r>
              <a:rPr lang="en-US" altLang="zh-CN" sz="3600" i="1" kern="0" spc="-25" baseline="90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zh-CN" altLang="en-US" sz="2400" kern="0" spc="-15" dirty="0">
                <a:solidFill>
                  <a:srgbClr val="000000"/>
                </a:solidFill>
                <a:latin typeface="宋体" panose="02010600030101010101" pitchFamily="2" charset="-122"/>
                <a:ea typeface="宋体" panose="02010600030101010101" pitchFamily="2" charset="-122"/>
              </a:rPr>
              <a:t>离</a:t>
            </a:r>
            <a:r>
              <a:rPr lang="en-US" altLang="zh-CN" sz="2400" kern="0" spc="-1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散化，对自变量</a:t>
            </a:r>
            <a:r>
              <a:rPr lang="en-US" altLang="zh-CN" sz="2400" kern="0" spc="-125"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3600" i="1" kern="0" spc="-25" baseline="3000" noProof="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a:t>
            </a:r>
            <a:r>
              <a:rPr lang="en-US" altLang="zh-CN" sz="3600" i="1" kern="0" spc="0" baseline="3000" noProof="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,y</a:t>
            </a:r>
            <a:r>
              <a:rPr lang="en-US" altLang="zh-CN" sz="2400" i="1" kern="0" spc="-125" baseline="400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kern="0" spc="-1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在一系列点处进行采样，得到在此一系列点处的函数值，由其构成矩阵如下</a:t>
            </a:r>
            <a:r>
              <a:rPr lang="en-US" altLang="zh-CN" sz="2400" kern="0" spc="-1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zh-CN" sz="2400" kern="0" spc="-1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50000"/>
              </a:lnSpc>
            </a:pPr>
            <a:endParaRPr lang="zh-CN" altLang="en-US" sz="2400" dirty="0"/>
          </a:p>
        </p:txBody>
      </p:sp>
      <p:sp>
        <p:nvSpPr>
          <p:cNvPr id="2" name="文本框 1"/>
          <p:cNvSpPr txBox="1"/>
          <p:nvPr/>
        </p:nvSpPr>
        <p:spPr>
          <a:xfrm>
            <a:off x="336884" y="613988"/>
            <a:ext cx="6852192" cy="954107"/>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rPr>
              <a:t>5.6.1 </a:t>
            </a:r>
            <a:r>
              <a:rPr lang="en-US" altLang="zh-CN" sz="2800" dirty="0" err="1">
                <a:ln>
                  <a:solidFill>
                    <a:schemeClr val="accent1"/>
                  </a:solidFill>
                </a:ln>
                <a:latin typeface="微软雅黑" panose="020B0503020204020204" pitchFamily="34" charset="-122"/>
                <a:ea typeface="微软雅黑" panose="020B0503020204020204" pitchFamily="34" charset="-122"/>
              </a:rPr>
              <a:t>拉普拉斯算子与拉普拉斯矩阵</a:t>
            </a:r>
            <a:endParaRPr lang="en-US" altLang="zh-CN" sz="2800" dirty="0">
              <a:ln>
                <a:solidFill>
                  <a:schemeClr val="accent1"/>
                </a:solidFill>
              </a:ln>
              <a:latin typeface="微软雅黑" panose="020B0503020204020204" pitchFamily="34" charset="-122"/>
              <a:ea typeface="微软雅黑" panose="020B0503020204020204" pitchFamily="34" charset="-122"/>
            </a:endParaRPr>
          </a:p>
          <a:p>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a:stretch>
            <a:fillRect/>
          </a:stretch>
        </p:blipFill>
        <p:spPr>
          <a:xfrm>
            <a:off x="2997154" y="2806882"/>
            <a:ext cx="5427436" cy="2383200"/>
          </a:xfrm>
          <a:prstGeom prst="rect">
            <a:avLst/>
          </a:prstGeom>
        </p:spPr>
      </p:pic>
    </p:spTree>
  </p:cSld>
  <p:clrMapOvr>
    <a:masterClrMapping/>
  </p:clrMapOvr>
  <p:transition spd="slow" advTm="2811">
    <p:push dir="u"/>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lstStyle/>
          <a:p>
            <a:pPr>
              <a:lnSpc>
                <a:spcPct val="150000"/>
              </a:lnSpc>
            </a:pPr>
            <a:endParaRPr lang="zh-CN" altLang="en-US" sz="2400"/>
          </a:p>
        </p:txBody>
      </p:sp>
      <p:sp>
        <p:nvSpPr>
          <p:cNvPr id="6" name="文本框 5"/>
          <p:cNvSpPr txBox="1"/>
          <p:nvPr>
            <p:custDataLst>
              <p:tags r:id="rId2"/>
            </p:custDataLst>
          </p:nvPr>
        </p:nvSpPr>
        <p:spPr>
          <a:xfrm>
            <a:off x="871220" y="1438910"/>
            <a:ext cx="10586085" cy="1788795"/>
          </a:xfrm>
          <a:prstGeom prst="rect">
            <a:avLst/>
          </a:prstGeom>
          <a:noFill/>
        </p:spPr>
        <p:txBody>
          <a:bodyPr wrap="square" rtlCol="0" anchor="t">
            <a:noAutofit/>
          </a:bodyPr>
          <a:lstStyle/>
          <a:p>
            <a:pPr>
              <a:lnSpc>
                <a:spcPct val="150000"/>
              </a:lnSpc>
            </a:pPr>
            <a:r>
              <a:rPr lang="en-US" altLang="zh-CN" sz="2400" kern="0" spc="-1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   这里，离散点</a:t>
            </a:r>
            <a:r>
              <a:rPr lang="en-US" altLang="zh-CN" sz="2400" kern="0" spc="-15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i="1" kern="0" spc="-25" baseline="0" noProof="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a:t>
            </a:r>
            <a:r>
              <a:rPr lang="en-US" altLang="zh-CN" sz="2400" i="1" kern="0" spc="-15" baseline="0" noProof="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,y</a:t>
            </a:r>
            <a:r>
              <a:rPr lang="en-US" altLang="zh-CN" sz="2400" i="1" kern="0" spc="-150" baseline="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kern="0" spc="-1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的采样遵从水平为</a:t>
            </a:r>
            <a:r>
              <a:rPr lang="en-US" altLang="zh-CN" sz="2400" kern="0" spc="-15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i="1" kern="0" spc="0" baseline="0" noProof="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a:t>
            </a:r>
            <a:r>
              <a:rPr lang="en-US" altLang="zh-CN" sz="2400" kern="0" spc="0" baseline="0" noProof="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垂直方向为</a:t>
            </a:r>
            <a:r>
              <a:rPr lang="en-US" altLang="zh-CN" sz="2400" kern="0" spc="-15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i="1"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y</a:t>
            </a:r>
            <a:r>
              <a:rPr lang="en-US" altLang="zh-CN" sz="2400" i="1" kern="0" spc="-150" baseline="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的原则，且假设</a:t>
            </a:r>
            <a:r>
              <a:rPr lang="en-US" altLang="zh-CN" sz="2400" kern="0" spc="-15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i="1" kern="0" spc="0" baseline="0" noProof="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x,y</a:t>
            </a:r>
            <a:r>
              <a:rPr lang="en-US" altLang="zh-CN" sz="2400" i="1" kern="0" spc="-150" baseline="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kern="0" spc="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的</a:t>
            </a:r>
            <a:endParaRPr lang="en-US" altLang="zh-CN" sz="2400" kern="0" spc="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增量均为</a:t>
            </a:r>
            <a:r>
              <a:rPr lang="en-US" altLang="zh-CN" sz="2400" kern="0" spc="75"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5"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a:t>
            </a:r>
            <a:r>
              <a:rPr lang="en-US" altLang="zh-CN" sz="2400" kern="0" spc="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，即</a:t>
            </a:r>
            <a:r>
              <a:rPr lang="en-US" altLang="zh-CN" sz="2400" kern="0" spc="5" baseline="0" noProof="0" dirty="0">
                <a:solidFill>
                  <a:srgbClr val="000000"/>
                </a:solidFill>
                <a:latin typeface="Symbol" panose="05050102010706020507" pitchFamily="18" charset="0"/>
                <a:ea typeface="Symbol" panose="05050102010706020507" pitchFamily="18" charset="0"/>
                <a:cs typeface="Symbol" panose="05050102010706020507" pitchFamily="18" charset="0"/>
              </a:rPr>
              <a:t></a:t>
            </a:r>
            <a:r>
              <a:rPr lang="en-US" altLang="zh-CN" sz="2400" i="1" kern="0" spc="5"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a:t>
            </a:r>
            <a:r>
              <a:rPr lang="en-US" altLang="zh-CN" sz="2400" i="1" kern="0" spc="75" baseline="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kern="0" spc="5" baseline="0" noProof="0" dirty="0">
                <a:solidFill>
                  <a:srgbClr val="000000"/>
                </a:solidFill>
                <a:latin typeface="Symbol" panose="05050102010706020507" pitchFamily="18" charset="0"/>
                <a:ea typeface="Symbol" panose="05050102010706020507" pitchFamily="18" charset="0"/>
                <a:cs typeface="Symbol" panose="05050102010706020507" pitchFamily="18" charset="0"/>
              </a:rPr>
              <a:t></a:t>
            </a:r>
            <a:r>
              <a:rPr lang="en-US" altLang="zh-CN" sz="2400" kern="0" spc="75" baseline="0" noProof="0" dirty="0">
                <a:latin typeface="Arial" panose="020B0604020202020204" pitchFamily="34" charset="0"/>
                <a:ea typeface="Arial" panose="020B0604020202020204" pitchFamily="34" charset="0"/>
                <a:cs typeface="Arial" panose="020B0604020202020204" pitchFamily="34" charset="0"/>
              </a:rPr>
              <a:t> </a:t>
            </a:r>
            <a:r>
              <a:rPr lang="en-US" altLang="zh-CN" sz="2400" i="1" kern="0" spc="5"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a:t>
            </a:r>
            <a:r>
              <a:rPr lang="en-US" altLang="zh-CN" sz="1600" i="1" kern="0" spc="5" baseline="-3600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i</a:t>
            </a:r>
            <a:r>
              <a:rPr lang="en-US" altLang="zh-CN" sz="1600" kern="0" spc="5" baseline="-36000" noProof="0" dirty="0">
                <a:solidFill>
                  <a:srgbClr val="000000"/>
                </a:solidFill>
                <a:latin typeface="Symbol" panose="05050102010706020507" pitchFamily="18" charset="0"/>
                <a:ea typeface="Symbol" panose="05050102010706020507" pitchFamily="18" charset="0"/>
                <a:cs typeface="Symbol" panose="05050102010706020507" pitchFamily="18" charset="0"/>
              </a:rPr>
              <a:t></a:t>
            </a:r>
            <a:r>
              <a:rPr lang="en-US" altLang="zh-CN" sz="1600" kern="0" spc="5" baseline="-3600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a:t>
            </a:r>
            <a:r>
              <a:rPr lang="en-US" altLang="zh-CN" sz="800" kern="0" spc="60" baseline="-5400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kern="0" spc="5" baseline="0" noProof="0" dirty="0">
                <a:solidFill>
                  <a:srgbClr val="000000"/>
                </a:solidFill>
                <a:latin typeface="Symbol" panose="05050102010706020507" pitchFamily="18" charset="0"/>
                <a:ea typeface="Symbol" panose="05050102010706020507" pitchFamily="18" charset="0"/>
                <a:cs typeface="Symbol" panose="05050102010706020507" pitchFamily="18" charset="0"/>
              </a:rPr>
              <a:t></a:t>
            </a:r>
            <a:r>
              <a:rPr lang="en-US" altLang="zh-CN" sz="2400" kern="0" spc="75" baseline="0" noProof="0" dirty="0">
                <a:latin typeface="Arial" panose="020B0604020202020204" pitchFamily="34" charset="0"/>
                <a:ea typeface="Arial" panose="020B0604020202020204" pitchFamily="34" charset="0"/>
                <a:cs typeface="Arial" panose="020B0604020202020204" pitchFamily="34" charset="0"/>
              </a:rPr>
              <a:t> </a:t>
            </a:r>
            <a:r>
              <a:rPr lang="en-US" altLang="zh-CN" sz="2400" i="1" kern="0" spc="5"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a:t>
            </a:r>
            <a:r>
              <a:rPr lang="en-US" altLang="zh-CN" sz="1600" i="1" kern="0" spc="5" baseline="-3600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i</a:t>
            </a:r>
            <a:r>
              <a:rPr lang="en-US" altLang="zh-CN" sz="800" i="1" kern="0" spc="60" baseline="-5400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kern="0" spc="5" baseline="0" noProof="0" dirty="0">
                <a:solidFill>
                  <a:srgbClr val="000000"/>
                </a:solidFill>
                <a:latin typeface="Symbol" panose="05050102010706020507" pitchFamily="18" charset="0"/>
                <a:ea typeface="Symbol" panose="05050102010706020507" pitchFamily="18" charset="0"/>
                <a:cs typeface="Symbol" panose="05050102010706020507" pitchFamily="18" charset="0"/>
              </a:rPr>
              <a:t></a:t>
            </a:r>
            <a:r>
              <a:rPr lang="en-US" altLang="zh-CN" sz="2400" kern="0" spc="75" baseline="0" noProof="0" dirty="0">
                <a:latin typeface="Arial" panose="020B0604020202020204" pitchFamily="34" charset="0"/>
                <a:ea typeface="Arial" panose="020B0604020202020204" pitchFamily="34" charset="0"/>
                <a:cs typeface="Arial" panose="020B0604020202020204" pitchFamily="34" charset="0"/>
              </a:rPr>
              <a:t> </a:t>
            </a:r>
            <a:r>
              <a:rPr lang="en-US" altLang="zh-CN" sz="2400" kern="0" spc="5"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a:t>
            </a:r>
            <a:r>
              <a:rPr lang="en-US" altLang="zh-CN" sz="2400" kern="0" spc="5" baseline="0" noProof="0" dirty="0">
                <a:solidFill>
                  <a:srgbClr val="000000"/>
                </a:solidFill>
                <a:latin typeface="Arial" panose="020B0604020202020204" pitchFamily="34" charset="0"/>
                <a:ea typeface="Arial" panose="020B0604020202020204" pitchFamily="34" charset="0"/>
                <a:cs typeface="Arial" panose="020B0604020202020204" pitchFamily="34" charset="0"/>
              </a:rPr>
              <a:t>,</a:t>
            </a:r>
            <a:r>
              <a:rPr lang="en-US" altLang="zh-CN" sz="2400" kern="0" spc="5" baseline="0" noProof="0" dirty="0">
                <a:solidFill>
                  <a:srgbClr val="000000"/>
                </a:solidFill>
                <a:latin typeface="Symbol" panose="05050102010706020507" pitchFamily="18" charset="0"/>
                <a:ea typeface="Symbol" panose="05050102010706020507" pitchFamily="18" charset="0"/>
                <a:cs typeface="Symbol" panose="05050102010706020507" pitchFamily="18" charset="0"/>
              </a:rPr>
              <a:t></a:t>
            </a:r>
            <a:r>
              <a:rPr lang="en-US" altLang="zh-CN" sz="2400" i="1" kern="0" spc="5"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y</a:t>
            </a:r>
            <a:r>
              <a:rPr lang="en-US" altLang="zh-CN" sz="2400" i="1" kern="0" spc="75" baseline="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kern="0" spc="5" baseline="0" noProof="0" dirty="0">
                <a:solidFill>
                  <a:srgbClr val="000000"/>
                </a:solidFill>
                <a:latin typeface="Symbol" panose="05050102010706020507" pitchFamily="18" charset="0"/>
                <a:ea typeface="Symbol" panose="05050102010706020507" pitchFamily="18" charset="0"/>
                <a:cs typeface="Symbol" panose="05050102010706020507" pitchFamily="18" charset="0"/>
              </a:rPr>
              <a:t></a:t>
            </a:r>
            <a:r>
              <a:rPr lang="en-US" altLang="zh-CN" sz="2400" kern="0" spc="75" baseline="0" noProof="0" dirty="0">
                <a:latin typeface="Arial" panose="020B0604020202020204" pitchFamily="34" charset="0"/>
                <a:ea typeface="Arial" panose="020B0604020202020204" pitchFamily="34" charset="0"/>
                <a:cs typeface="Arial" panose="020B0604020202020204" pitchFamily="34" charset="0"/>
              </a:rPr>
              <a:t> </a:t>
            </a:r>
            <a:r>
              <a:rPr lang="en-US" altLang="zh-CN" sz="2400" i="1" kern="0" spc="5"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y</a:t>
            </a:r>
            <a:r>
              <a:rPr lang="en-US" altLang="zh-CN" sz="1600" i="1" kern="0" spc="5" baseline="-3600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i</a:t>
            </a:r>
            <a:r>
              <a:rPr lang="en-US" altLang="zh-CN" sz="1600" kern="0" spc="5" baseline="-36000" noProof="0" dirty="0">
                <a:solidFill>
                  <a:srgbClr val="000000"/>
                </a:solidFill>
                <a:latin typeface="Symbol" panose="05050102010706020507" pitchFamily="18" charset="0"/>
                <a:ea typeface="Symbol" panose="05050102010706020507" pitchFamily="18" charset="0"/>
                <a:cs typeface="Symbol" panose="05050102010706020507" pitchFamily="18" charset="0"/>
              </a:rPr>
              <a:t></a:t>
            </a:r>
            <a:r>
              <a:rPr lang="en-US" altLang="zh-CN" sz="1600" kern="0" spc="5" baseline="-3600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a:t>
            </a:r>
            <a:r>
              <a:rPr lang="en-US" altLang="zh-CN" sz="800" kern="0" spc="60" baseline="-5400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kern="0" spc="5" baseline="0" noProof="0" dirty="0">
                <a:solidFill>
                  <a:srgbClr val="000000"/>
                </a:solidFill>
                <a:latin typeface="Symbol" panose="05050102010706020507" pitchFamily="18" charset="0"/>
                <a:ea typeface="Symbol" panose="05050102010706020507" pitchFamily="18" charset="0"/>
                <a:cs typeface="Symbol" panose="05050102010706020507" pitchFamily="18" charset="0"/>
              </a:rPr>
              <a:t></a:t>
            </a:r>
            <a:r>
              <a:rPr lang="en-US" altLang="zh-CN" sz="2400" kern="0" spc="75" baseline="0" noProof="0" dirty="0">
                <a:latin typeface="Arial" panose="020B0604020202020204" pitchFamily="34" charset="0"/>
                <a:ea typeface="Arial" panose="020B0604020202020204" pitchFamily="34" charset="0"/>
                <a:cs typeface="Arial" panose="020B0604020202020204" pitchFamily="34" charset="0"/>
              </a:rPr>
              <a:t> </a:t>
            </a:r>
            <a:r>
              <a:rPr lang="en-US" altLang="zh-CN" sz="2400" i="1" kern="0" spc="5" baseline="0" noProof="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y</a:t>
            </a:r>
            <a:r>
              <a:rPr lang="en-US" altLang="zh-CN" sz="1600" i="1" kern="0" spc="5" baseline="-36000" noProof="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i</a:t>
            </a:r>
            <a:r>
              <a:rPr lang="en-US" altLang="zh-CN" sz="800" i="1" kern="0" spc="60" baseline="-5400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kern="0" spc="5" baseline="0" noProof="0" dirty="0">
                <a:solidFill>
                  <a:srgbClr val="000000"/>
                </a:solidFill>
                <a:latin typeface="Symbol" panose="05050102010706020507" pitchFamily="18" charset="0"/>
                <a:ea typeface="Symbol" panose="05050102010706020507" pitchFamily="18" charset="0"/>
                <a:cs typeface="Symbol" panose="05050102010706020507" pitchFamily="18" charset="0"/>
              </a:rPr>
              <a:t></a:t>
            </a:r>
            <a:r>
              <a:rPr lang="en-US" altLang="zh-CN" sz="2400" kern="0" spc="75" baseline="0" noProof="0" dirty="0">
                <a:latin typeface="Arial" panose="020B0604020202020204" pitchFamily="34" charset="0"/>
                <a:ea typeface="Arial" panose="020B0604020202020204" pitchFamily="34" charset="0"/>
                <a:cs typeface="Arial" panose="020B0604020202020204" pitchFamily="34" charset="0"/>
              </a:rPr>
              <a:t> </a:t>
            </a:r>
            <a:r>
              <a:rPr lang="en-US" altLang="zh-CN" sz="2400" kern="0" spc="5"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a:t>
            </a:r>
            <a:r>
              <a:rPr lang="en-US" altLang="zh-CN" sz="2400" kern="0" spc="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。则在点</a:t>
            </a:r>
            <a:r>
              <a:rPr lang="en-US" altLang="zh-CN" sz="2400" kern="0" spc="5" baseline="0" noProof="0" dirty="0">
                <a:solidFill>
                  <a:srgbClr val="000000"/>
                </a:solidFill>
                <a:latin typeface="Arial" panose="020B0604020202020204" pitchFamily="34" charset="0"/>
                <a:ea typeface="Arial" panose="020B0604020202020204" pitchFamily="34" charset="0"/>
                <a:cs typeface="Arial" panose="020B0604020202020204" pitchFamily="34" charset="0"/>
              </a:rPr>
              <a:t>(</a:t>
            </a:r>
            <a:r>
              <a:rPr lang="en-US" altLang="zh-CN" sz="2400" i="1"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a:t>
            </a:r>
            <a:r>
              <a:rPr lang="en-US" altLang="zh-CN" sz="1600" i="1" kern="0" spc="0" baseline="-3600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i</a:t>
            </a:r>
            <a:r>
              <a:rPr lang="en-US" altLang="zh-CN" sz="2400" kern="0" spc="0" baseline="0" noProof="0" dirty="0">
                <a:solidFill>
                  <a:srgbClr val="000000"/>
                </a:solidFill>
                <a:latin typeface="Arial" panose="020B0604020202020204" pitchFamily="34" charset="0"/>
                <a:ea typeface="Arial" panose="020B0604020202020204" pitchFamily="34" charset="0"/>
                <a:cs typeface="Arial" panose="020B0604020202020204" pitchFamily="34" charset="0"/>
              </a:rPr>
              <a:t>,</a:t>
            </a:r>
            <a:r>
              <a:rPr lang="en-US" altLang="zh-CN" sz="2400" kern="0" spc="75" baseline="0" noProof="0" dirty="0">
                <a:latin typeface="Arial" panose="020B0604020202020204" pitchFamily="34" charset="0"/>
                <a:ea typeface="Arial" panose="020B0604020202020204" pitchFamily="34" charset="0"/>
                <a:cs typeface="Arial" panose="020B0604020202020204" pitchFamily="34" charset="0"/>
              </a:rPr>
              <a:t> </a:t>
            </a:r>
            <a:r>
              <a:rPr lang="en-US" altLang="zh-CN" sz="2400" i="1" kern="0" spc="0" baseline="0" noProof="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y</a:t>
            </a:r>
            <a:r>
              <a:rPr lang="en-US" altLang="zh-CN" sz="1600" i="1" kern="0" spc="0" baseline="-36000" noProof="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i</a:t>
            </a:r>
            <a:r>
              <a:rPr lang="en-US" altLang="zh-CN" sz="2400" kern="0" spc="0" baseline="0" noProof="0" dirty="0">
                <a:solidFill>
                  <a:srgbClr val="000000"/>
                </a:solidFill>
                <a:latin typeface="Arial" panose="020B0604020202020204" pitchFamily="34" charset="0"/>
                <a:ea typeface="Arial" panose="020B0604020202020204" pitchFamily="34" charset="0"/>
                <a:cs typeface="Arial" panose="020B0604020202020204" pitchFamily="34" charset="0"/>
              </a:rPr>
              <a:t>)</a:t>
            </a:r>
            <a:r>
              <a:rPr lang="en-US" altLang="zh-CN" sz="2400" kern="0" spc="0" baseline="0" noProof="0" dirty="0">
                <a:latin typeface="Arial" panose="020B0604020202020204" pitchFamily="34" charset="0"/>
                <a:ea typeface="Arial" panose="020B0604020202020204" pitchFamily="34" charset="0"/>
                <a:cs typeface="Arial" panose="020B0604020202020204" pitchFamily="34" charset="0"/>
              </a:rPr>
              <a:t> </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处的拉普拉斯</a:t>
            </a:r>
            <a:r>
              <a:rPr lang="en-US" altLang="zh-CN" sz="2400" kern="0" spc="-1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算子可用公式</a:t>
            </a:r>
            <a:r>
              <a:rPr lang="en-US" altLang="zh-CN" sz="2400"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(5-22)</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计算</a:t>
            </a:r>
            <a:r>
              <a:rPr lang="en-US" altLang="zh-CN" sz="2400" kern="0" spc="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zh-CN" sz="2400" kern="0" spc="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endParaRPr lang="zh-CN" altLang="en-US" sz="2400" dirty="0"/>
          </a:p>
        </p:txBody>
      </p:sp>
      <p:sp>
        <p:nvSpPr>
          <p:cNvPr id="2" name="文本框 1"/>
          <p:cNvSpPr txBox="1"/>
          <p:nvPr/>
        </p:nvSpPr>
        <p:spPr>
          <a:xfrm>
            <a:off x="336884" y="613988"/>
            <a:ext cx="6852192" cy="954107"/>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rPr>
              <a:t>5.6.1 </a:t>
            </a:r>
            <a:r>
              <a:rPr lang="en-US" altLang="zh-CN" sz="2800" dirty="0" err="1">
                <a:ln>
                  <a:solidFill>
                    <a:schemeClr val="accent1"/>
                  </a:solidFill>
                </a:ln>
                <a:latin typeface="微软雅黑" panose="020B0503020204020204" pitchFamily="34" charset="-122"/>
                <a:ea typeface="微软雅黑" panose="020B0503020204020204" pitchFamily="34" charset="-122"/>
              </a:rPr>
              <a:t>拉普拉斯算子与拉普拉斯矩阵</a:t>
            </a:r>
            <a:endParaRPr lang="en-US" altLang="zh-CN" sz="2800" dirty="0">
              <a:ln>
                <a:solidFill>
                  <a:schemeClr val="accent1"/>
                </a:solidFill>
              </a:ln>
              <a:latin typeface="微软雅黑" panose="020B0503020204020204" pitchFamily="34" charset="-122"/>
              <a:ea typeface="微软雅黑" panose="020B0503020204020204" pitchFamily="34" charset="-122"/>
            </a:endParaRPr>
          </a:p>
          <a:p>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a:stretch>
            <a:fillRect/>
          </a:stretch>
        </p:blipFill>
        <p:spPr>
          <a:xfrm>
            <a:off x="2208614" y="3529130"/>
            <a:ext cx="7774772" cy="2392238"/>
          </a:xfrm>
          <a:prstGeom prst="rect">
            <a:avLst/>
          </a:prstGeom>
        </p:spPr>
      </p:pic>
    </p:spTree>
  </p:cSld>
  <p:clrMapOvr>
    <a:masterClrMapping/>
  </p:clrMapOvr>
  <p:transition spd="slow" advTm="2811">
    <p:push dir="u"/>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lstStyle/>
          <a:p>
            <a:pPr>
              <a:lnSpc>
                <a:spcPct val="150000"/>
              </a:lnSpc>
            </a:pPr>
            <a:endParaRPr lang="zh-CN" altLang="en-US" sz="2400"/>
          </a:p>
        </p:txBody>
      </p:sp>
      <p:sp>
        <p:nvSpPr>
          <p:cNvPr id="6" name="文本框 5"/>
          <p:cNvSpPr txBox="1"/>
          <p:nvPr>
            <p:custDataLst>
              <p:tags r:id="rId2"/>
            </p:custDataLst>
          </p:nvPr>
        </p:nvSpPr>
        <p:spPr>
          <a:xfrm>
            <a:off x="630555" y="1378585"/>
            <a:ext cx="10586085" cy="1373505"/>
          </a:xfrm>
          <a:prstGeom prst="rect">
            <a:avLst/>
          </a:prstGeom>
          <a:noFill/>
        </p:spPr>
        <p:txBody>
          <a:bodyPr wrap="square" rtlCol="0" anchor="t">
            <a:noAutofit/>
          </a:bodyPr>
          <a:lstStyle/>
          <a:p>
            <a:pPr>
              <a:lnSpc>
                <a:spcPct val="150000"/>
              </a:lnSpc>
            </a:pP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    仔细观察公式</a:t>
            </a:r>
            <a:r>
              <a:rPr lang="en-US" altLang="zh-CN" sz="2400"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(5-22)</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可知，在点</a:t>
            </a:r>
            <a:r>
              <a:rPr lang="en-US" altLang="zh-CN" sz="2800" kern="0" spc="0" baseline="0" noProof="0" dirty="0">
                <a:solidFill>
                  <a:srgbClr val="000000"/>
                </a:solidFill>
                <a:latin typeface="Arial" panose="020B0604020202020204" pitchFamily="34" charset="0"/>
                <a:ea typeface="Arial" panose="020B0604020202020204" pitchFamily="34" charset="0"/>
                <a:cs typeface="Arial" panose="020B0604020202020204" pitchFamily="34" charset="0"/>
              </a:rPr>
              <a:t>(</a:t>
            </a:r>
            <a:r>
              <a:rPr lang="en-US" altLang="zh-CN" sz="2800" i="1"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a:t>
            </a:r>
            <a:r>
              <a:rPr lang="en-US" altLang="zh-CN" sz="1800" i="1" kern="0" spc="0" baseline="-3300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i</a:t>
            </a:r>
            <a:r>
              <a:rPr lang="en-US" altLang="zh-CN" sz="2800" kern="0" spc="0" baseline="0" noProof="0" dirty="0">
                <a:solidFill>
                  <a:srgbClr val="000000"/>
                </a:solidFill>
                <a:latin typeface="Arial" panose="020B0604020202020204" pitchFamily="34" charset="0"/>
                <a:ea typeface="Arial" panose="020B0604020202020204" pitchFamily="34" charset="0"/>
                <a:cs typeface="Arial" panose="020B0604020202020204" pitchFamily="34" charset="0"/>
              </a:rPr>
              <a:t>,</a:t>
            </a:r>
            <a:r>
              <a:rPr lang="en-US" altLang="zh-CN" sz="2800" kern="0" spc="-15" baseline="0" noProof="0" dirty="0">
                <a:latin typeface="Arial" panose="020B0604020202020204" pitchFamily="34" charset="0"/>
                <a:ea typeface="Arial" panose="020B0604020202020204" pitchFamily="34" charset="0"/>
                <a:cs typeface="Arial" panose="020B0604020202020204" pitchFamily="34" charset="0"/>
              </a:rPr>
              <a:t> </a:t>
            </a:r>
            <a:r>
              <a:rPr lang="en-US" altLang="zh-CN" sz="2800" i="1" kern="0" spc="0" baseline="0" noProof="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y</a:t>
            </a:r>
            <a:r>
              <a:rPr lang="en-US" altLang="zh-CN" sz="1800" i="1" kern="0" spc="0" baseline="-33000" noProof="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j</a:t>
            </a:r>
            <a:r>
              <a:rPr lang="en-US" altLang="zh-CN" sz="2800" kern="0" spc="0" baseline="0" noProof="0" dirty="0">
                <a:solidFill>
                  <a:srgbClr val="000000"/>
                </a:solidFill>
                <a:latin typeface="Arial" panose="020B0604020202020204" pitchFamily="34" charset="0"/>
                <a:ea typeface="Arial" panose="020B0604020202020204" pitchFamily="34" charset="0"/>
                <a:cs typeface="Arial" panose="020B0604020202020204" pitchFamily="34" charset="0"/>
              </a:rPr>
              <a:t>)</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处的拉普拉斯算子可以用其周围</a:t>
            </a:r>
            <a:r>
              <a:rPr lang="en-US" altLang="zh-CN" sz="2400"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4</a:t>
            </a:r>
            <a:r>
              <a:rPr lang="en-US" altLang="zh-CN" sz="2400" kern="0" spc="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个</a:t>
            </a:r>
            <a:r>
              <a:rPr lang="en-US" altLang="zh-CN" sz="2400" kern="0" spc="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相邻点处的函数值与</a:t>
            </a:r>
            <a:r>
              <a:rPr lang="en-US" altLang="zh-CN" sz="2800" kern="0" spc="0" baseline="0" noProof="0" dirty="0">
                <a:solidFill>
                  <a:srgbClr val="000000"/>
                </a:solidFill>
                <a:latin typeface="Arial" panose="020B0604020202020204" pitchFamily="34" charset="0"/>
                <a:ea typeface="Arial" panose="020B0604020202020204" pitchFamily="34" charset="0"/>
                <a:cs typeface="Arial" panose="020B0604020202020204" pitchFamily="34" charset="0"/>
              </a:rPr>
              <a:t>(</a:t>
            </a:r>
            <a:r>
              <a:rPr lang="en-US" altLang="zh-CN" sz="2800" i="1"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a:t>
            </a:r>
            <a:r>
              <a:rPr lang="en-US" altLang="zh-CN" sz="1800" i="1" kern="0" spc="0" baseline="-3300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i</a:t>
            </a:r>
            <a:r>
              <a:rPr lang="en-US" altLang="zh-CN" sz="2800" kern="0" spc="0" baseline="0" noProof="0" dirty="0">
                <a:solidFill>
                  <a:srgbClr val="000000"/>
                </a:solidFill>
                <a:latin typeface="Arial" panose="020B0604020202020204" pitchFamily="34" charset="0"/>
                <a:ea typeface="Arial" panose="020B0604020202020204" pitchFamily="34" charset="0"/>
                <a:cs typeface="Arial" panose="020B0604020202020204" pitchFamily="34" charset="0"/>
              </a:rPr>
              <a:t>,</a:t>
            </a:r>
            <a:r>
              <a:rPr lang="en-US" altLang="zh-CN" sz="2800" kern="0" spc="-15" baseline="0" noProof="0" dirty="0">
                <a:latin typeface="Arial" panose="020B0604020202020204" pitchFamily="34" charset="0"/>
                <a:ea typeface="Arial" panose="020B0604020202020204" pitchFamily="34" charset="0"/>
                <a:cs typeface="Arial" panose="020B0604020202020204" pitchFamily="34" charset="0"/>
              </a:rPr>
              <a:t> </a:t>
            </a:r>
            <a:r>
              <a:rPr lang="en-US" altLang="zh-CN" sz="2800" i="1" kern="0" spc="0" baseline="0" noProof="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y</a:t>
            </a:r>
            <a:r>
              <a:rPr lang="en-US" altLang="zh-CN" sz="1800" i="1" kern="0" spc="0" baseline="-33000" noProof="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j</a:t>
            </a:r>
            <a:r>
              <a:rPr lang="en-US" altLang="zh-CN" sz="2800" kern="0" spc="0" baseline="0" noProof="0" dirty="0">
                <a:solidFill>
                  <a:srgbClr val="000000"/>
                </a:solidFill>
                <a:latin typeface="Arial" panose="020B0604020202020204" pitchFamily="34" charset="0"/>
                <a:ea typeface="Arial" panose="020B0604020202020204" pitchFamily="34" charset="0"/>
                <a:cs typeface="Arial" panose="020B0604020202020204" pitchFamily="34" charset="0"/>
              </a:rPr>
              <a:t>)</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点处的函数值的</a:t>
            </a:r>
            <a:r>
              <a:rPr lang="en-US" altLang="zh-CN" sz="2400" kern="0" spc="-15"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4</a:t>
            </a:r>
            <a:r>
              <a:rPr lang="en-US" altLang="zh-CN" sz="2400" kern="0" spc="-15" baseline="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倍之差计算,如图</a:t>
            </a:r>
            <a:r>
              <a:rPr lang="en-US" altLang="zh-CN" sz="2400" kern="0" spc="-15"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5-22</a:t>
            </a:r>
            <a:r>
              <a:rPr lang="en-US" altLang="zh-CN" sz="2400" kern="0" spc="-15" baseline="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所示</a:t>
            </a:r>
            <a:r>
              <a:rPr lang="en-US" altLang="zh-CN" sz="2400" kern="0" spc="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zh-CN" sz="2400" kern="0" spc="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endParaRPr lang="zh-CN" altLang="en-US" sz="2400" dirty="0"/>
          </a:p>
        </p:txBody>
      </p:sp>
      <p:sp>
        <p:nvSpPr>
          <p:cNvPr id="2" name="文本框 1"/>
          <p:cNvSpPr txBox="1"/>
          <p:nvPr/>
        </p:nvSpPr>
        <p:spPr>
          <a:xfrm>
            <a:off x="336884" y="613988"/>
            <a:ext cx="6852192" cy="954107"/>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rPr>
              <a:t>5.6.1 </a:t>
            </a:r>
            <a:r>
              <a:rPr lang="en-US" altLang="zh-CN" sz="2800" dirty="0" err="1">
                <a:ln>
                  <a:solidFill>
                    <a:schemeClr val="accent1"/>
                  </a:solidFill>
                </a:ln>
                <a:latin typeface="微软雅黑" panose="020B0503020204020204" pitchFamily="34" charset="-122"/>
                <a:ea typeface="微软雅黑" panose="020B0503020204020204" pitchFamily="34" charset="-122"/>
              </a:rPr>
              <a:t>拉普拉斯算子与拉普拉斯矩阵</a:t>
            </a:r>
            <a:endParaRPr lang="en-US" altLang="zh-CN" sz="2800" dirty="0">
              <a:ln>
                <a:solidFill>
                  <a:schemeClr val="accent1"/>
                </a:solidFill>
              </a:ln>
              <a:latin typeface="微软雅黑" panose="020B0503020204020204" pitchFamily="34" charset="-122"/>
              <a:ea typeface="微软雅黑" panose="020B0503020204020204" pitchFamily="34" charset="-122"/>
            </a:endParaRPr>
          </a:p>
          <a:p>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pic>
        <p:nvPicPr>
          <p:cNvPr id="12" name="图片 11"/>
          <p:cNvPicPr>
            <a:picLocks noChangeAspect="1"/>
          </p:cNvPicPr>
          <p:nvPr/>
        </p:nvPicPr>
        <p:blipFill>
          <a:blip r:embed="rId3"/>
          <a:stretch>
            <a:fillRect/>
          </a:stretch>
        </p:blipFill>
        <p:spPr>
          <a:xfrm>
            <a:off x="3051964" y="2934521"/>
            <a:ext cx="4940626" cy="3224793"/>
          </a:xfrm>
          <a:prstGeom prst="rect">
            <a:avLst/>
          </a:prstGeom>
        </p:spPr>
      </p:pic>
    </p:spTree>
  </p:cSld>
  <p:clrMapOvr>
    <a:masterClrMapping/>
  </p:clrMapOvr>
  <p:transition spd="slow" advTm="2811">
    <p:push dir="u"/>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lstStyle/>
          <a:p>
            <a:pPr>
              <a:lnSpc>
                <a:spcPct val="150000"/>
              </a:lnSpc>
            </a:pPr>
            <a:endParaRPr lang="zh-CN" altLang="en-US" sz="2400"/>
          </a:p>
        </p:txBody>
      </p:sp>
      <p:sp>
        <p:nvSpPr>
          <p:cNvPr id="6" name="文本框 5"/>
          <p:cNvSpPr txBox="1"/>
          <p:nvPr>
            <p:custDataLst>
              <p:tags r:id="rId2"/>
            </p:custDataLst>
          </p:nvPr>
        </p:nvSpPr>
        <p:spPr>
          <a:xfrm>
            <a:off x="1122362" y="1567815"/>
            <a:ext cx="10586085" cy="1373505"/>
          </a:xfrm>
          <a:prstGeom prst="rect">
            <a:avLst/>
          </a:prstGeom>
          <a:noFill/>
        </p:spPr>
        <p:txBody>
          <a:bodyPr wrap="square" rtlCol="0" anchor="t">
            <a:noAutofit/>
          </a:bodyPr>
          <a:lstStyle/>
          <a:p>
            <a:pPr marL="0" marR="0" indent="0" eaLnBrk="0">
              <a:lnSpc>
                <a:spcPct val="102000"/>
              </a:lnSpc>
            </a:pPr>
            <a:r>
              <a:rPr lang="en-US" altLang="zh-CN" sz="2400" kern="0" spc="-15" baseline="0" noProof="0">
                <a:solidFill>
                  <a:srgbClr val="000000"/>
                </a:solidFill>
                <a:latin typeface="宋体" panose="02010600030101010101" pitchFamily="2" charset="-122"/>
                <a:ea typeface="宋体" panose="02010600030101010101" pitchFamily="2" charset="-122"/>
                <a:cs typeface="宋体" panose="02010600030101010101" pitchFamily="2" charset="-122"/>
              </a:rPr>
              <a:t>更一般地，拉普拉斯算子可写为</a:t>
            </a:r>
            <a:r>
              <a:rPr lang="en-US" altLang="zh-CN" sz="2400" kern="0" spc="0" baseline="0" noProof="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(5-23)</a:t>
            </a:r>
            <a:r>
              <a:rPr lang="en-US" altLang="zh-CN" sz="2400" kern="0" spc="0" baseline="0" noProof="0">
                <a:solidFill>
                  <a:srgbClr val="000000"/>
                </a:solidFill>
                <a:latin typeface="宋体" panose="02010600030101010101" pitchFamily="2" charset="-122"/>
                <a:ea typeface="宋体" panose="02010600030101010101" pitchFamily="2" charset="-122"/>
                <a:cs typeface="宋体" panose="02010600030101010101" pitchFamily="2" charset="-122"/>
              </a:rPr>
              <a:t>式。</a:t>
            </a:r>
            <a:endParaRPr lang="en-US" altLang="zh-CN" sz="2400" kern="0" spc="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336884" y="613988"/>
            <a:ext cx="6852192" cy="954107"/>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rPr>
              <a:t>5.6.1 </a:t>
            </a:r>
            <a:r>
              <a:rPr lang="en-US" altLang="zh-CN" sz="2800" dirty="0" err="1">
                <a:ln>
                  <a:solidFill>
                    <a:schemeClr val="accent1"/>
                  </a:solidFill>
                </a:ln>
                <a:latin typeface="微软雅黑" panose="020B0503020204020204" pitchFamily="34" charset="-122"/>
                <a:ea typeface="微软雅黑" panose="020B0503020204020204" pitchFamily="34" charset="-122"/>
              </a:rPr>
              <a:t>拉普拉斯算子与拉普拉斯矩阵</a:t>
            </a:r>
            <a:endParaRPr lang="en-US" altLang="zh-CN" sz="2800" dirty="0">
              <a:ln>
                <a:solidFill>
                  <a:schemeClr val="accent1"/>
                </a:solidFill>
              </a:ln>
              <a:latin typeface="微软雅黑" panose="020B0503020204020204" pitchFamily="34" charset="-122"/>
              <a:ea typeface="微软雅黑" panose="020B0503020204020204" pitchFamily="34" charset="-122"/>
            </a:endParaRPr>
          </a:p>
          <a:p>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a:stretch>
            <a:fillRect/>
          </a:stretch>
        </p:blipFill>
        <p:spPr>
          <a:xfrm>
            <a:off x="1327208" y="2164966"/>
            <a:ext cx="9360794" cy="2527993"/>
          </a:xfrm>
          <a:prstGeom prst="rect">
            <a:avLst/>
          </a:prstGeom>
        </p:spPr>
      </p:pic>
      <p:sp>
        <p:nvSpPr>
          <p:cNvPr id="14" name="文本框 13"/>
          <p:cNvSpPr txBox="1"/>
          <p:nvPr/>
        </p:nvSpPr>
        <p:spPr>
          <a:xfrm>
            <a:off x="1122045" y="4721225"/>
            <a:ext cx="7065645" cy="525780"/>
          </a:xfrm>
          <a:prstGeom prst="rect">
            <a:avLst/>
          </a:prstGeom>
          <a:noFill/>
        </p:spPr>
        <p:txBody>
          <a:bodyPr wrap="square">
            <a:spAutoFit/>
          </a:bodyPr>
          <a:lstStyle/>
          <a:p>
            <a:pPr marL="0" marR="0" indent="0" eaLnBrk="0">
              <a:lnSpc>
                <a:spcPct val="101000"/>
              </a:lnSpc>
            </a:pP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其中</a:t>
            </a:r>
            <a:r>
              <a:rPr lang="en-US" altLang="zh-CN" sz="2400" kern="0" spc="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kern="0" spc="-10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i="1"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a:t>
            </a:r>
            <a:r>
              <a:rPr lang="en-US" altLang="zh-CN" sz="2400" i="1" kern="0" spc="-100" baseline="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kern="0" spc="0" baseline="0" noProof="0" dirty="0">
                <a:solidFill>
                  <a:srgbClr val="000000"/>
                </a:solidFill>
                <a:latin typeface="Arial" panose="020B0604020202020204" pitchFamily="34" charset="0"/>
                <a:ea typeface="Arial" panose="020B0604020202020204" pitchFamily="34" charset="0"/>
                <a:cs typeface="Arial" panose="020B0604020202020204" pitchFamily="34" charset="0"/>
              </a:rPr>
              <a:t>( </a:t>
            </a:r>
            <a:r>
              <a:rPr lang="en-US" altLang="zh-CN" sz="2400" i="1" kern="0" spc="0" baseline="0" noProof="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i</a:t>
            </a:r>
            <a:r>
              <a:rPr lang="zh-CN" altLang="en-US" sz="2400" i="1"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altLang="zh-CN" sz="2400" i="1" kern="0" spc="-100" baseline="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i="1"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j</a:t>
            </a:r>
            <a:r>
              <a:rPr lang="en-US" altLang="zh-CN" sz="2400" kern="0" spc="0" baseline="0" noProof="0" dirty="0">
                <a:solidFill>
                  <a:srgbClr val="000000"/>
                </a:solidFill>
                <a:latin typeface="Arial" panose="020B0604020202020204" pitchFamily="34" charset="0"/>
                <a:ea typeface="Arial" panose="020B0604020202020204" pitchFamily="34" charset="0"/>
                <a:cs typeface="Arial" panose="020B0604020202020204" pitchFamily="34" charset="0"/>
              </a:rPr>
              <a:t> ) </a:t>
            </a:r>
            <a:r>
              <a:rPr lang="en-US" altLang="zh-CN" sz="2400" kern="0" spc="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是</a:t>
            </a:r>
            <a:r>
              <a:rPr lang="en-US" altLang="zh-CN" sz="2800" kern="0" spc="0" baseline="0" noProof="0" dirty="0">
                <a:solidFill>
                  <a:srgbClr val="000000"/>
                </a:solidFill>
                <a:latin typeface="Arial" panose="020B0604020202020204" pitchFamily="34" charset="0"/>
                <a:ea typeface="Arial" panose="020B0604020202020204" pitchFamily="34" charset="0"/>
                <a:cs typeface="Arial" panose="020B0604020202020204" pitchFamily="34" charset="0"/>
              </a:rPr>
              <a:t>(</a:t>
            </a:r>
            <a:r>
              <a:rPr lang="en-US" altLang="zh-CN" sz="2800" i="1"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a:t>
            </a:r>
            <a:r>
              <a:rPr lang="en-US" altLang="zh-CN" i="1" kern="0" spc="0" baseline="-3300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i</a:t>
            </a:r>
            <a:r>
              <a:rPr lang="en-US" altLang="zh-CN" sz="2800" kern="0" spc="0" baseline="0" noProof="0" dirty="0">
                <a:solidFill>
                  <a:srgbClr val="000000"/>
                </a:solidFill>
                <a:latin typeface="Arial" panose="020B0604020202020204" pitchFamily="34" charset="0"/>
                <a:ea typeface="Arial" panose="020B0604020202020204" pitchFamily="34" charset="0"/>
                <a:cs typeface="Arial" panose="020B0604020202020204" pitchFamily="34" charset="0"/>
              </a:rPr>
              <a:t>,</a:t>
            </a:r>
            <a:r>
              <a:rPr lang="en-US" altLang="zh-CN" sz="2800" kern="0" spc="-100" baseline="0" noProof="0" dirty="0">
                <a:latin typeface="Arial" panose="020B0604020202020204" pitchFamily="34" charset="0"/>
                <a:ea typeface="Arial" panose="020B0604020202020204" pitchFamily="34" charset="0"/>
                <a:cs typeface="Arial" panose="020B0604020202020204" pitchFamily="34" charset="0"/>
              </a:rPr>
              <a:t> </a:t>
            </a:r>
            <a:r>
              <a:rPr lang="en-US" altLang="zh-CN" sz="2800" i="1" kern="0" spc="0" baseline="0" noProof="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y</a:t>
            </a:r>
            <a:r>
              <a:rPr lang="en-US" altLang="zh-CN" i="1" kern="0" spc="0" baseline="-33000" noProof="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j</a:t>
            </a:r>
            <a:r>
              <a:rPr lang="en-US" altLang="zh-CN" sz="2800" kern="0" spc="0" baseline="0" noProof="0" dirty="0">
                <a:solidFill>
                  <a:srgbClr val="000000"/>
                </a:solidFill>
                <a:latin typeface="Arial" panose="020B0604020202020204" pitchFamily="34" charset="0"/>
                <a:ea typeface="Arial" panose="020B0604020202020204" pitchFamily="34" charset="0"/>
                <a:cs typeface="Arial" panose="020B0604020202020204" pitchFamily="34" charset="0"/>
              </a:rPr>
              <a:t>)</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的邻居采样点的集合</a:t>
            </a:r>
            <a:r>
              <a:rPr lang="en-US" altLang="zh-CN" sz="2400" kern="0" spc="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zh-CN" sz="2400" kern="0" spc="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advTm="2811">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lstStyle/>
          <a:p>
            <a:pPr>
              <a:lnSpc>
                <a:spcPct val="150000"/>
              </a:lnSpc>
            </a:pPr>
            <a:endParaRPr lang="zh-CN" altLang="en-US" sz="2400"/>
          </a:p>
        </p:txBody>
      </p:sp>
      <p:sp>
        <p:nvSpPr>
          <p:cNvPr id="6" name="文本框 5"/>
          <p:cNvSpPr txBox="1"/>
          <p:nvPr>
            <p:custDataLst>
              <p:tags r:id="rId2"/>
            </p:custDataLst>
          </p:nvPr>
        </p:nvSpPr>
        <p:spPr>
          <a:xfrm>
            <a:off x="265747" y="1364089"/>
            <a:ext cx="11156633" cy="4794776"/>
          </a:xfrm>
          <a:prstGeom prst="rect">
            <a:avLst/>
          </a:prstGeom>
          <a:noFill/>
        </p:spPr>
        <p:txBody>
          <a:bodyPr wrap="square" rtlCol="0" anchor="t">
            <a:noAutofit/>
          </a:bodyPr>
          <a:lstStyle/>
          <a:p>
            <a:pPr marL="304800" marR="0" indent="0" eaLnBrk="0">
              <a:lnSpc>
                <a:spcPct val="102000"/>
              </a:lnSpc>
            </a:pPr>
            <a:r>
              <a:rPr lang="en-US" altLang="zh-CN" sz="2400" kern="0" spc="-15"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邻接矩阵</a:t>
            </a:r>
            <a:r>
              <a:rPr lang="en-US" altLang="zh-CN" sz="2400" kern="0" spc="-14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i="1"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sz="2400" i="1" kern="0" spc="-14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具有以下特点</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marL="0" marR="0" indent="0" eaLnBrk="0">
              <a:lnSpc>
                <a:spcPct val="71000"/>
              </a:lnSpc>
            </a:pPr>
            <a:endPar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marL="266700" marR="23495" indent="304800" eaLnBrk="0">
              <a:lnSpc>
                <a:spcPct val="130000"/>
              </a:lnSpc>
            </a:pP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400" kern="0" spc="-75"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当且仅当图</a:t>
            </a:r>
            <a:r>
              <a:rPr lang="en-US" altLang="zh-CN" sz="2400" i="1"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en-US" altLang="zh-CN" sz="2400" i="1" kern="0" spc="-75"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没有自环时，邻接矩阵</a:t>
            </a:r>
            <a:r>
              <a:rPr lang="en-US" altLang="zh-CN" sz="2400" i="1"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的主对角线的元素值都是0，节点</a:t>
            </a:r>
            <a:r>
              <a:rPr lang="en-US" altLang="zh-CN" sz="2400" i="1"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i</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有一个自环时，对应的</a:t>
            </a:r>
            <a:r>
              <a:rPr lang="en-US" altLang="zh-CN" sz="2400" i="1"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sz="2400" i="1" kern="0" spc="0" baseline="-3100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ii</a:t>
            </a:r>
            <a:r>
              <a:rPr lang="en-US" altLang="zh-CN" sz="2400" i="1" kern="0" spc="-15" noProof="0" dirty="0">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endPar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marL="0" marR="0" indent="0" eaLnBrk="0">
              <a:lnSpc>
                <a:spcPct val="79000"/>
              </a:lnSpc>
            </a:pPr>
            <a:endPar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marL="571500" marR="0" indent="0" eaLnBrk="0">
              <a:lnSpc>
                <a:spcPct val="102000"/>
              </a:lnSpc>
            </a:pP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400" kern="0" spc="-75"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邻接矩阵</a:t>
            </a:r>
            <a:r>
              <a:rPr lang="en-US" altLang="zh-CN" sz="2400" i="1"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表示图</a:t>
            </a:r>
            <a:r>
              <a:rPr lang="en-US" altLang="zh-CN" sz="2400" kern="0" spc="-75"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i="1"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en-US" altLang="zh-CN" sz="2400" i="1" kern="0" spc="-75"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没有并行边</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marL="0" marR="0" indent="0" eaLnBrk="0">
              <a:lnSpc>
                <a:spcPct val="72000"/>
              </a:lnSpc>
            </a:pPr>
            <a:endPar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marL="266700" marR="40005" indent="304800" eaLnBrk="0">
              <a:lnSpc>
                <a:spcPct val="132000"/>
              </a:lnSpc>
            </a:pPr>
            <a:r>
              <a:rPr lang="en-US" altLang="zh-CN" sz="2400" kern="0" spc="-1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400" kern="0" spc="-15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如果图</a:t>
            </a:r>
            <a:r>
              <a:rPr lang="en-US" altLang="zh-CN" sz="2400" i="1"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是一个没有自环，没有并行边的简单图，则一个点的</a:t>
            </a:r>
            <a:r>
              <a:rPr lang="en-US" altLang="zh-CN" sz="2400" kern="0" spc="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度等于邻接矩阵</a:t>
            </a:r>
            <a:r>
              <a:rPr lang="en-US" altLang="zh-CN" sz="2400" i="1"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sz="2400" i="1" kern="0" spc="-9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对应行或列中1的数目；</a:t>
            </a:r>
            <a:endPar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marL="0" marR="0" indent="0" eaLnBrk="0">
              <a:lnSpc>
                <a:spcPct val="72000"/>
              </a:lnSpc>
            </a:pPr>
            <a:endPar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marL="571500" marR="0" indent="0" eaLnBrk="0">
              <a:lnSpc>
                <a:spcPct val="102000"/>
              </a:lnSpc>
            </a:pP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400" kern="0" spc="-15"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i="1"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矩阵的行和列都对应图</a:t>
            </a:r>
            <a:r>
              <a:rPr lang="en-US" altLang="zh-CN" sz="2400" i="1"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的点，且都按相同的顺序排列</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28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endParaRPr lang="zh-CN" altLang="en-US" sz="2800" dirty="0">
              <a:latin typeface="Times New Roman" panose="02020603050405020304" pitchFamily="18" charset="0"/>
              <a:cs typeface="Times New Roman" panose="02020603050405020304" pitchFamily="18" charset="0"/>
            </a:endParaRPr>
          </a:p>
        </p:txBody>
      </p:sp>
      <p:sp>
        <p:nvSpPr>
          <p:cNvPr id="2" name="文本框 1"/>
          <p:cNvSpPr txBox="1"/>
          <p:nvPr/>
        </p:nvSpPr>
        <p:spPr>
          <a:xfrm>
            <a:off x="336884" y="613988"/>
            <a:ext cx="6710302" cy="523220"/>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rPr>
              <a:t>5.4.1</a:t>
            </a:r>
            <a:r>
              <a:rPr lang="zh-CN" altLang="zh-CN" sz="2800" dirty="0">
                <a:ln>
                  <a:solidFill>
                    <a:schemeClr val="accent1"/>
                  </a:solidFill>
                </a:ln>
                <a:latin typeface="微软雅黑" panose="020B0503020204020204" pitchFamily="34" charset="-122"/>
                <a:ea typeface="微软雅黑" panose="020B0503020204020204" pitchFamily="34" charset="-122"/>
              </a:rPr>
              <a:t>邻接矩阵（</a:t>
            </a:r>
            <a:r>
              <a:rPr lang="en-US" altLang="zh-CN" sz="2800" dirty="0">
                <a:ln>
                  <a:solidFill>
                    <a:schemeClr val="accent1"/>
                  </a:solidFill>
                </a:ln>
                <a:latin typeface="微软雅黑" panose="020B0503020204020204" pitchFamily="34" charset="-122"/>
                <a:ea typeface="微软雅黑" panose="020B0503020204020204" pitchFamily="34" charset="-122"/>
              </a:rPr>
              <a:t>Adjacent matrix</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Tree>
  </p:cSld>
  <p:clrMapOvr>
    <a:masterClrMapping/>
  </p:clrMapOvr>
  <p:transition spd="slow" advTm="2811">
    <p:push dir="u"/>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lstStyle/>
          <a:p>
            <a:pPr>
              <a:lnSpc>
                <a:spcPct val="150000"/>
              </a:lnSpc>
            </a:pPr>
            <a:endParaRPr lang="zh-CN" altLang="en-US" sz="2400"/>
          </a:p>
        </p:txBody>
      </p:sp>
      <p:sp>
        <p:nvSpPr>
          <p:cNvPr id="2" name="文本框 1"/>
          <p:cNvSpPr txBox="1"/>
          <p:nvPr/>
        </p:nvSpPr>
        <p:spPr>
          <a:xfrm>
            <a:off x="461645" y="659130"/>
            <a:ext cx="7183755" cy="521970"/>
          </a:xfrm>
          <a:prstGeom prst="rect">
            <a:avLst/>
          </a:prstGeom>
          <a:noFill/>
        </p:spPr>
        <p:txBody>
          <a:bodyPr wrap="square" rtlCol="0" anchor="t">
            <a:spAutoFit/>
          </a:bodyPr>
          <a:p>
            <a:r>
              <a:rPr lang="en-US" altLang="zh-CN" sz="2800" dirty="0">
                <a:ln>
                  <a:solidFill>
                    <a:schemeClr val="accent1"/>
                  </a:solidFill>
                </a:ln>
                <a:latin typeface="微软雅黑" panose="020B0503020204020204" pitchFamily="34" charset="-122"/>
                <a:ea typeface="微软雅黑" panose="020B0503020204020204" pitchFamily="34" charset="-122"/>
                <a:sym typeface="+mn-ea"/>
              </a:rPr>
              <a:t>5.6.2 </a:t>
            </a:r>
            <a:r>
              <a:rPr lang="en-US" altLang="zh-CN" sz="2800" dirty="0" err="1">
                <a:ln>
                  <a:solidFill>
                    <a:schemeClr val="accent1"/>
                  </a:solidFill>
                </a:ln>
                <a:latin typeface="微软雅黑" panose="020B0503020204020204" pitchFamily="34" charset="-122"/>
                <a:ea typeface="微软雅黑" panose="020B0503020204020204" pitchFamily="34" charset="-122"/>
                <a:sym typeface="+mn-ea"/>
              </a:rPr>
              <a:t>图上的拉普拉斯算子与拉普拉斯矩阵</a:t>
            </a:r>
            <a:endParaRPr lang="en-US" altLang="zh-CN" sz="2800" dirty="0" err="1">
              <a:ln>
                <a:solidFill>
                  <a:schemeClr val="accent1"/>
                </a:solidFill>
              </a:ln>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804545" y="1401445"/>
            <a:ext cx="10690225" cy="1753235"/>
          </a:xfrm>
          <a:prstGeom prst="rect">
            <a:avLst/>
          </a:prstGeom>
          <a:noFill/>
          <a:ln w="9525">
            <a:noFill/>
          </a:ln>
        </p:spPr>
        <p:txBody>
          <a:bodyPr wrap="square">
            <a:spAutoFit/>
          </a:bodyPr>
          <a:p>
            <a:pPr indent="304800" fontAlgn="auto">
              <a:lnSpc>
                <a:spcPct val="150000"/>
              </a:lnSpc>
            </a:pPr>
            <a:r>
              <a:rPr lang="en-US" altLang="zh-CN" sz="2400" b="0">
                <a:latin typeface="Times New Roman" panose="02020603050405020304" pitchFamily="18" charset="0"/>
                <a:ea typeface="宋体" panose="02010600030101010101" pitchFamily="2" charset="-122"/>
              </a:rPr>
              <a:t>  </a:t>
            </a:r>
            <a:r>
              <a:rPr lang="zh-CN" sz="2400" b="0">
                <a:latin typeface="Times New Roman" panose="02020603050405020304" pitchFamily="18" charset="0"/>
                <a:ea typeface="宋体" panose="02010600030101010101" pitchFamily="2" charset="-122"/>
              </a:rPr>
              <a:t>由</a:t>
            </a:r>
            <a:r>
              <a:rPr lang="en-US" sz="2400" b="0">
                <a:latin typeface="Times New Roman" panose="02020603050405020304" pitchFamily="18" charset="0"/>
                <a:ea typeface="宋体" panose="02010600030101010101" pitchFamily="2" charset="-122"/>
              </a:rPr>
              <a:t>5.1</a:t>
            </a:r>
            <a:r>
              <a:rPr lang="zh-CN" sz="2400" b="0">
                <a:latin typeface="Times New Roman" panose="02020603050405020304" pitchFamily="18" charset="0"/>
                <a:ea typeface="宋体" panose="02010600030101010101" pitchFamily="2" charset="-122"/>
              </a:rPr>
              <a:t>节可知，图上各节点的邻接关系具有任意性，如何将函数数值计算中的拉普拉斯算子推广到图结构上？首先，将图在节点处的值看做是此节点的对应函数值，根据公式</a:t>
            </a:r>
            <a:r>
              <a:rPr lang="en-US" sz="2400" b="0">
                <a:latin typeface="Times New Roman" panose="02020603050405020304" pitchFamily="18" charset="0"/>
                <a:ea typeface="宋体" panose="02010600030101010101" pitchFamily="2" charset="-122"/>
              </a:rPr>
              <a:t>(5-22)</a:t>
            </a:r>
            <a:r>
              <a:rPr lang="zh-CN" sz="2400" b="0">
                <a:latin typeface="Times New Roman" panose="02020603050405020304" pitchFamily="18" charset="0"/>
                <a:ea typeface="宋体" panose="02010600030101010101" pitchFamily="2" charset="-122"/>
              </a:rPr>
              <a:t>，则在节点</a:t>
            </a:r>
            <a:r>
              <a:rPr lang="en-US" sz="2400" b="0" i="1">
                <a:latin typeface="Times New Roman" panose="02020603050405020304" pitchFamily="18" charset="0"/>
                <a:ea typeface="宋体" panose="02010600030101010101" pitchFamily="2" charset="-122"/>
              </a:rPr>
              <a:t>i</a:t>
            </a:r>
            <a:r>
              <a:rPr lang="zh-CN" sz="2400" b="0">
                <a:latin typeface="Times New Roman" panose="02020603050405020304" pitchFamily="18" charset="0"/>
                <a:ea typeface="宋体" panose="02010600030101010101" pitchFamily="2" charset="-122"/>
              </a:rPr>
              <a:t>处的拉普拉斯算子可用公式</a:t>
            </a:r>
            <a:r>
              <a:rPr lang="en-US" sz="2400" b="0">
                <a:latin typeface="Times New Roman" panose="02020603050405020304" pitchFamily="18" charset="0"/>
                <a:ea typeface="宋体" panose="02010600030101010101" pitchFamily="2" charset="-122"/>
              </a:rPr>
              <a:t>(5-24)</a:t>
            </a:r>
            <a:r>
              <a:rPr lang="zh-CN" sz="2400" b="0">
                <a:latin typeface="Times New Roman" panose="02020603050405020304" pitchFamily="18" charset="0"/>
                <a:ea typeface="宋体" panose="02010600030101010101" pitchFamily="2" charset="-122"/>
              </a:rPr>
              <a:t>计算。</a:t>
            </a:r>
            <a:endParaRPr lang="zh-CN" altLang="en-US" sz="2400" b="0">
              <a:latin typeface="Times New Roman" panose="02020603050405020304" pitchFamily="18" charset="0"/>
              <a:ea typeface="宋体" panose="02010600030101010101" pitchFamily="2" charset="-122"/>
            </a:endParaRPr>
          </a:p>
        </p:txBody>
      </p:sp>
      <p:graphicFrame>
        <p:nvGraphicFramePr>
          <p:cNvPr id="6" name="对象 -2147481395"/>
          <p:cNvGraphicFramePr>
            <a:graphicFrameLocks noChangeAspect="1"/>
          </p:cNvGraphicFramePr>
          <p:nvPr>
            <p:custDataLst>
              <p:tags r:id="rId2"/>
            </p:custDataLst>
          </p:nvPr>
        </p:nvGraphicFramePr>
        <p:xfrm>
          <a:off x="4854575" y="3244850"/>
          <a:ext cx="1681480" cy="560705"/>
        </p:xfrm>
        <a:graphic>
          <a:graphicData uri="http://schemas.openxmlformats.org/presentationml/2006/ole">
            <mc:AlternateContent xmlns:mc="http://schemas.openxmlformats.org/markup-compatibility/2006">
              <mc:Choice xmlns:v="urn:schemas-microsoft-com:vml" Requires="v">
                <p:oleObj spid="_x0000_s3076" name="" r:id="rId3" imgW="1117600" imgH="368300" progId="Equation.DSMT4">
                  <p:embed/>
                </p:oleObj>
              </mc:Choice>
              <mc:Fallback>
                <p:oleObj name="" r:id="rId3" imgW="1117600" imgH="368300" progId="Equation.DSMT4">
                  <p:embed/>
                  <p:pic>
                    <p:nvPicPr>
                      <p:cNvPr id="0" name="图片 3075"/>
                      <p:cNvPicPr/>
                      <p:nvPr/>
                    </p:nvPicPr>
                    <p:blipFill>
                      <a:blip r:embed="rId4"/>
                      <a:stretch>
                        <a:fillRect/>
                      </a:stretch>
                    </p:blipFill>
                    <p:spPr>
                      <a:xfrm>
                        <a:off x="4854575" y="3244850"/>
                        <a:ext cx="1681480" cy="560705"/>
                      </a:xfrm>
                      <a:prstGeom prst="rect">
                        <a:avLst/>
                      </a:prstGeom>
                      <a:noFill/>
                      <a:ln w="38100">
                        <a:noFill/>
                        <a:miter/>
                      </a:ln>
                    </p:spPr>
                  </p:pic>
                </p:oleObj>
              </mc:Fallback>
            </mc:AlternateContent>
          </a:graphicData>
        </a:graphic>
      </p:graphicFrame>
      <p:sp>
        <p:nvSpPr>
          <p:cNvPr id="7" name="文本框 6"/>
          <p:cNvSpPr txBox="1"/>
          <p:nvPr/>
        </p:nvSpPr>
        <p:spPr>
          <a:xfrm>
            <a:off x="9145905" y="3244850"/>
            <a:ext cx="1220470" cy="460375"/>
          </a:xfrm>
          <a:prstGeom prst="rect">
            <a:avLst/>
          </a:prstGeom>
          <a:noFill/>
          <a:ln w="9525">
            <a:noFill/>
          </a:ln>
        </p:spPr>
        <p:txBody>
          <a:bodyPr wrap="square">
            <a:spAutoFit/>
          </a:bodyPr>
          <a:p>
            <a:pPr indent="304800" algn="r"/>
            <a:r>
              <a:rPr lang="en-US" b="0">
                <a:latin typeface="Times New Roman" panose="02020603050405020304" pitchFamily="18" charset="0"/>
                <a:ea typeface="宋体" panose="02010600030101010101" pitchFamily="2" charset="-122"/>
              </a:rPr>
              <a:t> </a:t>
            </a:r>
            <a:r>
              <a:rPr lang="en-US" sz="2400" b="0">
                <a:latin typeface="Times New Roman" panose="02020603050405020304" pitchFamily="18" charset="0"/>
                <a:cs typeface="华文宋体" panose="02010600040101010101" charset="-122"/>
              </a:rPr>
              <a:t>(5-24)</a:t>
            </a:r>
            <a:endParaRPr lang="en-US" altLang="en-US" sz="2400" b="0">
              <a:latin typeface="Times New Roman" panose="02020603050405020304" pitchFamily="18" charset="0"/>
              <a:cs typeface="华文宋体" panose="02010600040101010101" charset="-122"/>
            </a:endParaRPr>
          </a:p>
        </p:txBody>
      </p:sp>
      <p:sp>
        <p:nvSpPr>
          <p:cNvPr id="8" name="文本框 7"/>
          <p:cNvSpPr txBox="1"/>
          <p:nvPr/>
        </p:nvSpPr>
        <p:spPr>
          <a:xfrm>
            <a:off x="709295" y="3705225"/>
            <a:ext cx="10279380" cy="1198880"/>
          </a:xfrm>
          <a:prstGeom prst="rect">
            <a:avLst/>
          </a:prstGeom>
          <a:noFill/>
        </p:spPr>
        <p:txBody>
          <a:bodyPr wrap="square" rtlCol="0" anchor="t">
            <a:spAutoFit/>
          </a:bodyPr>
          <a:p>
            <a:pPr indent="45720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其中，</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是节点i处的所有邻居节点的集合。对于加权图，相应节点i处的拉普拉斯算子可计算为公式(5-25)。</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9" name="对象 -2147481394"/>
          <p:cNvGraphicFramePr>
            <a:graphicFrameLocks noChangeAspect="1"/>
          </p:cNvGraphicFramePr>
          <p:nvPr>
            <p:custDataLst>
              <p:tags r:id="rId5"/>
            </p:custDataLst>
          </p:nvPr>
        </p:nvGraphicFramePr>
        <p:xfrm>
          <a:off x="2055495" y="3914140"/>
          <a:ext cx="285115" cy="342265"/>
        </p:xfrm>
        <a:graphic>
          <a:graphicData uri="http://schemas.openxmlformats.org/presentationml/2006/ole">
            <mc:AlternateContent xmlns:mc="http://schemas.openxmlformats.org/markup-compatibility/2006">
              <mc:Choice xmlns:v="urn:schemas-microsoft-com:vml" Requires="v">
                <p:oleObj spid="_x0000_s10" name="" r:id="rId6" imgW="190500" imgH="228600" progId="Equation.DSMT4">
                  <p:embed/>
                </p:oleObj>
              </mc:Choice>
              <mc:Fallback>
                <p:oleObj name="" r:id="rId6" imgW="190500" imgH="228600" progId="Equation.DSMT4">
                  <p:embed/>
                  <p:pic>
                    <p:nvPicPr>
                      <p:cNvPr id="0" name="图片 8"/>
                      <p:cNvPicPr/>
                      <p:nvPr/>
                    </p:nvPicPr>
                    <p:blipFill>
                      <a:blip r:embed="rId7"/>
                      <a:stretch>
                        <a:fillRect/>
                      </a:stretch>
                    </p:blipFill>
                    <p:spPr>
                      <a:xfrm>
                        <a:off x="2055495" y="3914140"/>
                        <a:ext cx="285115" cy="342265"/>
                      </a:xfrm>
                      <a:prstGeom prst="rect">
                        <a:avLst/>
                      </a:prstGeom>
                      <a:noFill/>
                      <a:ln w="38100">
                        <a:noFill/>
                        <a:miter/>
                      </a:ln>
                    </p:spPr>
                  </p:pic>
                </p:oleObj>
              </mc:Fallback>
            </mc:AlternateContent>
          </a:graphicData>
        </a:graphic>
      </p:graphicFrame>
      <p:graphicFrame>
        <p:nvGraphicFramePr>
          <p:cNvPr id="11" name="对象 -2147481393"/>
          <p:cNvGraphicFramePr>
            <a:graphicFrameLocks noChangeAspect="1"/>
          </p:cNvGraphicFramePr>
          <p:nvPr>
            <p:custDataLst>
              <p:tags r:id="rId8"/>
            </p:custDataLst>
          </p:nvPr>
        </p:nvGraphicFramePr>
        <p:xfrm>
          <a:off x="4854575" y="5044440"/>
          <a:ext cx="1866900" cy="539750"/>
        </p:xfrm>
        <a:graphic>
          <a:graphicData uri="http://schemas.openxmlformats.org/presentationml/2006/ole">
            <mc:AlternateContent xmlns:mc="http://schemas.openxmlformats.org/markup-compatibility/2006">
              <mc:Choice xmlns:v="urn:schemas-microsoft-com:vml" Requires="v">
                <p:oleObj spid="_x0000_s12" name="" r:id="rId9" imgW="1282700" imgH="368300" progId="Equation.DSMT4">
                  <p:embed/>
                </p:oleObj>
              </mc:Choice>
              <mc:Fallback>
                <p:oleObj name="" r:id="rId9" imgW="1282700" imgH="368300" progId="Equation.DSMT4">
                  <p:embed/>
                  <p:pic>
                    <p:nvPicPr>
                      <p:cNvPr id="0" name="图片 9"/>
                      <p:cNvPicPr/>
                      <p:nvPr/>
                    </p:nvPicPr>
                    <p:blipFill>
                      <a:blip r:embed="rId10"/>
                      <a:stretch>
                        <a:fillRect/>
                      </a:stretch>
                    </p:blipFill>
                    <p:spPr>
                      <a:xfrm>
                        <a:off x="4854575" y="5044440"/>
                        <a:ext cx="1866900" cy="539750"/>
                      </a:xfrm>
                      <a:prstGeom prst="rect">
                        <a:avLst/>
                      </a:prstGeom>
                      <a:noFill/>
                      <a:ln w="38100">
                        <a:noFill/>
                        <a:miter/>
                      </a:ln>
                    </p:spPr>
                  </p:pic>
                </p:oleObj>
              </mc:Fallback>
            </mc:AlternateContent>
          </a:graphicData>
        </a:graphic>
      </p:graphicFrame>
      <p:sp>
        <p:nvSpPr>
          <p:cNvPr id="13" name="文本框 12"/>
          <p:cNvSpPr txBox="1"/>
          <p:nvPr/>
        </p:nvSpPr>
        <p:spPr>
          <a:xfrm>
            <a:off x="9540875" y="5044440"/>
            <a:ext cx="1031875" cy="460375"/>
          </a:xfrm>
          <a:prstGeom prst="rect">
            <a:avLst/>
          </a:prstGeom>
          <a:noFill/>
        </p:spPr>
        <p:txBody>
          <a:bodyPr wrap="square" rtlCol="0" anchor="t">
            <a:spAutoFit/>
          </a:bodyPr>
          <a:p>
            <a:r>
              <a:rPr lang="zh-CN" altLang="en-US" sz="2400">
                <a:latin typeface="Times New Roman" panose="02020603050405020304" pitchFamily="18" charset="0"/>
                <a:ea typeface="宋体" panose="02010600030101010101" pitchFamily="2" charset="-122"/>
                <a:cs typeface="Times New Roman" panose="02020603050405020304" pitchFamily="18" charset="0"/>
              </a:rPr>
              <a:t>(5-25)</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spd="slow" advTm="2811">
    <p:push dir="u"/>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2" name="文本框 1"/>
          <p:cNvSpPr txBox="1"/>
          <p:nvPr/>
        </p:nvSpPr>
        <p:spPr>
          <a:xfrm>
            <a:off x="478155" y="605155"/>
            <a:ext cx="7146925" cy="521970"/>
          </a:xfrm>
          <a:prstGeom prst="rect">
            <a:avLst/>
          </a:prstGeom>
          <a:noFill/>
        </p:spPr>
        <p:txBody>
          <a:bodyPr wrap="square" rtlCol="0" anchor="t">
            <a:spAutoFit/>
          </a:bodyPr>
          <a:p>
            <a:r>
              <a:rPr lang="en-US" altLang="zh-CN" sz="2800" dirty="0">
                <a:ln>
                  <a:solidFill>
                    <a:schemeClr val="accent1"/>
                  </a:solidFill>
                </a:ln>
                <a:latin typeface="微软雅黑" panose="020B0503020204020204" pitchFamily="34" charset="-122"/>
                <a:ea typeface="微软雅黑" panose="020B0503020204020204" pitchFamily="34" charset="-122"/>
                <a:sym typeface="+mn-ea"/>
              </a:rPr>
              <a:t>5.6.2 </a:t>
            </a:r>
            <a:r>
              <a:rPr lang="en-US" altLang="zh-CN" sz="2800" dirty="0" err="1">
                <a:ln>
                  <a:solidFill>
                    <a:schemeClr val="accent1"/>
                  </a:solidFill>
                </a:ln>
                <a:latin typeface="微软雅黑" panose="020B0503020204020204" pitchFamily="34" charset="-122"/>
                <a:ea typeface="微软雅黑" panose="020B0503020204020204" pitchFamily="34" charset="-122"/>
                <a:sym typeface="+mn-ea"/>
              </a:rPr>
              <a:t>图上的拉普拉斯算子与拉普拉斯矩阵</a:t>
            </a:r>
            <a:endParaRPr lang="en-US" altLang="zh-CN" sz="2800" dirty="0" err="1">
              <a:ln>
                <a:solidFill>
                  <a:schemeClr val="accent1"/>
                </a:solidFill>
              </a:ln>
              <a:latin typeface="微软雅黑" panose="020B0503020204020204" pitchFamily="34" charset="-122"/>
              <a:ea typeface="微软雅黑" panose="020B0503020204020204" pitchFamily="34" charset="-122"/>
              <a:sym typeface="+mn-ea"/>
            </a:endParaRPr>
          </a:p>
        </p:txBody>
      </p:sp>
      <p:sp>
        <p:nvSpPr>
          <p:cNvPr id="7" name="文本框 6"/>
          <p:cNvSpPr txBox="1"/>
          <p:nvPr/>
        </p:nvSpPr>
        <p:spPr>
          <a:xfrm>
            <a:off x="863600" y="1068705"/>
            <a:ext cx="10461625" cy="1198880"/>
          </a:xfrm>
          <a:prstGeom prst="rect">
            <a:avLst/>
          </a:prstGeom>
          <a:noFill/>
        </p:spPr>
        <p:txBody>
          <a:bodyPr wrap="square" rtlCol="0" anchor="t">
            <a:spAutoFit/>
          </a:bodyPr>
          <a:p>
            <a:pPr indent="45720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可用图5-23表示如下，黑色是节点i，空心节点是其所有邻居节点，虚边节点是节点i的非邻居节点。</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8" name="图片 7"/>
          <p:cNvPicPr>
            <a:picLocks noChangeAspect="1"/>
          </p:cNvPicPr>
          <p:nvPr>
            <p:custDataLst>
              <p:tags r:id="rId2"/>
            </p:custDataLst>
          </p:nvPr>
        </p:nvPicPr>
        <p:blipFill>
          <a:blip r:embed="rId3"/>
          <a:stretch>
            <a:fillRect/>
          </a:stretch>
        </p:blipFill>
        <p:spPr>
          <a:xfrm>
            <a:off x="8164195" y="2147570"/>
            <a:ext cx="3802380" cy="3208020"/>
          </a:xfrm>
          <a:prstGeom prst="rect">
            <a:avLst/>
          </a:prstGeom>
        </p:spPr>
      </p:pic>
      <p:sp>
        <p:nvSpPr>
          <p:cNvPr id="9" name="文本框 8"/>
          <p:cNvSpPr txBox="1"/>
          <p:nvPr/>
        </p:nvSpPr>
        <p:spPr>
          <a:xfrm>
            <a:off x="804545" y="2147570"/>
            <a:ext cx="7474585" cy="1198880"/>
          </a:xfrm>
          <a:prstGeom prst="rect">
            <a:avLst/>
          </a:prstGeom>
          <a:noFill/>
        </p:spPr>
        <p:txBody>
          <a:bodyPr wrap="square" rtlCol="0" anchor="t">
            <a:spAutoFit/>
          </a:bodyPr>
          <a:p>
            <a:pPr indent="45720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如果j不是i的邻居节点，则</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，公式(5-25)改写为下式。</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3" name="对象 -2147481391"/>
          <p:cNvGraphicFramePr>
            <a:graphicFrameLocks noChangeAspect="1"/>
          </p:cNvGraphicFramePr>
          <p:nvPr>
            <p:custDataLst>
              <p:tags r:id="rId4"/>
            </p:custDataLst>
          </p:nvPr>
        </p:nvGraphicFramePr>
        <p:xfrm>
          <a:off x="4890770" y="2334895"/>
          <a:ext cx="862330" cy="457835"/>
        </p:xfrm>
        <a:graphic>
          <a:graphicData uri="http://schemas.openxmlformats.org/presentationml/2006/ole">
            <mc:AlternateContent xmlns:mc="http://schemas.openxmlformats.org/markup-compatibility/2006">
              <mc:Choice xmlns:v="urn:schemas-microsoft-com:vml" Requires="v">
                <p:oleObj spid="_x0000_s3076" name="" r:id="rId5" imgW="457200" imgH="241300" progId="Equation.DSMT4">
                  <p:embed/>
                </p:oleObj>
              </mc:Choice>
              <mc:Fallback>
                <p:oleObj name="" r:id="rId5" imgW="457200" imgH="241300" progId="Equation.DSMT4">
                  <p:embed/>
                  <p:pic>
                    <p:nvPicPr>
                      <p:cNvPr id="0" name="图片 3075"/>
                      <p:cNvPicPr/>
                      <p:nvPr/>
                    </p:nvPicPr>
                    <p:blipFill>
                      <a:blip r:embed="rId6"/>
                      <a:stretch>
                        <a:fillRect/>
                      </a:stretch>
                    </p:blipFill>
                    <p:spPr>
                      <a:xfrm>
                        <a:off x="4890770" y="2334895"/>
                        <a:ext cx="862330" cy="457835"/>
                      </a:xfrm>
                      <a:prstGeom prst="rect">
                        <a:avLst/>
                      </a:prstGeom>
                      <a:noFill/>
                      <a:ln w="38100">
                        <a:noFill/>
                        <a:miter/>
                      </a:ln>
                    </p:spPr>
                  </p:pic>
                </p:oleObj>
              </mc:Fallback>
            </mc:AlternateContent>
          </a:graphicData>
        </a:graphic>
      </p:graphicFrame>
      <p:graphicFrame>
        <p:nvGraphicFramePr>
          <p:cNvPr id="4" name="对象 -2147481390"/>
          <p:cNvGraphicFramePr>
            <a:graphicFrameLocks noChangeAspect="1"/>
          </p:cNvGraphicFramePr>
          <p:nvPr>
            <p:custDataLst>
              <p:tags r:id="rId7"/>
            </p:custDataLst>
          </p:nvPr>
        </p:nvGraphicFramePr>
        <p:xfrm>
          <a:off x="1663065" y="3380105"/>
          <a:ext cx="5962015" cy="635635"/>
        </p:xfrm>
        <a:graphic>
          <a:graphicData uri="http://schemas.openxmlformats.org/presentationml/2006/ole">
            <mc:AlternateContent xmlns:mc="http://schemas.openxmlformats.org/markup-compatibility/2006">
              <mc:Choice xmlns:v="urn:schemas-microsoft-com:vml" Requires="v">
                <p:oleObj spid="_x0000_s10" name="" r:id="rId8" imgW="3298825" imgH="355600" progId="Equation.DSMT4">
                  <p:embed/>
                </p:oleObj>
              </mc:Choice>
              <mc:Fallback>
                <p:oleObj name="" r:id="rId8" imgW="3298825" imgH="355600" progId="Equation.DSMT4">
                  <p:embed/>
                  <p:pic>
                    <p:nvPicPr>
                      <p:cNvPr id="0" name="图片 9"/>
                      <p:cNvPicPr/>
                      <p:nvPr/>
                    </p:nvPicPr>
                    <p:blipFill>
                      <a:blip r:embed="rId9"/>
                      <a:stretch>
                        <a:fillRect/>
                      </a:stretch>
                    </p:blipFill>
                    <p:spPr>
                      <a:xfrm>
                        <a:off x="1663065" y="3380105"/>
                        <a:ext cx="5962015" cy="635635"/>
                      </a:xfrm>
                      <a:prstGeom prst="rect">
                        <a:avLst/>
                      </a:prstGeom>
                      <a:noFill/>
                      <a:ln w="38100">
                        <a:noFill/>
                        <a:miter/>
                      </a:ln>
                    </p:spPr>
                  </p:pic>
                </p:oleObj>
              </mc:Fallback>
            </mc:AlternateContent>
          </a:graphicData>
        </a:graphic>
      </p:graphicFrame>
      <p:graphicFrame>
        <p:nvGraphicFramePr>
          <p:cNvPr id="6" name="对象 -2147481389"/>
          <p:cNvGraphicFramePr>
            <a:graphicFrameLocks noChangeAspect="1"/>
          </p:cNvGraphicFramePr>
          <p:nvPr>
            <p:custDataLst>
              <p:tags r:id="rId10"/>
            </p:custDataLst>
          </p:nvPr>
        </p:nvGraphicFramePr>
        <p:xfrm>
          <a:off x="1421765" y="4162108"/>
          <a:ext cx="6336030" cy="1745615"/>
        </p:xfrm>
        <a:graphic>
          <a:graphicData uri="http://schemas.openxmlformats.org/presentationml/2006/ole">
            <mc:AlternateContent xmlns:mc="http://schemas.openxmlformats.org/markup-compatibility/2006">
              <mc:Choice xmlns:v="urn:schemas-microsoft-com:vml" Requires="v">
                <p:oleObj spid="_x0000_s11" name="" r:id="rId11" imgW="3797300" imgH="1041400" progId="Equation.DSMT4">
                  <p:embed/>
                </p:oleObj>
              </mc:Choice>
              <mc:Fallback>
                <p:oleObj name="" r:id="rId11" imgW="3797300" imgH="1041400" progId="Equation.DSMT4">
                  <p:embed/>
                  <p:pic>
                    <p:nvPicPr>
                      <p:cNvPr id="0" name="图片 10"/>
                      <p:cNvPicPr/>
                      <p:nvPr/>
                    </p:nvPicPr>
                    <p:blipFill>
                      <a:blip r:embed="rId12"/>
                      <a:stretch>
                        <a:fillRect/>
                      </a:stretch>
                    </p:blipFill>
                    <p:spPr>
                      <a:xfrm>
                        <a:off x="1421765" y="4162108"/>
                        <a:ext cx="6336030" cy="1745615"/>
                      </a:xfrm>
                      <a:prstGeom prst="rect">
                        <a:avLst/>
                      </a:prstGeom>
                      <a:noFill/>
                      <a:ln w="38100">
                        <a:noFill/>
                        <a:miter/>
                      </a:ln>
                    </p:spPr>
                  </p:pic>
                </p:oleObj>
              </mc:Fallback>
            </mc:AlternateContent>
          </a:graphicData>
        </a:graphic>
      </p:graphicFrame>
      <p:sp>
        <p:nvSpPr>
          <p:cNvPr id="12" name="文本框 11"/>
          <p:cNvSpPr txBox="1"/>
          <p:nvPr/>
        </p:nvSpPr>
        <p:spPr>
          <a:xfrm>
            <a:off x="6733540" y="5532120"/>
            <a:ext cx="1181735" cy="373380"/>
          </a:xfrm>
          <a:prstGeom prst="rect">
            <a:avLst/>
          </a:prstGeom>
          <a:noFill/>
        </p:spPr>
        <p:txBody>
          <a:bodyPr wrap="square" rtlCol="0" anchor="t">
            <a:noAutofit/>
          </a:bodyPr>
          <a:p>
            <a:r>
              <a:rPr lang="zh-CN" altLang="en-US" sz="2400">
                <a:latin typeface="Times New Roman" panose="02020603050405020304" pitchFamily="18" charset="0"/>
                <a:cs typeface="Times New Roman" panose="02020603050405020304" pitchFamily="18" charset="0"/>
              </a:rPr>
              <a:t>(5-26)</a:t>
            </a:r>
            <a:endParaRPr lang="zh-CN" altLang="en-US" sz="2400">
              <a:latin typeface="Times New Roman" panose="02020603050405020304" pitchFamily="18" charset="0"/>
              <a:cs typeface="Times New Roman" panose="02020603050405020304" pitchFamily="18" charset="0"/>
            </a:endParaRPr>
          </a:p>
        </p:txBody>
      </p:sp>
    </p:spTree>
  </p:cSld>
  <p:clrMapOvr>
    <a:masterClrMapping/>
  </p:clrMapOvr>
  <p:transition spd="slow" advTm="2811">
    <p:push dir="u"/>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lstStyle/>
          <a:p>
            <a:pPr>
              <a:lnSpc>
                <a:spcPct val="150000"/>
              </a:lnSpc>
            </a:pPr>
            <a:endParaRPr lang="zh-CN" altLang="en-US" sz="2400"/>
          </a:p>
        </p:txBody>
      </p:sp>
      <p:sp>
        <p:nvSpPr>
          <p:cNvPr id="2" name="文本框 1"/>
          <p:cNvSpPr txBox="1"/>
          <p:nvPr/>
        </p:nvSpPr>
        <p:spPr>
          <a:xfrm>
            <a:off x="630555" y="605155"/>
            <a:ext cx="7033260" cy="521970"/>
          </a:xfrm>
          <a:prstGeom prst="rect">
            <a:avLst/>
          </a:prstGeom>
          <a:noFill/>
        </p:spPr>
        <p:txBody>
          <a:bodyPr wrap="square" rtlCol="0" anchor="t">
            <a:spAutoFit/>
          </a:bodyPr>
          <a:p>
            <a:r>
              <a:rPr lang="en-US" altLang="zh-CN" sz="2800" dirty="0">
                <a:ln>
                  <a:solidFill>
                    <a:schemeClr val="accent1"/>
                  </a:solidFill>
                </a:ln>
                <a:latin typeface="微软雅黑" panose="020B0503020204020204" pitchFamily="34" charset="-122"/>
                <a:ea typeface="微软雅黑" panose="020B0503020204020204" pitchFamily="34" charset="-122"/>
                <a:sym typeface="+mn-ea"/>
              </a:rPr>
              <a:t>5.6.2 </a:t>
            </a:r>
            <a:r>
              <a:rPr lang="en-US" altLang="zh-CN" sz="2800" dirty="0" err="1">
                <a:ln>
                  <a:solidFill>
                    <a:schemeClr val="accent1"/>
                  </a:solidFill>
                </a:ln>
                <a:latin typeface="微软雅黑" panose="020B0503020204020204" pitchFamily="34" charset="-122"/>
                <a:ea typeface="微软雅黑" panose="020B0503020204020204" pitchFamily="34" charset="-122"/>
                <a:sym typeface="+mn-ea"/>
              </a:rPr>
              <a:t>图上的拉普拉斯算子与拉普拉斯矩阵</a:t>
            </a:r>
            <a:endParaRPr lang="en-US" altLang="zh-CN" sz="2800" dirty="0" err="1">
              <a:ln>
                <a:solidFill>
                  <a:schemeClr val="accent1"/>
                </a:solidFill>
              </a:ln>
              <a:latin typeface="微软雅黑" panose="020B0503020204020204" pitchFamily="34" charset="-122"/>
              <a:ea typeface="微软雅黑" panose="020B0503020204020204" pitchFamily="34" charset="-122"/>
              <a:sym typeface="+mn-ea"/>
            </a:endParaRPr>
          </a:p>
        </p:txBody>
      </p:sp>
      <p:sp>
        <p:nvSpPr>
          <p:cNvPr id="7" name="文本框 6"/>
          <p:cNvSpPr txBox="1"/>
          <p:nvPr/>
        </p:nvSpPr>
        <p:spPr>
          <a:xfrm>
            <a:off x="711835" y="1183640"/>
            <a:ext cx="11029950" cy="1198880"/>
          </a:xfrm>
          <a:prstGeom prst="rect">
            <a:avLst/>
          </a:prstGeom>
          <a:noFill/>
        </p:spPr>
        <p:txBody>
          <a:bodyPr wrap="square" rtlCol="0" anchor="t">
            <a:spAutoFit/>
          </a:bodyPr>
          <a:p>
            <a:pPr indent="45720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定义5.18 拉普拉斯矩阵为加权矩阵和邻接矩阵之差，即</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，L是对称矩阵，其实际代表了图上的二阶导数。</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3" name="对象 -2147480543"/>
          <p:cNvGraphicFramePr>
            <a:graphicFrameLocks noChangeAspect="1"/>
          </p:cNvGraphicFramePr>
          <p:nvPr>
            <p:custDataLst>
              <p:tags r:id="rId2"/>
            </p:custDataLst>
          </p:nvPr>
        </p:nvGraphicFramePr>
        <p:xfrm>
          <a:off x="8719185" y="1391285"/>
          <a:ext cx="1363980" cy="340995"/>
        </p:xfrm>
        <a:graphic>
          <a:graphicData uri="http://schemas.openxmlformats.org/presentationml/2006/ole">
            <mc:AlternateContent xmlns:mc="http://schemas.openxmlformats.org/markup-compatibility/2006">
              <mc:Choice xmlns:v="urn:schemas-microsoft-com:vml" Requires="v">
                <p:oleObj spid="_x0000_s3076" name="" r:id="rId3" imgW="722630" imgH="177800" progId="Equation.DSMT4">
                  <p:embed/>
                </p:oleObj>
              </mc:Choice>
              <mc:Fallback>
                <p:oleObj name="" r:id="rId3" imgW="722630" imgH="177800" progId="Equation.DSMT4">
                  <p:embed/>
                  <p:pic>
                    <p:nvPicPr>
                      <p:cNvPr id="0" name="图片 3075"/>
                      <p:cNvPicPr/>
                      <p:nvPr/>
                    </p:nvPicPr>
                    <p:blipFill>
                      <a:blip r:embed="rId4"/>
                      <a:stretch>
                        <a:fillRect/>
                      </a:stretch>
                    </p:blipFill>
                    <p:spPr>
                      <a:xfrm>
                        <a:off x="8719185" y="1391285"/>
                        <a:ext cx="1363980" cy="340995"/>
                      </a:xfrm>
                      <a:prstGeom prst="rect">
                        <a:avLst/>
                      </a:prstGeom>
                      <a:noFill/>
                      <a:ln w="38100">
                        <a:noFill/>
                        <a:miter/>
                      </a:ln>
                    </p:spPr>
                  </p:pic>
                </p:oleObj>
              </mc:Fallback>
            </mc:AlternateContent>
          </a:graphicData>
        </a:graphic>
      </p:graphicFrame>
      <p:sp>
        <p:nvSpPr>
          <p:cNvPr id="14" name="文本框 13"/>
          <p:cNvSpPr txBox="1"/>
          <p:nvPr/>
        </p:nvSpPr>
        <p:spPr>
          <a:xfrm>
            <a:off x="784225" y="2391410"/>
            <a:ext cx="10435590" cy="1753235"/>
          </a:xfrm>
          <a:prstGeom prst="rect">
            <a:avLst/>
          </a:prstGeom>
          <a:noFill/>
        </p:spPr>
        <p:txBody>
          <a:bodyPr wrap="square" rtlCol="0" anchor="t">
            <a:spAutoFit/>
          </a:bodyPr>
          <a:p>
            <a:pPr indent="457200" fontAlgn="auto">
              <a:lnSpc>
                <a:spcPct val="150000"/>
              </a:lnSpc>
            </a:pPr>
            <a:r>
              <a:rPr lang="zh-CN" altLang="en-US" sz="2400">
                <a:latin typeface="Times New Roman" panose="02020603050405020304" pitchFamily="18" charset="0"/>
                <a:cs typeface="Times New Roman" panose="02020603050405020304" pitchFamily="18" charset="0"/>
              </a:rPr>
              <a:t>其中，D是一个对角矩阵，</a:t>
            </a: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表示的是图上节点</a:t>
            </a: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的度，W是各节点的权重之和所构成的对角阵。</a:t>
            </a:r>
            <a:endParaRPr lang="zh-CN" altLang="en-US" sz="2400">
              <a:latin typeface="Times New Roman" panose="02020603050405020304" pitchFamily="18" charset="0"/>
              <a:cs typeface="Times New Roman" panose="02020603050405020304" pitchFamily="18" charset="0"/>
            </a:endParaRPr>
          </a:p>
          <a:p>
            <a:pPr indent="457200" fontAlgn="auto">
              <a:lnSpc>
                <a:spcPct val="150000"/>
              </a:lnSpc>
            </a:pPr>
            <a:r>
              <a:rPr lang="zh-CN" altLang="en-US" sz="2400">
                <a:latin typeface="Times New Roman" panose="02020603050405020304" pitchFamily="18" charset="0"/>
                <a:cs typeface="Times New Roman" panose="02020603050405020304" pitchFamily="18" charset="0"/>
              </a:rPr>
              <a:t>拉普拉斯矩阵的元素级别的定义如下：</a:t>
            </a:r>
            <a:endParaRPr lang="zh-CN" altLang="en-US" sz="2400">
              <a:latin typeface="Times New Roman" panose="02020603050405020304" pitchFamily="18" charset="0"/>
              <a:cs typeface="Times New Roman" panose="02020603050405020304" pitchFamily="18" charset="0"/>
            </a:endParaRPr>
          </a:p>
        </p:txBody>
      </p:sp>
      <p:graphicFrame>
        <p:nvGraphicFramePr>
          <p:cNvPr id="6" name="对象 -2147481387"/>
          <p:cNvGraphicFramePr>
            <a:graphicFrameLocks noChangeAspect="1"/>
          </p:cNvGraphicFramePr>
          <p:nvPr>
            <p:custDataLst>
              <p:tags r:id="rId5"/>
            </p:custDataLst>
          </p:nvPr>
        </p:nvGraphicFramePr>
        <p:xfrm>
          <a:off x="4853305" y="2517775"/>
          <a:ext cx="1204595" cy="586740"/>
        </p:xfrm>
        <a:graphic>
          <a:graphicData uri="http://schemas.openxmlformats.org/presentationml/2006/ole">
            <mc:AlternateContent xmlns:mc="http://schemas.openxmlformats.org/markup-compatibility/2006">
              <mc:Choice xmlns:v="urn:schemas-microsoft-com:vml" Requires="v">
                <p:oleObj spid="_x0000_s15" name="" r:id="rId6" imgW="723265" imgH="355600" progId="Equation.DSMT4">
                  <p:embed/>
                </p:oleObj>
              </mc:Choice>
              <mc:Fallback>
                <p:oleObj name="" r:id="rId6" imgW="723265" imgH="355600" progId="Equation.DSMT4">
                  <p:embed/>
                  <p:pic>
                    <p:nvPicPr>
                      <p:cNvPr id="0" name="图片 14"/>
                      <p:cNvPicPr/>
                      <p:nvPr/>
                    </p:nvPicPr>
                    <p:blipFill>
                      <a:blip r:embed="rId7"/>
                      <a:stretch>
                        <a:fillRect/>
                      </a:stretch>
                    </p:blipFill>
                    <p:spPr>
                      <a:xfrm>
                        <a:off x="4853305" y="2517775"/>
                        <a:ext cx="1204595" cy="586740"/>
                      </a:xfrm>
                      <a:prstGeom prst="rect">
                        <a:avLst/>
                      </a:prstGeom>
                      <a:noFill/>
                      <a:ln w="38100">
                        <a:noFill/>
                        <a:miter/>
                      </a:ln>
                    </p:spPr>
                  </p:pic>
                </p:oleObj>
              </mc:Fallback>
            </mc:AlternateContent>
          </a:graphicData>
        </a:graphic>
      </p:graphicFrame>
      <p:graphicFrame>
        <p:nvGraphicFramePr>
          <p:cNvPr id="8" name="对象 -2147481386"/>
          <p:cNvGraphicFramePr>
            <a:graphicFrameLocks noChangeAspect="1"/>
          </p:cNvGraphicFramePr>
          <p:nvPr>
            <p:custDataLst>
              <p:tags r:id="rId8"/>
            </p:custDataLst>
          </p:nvPr>
        </p:nvGraphicFramePr>
        <p:xfrm>
          <a:off x="8606790" y="2580005"/>
          <a:ext cx="256540" cy="440055"/>
        </p:xfrm>
        <a:graphic>
          <a:graphicData uri="http://schemas.openxmlformats.org/presentationml/2006/ole">
            <mc:AlternateContent xmlns:mc="http://schemas.openxmlformats.org/markup-compatibility/2006">
              <mc:Choice xmlns:v="urn:schemas-microsoft-com:vml" Requires="v">
                <p:oleObj spid="_x0000_s16" name="" r:id="rId9" imgW="139700" imgH="228600" progId="Equation.DSMT4">
                  <p:embed/>
                </p:oleObj>
              </mc:Choice>
              <mc:Fallback>
                <p:oleObj name="" r:id="rId9" imgW="139700" imgH="228600" progId="Equation.DSMT4">
                  <p:embed/>
                  <p:pic>
                    <p:nvPicPr>
                      <p:cNvPr id="0" name="图片 15"/>
                      <p:cNvPicPr/>
                      <p:nvPr/>
                    </p:nvPicPr>
                    <p:blipFill>
                      <a:blip r:embed="rId10"/>
                      <a:stretch>
                        <a:fillRect/>
                      </a:stretch>
                    </p:blipFill>
                    <p:spPr>
                      <a:xfrm>
                        <a:off x="8606790" y="2580005"/>
                        <a:ext cx="256540" cy="440055"/>
                      </a:xfrm>
                      <a:prstGeom prst="rect">
                        <a:avLst/>
                      </a:prstGeom>
                      <a:noFill/>
                      <a:ln w="38100">
                        <a:noFill/>
                        <a:miter/>
                      </a:ln>
                    </p:spPr>
                  </p:pic>
                </p:oleObj>
              </mc:Fallback>
            </mc:AlternateContent>
          </a:graphicData>
        </a:graphic>
      </p:graphicFrame>
      <p:graphicFrame>
        <p:nvGraphicFramePr>
          <p:cNvPr id="9" name="对象 -2147481385"/>
          <p:cNvGraphicFramePr>
            <a:graphicFrameLocks noChangeAspect="1"/>
          </p:cNvGraphicFramePr>
          <p:nvPr>
            <p:custDataLst>
              <p:tags r:id="rId11"/>
            </p:custDataLst>
          </p:nvPr>
        </p:nvGraphicFramePr>
        <p:xfrm>
          <a:off x="4853305" y="4389120"/>
          <a:ext cx="3137535" cy="1307465"/>
        </p:xfrm>
        <a:graphic>
          <a:graphicData uri="http://schemas.openxmlformats.org/presentationml/2006/ole">
            <mc:AlternateContent xmlns:mc="http://schemas.openxmlformats.org/markup-compatibility/2006">
              <mc:Choice xmlns:v="urn:schemas-microsoft-com:vml" Requires="v">
                <p:oleObj spid="_x0000_s17" name="" r:id="rId12" imgW="1828165" imgH="761365" progId="Equation.DSMT4">
                  <p:embed/>
                </p:oleObj>
              </mc:Choice>
              <mc:Fallback>
                <p:oleObj name="" r:id="rId12" imgW="1828165" imgH="761365" progId="Equation.DSMT4">
                  <p:embed/>
                  <p:pic>
                    <p:nvPicPr>
                      <p:cNvPr id="0" name="图片 16"/>
                      <p:cNvPicPr/>
                      <p:nvPr/>
                    </p:nvPicPr>
                    <p:blipFill>
                      <a:blip r:embed="rId13"/>
                      <a:stretch>
                        <a:fillRect/>
                      </a:stretch>
                    </p:blipFill>
                    <p:spPr>
                      <a:xfrm>
                        <a:off x="4853305" y="4389120"/>
                        <a:ext cx="3137535" cy="1307465"/>
                      </a:xfrm>
                      <a:prstGeom prst="rect">
                        <a:avLst/>
                      </a:prstGeom>
                      <a:noFill/>
                      <a:ln w="38100">
                        <a:noFill/>
                        <a:miter/>
                      </a:ln>
                    </p:spPr>
                  </p:pic>
                </p:oleObj>
              </mc:Fallback>
            </mc:AlternateContent>
          </a:graphicData>
        </a:graphic>
      </p:graphicFrame>
    </p:spTree>
  </p:cSld>
  <p:clrMapOvr>
    <a:masterClrMapping/>
  </p:clrMapOvr>
  <p:transition spd="slow" advTm="2811">
    <p:push dir="u"/>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lstStyle/>
          <a:p>
            <a:pPr>
              <a:lnSpc>
                <a:spcPct val="150000"/>
              </a:lnSpc>
            </a:pPr>
            <a:endParaRPr lang="zh-CN" altLang="en-US" sz="2400"/>
          </a:p>
        </p:txBody>
      </p:sp>
      <p:sp>
        <p:nvSpPr>
          <p:cNvPr id="2" name="文本框 1"/>
          <p:cNvSpPr txBox="1"/>
          <p:nvPr>
            <p:custDataLst>
              <p:tags r:id="rId2"/>
            </p:custDataLst>
          </p:nvPr>
        </p:nvSpPr>
        <p:spPr>
          <a:xfrm>
            <a:off x="630555" y="605155"/>
            <a:ext cx="7033260" cy="521970"/>
          </a:xfrm>
          <a:prstGeom prst="rect">
            <a:avLst/>
          </a:prstGeom>
          <a:noFill/>
        </p:spPr>
        <p:txBody>
          <a:bodyPr wrap="square" rtlCol="0" anchor="t">
            <a:spAutoFit/>
          </a:bodyPr>
          <a:p>
            <a:r>
              <a:rPr lang="en-US" altLang="zh-CN" sz="2800" dirty="0">
                <a:ln>
                  <a:solidFill>
                    <a:schemeClr val="accent1"/>
                  </a:solidFill>
                </a:ln>
                <a:latin typeface="微软雅黑" panose="020B0503020204020204" pitchFamily="34" charset="-122"/>
                <a:ea typeface="微软雅黑" panose="020B0503020204020204" pitchFamily="34" charset="-122"/>
                <a:sym typeface="+mn-ea"/>
              </a:rPr>
              <a:t>5.6.3</a:t>
            </a:r>
            <a:r>
              <a:rPr lang="en-US" altLang="zh-CN" sz="2800" dirty="0" err="1">
                <a:ln>
                  <a:solidFill>
                    <a:schemeClr val="accent1"/>
                  </a:solidFill>
                </a:ln>
                <a:latin typeface="微软雅黑" panose="020B0503020204020204" pitchFamily="34" charset="-122"/>
                <a:ea typeface="微软雅黑" panose="020B0503020204020204" pitchFamily="34" charset="-122"/>
                <a:sym typeface="+mn-ea"/>
              </a:rPr>
              <a:t> 拉普拉斯算子及拉普拉斯矩阵的应用</a:t>
            </a:r>
            <a:endParaRPr lang="en-US" altLang="zh-CN" sz="2800" dirty="0" err="1">
              <a:ln>
                <a:solidFill>
                  <a:schemeClr val="accent1"/>
                </a:solidFill>
              </a:ln>
              <a:latin typeface="微软雅黑" panose="020B0503020204020204" pitchFamily="34" charset="-122"/>
              <a:ea typeface="微软雅黑" panose="020B0503020204020204" pitchFamily="34" charset="-122"/>
              <a:sym typeface="+mn-ea"/>
            </a:endParaRPr>
          </a:p>
        </p:txBody>
      </p:sp>
      <p:sp>
        <p:nvSpPr>
          <p:cNvPr id="106" name="文本框 105"/>
          <p:cNvSpPr txBox="1"/>
          <p:nvPr/>
        </p:nvSpPr>
        <p:spPr>
          <a:xfrm>
            <a:off x="793750" y="1217930"/>
            <a:ext cx="9813925" cy="1753235"/>
          </a:xfrm>
          <a:prstGeom prst="rect">
            <a:avLst/>
          </a:prstGeom>
          <a:noFill/>
          <a:ln w="9525">
            <a:noFill/>
          </a:ln>
        </p:spPr>
        <p:txBody>
          <a:bodyPr wrap="square">
            <a:spAutoFit/>
          </a:bodyPr>
          <a:p>
            <a:pPr indent="304800" fontAlgn="auto">
              <a:lnSpc>
                <a:spcPct val="150000"/>
              </a:lnSpc>
            </a:pPr>
            <a:r>
              <a:rPr lang="zh-CN" sz="2400" b="0">
                <a:latin typeface="宋体" panose="02010600030101010101" pitchFamily="2" charset="-122"/>
                <a:ea typeface="宋体" panose="02010600030101010101" pitchFamily="2" charset="-122"/>
                <a:cs typeface="宋体" panose="02010600030101010101" pitchFamily="2" charset="-122"/>
              </a:rPr>
              <a:t>下面我们以图上的信号处理为例，给出拉普拉斯算子及其矩阵的应用。在图信号处理中，拉普拉斯算子经常被用来描述中心节点与其邻居节点之间信号的差异，如公式</a:t>
            </a:r>
            <a:r>
              <a:rPr lang="en-US" sz="2400" b="0">
                <a:latin typeface="宋体" panose="02010600030101010101" pitchFamily="2" charset="-122"/>
                <a:ea typeface="宋体" panose="02010600030101010101" pitchFamily="2" charset="-122"/>
                <a:cs typeface="宋体" panose="02010600030101010101" pitchFamily="2" charset="-122"/>
              </a:rPr>
              <a:t>(5-27)</a:t>
            </a:r>
            <a:r>
              <a:rPr lang="zh-CN" sz="2400" b="0">
                <a:latin typeface="宋体" panose="02010600030101010101" pitchFamily="2" charset="-122"/>
                <a:ea typeface="宋体" panose="02010600030101010101" pitchFamily="2" charset="-122"/>
                <a:cs typeface="宋体" panose="02010600030101010101" pitchFamily="2" charset="-122"/>
              </a:rPr>
              <a:t>所示。</a:t>
            </a:r>
            <a:endParaRPr lang="zh-CN" altLang="en-US" sz="2400" b="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3" name="对象 -2147481381"/>
          <p:cNvGraphicFramePr>
            <a:graphicFrameLocks noChangeAspect="1"/>
          </p:cNvGraphicFramePr>
          <p:nvPr>
            <p:custDataLst>
              <p:tags r:id="rId3"/>
            </p:custDataLst>
          </p:nvPr>
        </p:nvGraphicFramePr>
        <p:xfrm>
          <a:off x="3031490" y="2942590"/>
          <a:ext cx="4970145" cy="976630"/>
        </p:xfrm>
        <a:graphic>
          <a:graphicData uri="http://schemas.openxmlformats.org/presentationml/2006/ole">
            <mc:AlternateContent xmlns:mc="http://schemas.openxmlformats.org/markup-compatibility/2006">
              <mc:Choice xmlns:v="urn:schemas-microsoft-com:vml" Requires="v">
                <p:oleObj spid="_x0000_s3076" name="" r:id="rId4" imgW="2716530" imgH="533400" progId="Equation.DSMT4">
                  <p:embed/>
                </p:oleObj>
              </mc:Choice>
              <mc:Fallback>
                <p:oleObj name="" r:id="rId4" imgW="2716530" imgH="533400" progId="Equation.DSMT4">
                  <p:embed/>
                  <p:pic>
                    <p:nvPicPr>
                      <p:cNvPr id="0" name="图片 3075"/>
                      <p:cNvPicPr/>
                      <p:nvPr/>
                    </p:nvPicPr>
                    <p:blipFill>
                      <a:blip r:embed="rId5"/>
                      <a:stretch>
                        <a:fillRect/>
                      </a:stretch>
                    </p:blipFill>
                    <p:spPr>
                      <a:xfrm>
                        <a:off x="3031490" y="2942590"/>
                        <a:ext cx="4970145" cy="976630"/>
                      </a:xfrm>
                      <a:prstGeom prst="rect">
                        <a:avLst/>
                      </a:prstGeom>
                      <a:noFill/>
                      <a:ln w="38100">
                        <a:noFill/>
                        <a:miter/>
                      </a:ln>
                    </p:spPr>
                  </p:pic>
                </p:oleObj>
              </mc:Fallback>
            </mc:AlternateContent>
          </a:graphicData>
        </a:graphic>
      </p:graphicFrame>
      <p:sp>
        <p:nvSpPr>
          <p:cNvPr id="6" name="文本框 5"/>
          <p:cNvSpPr txBox="1"/>
          <p:nvPr/>
        </p:nvSpPr>
        <p:spPr>
          <a:xfrm>
            <a:off x="9631680" y="3244850"/>
            <a:ext cx="975995" cy="460375"/>
          </a:xfrm>
          <a:prstGeom prst="rect">
            <a:avLst/>
          </a:prstGeom>
          <a:noFill/>
        </p:spPr>
        <p:txBody>
          <a:bodyPr wrap="square" rtlCol="0" anchor="t">
            <a:spAutoFit/>
          </a:bodyPr>
          <a:p>
            <a:r>
              <a:rPr lang="zh-CN" altLang="en-US" sz="2400">
                <a:latin typeface="Times New Roman" panose="02020603050405020304" pitchFamily="18" charset="0"/>
                <a:cs typeface="Times New Roman" panose="02020603050405020304" pitchFamily="18" charset="0"/>
              </a:rPr>
              <a:t>(5-27)</a:t>
            </a:r>
            <a:endParaRPr lang="zh-CN" altLang="en-US" sz="2400">
              <a:latin typeface="Times New Roman" panose="02020603050405020304" pitchFamily="18" charset="0"/>
              <a:cs typeface="Times New Roman" panose="02020603050405020304" pitchFamily="18" charset="0"/>
            </a:endParaRPr>
          </a:p>
        </p:txBody>
      </p:sp>
      <p:sp>
        <p:nvSpPr>
          <p:cNvPr id="7" name="文本框 6"/>
          <p:cNvSpPr txBox="1"/>
          <p:nvPr/>
        </p:nvSpPr>
        <p:spPr>
          <a:xfrm>
            <a:off x="630555" y="3853180"/>
            <a:ext cx="10190480" cy="1198880"/>
          </a:xfrm>
          <a:prstGeom prst="rect">
            <a:avLst/>
          </a:prstGeom>
          <a:noFill/>
          <a:ln w="9525">
            <a:noFill/>
          </a:ln>
        </p:spPr>
        <p:txBody>
          <a:bodyPr wrap="square">
            <a:spAutoFit/>
          </a:bodyPr>
          <a:p>
            <a:pPr indent="127000" fontAlgn="auto">
              <a:lnSpc>
                <a:spcPct val="150000"/>
              </a:lnSpc>
            </a:pPr>
            <a:r>
              <a:rPr lang="en-US" altLang="zh-CN" sz="2400" b="0">
                <a:latin typeface="Times New Roman" panose="02020603050405020304" pitchFamily="18" charset="0"/>
                <a:ea typeface="宋体" panose="02010600030101010101" pitchFamily="2" charset="-122"/>
              </a:rPr>
              <a:t>   </a:t>
            </a:r>
            <a:r>
              <a:rPr lang="zh-CN" sz="2400" b="0">
                <a:latin typeface="Times New Roman" panose="02020603050405020304" pitchFamily="18" charset="0"/>
                <a:ea typeface="宋体" panose="02010600030101010101" pitchFamily="2" charset="-122"/>
              </a:rPr>
              <a:t>拉普拉斯矩阵是一个可以反映图信号的局部平滑度的一个算子，也可以定义图信号的总变差，如公式</a:t>
            </a:r>
            <a:r>
              <a:rPr lang="en-US" sz="2400" b="0">
                <a:latin typeface="Times New Roman" panose="02020603050405020304" pitchFamily="18" charset="0"/>
                <a:ea typeface="宋体" panose="02010600030101010101" pitchFamily="2" charset="-122"/>
              </a:rPr>
              <a:t>(5-28)</a:t>
            </a:r>
            <a:r>
              <a:rPr lang="zh-CN" sz="2400" b="0">
                <a:latin typeface="Times New Roman" panose="02020603050405020304" pitchFamily="18" charset="0"/>
                <a:ea typeface="宋体" panose="02010600030101010101" pitchFamily="2" charset="-122"/>
              </a:rPr>
              <a:t>所示。</a:t>
            </a:r>
            <a:endParaRPr lang="zh-CN" altLang="en-US" sz="2400" b="0">
              <a:latin typeface="Times New Roman" panose="02020603050405020304" pitchFamily="18" charset="0"/>
              <a:ea typeface="宋体" panose="02010600030101010101" pitchFamily="2" charset="-122"/>
            </a:endParaRPr>
          </a:p>
        </p:txBody>
      </p:sp>
      <p:graphicFrame>
        <p:nvGraphicFramePr>
          <p:cNvPr id="8" name="对象 -2147481380"/>
          <p:cNvGraphicFramePr>
            <a:graphicFrameLocks noChangeAspect="1"/>
          </p:cNvGraphicFramePr>
          <p:nvPr>
            <p:custDataLst>
              <p:tags r:id="rId6"/>
            </p:custDataLst>
          </p:nvPr>
        </p:nvGraphicFramePr>
        <p:xfrm>
          <a:off x="3195320" y="5245735"/>
          <a:ext cx="4890135" cy="719455"/>
        </p:xfrm>
        <a:graphic>
          <a:graphicData uri="http://schemas.openxmlformats.org/presentationml/2006/ole">
            <mc:AlternateContent xmlns:mc="http://schemas.openxmlformats.org/markup-compatibility/2006">
              <mc:Choice xmlns:v="urn:schemas-microsoft-com:vml" Requires="v">
                <p:oleObj spid="_x0000_s9" name="" r:id="rId7" imgW="2589530" imgH="381000" progId="Equation.DSMT4">
                  <p:embed/>
                </p:oleObj>
              </mc:Choice>
              <mc:Fallback>
                <p:oleObj name="" r:id="rId7" imgW="2589530" imgH="381000" progId="Equation.DSMT4">
                  <p:embed/>
                  <p:pic>
                    <p:nvPicPr>
                      <p:cNvPr id="0" name="图片 7"/>
                      <p:cNvPicPr/>
                      <p:nvPr/>
                    </p:nvPicPr>
                    <p:blipFill>
                      <a:blip r:embed="rId8"/>
                      <a:stretch>
                        <a:fillRect/>
                      </a:stretch>
                    </p:blipFill>
                    <p:spPr>
                      <a:xfrm>
                        <a:off x="3195320" y="5245735"/>
                        <a:ext cx="4890135" cy="719455"/>
                      </a:xfrm>
                      <a:prstGeom prst="rect">
                        <a:avLst/>
                      </a:prstGeom>
                      <a:noFill/>
                      <a:ln w="38100">
                        <a:noFill/>
                        <a:miter/>
                      </a:ln>
                    </p:spPr>
                  </p:pic>
                </p:oleObj>
              </mc:Fallback>
            </mc:AlternateContent>
          </a:graphicData>
        </a:graphic>
      </p:graphicFrame>
      <p:sp>
        <p:nvSpPr>
          <p:cNvPr id="10" name="文本框 9"/>
          <p:cNvSpPr txBox="1"/>
          <p:nvPr/>
        </p:nvSpPr>
        <p:spPr>
          <a:xfrm>
            <a:off x="9170670" y="5297805"/>
            <a:ext cx="1554480" cy="461645"/>
          </a:xfrm>
          <a:prstGeom prst="rect">
            <a:avLst/>
          </a:prstGeom>
          <a:noFill/>
          <a:ln w="9525">
            <a:noFill/>
          </a:ln>
        </p:spPr>
        <p:txBody>
          <a:bodyPr>
            <a:noAutofit/>
          </a:bodyPr>
          <a:p>
            <a:pPr indent="304800" algn="r"/>
            <a:r>
              <a:rPr lang="en-US" sz="2400" b="0">
                <a:latin typeface="Times New Roman" panose="02020603050405020304" pitchFamily="18" charset="0"/>
                <a:ea typeface="宋体" panose="02010600030101010101" pitchFamily="2" charset="-122"/>
              </a:rPr>
              <a:t>(5-28)</a:t>
            </a:r>
            <a:endParaRPr lang="en-US" altLang="en-US" sz="2400" b="0">
              <a:latin typeface="Times New Roman" panose="02020603050405020304" pitchFamily="18" charset="0"/>
              <a:ea typeface="宋体" panose="02010600030101010101" pitchFamily="2" charset="-122"/>
            </a:endParaRPr>
          </a:p>
        </p:txBody>
      </p:sp>
    </p:spTree>
  </p:cSld>
  <p:clrMapOvr>
    <a:masterClrMapping/>
  </p:clrMapOvr>
  <p:transition spd="slow" advTm="2811">
    <p:push dir="u"/>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lstStyle/>
          <a:p>
            <a:pPr>
              <a:lnSpc>
                <a:spcPct val="150000"/>
              </a:lnSpc>
            </a:pPr>
            <a:endParaRPr lang="zh-CN" altLang="en-US" sz="2400"/>
          </a:p>
        </p:txBody>
      </p:sp>
      <p:sp>
        <p:nvSpPr>
          <p:cNvPr id="2" name="文本框 1"/>
          <p:cNvSpPr txBox="1"/>
          <p:nvPr>
            <p:custDataLst>
              <p:tags r:id="rId2"/>
            </p:custDataLst>
          </p:nvPr>
        </p:nvSpPr>
        <p:spPr>
          <a:xfrm>
            <a:off x="630555" y="605155"/>
            <a:ext cx="7033260" cy="521970"/>
          </a:xfrm>
          <a:prstGeom prst="rect">
            <a:avLst/>
          </a:prstGeom>
          <a:noFill/>
        </p:spPr>
        <p:txBody>
          <a:bodyPr wrap="square" rtlCol="0" anchor="t">
            <a:spAutoFit/>
          </a:bodyPr>
          <a:p>
            <a:r>
              <a:rPr lang="en-US" altLang="zh-CN" sz="2800" dirty="0">
                <a:ln>
                  <a:solidFill>
                    <a:schemeClr val="accent1"/>
                  </a:solidFill>
                </a:ln>
                <a:latin typeface="微软雅黑" panose="020B0503020204020204" pitchFamily="34" charset="-122"/>
                <a:ea typeface="微软雅黑" panose="020B0503020204020204" pitchFamily="34" charset="-122"/>
                <a:sym typeface="+mn-ea"/>
              </a:rPr>
              <a:t>5.6.2 </a:t>
            </a:r>
            <a:r>
              <a:rPr lang="en-US" altLang="zh-CN" sz="2800" dirty="0" err="1">
                <a:ln>
                  <a:solidFill>
                    <a:schemeClr val="accent1"/>
                  </a:solidFill>
                </a:ln>
                <a:latin typeface="微软雅黑" panose="020B0503020204020204" pitchFamily="34" charset="-122"/>
                <a:ea typeface="微软雅黑" panose="020B0503020204020204" pitchFamily="34" charset="-122"/>
                <a:sym typeface="+mn-ea"/>
              </a:rPr>
              <a:t>图上的拉普拉斯算子与拉普拉斯矩阵</a:t>
            </a:r>
            <a:endParaRPr lang="en-US" altLang="zh-CN" sz="2800" dirty="0" err="1">
              <a:ln>
                <a:solidFill>
                  <a:schemeClr val="accent1"/>
                </a:solidFill>
              </a:ln>
              <a:latin typeface="微软雅黑" panose="020B0503020204020204" pitchFamily="34" charset="-122"/>
              <a:ea typeface="微软雅黑" panose="020B0503020204020204" pitchFamily="34" charset="-122"/>
              <a:sym typeface="+mn-ea"/>
            </a:endParaRPr>
          </a:p>
        </p:txBody>
      </p:sp>
      <p:sp>
        <p:nvSpPr>
          <p:cNvPr id="7" name="文本框 6"/>
          <p:cNvSpPr txBox="1"/>
          <p:nvPr/>
        </p:nvSpPr>
        <p:spPr>
          <a:xfrm>
            <a:off x="585470" y="1183640"/>
            <a:ext cx="11017250" cy="645160"/>
          </a:xfrm>
          <a:prstGeom prst="rect">
            <a:avLst/>
          </a:prstGeom>
          <a:noFill/>
        </p:spPr>
        <p:txBody>
          <a:bodyPr wrap="square" rtlCol="0" anchor="t">
            <a:spAutoFit/>
          </a:bodyPr>
          <a:p>
            <a:pPr indent="457200" fontAlgn="auto">
              <a:lnSpc>
                <a:spcPct val="150000"/>
              </a:lnSpc>
            </a:pPr>
            <a:r>
              <a:rPr lang="zh-CN" altLang="en-US" sz="2400">
                <a:latin typeface="宋体" panose="02010600030101010101" pitchFamily="2" charset="-122"/>
                <a:ea typeface="宋体" panose="02010600030101010101" pitchFamily="2" charset="-122"/>
              </a:rPr>
              <a:t>拉普拉斯矩阵的正则化的形式，</a:t>
            </a:r>
            <a:r>
              <a:rPr lang="en-US" altLang="zh-CN" sz="2400">
                <a:latin typeface="宋体" panose="02010600030101010101" pitchFamily="2" charset="-122"/>
                <a:ea typeface="宋体" panose="02010600030101010101" pitchFamily="2" charset="-122"/>
              </a:rPr>
              <a:t>            </a:t>
            </a:r>
            <a:r>
              <a:rPr lang="zh-CN" altLang="en-US" sz="2400">
                <a:latin typeface="宋体" panose="02010600030101010101" pitchFamily="2" charset="-122"/>
                <a:ea typeface="宋体" panose="02010600030101010101" pitchFamily="2" charset="-122"/>
              </a:rPr>
              <a:t>，元素级别定义如下：</a:t>
            </a:r>
            <a:endParaRPr lang="zh-CN" altLang="en-US" sz="2400">
              <a:latin typeface="宋体" panose="02010600030101010101" pitchFamily="2" charset="-122"/>
              <a:ea typeface="宋体" panose="02010600030101010101" pitchFamily="2" charset="-122"/>
            </a:endParaRPr>
          </a:p>
        </p:txBody>
      </p:sp>
      <p:graphicFrame>
        <p:nvGraphicFramePr>
          <p:cNvPr id="3" name="对象 -2147481384"/>
          <p:cNvGraphicFramePr>
            <a:graphicFrameLocks noChangeAspect="1"/>
          </p:cNvGraphicFramePr>
          <p:nvPr>
            <p:custDataLst>
              <p:tags r:id="rId3"/>
            </p:custDataLst>
          </p:nvPr>
        </p:nvGraphicFramePr>
        <p:xfrm>
          <a:off x="5429250" y="1362710"/>
          <a:ext cx="1765935" cy="407670"/>
        </p:xfrm>
        <a:graphic>
          <a:graphicData uri="http://schemas.openxmlformats.org/presentationml/2006/ole">
            <mc:AlternateContent xmlns:mc="http://schemas.openxmlformats.org/markup-compatibility/2006">
              <mc:Choice xmlns:v="urn:schemas-microsoft-com:vml" Requires="v">
                <p:oleObj spid="_x0000_s3076" name="" r:id="rId4" imgW="1116330" imgH="254000" progId="Equation.DSMT4">
                  <p:embed/>
                </p:oleObj>
              </mc:Choice>
              <mc:Fallback>
                <p:oleObj name="" r:id="rId4" imgW="1116330" imgH="254000" progId="Equation.DSMT4">
                  <p:embed/>
                  <p:pic>
                    <p:nvPicPr>
                      <p:cNvPr id="0" name="图片 3075"/>
                      <p:cNvPicPr/>
                      <p:nvPr/>
                    </p:nvPicPr>
                    <p:blipFill>
                      <a:blip r:embed="rId5"/>
                      <a:stretch>
                        <a:fillRect/>
                      </a:stretch>
                    </p:blipFill>
                    <p:spPr>
                      <a:xfrm>
                        <a:off x="5429250" y="1362710"/>
                        <a:ext cx="1765935" cy="407670"/>
                      </a:xfrm>
                      <a:prstGeom prst="rect">
                        <a:avLst/>
                      </a:prstGeom>
                      <a:noFill/>
                      <a:ln w="38100">
                        <a:noFill/>
                        <a:miter/>
                      </a:ln>
                    </p:spPr>
                  </p:pic>
                </p:oleObj>
              </mc:Fallback>
            </mc:AlternateContent>
          </a:graphicData>
        </a:graphic>
      </p:graphicFrame>
      <p:graphicFrame>
        <p:nvGraphicFramePr>
          <p:cNvPr id="6" name="对象 -2147481383"/>
          <p:cNvGraphicFramePr>
            <a:graphicFrameLocks noChangeAspect="1"/>
          </p:cNvGraphicFramePr>
          <p:nvPr>
            <p:custDataLst>
              <p:tags r:id="rId6"/>
            </p:custDataLst>
          </p:nvPr>
        </p:nvGraphicFramePr>
        <p:xfrm>
          <a:off x="3168015" y="2005965"/>
          <a:ext cx="4269105" cy="1583055"/>
        </p:xfrm>
        <a:graphic>
          <a:graphicData uri="http://schemas.openxmlformats.org/presentationml/2006/ole">
            <mc:AlternateContent xmlns:mc="http://schemas.openxmlformats.org/markup-compatibility/2006">
              <mc:Choice xmlns:v="urn:schemas-microsoft-com:vml" Requires="v">
                <p:oleObj spid="_x0000_s8" name="" r:id="rId7" imgW="2792730" imgH="1040765" progId="Equation.DSMT4">
                  <p:embed/>
                </p:oleObj>
              </mc:Choice>
              <mc:Fallback>
                <p:oleObj name="" r:id="rId7" imgW="2792730" imgH="1040765" progId="Equation.DSMT4">
                  <p:embed/>
                  <p:pic>
                    <p:nvPicPr>
                      <p:cNvPr id="0" name="图片 7"/>
                      <p:cNvPicPr/>
                      <p:nvPr/>
                    </p:nvPicPr>
                    <p:blipFill>
                      <a:blip r:embed="rId8"/>
                      <a:stretch>
                        <a:fillRect/>
                      </a:stretch>
                    </p:blipFill>
                    <p:spPr>
                      <a:xfrm>
                        <a:off x="3168015" y="2005965"/>
                        <a:ext cx="4269105" cy="1583055"/>
                      </a:xfrm>
                      <a:prstGeom prst="rect">
                        <a:avLst/>
                      </a:prstGeom>
                      <a:noFill/>
                      <a:ln w="38100">
                        <a:noFill/>
                        <a:miter/>
                      </a:ln>
                    </p:spPr>
                  </p:pic>
                </p:oleObj>
              </mc:Fallback>
            </mc:AlternateContent>
          </a:graphicData>
        </a:graphic>
      </p:graphicFrame>
      <p:sp>
        <p:nvSpPr>
          <p:cNvPr id="9" name="文本框 8"/>
          <p:cNvSpPr txBox="1"/>
          <p:nvPr/>
        </p:nvSpPr>
        <p:spPr>
          <a:xfrm>
            <a:off x="384175" y="3589020"/>
            <a:ext cx="9032240" cy="645160"/>
          </a:xfrm>
          <a:prstGeom prst="rect">
            <a:avLst/>
          </a:prstGeom>
          <a:noFill/>
        </p:spPr>
        <p:txBody>
          <a:bodyPr wrap="square" rtlCol="0" anchor="t">
            <a:spAutoFit/>
          </a:bodyPr>
          <a:p>
            <a:pPr indent="45720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在处理图像的时候，式(5-25)中的算子会被表示成模板的形式：</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10" name="图片 9"/>
          <p:cNvPicPr>
            <a:picLocks noChangeAspect="1"/>
          </p:cNvPicPr>
          <p:nvPr>
            <p:custDataLst>
              <p:tags r:id="rId9"/>
            </p:custDataLst>
          </p:nvPr>
        </p:nvPicPr>
        <p:blipFill>
          <a:blip r:embed="rId10"/>
          <a:stretch>
            <a:fillRect/>
          </a:stretch>
        </p:blipFill>
        <p:spPr>
          <a:xfrm>
            <a:off x="9294495" y="3590925"/>
            <a:ext cx="2573020" cy="2299335"/>
          </a:xfrm>
          <a:prstGeom prst="rect">
            <a:avLst/>
          </a:prstGeom>
        </p:spPr>
      </p:pic>
      <p:sp>
        <p:nvSpPr>
          <p:cNvPr id="11" name="文本框 10"/>
          <p:cNvSpPr txBox="1"/>
          <p:nvPr/>
        </p:nvSpPr>
        <p:spPr>
          <a:xfrm>
            <a:off x="389255" y="4137025"/>
            <a:ext cx="8739505" cy="1753235"/>
          </a:xfrm>
          <a:prstGeom prst="rect">
            <a:avLst/>
          </a:prstGeom>
          <a:noFill/>
        </p:spPr>
        <p:txBody>
          <a:bodyPr wrap="square" rtlCol="0" anchor="t">
            <a:spAutoFit/>
          </a:bodyPr>
          <a:p>
            <a:pPr indent="45720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从模板中可以看出，拉普拉斯算子描述了中心像素与局部上、下、左、右四邻接像素的差异，这种性质通常被看做图像上的边缘检测算子，如图5-24所示。</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advTm="2811">
    <p:push dir="u"/>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354455"/>
            <a:ext cx="9361805" cy="270000"/>
          </a:xfrm>
          <a:prstGeom prst="rect">
            <a:avLst/>
          </a:prstGeom>
          <a:noFill/>
        </p:spPr>
        <p:txBody>
          <a:bodyPr wrap="square" rtlCol="0" anchor="t">
            <a:noAutofit/>
          </a:bodyPr>
          <a:lstStyle/>
          <a:p>
            <a:pPr>
              <a:lnSpc>
                <a:spcPct val="150000"/>
              </a:lnSpc>
            </a:pPr>
            <a:endParaRPr lang="zh-CN" altLang="en-US" sz="2400"/>
          </a:p>
        </p:txBody>
      </p:sp>
      <p:sp>
        <p:nvSpPr>
          <p:cNvPr id="2" name="文本框 1"/>
          <p:cNvSpPr txBox="1"/>
          <p:nvPr>
            <p:custDataLst>
              <p:tags r:id="rId2"/>
            </p:custDataLst>
          </p:nvPr>
        </p:nvSpPr>
        <p:spPr>
          <a:xfrm>
            <a:off x="630555" y="605155"/>
            <a:ext cx="7033260" cy="521970"/>
          </a:xfrm>
          <a:prstGeom prst="rect">
            <a:avLst/>
          </a:prstGeom>
          <a:noFill/>
        </p:spPr>
        <p:txBody>
          <a:bodyPr wrap="square" rtlCol="0" anchor="t">
            <a:spAutoFit/>
          </a:bodyPr>
          <a:p>
            <a:r>
              <a:rPr lang="en-US" altLang="zh-CN" sz="2800" dirty="0">
                <a:ln>
                  <a:solidFill>
                    <a:schemeClr val="accent1"/>
                  </a:solidFill>
                </a:ln>
                <a:latin typeface="微软雅黑" panose="020B0503020204020204" pitchFamily="34" charset="-122"/>
                <a:ea typeface="微软雅黑" panose="020B0503020204020204" pitchFamily="34" charset="-122"/>
                <a:sym typeface="+mn-ea"/>
              </a:rPr>
              <a:t>5.6.3</a:t>
            </a:r>
            <a:r>
              <a:rPr lang="en-US" altLang="zh-CN" sz="2800" dirty="0" err="1">
                <a:ln>
                  <a:solidFill>
                    <a:schemeClr val="accent1"/>
                  </a:solidFill>
                </a:ln>
                <a:latin typeface="微软雅黑" panose="020B0503020204020204" pitchFamily="34" charset="-122"/>
                <a:ea typeface="微软雅黑" panose="020B0503020204020204" pitchFamily="34" charset="-122"/>
                <a:sym typeface="+mn-ea"/>
              </a:rPr>
              <a:t> 拉普拉斯算子及拉普拉斯矩阵的应用</a:t>
            </a:r>
            <a:endParaRPr lang="en-US" altLang="zh-CN" sz="2800" dirty="0" err="1">
              <a:ln>
                <a:solidFill>
                  <a:schemeClr val="accent1"/>
                </a:solidFill>
              </a:ln>
              <a:latin typeface="微软雅黑" panose="020B0503020204020204" pitchFamily="34" charset="-122"/>
              <a:ea typeface="微软雅黑" panose="020B0503020204020204" pitchFamily="34" charset="-122"/>
              <a:sym typeface="+mn-ea"/>
            </a:endParaRPr>
          </a:p>
        </p:txBody>
      </p:sp>
      <p:sp>
        <p:nvSpPr>
          <p:cNvPr id="9" name="文本框 8"/>
          <p:cNvSpPr txBox="1"/>
          <p:nvPr/>
        </p:nvSpPr>
        <p:spPr>
          <a:xfrm>
            <a:off x="606425" y="1411605"/>
            <a:ext cx="10978515" cy="4403090"/>
          </a:xfrm>
          <a:prstGeom prst="rect">
            <a:avLst/>
          </a:prstGeom>
          <a:noFill/>
        </p:spPr>
        <p:txBody>
          <a:bodyPr wrap="square" rtlCol="0" anchor="t">
            <a:noAutofit/>
          </a:bodyPr>
          <a:p>
            <a:pPr indent="45720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其反映了图信号的整体平滑情况。</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45720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下面本文不加证明的给出拉普拉斯矩阵的相关性质，严格证明可参考[16]。</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45720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（1）拉普拉斯矩阵是对称半正定矩阵。</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45720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（2）拉普拉斯矩阵的最小特征值为0，其对应的特征向量为常向量</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45720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（3）拉普拉斯矩阵有n个非负实数特征值，并满足</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45720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（4）若图G是非负权重图，其拉普拉斯矩阵L的特征值为0的重数k等于图的连通分量的个数</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a:latin typeface="Times New Roman" panose="02020603050405020304" pitchFamily="18" charset="0"/>
                <a:ea typeface="宋体" panose="02010600030101010101" pitchFamily="2" charset="-122"/>
                <a:cs typeface="Times New Roman" panose="02020603050405020304" pitchFamily="18" charset="0"/>
              </a:rPr>
              <a:t>。特征值0对应的特征空间是由连通分量对应的特征向量张成。</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3" name="对象 -2147481379"/>
          <p:cNvGraphicFramePr>
            <a:graphicFrameLocks noChangeAspect="1"/>
          </p:cNvGraphicFramePr>
          <p:nvPr>
            <p:custDataLst>
              <p:tags r:id="rId3"/>
            </p:custDataLst>
          </p:nvPr>
        </p:nvGraphicFramePr>
        <p:xfrm>
          <a:off x="9992360" y="3307715"/>
          <a:ext cx="1429385" cy="353060"/>
        </p:xfrm>
        <a:graphic>
          <a:graphicData uri="http://schemas.openxmlformats.org/presentationml/2006/ole">
            <mc:AlternateContent xmlns:mc="http://schemas.openxmlformats.org/markup-compatibility/2006">
              <mc:Choice xmlns:v="urn:schemas-microsoft-com:vml" Requires="v">
                <p:oleObj spid="_x0000_s3076" name="" r:id="rId4" imgW="812165" imgH="203200" progId="Equation.DSMT4">
                  <p:embed/>
                </p:oleObj>
              </mc:Choice>
              <mc:Fallback>
                <p:oleObj name="" r:id="rId4" imgW="812165" imgH="203200" progId="Equation.DSMT4">
                  <p:embed/>
                  <p:pic>
                    <p:nvPicPr>
                      <p:cNvPr id="0" name="图片 3075"/>
                      <p:cNvPicPr/>
                      <p:nvPr/>
                    </p:nvPicPr>
                    <p:blipFill>
                      <a:blip r:embed="rId5"/>
                      <a:stretch>
                        <a:fillRect/>
                      </a:stretch>
                    </p:blipFill>
                    <p:spPr>
                      <a:xfrm>
                        <a:off x="9992360" y="3307715"/>
                        <a:ext cx="1429385" cy="353060"/>
                      </a:xfrm>
                      <a:prstGeom prst="rect">
                        <a:avLst/>
                      </a:prstGeom>
                      <a:noFill/>
                      <a:ln w="38100">
                        <a:noFill/>
                        <a:miter/>
                      </a:ln>
                    </p:spPr>
                  </p:pic>
                </p:oleObj>
              </mc:Fallback>
            </mc:AlternateContent>
          </a:graphicData>
        </a:graphic>
      </p:graphicFrame>
      <p:graphicFrame>
        <p:nvGraphicFramePr>
          <p:cNvPr id="6" name="对象 -2147481378"/>
          <p:cNvGraphicFramePr>
            <a:graphicFrameLocks noChangeAspect="1"/>
          </p:cNvGraphicFramePr>
          <p:nvPr>
            <p:custDataLst>
              <p:tags r:id="rId6"/>
            </p:custDataLst>
          </p:nvPr>
        </p:nvGraphicFramePr>
        <p:xfrm>
          <a:off x="7877175" y="3816985"/>
          <a:ext cx="2411730" cy="416560"/>
        </p:xfrm>
        <a:graphic>
          <a:graphicData uri="http://schemas.openxmlformats.org/presentationml/2006/ole">
            <mc:AlternateContent xmlns:mc="http://schemas.openxmlformats.org/markup-compatibility/2006">
              <mc:Choice xmlns:v="urn:schemas-microsoft-com:vml" Requires="v">
                <p:oleObj spid="_x0000_s10" name="" r:id="rId7" imgW="1320165" imgH="228600" progId="Equation.DSMT4">
                  <p:embed/>
                </p:oleObj>
              </mc:Choice>
              <mc:Fallback>
                <p:oleObj name="" r:id="rId7" imgW="1320165" imgH="228600" progId="Equation.DSMT4">
                  <p:embed/>
                  <p:pic>
                    <p:nvPicPr>
                      <p:cNvPr id="0" name="图片 9"/>
                      <p:cNvPicPr/>
                      <p:nvPr/>
                    </p:nvPicPr>
                    <p:blipFill>
                      <a:blip r:embed="rId8"/>
                      <a:stretch>
                        <a:fillRect/>
                      </a:stretch>
                    </p:blipFill>
                    <p:spPr>
                      <a:xfrm>
                        <a:off x="7877175" y="3816985"/>
                        <a:ext cx="2411730" cy="416560"/>
                      </a:xfrm>
                      <a:prstGeom prst="rect">
                        <a:avLst/>
                      </a:prstGeom>
                      <a:noFill/>
                      <a:ln w="38100">
                        <a:noFill/>
                        <a:miter/>
                      </a:ln>
                    </p:spPr>
                  </p:pic>
                </p:oleObj>
              </mc:Fallback>
            </mc:AlternateContent>
          </a:graphicData>
        </a:graphic>
      </p:graphicFrame>
      <p:graphicFrame>
        <p:nvGraphicFramePr>
          <p:cNvPr id="7" name="对象 -2147481377"/>
          <p:cNvGraphicFramePr>
            <a:graphicFrameLocks noChangeAspect="1"/>
          </p:cNvGraphicFramePr>
          <p:nvPr>
            <p:custDataLst>
              <p:tags r:id="rId9"/>
            </p:custDataLst>
          </p:nvPr>
        </p:nvGraphicFramePr>
        <p:xfrm>
          <a:off x="2557780" y="4909185"/>
          <a:ext cx="1261745" cy="360680"/>
        </p:xfrm>
        <a:graphic>
          <a:graphicData uri="http://schemas.openxmlformats.org/presentationml/2006/ole">
            <mc:AlternateContent xmlns:mc="http://schemas.openxmlformats.org/markup-compatibility/2006">
              <mc:Choice xmlns:v="urn:schemas-microsoft-com:vml" Requires="v">
                <p:oleObj spid="_x0000_s11" name="" r:id="rId10" imgW="799465" imgH="228600" progId="Equation.DSMT4">
                  <p:embed/>
                </p:oleObj>
              </mc:Choice>
              <mc:Fallback>
                <p:oleObj name="" r:id="rId10" imgW="799465" imgH="228600" progId="Equation.DSMT4">
                  <p:embed/>
                  <p:pic>
                    <p:nvPicPr>
                      <p:cNvPr id="0" name="图片 10"/>
                      <p:cNvPicPr/>
                      <p:nvPr/>
                    </p:nvPicPr>
                    <p:blipFill>
                      <a:blip r:embed="rId11"/>
                      <a:stretch>
                        <a:fillRect/>
                      </a:stretch>
                    </p:blipFill>
                    <p:spPr>
                      <a:xfrm>
                        <a:off x="2557780" y="4909185"/>
                        <a:ext cx="1261745" cy="360680"/>
                      </a:xfrm>
                      <a:prstGeom prst="rect">
                        <a:avLst/>
                      </a:prstGeom>
                      <a:noFill/>
                      <a:ln w="38100">
                        <a:noFill/>
                        <a:miter/>
                      </a:ln>
                    </p:spPr>
                  </p:pic>
                </p:oleObj>
              </mc:Fallback>
            </mc:AlternateContent>
          </a:graphicData>
        </a:graphic>
      </p:graphicFrame>
    </p:spTree>
  </p:cSld>
  <p:clrMapOvr>
    <a:masterClrMapping/>
  </p:clrMapOvr>
  <p:transition spd="slow" advTm="2811">
    <p:push dir="u"/>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lstStyle/>
          <a:p>
            <a:pPr>
              <a:lnSpc>
                <a:spcPct val="150000"/>
              </a:lnSpc>
            </a:pPr>
            <a:endParaRPr lang="zh-CN" altLang="en-US" sz="2400"/>
          </a:p>
        </p:txBody>
      </p:sp>
      <p:sp>
        <p:nvSpPr>
          <p:cNvPr id="2" name="文本框 1"/>
          <p:cNvSpPr txBox="1"/>
          <p:nvPr/>
        </p:nvSpPr>
        <p:spPr>
          <a:xfrm>
            <a:off x="-323517" y="643807"/>
            <a:ext cx="8536183" cy="961390"/>
          </a:xfrm>
          <a:prstGeom prst="rect">
            <a:avLst/>
          </a:prstGeom>
          <a:noFill/>
        </p:spPr>
        <p:txBody>
          <a:bodyPr wrap="square" rtlCol="0">
            <a:spAutoFit/>
          </a:bodyPr>
          <a:lstStyle/>
          <a:p>
            <a:pPr marL="829310" marR="0" indent="0" eaLnBrk="0">
              <a:lnSpc>
                <a:spcPct val="102000"/>
              </a:lnSpc>
            </a:pPr>
            <a:r>
              <a:rPr lang="en-US" altLang="zh-CN" sz="2800" dirty="0">
                <a:ln>
                  <a:solidFill>
                    <a:schemeClr val="accent1"/>
                  </a:solidFill>
                </a:ln>
                <a:latin typeface="微软雅黑" panose="020B0503020204020204" pitchFamily="34" charset="-122"/>
                <a:ea typeface="微软雅黑" panose="020B0503020204020204" pitchFamily="34" charset="-122"/>
              </a:rPr>
              <a:t>5.7 </a:t>
            </a:r>
            <a:r>
              <a:rPr lang="en-US" altLang="zh-CN" sz="2800" dirty="0" err="1">
                <a:ln>
                  <a:solidFill>
                    <a:schemeClr val="accent1"/>
                  </a:solidFill>
                </a:ln>
                <a:latin typeface="微软雅黑" panose="020B0503020204020204" pitchFamily="34" charset="-122"/>
                <a:ea typeface="微软雅黑" panose="020B0503020204020204" pitchFamily="34" charset="-122"/>
              </a:rPr>
              <a:t>图论在数据分析与挖掘中的实践应用</a:t>
            </a:r>
            <a:endParaRPr lang="en-US" altLang="zh-CN" sz="2800" dirty="0" err="1">
              <a:ln>
                <a:solidFill>
                  <a:schemeClr val="accent1"/>
                </a:solidFill>
              </a:ln>
              <a:latin typeface="微软雅黑" panose="020B0503020204020204" pitchFamily="34" charset="-122"/>
              <a:ea typeface="微软雅黑" panose="020B0503020204020204" pitchFamily="34" charset="-122"/>
            </a:endParaRPr>
          </a:p>
          <a:p>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14" name="文本框 13"/>
          <p:cNvSpPr txBox="1"/>
          <p:nvPr/>
        </p:nvSpPr>
        <p:spPr>
          <a:xfrm>
            <a:off x="630569" y="1333412"/>
            <a:ext cx="11243296" cy="4523105"/>
          </a:xfrm>
          <a:prstGeom prst="rect">
            <a:avLst/>
          </a:prstGeom>
          <a:noFill/>
        </p:spPr>
        <p:txBody>
          <a:bodyPr wrap="square">
            <a:spAutoFit/>
          </a:bodyPr>
          <a:lstStyle/>
          <a:p>
            <a:pPr marR="0" indent="457200" eaLnBrk="0" fontAlgn="auto">
              <a:lnSpc>
                <a:spcPct val="150000"/>
              </a:lnSpc>
            </a:pP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通常，提</a:t>
            </a:r>
            <a:r>
              <a:rPr lang="en-US" altLang="zh-CN" sz="2400" kern="0" spc="5"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到图</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是将其</a:t>
            </a:r>
            <a:r>
              <a:rPr lang="en-US" altLang="zh-CN" sz="2400" kern="0" spc="1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为数学理</a:t>
            </a:r>
            <a:r>
              <a:rPr lang="en-US" altLang="zh-CN" sz="2400" kern="0" spc="5"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论研</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究对象</a:t>
            </a:r>
            <a:r>
              <a:rPr lang="en-US" altLang="zh-CN" sz="2400" kern="0" spc="1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待，在实</a:t>
            </a:r>
            <a:r>
              <a:rPr lang="en-US" altLang="zh-CN" sz="2400" kern="0" spc="5"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际场</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景中，</a:t>
            </a:r>
            <a:r>
              <a:rPr lang="en-US" altLang="zh-CN" sz="2400" kern="0" spc="1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图通</a:t>
            </a:r>
            <a:r>
              <a:rPr lang="en-US" altLang="zh-CN" sz="2400" kern="0" spc="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15"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俗称为网络</a:t>
            </a:r>
            <a:r>
              <a:rPr lang="en-US" altLang="zh-CN" sz="2400"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altLang="zh-CN" sz="2400" kern="0" spc="-15"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Network</a:t>
            </a:r>
            <a:r>
              <a:rPr lang="en-US" altLang="zh-CN" sz="2400"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altLang="zh-CN" sz="2400" kern="0" spc="-1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0" spc="-15"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相对应，图的要素（顶点和边）也被称为节点</a:t>
            </a:r>
            <a:r>
              <a:rPr lang="en-US" altLang="zh-CN" sz="2400"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(Node)</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和关</a:t>
            </a:r>
            <a:r>
              <a:rPr lang="en-US" altLang="zh-CN" sz="2400" kern="0" spc="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系</a:t>
            </a:r>
            <a:r>
              <a:rPr lang="en-US" altLang="zh-CN" sz="2400" kern="0" spc="5"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altLang="zh-CN" sz="2400"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Link</a:t>
            </a:r>
            <a:r>
              <a:rPr lang="en-US" altLang="zh-CN" sz="2400" kern="0" spc="5"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如社交网络、物流网络、交通网络等。这里所指的网络与神经网络中</a:t>
            </a:r>
            <a:r>
              <a:rPr lang="en-US" altLang="zh-CN" sz="2400" kern="0" spc="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1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0" spc="-15"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网络”概念有区别，通常是由实际网络数据所建模成的网络，这里我们称其为</a:t>
            </a:r>
            <a:r>
              <a:rPr lang="en-US" altLang="zh-CN" sz="2400" kern="0" spc="-3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图数据</a:t>
            </a:r>
            <a:r>
              <a:rPr lang="en-US" altLang="zh-CN" sz="2400" kern="0" spc="-3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kern="0" spc="-3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marR="0" indent="457200" eaLnBrk="0" fontAlgn="auto">
              <a:lnSpc>
                <a:spcPct val="150000"/>
              </a:lnSpc>
            </a:pPr>
            <a:r>
              <a:rPr lang="en-US" altLang="zh-CN" sz="2400" kern="0" spc="-15"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图数据的种类非常丰富，类别多样。为简化之，本书介绍最基础和重要的四</a:t>
            </a:r>
            <a:r>
              <a:rPr lang="en-US" altLang="zh-CN" sz="2400" kern="0" spc="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类图数据：同构图</a:t>
            </a:r>
            <a:r>
              <a:rPr lang="en-US" altLang="zh-CN" sz="2400"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(Homogeneous</a:t>
            </a:r>
            <a:r>
              <a:rPr lang="en-US" altLang="zh-CN" sz="2400" kern="0" spc="-25" baseline="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Graph)</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异构图</a:t>
            </a:r>
            <a:r>
              <a:rPr lang="en-US" altLang="zh-CN" sz="2400"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(Heterogeneous</a:t>
            </a:r>
            <a:r>
              <a:rPr lang="en-US" altLang="zh-CN" sz="2400" kern="0" spc="-25" baseline="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Graph)</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带属性</a:t>
            </a:r>
            <a:r>
              <a:rPr lang="en-US" altLang="zh-CN" sz="2400" kern="0" spc="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a:t>
            </a:r>
            <a:r>
              <a:rPr lang="en-US" altLang="zh-CN" sz="2400" kern="0" spc="5"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altLang="zh-CN" sz="2400"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Graph</a:t>
            </a:r>
            <a:r>
              <a:rPr lang="en-US" altLang="zh-CN" sz="2400" kern="0" spc="350" baseline="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with</a:t>
            </a:r>
            <a:r>
              <a:rPr lang="en-US" altLang="zh-CN" sz="2400" kern="0" spc="350" baseline="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Property)</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和非显示表示图</a:t>
            </a:r>
            <a:r>
              <a:rPr lang="en-US" altLang="zh-CN" sz="2400"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(Graph</a:t>
            </a:r>
            <a:r>
              <a:rPr lang="en-US" altLang="zh-CN" sz="2400" kern="0" spc="350" baseline="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Constructed</a:t>
            </a:r>
            <a:r>
              <a:rPr lang="en-US" altLang="zh-CN" sz="2400" kern="0" spc="350" baseline="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from</a:t>
            </a:r>
            <a:r>
              <a:rPr lang="en-US" altLang="zh-CN" sz="2400" kern="0" spc="350" baseline="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Non-relational</a:t>
            </a:r>
            <a:r>
              <a:rPr lang="en-US" altLang="zh-CN" sz="2400" kern="0" spc="0" baseline="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kern="0" spc="-15"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Data</a:t>
            </a:r>
            <a:r>
              <a:rPr lang="en-US" altLang="zh-CN" sz="2400"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下面分别简单介绍之</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spd="slow" advTm="2811">
    <p:push dir="u"/>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lstStyle/>
          <a:p>
            <a:pPr>
              <a:lnSpc>
                <a:spcPct val="150000"/>
              </a:lnSpc>
            </a:pPr>
            <a:endParaRPr lang="zh-CN" altLang="en-US" sz="2400"/>
          </a:p>
        </p:txBody>
      </p:sp>
      <p:sp>
        <p:nvSpPr>
          <p:cNvPr id="6" name="文本框 5"/>
          <p:cNvSpPr txBox="1"/>
          <p:nvPr>
            <p:custDataLst>
              <p:tags r:id="rId2"/>
            </p:custDataLst>
          </p:nvPr>
        </p:nvSpPr>
        <p:spPr>
          <a:xfrm>
            <a:off x="630555" y="1567815"/>
            <a:ext cx="10586085" cy="1373505"/>
          </a:xfrm>
          <a:prstGeom prst="rect">
            <a:avLst/>
          </a:prstGeom>
          <a:noFill/>
        </p:spPr>
        <p:txBody>
          <a:bodyPr wrap="square" rtlCol="0" anchor="t">
            <a:noAutofit/>
          </a:bodyPr>
          <a:lstStyle/>
          <a:p>
            <a:pPr marL="457200" indent="0" fontAlgn="auto">
              <a:lnSpc>
                <a:spcPct val="150000"/>
              </a:lnSpc>
              <a:buNone/>
            </a:pP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en-US"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同构图：通构图是指所有的图数据中的节点类型和联系类型都仅</a:t>
            </a:r>
            <a:r>
              <a:rPr lang="en-US" altLang="zh-CN" sz="2400" kern="0" spc="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25"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有一种。实际上其是图数据的一种最简化情况，如由超链接关系所形成的</a:t>
            </a:r>
            <a:r>
              <a:rPr lang="en-US" altLang="zh-CN" sz="2400" kern="0" spc="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15"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万维网，此类图数据的特点是其全部信息包含在邻接矩阵里</a:t>
            </a:r>
            <a:r>
              <a:rPr lang="en-US" altLang="zh-CN" sz="2400" kern="0" spc="-1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kern="0" spc="-1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marL="457200" indent="0" fontAlgn="auto">
              <a:lnSpc>
                <a:spcPct val="150000"/>
              </a:lnSpc>
              <a:buNone/>
            </a:pP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en-US"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异构图：与同构图相反，异构图是指图中的节点类型或关系类型</a:t>
            </a:r>
            <a:r>
              <a:rPr lang="en-US" altLang="zh-CN" sz="2400" kern="0" spc="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25"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多于一种。在实际应用中，我们研</a:t>
            </a:r>
            <a:r>
              <a:rPr lang="en-US" altLang="zh-CN" sz="2400" kern="0" spc="-2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究的图数据涉及的对象是多类型的，</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对</a:t>
            </a:r>
            <a:r>
              <a:rPr lang="en-US" altLang="zh-CN" sz="2400" kern="0" spc="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1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象间的交互关系是多样化的，异构图能更真实的模拟刻画现实</a:t>
            </a:r>
            <a:r>
              <a:rPr lang="en-US" altLang="zh-CN" sz="2400" kern="0" spc="-1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dirty="0"/>
          </a:p>
        </p:txBody>
      </p:sp>
      <p:sp>
        <p:nvSpPr>
          <p:cNvPr id="2" name="文本框 1"/>
          <p:cNvSpPr txBox="1"/>
          <p:nvPr/>
        </p:nvSpPr>
        <p:spPr>
          <a:xfrm>
            <a:off x="-323517" y="643807"/>
            <a:ext cx="8536183" cy="969645"/>
          </a:xfrm>
          <a:prstGeom prst="rect">
            <a:avLst/>
          </a:prstGeom>
          <a:noFill/>
        </p:spPr>
        <p:txBody>
          <a:bodyPr wrap="square" rtlCol="0">
            <a:spAutoFit/>
          </a:bodyPr>
          <a:lstStyle/>
          <a:p>
            <a:pPr marL="829310" marR="0" indent="0" eaLnBrk="0">
              <a:lnSpc>
                <a:spcPct val="102000"/>
              </a:lnSpc>
            </a:pPr>
            <a:r>
              <a:rPr lang="en-US" altLang="zh-CN" sz="2800" dirty="0">
                <a:ln>
                  <a:solidFill>
                    <a:schemeClr val="accent1"/>
                  </a:solidFill>
                </a:ln>
                <a:latin typeface="微软雅黑" panose="020B0503020204020204" pitchFamily="34" charset="-122"/>
                <a:ea typeface="微软雅黑" panose="020B0503020204020204" pitchFamily="34" charset="-122"/>
              </a:rPr>
              <a:t>5.</a:t>
            </a:r>
            <a:r>
              <a:rPr lang="en-US" altLang="zh-CN" sz="2800" dirty="0">
                <a:ln>
                  <a:solidFill>
                    <a:schemeClr val="accent1"/>
                  </a:solidFill>
                </a:ln>
                <a:latin typeface="微软雅黑" panose="020B0503020204020204" pitchFamily="34" charset="-122"/>
                <a:ea typeface="微软雅黑" panose="020B0503020204020204" pitchFamily="34" charset="-122"/>
                <a:sym typeface="+mn-ea"/>
              </a:rPr>
              <a:t>7 </a:t>
            </a:r>
            <a:r>
              <a:rPr lang="en-US" altLang="zh-CN" sz="2800" dirty="0" err="1">
                <a:ln>
                  <a:solidFill>
                    <a:schemeClr val="accent1"/>
                  </a:solidFill>
                </a:ln>
                <a:latin typeface="微软雅黑" panose="020B0503020204020204" pitchFamily="34" charset="-122"/>
                <a:ea typeface="微软雅黑" panose="020B0503020204020204" pitchFamily="34" charset="-122"/>
                <a:sym typeface="+mn-ea"/>
              </a:rPr>
              <a:t>图论在数据分析与挖掘中的实践应用</a:t>
            </a:r>
            <a:endParaRPr lang="en-US" altLang="zh-CN" sz="2800" dirty="0" err="1">
              <a:ln>
                <a:solidFill>
                  <a:schemeClr val="accent1"/>
                </a:solidFill>
              </a:ln>
              <a:latin typeface="微软雅黑" panose="020B0503020204020204" pitchFamily="34" charset="-122"/>
              <a:ea typeface="微软雅黑" panose="020B0503020204020204" pitchFamily="34" charset="-122"/>
            </a:endParaRPr>
          </a:p>
          <a:p>
            <a:pPr marL="829310" marR="0" indent="0" eaLnBrk="0">
              <a:lnSpc>
                <a:spcPct val="102000"/>
              </a:lnSpc>
            </a:pP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Tree>
  </p:cSld>
  <p:clrMapOvr>
    <a:masterClrMapping/>
  </p:clrMapOvr>
  <p:transition spd="slow" advTm="2811">
    <p:push dir="u"/>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lstStyle/>
          <a:p>
            <a:pPr>
              <a:lnSpc>
                <a:spcPct val="150000"/>
              </a:lnSpc>
            </a:pPr>
            <a:endParaRPr lang="zh-CN" altLang="en-US" sz="2400"/>
          </a:p>
        </p:txBody>
      </p:sp>
      <p:sp>
        <p:nvSpPr>
          <p:cNvPr id="6" name="文本框 5"/>
          <p:cNvSpPr txBox="1"/>
          <p:nvPr>
            <p:custDataLst>
              <p:tags r:id="rId2"/>
            </p:custDataLst>
          </p:nvPr>
        </p:nvSpPr>
        <p:spPr>
          <a:xfrm>
            <a:off x="802957" y="1567815"/>
            <a:ext cx="10586085" cy="1373505"/>
          </a:xfrm>
          <a:prstGeom prst="rect">
            <a:avLst/>
          </a:prstGeom>
          <a:noFill/>
        </p:spPr>
        <p:txBody>
          <a:bodyPr wrap="square" rtlCol="0" anchor="t">
            <a:noAutofit/>
          </a:bodyPr>
          <a:lstStyle/>
          <a:p>
            <a:pPr indent="457200" fontAlgn="auto">
              <a:lnSpc>
                <a:spcPct val="150000"/>
              </a:lnSpc>
            </a:pPr>
            <a:r>
              <a:rPr lang="en-US" altLang="zh-CN" sz="2400" kern="0" spc="-15"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(3)</a:t>
            </a:r>
            <a:r>
              <a:rPr lang="en-US" altLang="zh-CN" sz="2400" kern="0" spc="-140" baseline="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kern="0" spc="-1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属性图：相较于异构图，</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如果将图增加额外的属性信息，如图</a:t>
            </a:r>
            <a:r>
              <a:rPr lang="en-US" altLang="zh-CN" sz="2400" kern="0" spc="-14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5-</a:t>
            </a:r>
            <a:r>
              <a:rPr lang="en-US" altLang="zh-CN" sz="2400" kern="0" spc="0" baseline="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kern="0" spc="-15"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25</a:t>
            </a:r>
            <a:r>
              <a:rPr lang="en-US" altLang="zh-CN" sz="2400" kern="0" spc="-100" baseline="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kern="0" spc="-1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所示。对于一个属性图而言，</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图中节点和属性都有标签（</a:t>
            </a:r>
            <a:r>
              <a:rPr lang="en-US" altLang="zh-CN" sz="2400" kern="0" spc="0" baseline="0" noProof="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Label</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）和属</a:t>
            </a:r>
            <a:r>
              <a:rPr lang="en-US" altLang="zh-CN" sz="2400" kern="0" spc="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3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性</a:t>
            </a:r>
            <a:r>
              <a:rPr lang="en-US" altLang="zh-CN" sz="2400" kern="0" spc="-15"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altLang="zh-CN" sz="2400" kern="0" spc="-30" baseline="0" noProof="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Prope</a:t>
            </a:r>
            <a:r>
              <a:rPr lang="en-US" altLang="zh-CN" sz="2400" kern="0" spc="-15" baseline="0" noProof="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ry</a:t>
            </a:r>
            <a:r>
              <a:rPr lang="en-US" altLang="zh-CN" sz="2400"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altLang="zh-CN" sz="2400" kern="0" spc="-1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kern="0" spc="-1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标签指节点或关系的类型，如某个节点的类型为“用户</a:t>
            </a:r>
            <a:r>
              <a:rPr lang="en-US" altLang="zh-CN" sz="2400" kern="0" spc="-1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kern="0" spc="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2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属性是节点或关系的附加描述信息，如“用户”节点有“</a:t>
            </a:r>
            <a:r>
              <a:rPr lang="en-US" altLang="zh-CN" sz="2400" kern="0" spc="-2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姓名</a:t>
            </a:r>
            <a:r>
              <a:rPr lang="en-US" altLang="zh-CN" sz="2400" kern="0" spc="-2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kern="0" spc="-2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注册时</a:t>
            </a:r>
            <a:r>
              <a:rPr lang="en-US" altLang="zh-CN" sz="2400" kern="0" spc="-2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间”“</a:t>
            </a:r>
            <a:r>
              <a:rPr lang="en-US" altLang="zh-CN" sz="2400" kern="0" spc="-2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注册地址”等属性。属性图是一种最常见的工业级图数据的表示方</a:t>
            </a:r>
            <a:r>
              <a:rPr lang="en-US" altLang="zh-CN" sz="2400" kern="0" spc="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3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式，能广泛应用多种业务场景的数据表达</a:t>
            </a:r>
            <a:r>
              <a:rPr lang="en-US" altLang="zh-CN" sz="2400" kern="0" spc="-3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dirty="0"/>
          </a:p>
        </p:txBody>
      </p:sp>
      <p:sp>
        <p:nvSpPr>
          <p:cNvPr id="2" name="文本框 1"/>
          <p:cNvSpPr txBox="1"/>
          <p:nvPr/>
        </p:nvSpPr>
        <p:spPr>
          <a:xfrm>
            <a:off x="-323215" y="643890"/>
            <a:ext cx="8536305" cy="720725"/>
          </a:xfrm>
          <a:prstGeom prst="rect">
            <a:avLst/>
          </a:prstGeom>
          <a:noFill/>
        </p:spPr>
        <p:txBody>
          <a:bodyPr wrap="square" rtlCol="0">
            <a:noAutofit/>
          </a:bodyPr>
          <a:lstStyle/>
          <a:p>
            <a:pPr marL="829310" marR="0" indent="0" eaLnBrk="0">
              <a:lnSpc>
                <a:spcPct val="102000"/>
              </a:lnSpc>
            </a:pPr>
            <a:r>
              <a:rPr lang="en-US" altLang="zh-CN" sz="2800" dirty="0">
                <a:ln>
                  <a:solidFill>
                    <a:schemeClr val="accent1"/>
                  </a:solidFill>
                </a:ln>
                <a:latin typeface="微软雅黑" panose="020B0503020204020204" pitchFamily="34" charset="-122"/>
                <a:ea typeface="微软雅黑" panose="020B0503020204020204" pitchFamily="34" charset="-122"/>
              </a:rPr>
              <a:t>5.</a:t>
            </a:r>
            <a:r>
              <a:rPr lang="en-US" altLang="zh-CN" sz="2800" dirty="0">
                <a:ln>
                  <a:solidFill>
                    <a:schemeClr val="accent1"/>
                  </a:solidFill>
                </a:ln>
                <a:latin typeface="微软雅黑" panose="020B0503020204020204" pitchFamily="34" charset="-122"/>
                <a:ea typeface="微软雅黑" panose="020B0503020204020204" pitchFamily="34" charset="-122"/>
                <a:sym typeface="+mn-ea"/>
              </a:rPr>
              <a:t>7 </a:t>
            </a:r>
            <a:r>
              <a:rPr lang="en-US" altLang="zh-CN" sz="2800" dirty="0" err="1">
                <a:ln>
                  <a:solidFill>
                    <a:schemeClr val="accent1"/>
                  </a:solidFill>
                </a:ln>
                <a:latin typeface="微软雅黑" panose="020B0503020204020204" pitchFamily="34" charset="-122"/>
                <a:ea typeface="微软雅黑" panose="020B0503020204020204" pitchFamily="34" charset="-122"/>
                <a:sym typeface="+mn-ea"/>
              </a:rPr>
              <a:t>图论在数据分析与挖掘中的实践应用</a:t>
            </a:r>
            <a:endParaRPr lang="en-US" altLang="zh-CN" sz="2800" dirty="0" err="1">
              <a:ln>
                <a:solidFill>
                  <a:schemeClr val="accent1"/>
                </a:solidFill>
              </a:ln>
              <a:latin typeface="微软雅黑" panose="020B0503020204020204" pitchFamily="34" charset="-122"/>
              <a:ea typeface="微软雅黑" panose="020B0503020204020204" pitchFamily="34" charset="-122"/>
            </a:endParaRPr>
          </a:p>
          <a:p>
            <a:pPr marL="829310" marR="0" indent="0" eaLnBrk="0">
              <a:lnSpc>
                <a:spcPct val="102000"/>
              </a:lnSpc>
            </a:pPr>
            <a:endParaRPr lang="en-US" altLang="zh-CN" sz="2800" dirty="0">
              <a:ln>
                <a:solidFill>
                  <a:schemeClr val="accent1"/>
                </a:solidFill>
              </a:ln>
              <a:latin typeface="微软雅黑" panose="020B0503020204020204" pitchFamily="34" charset="-122"/>
              <a:ea typeface="微软雅黑" panose="020B0503020204020204" pitchFamily="34" charset="-122"/>
            </a:endParaRPr>
          </a:p>
          <a:p>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Tree>
  </p:cSld>
  <p:clrMapOvr>
    <a:masterClrMapping/>
  </p:clrMapOvr>
  <p:transition spd="slow" advTm="2811">
    <p:push dir="u"/>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lstStyle/>
          <a:p>
            <a:pPr>
              <a:lnSpc>
                <a:spcPct val="150000"/>
              </a:lnSpc>
            </a:pPr>
            <a:endParaRPr lang="zh-CN" altLang="en-US" sz="2400"/>
          </a:p>
        </p:txBody>
      </p:sp>
      <p:sp>
        <p:nvSpPr>
          <p:cNvPr id="2" name="文本框 1"/>
          <p:cNvSpPr txBox="1"/>
          <p:nvPr/>
        </p:nvSpPr>
        <p:spPr>
          <a:xfrm>
            <a:off x="-323517" y="643807"/>
            <a:ext cx="8536183" cy="961390"/>
          </a:xfrm>
          <a:prstGeom prst="rect">
            <a:avLst/>
          </a:prstGeom>
          <a:noFill/>
        </p:spPr>
        <p:txBody>
          <a:bodyPr wrap="square" rtlCol="0">
            <a:spAutoFit/>
          </a:bodyPr>
          <a:lstStyle/>
          <a:p>
            <a:pPr marL="829310" marR="0" indent="0" eaLnBrk="0">
              <a:lnSpc>
                <a:spcPct val="102000"/>
              </a:lnSpc>
            </a:pPr>
            <a:r>
              <a:rPr lang="en-US" altLang="zh-CN" sz="2800" dirty="0">
                <a:ln>
                  <a:solidFill>
                    <a:schemeClr val="accent1"/>
                  </a:solidFill>
                </a:ln>
                <a:latin typeface="微软雅黑" panose="020B0503020204020204" pitchFamily="34" charset="-122"/>
                <a:ea typeface="微软雅黑" panose="020B0503020204020204" pitchFamily="34" charset="-122"/>
              </a:rPr>
              <a:t>5.7 </a:t>
            </a:r>
            <a:r>
              <a:rPr lang="en-US" altLang="zh-CN" sz="2800" dirty="0" err="1">
                <a:ln>
                  <a:solidFill>
                    <a:schemeClr val="accent1"/>
                  </a:solidFill>
                </a:ln>
                <a:latin typeface="微软雅黑" panose="020B0503020204020204" pitchFamily="34" charset="-122"/>
                <a:ea typeface="微软雅黑" panose="020B0503020204020204" pitchFamily="34" charset="-122"/>
              </a:rPr>
              <a:t>图论在数据分析与挖掘中的实践应用</a:t>
            </a:r>
            <a:endParaRPr lang="en-US" altLang="zh-CN" sz="2800" dirty="0">
              <a:ln>
                <a:solidFill>
                  <a:schemeClr val="accent1"/>
                </a:solidFill>
              </a:ln>
              <a:latin typeface="微软雅黑" panose="020B0503020204020204" pitchFamily="34" charset="-122"/>
              <a:ea typeface="微软雅黑" panose="020B0503020204020204" pitchFamily="34" charset="-122"/>
            </a:endParaRPr>
          </a:p>
          <a:p>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2"/>
          <a:stretch>
            <a:fillRect/>
          </a:stretch>
        </p:blipFill>
        <p:spPr>
          <a:xfrm>
            <a:off x="3809365" y="1445895"/>
            <a:ext cx="4112895" cy="4592320"/>
          </a:xfrm>
          <a:prstGeom prst="rect">
            <a:avLst/>
          </a:prstGeom>
        </p:spPr>
      </p:pic>
    </p:spTree>
  </p:cSld>
  <p:clrMapOvr>
    <a:masterClrMapping/>
  </p:clrMapOvr>
  <p:transition spd="slow" advTm="2811">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lstStyle/>
          <a:p>
            <a:pPr>
              <a:lnSpc>
                <a:spcPct val="150000"/>
              </a:lnSpc>
            </a:pPr>
            <a:endParaRPr lang="zh-CN" altLang="en-US" sz="2400"/>
          </a:p>
        </p:txBody>
      </p:sp>
      <p:sp>
        <p:nvSpPr>
          <p:cNvPr id="2" name="文本框 1"/>
          <p:cNvSpPr txBox="1"/>
          <p:nvPr/>
        </p:nvSpPr>
        <p:spPr>
          <a:xfrm>
            <a:off x="336884" y="613988"/>
            <a:ext cx="6710302" cy="523220"/>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rPr>
              <a:t>5.4.2 </a:t>
            </a:r>
            <a:r>
              <a:rPr lang="en-US" altLang="zh-CN" sz="2800" dirty="0" err="1">
                <a:ln>
                  <a:solidFill>
                    <a:schemeClr val="accent1"/>
                  </a:solidFill>
                </a:ln>
                <a:latin typeface="微软雅黑" panose="020B0503020204020204" pitchFamily="34" charset="-122"/>
                <a:ea typeface="微软雅黑" panose="020B0503020204020204" pitchFamily="34" charset="-122"/>
              </a:rPr>
              <a:t>关联矩阵（Incidence</a:t>
            </a:r>
            <a:r>
              <a:rPr lang="en-US" altLang="zh-CN" sz="2800" dirty="0">
                <a:ln>
                  <a:solidFill>
                    <a:schemeClr val="accent1"/>
                  </a:solidFill>
                </a:ln>
                <a:latin typeface="微软雅黑" panose="020B0503020204020204" pitchFamily="34" charset="-122"/>
                <a:ea typeface="微软雅黑" panose="020B0503020204020204" pitchFamily="34" charset="-122"/>
              </a:rPr>
              <a:t> Matrix）</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7" name="文本框 6"/>
          <p:cNvSpPr txBox="1"/>
          <p:nvPr/>
        </p:nvSpPr>
        <p:spPr>
          <a:xfrm>
            <a:off x="800100" y="1567815"/>
            <a:ext cx="10570210" cy="1092835"/>
          </a:xfrm>
          <a:prstGeom prst="rect">
            <a:avLst/>
          </a:prstGeom>
          <a:noFill/>
        </p:spPr>
        <p:txBody>
          <a:bodyPr wrap="square">
            <a:noAutofit/>
          </a:bodyPr>
          <a:lstStyle/>
          <a:p>
            <a:pPr indent="304800" eaLnBrk="0">
              <a:lnSpc>
                <a:spcPct val="144000"/>
              </a:lnSpc>
            </a:pP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    为了计算机中图数据存储的方便，也用关联矩阵               </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i="1"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N</a:t>
            </a:r>
            <a:r>
              <a:rPr lang="en-US" altLang="zh-CN" sz="2400" i="1" kern="0" spc="-5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表示图</a:t>
            </a:r>
            <a:r>
              <a:rPr lang="en-US" altLang="zh-CN" sz="2400" kern="0" spc="-5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i="1"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en-US" altLang="zh-CN" sz="2400" i="1" kern="0" spc="-5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中节点数目，</a:t>
            </a:r>
            <a:r>
              <a:rPr lang="en-US" altLang="zh-CN" sz="2400" i="1"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M</a:t>
            </a:r>
            <a:r>
              <a:rPr lang="en-US" altLang="zh-CN" sz="2400" i="1" kern="0" spc="-125"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表示图</a:t>
            </a:r>
            <a:r>
              <a:rPr lang="en-US" altLang="zh-CN" sz="2400" kern="0" spc="-125"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i="1"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en-US" altLang="zh-CN" sz="2400" i="1" kern="0" spc="-125"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中边数目</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来描述节点和边之间的依附关系，称为关联</a:t>
            </a:r>
            <a:r>
              <a:rPr lang="en-US" altLang="zh-CN" sz="2400" kern="0" spc="-3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关系。</a:t>
            </a:r>
            <a:endParaRPr lang="en-US" altLang="zh-CN" sz="2400" kern="0" spc="-3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marR="0" indent="304800" eaLnBrk="0">
              <a:lnSpc>
                <a:spcPct val="144000"/>
              </a:lnSpc>
            </a:pPr>
            <a:endPar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9" name="图片 8"/>
          <p:cNvPicPr>
            <a:picLocks noChangeAspect="1"/>
          </p:cNvPicPr>
          <p:nvPr/>
        </p:nvPicPr>
        <p:blipFill>
          <a:blip r:embed="rId2"/>
          <a:stretch>
            <a:fillRect/>
          </a:stretch>
        </p:blipFill>
        <p:spPr>
          <a:xfrm>
            <a:off x="1389380" y="4019550"/>
            <a:ext cx="9688195" cy="1271905"/>
          </a:xfrm>
          <a:prstGeom prst="rect">
            <a:avLst/>
          </a:prstGeom>
        </p:spPr>
      </p:pic>
      <p:graphicFrame>
        <p:nvGraphicFramePr>
          <p:cNvPr id="3" name="对象 -2147480544"/>
          <p:cNvGraphicFramePr>
            <a:graphicFrameLocks noChangeAspect="1"/>
          </p:cNvGraphicFramePr>
          <p:nvPr>
            <p:custDataLst>
              <p:tags r:id="rId3"/>
            </p:custDataLst>
          </p:nvPr>
        </p:nvGraphicFramePr>
        <p:xfrm>
          <a:off x="7862570" y="1726565"/>
          <a:ext cx="1144270" cy="341630"/>
        </p:xfrm>
        <a:graphic>
          <a:graphicData uri="http://schemas.openxmlformats.org/presentationml/2006/ole">
            <mc:AlternateContent xmlns:mc="http://schemas.openxmlformats.org/markup-compatibility/2006">
              <mc:Choice xmlns:v="urn:schemas-microsoft-com:vml" Requires="v">
                <p:oleObj spid="_x0000_s3076" name="" r:id="rId4" imgW="635000" imgH="190500" progId="Equation.DSMT4">
                  <p:embed/>
                </p:oleObj>
              </mc:Choice>
              <mc:Fallback>
                <p:oleObj name="" r:id="rId4" imgW="635000" imgH="190500" progId="Equation.DSMT4">
                  <p:embed/>
                  <p:pic>
                    <p:nvPicPr>
                      <p:cNvPr id="0" name="图片 3075"/>
                      <p:cNvPicPr/>
                      <p:nvPr/>
                    </p:nvPicPr>
                    <p:blipFill>
                      <a:blip r:embed="rId5"/>
                      <a:stretch>
                        <a:fillRect/>
                      </a:stretch>
                    </p:blipFill>
                    <p:spPr>
                      <a:xfrm>
                        <a:off x="7862570" y="1726565"/>
                        <a:ext cx="1144270" cy="341630"/>
                      </a:xfrm>
                      <a:prstGeom prst="rect">
                        <a:avLst/>
                      </a:prstGeom>
                      <a:noFill/>
                      <a:ln w="38100">
                        <a:noFill/>
                        <a:miter/>
                      </a:ln>
                    </p:spPr>
                  </p:pic>
                </p:oleObj>
              </mc:Fallback>
            </mc:AlternateContent>
          </a:graphicData>
        </a:graphic>
      </p:graphicFrame>
      <p:sp>
        <p:nvSpPr>
          <p:cNvPr id="6" name="文本框 5"/>
          <p:cNvSpPr txBox="1"/>
          <p:nvPr/>
        </p:nvSpPr>
        <p:spPr>
          <a:xfrm>
            <a:off x="1512570" y="3206115"/>
            <a:ext cx="6096000" cy="460375"/>
          </a:xfrm>
          <a:prstGeom prst="rect">
            <a:avLst/>
          </a:prstGeom>
          <a:noFill/>
        </p:spPr>
        <p:txBody>
          <a:bodyPr wrap="square" rtlCol="0" anchor="t">
            <a:spAutoFit/>
          </a:bodyPr>
          <a:p>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定义5.17</a:t>
            </a:r>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关联矩阵</a:t>
            </a:r>
            <a:endPar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advTm="2811">
    <p:push dir="u"/>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lstStyle/>
          <a:p>
            <a:pPr>
              <a:lnSpc>
                <a:spcPct val="150000"/>
              </a:lnSpc>
            </a:pPr>
            <a:endParaRPr lang="zh-CN" altLang="en-US" sz="2400"/>
          </a:p>
        </p:txBody>
      </p:sp>
      <p:sp>
        <p:nvSpPr>
          <p:cNvPr id="6" name="文本框 5"/>
          <p:cNvSpPr txBox="1"/>
          <p:nvPr>
            <p:custDataLst>
              <p:tags r:id="rId2"/>
            </p:custDataLst>
          </p:nvPr>
        </p:nvSpPr>
        <p:spPr>
          <a:xfrm>
            <a:off x="592455" y="2055495"/>
            <a:ext cx="10586085" cy="1373505"/>
          </a:xfrm>
          <a:prstGeom prst="rect">
            <a:avLst/>
          </a:prstGeom>
          <a:noFill/>
        </p:spPr>
        <p:txBody>
          <a:bodyPr wrap="square" rtlCol="0" anchor="t">
            <a:noAutofit/>
          </a:bodyPr>
          <a:lstStyle/>
          <a:p>
            <a:pPr indent="457200" fontAlgn="auto">
              <a:lnSpc>
                <a:spcPct val="150000"/>
              </a:lnSpc>
            </a:pPr>
            <a:r>
              <a:rPr lang="en-US" altLang="zh-CN" sz="2400"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(4)</a:t>
            </a:r>
            <a:r>
              <a:rPr lang="en-US" altLang="zh-CN" sz="2400" kern="0" spc="-15" baseline="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非显示表示图：非显示图是指数据之间没有显示地定义出关系</a:t>
            </a:r>
            <a:r>
              <a:rPr lang="en-US" altLang="zh-CN" sz="2400" kern="0" spc="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kern="0" spc="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其</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关系是根据某种规则或计算方式将数据的关系表达出来，进而将数据</a:t>
            </a:r>
            <a:r>
              <a:rPr lang="en-US" altLang="zh-CN" sz="2400" kern="0" spc="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当成是一种图数据进行研究的方式。比如计算机</a:t>
            </a:r>
            <a:r>
              <a:rPr lang="en-US" altLang="zh-CN" sz="2400" kern="0" spc="-75"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3D</a:t>
            </a:r>
            <a:r>
              <a:rPr lang="en-US" altLang="zh-CN" sz="2400" kern="0" spc="-75" baseline="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视觉中的点云数据</a:t>
            </a:r>
            <a:r>
              <a:rPr lang="en-US" altLang="zh-CN" sz="2400" kern="0" spc="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kern="0" spc="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如果依据规则</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将节点之间的空间距离定义为点之间的关系的话，点云数</a:t>
            </a:r>
            <a:r>
              <a:rPr lang="en-US" altLang="zh-CN" sz="2400" kern="0" spc="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1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据就称为图数据</a:t>
            </a:r>
            <a:r>
              <a:rPr lang="en-US" altLang="zh-CN" sz="2400" kern="0" spc="-1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zh-CN" sz="2400" kern="0" spc="-1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endParaRPr lang="zh-CN" altLang="en-US" sz="2400" dirty="0"/>
          </a:p>
        </p:txBody>
      </p:sp>
      <p:sp>
        <p:nvSpPr>
          <p:cNvPr id="2" name="文本框 1"/>
          <p:cNvSpPr txBox="1"/>
          <p:nvPr/>
        </p:nvSpPr>
        <p:spPr>
          <a:xfrm>
            <a:off x="-323517" y="643807"/>
            <a:ext cx="8536183" cy="961390"/>
          </a:xfrm>
          <a:prstGeom prst="rect">
            <a:avLst/>
          </a:prstGeom>
          <a:noFill/>
        </p:spPr>
        <p:txBody>
          <a:bodyPr wrap="square" rtlCol="0">
            <a:spAutoFit/>
          </a:bodyPr>
          <a:lstStyle/>
          <a:p>
            <a:pPr marL="829310" marR="0" indent="0" eaLnBrk="0">
              <a:lnSpc>
                <a:spcPct val="102000"/>
              </a:lnSpc>
            </a:pPr>
            <a:r>
              <a:rPr lang="en-US" altLang="zh-CN" sz="2800" dirty="0">
                <a:ln>
                  <a:solidFill>
                    <a:schemeClr val="accent1"/>
                  </a:solidFill>
                </a:ln>
                <a:latin typeface="微软雅黑" panose="020B0503020204020204" pitchFamily="34" charset="-122"/>
                <a:ea typeface="微软雅黑" panose="020B0503020204020204" pitchFamily="34" charset="-122"/>
              </a:rPr>
              <a:t>5.7 </a:t>
            </a:r>
            <a:r>
              <a:rPr lang="en-US" altLang="zh-CN" sz="2800" dirty="0" err="1">
                <a:ln>
                  <a:solidFill>
                    <a:schemeClr val="accent1"/>
                  </a:solidFill>
                </a:ln>
                <a:latin typeface="微软雅黑" panose="020B0503020204020204" pitchFamily="34" charset="-122"/>
                <a:ea typeface="微软雅黑" panose="020B0503020204020204" pitchFamily="34" charset="-122"/>
              </a:rPr>
              <a:t>图论在数据分析与挖掘中的实践应用</a:t>
            </a:r>
            <a:endParaRPr lang="en-US" altLang="zh-CN" sz="2800" dirty="0">
              <a:ln>
                <a:solidFill>
                  <a:schemeClr val="accent1"/>
                </a:solidFill>
              </a:ln>
              <a:latin typeface="微软雅黑" panose="020B0503020204020204" pitchFamily="34" charset="-122"/>
              <a:ea typeface="微软雅黑" panose="020B0503020204020204" pitchFamily="34" charset="-122"/>
            </a:endParaRPr>
          </a:p>
          <a:p>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Tree>
  </p:cSld>
  <p:clrMapOvr>
    <a:masterClrMapping/>
  </p:clrMapOvr>
  <p:transition spd="slow" advTm="2811">
    <p:push dir="u"/>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lstStyle/>
          <a:p>
            <a:pPr>
              <a:lnSpc>
                <a:spcPct val="150000"/>
              </a:lnSpc>
            </a:pPr>
            <a:endParaRPr lang="zh-CN" altLang="en-US" sz="2400"/>
          </a:p>
        </p:txBody>
      </p:sp>
      <p:pic>
        <p:nvPicPr>
          <p:cNvPr id="3" name="图片 2"/>
          <p:cNvPicPr>
            <a:picLocks noChangeAspect="1"/>
          </p:cNvPicPr>
          <p:nvPr/>
        </p:nvPicPr>
        <p:blipFill>
          <a:blip r:embed="rId2"/>
          <a:stretch>
            <a:fillRect/>
          </a:stretch>
        </p:blipFill>
        <p:spPr>
          <a:xfrm>
            <a:off x="1628140" y="1330960"/>
            <a:ext cx="8559165" cy="4693285"/>
          </a:xfrm>
          <a:prstGeom prst="rect">
            <a:avLst/>
          </a:prstGeom>
        </p:spPr>
      </p:pic>
      <p:sp>
        <p:nvSpPr>
          <p:cNvPr id="7" name="文本框 6"/>
          <p:cNvSpPr txBox="1"/>
          <p:nvPr/>
        </p:nvSpPr>
        <p:spPr>
          <a:xfrm>
            <a:off x="-323517" y="643807"/>
            <a:ext cx="8536183" cy="961390"/>
          </a:xfrm>
          <a:prstGeom prst="rect">
            <a:avLst/>
          </a:prstGeom>
          <a:noFill/>
        </p:spPr>
        <p:txBody>
          <a:bodyPr wrap="square" rtlCol="0">
            <a:spAutoFit/>
          </a:bodyPr>
          <a:lstStyle/>
          <a:p>
            <a:pPr marL="829310" marR="0" indent="0" eaLnBrk="0">
              <a:lnSpc>
                <a:spcPct val="102000"/>
              </a:lnSpc>
            </a:pPr>
            <a:r>
              <a:rPr lang="en-US" altLang="zh-CN" sz="2800" dirty="0">
                <a:ln>
                  <a:solidFill>
                    <a:schemeClr val="accent1"/>
                  </a:solidFill>
                </a:ln>
                <a:latin typeface="微软雅黑" panose="020B0503020204020204" pitchFamily="34" charset="-122"/>
                <a:ea typeface="微软雅黑" panose="020B0503020204020204" pitchFamily="34" charset="-122"/>
              </a:rPr>
              <a:t>5.7 </a:t>
            </a:r>
            <a:r>
              <a:rPr lang="en-US" altLang="zh-CN" sz="2800" dirty="0" err="1">
                <a:ln>
                  <a:solidFill>
                    <a:schemeClr val="accent1"/>
                  </a:solidFill>
                </a:ln>
                <a:latin typeface="微软雅黑" panose="020B0503020204020204" pitchFamily="34" charset="-122"/>
                <a:ea typeface="微软雅黑" panose="020B0503020204020204" pitchFamily="34" charset="-122"/>
              </a:rPr>
              <a:t>图论在数据分析与挖掘中的实践应用</a:t>
            </a:r>
            <a:endParaRPr lang="en-US" altLang="zh-CN" sz="2800" dirty="0">
              <a:ln>
                <a:solidFill>
                  <a:schemeClr val="accent1"/>
                </a:solidFill>
              </a:ln>
              <a:latin typeface="微软雅黑" panose="020B0503020204020204" pitchFamily="34" charset="-122"/>
              <a:ea typeface="微软雅黑" panose="020B0503020204020204" pitchFamily="34" charset="-122"/>
            </a:endParaRPr>
          </a:p>
          <a:p>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Tree>
  </p:cSld>
  <p:clrMapOvr>
    <a:masterClrMapping/>
  </p:clrMapOvr>
  <p:transition spd="slow" advTm="2811">
    <p:push dir="u"/>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lstStyle/>
          <a:p>
            <a:pPr>
              <a:lnSpc>
                <a:spcPct val="150000"/>
              </a:lnSpc>
            </a:pPr>
            <a:endParaRPr lang="zh-CN" altLang="en-US" sz="2400"/>
          </a:p>
        </p:txBody>
      </p:sp>
      <p:sp>
        <p:nvSpPr>
          <p:cNvPr id="6" name="文本框 5"/>
          <p:cNvSpPr txBox="1"/>
          <p:nvPr>
            <p:custDataLst>
              <p:tags r:id="rId2"/>
            </p:custDataLst>
          </p:nvPr>
        </p:nvSpPr>
        <p:spPr>
          <a:xfrm>
            <a:off x="487045" y="1218061"/>
            <a:ext cx="10586085" cy="1373505"/>
          </a:xfrm>
          <a:prstGeom prst="rect">
            <a:avLst/>
          </a:prstGeom>
          <a:noFill/>
        </p:spPr>
        <p:txBody>
          <a:bodyPr wrap="square" rtlCol="0" anchor="t">
            <a:noAutofit/>
          </a:bodyPr>
          <a:lstStyle/>
          <a:p>
            <a:pPr marL="0" marR="1905" indent="304800" eaLnBrk="0">
              <a:lnSpc>
                <a:spcPct val="132000"/>
              </a:lnSpc>
              <a:spcBef>
                <a:spcPts val="0"/>
              </a:spcBef>
            </a:pPr>
            <a:r>
              <a:rPr lang="en-US" altLang="zh-CN" sz="2400" kern="0" spc="-5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  众所周知，</a:t>
            </a:r>
            <a:r>
              <a:rPr lang="en-US" altLang="zh-CN" sz="2400" kern="0" spc="-4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图具有对多元化对象系统的复杂建模能力，</a:t>
            </a:r>
            <a:r>
              <a:rPr lang="en-US" altLang="zh-CN" sz="2400" kern="0" spc="-2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处理实际问题时</a:t>
            </a:r>
            <a:r>
              <a:rPr lang="en-US" altLang="zh-CN" sz="2400" kern="0" spc="-2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kern="0" spc="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1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图的应用场景十分广泛。下面简单举例说明，如图</a:t>
            </a:r>
            <a:r>
              <a:rPr lang="en-US" altLang="zh-CN" sz="2400" kern="0" spc="-14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15"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5</a:t>
            </a:r>
            <a:r>
              <a:rPr lang="en-US" altLang="zh-CN" sz="2400"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altLang="zh-CN" sz="2400" kern="0" spc="-15"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26</a:t>
            </a:r>
            <a:r>
              <a:rPr lang="en-US" altLang="zh-CN" sz="2400" kern="0" spc="-140" baseline="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所示</a:t>
            </a:r>
            <a:r>
              <a:rPr lang="en-US" altLang="zh-CN" sz="2400" kern="0" spc="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zh-CN" sz="2400" kern="0" spc="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marR="0" indent="0" eaLnBrk="0">
              <a:lnSpc>
                <a:spcPct val="72000"/>
              </a:lnSpc>
            </a:pPr>
            <a:endParaRPr lang="en-US" altLang="zh-CN" sz="1600" kern="0" spc="0" baseline="0" noProof="0" dirty="0">
              <a:solidFill>
                <a:srgbClr val="000000"/>
              </a:solidFill>
              <a:latin typeface="Arial" panose="020B0604020202020204" pitchFamily="34" charset="0"/>
              <a:ea typeface="Arial" panose="020B0604020202020204" pitchFamily="34" charset="0"/>
              <a:cs typeface="Arial" panose="020B0604020202020204" pitchFamily="34" charset="0"/>
            </a:endParaRPr>
          </a:p>
          <a:p>
            <a:pPr marL="0" marR="0" indent="304800" eaLnBrk="0">
              <a:lnSpc>
                <a:spcPct val="154000"/>
              </a:lnSpc>
              <a:spcAft>
                <a:spcPts val="0"/>
              </a:spcAft>
            </a:pPr>
            <a:r>
              <a:rPr lang="en-US" altLang="zh-CN" sz="2400" kern="0" spc="-1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  社交网络：社交网络</a:t>
            </a:r>
            <a:r>
              <a:rPr lang="en-US" altLang="zh-CN" sz="2400" kern="0" spc="-2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是</a:t>
            </a:r>
            <a:r>
              <a:rPr lang="en-US" altLang="zh-CN" sz="2400" kern="0" spc="-1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常见的一</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类图数据，代表着各种个人或组织之间</a:t>
            </a:r>
            <a:r>
              <a:rPr lang="en-US" altLang="zh-CN" sz="2400" kern="0" spc="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1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的社会关系。如图</a:t>
            </a:r>
            <a:r>
              <a:rPr lang="en-US" altLang="zh-CN" sz="2400" kern="0" spc="-15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15"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5</a:t>
            </a:r>
            <a:r>
              <a:rPr lang="en-US" altLang="zh-CN" sz="2400"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altLang="zh-CN" sz="2400" kern="0" spc="-15"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26</a:t>
            </a:r>
            <a:r>
              <a:rPr lang="en-US" altLang="zh-CN" sz="2400" kern="0" spc="-150" baseline="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kern="0" spc="-1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中的</a:t>
            </a:r>
            <a:r>
              <a:rPr lang="en-US" altLang="zh-CN" sz="2400" kern="0" spc="-15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15"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a:t>
            </a:r>
            <a:r>
              <a:rPr lang="en-US" altLang="zh-CN" sz="2400"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altLang="zh-CN" sz="2400" kern="0" spc="-1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图即展示了在线社交网络中的用户之间关注关</a:t>
            </a:r>
            <a:r>
              <a:rPr lang="en-US" altLang="zh-CN" sz="2400" kern="0" spc="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5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系网络：</a:t>
            </a:r>
            <a:r>
              <a:rPr lang="en-US" altLang="zh-CN" sz="2400" kern="0" spc="-4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以用户为节点，用户之间的关注关系作为边。</a:t>
            </a:r>
            <a:r>
              <a:rPr lang="en-US" altLang="zh-CN" sz="2400" kern="0" spc="-2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这里是典型的同构图</a:t>
            </a:r>
            <a:r>
              <a:rPr lang="en-US" altLang="zh-CN" sz="2400" kern="0" spc="-2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kern="0" spc="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1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常用来建模研究用户的重要性排名以及</a:t>
            </a:r>
            <a:r>
              <a:rPr lang="en-US" altLang="zh-CN" sz="2400" kern="0" spc="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用户推荐等问题。随着移动互联和物</a:t>
            </a:r>
            <a:r>
              <a:rPr lang="en-US" altLang="zh-CN" sz="2400" kern="0" spc="-1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联网的深入发展，更多元化的对象被融</a:t>
            </a:r>
            <a:r>
              <a:rPr lang="en-US" altLang="zh-CN" sz="2400" kern="0" spc="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入社交网络，比如短文本、短视频、</a:t>
            </a:r>
            <a:r>
              <a:rPr lang="en-US" altLang="zh-CN" sz="2400" kern="0" spc="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1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智能设备等，如此构成了异构图，更加</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真实的描绘现实情况的多元化和多边</a:t>
            </a:r>
            <a:r>
              <a:rPr lang="en-US" altLang="zh-CN" sz="2400" kern="0" spc="-2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关系</a:t>
            </a:r>
            <a:r>
              <a:rPr lang="en-US" altLang="zh-CN" sz="2400" kern="0" spc="-2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zh-CN" sz="2400" kern="0" spc="-2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323215" y="643890"/>
            <a:ext cx="8536305" cy="573405"/>
          </a:xfrm>
          <a:prstGeom prst="rect">
            <a:avLst/>
          </a:prstGeom>
          <a:noFill/>
        </p:spPr>
        <p:txBody>
          <a:bodyPr wrap="square" rtlCol="0">
            <a:noAutofit/>
          </a:bodyPr>
          <a:lstStyle/>
          <a:p>
            <a:pPr marL="829310" marR="0" indent="0" eaLnBrk="0">
              <a:lnSpc>
                <a:spcPct val="102000"/>
              </a:lnSpc>
            </a:pPr>
            <a:r>
              <a:rPr lang="en-US" altLang="zh-CN" sz="2800" dirty="0">
                <a:ln>
                  <a:solidFill>
                    <a:schemeClr val="accent1"/>
                  </a:solidFill>
                </a:ln>
                <a:latin typeface="微软雅黑" panose="020B0503020204020204" pitchFamily="34" charset="-122"/>
                <a:ea typeface="微软雅黑" panose="020B0503020204020204" pitchFamily="34" charset="-122"/>
              </a:rPr>
              <a:t>5.7 </a:t>
            </a:r>
            <a:r>
              <a:rPr lang="en-US" altLang="zh-CN" sz="2800" dirty="0" err="1">
                <a:ln>
                  <a:solidFill>
                    <a:schemeClr val="accent1"/>
                  </a:solidFill>
                </a:ln>
                <a:latin typeface="微软雅黑" panose="020B0503020204020204" pitchFamily="34" charset="-122"/>
                <a:ea typeface="微软雅黑" panose="020B0503020204020204" pitchFamily="34" charset="-122"/>
              </a:rPr>
              <a:t>图论在数据分析与挖掘中的实践应用</a:t>
            </a:r>
            <a:endParaRPr lang="en-US" altLang="zh-CN" sz="2800" dirty="0">
              <a:ln>
                <a:solidFill>
                  <a:schemeClr val="accent1"/>
                </a:solidFill>
              </a:ln>
              <a:latin typeface="微软雅黑" panose="020B0503020204020204" pitchFamily="34" charset="-122"/>
              <a:ea typeface="微软雅黑" panose="020B0503020204020204" pitchFamily="34" charset="-122"/>
            </a:endParaRPr>
          </a:p>
          <a:p>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Tree>
  </p:cSld>
  <p:clrMapOvr>
    <a:masterClrMapping/>
  </p:clrMapOvr>
  <p:transition spd="slow" advTm="2811">
    <p:push dir="u"/>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lstStyle/>
          <a:p>
            <a:pPr>
              <a:lnSpc>
                <a:spcPct val="150000"/>
              </a:lnSpc>
            </a:pPr>
            <a:endParaRPr lang="zh-CN" altLang="en-US" sz="2400"/>
          </a:p>
        </p:txBody>
      </p:sp>
      <p:sp>
        <p:nvSpPr>
          <p:cNvPr id="6" name="文本框 5"/>
          <p:cNvSpPr txBox="1"/>
          <p:nvPr>
            <p:custDataLst>
              <p:tags r:id="rId2"/>
            </p:custDataLst>
          </p:nvPr>
        </p:nvSpPr>
        <p:spPr>
          <a:xfrm>
            <a:off x="873125" y="1962785"/>
            <a:ext cx="10586085" cy="2932430"/>
          </a:xfrm>
          <a:prstGeom prst="rect">
            <a:avLst/>
          </a:prstGeom>
          <a:noFill/>
        </p:spPr>
        <p:txBody>
          <a:bodyPr wrap="square" rtlCol="0" anchor="t">
            <a:noAutofit/>
          </a:bodyPr>
          <a:lstStyle/>
          <a:p>
            <a:pPr marL="0" marR="635" indent="304800" eaLnBrk="0">
              <a:lnSpc>
                <a:spcPct val="150000"/>
              </a:lnSpc>
            </a:pPr>
            <a:r>
              <a:rPr lang="en-US" altLang="zh-CN" sz="2400" kern="0" spc="-15" baseline="0" noProof="0">
                <a:solidFill>
                  <a:srgbClr val="000000"/>
                </a:solidFill>
                <a:latin typeface="宋体" panose="02010600030101010101" pitchFamily="2" charset="-122"/>
                <a:ea typeface="宋体" panose="02010600030101010101" pitchFamily="2" charset="-122"/>
                <a:cs typeface="宋体" panose="02010600030101010101" pitchFamily="2" charset="-122"/>
              </a:rPr>
              <a:t> 电子购物：电子购物</a:t>
            </a:r>
            <a:r>
              <a:rPr lang="en-US" altLang="zh-CN" sz="2400" kern="0" spc="-25" baseline="0" noProof="0">
                <a:solidFill>
                  <a:srgbClr val="000000"/>
                </a:solidFill>
                <a:latin typeface="宋体" panose="02010600030101010101" pitchFamily="2" charset="-122"/>
                <a:ea typeface="宋体" panose="02010600030101010101" pitchFamily="2" charset="-122"/>
                <a:cs typeface="宋体" panose="02010600030101010101" pitchFamily="2" charset="-122"/>
              </a:rPr>
              <a:t>时</a:t>
            </a:r>
            <a:r>
              <a:rPr lang="en-US" altLang="zh-CN" sz="2400" kern="0" spc="-15" baseline="0" noProof="0">
                <a:solidFill>
                  <a:srgbClr val="000000"/>
                </a:solidFill>
                <a:latin typeface="宋体" panose="02010600030101010101" pitchFamily="2" charset="-122"/>
                <a:ea typeface="宋体" panose="02010600030101010101" pitchFamily="2" charset="-122"/>
                <a:cs typeface="宋体" panose="02010600030101010101" pitchFamily="2" charset="-122"/>
              </a:rPr>
              <a:t>互联网的</a:t>
            </a:r>
            <a:r>
              <a:rPr lang="en-US" altLang="zh-CN" sz="2400" kern="0" spc="0" baseline="0" noProof="0">
                <a:solidFill>
                  <a:srgbClr val="000000"/>
                </a:solidFill>
                <a:latin typeface="宋体" panose="02010600030101010101" pitchFamily="2" charset="-122"/>
                <a:ea typeface="宋体" panose="02010600030101010101" pitchFamily="2" charset="-122"/>
                <a:cs typeface="宋体" panose="02010600030101010101" pitchFamily="2" charset="-122"/>
              </a:rPr>
              <a:t>一类核心业务功能，在这类情景里，业</a:t>
            </a:r>
            <a:r>
              <a:rPr lang="en-US" altLang="zh-CN" sz="2400" kern="0" spc="0" baseline="0" noProof="0">
                <a:latin typeface="宋体" panose="02010600030101010101" pitchFamily="2" charset="-122"/>
                <a:ea typeface="宋体" panose="02010600030101010101" pitchFamily="2" charset="-122"/>
                <a:cs typeface="宋体" panose="02010600030101010101" pitchFamily="2" charset="-122"/>
              </a:rPr>
              <a:t> </a:t>
            </a:r>
            <a:r>
              <a:rPr lang="en-US" altLang="zh-CN" sz="2400" kern="0" spc="-40" baseline="0" noProof="0">
                <a:solidFill>
                  <a:srgbClr val="000000"/>
                </a:solidFill>
                <a:latin typeface="宋体" panose="02010600030101010101" pitchFamily="2" charset="-122"/>
                <a:ea typeface="宋体" panose="02010600030101010101" pitchFamily="2" charset="-122"/>
                <a:cs typeface="宋体" panose="02010600030101010101" pitchFamily="2" charset="-122"/>
              </a:rPr>
              <a:t>务数据通常可以用一个用户</a:t>
            </a:r>
            <a:r>
              <a:rPr lang="en-US" altLang="zh-CN" sz="2400" kern="0" spc="-15" baseline="0" noProof="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altLang="zh-CN" sz="2400" kern="0" spc="-25" baseline="0" noProof="0">
                <a:solidFill>
                  <a:srgbClr val="000000"/>
                </a:solidFill>
                <a:latin typeface="宋体" panose="02010600030101010101" pitchFamily="2" charset="-122"/>
                <a:ea typeface="宋体" panose="02010600030101010101" pitchFamily="2" charset="-122"/>
                <a:cs typeface="宋体" panose="02010600030101010101" pitchFamily="2" charset="-122"/>
              </a:rPr>
              <a:t>商品的二部图来描述，如在图</a:t>
            </a:r>
            <a:r>
              <a:rPr lang="en-US" altLang="zh-CN" sz="2400" kern="0" spc="-150" baseline="0" noProof="0">
                <a:latin typeface="宋体" panose="02010600030101010101" pitchFamily="2" charset="-122"/>
                <a:ea typeface="宋体" panose="02010600030101010101" pitchFamily="2" charset="-122"/>
                <a:cs typeface="宋体" panose="02010600030101010101" pitchFamily="2" charset="-122"/>
              </a:rPr>
              <a:t> </a:t>
            </a:r>
            <a:r>
              <a:rPr lang="en-US" altLang="zh-CN" sz="2400" kern="0" spc="-15" baseline="0" noProof="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5-26</a:t>
            </a:r>
            <a:r>
              <a:rPr lang="en-US" altLang="zh-CN" sz="2400" kern="0" spc="-150" baseline="0" noProof="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kern="0" spc="-25" baseline="0" noProof="0">
                <a:solidFill>
                  <a:srgbClr val="000000"/>
                </a:solidFill>
                <a:latin typeface="宋体" panose="02010600030101010101" pitchFamily="2" charset="-122"/>
                <a:ea typeface="宋体" panose="02010600030101010101" pitchFamily="2" charset="-122"/>
                <a:cs typeface="宋体" panose="02010600030101010101" pitchFamily="2" charset="-122"/>
              </a:rPr>
              <a:t>中的</a:t>
            </a:r>
            <a:r>
              <a:rPr lang="en-US" altLang="zh-CN" sz="2400" kern="0" spc="-150" baseline="0" noProof="0">
                <a:latin typeface="宋体" panose="02010600030101010101" pitchFamily="2" charset="-122"/>
                <a:ea typeface="宋体" panose="02010600030101010101" pitchFamily="2" charset="-122"/>
                <a:cs typeface="宋体" panose="02010600030101010101" pitchFamily="2" charset="-122"/>
              </a:rPr>
              <a:t> </a:t>
            </a:r>
            <a:r>
              <a:rPr lang="en-US" altLang="zh-CN" sz="2400" kern="0" spc="-15" baseline="0" noProof="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a:t>
            </a:r>
            <a:r>
              <a:rPr lang="en-US" altLang="zh-CN" sz="2400" kern="0" spc="-25" baseline="0" noProof="0">
                <a:solidFill>
                  <a:srgbClr val="000000"/>
                </a:solidFill>
                <a:latin typeface="宋体" panose="02010600030101010101" pitchFamily="2" charset="-122"/>
                <a:ea typeface="宋体" panose="02010600030101010101" pitchFamily="2" charset="-122"/>
                <a:cs typeface="宋体" panose="02010600030101010101" pitchFamily="2" charset="-122"/>
              </a:rPr>
              <a:t>图中，</a:t>
            </a:r>
            <a:r>
              <a:rPr lang="en-US" altLang="zh-CN" sz="2400" kern="0" spc="0" baseline="0" noProof="0">
                <a:latin typeface="宋体" panose="02010600030101010101" pitchFamily="2" charset="-122"/>
                <a:ea typeface="宋体" panose="02010600030101010101" pitchFamily="2" charset="-122"/>
                <a:cs typeface="宋体" panose="02010600030101010101" pitchFamily="2" charset="-122"/>
              </a:rPr>
              <a:t> </a:t>
            </a:r>
            <a:r>
              <a:rPr lang="en-US" altLang="zh-CN" sz="2400" kern="0" spc="-15" baseline="0" noProof="0">
                <a:solidFill>
                  <a:srgbClr val="000000"/>
                </a:solidFill>
                <a:latin typeface="宋体" panose="02010600030101010101" pitchFamily="2" charset="-122"/>
                <a:ea typeface="宋体" panose="02010600030101010101" pitchFamily="2" charset="-122"/>
                <a:cs typeface="宋体" panose="02010600030101010101" pitchFamily="2" charset="-122"/>
              </a:rPr>
              <a:t>节点分为两类：用户和商品，存</a:t>
            </a:r>
            <a:r>
              <a:rPr lang="en-US" altLang="zh-CN" sz="2400" kern="0" spc="0" baseline="0" noProof="0">
                <a:solidFill>
                  <a:srgbClr val="000000"/>
                </a:solidFill>
                <a:latin typeface="宋体" panose="02010600030101010101" pitchFamily="2" charset="-122"/>
                <a:ea typeface="宋体" panose="02010600030101010101" pitchFamily="2" charset="-122"/>
                <a:cs typeface="宋体" panose="02010600030101010101" pitchFamily="2" charset="-122"/>
              </a:rPr>
              <a:t>在的关系有浏览、收藏、购买、评论等。用</a:t>
            </a:r>
            <a:r>
              <a:rPr lang="en-US" altLang="zh-CN" sz="2400" kern="0" spc="0" baseline="0" noProof="0">
                <a:latin typeface="宋体" panose="02010600030101010101" pitchFamily="2" charset="-122"/>
                <a:ea typeface="宋体" panose="02010600030101010101" pitchFamily="2" charset="-122"/>
                <a:cs typeface="宋体" panose="02010600030101010101" pitchFamily="2" charset="-122"/>
              </a:rPr>
              <a:t> </a:t>
            </a:r>
            <a:r>
              <a:rPr lang="en-US" altLang="zh-CN" sz="2400" kern="0" spc="-15" baseline="0" noProof="0">
                <a:solidFill>
                  <a:srgbClr val="000000"/>
                </a:solidFill>
                <a:latin typeface="宋体" panose="02010600030101010101" pitchFamily="2" charset="-122"/>
                <a:ea typeface="宋体" panose="02010600030101010101" pitchFamily="2" charset="-122"/>
                <a:cs typeface="宋体" panose="02010600030101010101" pitchFamily="2" charset="-122"/>
              </a:rPr>
              <a:t>户和商品之间存在多重关系，如</a:t>
            </a:r>
            <a:r>
              <a:rPr lang="en-US" altLang="zh-CN" sz="2400" kern="0" spc="0" baseline="0" noProof="0">
                <a:solidFill>
                  <a:srgbClr val="000000"/>
                </a:solidFill>
                <a:latin typeface="宋体" panose="02010600030101010101" pitchFamily="2" charset="-122"/>
                <a:ea typeface="宋体" panose="02010600030101010101" pitchFamily="2" charset="-122"/>
                <a:cs typeface="宋体" panose="02010600030101010101" pitchFamily="2" charset="-122"/>
              </a:rPr>
              <a:t>存在浏览、收藏和购买关系。一般用属性图</a:t>
            </a:r>
            <a:r>
              <a:rPr lang="en-US" altLang="zh-CN" sz="2400" kern="0" spc="0" baseline="0" noProof="0">
                <a:latin typeface="宋体" panose="02010600030101010101" pitchFamily="2" charset="-122"/>
                <a:ea typeface="宋体" panose="02010600030101010101" pitchFamily="2" charset="-122"/>
                <a:cs typeface="宋体" panose="02010600030101010101" pitchFamily="2" charset="-122"/>
              </a:rPr>
              <a:t> </a:t>
            </a:r>
            <a:r>
              <a:rPr lang="en-US" altLang="zh-CN" sz="2400" kern="0" spc="-15" baseline="0" noProof="0">
                <a:solidFill>
                  <a:srgbClr val="000000"/>
                </a:solidFill>
                <a:latin typeface="宋体" panose="02010600030101010101" pitchFamily="2" charset="-122"/>
                <a:ea typeface="宋体" panose="02010600030101010101" pitchFamily="2" charset="-122"/>
                <a:cs typeface="宋体" panose="02010600030101010101" pitchFamily="2" charset="-122"/>
              </a:rPr>
              <a:t>来建模描述。基于此，我们现在熟知的推荐系统被提出并广泛应用。</a:t>
            </a:r>
            <a:endParaRPr lang="en-US" altLang="zh-CN" sz="2400" kern="0" spc="-1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323517" y="643807"/>
            <a:ext cx="8536183" cy="961390"/>
          </a:xfrm>
          <a:prstGeom prst="rect">
            <a:avLst/>
          </a:prstGeom>
          <a:noFill/>
        </p:spPr>
        <p:txBody>
          <a:bodyPr wrap="square" rtlCol="0">
            <a:spAutoFit/>
          </a:bodyPr>
          <a:lstStyle/>
          <a:p>
            <a:pPr marL="829310" marR="0" indent="0" eaLnBrk="0">
              <a:lnSpc>
                <a:spcPct val="102000"/>
              </a:lnSpc>
            </a:pPr>
            <a:r>
              <a:rPr lang="en-US" altLang="zh-CN" sz="2800" dirty="0">
                <a:ln>
                  <a:solidFill>
                    <a:schemeClr val="accent1"/>
                  </a:solidFill>
                </a:ln>
                <a:latin typeface="微软雅黑" panose="020B0503020204020204" pitchFamily="34" charset="-122"/>
                <a:ea typeface="微软雅黑" panose="020B0503020204020204" pitchFamily="34" charset="-122"/>
              </a:rPr>
              <a:t>5.7 </a:t>
            </a:r>
            <a:r>
              <a:rPr lang="en-US" altLang="zh-CN" sz="2800" dirty="0" err="1">
                <a:ln>
                  <a:solidFill>
                    <a:schemeClr val="accent1"/>
                  </a:solidFill>
                </a:ln>
                <a:latin typeface="微软雅黑" panose="020B0503020204020204" pitchFamily="34" charset="-122"/>
                <a:ea typeface="微软雅黑" panose="020B0503020204020204" pitchFamily="34" charset="-122"/>
              </a:rPr>
              <a:t>图论在数据分析与挖掘中的实践应用</a:t>
            </a:r>
            <a:endParaRPr lang="en-US" altLang="zh-CN" sz="2800" dirty="0">
              <a:ln>
                <a:solidFill>
                  <a:schemeClr val="accent1"/>
                </a:solidFill>
              </a:ln>
              <a:latin typeface="微软雅黑" panose="020B0503020204020204" pitchFamily="34" charset="-122"/>
              <a:ea typeface="微软雅黑" panose="020B0503020204020204" pitchFamily="34" charset="-122"/>
            </a:endParaRPr>
          </a:p>
          <a:p>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Tree>
  </p:cSld>
  <p:clrMapOvr>
    <a:masterClrMapping/>
  </p:clrMapOvr>
  <p:transition spd="slow" advTm="2811">
    <p:push dir="u"/>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lstStyle/>
          <a:p>
            <a:pPr>
              <a:lnSpc>
                <a:spcPct val="150000"/>
              </a:lnSpc>
            </a:pPr>
            <a:endParaRPr lang="zh-CN" altLang="en-US" sz="2400"/>
          </a:p>
        </p:txBody>
      </p:sp>
      <p:sp>
        <p:nvSpPr>
          <p:cNvPr id="6" name="文本框 5"/>
          <p:cNvSpPr txBox="1"/>
          <p:nvPr>
            <p:custDataLst>
              <p:tags r:id="rId2"/>
            </p:custDataLst>
          </p:nvPr>
        </p:nvSpPr>
        <p:spPr>
          <a:xfrm>
            <a:off x="630555" y="1492841"/>
            <a:ext cx="10930890" cy="1492294"/>
          </a:xfrm>
          <a:prstGeom prst="rect">
            <a:avLst/>
          </a:prstGeom>
          <a:noFill/>
        </p:spPr>
        <p:txBody>
          <a:bodyPr wrap="square" rtlCol="0" anchor="t">
            <a:noAutofit/>
          </a:bodyPr>
          <a:lstStyle/>
          <a:p>
            <a:pPr marL="228600" marR="76200" indent="304800" eaLnBrk="0">
              <a:lnSpc>
                <a:spcPct val="147000"/>
              </a:lnSpc>
            </a:pPr>
            <a:r>
              <a:rPr lang="en-US" altLang="zh-CN" sz="2400" kern="0" spc="-1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  化学分子：以原子为</a:t>
            </a:r>
            <a:r>
              <a:rPr lang="en-US" altLang="zh-CN" sz="2400" kern="0" spc="-2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节</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点，原子之间的化学键作为边，将化学分子作为</a:t>
            </a:r>
            <a:r>
              <a:rPr lang="en-US" altLang="zh-CN" sz="2400" kern="0" spc="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1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图来进行研究，分子的基本构成</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以及之间的联系决定了分子构成物质的各项</a:t>
            </a:r>
            <a:r>
              <a:rPr lang="en-US" altLang="zh-CN" sz="2400" kern="0" spc="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1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理化性质，通常在新材料、新药物的合成研发中应用，如图</a:t>
            </a:r>
            <a:r>
              <a:rPr lang="en-US" altLang="zh-CN" sz="2400" kern="0" spc="-15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15"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5</a:t>
            </a:r>
            <a:r>
              <a:rPr lang="en-US" altLang="zh-CN" sz="2400"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altLang="zh-CN" sz="2400" kern="0" spc="-15"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26</a:t>
            </a:r>
            <a:r>
              <a:rPr lang="en-US" altLang="zh-CN" sz="2400" kern="0" spc="-150" baseline="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kern="0" spc="-1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中的</a:t>
            </a:r>
            <a:r>
              <a:rPr lang="en-US" altLang="zh-CN" sz="2400" kern="0" spc="-15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图所</a:t>
            </a:r>
            <a:r>
              <a:rPr lang="en-US" altLang="zh-CN" sz="2400" kern="0" spc="-1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示</a:t>
            </a:r>
            <a:r>
              <a:rPr lang="en-US" altLang="zh-CN" sz="2400" kern="0" spc="-1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zh-CN" sz="2400" kern="0" spc="-1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228600" marR="76200" indent="304800" eaLnBrk="0">
              <a:lnSpc>
                <a:spcPct val="147000"/>
              </a:lnSpc>
            </a:pPr>
            <a:r>
              <a:rPr lang="en-US" altLang="zh-CN" sz="2400" kern="0" spc="-1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  交通网络</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：交通网络具有多种形式，比如常见的地铁网络中将各个站点</a:t>
            </a:r>
            <a:r>
              <a:rPr lang="en-US" altLang="zh-CN" sz="2400" kern="0" spc="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作为节点，站点之间的连通性作为边构成一张图，如图</a:t>
            </a:r>
            <a:r>
              <a:rPr lang="en-US" altLang="zh-CN" sz="2400" kern="0" spc="-125"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5-26</a:t>
            </a:r>
            <a:r>
              <a:rPr lang="en-US" altLang="zh-CN" sz="2400" kern="0" spc="-125" baseline="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中的</a:t>
            </a:r>
            <a:r>
              <a:rPr lang="en-US" altLang="zh-CN" sz="2400" kern="0" spc="-125"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图所示</a:t>
            </a:r>
            <a:r>
              <a:rPr lang="en-US" altLang="zh-CN" sz="2400" kern="0" spc="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kern="0" spc="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1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在所建模</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的交通网络中我们关注路径规划相关问题，如最短路径问题，交通</a:t>
            </a:r>
            <a:r>
              <a:rPr lang="en-US" altLang="zh-CN" sz="2400" kern="0" spc="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1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拥堵问题等</a:t>
            </a:r>
            <a:r>
              <a:rPr lang="en-US" altLang="zh-CN" sz="2400" kern="0" spc="-1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zh-CN" sz="2400" kern="0" spc="-1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228600" marR="76200" indent="304800" eaLnBrk="0">
              <a:lnSpc>
                <a:spcPct val="147000"/>
              </a:lnSpc>
            </a:pPr>
            <a:endParaRPr lang="en-US" altLang="zh-CN" sz="2400" kern="0" spc="-1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323517" y="643807"/>
            <a:ext cx="8536183" cy="961390"/>
          </a:xfrm>
          <a:prstGeom prst="rect">
            <a:avLst/>
          </a:prstGeom>
          <a:noFill/>
        </p:spPr>
        <p:txBody>
          <a:bodyPr wrap="square" rtlCol="0">
            <a:spAutoFit/>
          </a:bodyPr>
          <a:lstStyle/>
          <a:p>
            <a:pPr marL="829310" marR="0" indent="0" eaLnBrk="0">
              <a:lnSpc>
                <a:spcPct val="102000"/>
              </a:lnSpc>
            </a:pPr>
            <a:r>
              <a:rPr lang="en-US" altLang="zh-CN" sz="2800" dirty="0">
                <a:ln>
                  <a:solidFill>
                    <a:schemeClr val="accent1"/>
                  </a:solidFill>
                </a:ln>
                <a:latin typeface="微软雅黑" panose="020B0503020204020204" pitchFamily="34" charset="-122"/>
                <a:ea typeface="微软雅黑" panose="020B0503020204020204" pitchFamily="34" charset="-122"/>
              </a:rPr>
              <a:t>5.7 </a:t>
            </a:r>
            <a:r>
              <a:rPr lang="en-US" altLang="zh-CN" sz="2800" dirty="0" err="1">
                <a:ln>
                  <a:solidFill>
                    <a:schemeClr val="accent1"/>
                  </a:solidFill>
                </a:ln>
                <a:latin typeface="微软雅黑" panose="020B0503020204020204" pitchFamily="34" charset="-122"/>
                <a:ea typeface="微软雅黑" panose="020B0503020204020204" pitchFamily="34" charset="-122"/>
              </a:rPr>
              <a:t>图论在数据分析与挖掘中的实践应用</a:t>
            </a:r>
            <a:endParaRPr lang="en-US" altLang="zh-CN" sz="2800" dirty="0">
              <a:ln>
                <a:solidFill>
                  <a:schemeClr val="accent1"/>
                </a:solidFill>
              </a:ln>
              <a:latin typeface="微软雅黑" panose="020B0503020204020204" pitchFamily="34" charset="-122"/>
              <a:ea typeface="微软雅黑" panose="020B0503020204020204" pitchFamily="34" charset="-122"/>
            </a:endParaRPr>
          </a:p>
          <a:p>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Tree>
  </p:cSld>
  <p:clrMapOvr>
    <a:masterClrMapping/>
  </p:clrMapOvr>
  <p:transition spd="slow" advTm="2811">
    <p:push dir="u"/>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lstStyle/>
          <a:p>
            <a:pPr>
              <a:lnSpc>
                <a:spcPct val="150000"/>
              </a:lnSpc>
            </a:pPr>
            <a:endParaRPr lang="zh-CN" altLang="en-US" sz="2400"/>
          </a:p>
        </p:txBody>
      </p:sp>
      <p:sp>
        <p:nvSpPr>
          <p:cNvPr id="6" name="文本框 5"/>
          <p:cNvSpPr txBox="1"/>
          <p:nvPr>
            <p:custDataLst>
              <p:tags r:id="rId2"/>
            </p:custDataLst>
          </p:nvPr>
        </p:nvSpPr>
        <p:spPr>
          <a:xfrm>
            <a:off x="975360" y="2115316"/>
            <a:ext cx="10586085" cy="1373505"/>
          </a:xfrm>
          <a:prstGeom prst="rect">
            <a:avLst/>
          </a:prstGeom>
          <a:noFill/>
        </p:spPr>
        <p:txBody>
          <a:bodyPr wrap="square" rtlCol="0" anchor="t">
            <a:noAutofit/>
          </a:bodyPr>
          <a:lstStyle/>
          <a:p>
            <a:pPr>
              <a:lnSpc>
                <a:spcPct val="150000"/>
              </a:lnSpc>
            </a:pPr>
            <a:r>
              <a:rPr lang="en-US" altLang="zh-CN" sz="2400" kern="0" spc="-1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   场景图：场景图是图</a:t>
            </a:r>
            <a:r>
              <a:rPr lang="en-US" altLang="zh-CN" sz="2400" kern="0" spc="-2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像</a:t>
            </a:r>
            <a:r>
              <a:rPr lang="en-US" altLang="zh-CN" sz="2400" kern="0" spc="-1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语义的重要建模方法</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，它将图像中的物体作为节</a:t>
            </a:r>
            <a:r>
              <a:rPr lang="en-US" altLang="zh-CN" sz="2400" kern="0" spc="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1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点，图像中物体之间的相互关系作为边</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构成一张图。场景图的重要作用是将</a:t>
            </a:r>
            <a:r>
              <a:rPr lang="en-US" altLang="zh-CN" sz="2400" kern="0" spc="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4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关系复杂的图像简化为一个关系明确的语义图，</a:t>
            </a:r>
            <a:r>
              <a:rPr lang="en-US" altLang="zh-CN" sz="2400" kern="0" spc="-2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在图像合成、图像语义检索</a:t>
            </a:r>
            <a:r>
              <a:rPr lang="en-US" altLang="zh-CN" sz="2400" kern="0" spc="-2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kern="0" spc="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图像视觉以及推理方面都有广泛应用。图</a:t>
            </a:r>
            <a:r>
              <a:rPr lang="en-US" altLang="zh-CN" sz="2400" kern="0" spc="-115"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5-26</a:t>
            </a:r>
            <a:r>
              <a:rPr lang="en-US" altLang="zh-CN" sz="2400" kern="0" spc="-115" baseline="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中的</a:t>
            </a:r>
            <a:r>
              <a:rPr lang="en-US" altLang="zh-CN" sz="2400" kern="0" spc="-115"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e)</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图即为场景图的示例</a:t>
            </a:r>
            <a:r>
              <a:rPr lang="en-US" altLang="zh-CN" sz="2400" kern="0" spc="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zh-CN" sz="2400" kern="0" spc="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endParaRPr lang="en-US" altLang="zh-CN" sz="2400" kern="0" spc="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endParaRPr lang="zh-CN" altLang="en-US" sz="2400" dirty="0"/>
          </a:p>
        </p:txBody>
      </p:sp>
      <p:sp>
        <p:nvSpPr>
          <p:cNvPr id="2" name="文本框 1"/>
          <p:cNvSpPr txBox="1"/>
          <p:nvPr/>
        </p:nvSpPr>
        <p:spPr>
          <a:xfrm>
            <a:off x="-323517" y="643807"/>
            <a:ext cx="8536183" cy="961390"/>
          </a:xfrm>
          <a:prstGeom prst="rect">
            <a:avLst/>
          </a:prstGeom>
          <a:noFill/>
        </p:spPr>
        <p:txBody>
          <a:bodyPr wrap="square" rtlCol="0">
            <a:spAutoFit/>
          </a:bodyPr>
          <a:lstStyle/>
          <a:p>
            <a:pPr marL="829310" marR="0" indent="0" eaLnBrk="0">
              <a:lnSpc>
                <a:spcPct val="102000"/>
              </a:lnSpc>
            </a:pPr>
            <a:r>
              <a:rPr lang="en-US" altLang="zh-CN" sz="2800" dirty="0">
                <a:ln>
                  <a:solidFill>
                    <a:schemeClr val="accent1"/>
                  </a:solidFill>
                </a:ln>
                <a:latin typeface="微软雅黑" panose="020B0503020204020204" pitchFamily="34" charset="-122"/>
                <a:ea typeface="微软雅黑" panose="020B0503020204020204" pitchFamily="34" charset="-122"/>
              </a:rPr>
              <a:t>5.7 </a:t>
            </a:r>
            <a:r>
              <a:rPr lang="en-US" altLang="zh-CN" sz="2800" dirty="0" err="1">
                <a:ln>
                  <a:solidFill>
                    <a:schemeClr val="accent1"/>
                  </a:solidFill>
                </a:ln>
                <a:latin typeface="微软雅黑" panose="020B0503020204020204" pitchFamily="34" charset="-122"/>
                <a:ea typeface="微软雅黑" panose="020B0503020204020204" pitchFamily="34" charset="-122"/>
              </a:rPr>
              <a:t>图论在数据分析与挖掘中的实践应用</a:t>
            </a:r>
            <a:endParaRPr lang="en-US" altLang="zh-CN" sz="2800" dirty="0">
              <a:ln>
                <a:solidFill>
                  <a:schemeClr val="accent1"/>
                </a:solidFill>
              </a:ln>
              <a:latin typeface="微软雅黑" panose="020B0503020204020204" pitchFamily="34" charset="-122"/>
              <a:ea typeface="微软雅黑" panose="020B0503020204020204" pitchFamily="34" charset="-122"/>
            </a:endParaRPr>
          </a:p>
          <a:p>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Tree>
  </p:cSld>
  <p:clrMapOvr>
    <a:masterClrMapping/>
  </p:clrMapOvr>
  <p:transition spd="slow" advTm="2811">
    <p:push dir="u"/>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lstStyle/>
          <a:p>
            <a:pPr>
              <a:lnSpc>
                <a:spcPct val="150000"/>
              </a:lnSpc>
            </a:pPr>
            <a:endParaRPr lang="zh-CN" altLang="en-US" sz="2400"/>
          </a:p>
        </p:txBody>
      </p:sp>
      <p:sp>
        <p:nvSpPr>
          <p:cNvPr id="6" name="文本框 5"/>
          <p:cNvSpPr txBox="1"/>
          <p:nvPr>
            <p:custDataLst>
              <p:tags r:id="rId2"/>
            </p:custDataLst>
          </p:nvPr>
        </p:nvSpPr>
        <p:spPr>
          <a:xfrm>
            <a:off x="862330" y="1397635"/>
            <a:ext cx="10586085" cy="4235450"/>
          </a:xfrm>
          <a:prstGeom prst="rect">
            <a:avLst/>
          </a:prstGeom>
          <a:noFill/>
        </p:spPr>
        <p:txBody>
          <a:bodyPr wrap="square" rtlCol="0" anchor="t">
            <a:noAutofit/>
          </a:bodyPr>
          <a:lstStyle/>
          <a:p>
            <a:pPr marL="228600" marR="76835" indent="304800" eaLnBrk="0">
              <a:lnSpc>
                <a:spcPct val="150000"/>
              </a:lnSpc>
              <a:spcAft>
                <a:spcPts val="0"/>
              </a:spcAft>
            </a:pPr>
            <a:r>
              <a:rPr lang="en-US" altLang="zh-CN" sz="2400" kern="0" spc="-1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 电路设计图：一般将</a:t>
            </a:r>
            <a:r>
              <a:rPr lang="en-US" altLang="zh-CN" sz="2400" kern="0" spc="-2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电</a:t>
            </a:r>
            <a:r>
              <a:rPr lang="en-US" altLang="zh-CN" sz="2400" kern="0" spc="-1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子器件如芯片</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单元作为节点，器件之间的布线关</a:t>
            </a:r>
            <a:r>
              <a:rPr lang="en-US" altLang="zh-CN" sz="2400" kern="0" spc="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3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系作为连边将电子电路建模为一种图数据。</a:t>
            </a:r>
            <a:r>
              <a:rPr lang="en-US" altLang="zh-CN" sz="2400" kern="0" spc="-1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在参考文献</a:t>
            </a:r>
            <a:r>
              <a:rPr lang="en-US" altLang="zh-CN" sz="2400"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altLang="zh-CN" sz="2400" kern="0" spc="-15"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17</a:t>
            </a:r>
            <a:r>
              <a:rPr lang="en-US" altLang="zh-CN" sz="2400"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altLang="zh-CN" sz="2400" kern="0" spc="-1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中，其对电路设计</a:t>
            </a:r>
            <a:r>
              <a:rPr lang="en-US" altLang="zh-CN" sz="2400" kern="0" spc="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1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进行了图的建模抽象，</a:t>
            </a:r>
            <a:r>
              <a:rPr lang="en-US" altLang="zh-CN" sz="2400" kern="0" spc="-2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如图</a:t>
            </a:r>
            <a:r>
              <a:rPr lang="en-US" altLang="zh-CN" sz="2400" kern="0" spc="-15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4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5-</a:t>
            </a:r>
            <a:r>
              <a:rPr lang="en-US" altLang="zh-CN" sz="2400" kern="0" spc="-25"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26</a:t>
            </a:r>
            <a:r>
              <a:rPr lang="en-US" altLang="zh-CN" sz="2400" kern="0" spc="-150" baseline="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kern="0" spc="-2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中的</a:t>
            </a:r>
            <a:r>
              <a:rPr lang="en-US" altLang="zh-CN" sz="2400" kern="0" spc="-15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f)</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图所示，然后基于图的神经网络技术</a:t>
            </a:r>
            <a:r>
              <a:rPr lang="en-US" altLang="zh-CN" sz="2400" kern="0" spc="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1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对所设计电路的电磁性进行仿真拟合，</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相较于严格的电磁学公式仿真，这种</a:t>
            </a:r>
            <a:r>
              <a:rPr lang="en-US" altLang="zh-CN" sz="2400" kern="0" spc="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1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方法在可接受的误差范围内极大地加速高频电路的设计工作</a:t>
            </a:r>
            <a:r>
              <a:rPr lang="en-US" altLang="zh-CN" sz="2400" kern="0" spc="-1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zh-CN" sz="2400" kern="0" spc="-1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marR="0" indent="0" eaLnBrk="0">
              <a:lnSpc>
                <a:spcPct val="75000"/>
              </a:lnSpc>
            </a:pPr>
            <a:endParaRPr lang="en-US" altLang="zh-CN" sz="1600" kern="0" spc="0" baseline="0" noProof="0" dirty="0">
              <a:solidFill>
                <a:srgbClr val="000000"/>
              </a:solidFill>
              <a:latin typeface="Arial" panose="020B0604020202020204" pitchFamily="34" charset="0"/>
              <a:ea typeface="Arial" panose="020B0604020202020204" pitchFamily="34" charset="0"/>
              <a:cs typeface="Arial" panose="020B0604020202020204" pitchFamily="34" charset="0"/>
            </a:endParaRPr>
          </a:p>
          <a:p>
            <a:pPr marL="0" marR="77470" indent="533400" eaLnBrk="0">
              <a:lnSpc>
                <a:spcPct val="131000"/>
              </a:lnSpc>
            </a:pPr>
            <a:r>
              <a:rPr lang="en-US" altLang="zh-CN" sz="2400" kern="0" spc="-1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  图数据的</a:t>
            </a:r>
            <a:r>
              <a:rPr lang="en-US" altLang="zh-CN" sz="2400" kern="0" spc="0"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应用场景还有很多，实际中，图是最具代表性和竞争力的描述</a:t>
            </a:r>
            <a:r>
              <a:rPr lang="en-US" altLang="zh-CN" sz="2400" kern="0" spc="0" baseline="0" noProof="0" dirty="0">
                <a:latin typeface="宋体" panose="02010600030101010101" pitchFamily="2" charset="-122"/>
                <a:ea typeface="宋体" panose="02010600030101010101" pitchFamily="2" charset="-122"/>
                <a:cs typeface="宋体" panose="02010600030101010101" pitchFamily="2" charset="-122"/>
              </a:rPr>
              <a:t> </a:t>
            </a:r>
            <a:r>
              <a:rPr lang="en-US" altLang="zh-CN" sz="2400" kern="0" spc="-15" baseline="0" noProof="0" dirty="0" err="1">
                <a:solidFill>
                  <a:srgbClr val="000000"/>
                </a:solidFill>
                <a:latin typeface="宋体" panose="02010600030101010101" pitchFamily="2" charset="-122"/>
                <a:ea typeface="宋体" panose="02010600030101010101" pitchFamily="2" charset="-122"/>
                <a:cs typeface="宋体" panose="02010600030101010101" pitchFamily="2" charset="-122"/>
              </a:rPr>
              <a:t>复杂现实对象复杂的关系的数学模型</a:t>
            </a:r>
            <a:r>
              <a:rPr lang="en-US" altLang="zh-CN" sz="2400" kern="0" spc="-1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zh-CN" sz="2400" kern="0" spc="-1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endParaRPr lang="en-US" altLang="zh-CN" sz="2400" kern="0" spc="0"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endParaRPr lang="zh-CN" altLang="en-US" sz="2400" dirty="0"/>
          </a:p>
        </p:txBody>
      </p:sp>
      <p:sp>
        <p:nvSpPr>
          <p:cNvPr id="2" name="文本框 1"/>
          <p:cNvSpPr txBox="1"/>
          <p:nvPr/>
        </p:nvSpPr>
        <p:spPr>
          <a:xfrm>
            <a:off x="-323517" y="643807"/>
            <a:ext cx="8536183" cy="961390"/>
          </a:xfrm>
          <a:prstGeom prst="rect">
            <a:avLst/>
          </a:prstGeom>
          <a:noFill/>
        </p:spPr>
        <p:txBody>
          <a:bodyPr wrap="square" rtlCol="0">
            <a:spAutoFit/>
          </a:bodyPr>
          <a:lstStyle/>
          <a:p>
            <a:pPr marL="829310" marR="0" indent="0" eaLnBrk="0">
              <a:lnSpc>
                <a:spcPct val="102000"/>
              </a:lnSpc>
            </a:pPr>
            <a:r>
              <a:rPr lang="en-US" altLang="zh-CN" sz="2800" dirty="0">
                <a:ln>
                  <a:solidFill>
                    <a:schemeClr val="accent1"/>
                  </a:solidFill>
                </a:ln>
                <a:latin typeface="微软雅黑" panose="020B0503020204020204" pitchFamily="34" charset="-122"/>
                <a:ea typeface="微软雅黑" panose="020B0503020204020204" pitchFamily="34" charset="-122"/>
              </a:rPr>
              <a:t>5.7 </a:t>
            </a:r>
            <a:r>
              <a:rPr lang="en-US" altLang="zh-CN" sz="2800" dirty="0" err="1">
                <a:ln>
                  <a:solidFill>
                    <a:schemeClr val="accent1"/>
                  </a:solidFill>
                </a:ln>
                <a:latin typeface="微软雅黑" panose="020B0503020204020204" pitchFamily="34" charset="-122"/>
                <a:ea typeface="微软雅黑" panose="020B0503020204020204" pitchFamily="34" charset="-122"/>
              </a:rPr>
              <a:t>图论在数据分析与挖掘中的实践应用</a:t>
            </a:r>
            <a:endParaRPr lang="en-US" altLang="zh-CN" sz="2800" dirty="0">
              <a:ln>
                <a:solidFill>
                  <a:schemeClr val="accent1"/>
                </a:solidFill>
              </a:ln>
              <a:latin typeface="微软雅黑" panose="020B0503020204020204" pitchFamily="34" charset="-122"/>
              <a:ea typeface="微软雅黑" panose="020B0503020204020204" pitchFamily="34" charset="-122"/>
            </a:endParaRPr>
          </a:p>
          <a:p>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Tree>
  </p:cSld>
  <p:clrMapOvr>
    <a:masterClrMapping/>
  </p:clrMapOvr>
  <p:transition spd="slow" advTm="2811">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lstStyle/>
          <a:p>
            <a:pPr>
              <a:lnSpc>
                <a:spcPct val="150000"/>
              </a:lnSpc>
            </a:pPr>
            <a:endParaRPr lang="zh-CN" altLang="en-US" sz="2400"/>
          </a:p>
        </p:txBody>
      </p:sp>
      <p:sp>
        <p:nvSpPr>
          <p:cNvPr id="6" name="文本框 5"/>
          <p:cNvSpPr txBox="1"/>
          <p:nvPr>
            <p:custDataLst>
              <p:tags r:id="rId2"/>
            </p:custDataLst>
          </p:nvPr>
        </p:nvSpPr>
        <p:spPr>
          <a:xfrm>
            <a:off x="802957" y="1567815"/>
            <a:ext cx="10586085" cy="1373505"/>
          </a:xfrm>
          <a:prstGeom prst="rect">
            <a:avLst/>
          </a:prstGeom>
          <a:noFill/>
        </p:spPr>
        <p:txBody>
          <a:bodyPr wrap="square" rtlCol="0" anchor="t">
            <a:noAutofit/>
          </a:bodyPr>
          <a:lstStyle/>
          <a:p>
            <a:pPr indent="457200" fontAlgn="auto">
              <a:lnSpc>
                <a:spcPct val="150000"/>
              </a:lnSpc>
            </a:pPr>
            <a:r>
              <a:rPr lang="en-US" altLang="zh-CN" sz="2400" kern="0" spc="-3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图</a:t>
            </a:r>
            <a:r>
              <a:rPr lang="en-US" altLang="zh-CN" sz="2400" kern="0" spc="-19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3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0" spc="-1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14(b)</a:t>
            </a:r>
            <a:r>
              <a:rPr lang="en-US" altLang="zh-CN" sz="2400" kern="0" spc="-15"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的无向图的关联矩阵为图</a:t>
            </a:r>
            <a:r>
              <a:rPr lang="en-US" altLang="zh-CN" sz="2400" kern="0" spc="-19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1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0" spc="-1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15(b)，图</a:t>
            </a:r>
            <a:r>
              <a:rPr lang="en-US" altLang="zh-CN" sz="2400" kern="0" spc="-19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1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0" spc="-1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0" spc="-15"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的有向图的关联矩</a:t>
            </a:r>
            <a:r>
              <a:rPr lang="en-US" altLang="zh-CN" sz="2400" kern="0" spc="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15"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阵为图</a:t>
            </a:r>
            <a:r>
              <a:rPr lang="en-US" altLang="zh-CN" sz="2400" kern="0" spc="-19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1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kern="0" spc="-1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endPar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endPar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 name="文本框 1"/>
          <p:cNvSpPr txBox="1"/>
          <p:nvPr/>
        </p:nvSpPr>
        <p:spPr>
          <a:xfrm>
            <a:off x="336884" y="613988"/>
            <a:ext cx="6710302" cy="523220"/>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rPr>
              <a:t>5.4.2 </a:t>
            </a:r>
            <a:r>
              <a:rPr lang="en-US" altLang="zh-CN" sz="2800" dirty="0" err="1">
                <a:ln>
                  <a:solidFill>
                    <a:schemeClr val="accent1"/>
                  </a:solidFill>
                </a:ln>
                <a:latin typeface="微软雅黑" panose="020B0503020204020204" pitchFamily="34" charset="-122"/>
                <a:ea typeface="微软雅黑" panose="020B0503020204020204" pitchFamily="34" charset="-122"/>
              </a:rPr>
              <a:t>关联矩阵（Incidence</a:t>
            </a:r>
            <a:r>
              <a:rPr lang="en-US" altLang="zh-CN" sz="2800" dirty="0">
                <a:ln>
                  <a:solidFill>
                    <a:schemeClr val="accent1"/>
                  </a:solidFill>
                </a:ln>
                <a:latin typeface="微软雅黑" panose="020B0503020204020204" pitchFamily="34" charset="-122"/>
                <a:ea typeface="微软雅黑" panose="020B0503020204020204" pitchFamily="34" charset="-122"/>
              </a:rPr>
              <a:t> Matrix）</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a:stretch>
            <a:fillRect/>
          </a:stretch>
        </p:blipFill>
        <p:spPr>
          <a:xfrm>
            <a:off x="1807351" y="2804445"/>
            <a:ext cx="8576151" cy="3354825"/>
          </a:xfrm>
          <a:prstGeom prst="rect">
            <a:avLst/>
          </a:prstGeom>
        </p:spPr>
      </p:pic>
    </p:spTree>
  </p:cSld>
  <p:clrMapOvr>
    <a:masterClrMapping/>
  </p:clrMapOvr>
  <p:transition spd="slow" advTm="2811">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lstStyle/>
          <a:p>
            <a:pPr>
              <a:lnSpc>
                <a:spcPct val="150000"/>
              </a:lnSpc>
            </a:pPr>
            <a:endParaRPr lang="zh-CN" altLang="en-US" sz="2400"/>
          </a:p>
        </p:txBody>
      </p:sp>
      <p:sp>
        <p:nvSpPr>
          <p:cNvPr id="6" name="文本框 5"/>
          <p:cNvSpPr txBox="1"/>
          <p:nvPr>
            <p:custDataLst>
              <p:tags r:id="rId2"/>
            </p:custDataLst>
          </p:nvPr>
        </p:nvSpPr>
        <p:spPr>
          <a:xfrm>
            <a:off x="802640" y="1426845"/>
            <a:ext cx="10586085" cy="659130"/>
          </a:xfrm>
          <a:prstGeom prst="rect">
            <a:avLst/>
          </a:prstGeom>
          <a:noFill/>
        </p:spPr>
        <p:txBody>
          <a:bodyPr wrap="square" rtlCol="0" anchor="t">
            <a:noAutofit/>
          </a:bodyPr>
          <a:lstStyle/>
          <a:p>
            <a:pPr>
              <a:lnSpc>
                <a:spcPct val="150000"/>
              </a:lnSpc>
            </a:pPr>
            <a:r>
              <a:rPr lang="en-US" altLang="zh-CN" sz="2400" kern="0" spc="-25"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例题</a:t>
            </a:r>
            <a:r>
              <a:rPr lang="en-US" altLang="zh-CN" sz="2400" kern="0" spc="-175"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1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5.6</a:t>
            </a:r>
            <a:r>
              <a:rPr lang="en-US" altLang="zh-CN" sz="2400" kern="0" spc="-175"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25"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如图</a:t>
            </a:r>
            <a:r>
              <a:rPr lang="en-US" altLang="zh-CN" sz="2400" kern="0" spc="-175"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15"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5-16</a:t>
            </a:r>
            <a:r>
              <a:rPr lang="en-US" altLang="zh-CN" sz="2400" kern="0" spc="-175"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25"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所示图</a:t>
            </a:r>
            <a:r>
              <a:rPr lang="en-US" altLang="zh-CN" sz="2400" kern="0" spc="-175"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i="1" kern="0" spc="-25"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G</a:t>
            </a:r>
            <a:r>
              <a:rPr lang="en-US" altLang="zh-CN" sz="2400" kern="0" spc="-25"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，写出它的关联矩阵</a:t>
            </a:r>
            <a:r>
              <a:rPr lang="en-US" altLang="zh-CN" sz="2400" i="1"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endPar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 name="文本框 1"/>
          <p:cNvSpPr txBox="1"/>
          <p:nvPr/>
        </p:nvSpPr>
        <p:spPr>
          <a:xfrm>
            <a:off x="336884" y="613988"/>
            <a:ext cx="6710302" cy="523220"/>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rPr>
              <a:t>5.4.2 </a:t>
            </a:r>
            <a:r>
              <a:rPr lang="en-US" altLang="zh-CN" sz="2800" dirty="0" err="1">
                <a:ln>
                  <a:solidFill>
                    <a:schemeClr val="accent1"/>
                  </a:solidFill>
                </a:ln>
                <a:latin typeface="微软雅黑" panose="020B0503020204020204" pitchFamily="34" charset="-122"/>
                <a:ea typeface="微软雅黑" panose="020B0503020204020204" pitchFamily="34" charset="-122"/>
              </a:rPr>
              <a:t>关联矩阵（Incidence</a:t>
            </a:r>
            <a:r>
              <a:rPr lang="en-US" altLang="zh-CN" sz="2800" dirty="0">
                <a:ln>
                  <a:solidFill>
                    <a:schemeClr val="accent1"/>
                  </a:solidFill>
                </a:ln>
                <a:latin typeface="微软雅黑" panose="020B0503020204020204" pitchFamily="34" charset="-122"/>
                <a:ea typeface="微软雅黑" panose="020B0503020204020204" pitchFamily="34" charset="-122"/>
              </a:rPr>
              <a:t> Matrix）</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a:stretch>
            <a:fillRect/>
          </a:stretch>
        </p:blipFill>
        <p:spPr>
          <a:xfrm>
            <a:off x="4567269" y="2085218"/>
            <a:ext cx="3057459" cy="3944254"/>
          </a:xfrm>
          <a:prstGeom prst="rect">
            <a:avLst/>
          </a:prstGeom>
        </p:spPr>
      </p:pic>
    </p:spTree>
  </p:cSld>
  <p:clrMapOvr>
    <a:masterClrMapping/>
  </p:clrMapOvr>
  <p:transition spd="slow" advTm="2811">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lstStyle/>
          <a:p>
            <a:pPr>
              <a:lnSpc>
                <a:spcPct val="150000"/>
              </a:lnSpc>
            </a:pPr>
            <a:endParaRPr lang="zh-CN" altLang="en-US" sz="2400"/>
          </a:p>
        </p:txBody>
      </p:sp>
      <p:sp>
        <p:nvSpPr>
          <p:cNvPr id="6" name="文本框 5"/>
          <p:cNvSpPr txBox="1"/>
          <p:nvPr>
            <p:custDataLst>
              <p:tags r:id="rId2"/>
            </p:custDataLst>
          </p:nvPr>
        </p:nvSpPr>
        <p:spPr>
          <a:xfrm>
            <a:off x="802957" y="1237849"/>
            <a:ext cx="10586085" cy="1373505"/>
          </a:xfrm>
          <a:prstGeom prst="rect">
            <a:avLst/>
          </a:prstGeom>
          <a:noFill/>
        </p:spPr>
        <p:txBody>
          <a:bodyPr wrap="square" rtlCol="0" anchor="t">
            <a:noAutofit/>
          </a:bodyPr>
          <a:lstStyle/>
          <a:p>
            <a:pPr>
              <a:lnSpc>
                <a:spcPct val="150000"/>
              </a:lnSpc>
            </a:pPr>
            <a:r>
              <a:rPr lang="en-US" altLang="zh-CN" sz="2400" kern="0" spc="-1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rPr>
              <a:t>解</a:t>
            </a:r>
            <a:endParaRPr lang="en-US" altLang="zh-CN" sz="2800" kern="0" spc="-15" baseline="0" noProof="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50000"/>
              </a:lnSpc>
            </a:pPr>
            <a:endParaRPr lang="zh-CN" altLang="en-US" sz="2800" dirty="0"/>
          </a:p>
        </p:txBody>
      </p:sp>
      <p:sp>
        <p:nvSpPr>
          <p:cNvPr id="2" name="文本框 1"/>
          <p:cNvSpPr txBox="1"/>
          <p:nvPr/>
        </p:nvSpPr>
        <p:spPr>
          <a:xfrm>
            <a:off x="336884" y="613988"/>
            <a:ext cx="6710302" cy="523220"/>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rPr>
              <a:t>5.4.2 </a:t>
            </a:r>
            <a:r>
              <a:rPr lang="en-US" altLang="zh-CN" sz="2800" dirty="0" err="1">
                <a:ln>
                  <a:solidFill>
                    <a:schemeClr val="accent1"/>
                  </a:solidFill>
                </a:ln>
                <a:latin typeface="微软雅黑" panose="020B0503020204020204" pitchFamily="34" charset="-122"/>
                <a:ea typeface="微软雅黑" panose="020B0503020204020204" pitchFamily="34" charset="-122"/>
              </a:rPr>
              <a:t>关联矩阵（Incidence</a:t>
            </a:r>
            <a:r>
              <a:rPr lang="en-US" altLang="zh-CN" sz="2800" dirty="0">
                <a:ln>
                  <a:solidFill>
                    <a:schemeClr val="accent1"/>
                  </a:solidFill>
                </a:ln>
                <a:latin typeface="微软雅黑" panose="020B0503020204020204" pitchFamily="34" charset="-122"/>
                <a:ea typeface="微软雅黑" panose="020B0503020204020204" pitchFamily="34" charset="-122"/>
              </a:rPr>
              <a:t> Matrix）</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pic>
        <p:nvPicPr>
          <p:cNvPr id="3" name="3B945931-E4B8-4E27-C779-67158400C0A5"/>
          <p:cNvPicPr>
            <a:picLocks noChangeAspect="1"/>
          </p:cNvPicPr>
          <p:nvPr/>
        </p:nvPicPr>
        <p:blipFill>
          <a:blip r:embed="rId3" cstate="print"/>
          <a:srcRect/>
          <a:stretch>
            <a:fillRect/>
          </a:stretch>
        </p:blipFill>
        <p:spPr>
          <a:xfrm>
            <a:off x="3351202" y="1837815"/>
            <a:ext cx="4389667" cy="2927650"/>
          </a:xfrm>
          <a:prstGeom prst="rect">
            <a:avLst/>
          </a:prstGeom>
        </p:spPr>
      </p:pic>
      <p:sp>
        <p:nvSpPr>
          <p:cNvPr id="8" name="文本框 7"/>
          <p:cNvSpPr txBox="1"/>
          <p:nvPr/>
        </p:nvSpPr>
        <p:spPr>
          <a:xfrm>
            <a:off x="802957" y="5263888"/>
            <a:ext cx="8381048" cy="467360"/>
          </a:xfrm>
          <a:prstGeom prst="rect">
            <a:avLst/>
          </a:prstGeom>
          <a:noFill/>
        </p:spPr>
        <p:txBody>
          <a:bodyPr wrap="square">
            <a:spAutoFit/>
          </a:bodyPr>
          <a:lstStyle/>
          <a:p>
            <a:pPr marL="0" marR="0" indent="0" eaLnBrk="0">
              <a:lnSpc>
                <a:spcPct val="102000"/>
              </a:lnSpc>
            </a:pPr>
            <a:r>
              <a:rPr lang="en-US" altLang="zh-CN" sz="2400" kern="0" spc="-15"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观察关联矩阵</a:t>
            </a:r>
            <a:r>
              <a:rPr lang="en-US" altLang="zh-CN" sz="2400" kern="0" spc="-14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i="1"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a:t>
            </a:r>
            <a:r>
              <a:rPr lang="en-US" altLang="zh-CN" sz="2400" i="1" kern="0" spc="-140" baseline="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及图</a:t>
            </a:r>
            <a:r>
              <a:rPr lang="en-US" altLang="zh-CN" sz="2400" kern="0" spc="-140" baseline="0" noProof="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spc="0" baseline="0" noProof="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5-16</a:t>
            </a:r>
            <a:r>
              <a:rPr lang="en-US" altLang="zh-CN" sz="2400" kern="0" spc="-140" baseline="0" noProof="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2400" kern="0" spc="0" baseline="0" noProof="0"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可得到如下信息</a:t>
            </a:r>
            <a:r>
              <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kern="0" spc="0" baseline="0" noProof="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spd="slow" advTm="2811">
    <p:push dir="u"/>
  </p:transition>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PP_MARK_KEY" val="3b2d7f82-677f-49dc-96d7-a8e0cd7484b8"/>
  <p:tag name="COMMONDATA" val="eyJjb3VudCI6MjQsImhkaWQiOiIwMDE1YjM0ZWUxNTgzZWU4MmIzNDFiMGZiNjRjMWEyMyIsInVzZXJDb3VudCI6MX0="/>
  <p:tag name="commondata" val="eyJjb3VudCI6MjUsImhkaWQiOiJhODBjNjVlNmVjZDJkODQ0MDIzNjdhNWM4NGUyODNjYyIsInVzZXJDb3VudCI6MX0="/>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普惠体">
      <a:majorFont>
        <a:latin typeface="阿里巴巴普惠体 R"/>
        <a:ea typeface="阿里巴巴普惠体 R"/>
        <a:cs typeface=""/>
      </a:majorFont>
      <a:minorFont>
        <a:latin typeface="阿里巴巴普惠体 R"/>
        <a:ea typeface="阿里巴巴普惠体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11165</Words>
  <Application>WPS 演示</Application>
  <PresentationFormat>宽屏</PresentationFormat>
  <Paragraphs>441</Paragraphs>
  <Slides>66</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87</vt:i4>
      </vt:variant>
      <vt:variant>
        <vt:lpstr>幻灯片标题</vt:lpstr>
      </vt:variant>
      <vt:variant>
        <vt:i4>66</vt:i4>
      </vt:variant>
    </vt:vector>
  </HeadingPairs>
  <TitlesOfParts>
    <vt:vector size="166" baseType="lpstr">
      <vt:lpstr>Arial</vt:lpstr>
      <vt:lpstr>宋体</vt:lpstr>
      <vt:lpstr>Wingdings</vt:lpstr>
      <vt:lpstr>微软雅黑</vt:lpstr>
      <vt:lpstr>黑体</vt:lpstr>
      <vt:lpstr>Times New Roman</vt:lpstr>
      <vt:lpstr>阿里巴巴普惠体 R</vt:lpstr>
      <vt:lpstr>Segoe Print</vt:lpstr>
      <vt:lpstr>Arial Unicode MS</vt:lpstr>
      <vt:lpstr>Calibri</vt:lpstr>
      <vt:lpstr>Symbol</vt:lpstr>
      <vt:lpstr>华文宋体</vt:lpstr>
      <vt:lpstr>Office 主题</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Zhangjiangbo</dc:creator>
  <cp:lastModifiedBy>林先森</cp:lastModifiedBy>
  <cp:revision>177</cp:revision>
  <dcterms:created xsi:type="dcterms:W3CDTF">2019-09-12T05:45:00Z</dcterms:created>
  <dcterms:modified xsi:type="dcterms:W3CDTF">2023-12-14T23:17:19Z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2052-12.1.0.15990</vt:lpwstr>
  </property>
  <property fmtid="{D5CDD505-2E9C-101B-9397-08002B2CF9AE}" pid="3" name="KSOTemplateUUID">
    <vt:lpwstr>v1.0_mb_bduJ9BQMPWVVzUVCsYvO/Q==</vt:lpwstr>
  </property>
  <property fmtid="{D5CDD505-2E9C-101B-9397-08002B2CF9AE}" pid="4" name="commondata">
    <vt:lpwstr>eyJjb3VudCI6MSwiaGRpZCI6ImY1NTU1NzZiYmZmYzcwYTc0NTFjMjBiYTUzZTdkMzg5IiwidXNlckNvdW50IjoxfQ==</vt:lpwstr>
  </property>
  <property fmtid="{D5CDD505-2E9C-101B-9397-08002B2CF9AE}" pid="5" name="ICV">
    <vt:lpwstr>15CBB6ED319A43539A90F6032879172F_13</vt:lpwstr>
  </property>
</Properties>
</file>