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media/image5.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1" r:id="rId3"/>
    <p:sldId id="454" r:id="rId4"/>
    <p:sldId id="401" r:id="rId5"/>
    <p:sldId id="341" r:id="rId6"/>
    <p:sldId id="407" r:id="rId7"/>
    <p:sldId id="455" r:id="rId8"/>
    <p:sldId id="419" r:id="rId9"/>
    <p:sldId id="456" r:id="rId10"/>
    <p:sldId id="423" r:id="rId11"/>
    <p:sldId id="424" r:id="rId12"/>
    <p:sldId id="425" r:id="rId13"/>
    <p:sldId id="427" r:id="rId14"/>
    <p:sldId id="429" r:id="rId15"/>
    <p:sldId id="430" r:id="rId16"/>
    <p:sldId id="431" r:id="rId17"/>
    <p:sldId id="437" r:id="rId18"/>
    <p:sldId id="436" r:id="rId19"/>
    <p:sldId id="432" r:id="rId20"/>
    <p:sldId id="440" r:id="rId21"/>
    <p:sldId id="441" r:id="rId22"/>
    <p:sldId id="442" r:id="rId23"/>
    <p:sldId id="443" r:id="rId24"/>
    <p:sldId id="445" r:id="rId25"/>
    <p:sldId id="438" r:id="rId26"/>
    <p:sldId id="439" r:id="rId27"/>
    <p:sldId id="433" r:id="rId28"/>
    <p:sldId id="444" r:id="rId29"/>
    <p:sldId id="446" r:id="rId30"/>
    <p:sldId id="447" r:id="rId31"/>
    <p:sldId id="450" r:id="rId32"/>
    <p:sldId id="451" r:id="rId33"/>
    <p:sldId id="452" r:id="rId34"/>
    <p:sldId id="448" r:id="rId35"/>
    <p:sldId id="453" r:id="rId36"/>
    <p:sldId id="488" r:id="rId37"/>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3743" userDrawn="1">
          <p15:clr>
            <a:srgbClr val="A4A3A4"/>
          </p15:clr>
        </p15:guide>
        <p15:guide id="4" orient="horz" pos="551" userDrawn="1">
          <p15:clr>
            <a:srgbClr val="A4A3A4"/>
          </p15:clr>
        </p15:guide>
        <p15:guide id="5" pos="7020" userDrawn="1">
          <p15:clr>
            <a:srgbClr val="A4A3A4"/>
          </p15:clr>
        </p15:guide>
        <p15:guide id="6" pos="6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19" autoAdjust="0"/>
    <p:restoredTop sz="94660"/>
  </p:normalViewPr>
  <p:slideViewPr>
    <p:cSldViewPr snapToGrid="0" showGuides="1">
      <p:cViewPr varScale="1">
        <p:scale>
          <a:sx n="113" d="100"/>
          <a:sy n="113" d="100"/>
        </p:scale>
        <p:origin x="606" y="108"/>
      </p:cViewPr>
      <p:guideLst>
        <p:guide orient="horz" pos="2160"/>
        <p:guide pos="3840"/>
        <p:guide orient="horz" pos="3743"/>
        <p:guide orient="horz" pos="551"/>
        <p:guide pos="7020"/>
        <p:guide pos="66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gs" Target="tags/tag11.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5D5FF50-F81E-4E6C-9CE6-971D0B4027E4}"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zh-CN" altLang="en-US"/>
        </a:p>
      </dgm:t>
    </dgm:pt>
    <dgm:pt modelId="{D464DCFC-9CA5-44AE-98EA-BED6C60E57F1}">
      <dgm:prSet phldrT="[文本]"/>
      <dgm:spPr/>
      <dgm:t>
        <a:bodyPr/>
        <a:lstStyle/>
        <a:p>
          <a:r>
            <a:rPr lang="en-US" altLang="zh-CN" dirty="0">
              <a:effectLst/>
              <a:latin typeface="黑体" panose="02010609060101010101" pitchFamily="49" charset="-122"/>
              <a:ea typeface="黑体" panose="02010609060101010101" pitchFamily="49" charset="-122"/>
              <a:cs typeface="宋体" panose="02010600030101010101" pitchFamily="2" charset="-122"/>
            </a:rPr>
            <a:t>Volume   </a:t>
          </a:r>
        </a:p>
        <a:p>
          <a:r>
            <a:rPr lang="zh-CN" altLang="en-US" dirty="0">
              <a:latin typeface="黑体" panose="02010609060101010101" pitchFamily="49" charset="-122"/>
              <a:ea typeface="黑体" panose="02010609060101010101" pitchFamily="49" charset="-122"/>
              <a:cs typeface="宋体" panose="02010600030101010101" pitchFamily="2" charset="-122"/>
            </a:rPr>
            <a:t>大量</a:t>
          </a:r>
          <a:endParaRPr lang="zh-CN" altLang="en-US" dirty="0"/>
        </a:p>
      </dgm:t>
    </dgm:pt>
    <dgm:pt modelId="{3F916761-EE42-4B9D-9AEA-B47CAC6E758A}" cxnId="{43B02096-A315-45CD-9D7F-4A2A2E821CA7}" type="parTrans">
      <dgm:prSet/>
      <dgm:spPr/>
      <dgm:t>
        <a:bodyPr/>
        <a:lstStyle/>
        <a:p>
          <a:endParaRPr lang="zh-CN" altLang="en-US"/>
        </a:p>
      </dgm:t>
    </dgm:pt>
    <dgm:pt modelId="{D1EF5888-470C-4696-9883-26F1688C8D6A}" cxnId="{43B02096-A315-45CD-9D7F-4A2A2E821CA7}" type="sibTrans">
      <dgm:prSet/>
      <dgm:spPr/>
      <dgm:t>
        <a:bodyPr/>
        <a:lstStyle/>
        <a:p>
          <a:endParaRPr lang="zh-CN" altLang="en-US"/>
        </a:p>
      </dgm:t>
    </dgm:pt>
    <dgm:pt modelId="{61DB45C1-6D37-4090-BCE1-43D9E0EC5AF1}">
      <dgm:prSet phldrT="[文本]"/>
      <dgm:spPr/>
      <dgm:t>
        <a:bodyPr/>
        <a:lstStyle/>
        <a:p>
          <a:r>
            <a:rPr lang="en-US" altLang="zh-CN" dirty="0">
              <a:effectLst/>
              <a:latin typeface="黑体" panose="02010609060101010101" pitchFamily="49" charset="-122"/>
              <a:ea typeface="黑体" panose="02010609060101010101" pitchFamily="49" charset="-122"/>
              <a:cs typeface="宋体" panose="02010600030101010101" pitchFamily="2" charset="-122"/>
            </a:rPr>
            <a:t>Variety  </a:t>
          </a:r>
          <a:r>
            <a:rPr lang="en-US" altLang="zh-CN" dirty="0">
              <a:latin typeface="黑体" panose="02010609060101010101" pitchFamily="49" charset="-122"/>
              <a:ea typeface="黑体" panose="02010609060101010101" pitchFamily="49" charset="-122"/>
              <a:cs typeface="宋体" panose="02010600030101010101" pitchFamily="2" charset="-122"/>
            </a:rPr>
            <a:t> </a:t>
          </a:r>
          <a:r>
            <a:rPr lang="zh-CN" altLang="zh-CN" dirty="0">
              <a:effectLst/>
              <a:latin typeface="黑体" panose="02010609060101010101" pitchFamily="49" charset="-122"/>
              <a:ea typeface="黑体" panose="02010609060101010101" pitchFamily="49" charset="-122"/>
              <a:cs typeface="宋体" panose="02010600030101010101" pitchFamily="2" charset="-122"/>
            </a:rPr>
            <a:t>多样</a:t>
          </a:r>
          <a:endParaRPr lang="zh-CN" altLang="en-US" dirty="0"/>
        </a:p>
      </dgm:t>
    </dgm:pt>
    <dgm:pt modelId="{89A5EFA1-3DD9-46ED-9F68-9F9C56A50552}" cxnId="{FA3909C4-DCC5-4562-8BCA-D69484A08D22}" type="parTrans">
      <dgm:prSet/>
      <dgm:spPr/>
      <dgm:t>
        <a:bodyPr/>
        <a:lstStyle/>
        <a:p>
          <a:endParaRPr lang="zh-CN" altLang="en-US"/>
        </a:p>
      </dgm:t>
    </dgm:pt>
    <dgm:pt modelId="{C85EF986-5170-465C-9D26-36979D4F6CA0}" cxnId="{FA3909C4-DCC5-4562-8BCA-D69484A08D22}" type="sibTrans">
      <dgm:prSet/>
      <dgm:spPr/>
      <dgm:t>
        <a:bodyPr/>
        <a:lstStyle/>
        <a:p>
          <a:endParaRPr lang="zh-CN" altLang="en-US"/>
        </a:p>
      </dgm:t>
    </dgm:pt>
    <dgm:pt modelId="{E7835479-774E-4535-A08A-0A5EE053CA41}">
      <dgm:prSet phldrT="[文本]"/>
      <dgm:spPr/>
      <dgm:t>
        <a:bodyPr/>
        <a:lstStyle/>
        <a:p>
          <a:r>
            <a:rPr lang="en-US" altLang="zh-CN" dirty="0">
              <a:effectLst/>
              <a:latin typeface="黑体" panose="02010609060101010101" pitchFamily="49" charset="-122"/>
              <a:ea typeface="黑体" panose="02010609060101010101" pitchFamily="49" charset="-122"/>
              <a:cs typeface="宋体" panose="02010600030101010101" pitchFamily="2" charset="-122"/>
            </a:rPr>
            <a:t>Value    </a:t>
          </a:r>
        </a:p>
        <a:p>
          <a:r>
            <a:rPr lang="zh-CN" altLang="zh-CN" dirty="0">
              <a:effectLst/>
              <a:latin typeface="黑体" panose="02010609060101010101" pitchFamily="49" charset="-122"/>
              <a:ea typeface="黑体" panose="02010609060101010101" pitchFamily="49" charset="-122"/>
              <a:cs typeface="宋体" panose="02010600030101010101" pitchFamily="2" charset="-122"/>
            </a:rPr>
            <a:t>价值</a:t>
          </a:r>
          <a:endParaRPr lang="zh-CN" altLang="en-US" dirty="0"/>
        </a:p>
      </dgm:t>
    </dgm:pt>
    <dgm:pt modelId="{30D42723-09E2-4CFB-AF6D-67F3513FE516}" cxnId="{1B8FCC9F-E33D-4F0D-9116-82BD218B42B4}" type="parTrans">
      <dgm:prSet/>
      <dgm:spPr/>
      <dgm:t>
        <a:bodyPr/>
        <a:lstStyle/>
        <a:p>
          <a:endParaRPr lang="zh-CN" altLang="en-US"/>
        </a:p>
      </dgm:t>
    </dgm:pt>
    <dgm:pt modelId="{8F2234A3-B681-45EC-B743-C4FE19D68C04}" cxnId="{1B8FCC9F-E33D-4F0D-9116-82BD218B42B4}" type="sibTrans">
      <dgm:prSet/>
      <dgm:spPr/>
      <dgm:t>
        <a:bodyPr/>
        <a:lstStyle/>
        <a:p>
          <a:endParaRPr lang="zh-CN" altLang="en-US"/>
        </a:p>
      </dgm:t>
    </dgm:pt>
    <dgm:pt modelId="{AB4681D6-54BA-49FB-B034-F77E0DD40407}">
      <dgm:prSet phldrT="[文本]"/>
      <dgm:spPr/>
      <dgm:t>
        <a:bodyPr/>
        <a:lstStyle/>
        <a:p>
          <a:r>
            <a:rPr lang="en-US" altLang="zh-CN" dirty="0">
              <a:effectLst/>
              <a:latin typeface="黑体" panose="02010609060101010101" pitchFamily="49" charset="-122"/>
              <a:ea typeface="黑体" panose="02010609060101010101" pitchFamily="49" charset="-122"/>
              <a:cs typeface="宋体" panose="02010600030101010101" pitchFamily="2" charset="-122"/>
            </a:rPr>
            <a:t>Velocity </a:t>
          </a:r>
          <a:r>
            <a:rPr lang="zh-CN" altLang="zh-CN" dirty="0">
              <a:effectLst/>
              <a:latin typeface="黑体" panose="02010609060101010101" pitchFamily="49" charset="-122"/>
              <a:ea typeface="黑体" panose="02010609060101010101" pitchFamily="49" charset="-122"/>
              <a:cs typeface="宋体" panose="02010600030101010101" pitchFamily="2" charset="-122"/>
            </a:rPr>
            <a:t>高速</a:t>
          </a:r>
          <a:endParaRPr lang="zh-CN" altLang="en-US" dirty="0"/>
        </a:p>
      </dgm:t>
    </dgm:pt>
    <dgm:pt modelId="{399A1BA3-D73C-45AC-9A9C-C3CCA2C750E9}" cxnId="{E2FDB856-9DFA-41ED-9E6A-76A008E5840F}" type="parTrans">
      <dgm:prSet/>
      <dgm:spPr/>
      <dgm:t>
        <a:bodyPr/>
        <a:lstStyle/>
        <a:p>
          <a:endParaRPr lang="zh-CN" altLang="en-US"/>
        </a:p>
      </dgm:t>
    </dgm:pt>
    <dgm:pt modelId="{A3BAC220-281F-4078-8B9D-432048A0A710}" cxnId="{E2FDB856-9DFA-41ED-9E6A-76A008E5840F}" type="sibTrans">
      <dgm:prSet/>
      <dgm:spPr/>
      <dgm:t>
        <a:bodyPr/>
        <a:lstStyle/>
        <a:p>
          <a:endParaRPr lang="zh-CN" altLang="en-US"/>
        </a:p>
      </dgm:t>
    </dgm:pt>
    <dgm:pt modelId="{ACC5E5C2-5EDD-4E18-A5FE-5884687D99D9}" type="pres">
      <dgm:prSet presAssocID="{25D5FF50-F81E-4E6C-9CE6-971D0B4027E4}" presName="matrix" presStyleCnt="0">
        <dgm:presLayoutVars>
          <dgm:chMax val="1"/>
          <dgm:dir/>
          <dgm:resizeHandles val="exact"/>
        </dgm:presLayoutVars>
      </dgm:prSet>
      <dgm:spPr/>
    </dgm:pt>
    <dgm:pt modelId="{12FAA2A8-A12C-4B0E-8C46-C1650B0BE64F}" type="pres">
      <dgm:prSet presAssocID="{25D5FF50-F81E-4E6C-9CE6-971D0B4027E4}" presName="diamond" presStyleLbl="bgShp" presStyleIdx="0" presStyleCnt="1"/>
      <dgm:spPr/>
    </dgm:pt>
    <dgm:pt modelId="{96708D48-D968-45FD-B2DA-B71DE0DC8D8F}" type="pres">
      <dgm:prSet presAssocID="{25D5FF50-F81E-4E6C-9CE6-971D0B4027E4}" presName="quad1" presStyleLbl="node1" presStyleIdx="0" presStyleCnt="4">
        <dgm:presLayoutVars>
          <dgm:chMax val="0"/>
          <dgm:chPref val="0"/>
          <dgm:bulletEnabled val="1"/>
        </dgm:presLayoutVars>
      </dgm:prSet>
      <dgm:spPr/>
    </dgm:pt>
    <dgm:pt modelId="{C0C92137-EE85-41C3-AA6E-CA9E372862BC}" type="pres">
      <dgm:prSet presAssocID="{25D5FF50-F81E-4E6C-9CE6-971D0B4027E4}" presName="quad2" presStyleLbl="node1" presStyleIdx="1" presStyleCnt="4">
        <dgm:presLayoutVars>
          <dgm:chMax val="0"/>
          <dgm:chPref val="0"/>
          <dgm:bulletEnabled val="1"/>
        </dgm:presLayoutVars>
      </dgm:prSet>
      <dgm:spPr/>
    </dgm:pt>
    <dgm:pt modelId="{A9DAF357-5896-41FB-91C6-434013EDEDB0}" type="pres">
      <dgm:prSet presAssocID="{25D5FF50-F81E-4E6C-9CE6-971D0B4027E4}" presName="quad3" presStyleLbl="node1" presStyleIdx="2" presStyleCnt="4">
        <dgm:presLayoutVars>
          <dgm:chMax val="0"/>
          <dgm:chPref val="0"/>
          <dgm:bulletEnabled val="1"/>
        </dgm:presLayoutVars>
      </dgm:prSet>
      <dgm:spPr/>
    </dgm:pt>
    <dgm:pt modelId="{58268EA9-9D29-4E04-AD0B-2BECC0B1DF40}" type="pres">
      <dgm:prSet presAssocID="{25D5FF50-F81E-4E6C-9CE6-971D0B4027E4}" presName="quad4" presStyleLbl="node1" presStyleIdx="3" presStyleCnt="4">
        <dgm:presLayoutVars>
          <dgm:chMax val="0"/>
          <dgm:chPref val="0"/>
          <dgm:bulletEnabled val="1"/>
        </dgm:presLayoutVars>
      </dgm:prSet>
      <dgm:spPr/>
    </dgm:pt>
  </dgm:ptLst>
  <dgm:cxnLst>
    <dgm:cxn modelId="{88757602-5850-4244-9B47-123674E72000}" type="presOf" srcId="{61DB45C1-6D37-4090-BCE1-43D9E0EC5AF1}" destId="{C0C92137-EE85-41C3-AA6E-CA9E372862BC}" srcOrd="0" destOrd="0" presId="urn:microsoft.com/office/officeart/2005/8/layout/matrix3"/>
    <dgm:cxn modelId="{B1105D35-5CA6-4592-80CA-4B261672A0B2}" type="presOf" srcId="{AB4681D6-54BA-49FB-B034-F77E0DD40407}" destId="{58268EA9-9D29-4E04-AD0B-2BECC0B1DF40}" srcOrd="0" destOrd="0" presId="urn:microsoft.com/office/officeart/2005/8/layout/matrix3"/>
    <dgm:cxn modelId="{E2FDB856-9DFA-41ED-9E6A-76A008E5840F}" srcId="{25D5FF50-F81E-4E6C-9CE6-971D0B4027E4}" destId="{AB4681D6-54BA-49FB-B034-F77E0DD40407}" srcOrd="3" destOrd="0" parTransId="{399A1BA3-D73C-45AC-9A9C-C3CCA2C750E9}" sibTransId="{A3BAC220-281F-4078-8B9D-432048A0A710}"/>
    <dgm:cxn modelId="{A6B7A27B-03F9-4D32-87C0-ACBEA776A272}" type="presOf" srcId="{E7835479-774E-4535-A08A-0A5EE053CA41}" destId="{A9DAF357-5896-41FB-91C6-434013EDEDB0}" srcOrd="0" destOrd="0" presId="urn:microsoft.com/office/officeart/2005/8/layout/matrix3"/>
    <dgm:cxn modelId="{43B02096-A315-45CD-9D7F-4A2A2E821CA7}" srcId="{25D5FF50-F81E-4E6C-9CE6-971D0B4027E4}" destId="{D464DCFC-9CA5-44AE-98EA-BED6C60E57F1}" srcOrd="0" destOrd="0" parTransId="{3F916761-EE42-4B9D-9AEA-B47CAC6E758A}" sibTransId="{D1EF5888-470C-4696-9883-26F1688C8D6A}"/>
    <dgm:cxn modelId="{1B8FCC9F-E33D-4F0D-9116-82BD218B42B4}" srcId="{25D5FF50-F81E-4E6C-9CE6-971D0B4027E4}" destId="{E7835479-774E-4535-A08A-0A5EE053CA41}" srcOrd="2" destOrd="0" parTransId="{30D42723-09E2-4CFB-AF6D-67F3513FE516}" sibTransId="{8F2234A3-B681-45EC-B743-C4FE19D68C04}"/>
    <dgm:cxn modelId="{B923E0A8-AF61-413D-8EC3-442F568EB227}" type="presOf" srcId="{D464DCFC-9CA5-44AE-98EA-BED6C60E57F1}" destId="{96708D48-D968-45FD-B2DA-B71DE0DC8D8F}" srcOrd="0" destOrd="0" presId="urn:microsoft.com/office/officeart/2005/8/layout/matrix3"/>
    <dgm:cxn modelId="{FA3909C4-DCC5-4562-8BCA-D69484A08D22}" srcId="{25D5FF50-F81E-4E6C-9CE6-971D0B4027E4}" destId="{61DB45C1-6D37-4090-BCE1-43D9E0EC5AF1}" srcOrd="1" destOrd="0" parTransId="{89A5EFA1-3DD9-46ED-9F68-9F9C56A50552}" sibTransId="{C85EF986-5170-465C-9D26-36979D4F6CA0}"/>
    <dgm:cxn modelId="{B729A1E1-E6B2-4F3C-A4AF-5725064C0229}" type="presOf" srcId="{25D5FF50-F81E-4E6C-9CE6-971D0B4027E4}" destId="{ACC5E5C2-5EDD-4E18-A5FE-5884687D99D9}" srcOrd="0" destOrd="0" presId="urn:microsoft.com/office/officeart/2005/8/layout/matrix3"/>
    <dgm:cxn modelId="{4E84C2A0-61BD-42DA-BE6B-3181FDF86212}" type="presParOf" srcId="{ACC5E5C2-5EDD-4E18-A5FE-5884687D99D9}" destId="{12FAA2A8-A12C-4B0E-8C46-C1650B0BE64F}" srcOrd="0" destOrd="0" presId="urn:microsoft.com/office/officeart/2005/8/layout/matrix3"/>
    <dgm:cxn modelId="{C9AE8596-1447-4519-865E-C9B7C9DED661}" type="presParOf" srcId="{ACC5E5C2-5EDD-4E18-A5FE-5884687D99D9}" destId="{96708D48-D968-45FD-B2DA-B71DE0DC8D8F}" srcOrd="1" destOrd="0" presId="urn:microsoft.com/office/officeart/2005/8/layout/matrix3"/>
    <dgm:cxn modelId="{21D2FD0E-D983-4A5F-ABD4-B57EE68FCAD6}" type="presParOf" srcId="{ACC5E5C2-5EDD-4E18-A5FE-5884687D99D9}" destId="{C0C92137-EE85-41C3-AA6E-CA9E372862BC}" srcOrd="2" destOrd="0" presId="urn:microsoft.com/office/officeart/2005/8/layout/matrix3"/>
    <dgm:cxn modelId="{DF28738D-684F-47CB-A7FC-8D0E3CA3FC6F}" type="presParOf" srcId="{ACC5E5C2-5EDD-4E18-A5FE-5884687D99D9}" destId="{A9DAF357-5896-41FB-91C6-434013EDEDB0}" srcOrd="3" destOrd="0" presId="urn:microsoft.com/office/officeart/2005/8/layout/matrix3"/>
    <dgm:cxn modelId="{0ECD01DA-C56C-4B7D-A4D3-95A3816D1523}" type="presParOf" srcId="{ACC5E5C2-5EDD-4E18-A5FE-5884687D99D9}" destId="{58268EA9-9D29-4E04-AD0B-2BECC0B1DF40}"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4637124" cy="4637124"/>
        <a:chOff x="0" y="0"/>
        <a:chExt cx="4637124" cy="4637124"/>
      </a:xfrm>
    </dsp:grpSpPr>
    <dsp:sp modelId="{12FAA2A8-A12C-4B0E-8C46-C1650B0BE64F}">
      <dsp:nvSpPr>
        <dsp:cNvPr id="3" name="菱形 2"/>
        <dsp:cNvSpPr/>
      </dsp:nvSpPr>
      <dsp:spPr bwMode="white">
        <a:xfrm>
          <a:off x="2346148" y="0"/>
          <a:ext cx="4637124" cy="4637124"/>
        </a:xfrm>
        <a:prstGeom prst="diamond">
          <a:avLst/>
        </a:prstGeom>
      </dsp:spPr>
      <dsp:style>
        <a:lnRef idx="0">
          <a:schemeClr val="accent1"/>
        </a:lnRef>
        <a:fillRef idx="1">
          <a:schemeClr val="accent1">
            <a:tint val="40000"/>
          </a:schemeClr>
        </a:fillRef>
        <a:effectRef idx="0">
          <a:scrgbClr r="0" g="0" b="0"/>
        </a:effectRef>
        <a:fontRef idx="minor"/>
      </dsp:style>
      <dsp:txXfrm>
        <a:off x="2346148" y="0"/>
        <a:ext cx="4637124" cy="4637124"/>
      </dsp:txXfrm>
    </dsp:sp>
    <dsp:sp modelId="{96708D48-D968-45FD-B2DA-B71DE0DC8D8F}">
      <dsp:nvSpPr>
        <dsp:cNvPr id="4" name="圆角矩形 3"/>
        <dsp:cNvSpPr/>
      </dsp:nvSpPr>
      <dsp:spPr bwMode="white">
        <a:xfrm>
          <a:off x="2786675" y="440527"/>
          <a:ext cx="1808478" cy="1808478"/>
        </a:xfrm>
        <a:prstGeom prst="roundRect">
          <a:avLst/>
        </a:prstGeom>
      </dsp:spPr>
      <dsp:style>
        <a:lnRef idx="2">
          <a:schemeClr val="lt1"/>
        </a:lnRef>
        <a:fillRef idx="1">
          <a:schemeClr val="accent1"/>
        </a:fillRef>
        <a:effectRef idx="0">
          <a:scrgbClr r="0" g="0" b="0"/>
        </a:effectRef>
        <a:fontRef idx="minor">
          <a:schemeClr val="lt1"/>
        </a:fontRef>
      </dsp:style>
      <dsp:txBody>
        <a:bodyPr lIns="102870" tIns="102870" rIns="102870" bIns="102870"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dirty="0">
              <a:effectLst/>
              <a:latin typeface="黑体" panose="02010609060101010101" pitchFamily="49" charset="-122"/>
              <a:ea typeface="黑体" panose="02010609060101010101" pitchFamily="49" charset="-122"/>
              <a:cs typeface="宋体" panose="02010600030101010101" pitchFamily="2" charset="-122"/>
            </a:rPr>
            <a:t>Volume   </a:t>
          </a:r>
          <a:endParaRPr lang="en-US" altLang="zh-CN" dirty="0">
            <a:effectLst/>
            <a:latin typeface="黑体" panose="02010609060101010101" pitchFamily="49" charset="-122"/>
            <a:ea typeface="黑体" panose="02010609060101010101" pitchFamily="49" charset="-122"/>
            <a:cs typeface="宋体" panose="02010600030101010101" pitchFamily="2" charset="-122"/>
          </a:endParaRPr>
        </a:p>
        <a:p>
          <a:pPr lvl="0">
            <a:lnSpc>
              <a:spcPct val="100000"/>
            </a:lnSpc>
            <a:spcBef>
              <a:spcPct val="0"/>
            </a:spcBef>
            <a:spcAft>
              <a:spcPct val="35000"/>
            </a:spcAft>
          </a:pPr>
          <a:r>
            <a:rPr lang="zh-CN" altLang="en-US" dirty="0">
              <a:latin typeface="黑体" panose="02010609060101010101" pitchFamily="49" charset="-122"/>
              <a:ea typeface="黑体" panose="02010609060101010101" pitchFamily="49" charset="-122"/>
              <a:cs typeface="宋体" panose="02010600030101010101" pitchFamily="2" charset="-122"/>
            </a:rPr>
            <a:t>大量</a:t>
          </a:r>
          <a:endParaRPr lang="zh-CN" altLang="en-US" dirty="0"/>
        </a:p>
      </dsp:txBody>
      <dsp:txXfrm>
        <a:off x="2786675" y="440527"/>
        <a:ext cx="1808478" cy="1808478"/>
      </dsp:txXfrm>
    </dsp:sp>
    <dsp:sp modelId="{C0C92137-EE85-41C3-AA6E-CA9E372862BC}">
      <dsp:nvSpPr>
        <dsp:cNvPr id="5" name="圆角矩形 4"/>
        <dsp:cNvSpPr/>
      </dsp:nvSpPr>
      <dsp:spPr bwMode="white">
        <a:xfrm>
          <a:off x="4734267" y="440527"/>
          <a:ext cx="1808478" cy="1808478"/>
        </a:xfrm>
        <a:prstGeom prst="roundRect">
          <a:avLst/>
        </a:prstGeom>
      </dsp:spPr>
      <dsp:style>
        <a:lnRef idx="2">
          <a:schemeClr val="lt1"/>
        </a:lnRef>
        <a:fillRef idx="1">
          <a:schemeClr val="accent1"/>
        </a:fillRef>
        <a:effectRef idx="0">
          <a:scrgbClr r="0" g="0" b="0"/>
        </a:effectRef>
        <a:fontRef idx="minor">
          <a:schemeClr val="lt1"/>
        </a:fontRef>
      </dsp:style>
      <dsp:txBody>
        <a:bodyPr lIns="102870" tIns="102870" rIns="102870" bIns="102870"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dirty="0">
              <a:effectLst/>
              <a:latin typeface="黑体" panose="02010609060101010101" pitchFamily="49" charset="-122"/>
              <a:ea typeface="黑体" panose="02010609060101010101" pitchFamily="49" charset="-122"/>
              <a:cs typeface="宋体" panose="02010600030101010101" pitchFamily="2" charset="-122"/>
            </a:rPr>
            <a:t>Variety  </a:t>
          </a:r>
          <a:r>
            <a:rPr lang="en-US" altLang="zh-CN" dirty="0">
              <a:latin typeface="黑体" panose="02010609060101010101" pitchFamily="49" charset="-122"/>
              <a:ea typeface="黑体" panose="02010609060101010101" pitchFamily="49" charset="-122"/>
              <a:cs typeface="宋体" panose="02010600030101010101" pitchFamily="2" charset="-122"/>
            </a:rPr>
            <a:t> </a:t>
          </a:r>
          <a:r>
            <a:rPr lang="zh-CN" altLang="zh-CN" dirty="0">
              <a:effectLst/>
              <a:latin typeface="黑体" panose="02010609060101010101" pitchFamily="49" charset="-122"/>
              <a:ea typeface="黑体" panose="02010609060101010101" pitchFamily="49" charset="-122"/>
              <a:cs typeface="宋体" panose="02010600030101010101" pitchFamily="2" charset="-122"/>
            </a:rPr>
            <a:t>多样</a:t>
          </a:r>
          <a:endParaRPr lang="zh-CN" altLang="en-US" dirty="0"/>
        </a:p>
      </dsp:txBody>
      <dsp:txXfrm>
        <a:off x="4734267" y="440527"/>
        <a:ext cx="1808478" cy="1808478"/>
      </dsp:txXfrm>
    </dsp:sp>
    <dsp:sp modelId="{A9DAF357-5896-41FB-91C6-434013EDEDB0}">
      <dsp:nvSpPr>
        <dsp:cNvPr id="6" name="圆角矩形 5"/>
        <dsp:cNvSpPr/>
      </dsp:nvSpPr>
      <dsp:spPr bwMode="white">
        <a:xfrm>
          <a:off x="2786675" y="2388119"/>
          <a:ext cx="1808478" cy="1808478"/>
        </a:xfrm>
        <a:prstGeom prst="roundRect">
          <a:avLst/>
        </a:prstGeom>
      </dsp:spPr>
      <dsp:style>
        <a:lnRef idx="2">
          <a:schemeClr val="lt1"/>
        </a:lnRef>
        <a:fillRef idx="1">
          <a:schemeClr val="accent1"/>
        </a:fillRef>
        <a:effectRef idx="0">
          <a:scrgbClr r="0" g="0" b="0"/>
        </a:effectRef>
        <a:fontRef idx="minor">
          <a:schemeClr val="lt1"/>
        </a:fontRef>
      </dsp:style>
      <dsp:txBody>
        <a:bodyPr lIns="102870" tIns="102870" rIns="102870" bIns="102870"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dirty="0">
              <a:effectLst/>
              <a:latin typeface="黑体" panose="02010609060101010101" pitchFamily="49" charset="-122"/>
              <a:ea typeface="黑体" panose="02010609060101010101" pitchFamily="49" charset="-122"/>
              <a:cs typeface="宋体" panose="02010600030101010101" pitchFamily="2" charset="-122"/>
            </a:rPr>
            <a:t>Value    </a:t>
          </a:r>
          <a:endParaRPr lang="en-US" altLang="zh-CN" dirty="0">
            <a:effectLst/>
            <a:latin typeface="黑体" panose="02010609060101010101" pitchFamily="49" charset="-122"/>
            <a:ea typeface="黑体" panose="02010609060101010101" pitchFamily="49" charset="-122"/>
            <a:cs typeface="宋体" panose="02010600030101010101" pitchFamily="2" charset="-122"/>
          </a:endParaRPr>
        </a:p>
        <a:p>
          <a:pPr lvl="0">
            <a:lnSpc>
              <a:spcPct val="100000"/>
            </a:lnSpc>
            <a:spcBef>
              <a:spcPct val="0"/>
            </a:spcBef>
            <a:spcAft>
              <a:spcPct val="35000"/>
            </a:spcAft>
          </a:pPr>
          <a:r>
            <a:rPr lang="zh-CN" altLang="zh-CN" dirty="0">
              <a:effectLst/>
              <a:latin typeface="黑体" panose="02010609060101010101" pitchFamily="49" charset="-122"/>
              <a:ea typeface="黑体" panose="02010609060101010101" pitchFamily="49" charset="-122"/>
              <a:cs typeface="宋体" panose="02010600030101010101" pitchFamily="2" charset="-122"/>
            </a:rPr>
            <a:t>价值</a:t>
          </a:r>
          <a:endParaRPr lang="zh-CN" altLang="en-US" dirty="0"/>
        </a:p>
      </dsp:txBody>
      <dsp:txXfrm>
        <a:off x="2786675" y="2388119"/>
        <a:ext cx="1808478" cy="1808478"/>
      </dsp:txXfrm>
    </dsp:sp>
    <dsp:sp modelId="{58268EA9-9D29-4E04-AD0B-2BECC0B1DF40}">
      <dsp:nvSpPr>
        <dsp:cNvPr id="7" name="圆角矩形 6"/>
        <dsp:cNvSpPr/>
      </dsp:nvSpPr>
      <dsp:spPr bwMode="white">
        <a:xfrm>
          <a:off x="4734267" y="2388119"/>
          <a:ext cx="1808478" cy="1808478"/>
        </a:xfrm>
        <a:prstGeom prst="roundRect">
          <a:avLst/>
        </a:prstGeom>
      </dsp:spPr>
      <dsp:style>
        <a:lnRef idx="2">
          <a:schemeClr val="lt1"/>
        </a:lnRef>
        <a:fillRef idx="1">
          <a:schemeClr val="accent1"/>
        </a:fillRef>
        <a:effectRef idx="0">
          <a:scrgbClr r="0" g="0" b="0"/>
        </a:effectRef>
        <a:fontRef idx="minor">
          <a:schemeClr val="lt1"/>
        </a:fontRef>
      </dsp:style>
      <dsp:txBody>
        <a:bodyPr lIns="102870" tIns="102870" rIns="102870" bIns="102870"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en-US" altLang="zh-CN" dirty="0">
              <a:effectLst/>
              <a:latin typeface="黑体" panose="02010609060101010101" pitchFamily="49" charset="-122"/>
              <a:ea typeface="黑体" panose="02010609060101010101" pitchFamily="49" charset="-122"/>
              <a:cs typeface="宋体" panose="02010600030101010101" pitchFamily="2" charset="-122"/>
            </a:rPr>
            <a:t>Velocity </a:t>
          </a:r>
          <a:r>
            <a:rPr lang="zh-CN" altLang="zh-CN" dirty="0">
              <a:effectLst/>
              <a:latin typeface="黑体" panose="02010609060101010101" pitchFamily="49" charset="-122"/>
              <a:ea typeface="黑体" panose="02010609060101010101" pitchFamily="49" charset="-122"/>
              <a:cs typeface="宋体" panose="02010600030101010101" pitchFamily="2" charset="-122"/>
            </a:rPr>
            <a:t>高速</a:t>
          </a:r>
          <a:endParaRPr lang="zh-CN" altLang="en-US" dirty="0"/>
        </a:p>
      </dsp:txBody>
      <dsp:txXfrm>
        <a:off x="4734267" y="2388119"/>
        <a:ext cx="1808478" cy="1808478"/>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image" Target="../media/image1.png"/><Relationship Id="rId3" Type="http://schemas.openxmlformats.org/officeDocument/2006/relationships/tags" Target="../tags/tag3.xml"/><Relationship Id="rId2" Type="http://schemas.openxmlformats.org/officeDocument/2006/relationships/tags" Target="../tags/tag2.xml"/><Relationship Id="rId12" Type="http://schemas.openxmlformats.org/officeDocument/2006/relationships/slideLayout" Target="../slideLayouts/slideLayout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9" Type="http://schemas.openxmlformats.org/officeDocument/2006/relationships/image" Target="../media/image39.png"/><Relationship Id="rId8" Type="http://schemas.openxmlformats.org/officeDocument/2006/relationships/image" Target="../media/image38.png"/><Relationship Id="rId7" Type="http://schemas.openxmlformats.org/officeDocument/2006/relationships/image" Target="../media/image37.png"/><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4" Type="http://schemas.openxmlformats.org/officeDocument/2006/relationships/slideLayout" Target="../slideLayouts/slideLayout1.xml"/><Relationship Id="rId13" Type="http://schemas.openxmlformats.org/officeDocument/2006/relationships/image" Target="../media/image43.png"/><Relationship Id="rId12" Type="http://schemas.openxmlformats.org/officeDocument/2006/relationships/image" Target="../media/image42.png"/><Relationship Id="rId11" Type="http://schemas.openxmlformats.org/officeDocument/2006/relationships/image" Target="../media/image41.png"/><Relationship Id="rId10" Type="http://schemas.openxmlformats.org/officeDocument/2006/relationships/image" Target="../media/image40.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6.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7.pn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sv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8.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G-Rectangle 12"/>
          <p:cNvSpPr/>
          <p:nvPr>
            <p:custDataLst>
              <p:tags r:id="rId1"/>
            </p:custDataLst>
          </p:nvPr>
        </p:nvSpPr>
        <p:spPr>
          <a:xfrm>
            <a:off x="0" y="0"/>
            <a:ext cx="12192000" cy="90805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阿里巴巴普惠体 R"/>
              <a:cs typeface="+mn-cs"/>
            </a:endParaRPr>
          </a:p>
        </p:txBody>
      </p:sp>
      <p:cxnSp>
        <p:nvCxnSpPr>
          <p:cNvPr id="16" name="MG-直接连接符 15"/>
          <p:cNvCxnSpPr/>
          <p:nvPr>
            <p:custDataLst>
              <p:tags r:id="rId2"/>
            </p:custDataLst>
          </p:nvPr>
        </p:nvCxnSpPr>
        <p:spPr>
          <a:xfrm>
            <a:off x="0" y="908050"/>
            <a:ext cx="12192000" cy="0"/>
          </a:xfrm>
          <a:prstGeom prst="line">
            <a:avLst/>
          </a:prstGeom>
          <a:ln w="19050">
            <a:solidFill>
              <a:srgbClr val="2E75B6"/>
            </a:solidFill>
          </a:ln>
        </p:spPr>
        <p:style>
          <a:lnRef idx="1">
            <a:schemeClr val="accent1"/>
          </a:lnRef>
          <a:fillRef idx="0">
            <a:schemeClr val="accent1"/>
          </a:fillRef>
          <a:effectRef idx="0">
            <a:schemeClr val="accent1"/>
          </a:effectRef>
          <a:fontRef idx="minor">
            <a:schemeClr val="tx1"/>
          </a:fontRef>
        </p:style>
      </p:cxnSp>
      <p:pic>
        <p:nvPicPr>
          <p:cNvPr id="9" name="MG-图片 8"/>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8625840" y="0"/>
            <a:ext cx="3305582" cy="909675"/>
          </a:xfrm>
          <a:prstGeom prst="rect">
            <a:avLst/>
          </a:prstGeom>
        </p:spPr>
      </p:pic>
      <p:sp>
        <p:nvSpPr>
          <p:cNvPr id="4" name="MG-文本框 3"/>
          <p:cNvSpPr txBox="1"/>
          <p:nvPr>
            <p:custDataLst>
              <p:tags r:id="rId5"/>
            </p:custDataLst>
          </p:nvPr>
        </p:nvSpPr>
        <p:spPr>
          <a:xfrm>
            <a:off x="5445731" y="5202317"/>
            <a:ext cx="1700553" cy="594634"/>
          </a:xfrm>
          <a:prstGeom prst="rect">
            <a:avLst/>
          </a:prstGeom>
          <a:noFill/>
        </p:spPr>
        <p:txBody>
          <a:bodyPr wrap="none" rtlCol="0">
            <a:noAutofit/>
          </a:bodyPr>
          <a:lstStyle/>
          <a:p>
            <a:pPr algn="l">
              <a:lnSpc>
                <a:spcPct val="150000"/>
              </a:lnSpc>
            </a:pPr>
            <a:r>
              <a:rPr lang="zh-CN" altLang="zh-CN" sz="2000" dirty="0">
                <a:solidFill>
                  <a:schemeClr val="accent5">
                    <a:lumMod val="75000"/>
                  </a:schemeClr>
                </a:solidFill>
                <a:latin typeface="微软雅黑" panose="020B0503020204020204" pitchFamily="34" charset="-122"/>
                <a:ea typeface="微软雅黑" panose="020B0503020204020204" pitchFamily="34" charset="-122"/>
                <a:sym typeface="+mn-ea"/>
              </a:rPr>
              <a:t>李岚　　</a:t>
            </a:r>
            <a:r>
              <a:rPr lang="zh-CN" altLang="zh-CN" sz="2000" dirty="0">
                <a:solidFill>
                  <a:srgbClr val="7030A0"/>
                </a:solidFill>
                <a:latin typeface="微软雅黑" panose="020B0503020204020204" pitchFamily="34" charset="-122"/>
                <a:ea typeface="微软雅黑" panose="020B0503020204020204" pitchFamily="34" charset="-122"/>
                <a:sym typeface="+mn-ea"/>
              </a:rPr>
              <a:t>教授</a:t>
            </a:r>
            <a:endParaRPr lang="zh-CN" altLang="zh-CN" sz="2000" dirty="0">
              <a:solidFill>
                <a:srgbClr val="7030A0"/>
              </a:solidFill>
              <a:latin typeface="微软雅黑" panose="020B0503020204020204" pitchFamily="34" charset="-122"/>
              <a:ea typeface="微软雅黑" panose="020B0503020204020204" pitchFamily="34" charset="-122"/>
            </a:endParaRPr>
          </a:p>
          <a:p>
            <a:pPr algn="l">
              <a:lnSpc>
                <a:spcPct val="150000"/>
              </a:lnSpc>
            </a:pPr>
            <a:endParaRPr lang="zh-CN" altLang="zh-CN" sz="2400" dirty="0">
              <a:solidFill>
                <a:schemeClr val="accent5">
                  <a:lumMod val="75000"/>
                </a:schemeClr>
              </a:solidFill>
              <a:highlight>
                <a:srgbClr val="FFFF00"/>
              </a:highlight>
              <a:latin typeface="微软雅黑" panose="020B0503020204020204" pitchFamily="34" charset="-122"/>
              <a:ea typeface="微软雅黑" panose="020B0503020204020204" pitchFamily="34" charset="-122"/>
            </a:endParaRPr>
          </a:p>
        </p:txBody>
      </p:sp>
      <p:sp>
        <p:nvSpPr>
          <p:cNvPr id="3" name="Text 0"/>
          <p:cNvSpPr/>
          <p:nvPr/>
        </p:nvSpPr>
        <p:spPr>
          <a:xfrm>
            <a:off x="2907013" y="2640401"/>
            <a:ext cx="6763703" cy="586955"/>
          </a:xfrm>
          <a:prstGeom prst="rect">
            <a:avLst/>
          </a:prstGeom>
          <a:noFill/>
        </p:spPr>
        <p:txBody>
          <a:bodyPr wrap="square" rtlCol="0" anchor="b"/>
          <a:lstStyle/>
          <a:p>
            <a:pPr marL="0" indent="0" algn="ctr">
              <a:buNone/>
            </a:pPr>
            <a:r>
              <a:rPr lang="en-US" sz="4800" dirty="0">
                <a:solidFill>
                  <a:srgbClr val="7030A0"/>
                </a:solidFill>
                <a:latin typeface="黑体" panose="02010609060101010101" pitchFamily="49" charset="-122"/>
                <a:ea typeface="黑体" panose="02010609060101010101" pitchFamily="49" charset="-122"/>
                <a:cs typeface="Noto Sans SC" pitchFamily="34" charset="-120"/>
              </a:rPr>
              <a:t>大数据数学基础和应用</a:t>
            </a:r>
            <a:endParaRPr lang="en-US" sz="4800" dirty="0">
              <a:solidFill>
                <a:srgbClr val="7030A0"/>
              </a:solidFill>
              <a:latin typeface="黑体" panose="02010609060101010101" pitchFamily="49" charset="-122"/>
              <a:ea typeface="黑体" panose="02010609060101010101" pitchFamily="49" charset="-122"/>
            </a:endParaRPr>
          </a:p>
        </p:txBody>
      </p:sp>
      <p:sp>
        <p:nvSpPr>
          <p:cNvPr id="5" name="Text 1"/>
          <p:cNvSpPr/>
          <p:nvPr/>
        </p:nvSpPr>
        <p:spPr>
          <a:xfrm>
            <a:off x="4335762" y="3571899"/>
            <a:ext cx="3920490" cy="428625"/>
          </a:xfrm>
          <a:prstGeom prst="rect">
            <a:avLst/>
          </a:prstGeom>
          <a:noFill/>
        </p:spPr>
        <p:txBody>
          <a:bodyPr wrap="square" rtlCol="0" anchor="ctr"/>
          <a:lstStyle/>
          <a:p>
            <a:pPr marL="0" indent="0" algn="ctr">
              <a:buNone/>
            </a:pPr>
            <a:r>
              <a:rPr lang="en-US" sz="2400" dirty="0">
                <a:solidFill>
                  <a:srgbClr val="7030A0"/>
                </a:solidFill>
                <a:latin typeface="黑体" panose="02010609060101010101" pitchFamily="49" charset="-122"/>
                <a:ea typeface="黑体" panose="02010609060101010101" pitchFamily="49" charset="-122"/>
                <a:cs typeface="Noto Sans SC" pitchFamily="34" charset="-120"/>
              </a:rPr>
              <a:t>绪论</a:t>
            </a:r>
            <a:endParaRPr lang="en-US" sz="2400" dirty="0">
              <a:solidFill>
                <a:srgbClr val="7030A0"/>
              </a:solidFill>
              <a:latin typeface="黑体" panose="02010609060101010101" pitchFamily="49" charset="-122"/>
              <a:ea typeface="黑体" panose="02010609060101010101" pitchFamily="49" charset="-122"/>
            </a:endParaRPr>
          </a:p>
        </p:txBody>
      </p:sp>
      <p:cxnSp>
        <p:nvCxnSpPr>
          <p:cNvPr id="7" name="直接连接符 6"/>
          <p:cNvCxnSpPr/>
          <p:nvPr/>
        </p:nvCxnSpPr>
        <p:spPr>
          <a:xfrm>
            <a:off x="2222290" y="3786211"/>
            <a:ext cx="163039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732358" y="3765297"/>
            <a:ext cx="1630393"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Text 0"/>
          <p:cNvSpPr/>
          <p:nvPr>
            <p:custDataLst>
              <p:tags r:id="rId6"/>
            </p:custDataLst>
          </p:nvPr>
        </p:nvSpPr>
        <p:spPr>
          <a:xfrm>
            <a:off x="2907013" y="2640401"/>
            <a:ext cx="6763703" cy="586955"/>
          </a:xfrm>
          <a:prstGeom prst="rect">
            <a:avLst/>
          </a:prstGeom>
          <a:noFill/>
        </p:spPr>
        <p:txBody>
          <a:bodyPr wrap="square" rtlCol="0" anchor="b"/>
          <a:lstStyle/>
          <a:p>
            <a:pPr marL="0" indent="0" algn="ctr">
              <a:buNone/>
            </a:pPr>
            <a:r>
              <a:rPr lang="zh-CN" altLang="en-US" sz="4800">
                <a:solidFill>
                  <a:srgbClr val="7030A0"/>
                </a:solidFill>
                <a:latin typeface="黑体" panose="02010609060101010101" pitchFamily="49" charset="-122"/>
                <a:ea typeface="黑体" panose="02010609060101010101" pitchFamily="49" charset="-122"/>
                <a:cs typeface="Noto Sans SC" pitchFamily="34" charset="-120"/>
              </a:rPr>
              <a:t>大数据数学基础和应用</a:t>
            </a:r>
            <a:endParaRPr lang="en-US" sz="4800" dirty="0">
              <a:solidFill>
                <a:srgbClr val="7030A0"/>
              </a:solidFill>
              <a:latin typeface="黑体" panose="02010609060101010101" pitchFamily="49" charset="-122"/>
              <a:ea typeface="黑体" panose="02010609060101010101" pitchFamily="49" charset="-122"/>
            </a:endParaRPr>
          </a:p>
        </p:txBody>
      </p:sp>
      <p:sp>
        <p:nvSpPr>
          <p:cNvPr id="6" name="Text 0"/>
          <p:cNvSpPr/>
          <p:nvPr>
            <p:custDataLst>
              <p:tags r:id="rId7"/>
            </p:custDataLst>
          </p:nvPr>
        </p:nvSpPr>
        <p:spPr>
          <a:xfrm>
            <a:off x="2907013" y="2640401"/>
            <a:ext cx="6763703" cy="586955"/>
          </a:xfrm>
          <a:prstGeom prst="rect">
            <a:avLst/>
          </a:prstGeom>
          <a:noFill/>
        </p:spPr>
        <p:txBody>
          <a:bodyPr wrap="square" rtlCol="0" anchor="b"/>
          <a:lstStyle/>
          <a:p>
            <a:pPr marL="0" indent="0" algn="ctr">
              <a:buNone/>
            </a:pPr>
            <a:r>
              <a:rPr lang="zh-CN" altLang="en-US" sz="4800">
                <a:solidFill>
                  <a:srgbClr val="7030A0"/>
                </a:solidFill>
                <a:latin typeface="黑体" panose="02010609060101010101" pitchFamily="49" charset="-122"/>
                <a:ea typeface="黑体" panose="02010609060101010101" pitchFamily="49" charset="-122"/>
                <a:cs typeface="Noto Sans SC" pitchFamily="34" charset="-120"/>
              </a:rPr>
              <a:t>大数据数学基础和应用</a:t>
            </a:r>
            <a:endParaRPr lang="en-US" sz="4800" dirty="0">
              <a:solidFill>
                <a:srgbClr val="7030A0"/>
              </a:solidFill>
              <a:latin typeface="黑体" panose="02010609060101010101" pitchFamily="49" charset="-122"/>
              <a:ea typeface="黑体" panose="02010609060101010101" pitchFamily="49" charset="-122"/>
            </a:endParaRPr>
          </a:p>
        </p:txBody>
      </p:sp>
      <p:sp>
        <p:nvSpPr>
          <p:cNvPr id="8" name="Text 0"/>
          <p:cNvSpPr/>
          <p:nvPr>
            <p:custDataLst>
              <p:tags r:id="rId8"/>
            </p:custDataLst>
          </p:nvPr>
        </p:nvSpPr>
        <p:spPr>
          <a:xfrm>
            <a:off x="2907013" y="2640401"/>
            <a:ext cx="6763703" cy="586955"/>
          </a:xfrm>
          <a:prstGeom prst="rect">
            <a:avLst/>
          </a:prstGeom>
          <a:noFill/>
        </p:spPr>
        <p:txBody>
          <a:bodyPr wrap="square" rtlCol="0" anchor="b"/>
          <a:lstStyle/>
          <a:p>
            <a:pPr marL="0" indent="0" algn="ctr">
              <a:buNone/>
            </a:pPr>
            <a:r>
              <a:rPr lang="zh-CN" altLang="en-US" sz="4800">
                <a:solidFill>
                  <a:srgbClr val="7030A0"/>
                </a:solidFill>
                <a:latin typeface="黑体" panose="02010609060101010101" pitchFamily="49" charset="-122"/>
                <a:ea typeface="黑体" panose="02010609060101010101" pitchFamily="49" charset="-122"/>
                <a:cs typeface="Noto Sans SC" pitchFamily="34" charset="-120"/>
              </a:rPr>
              <a:t>大数据数学基础和应用</a:t>
            </a:r>
            <a:endParaRPr lang="en-US" sz="4800" dirty="0">
              <a:solidFill>
                <a:srgbClr val="7030A0"/>
              </a:solidFill>
              <a:latin typeface="黑体" panose="02010609060101010101" pitchFamily="49" charset="-122"/>
              <a:ea typeface="黑体" panose="02010609060101010101" pitchFamily="49" charset="-122"/>
            </a:endParaRPr>
          </a:p>
        </p:txBody>
      </p:sp>
      <p:sp>
        <p:nvSpPr>
          <p:cNvPr id="10" name="Text 0"/>
          <p:cNvSpPr/>
          <p:nvPr>
            <p:custDataLst>
              <p:tags r:id="rId9"/>
            </p:custDataLst>
          </p:nvPr>
        </p:nvSpPr>
        <p:spPr>
          <a:xfrm>
            <a:off x="2907013" y="2640401"/>
            <a:ext cx="6763703" cy="586955"/>
          </a:xfrm>
          <a:prstGeom prst="rect">
            <a:avLst/>
          </a:prstGeom>
          <a:noFill/>
        </p:spPr>
        <p:txBody>
          <a:bodyPr wrap="square" rtlCol="0" anchor="b"/>
          <a:lstStyle/>
          <a:p>
            <a:pPr marL="0" indent="0" algn="ctr">
              <a:buNone/>
            </a:pPr>
            <a:r>
              <a:rPr lang="zh-CN" altLang="en-US" sz="4800">
                <a:solidFill>
                  <a:srgbClr val="7030A0"/>
                </a:solidFill>
                <a:latin typeface="黑体" panose="02010609060101010101" pitchFamily="49" charset="-122"/>
                <a:ea typeface="黑体" panose="02010609060101010101" pitchFamily="49" charset="-122"/>
                <a:cs typeface="Noto Sans SC" pitchFamily="34" charset="-120"/>
              </a:rPr>
              <a:t>大数据数学基础和应用</a:t>
            </a:r>
            <a:endParaRPr lang="en-US" sz="4800" dirty="0">
              <a:solidFill>
                <a:srgbClr val="7030A0"/>
              </a:solidFill>
              <a:latin typeface="黑体" panose="02010609060101010101" pitchFamily="49" charset="-122"/>
              <a:ea typeface="黑体" panose="02010609060101010101" pitchFamily="49" charset="-122"/>
            </a:endParaRPr>
          </a:p>
        </p:txBody>
      </p:sp>
      <p:sp>
        <p:nvSpPr>
          <p:cNvPr id="11" name="Text 0"/>
          <p:cNvSpPr/>
          <p:nvPr>
            <p:custDataLst>
              <p:tags r:id="rId10"/>
            </p:custDataLst>
          </p:nvPr>
        </p:nvSpPr>
        <p:spPr>
          <a:xfrm>
            <a:off x="2907013" y="2640401"/>
            <a:ext cx="6763703" cy="586955"/>
          </a:xfrm>
          <a:prstGeom prst="rect">
            <a:avLst/>
          </a:prstGeom>
          <a:noFill/>
        </p:spPr>
        <p:txBody>
          <a:bodyPr wrap="square" rtlCol="0" anchor="b"/>
          <a:lstStyle/>
          <a:p>
            <a:pPr marL="0" indent="0" algn="ctr">
              <a:buNone/>
            </a:pPr>
            <a:r>
              <a:rPr lang="zh-CN" altLang="en-US" sz="4800">
                <a:solidFill>
                  <a:srgbClr val="7030A0"/>
                </a:solidFill>
                <a:latin typeface="黑体" panose="02010609060101010101" pitchFamily="49" charset="-122"/>
                <a:ea typeface="黑体" panose="02010609060101010101" pitchFamily="49" charset="-122"/>
                <a:cs typeface="Noto Sans SC" pitchFamily="34" charset="-120"/>
              </a:rPr>
              <a:t>大数据数学基础和应用</a:t>
            </a:r>
            <a:endParaRPr lang="en-US" sz="4800" dirty="0">
              <a:solidFill>
                <a:srgbClr val="7030A0"/>
              </a:solidFill>
              <a:latin typeface="黑体" panose="02010609060101010101" pitchFamily="49" charset="-122"/>
              <a:ea typeface="黑体" panose="02010609060101010101" pitchFamily="49" charset="-122"/>
            </a:endParaRPr>
          </a:p>
        </p:txBody>
      </p:sp>
      <p:sp>
        <p:nvSpPr>
          <p:cNvPr id="14" name="Text 0"/>
          <p:cNvSpPr/>
          <p:nvPr>
            <p:custDataLst>
              <p:tags r:id="rId11"/>
            </p:custDataLst>
          </p:nvPr>
        </p:nvSpPr>
        <p:spPr>
          <a:xfrm>
            <a:off x="2907013" y="2640401"/>
            <a:ext cx="6763703" cy="586955"/>
          </a:xfrm>
          <a:prstGeom prst="rect">
            <a:avLst/>
          </a:prstGeom>
          <a:noFill/>
        </p:spPr>
        <p:txBody>
          <a:bodyPr wrap="square" rtlCol="0" anchor="b"/>
          <a:lstStyle/>
          <a:p>
            <a:pPr marL="0" indent="0" algn="ctr">
              <a:buNone/>
            </a:pPr>
            <a:r>
              <a:rPr lang="zh-CN" altLang="en-US" sz="4800" dirty="0">
                <a:solidFill>
                  <a:srgbClr val="7030A0"/>
                </a:solidFill>
                <a:latin typeface="黑体" panose="02010609060101010101" pitchFamily="49" charset="-122"/>
                <a:ea typeface="黑体" panose="02010609060101010101" pitchFamily="49" charset="-122"/>
                <a:cs typeface="Noto Sans SC" pitchFamily="34" charset="-120"/>
              </a:rPr>
              <a:t>大数据数学基础和应用</a:t>
            </a:r>
            <a:endParaRPr lang="en-US" sz="4800" dirty="0">
              <a:solidFill>
                <a:srgbClr val="7030A0"/>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4" name="文本框 3"/>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大数据分析和挖掘要解决的问题</a:t>
            </a:r>
            <a:endParaRPr lang="zh-CN" altLang="en-US" sz="2800" dirty="0">
              <a:solidFill>
                <a:schemeClr val="bg1"/>
              </a:solidFill>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2"/>
          <a:stretch>
            <a:fillRect/>
          </a:stretch>
        </p:blipFill>
        <p:spPr>
          <a:xfrm>
            <a:off x="888569" y="2353494"/>
            <a:ext cx="10414861" cy="2280496"/>
          </a:xfrm>
          <a:prstGeom prst="rect">
            <a:avLst/>
          </a:prstGeom>
          <a:noFill/>
          <a:ln>
            <a:noFill/>
          </a:ln>
        </p:spPr>
      </p:pic>
      <p:sp>
        <p:nvSpPr>
          <p:cNvPr id="8" name="文本框 7"/>
          <p:cNvSpPr txBox="1"/>
          <p:nvPr/>
        </p:nvSpPr>
        <p:spPr>
          <a:xfrm>
            <a:off x="2943405" y="1343314"/>
            <a:ext cx="6621492" cy="400110"/>
          </a:xfrm>
          <a:prstGeom prst="rect">
            <a:avLst/>
          </a:prstGeom>
          <a:noFill/>
        </p:spPr>
        <p:txBody>
          <a:bodyPr wrap="square">
            <a:spAutoFit/>
          </a:bodyPr>
          <a:lstStyle/>
          <a:p>
            <a:r>
              <a:rPr lang="zh-CN" altLang="zh-CN"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数据预处理</a:t>
            </a:r>
            <a:r>
              <a:rPr lang="zh-CN" altLang="en-US"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将未加工的输入数据转换成适合分析的形式。</a:t>
            </a:r>
            <a:endParaRPr lang="zh-CN" altLang="en-US" sz="2000" dirty="0">
              <a:latin typeface="黑体" panose="02010609060101010101" pitchFamily="49" charset="-122"/>
              <a:ea typeface="黑体" panose="02010609060101010101" pitchFamily="49" charset="-122"/>
            </a:endParaRPr>
          </a:p>
        </p:txBody>
      </p:sp>
      <p:sp>
        <p:nvSpPr>
          <p:cNvPr id="10" name="文本框 9"/>
          <p:cNvSpPr txBox="1"/>
          <p:nvPr/>
        </p:nvSpPr>
        <p:spPr>
          <a:xfrm>
            <a:off x="6625446" y="5318986"/>
            <a:ext cx="4942577" cy="707886"/>
          </a:xfrm>
          <a:prstGeom prst="rect">
            <a:avLst/>
          </a:prstGeom>
          <a:noFill/>
        </p:spPr>
        <p:txBody>
          <a:bodyPr wrap="square">
            <a:spAutoFit/>
          </a:bodyPr>
          <a:lstStyle/>
          <a:p>
            <a:r>
              <a:rPr lang="zh-CN" altLang="zh-CN"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“结束循环”通常指将数据挖掘结果集成到决策支持系统的过程。</a:t>
            </a:r>
            <a:endParaRPr lang="zh-CN" altLang="en-US" sz="2000" dirty="0">
              <a:latin typeface="黑体" panose="02010609060101010101" pitchFamily="49" charset="-122"/>
              <a:ea typeface="黑体" panose="02010609060101010101" pitchFamily="49" charset="-122"/>
            </a:endParaRPr>
          </a:p>
        </p:txBody>
      </p:sp>
      <p:sp>
        <p:nvSpPr>
          <p:cNvPr id="12" name="文本框 11"/>
          <p:cNvSpPr txBox="1"/>
          <p:nvPr/>
        </p:nvSpPr>
        <p:spPr>
          <a:xfrm>
            <a:off x="301925" y="5318986"/>
            <a:ext cx="4405942" cy="1015663"/>
          </a:xfrm>
          <a:prstGeom prst="rect">
            <a:avLst/>
          </a:prstGeom>
          <a:noFill/>
        </p:spPr>
        <p:txBody>
          <a:bodyPr wrap="square">
            <a:spAutoFit/>
          </a:bodyPr>
          <a:lstStyle/>
          <a:p>
            <a:r>
              <a:rPr lang="zh-CN" altLang="zh-CN"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输入数据以各种形式存储并且驻留在集中的数据存储库中，或分布在多个站点上。</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2" name="文本框 1"/>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大数据分析和挖掘要解决的问题</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8" name="文本框 7"/>
          <p:cNvSpPr txBox="1"/>
          <p:nvPr/>
        </p:nvSpPr>
        <p:spPr>
          <a:xfrm>
            <a:off x="301925" y="1074790"/>
            <a:ext cx="5197414" cy="461665"/>
          </a:xfrm>
          <a:prstGeom prst="rect">
            <a:avLst/>
          </a:prstGeom>
          <a:noFill/>
        </p:spPr>
        <p:txBody>
          <a:bodyPr wrap="square">
            <a:spAutoFit/>
          </a:bodyPr>
          <a:lstStyle/>
          <a:p>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传统的数据分析技术</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会遇到的问题</a:t>
            </a:r>
            <a:endParaRPr lang="zh-CN" altLang="en-US" sz="2400" dirty="0">
              <a:latin typeface="黑体" panose="02010609060101010101" pitchFamily="49" charset="-122"/>
              <a:ea typeface="黑体" panose="02010609060101010101" pitchFamily="49" charset="-122"/>
            </a:endParaRPr>
          </a:p>
        </p:txBody>
      </p:sp>
      <p:sp>
        <p:nvSpPr>
          <p:cNvPr id="10" name="文本框 9"/>
          <p:cNvSpPr txBox="1"/>
          <p:nvPr/>
        </p:nvSpPr>
        <p:spPr>
          <a:xfrm>
            <a:off x="388189" y="2022348"/>
            <a:ext cx="2270344" cy="198227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just">
              <a:lnSpc>
                <a:spcPct val="150000"/>
              </a:lnSpc>
              <a:spcAft>
                <a:spcPts val="900"/>
              </a:spcAft>
              <a:buFont typeface="Arial" panose="020B0604020202020204" pitchFamily="34" charset="0"/>
              <a:buChar char="•"/>
            </a:pPr>
            <a:r>
              <a:rPr lang="zh-CN" altLang="zh-CN"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可伸缩</a:t>
            </a:r>
            <a:r>
              <a:rPr lang="zh-CN" altLang="zh-CN" sz="2000" kern="100" dirty="0">
                <a:solidFill>
                  <a:srgbClr val="000000"/>
                </a:solidFill>
                <a:effectLst/>
                <a:latin typeface="黑体" panose="02010609060101010101" pitchFamily="49" charset="-122"/>
                <a:ea typeface="黑体" panose="02010609060101010101" pitchFamily="49" charset="-122"/>
                <a:cs typeface="宋体" panose="02010600030101010101" pitchFamily="2" charset="-122"/>
              </a:rPr>
              <a:t> </a:t>
            </a:r>
            <a:endParaRPr lang="en-US" altLang="zh-CN" sz="2000" kern="100" dirty="0">
              <a:solidFill>
                <a:srgbClr val="000000"/>
              </a:solidFill>
              <a:effectLst/>
              <a:latin typeface="黑体" panose="02010609060101010101" pitchFamily="49" charset="-122"/>
              <a:ea typeface="黑体" panose="02010609060101010101" pitchFamily="49" charset="-122"/>
              <a:cs typeface="宋体" panose="02010600030101010101" pitchFamily="2" charset="-122"/>
            </a:endParaRPr>
          </a:p>
          <a:p>
            <a:pPr algn="just">
              <a:lnSpc>
                <a:spcPct val="150000"/>
              </a:lnSpc>
              <a:spcAft>
                <a:spcPts val="900"/>
              </a:spcAft>
            </a:pPr>
            <a:r>
              <a:rPr lang="zh-CN" altLang="zh-CN"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要处理海量数据集，则算法必须是可伸缩的。</a:t>
            </a:r>
            <a:endParaRPr lang="zh-CN" altLang="zh-CN" sz="1200" kern="100" dirty="0">
              <a:effectLst/>
              <a:latin typeface="黑体" panose="02010609060101010101" pitchFamily="49" charset="-122"/>
              <a:ea typeface="黑体" panose="02010609060101010101" pitchFamily="49" charset="-122"/>
              <a:cs typeface="宋体" panose="02010600030101010101" pitchFamily="2" charset="-122"/>
            </a:endParaRPr>
          </a:p>
        </p:txBody>
      </p:sp>
      <p:sp>
        <p:nvSpPr>
          <p:cNvPr id="11" name="文本框 10"/>
          <p:cNvSpPr txBox="1"/>
          <p:nvPr/>
        </p:nvSpPr>
        <p:spPr>
          <a:xfrm>
            <a:off x="549056" y="4411392"/>
            <a:ext cx="2270345" cy="198227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just">
              <a:lnSpc>
                <a:spcPct val="150000"/>
              </a:lnSpc>
              <a:spcAft>
                <a:spcPts val="900"/>
              </a:spcAft>
              <a:buFont typeface="Arial" panose="020B0604020202020204" pitchFamily="34" charset="0"/>
              <a:buChar char="•"/>
            </a:pPr>
            <a:r>
              <a:rPr lang="zh-CN" altLang="zh-CN"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高维性</a:t>
            </a:r>
            <a:r>
              <a:rPr lang="en-US" altLang="zh-CN"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endParaRPr lang="en-US" altLang="zh-CN"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algn="just">
              <a:lnSpc>
                <a:spcPct val="150000"/>
              </a:lnSpc>
              <a:spcAft>
                <a:spcPts val="900"/>
              </a:spcAft>
            </a:pPr>
            <a:r>
              <a:rPr lang="zh-CN" altLang="en-US"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具有时间或空间分量的数据集也经常具有很高的维度。</a:t>
            </a:r>
            <a:endParaRPr lang="zh-CN" altLang="zh-CN" sz="1200" kern="100" dirty="0">
              <a:effectLst/>
              <a:latin typeface="黑体" panose="02010609060101010101" pitchFamily="49" charset="-122"/>
              <a:ea typeface="黑体" panose="02010609060101010101" pitchFamily="49" charset="-122"/>
              <a:cs typeface="宋体" panose="02010600030101010101" pitchFamily="2" charset="-122"/>
            </a:endParaRPr>
          </a:p>
        </p:txBody>
      </p:sp>
      <p:sp>
        <p:nvSpPr>
          <p:cNvPr id="3" name="文本框 2"/>
          <p:cNvSpPr txBox="1"/>
          <p:nvPr/>
        </p:nvSpPr>
        <p:spPr>
          <a:xfrm>
            <a:off x="3409192" y="2771776"/>
            <a:ext cx="3668942" cy="245887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just">
              <a:lnSpc>
                <a:spcPct val="150000"/>
              </a:lnSpc>
              <a:spcAft>
                <a:spcPts val="900"/>
              </a:spcAft>
              <a:buFont typeface="Arial" panose="020B0604020202020204" pitchFamily="34" charset="0"/>
              <a:buChar char="•"/>
            </a:pPr>
            <a:r>
              <a:rPr lang="zh-CN" altLang="zh-CN"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异种数据和复杂数据</a:t>
            </a:r>
            <a:endParaRPr lang="en-US" altLang="zh-CN"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algn="just">
              <a:lnSpc>
                <a:spcPct val="150000"/>
              </a:lnSpc>
              <a:spcAft>
                <a:spcPts val="900"/>
              </a:spcAft>
            </a:pPr>
            <a:r>
              <a:rPr lang="zh-CN" altLang="zh-CN"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随着数据挖掘</a:t>
            </a:r>
            <a:r>
              <a:rPr lang="zh-CN" altLang="en-US"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的</a:t>
            </a:r>
            <a:r>
              <a:rPr lang="zh-CN" altLang="zh-CN"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作用越来越大，越来越需要能够处理异种属性的技术。近年来，己经出现了更复杂的数据对象</a:t>
            </a:r>
            <a:r>
              <a:rPr lang="zh-CN" altLang="zh-CN" sz="1800" kern="100" dirty="0">
                <a:solidFill>
                  <a:srgbClr val="000000"/>
                </a:solidFill>
                <a:effectLst/>
                <a:latin typeface="Times New Roman" panose="02020603050405020304" pitchFamily="18" charset="0"/>
                <a:ea typeface="等线" panose="02010600030101010101" pitchFamily="2" charset="-122"/>
                <a:cs typeface="Times New Roman" panose="02020603050405020304" pitchFamily="18" charset="0"/>
              </a:rPr>
              <a:t>。</a:t>
            </a:r>
            <a:endParaRPr lang="zh-CN" altLang="zh-CN" sz="1400" kern="100" dirty="0">
              <a:effectLst/>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nvSpPr>
        <p:spPr>
          <a:xfrm>
            <a:off x="7614435" y="4492253"/>
            <a:ext cx="3872142" cy="198227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just">
              <a:lnSpc>
                <a:spcPct val="150000"/>
              </a:lnSpc>
              <a:spcAft>
                <a:spcPts val="900"/>
              </a:spcAft>
              <a:buFont typeface="Arial" panose="020B0604020202020204" pitchFamily="34" charset="0"/>
              <a:buChar char="•"/>
            </a:pPr>
            <a:r>
              <a:rPr lang="zh-CN" altLang="en-US"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数据的所有权与分布</a:t>
            </a:r>
            <a:endParaRPr lang="en-US" altLang="zh-CN"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algn="just">
              <a:lnSpc>
                <a:spcPct val="150000"/>
              </a:lnSpc>
              <a:spcAft>
                <a:spcPts val="900"/>
              </a:spcAft>
            </a:pPr>
            <a:r>
              <a:rPr lang="zh-CN" altLang="en-US"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有时需要分析的数据在地理上分布在属于多个机构的资源中。这就需要开发分布式数据挖掘技术。</a:t>
            </a:r>
            <a:endParaRPr lang="zh-CN" altLang="zh-CN" sz="1400" kern="100" dirty="0">
              <a:effectLst/>
              <a:latin typeface="黑体" panose="02010609060101010101" pitchFamily="49" charset="-122"/>
              <a:ea typeface="黑体" panose="02010609060101010101" pitchFamily="49" charset="-122"/>
              <a:cs typeface="宋体" panose="02010600030101010101" pitchFamily="2" charset="-122"/>
            </a:endParaRPr>
          </a:p>
        </p:txBody>
      </p:sp>
      <p:sp>
        <p:nvSpPr>
          <p:cNvPr id="6" name="文本框 5"/>
          <p:cNvSpPr txBox="1"/>
          <p:nvPr/>
        </p:nvSpPr>
        <p:spPr>
          <a:xfrm>
            <a:off x="7614435" y="1159947"/>
            <a:ext cx="4345155" cy="290560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just">
              <a:lnSpc>
                <a:spcPct val="150000"/>
              </a:lnSpc>
              <a:spcAft>
                <a:spcPts val="900"/>
              </a:spcAft>
              <a:buFont typeface="Arial" panose="020B0604020202020204" pitchFamily="34" charset="0"/>
              <a:buChar char="•"/>
            </a:pPr>
            <a:r>
              <a:rPr lang="zh-CN" altLang="en-US"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非传统的分析</a:t>
            </a:r>
            <a:endParaRPr lang="en-US" altLang="zh-CN" sz="2000" b="1"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pPr algn="just">
              <a:lnSpc>
                <a:spcPct val="150000"/>
              </a:lnSpc>
              <a:spcAft>
                <a:spcPts val="900"/>
              </a:spcAft>
            </a:pPr>
            <a:r>
              <a:rPr lang="zh-CN" altLang="zh-CN"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当前的数据分析任务常常需要自动地产生和评估假设，这促使人们开发了一些数据挖掘技术。此外，数据挖掘所分析的数据集通常涉及非传统的数据类型和数据分布</a:t>
            </a:r>
            <a:r>
              <a:rPr lang="zh-CN" altLang="en-US" sz="20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endParaRPr lang="zh-CN" altLang="zh-CN" sz="1600" kern="100" dirty="0">
              <a:effectLst/>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2" name="文本框 1"/>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大数据分析与挖掘的过程</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3" name="文本框 2"/>
          <p:cNvSpPr txBox="1"/>
          <p:nvPr/>
        </p:nvSpPr>
        <p:spPr>
          <a:xfrm>
            <a:off x="301925" y="2155303"/>
            <a:ext cx="8134709" cy="3754874"/>
          </a:xfrm>
          <a:prstGeom prst="rect">
            <a:avLst/>
          </a:prstGeom>
          <a:noFill/>
        </p:spPr>
        <p:txBody>
          <a:bodyPr wrap="square" rtlCol="0">
            <a:spAutoFit/>
          </a:bodyPr>
          <a:lstStyle/>
          <a:p>
            <a:r>
              <a:rPr lang="zh-CN" altLang="en-US" sz="2000" dirty="0"/>
              <a:t>步骤</a:t>
            </a:r>
            <a:r>
              <a:rPr lang="en-US" altLang="zh-CN" sz="2000" dirty="0"/>
              <a:t>1</a:t>
            </a:r>
            <a:r>
              <a:rPr lang="zh-CN" altLang="en-US" sz="2000" dirty="0"/>
              <a:t>：明确分析目标，进行应用的需求分析，确定任务目标。 </a:t>
            </a:r>
            <a:endParaRPr lang="en-US" altLang="zh-CN" sz="2000" dirty="0"/>
          </a:p>
          <a:p>
            <a:endParaRPr lang="zh-CN" altLang="en-US" sz="2000" dirty="0"/>
          </a:p>
          <a:p>
            <a:r>
              <a:rPr lang="zh-CN" altLang="en-US" sz="2000" dirty="0"/>
              <a:t>步骤</a:t>
            </a:r>
            <a:r>
              <a:rPr lang="en-US" altLang="zh-CN" sz="2000" dirty="0"/>
              <a:t>2</a:t>
            </a:r>
            <a:r>
              <a:rPr lang="zh-CN" altLang="en-US" sz="2000" dirty="0"/>
              <a:t>：根据分析和挖掘的目标，提取目标数据集。</a:t>
            </a:r>
            <a:endParaRPr lang="en-US" altLang="zh-CN" sz="2000" dirty="0"/>
          </a:p>
          <a:p>
            <a:endParaRPr lang="zh-CN" altLang="en-US" sz="2000" dirty="0"/>
          </a:p>
          <a:p>
            <a:r>
              <a:rPr lang="zh-CN" altLang="en-US" sz="2000" dirty="0"/>
              <a:t>步骤</a:t>
            </a:r>
            <a:r>
              <a:rPr lang="en-US" altLang="zh-CN" sz="2000" dirty="0"/>
              <a:t>3</a:t>
            </a:r>
            <a:r>
              <a:rPr lang="zh-CN" altLang="en-US" sz="2000" dirty="0"/>
              <a:t>：数据预处理过程包括数据清洗、数据转换、数据集成、数据约减。目的是提高数据挖掘过程中所需数据的质量，同时提高挖掘的效率。</a:t>
            </a:r>
            <a:endParaRPr lang="en-US" altLang="zh-CN" sz="2000" dirty="0"/>
          </a:p>
          <a:p>
            <a:endParaRPr lang="zh-CN" altLang="en-US" sz="2000" dirty="0"/>
          </a:p>
          <a:p>
            <a:r>
              <a:rPr lang="zh-CN" altLang="en-US" sz="2000" dirty="0"/>
              <a:t>步骤</a:t>
            </a:r>
            <a:r>
              <a:rPr lang="en-US" altLang="zh-CN" sz="2000" dirty="0"/>
              <a:t>4</a:t>
            </a:r>
            <a:r>
              <a:rPr lang="zh-CN" altLang="en-US" sz="2000" dirty="0"/>
              <a:t>：建立适当的数据分析与挖掘模型，包括统计分析、分类和回归、聚类分析、关联规则挖掘、异常检测等分析和挖掘功能。</a:t>
            </a:r>
            <a:endParaRPr lang="en-US" altLang="zh-CN" sz="2000" dirty="0"/>
          </a:p>
          <a:p>
            <a:endParaRPr lang="zh-CN" altLang="en-US" sz="2000" dirty="0"/>
          </a:p>
          <a:p>
            <a:r>
              <a:rPr lang="zh-CN" altLang="en-US" sz="2000" dirty="0"/>
              <a:t>步骤</a:t>
            </a:r>
            <a:r>
              <a:rPr lang="en-US" altLang="zh-CN" sz="2000" dirty="0"/>
              <a:t>5</a:t>
            </a:r>
            <a:r>
              <a:rPr lang="zh-CN" altLang="en-US" sz="2000" dirty="0"/>
              <a:t>：模型的解释与评估。</a:t>
            </a:r>
            <a:endParaRPr lang="zh-CN" altLang="en-US" sz="2000" dirty="0"/>
          </a:p>
          <a:p>
            <a:endParaRPr lang="zh-CN" altLang="en-US" dirty="0"/>
          </a:p>
        </p:txBody>
      </p:sp>
      <p:pic>
        <p:nvPicPr>
          <p:cNvPr id="4" name="图片 3"/>
          <p:cNvPicPr>
            <a:picLocks noChangeAspect="1"/>
          </p:cNvPicPr>
          <p:nvPr/>
        </p:nvPicPr>
        <p:blipFill>
          <a:blip r:embed="rId2"/>
          <a:stretch>
            <a:fillRect/>
          </a:stretch>
        </p:blipFill>
        <p:spPr>
          <a:xfrm>
            <a:off x="9183343" y="1434294"/>
            <a:ext cx="2278045" cy="4750845"/>
          </a:xfrm>
          <a:prstGeom prst="rect">
            <a:avLst/>
          </a:prstGeom>
        </p:spPr>
      </p:pic>
      <p:sp>
        <p:nvSpPr>
          <p:cNvPr id="6" name="文本框 5"/>
          <p:cNvSpPr txBox="1"/>
          <p:nvPr/>
        </p:nvSpPr>
        <p:spPr>
          <a:xfrm>
            <a:off x="301925" y="1105611"/>
            <a:ext cx="3384222" cy="461665"/>
          </a:xfrm>
          <a:prstGeom prst="rect">
            <a:avLst/>
          </a:prstGeom>
          <a:noFill/>
        </p:spPr>
        <p:txBody>
          <a:bodyPr wrap="square" rtlCol="0">
            <a:spAutoFit/>
          </a:bodyPr>
          <a:lstStyle/>
          <a:p>
            <a:r>
              <a:rPr lang="zh-CN" altLang="en-US" sz="2400" b="0" i="0" dirty="0">
                <a:solidFill>
                  <a:srgbClr val="7030A0"/>
                </a:solidFill>
                <a:effectLst/>
                <a:latin typeface="黑体" panose="02010609060101010101" pitchFamily="49" charset="-122"/>
                <a:ea typeface="黑体" panose="02010609060101010101" pitchFamily="49" charset="-122"/>
              </a:rPr>
              <a:t>数据分析与挖掘过程</a:t>
            </a:r>
            <a:endParaRPr lang="zh-CN" altLang="en-US" sz="2400" dirty="0">
              <a:solidFill>
                <a:srgbClr val="7030A0"/>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2" name="文本框 1"/>
          <p:cNvSpPr txBox="1"/>
          <p:nvPr/>
        </p:nvSpPr>
        <p:spPr>
          <a:xfrm>
            <a:off x="301925" y="918788"/>
            <a:ext cx="11559396" cy="707886"/>
          </a:xfrm>
          <a:prstGeom prst="rect">
            <a:avLst/>
          </a:prstGeom>
          <a:noFill/>
        </p:spPr>
        <p:txBody>
          <a:bodyPr wrap="square">
            <a:spAutoFit/>
          </a:bodyPr>
          <a:lstStyle/>
          <a:p>
            <a:r>
              <a:rPr lang="zh-CN" altLang="en-US" sz="2000" b="0" i="0" dirty="0">
                <a:solidFill>
                  <a:srgbClr val="374151"/>
                </a:solidFill>
                <a:effectLst/>
                <a:latin typeface="黑体" panose="02010609060101010101" pitchFamily="49" charset="-122"/>
                <a:ea typeface="黑体" panose="02010609060101010101" pitchFamily="49" charset="-122"/>
              </a:rPr>
              <a:t>一个国际连锁咖啡店想要分析其在全球的销售数据，目的是提高各地区的产品销售。他们有关于客户、产品、时间和各地区的数据。</a:t>
            </a:r>
            <a:endParaRPr lang="zh-CN" altLang="en-US" sz="2000"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8691804" y="1514530"/>
            <a:ext cx="2420136" cy="5107059"/>
          </a:xfrm>
          <a:prstGeom prst="rect">
            <a:avLst/>
          </a:prstGeom>
        </p:spPr>
      </p:pic>
      <p:sp>
        <p:nvSpPr>
          <p:cNvPr id="7" name="文本框 6"/>
          <p:cNvSpPr txBox="1"/>
          <p:nvPr/>
        </p:nvSpPr>
        <p:spPr>
          <a:xfrm>
            <a:off x="301925" y="1812217"/>
            <a:ext cx="6996022" cy="400110"/>
          </a:xfrm>
          <a:prstGeom prst="rect">
            <a:avLst/>
          </a:prstGeom>
          <a:noFill/>
        </p:spPr>
        <p:txBody>
          <a:bodyPr wrap="square">
            <a:spAutoFit/>
          </a:bodyPr>
          <a:lstStyle/>
          <a:p>
            <a:r>
              <a:rPr lang="zh-CN" altLang="en-US" sz="2000" b="1" dirty="0">
                <a:latin typeface="黑体" panose="02010609060101010101" pitchFamily="49" charset="-122"/>
                <a:ea typeface="黑体" panose="02010609060101010101" pitchFamily="49" charset="-122"/>
              </a:rPr>
              <a:t>步骤</a:t>
            </a:r>
            <a:r>
              <a:rPr lang="en-US" altLang="zh-CN" sz="2000" b="1" dirty="0">
                <a:latin typeface="黑体" panose="02010609060101010101" pitchFamily="49" charset="-122"/>
                <a:ea typeface="黑体" panose="02010609060101010101" pitchFamily="49" charset="-122"/>
              </a:rPr>
              <a:t>1</a:t>
            </a:r>
            <a:r>
              <a:rPr lang="zh-CN" altLang="en-US" sz="2000" b="1" dirty="0">
                <a:latin typeface="黑体" panose="02010609060101010101" pitchFamily="49" charset="-122"/>
                <a:ea typeface="黑体" panose="02010609060101010101" pitchFamily="49" charset="-122"/>
              </a:rPr>
              <a:t>：明确分析目标，进行应用的需求分析，确定任务目标。 </a:t>
            </a:r>
            <a:endParaRPr lang="en-US" altLang="zh-CN" sz="2000" b="1" dirty="0">
              <a:latin typeface="黑体" panose="02010609060101010101" pitchFamily="49" charset="-122"/>
              <a:ea typeface="黑体" panose="02010609060101010101" pitchFamily="49" charset="-122"/>
            </a:endParaRPr>
          </a:p>
        </p:txBody>
      </p:sp>
      <p:pic>
        <p:nvPicPr>
          <p:cNvPr id="8" name="图片 7"/>
          <p:cNvPicPr>
            <a:picLocks noChangeAspect="1"/>
          </p:cNvPicPr>
          <p:nvPr/>
        </p:nvPicPr>
        <p:blipFill>
          <a:blip r:embed="rId3"/>
          <a:stretch>
            <a:fillRect/>
          </a:stretch>
        </p:blipFill>
        <p:spPr>
          <a:xfrm>
            <a:off x="301924" y="2583229"/>
            <a:ext cx="7000001" cy="2756522"/>
          </a:xfrm>
          <a:prstGeom prst="rect">
            <a:avLst/>
          </a:prstGeom>
        </p:spPr>
      </p:pic>
      <p:sp>
        <p:nvSpPr>
          <p:cNvPr id="10" name="文本框 9"/>
          <p:cNvSpPr txBox="1"/>
          <p:nvPr/>
        </p:nvSpPr>
        <p:spPr>
          <a:xfrm>
            <a:off x="301924" y="5710653"/>
            <a:ext cx="8100204" cy="707886"/>
          </a:xfrm>
          <a:prstGeom prst="rect">
            <a:avLst/>
          </a:prstGeom>
          <a:noFill/>
        </p:spPr>
        <p:txBody>
          <a:bodyPr wrap="square">
            <a:spAutoFit/>
          </a:bodyPr>
          <a:lstStyle/>
          <a:p>
            <a:r>
              <a:rPr lang="zh-CN" altLang="en-US" sz="2000" b="0" i="0" dirty="0">
                <a:effectLst/>
                <a:latin typeface="黑体" panose="02010609060101010101" pitchFamily="49" charset="-122"/>
                <a:ea typeface="黑体" panose="02010609060101010101" pitchFamily="49" charset="-122"/>
              </a:rPr>
              <a:t>使用词云展示分析目标的关键词，例如“销售增长”、“客户反馈”、“产品趋势”等。这表示该国际连锁咖啡店关注的重要方面。</a:t>
            </a:r>
            <a:endParaRPr lang="zh-CN" altLang="en-US" sz="2000" dirty="0">
              <a:latin typeface="黑体" panose="02010609060101010101" pitchFamily="49" charset="-122"/>
              <a:ea typeface="黑体" panose="02010609060101010101" pitchFamily="49" charset="-122"/>
            </a:endParaRPr>
          </a:p>
        </p:txBody>
      </p:sp>
      <p:sp>
        <p:nvSpPr>
          <p:cNvPr id="12" name="文本框 11"/>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大数据分析与挖掘的过程</a:t>
            </a:r>
            <a:endParaRPr lang="zh-CN" altLang="en-US" sz="2800"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pic>
        <p:nvPicPr>
          <p:cNvPr id="6" name="图片 5"/>
          <p:cNvPicPr>
            <a:picLocks noChangeAspect="1"/>
          </p:cNvPicPr>
          <p:nvPr/>
        </p:nvPicPr>
        <p:blipFill>
          <a:blip r:embed="rId2"/>
          <a:stretch>
            <a:fillRect/>
          </a:stretch>
        </p:blipFill>
        <p:spPr>
          <a:xfrm>
            <a:off x="8777241" y="1514530"/>
            <a:ext cx="2290245" cy="5107058"/>
          </a:xfrm>
          <a:prstGeom prst="rect">
            <a:avLst/>
          </a:prstGeom>
        </p:spPr>
      </p:pic>
      <p:sp>
        <p:nvSpPr>
          <p:cNvPr id="7" name="文本框 6"/>
          <p:cNvSpPr txBox="1"/>
          <p:nvPr/>
        </p:nvSpPr>
        <p:spPr>
          <a:xfrm>
            <a:off x="353683" y="1209901"/>
            <a:ext cx="6996022" cy="400110"/>
          </a:xfrm>
          <a:prstGeom prst="rect">
            <a:avLst/>
          </a:prstGeom>
          <a:noFill/>
        </p:spPr>
        <p:txBody>
          <a:bodyPr wrap="square">
            <a:spAutoFit/>
          </a:bodyPr>
          <a:lstStyle/>
          <a:p>
            <a:r>
              <a:rPr lang="zh-CN" altLang="en-US" sz="2000" b="1" dirty="0">
                <a:latin typeface="黑体" panose="02010609060101010101" pitchFamily="49" charset="-122"/>
                <a:ea typeface="黑体" panose="02010609060101010101" pitchFamily="49" charset="-122"/>
              </a:rPr>
              <a:t>步骤</a:t>
            </a:r>
            <a:r>
              <a:rPr lang="en-US" altLang="zh-CN" sz="2000" b="1" dirty="0">
                <a:latin typeface="黑体" panose="02010609060101010101" pitchFamily="49" charset="-122"/>
                <a:ea typeface="黑体" panose="02010609060101010101" pitchFamily="49" charset="-122"/>
              </a:rPr>
              <a:t>2</a:t>
            </a:r>
            <a:r>
              <a:rPr lang="zh-CN" altLang="en-US" sz="2000" b="1" dirty="0">
                <a:latin typeface="黑体" panose="02010609060101010101" pitchFamily="49" charset="-122"/>
                <a:ea typeface="黑体" panose="02010609060101010101" pitchFamily="49" charset="-122"/>
              </a:rPr>
              <a:t>：根据分析和挖掘的目标，提取目标数据集</a:t>
            </a:r>
            <a:endParaRPr lang="zh-CN" altLang="en-US" sz="2000" b="1" dirty="0">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3"/>
          <a:stretch>
            <a:fillRect/>
          </a:stretch>
        </p:blipFill>
        <p:spPr>
          <a:xfrm>
            <a:off x="483609" y="2715438"/>
            <a:ext cx="7628532" cy="2417280"/>
          </a:xfrm>
          <a:prstGeom prst="rect">
            <a:avLst/>
          </a:prstGeom>
        </p:spPr>
      </p:pic>
      <p:sp>
        <p:nvSpPr>
          <p:cNvPr id="10" name="文本框 9"/>
          <p:cNvSpPr txBox="1"/>
          <p:nvPr/>
        </p:nvSpPr>
        <p:spPr>
          <a:xfrm>
            <a:off x="301923" y="5710653"/>
            <a:ext cx="7810217" cy="707886"/>
          </a:xfrm>
          <a:prstGeom prst="rect">
            <a:avLst/>
          </a:prstGeom>
          <a:noFill/>
        </p:spPr>
        <p:txBody>
          <a:bodyPr wrap="square">
            <a:spAutoFit/>
          </a:bodyPr>
          <a:lstStyle/>
          <a:p>
            <a:r>
              <a:rPr lang="zh-CN" altLang="en-US" sz="2000" b="0" i="0" dirty="0">
                <a:effectLst/>
                <a:latin typeface="黑体" panose="02010609060101010101" pitchFamily="49" charset="-122"/>
                <a:ea typeface="黑体" panose="02010609060101010101" pitchFamily="49" charset="-122"/>
              </a:rPr>
              <a:t>堆叠面积图展示了过去一年每个月从各大洲提取的销售数据量。这为我们提供了一个关于哪些地区数据量增长较快的视觉印象。</a:t>
            </a:r>
            <a:endParaRPr lang="zh-CN" altLang="en-US" sz="2000" b="0" i="0" dirty="0">
              <a:effectLst/>
              <a:latin typeface="黑体" panose="02010609060101010101" pitchFamily="49" charset="-122"/>
              <a:ea typeface="黑体" panose="02010609060101010101" pitchFamily="49" charset="-122"/>
            </a:endParaRPr>
          </a:p>
        </p:txBody>
      </p:sp>
      <p:sp>
        <p:nvSpPr>
          <p:cNvPr id="12" name="文本框 11"/>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大数据分析与挖掘的过程</a:t>
            </a:r>
            <a:endParaRPr lang="zh-CN" altLang="en-US" sz="2800"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6" name="文本框 5"/>
          <p:cNvSpPr txBox="1"/>
          <p:nvPr/>
        </p:nvSpPr>
        <p:spPr>
          <a:xfrm>
            <a:off x="353683" y="1224950"/>
            <a:ext cx="6996022" cy="1015663"/>
          </a:xfrm>
          <a:prstGeom prst="rect">
            <a:avLst/>
          </a:prstGeom>
          <a:noFill/>
        </p:spPr>
        <p:txBody>
          <a:bodyPr wrap="square">
            <a:spAutoFit/>
          </a:bodyPr>
          <a:lstStyle/>
          <a:p>
            <a:r>
              <a:rPr lang="zh-CN" altLang="en-US" sz="2000" b="1" dirty="0">
                <a:latin typeface="黑体" panose="02010609060101010101" pitchFamily="49" charset="-122"/>
                <a:ea typeface="黑体" panose="02010609060101010101" pitchFamily="49" charset="-122"/>
              </a:rPr>
              <a:t>步骤</a:t>
            </a:r>
            <a:r>
              <a:rPr lang="en-US" altLang="zh-CN" sz="2000" b="1" dirty="0">
                <a:latin typeface="黑体" panose="02010609060101010101" pitchFamily="49" charset="-122"/>
                <a:ea typeface="黑体" panose="02010609060101010101" pitchFamily="49" charset="-122"/>
              </a:rPr>
              <a:t>3</a:t>
            </a:r>
            <a:r>
              <a:rPr lang="zh-CN" altLang="en-US" sz="2000" b="1" dirty="0">
                <a:latin typeface="黑体" panose="02010609060101010101" pitchFamily="49" charset="-122"/>
                <a:ea typeface="黑体" panose="02010609060101010101" pitchFamily="49" charset="-122"/>
              </a:rPr>
              <a:t>：数据预处理过程包括数据清洗、数据转换、数据集成、数据约减。目的是提高数据挖掘过程中所需数据的质量，同时提高挖掘的效率。</a:t>
            </a:r>
            <a:endParaRPr lang="zh-CN" altLang="en-US" sz="2000" b="1"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8656472" y="1514530"/>
            <a:ext cx="2731830" cy="5107058"/>
          </a:xfrm>
          <a:prstGeom prst="rect">
            <a:avLst/>
          </a:prstGeom>
        </p:spPr>
      </p:pic>
      <p:pic>
        <p:nvPicPr>
          <p:cNvPr id="7" name="图片 6"/>
          <p:cNvPicPr>
            <a:picLocks noChangeAspect="1"/>
          </p:cNvPicPr>
          <p:nvPr/>
        </p:nvPicPr>
        <p:blipFill>
          <a:blip r:embed="rId3"/>
          <a:stretch>
            <a:fillRect/>
          </a:stretch>
        </p:blipFill>
        <p:spPr>
          <a:xfrm>
            <a:off x="2306190" y="2431416"/>
            <a:ext cx="4333827" cy="3201634"/>
          </a:xfrm>
          <a:prstGeom prst="rect">
            <a:avLst/>
          </a:prstGeom>
        </p:spPr>
      </p:pic>
      <p:sp>
        <p:nvSpPr>
          <p:cNvPr id="8" name="文本框 7"/>
          <p:cNvSpPr txBox="1"/>
          <p:nvPr/>
        </p:nvSpPr>
        <p:spPr>
          <a:xfrm>
            <a:off x="301923" y="5710653"/>
            <a:ext cx="8022567" cy="707886"/>
          </a:xfrm>
          <a:prstGeom prst="rect">
            <a:avLst/>
          </a:prstGeom>
          <a:noFill/>
        </p:spPr>
        <p:txBody>
          <a:bodyPr wrap="square">
            <a:spAutoFit/>
          </a:bodyPr>
          <a:lstStyle/>
          <a:p>
            <a:r>
              <a:rPr lang="zh-CN" altLang="en-US" sz="2000" b="0" i="0" dirty="0">
                <a:effectLst/>
                <a:latin typeface="黑体" panose="02010609060101010101" pitchFamily="49" charset="-122"/>
                <a:ea typeface="黑体" panose="02010609060101010101" pitchFamily="49" charset="-122"/>
              </a:rPr>
              <a:t>径向条形图展示了各大洲经过数据清洗、转换、整合和约减后的完成度。这显示了数据预处理在不同地区的效果。</a:t>
            </a:r>
            <a:endParaRPr lang="zh-CN" altLang="en-US" sz="2000" b="0" i="0" dirty="0">
              <a:effectLst/>
              <a:latin typeface="黑体" panose="02010609060101010101" pitchFamily="49" charset="-122"/>
              <a:ea typeface="黑体" panose="02010609060101010101" pitchFamily="49" charset="-122"/>
            </a:endParaRPr>
          </a:p>
        </p:txBody>
      </p:sp>
      <p:sp>
        <p:nvSpPr>
          <p:cNvPr id="11" name="文本框 10"/>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大数据分析与挖掘的过程</a:t>
            </a:r>
            <a:endParaRPr lang="zh-CN" altLang="en-US" sz="2800"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pic>
        <p:nvPicPr>
          <p:cNvPr id="2" name="图片 1"/>
          <p:cNvPicPr>
            <a:picLocks noChangeAspect="1"/>
          </p:cNvPicPr>
          <p:nvPr/>
        </p:nvPicPr>
        <p:blipFill>
          <a:blip r:embed="rId2"/>
          <a:stretch>
            <a:fillRect/>
          </a:stretch>
        </p:blipFill>
        <p:spPr>
          <a:xfrm>
            <a:off x="8833449" y="1514529"/>
            <a:ext cx="2243401" cy="5145121"/>
          </a:xfrm>
          <a:prstGeom prst="rect">
            <a:avLst/>
          </a:prstGeom>
        </p:spPr>
      </p:pic>
      <p:sp>
        <p:nvSpPr>
          <p:cNvPr id="6" name="文本框 5"/>
          <p:cNvSpPr txBox="1"/>
          <p:nvPr/>
        </p:nvSpPr>
        <p:spPr>
          <a:xfrm>
            <a:off x="353683" y="1224950"/>
            <a:ext cx="6996022" cy="1015663"/>
          </a:xfrm>
          <a:prstGeom prst="rect">
            <a:avLst/>
          </a:prstGeom>
          <a:noFill/>
        </p:spPr>
        <p:txBody>
          <a:bodyPr wrap="square">
            <a:spAutoFit/>
          </a:bodyPr>
          <a:lstStyle/>
          <a:p>
            <a:r>
              <a:rPr lang="zh-CN" altLang="en-US" sz="2000" b="1" dirty="0">
                <a:latin typeface="黑体" panose="02010609060101010101" pitchFamily="49" charset="-122"/>
                <a:ea typeface="黑体" panose="02010609060101010101" pitchFamily="49" charset="-122"/>
              </a:rPr>
              <a:t>步骤</a:t>
            </a:r>
            <a:r>
              <a:rPr lang="en-US" altLang="zh-CN" sz="2000" b="1" dirty="0">
                <a:latin typeface="黑体" panose="02010609060101010101" pitchFamily="49" charset="-122"/>
                <a:ea typeface="黑体" panose="02010609060101010101" pitchFamily="49" charset="-122"/>
              </a:rPr>
              <a:t>4</a:t>
            </a:r>
            <a:r>
              <a:rPr lang="zh-CN" altLang="en-US" sz="2000" b="1" dirty="0">
                <a:latin typeface="黑体" panose="02010609060101010101" pitchFamily="49" charset="-122"/>
                <a:ea typeface="黑体" panose="02010609060101010101" pitchFamily="49" charset="-122"/>
              </a:rPr>
              <a:t>：建立适当的数据分析与挖掘模型，包括统计分析、分类和回归、聚类分析、关联规则挖掘、异常检测等分析和挖掘功能。</a:t>
            </a:r>
            <a:endParaRPr lang="zh-CN" altLang="en-US" sz="2000" b="1" dirty="0">
              <a:latin typeface="黑体" panose="02010609060101010101" pitchFamily="49" charset="-122"/>
              <a:ea typeface="黑体" panose="02010609060101010101" pitchFamily="49" charset="-122"/>
            </a:endParaRPr>
          </a:p>
        </p:txBody>
      </p:sp>
      <p:sp>
        <p:nvSpPr>
          <p:cNvPr id="8" name="文本框 7"/>
          <p:cNvSpPr txBox="1"/>
          <p:nvPr/>
        </p:nvSpPr>
        <p:spPr>
          <a:xfrm>
            <a:off x="301923" y="5710653"/>
            <a:ext cx="8022567" cy="707886"/>
          </a:xfrm>
          <a:prstGeom prst="rect">
            <a:avLst/>
          </a:prstGeom>
          <a:noFill/>
        </p:spPr>
        <p:txBody>
          <a:bodyPr wrap="square">
            <a:spAutoFit/>
          </a:bodyPr>
          <a:lstStyle/>
          <a:p>
            <a:r>
              <a:rPr lang="zh-CN" altLang="en-US" sz="2000" b="0" i="0" dirty="0">
                <a:solidFill>
                  <a:srgbClr val="374151"/>
                </a:solidFill>
                <a:effectLst/>
                <a:latin typeface="黑体" panose="02010609060101010101" pitchFamily="49" charset="-122"/>
                <a:ea typeface="黑体" panose="02010609060101010101" pitchFamily="49" charset="-122"/>
              </a:rPr>
              <a:t>热图表示了不同大洲使用的数据分析方法之间的关联度。这有助于我们理解哪些地区的分析方法与其他地区相似。</a:t>
            </a:r>
            <a:endParaRPr lang="zh-CN" altLang="en-US" sz="2000" dirty="0">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3"/>
          <a:stretch>
            <a:fillRect/>
          </a:stretch>
        </p:blipFill>
        <p:spPr>
          <a:xfrm>
            <a:off x="203858" y="2565964"/>
            <a:ext cx="8604274" cy="2704776"/>
          </a:xfrm>
          <a:prstGeom prst="rect">
            <a:avLst/>
          </a:prstGeom>
        </p:spPr>
      </p:pic>
      <p:sp>
        <p:nvSpPr>
          <p:cNvPr id="10" name="文本框 9"/>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大数据分析与挖掘的过程</a:t>
            </a:r>
            <a:endParaRPr lang="zh-CN" altLang="en-US" sz="2800"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pic>
        <p:nvPicPr>
          <p:cNvPr id="9" name="图片 8"/>
          <p:cNvPicPr>
            <a:picLocks noChangeAspect="1"/>
          </p:cNvPicPr>
          <p:nvPr/>
        </p:nvPicPr>
        <p:blipFill>
          <a:blip r:embed="rId2"/>
          <a:stretch>
            <a:fillRect/>
          </a:stretch>
        </p:blipFill>
        <p:spPr>
          <a:xfrm>
            <a:off x="8594479" y="1578634"/>
            <a:ext cx="2543622" cy="5042954"/>
          </a:xfrm>
          <a:prstGeom prst="rect">
            <a:avLst/>
          </a:prstGeom>
        </p:spPr>
      </p:pic>
      <p:sp>
        <p:nvSpPr>
          <p:cNvPr id="6" name="文本框 5"/>
          <p:cNvSpPr txBox="1"/>
          <p:nvPr/>
        </p:nvSpPr>
        <p:spPr>
          <a:xfrm>
            <a:off x="353683" y="1224950"/>
            <a:ext cx="6996022" cy="400110"/>
          </a:xfrm>
          <a:prstGeom prst="rect">
            <a:avLst/>
          </a:prstGeom>
          <a:noFill/>
        </p:spPr>
        <p:txBody>
          <a:bodyPr wrap="square">
            <a:spAutoFit/>
          </a:bodyPr>
          <a:lstStyle/>
          <a:p>
            <a:r>
              <a:rPr lang="zh-CN" altLang="en-US" sz="2000" b="1" dirty="0">
                <a:latin typeface="黑体" panose="02010609060101010101" pitchFamily="49" charset="-122"/>
                <a:ea typeface="黑体" panose="02010609060101010101" pitchFamily="49" charset="-122"/>
              </a:rPr>
              <a:t>步骤</a:t>
            </a:r>
            <a:r>
              <a:rPr lang="en-US" altLang="zh-CN" sz="2000" b="1" dirty="0">
                <a:latin typeface="黑体" panose="02010609060101010101" pitchFamily="49" charset="-122"/>
                <a:ea typeface="黑体" panose="02010609060101010101" pitchFamily="49" charset="-122"/>
              </a:rPr>
              <a:t>5</a:t>
            </a:r>
            <a:r>
              <a:rPr lang="zh-CN" altLang="en-US" sz="2000" b="1" dirty="0">
                <a:latin typeface="黑体" panose="02010609060101010101" pitchFamily="49" charset="-122"/>
                <a:ea typeface="黑体" panose="02010609060101010101" pitchFamily="49" charset="-122"/>
              </a:rPr>
              <a:t>：模型的解释与评估。</a:t>
            </a:r>
            <a:endParaRPr lang="zh-CN" altLang="en-US" sz="2000" b="1" dirty="0">
              <a:latin typeface="黑体" panose="02010609060101010101" pitchFamily="49" charset="-122"/>
              <a:ea typeface="黑体" panose="02010609060101010101" pitchFamily="49" charset="-122"/>
            </a:endParaRPr>
          </a:p>
        </p:txBody>
      </p:sp>
      <p:sp>
        <p:nvSpPr>
          <p:cNvPr id="8" name="文本框 7"/>
          <p:cNvSpPr txBox="1"/>
          <p:nvPr/>
        </p:nvSpPr>
        <p:spPr>
          <a:xfrm>
            <a:off x="301923" y="5710653"/>
            <a:ext cx="8022567" cy="646331"/>
          </a:xfrm>
          <a:prstGeom prst="rect">
            <a:avLst/>
          </a:prstGeom>
          <a:noFill/>
        </p:spPr>
        <p:txBody>
          <a:bodyPr wrap="square">
            <a:spAutoFit/>
          </a:bodyPr>
          <a:lstStyle/>
          <a:p>
            <a:r>
              <a:rPr lang="zh-CN" altLang="en-US" b="0" i="0" dirty="0">
                <a:effectLst/>
                <a:latin typeface="黑体" panose="02010609060101010101" pitchFamily="49" charset="-122"/>
                <a:ea typeface="黑体" panose="02010609060101010101" pitchFamily="49" charset="-122"/>
              </a:rPr>
              <a:t>雷达图展示了该连锁咖啡店在全球各大洲的模型在各项评估指标上的得分。这为我们提供了一个关于模型在各大洲的表现如何的全面视图。</a:t>
            </a:r>
            <a:endParaRPr lang="zh-CN" altLang="en-US" b="0" i="0" dirty="0">
              <a:effectLst/>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3"/>
          <a:stretch>
            <a:fillRect/>
          </a:stretch>
        </p:blipFill>
        <p:spPr>
          <a:xfrm>
            <a:off x="2112247" y="1725283"/>
            <a:ext cx="4141904" cy="3743866"/>
          </a:xfrm>
          <a:prstGeom prst="rect">
            <a:avLst/>
          </a:prstGeom>
        </p:spPr>
      </p:pic>
      <p:sp>
        <p:nvSpPr>
          <p:cNvPr id="10" name="文本框 9"/>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大数据分析与挖掘的过程</a:t>
            </a:r>
            <a:endParaRPr lang="zh-CN" altLang="en-US" sz="2800"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大数据分析与挖掘功能</a:t>
            </a:r>
            <a:endParaRPr lang="zh-CN" altLang="en-US" sz="2800" dirty="0">
              <a:solidFill>
                <a:schemeClr val="bg1"/>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stretch>
            <a:fillRect/>
          </a:stretch>
        </p:blipFill>
        <p:spPr>
          <a:xfrm>
            <a:off x="301925" y="1094537"/>
            <a:ext cx="5099769" cy="5263132"/>
          </a:xfrm>
          <a:prstGeom prst="rect">
            <a:avLst/>
          </a:prstGeom>
        </p:spPr>
      </p:pic>
      <p:sp>
        <p:nvSpPr>
          <p:cNvPr id="4" name="文本框 3"/>
          <p:cNvSpPr txBox="1"/>
          <p:nvPr/>
        </p:nvSpPr>
        <p:spPr>
          <a:xfrm>
            <a:off x="6254151" y="1094537"/>
            <a:ext cx="4889923" cy="521970"/>
          </a:xfrm>
          <a:prstGeom prst="rect">
            <a:avLst/>
          </a:prstGeom>
          <a:noFill/>
        </p:spPr>
        <p:txBody>
          <a:bodyPr wrap="square">
            <a:spAutoFit/>
          </a:bodyPr>
          <a:lstStyle/>
          <a:p>
            <a:r>
              <a:rPr lang="zh-CN" altLang="en-US" sz="2800" b="1" i="0" dirty="0">
                <a:solidFill>
                  <a:srgbClr val="374151"/>
                </a:solidFill>
                <a:effectLst/>
                <a:latin typeface="Söhne"/>
              </a:rPr>
              <a:t>数据的统计分析与特征描述</a:t>
            </a:r>
            <a:endParaRPr lang="zh-CN" altLang="en-US" sz="2800" b="1" dirty="0"/>
          </a:p>
        </p:txBody>
      </p:sp>
      <p:sp>
        <p:nvSpPr>
          <p:cNvPr id="6" name="文本框 5"/>
          <p:cNvSpPr txBox="1"/>
          <p:nvPr/>
        </p:nvSpPr>
        <p:spPr>
          <a:xfrm>
            <a:off x="6254151" y="2690336"/>
            <a:ext cx="4994694" cy="2790187"/>
          </a:xfrm>
          <a:prstGeom prst="rect">
            <a:avLst/>
          </a:prstGeom>
          <a:noFill/>
        </p:spPr>
        <p:txBody>
          <a:bodyPr wrap="square">
            <a:spAutoFit/>
          </a:bodyPr>
          <a:lstStyle/>
          <a:p>
            <a:pPr>
              <a:lnSpc>
                <a:spcPct val="150000"/>
              </a:lnSpc>
            </a:pPr>
            <a:r>
              <a:rPr lang="zh-CN" altLang="en-US" sz="2000" b="0" i="0" dirty="0">
                <a:solidFill>
                  <a:srgbClr val="374151"/>
                </a:solidFill>
                <a:effectLst/>
                <a:latin typeface="黑体" panose="02010609060101010101" pitchFamily="49" charset="-122"/>
                <a:ea typeface="黑体" panose="02010609060101010101" pitchFamily="49" charset="-122"/>
              </a:rPr>
              <a:t>这个多维数据图展示了四个重要的变量之间的二元关系：销售、客户反馈、产品退货和在线互动。每个小图显示了两个变量之间的关系。对角线上的图形表示每个变量的分布。这种图表对于快速识别数据的概括和模式非常有用。</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大数据分析与挖掘功能</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6254151" y="1094537"/>
            <a:ext cx="4889923" cy="523220"/>
          </a:xfrm>
          <a:prstGeom prst="rect">
            <a:avLst/>
          </a:prstGeom>
          <a:noFill/>
        </p:spPr>
        <p:txBody>
          <a:bodyPr wrap="square">
            <a:spAutoFit/>
          </a:bodyPr>
          <a:lstStyle/>
          <a:p>
            <a:r>
              <a:rPr lang="zh-CN" altLang="en-US" sz="2800" b="1" i="0" dirty="0">
                <a:solidFill>
                  <a:srgbClr val="374151"/>
                </a:solidFill>
                <a:effectLst/>
                <a:latin typeface="Söhne"/>
              </a:rPr>
              <a:t>关联规则挖掘和相关性分析</a:t>
            </a:r>
            <a:endParaRPr lang="zh-CN" altLang="en-US" sz="2800" b="1" i="0" dirty="0">
              <a:solidFill>
                <a:srgbClr val="374151"/>
              </a:solidFill>
              <a:effectLst/>
              <a:latin typeface="Söhne"/>
            </a:endParaRPr>
          </a:p>
        </p:txBody>
      </p:sp>
      <p:sp>
        <p:nvSpPr>
          <p:cNvPr id="6" name="文本框 5"/>
          <p:cNvSpPr txBox="1"/>
          <p:nvPr/>
        </p:nvSpPr>
        <p:spPr>
          <a:xfrm>
            <a:off x="6254151" y="2690336"/>
            <a:ext cx="4994694" cy="2790187"/>
          </a:xfrm>
          <a:prstGeom prst="rect">
            <a:avLst/>
          </a:prstGeom>
          <a:noFill/>
        </p:spPr>
        <p:txBody>
          <a:bodyPr wrap="square">
            <a:spAutoFit/>
          </a:bodyPr>
          <a:lstStyle/>
          <a:p>
            <a:pPr>
              <a:lnSpc>
                <a:spcPct val="150000"/>
              </a:lnSpc>
            </a:pPr>
            <a:r>
              <a:rPr lang="zh-CN" altLang="en-US" sz="2000" b="0" i="0" dirty="0">
                <a:solidFill>
                  <a:srgbClr val="374151"/>
                </a:solidFill>
                <a:effectLst/>
                <a:latin typeface="黑体" panose="02010609060101010101" pitchFamily="49" charset="-122"/>
                <a:ea typeface="黑体" panose="02010609060101010101" pitchFamily="49" charset="-122"/>
              </a:rPr>
              <a:t>这个热图展示了各种产品（如拿铁、浓缩咖啡、卡布奇诺等）之间的关联规则。颜色越深表示两种产品之间的关联越强。例如，如果拿铁和松饼的单元格颜色很深，那么这意味着顾客购买拿铁时也更有可能购买松饼。</a:t>
            </a:r>
            <a:endParaRPr lang="zh-CN" altLang="en-US" sz="2000" b="0" i="0" dirty="0">
              <a:solidFill>
                <a:srgbClr val="374151"/>
              </a:solidFill>
              <a:effectLst/>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a:stretch>
            <a:fillRect/>
          </a:stretch>
        </p:blipFill>
        <p:spPr>
          <a:xfrm>
            <a:off x="301925" y="1005229"/>
            <a:ext cx="4822165" cy="5766506"/>
          </a:xfrm>
          <a:prstGeom prst="rect">
            <a:avLst/>
          </a:prstGeom>
        </p:spPr>
      </p:pic>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0" name="文本框 29"/>
          <p:cNvSpPr txBox="1"/>
          <p:nvPr/>
        </p:nvSpPr>
        <p:spPr>
          <a:xfrm>
            <a:off x="232410" y="88900"/>
            <a:ext cx="1130564" cy="523220"/>
          </a:xfrm>
          <a:prstGeom prst="rect">
            <a:avLst/>
          </a:prstGeom>
          <a:noFill/>
        </p:spPr>
        <p:txBody>
          <a:bodyPr wrap="square" rtlCol="0">
            <a:spAutoFit/>
          </a:bodyPr>
          <a:lstStyle/>
          <a:p>
            <a:r>
              <a:rPr lang="zh-CN" altLang="en-US" sz="2800" dirty="0">
                <a:ln>
                  <a:solidFill>
                    <a:schemeClr val="accent1"/>
                  </a:solidFill>
                </a:ln>
                <a:solidFill>
                  <a:schemeClr val="bg1"/>
                </a:solidFill>
                <a:latin typeface="黑体" panose="02010609060101010101" pitchFamily="49" charset="-122"/>
                <a:ea typeface="黑体" panose="02010609060101010101" pitchFamily="49" charset="-122"/>
              </a:rPr>
              <a:t>绪论</a:t>
            </a:r>
            <a:endParaRPr lang="zh-CN" altLang="en-US" sz="2800" dirty="0">
              <a:ln>
                <a:solidFill>
                  <a:schemeClr val="accent1"/>
                </a:solidFill>
              </a:ln>
              <a:solidFill>
                <a:schemeClr val="bg1"/>
              </a:solidFill>
              <a:latin typeface="黑体" panose="02010609060101010101" pitchFamily="49" charset="-122"/>
              <a:ea typeface="黑体" panose="02010609060101010101" pitchFamily="49" charset="-122"/>
            </a:endParaRPr>
          </a:p>
        </p:txBody>
      </p:sp>
      <p:sp>
        <p:nvSpPr>
          <p:cNvPr id="8" name="文本框 7"/>
          <p:cNvSpPr txBox="1"/>
          <p:nvPr/>
        </p:nvSpPr>
        <p:spPr>
          <a:xfrm>
            <a:off x="6759953" y="1720840"/>
            <a:ext cx="4969751" cy="3416320"/>
          </a:xfrm>
          <a:prstGeom prst="rect">
            <a:avLst/>
          </a:prstGeom>
          <a:noFill/>
        </p:spPr>
        <p:txBody>
          <a:bodyPr wrap="square">
            <a:spAutoFit/>
          </a:bodyPr>
          <a:lstStyle/>
          <a:p>
            <a:pPr marL="285750" indent="-285750" algn="l">
              <a:buFont typeface="Arial" panose="020B0604020202020204" pitchFamily="34" charset="0"/>
              <a:buChar char="•"/>
            </a:pPr>
            <a:r>
              <a:rPr lang="zh-CN" altLang="en-US" sz="2400" b="0" i="0" dirty="0">
                <a:solidFill>
                  <a:srgbClr val="24292F"/>
                </a:solidFill>
                <a:effectLst/>
                <a:latin typeface="-apple-system"/>
              </a:rPr>
              <a:t>大数据的背景：计算机技术、网络技术和通信技术的发展</a:t>
            </a:r>
            <a:endParaRPr lang="en-US" altLang="zh-CN" sz="2400" b="0" i="0" dirty="0">
              <a:solidFill>
                <a:srgbClr val="24292F"/>
              </a:solidFill>
              <a:effectLst/>
              <a:latin typeface="-apple-system"/>
            </a:endParaRPr>
          </a:p>
          <a:p>
            <a:pPr algn="l"/>
            <a:endParaRPr lang="zh-CN" altLang="en-US" sz="2400" b="0" i="0" dirty="0">
              <a:solidFill>
                <a:srgbClr val="24292F"/>
              </a:solidFill>
              <a:effectLst/>
              <a:latin typeface="-apple-system"/>
            </a:endParaRPr>
          </a:p>
          <a:p>
            <a:pPr marL="285750" indent="-285750" algn="l">
              <a:buFont typeface="Arial" panose="020B0604020202020204" pitchFamily="34" charset="0"/>
              <a:buChar char="•"/>
            </a:pPr>
            <a:r>
              <a:rPr lang="zh-CN" altLang="en-US" sz="2400" b="0" i="0" dirty="0">
                <a:solidFill>
                  <a:srgbClr val="24292F"/>
                </a:solidFill>
                <a:effectLst/>
                <a:latin typeface="-apple-system"/>
              </a:rPr>
              <a:t>大数据带来的挑战：数据量庞大，无法使用传统工具处理</a:t>
            </a:r>
            <a:endParaRPr lang="en-US" altLang="zh-CN" sz="2400" b="0" i="0" dirty="0">
              <a:solidFill>
                <a:srgbClr val="24292F"/>
              </a:solidFill>
              <a:effectLst/>
              <a:latin typeface="-apple-system"/>
            </a:endParaRPr>
          </a:p>
          <a:p>
            <a:pPr algn="l"/>
            <a:endParaRPr lang="zh-CN" altLang="en-US" sz="2400" b="0" i="0" dirty="0">
              <a:solidFill>
                <a:srgbClr val="24292F"/>
              </a:solidFill>
              <a:effectLst/>
              <a:latin typeface="-apple-system"/>
            </a:endParaRPr>
          </a:p>
          <a:p>
            <a:pPr marL="285750" indent="-285750" algn="l">
              <a:buFont typeface="Arial" panose="020B0604020202020204" pitchFamily="34" charset="0"/>
              <a:buChar char="•"/>
            </a:pPr>
            <a:r>
              <a:rPr lang="zh-CN" altLang="en-US" sz="2400" b="0" i="0" dirty="0">
                <a:solidFill>
                  <a:srgbClr val="24292F"/>
                </a:solidFill>
                <a:effectLst/>
                <a:latin typeface="-apple-system"/>
              </a:rPr>
              <a:t>非传统数据的挑战：数据本身具有特殊特点，无法使用传统方法处理</a:t>
            </a:r>
            <a:endParaRPr lang="zh-CN" altLang="en-US" sz="2400" b="0" i="0" dirty="0">
              <a:solidFill>
                <a:srgbClr val="24292F"/>
              </a:solidFill>
              <a:effectLst/>
              <a:latin typeface="-apple-system"/>
            </a:endParaRPr>
          </a:p>
        </p:txBody>
      </p:sp>
      <p:pic>
        <p:nvPicPr>
          <p:cNvPr id="3" name="图片 2"/>
          <p:cNvPicPr>
            <a:picLocks noChangeAspect="1"/>
          </p:cNvPicPr>
          <p:nvPr/>
        </p:nvPicPr>
        <p:blipFill>
          <a:blip r:embed="rId2"/>
          <a:stretch>
            <a:fillRect/>
          </a:stretch>
        </p:blipFill>
        <p:spPr>
          <a:xfrm>
            <a:off x="1158802" y="1268730"/>
            <a:ext cx="4937198" cy="4812030"/>
          </a:xfrm>
          <a:prstGeom prst="rect">
            <a:avLst/>
          </a:prstGeom>
        </p:spPr>
      </p:pic>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1.3.2 </a:t>
            </a:r>
            <a:r>
              <a:rPr lang="zh-CN" altLang="en-US" sz="2800" dirty="0">
                <a:solidFill>
                  <a:schemeClr val="bg1"/>
                </a:solidFill>
                <a:latin typeface="黑体" panose="02010609060101010101" pitchFamily="49" charset="-122"/>
                <a:ea typeface="黑体" panose="02010609060101010101" pitchFamily="49" charset="-122"/>
              </a:rPr>
              <a:t>大数据分析与挖掘功能</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6254151" y="1094537"/>
            <a:ext cx="4889923" cy="523220"/>
          </a:xfrm>
          <a:prstGeom prst="rect">
            <a:avLst/>
          </a:prstGeom>
          <a:noFill/>
        </p:spPr>
        <p:txBody>
          <a:bodyPr wrap="square">
            <a:spAutoFit/>
          </a:bodyPr>
          <a:lstStyle/>
          <a:p>
            <a:r>
              <a:rPr lang="zh-CN" altLang="en-US" sz="2800" b="1" i="0" dirty="0">
                <a:solidFill>
                  <a:srgbClr val="FF0000"/>
                </a:solidFill>
                <a:effectLst/>
                <a:latin typeface="Söhne"/>
              </a:rPr>
              <a:t>预测建模</a:t>
            </a:r>
            <a:endParaRPr lang="zh-CN" altLang="en-US" sz="2800" b="1" i="0" dirty="0">
              <a:solidFill>
                <a:srgbClr val="FF0000"/>
              </a:solidFill>
              <a:effectLst/>
              <a:latin typeface="Söhne"/>
            </a:endParaRPr>
          </a:p>
        </p:txBody>
      </p:sp>
      <p:pic>
        <p:nvPicPr>
          <p:cNvPr id="2" name="图片 1"/>
          <p:cNvPicPr>
            <a:picLocks noChangeAspect="1"/>
          </p:cNvPicPr>
          <p:nvPr/>
        </p:nvPicPr>
        <p:blipFill rotWithShape="1">
          <a:blip r:embed="rId2"/>
          <a:srcRect b="2202"/>
          <a:stretch>
            <a:fillRect/>
          </a:stretch>
        </p:blipFill>
        <p:spPr>
          <a:xfrm>
            <a:off x="302561" y="1094764"/>
            <a:ext cx="5421160" cy="5455956"/>
          </a:xfrm>
          <a:prstGeom prst="rect">
            <a:avLst/>
          </a:prstGeom>
        </p:spPr>
      </p:pic>
      <p:sp>
        <p:nvSpPr>
          <p:cNvPr id="6" name="文本框 5"/>
          <p:cNvSpPr txBox="1"/>
          <p:nvPr/>
        </p:nvSpPr>
        <p:spPr>
          <a:xfrm>
            <a:off x="6254151" y="2690336"/>
            <a:ext cx="4994694" cy="2790187"/>
          </a:xfrm>
          <a:prstGeom prst="rect">
            <a:avLst/>
          </a:prstGeom>
          <a:noFill/>
        </p:spPr>
        <p:txBody>
          <a:bodyPr wrap="square">
            <a:spAutoFit/>
          </a:bodyPr>
          <a:lstStyle/>
          <a:p>
            <a:pPr>
              <a:lnSpc>
                <a:spcPct val="150000"/>
              </a:lnSpc>
            </a:pPr>
            <a:r>
              <a:rPr lang="zh-CN" altLang="en-US" sz="2000" b="0" i="0" dirty="0">
                <a:solidFill>
                  <a:srgbClr val="374151"/>
                </a:solidFill>
                <a:effectLst/>
                <a:latin typeface="黑体" panose="02010609060101010101" pitchFamily="49" charset="-122"/>
                <a:ea typeface="黑体" panose="02010609060101010101" pitchFamily="49" charset="-122"/>
              </a:rPr>
              <a:t>这张图显示了一个分类模型的示例。我们有两个特征（</a:t>
            </a:r>
            <a:r>
              <a:rPr lang="en-US" altLang="zh-CN" sz="2000" b="0" i="0" dirty="0">
                <a:solidFill>
                  <a:srgbClr val="374151"/>
                </a:solidFill>
                <a:effectLst/>
                <a:latin typeface="黑体" panose="02010609060101010101" pitchFamily="49" charset="-122"/>
                <a:ea typeface="黑体" panose="02010609060101010101" pitchFamily="49" charset="-122"/>
              </a:rPr>
              <a:t>Feature 1</a:t>
            </a:r>
            <a:r>
              <a:rPr lang="zh-CN" altLang="en-US" sz="2000" b="0" i="0" dirty="0">
                <a:solidFill>
                  <a:srgbClr val="374151"/>
                </a:solidFill>
                <a:effectLst/>
                <a:latin typeface="黑体" panose="02010609060101010101" pitchFamily="49" charset="-122"/>
                <a:ea typeface="黑体" panose="02010609060101010101" pitchFamily="49" charset="-122"/>
              </a:rPr>
              <a:t>和</a:t>
            </a:r>
            <a:r>
              <a:rPr lang="en-US" altLang="zh-CN" sz="2000" b="0" i="0" dirty="0">
                <a:solidFill>
                  <a:srgbClr val="374151"/>
                </a:solidFill>
                <a:effectLst/>
                <a:latin typeface="黑体" panose="02010609060101010101" pitchFamily="49" charset="-122"/>
                <a:ea typeface="黑体" panose="02010609060101010101" pitchFamily="49" charset="-122"/>
              </a:rPr>
              <a:t>Feature 2</a:t>
            </a:r>
            <a:r>
              <a:rPr lang="zh-CN" altLang="en-US" sz="2000" b="0" i="0" dirty="0">
                <a:solidFill>
                  <a:srgbClr val="374151"/>
                </a:solidFill>
                <a:effectLst/>
                <a:latin typeface="黑体" panose="02010609060101010101" pitchFamily="49" charset="-122"/>
                <a:ea typeface="黑体" panose="02010609060101010101" pitchFamily="49" charset="-122"/>
              </a:rPr>
              <a:t>），并使用这两个特征来预测两个不同的类别（绿色和红色）。这种类型的图表可以帮助我们了解哪些数据点容易被分类，哪些数据点在分类时可能存在歧义或不确定性。</a:t>
            </a:r>
            <a:endParaRPr lang="zh-CN" altLang="en-US" sz="2000" b="0" i="0" dirty="0">
              <a:solidFill>
                <a:srgbClr val="374151"/>
              </a:solidFill>
              <a:effectLst/>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1.3.2 </a:t>
            </a:r>
            <a:r>
              <a:rPr lang="zh-CN" altLang="en-US" sz="2800" dirty="0">
                <a:solidFill>
                  <a:schemeClr val="bg1"/>
                </a:solidFill>
                <a:latin typeface="黑体" panose="02010609060101010101" pitchFamily="49" charset="-122"/>
                <a:ea typeface="黑体" panose="02010609060101010101" pitchFamily="49" charset="-122"/>
              </a:rPr>
              <a:t>大数据分析与挖掘功能</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6254151" y="1094537"/>
            <a:ext cx="4889923" cy="523220"/>
          </a:xfrm>
          <a:prstGeom prst="rect">
            <a:avLst/>
          </a:prstGeom>
          <a:noFill/>
        </p:spPr>
        <p:txBody>
          <a:bodyPr wrap="square">
            <a:spAutoFit/>
          </a:bodyPr>
          <a:lstStyle/>
          <a:p>
            <a:r>
              <a:rPr lang="zh-CN" altLang="en-US" sz="2800" b="1" i="0" dirty="0">
                <a:solidFill>
                  <a:srgbClr val="FF0000"/>
                </a:solidFill>
                <a:effectLst/>
                <a:latin typeface="Söhne"/>
              </a:rPr>
              <a:t>聚类分析</a:t>
            </a:r>
            <a:endParaRPr lang="zh-CN" altLang="en-US" sz="2800" b="1" i="0" dirty="0">
              <a:solidFill>
                <a:srgbClr val="FF0000"/>
              </a:solidFill>
              <a:effectLst/>
              <a:latin typeface="Söhne"/>
            </a:endParaRPr>
          </a:p>
        </p:txBody>
      </p:sp>
      <p:sp>
        <p:nvSpPr>
          <p:cNvPr id="6" name="文本框 5"/>
          <p:cNvSpPr txBox="1"/>
          <p:nvPr/>
        </p:nvSpPr>
        <p:spPr>
          <a:xfrm>
            <a:off x="6254151" y="2690336"/>
            <a:ext cx="4994694" cy="3251852"/>
          </a:xfrm>
          <a:prstGeom prst="rect">
            <a:avLst/>
          </a:prstGeom>
          <a:noFill/>
        </p:spPr>
        <p:txBody>
          <a:bodyPr wrap="square">
            <a:spAutoFit/>
          </a:bodyPr>
          <a:lstStyle/>
          <a:p>
            <a:pPr>
              <a:lnSpc>
                <a:spcPct val="150000"/>
              </a:lnSpc>
            </a:pPr>
            <a:r>
              <a:rPr lang="zh-CN" altLang="en-US" sz="2000" b="0" i="0" dirty="0">
                <a:solidFill>
                  <a:srgbClr val="374151"/>
                </a:solidFill>
                <a:effectLst/>
                <a:latin typeface="黑体" panose="02010609060101010101" pitchFamily="49" charset="-122"/>
                <a:ea typeface="黑体" panose="02010609060101010101" pitchFamily="49" charset="-122"/>
              </a:rPr>
              <a:t>这张图展示了一个聚类分析的例子，其中使用了</a:t>
            </a:r>
            <a:r>
              <a:rPr lang="en-US" altLang="zh-CN" sz="2000" i="1" dirty="0">
                <a:solidFill>
                  <a:srgbClr val="374151"/>
                </a:solidFill>
                <a:latin typeface="Times New Roman" panose="02020603050405020304" pitchFamily="18" charset="0"/>
                <a:ea typeface="黑体" panose="02010609060101010101" pitchFamily="49" charset="-122"/>
                <a:cs typeface="Times New Roman" panose="02020603050405020304" pitchFamily="18" charset="0"/>
              </a:rPr>
              <a:t>k</a:t>
            </a:r>
            <a:r>
              <a:rPr lang="en-US" altLang="zh-CN" sz="2000" b="0" i="0" dirty="0">
                <a:solidFill>
                  <a:srgbClr val="374151"/>
                </a:solidFill>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000" b="0" dirty="0">
                <a:solidFill>
                  <a:srgbClr val="374151"/>
                </a:solidFill>
                <a:effectLst/>
                <a:latin typeface="Times New Roman" panose="02020603050405020304" pitchFamily="18" charset="0"/>
                <a:ea typeface="黑体" panose="02010609060101010101" pitchFamily="49" charset="-122"/>
                <a:cs typeface="Times New Roman" panose="02020603050405020304" pitchFamily="18" charset="0"/>
              </a:rPr>
              <a:t>means</a:t>
            </a:r>
            <a:r>
              <a:rPr lang="zh-CN" altLang="en-US" sz="2000" b="0" i="0" dirty="0">
                <a:solidFill>
                  <a:srgbClr val="374151"/>
                </a:solidFill>
                <a:effectLst/>
                <a:latin typeface="黑体" panose="02010609060101010101" pitchFamily="49" charset="-122"/>
                <a:ea typeface="黑体" panose="02010609060101010101" pitchFamily="49" charset="-122"/>
              </a:rPr>
              <a:t>算法。我们有两个特征（</a:t>
            </a:r>
            <a:r>
              <a:rPr lang="en-US" altLang="zh-CN" sz="2000" b="0" i="0" dirty="0">
                <a:solidFill>
                  <a:srgbClr val="374151"/>
                </a:solidFill>
                <a:effectLst/>
                <a:latin typeface="黑体" panose="02010609060101010101" pitchFamily="49" charset="-122"/>
                <a:ea typeface="黑体" panose="02010609060101010101" pitchFamily="49" charset="-122"/>
              </a:rPr>
              <a:t>Feature 1</a:t>
            </a:r>
            <a:r>
              <a:rPr lang="zh-CN" altLang="en-US" sz="2000" b="0" i="0" dirty="0">
                <a:solidFill>
                  <a:srgbClr val="374151"/>
                </a:solidFill>
                <a:effectLst/>
                <a:latin typeface="黑体" panose="02010609060101010101" pitchFamily="49" charset="-122"/>
                <a:ea typeface="黑体" panose="02010609060101010101" pitchFamily="49" charset="-122"/>
              </a:rPr>
              <a:t>和</a:t>
            </a:r>
            <a:r>
              <a:rPr lang="en-US" altLang="zh-CN" sz="2000" b="0" i="0" dirty="0">
                <a:solidFill>
                  <a:srgbClr val="374151"/>
                </a:solidFill>
                <a:effectLst/>
                <a:latin typeface="黑体" panose="02010609060101010101" pitchFamily="49" charset="-122"/>
                <a:ea typeface="黑体" panose="02010609060101010101" pitchFamily="49" charset="-122"/>
              </a:rPr>
              <a:t>Feature 2</a:t>
            </a:r>
            <a:r>
              <a:rPr lang="zh-CN" altLang="en-US" sz="2000" b="0" i="0" dirty="0">
                <a:solidFill>
                  <a:srgbClr val="374151"/>
                </a:solidFill>
                <a:effectLst/>
                <a:latin typeface="黑体" panose="02010609060101010101" pitchFamily="49" charset="-122"/>
                <a:ea typeface="黑体" panose="02010609060101010101" pitchFamily="49" charset="-122"/>
              </a:rPr>
              <a:t>），并使用这两个特征来形成三个不同的簇或群组（以不同的颜色表示）。红色的“</a:t>
            </a:r>
            <a:r>
              <a:rPr lang="en-US" altLang="zh-CN" sz="2000" b="0" i="0" dirty="0">
                <a:solidFill>
                  <a:srgbClr val="374151"/>
                </a:solidFill>
                <a:effectLst/>
                <a:latin typeface="黑体" panose="02010609060101010101" pitchFamily="49" charset="-122"/>
                <a:ea typeface="黑体" panose="02010609060101010101" pitchFamily="49" charset="-122"/>
              </a:rPr>
              <a:t>X”</a:t>
            </a:r>
            <a:r>
              <a:rPr lang="zh-CN" altLang="en-US" sz="2000" b="0" i="0" dirty="0">
                <a:solidFill>
                  <a:srgbClr val="374151"/>
                </a:solidFill>
                <a:effectLst/>
                <a:latin typeface="黑体" panose="02010609060101010101" pitchFamily="49" charset="-122"/>
                <a:ea typeface="黑体" panose="02010609060101010101" pitchFamily="49" charset="-122"/>
              </a:rPr>
              <a:t>标记表示每个簇的中心。这种类型的图表可以帮助我们识别数据中的紧密相关的观测值组群。</a:t>
            </a:r>
            <a:endParaRPr lang="zh-CN" altLang="en-US" sz="2000" b="0" i="0" dirty="0">
              <a:solidFill>
                <a:srgbClr val="374151"/>
              </a:solidFill>
              <a:effectLst/>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rotWithShape="1">
          <a:blip r:embed="rId2"/>
          <a:srcRect l="3406" r="2711"/>
          <a:stretch>
            <a:fillRect/>
          </a:stretch>
        </p:blipFill>
        <p:spPr>
          <a:xfrm>
            <a:off x="93141" y="1193695"/>
            <a:ext cx="6002859" cy="5207104"/>
          </a:xfrm>
          <a:prstGeom prst="rect">
            <a:avLst/>
          </a:prstGeom>
        </p:spPr>
      </p:pic>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1.3.2 </a:t>
            </a:r>
            <a:r>
              <a:rPr lang="zh-CN" altLang="en-US" sz="2800" dirty="0">
                <a:solidFill>
                  <a:schemeClr val="bg1"/>
                </a:solidFill>
                <a:latin typeface="黑体" panose="02010609060101010101" pitchFamily="49" charset="-122"/>
                <a:ea typeface="黑体" panose="02010609060101010101" pitchFamily="49" charset="-122"/>
              </a:rPr>
              <a:t>大数据分析与挖掘功能</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6254151" y="1094537"/>
            <a:ext cx="4889923" cy="523220"/>
          </a:xfrm>
          <a:prstGeom prst="rect">
            <a:avLst/>
          </a:prstGeom>
          <a:noFill/>
        </p:spPr>
        <p:txBody>
          <a:bodyPr wrap="square">
            <a:spAutoFit/>
          </a:bodyPr>
          <a:lstStyle/>
          <a:p>
            <a:r>
              <a:rPr lang="zh-CN" altLang="en-US" sz="2800" b="1" i="0" dirty="0">
                <a:solidFill>
                  <a:srgbClr val="FF0000"/>
                </a:solidFill>
                <a:effectLst/>
                <a:latin typeface="Söhne"/>
              </a:rPr>
              <a:t>异常检测或离群点分析</a:t>
            </a:r>
            <a:endParaRPr lang="zh-CN" altLang="en-US" sz="2800" b="1" i="0" dirty="0">
              <a:solidFill>
                <a:srgbClr val="FF0000"/>
              </a:solidFill>
              <a:effectLst/>
              <a:latin typeface="Söhne"/>
            </a:endParaRPr>
          </a:p>
        </p:txBody>
      </p:sp>
      <p:sp>
        <p:nvSpPr>
          <p:cNvPr id="6" name="文本框 5"/>
          <p:cNvSpPr txBox="1"/>
          <p:nvPr/>
        </p:nvSpPr>
        <p:spPr>
          <a:xfrm>
            <a:off x="6254151" y="2690336"/>
            <a:ext cx="4994694" cy="2328523"/>
          </a:xfrm>
          <a:prstGeom prst="rect">
            <a:avLst/>
          </a:prstGeom>
          <a:noFill/>
        </p:spPr>
        <p:txBody>
          <a:bodyPr wrap="square">
            <a:spAutoFit/>
          </a:bodyPr>
          <a:lstStyle/>
          <a:p>
            <a:pPr>
              <a:lnSpc>
                <a:spcPct val="150000"/>
              </a:lnSpc>
            </a:pPr>
            <a:r>
              <a:rPr lang="zh-CN" altLang="en-US" sz="2000" b="0" i="0" dirty="0">
                <a:solidFill>
                  <a:srgbClr val="374151"/>
                </a:solidFill>
                <a:effectLst/>
                <a:latin typeface="黑体" panose="02010609060101010101" pitchFamily="49" charset="-122"/>
                <a:ea typeface="黑体" panose="02010609060101010101" pitchFamily="49" charset="-122"/>
              </a:rPr>
              <a:t>这张图显示了正常的数据点（蓝色）和离群点（红色“</a:t>
            </a:r>
            <a:r>
              <a:rPr lang="en-US" altLang="zh-CN" sz="2000" b="0" i="0" dirty="0">
                <a:solidFill>
                  <a:srgbClr val="374151"/>
                </a:solidFill>
                <a:effectLst/>
                <a:latin typeface="黑体" panose="02010609060101010101" pitchFamily="49" charset="-122"/>
                <a:ea typeface="黑体" panose="02010609060101010101" pitchFamily="49" charset="-122"/>
              </a:rPr>
              <a:t>X”</a:t>
            </a:r>
            <a:r>
              <a:rPr lang="zh-CN" altLang="en-US" sz="2000" b="0" i="0" dirty="0">
                <a:solidFill>
                  <a:srgbClr val="374151"/>
                </a:solidFill>
                <a:effectLst/>
                <a:latin typeface="黑体" panose="02010609060101010101" pitchFamily="49" charset="-122"/>
                <a:ea typeface="黑体" panose="02010609060101010101" pitchFamily="49" charset="-122"/>
              </a:rPr>
              <a:t>标记）。大多数数据点都聚集在图的中心，而红色的“</a:t>
            </a:r>
            <a:r>
              <a:rPr lang="en-US" altLang="zh-CN" sz="2000" b="0" i="0" dirty="0">
                <a:solidFill>
                  <a:srgbClr val="374151"/>
                </a:solidFill>
                <a:effectLst/>
                <a:latin typeface="黑体" panose="02010609060101010101" pitchFamily="49" charset="-122"/>
                <a:ea typeface="黑体" panose="02010609060101010101" pitchFamily="49" charset="-122"/>
              </a:rPr>
              <a:t>X”</a:t>
            </a:r>
            <a:r>
              <a:rPr lang="zh-CN" altLang="en-US" sz="2000" b="0" i="0" dirty="0">
                <a:solidFill>
                  <a:srgbClr val="374151"/>
                </a:solidFill>
                <a:effectLst/>
                <a:latin typeface="黑体" panose="02010609060101010101" pitchFamily="49" charset="-122"/>
                <a:ea typeface="黑体" panose="02010609060101010101" pitchFamily="49" charset="-122"/>
              </a:rPr>
              <a:t>标记表示那些与其他数据显著不同的观测值，也就是所谓的异常值或离群点。</a:t>
            </a:r>
            <a:endParaRPr lang="zh-CN" altLang="en-US" sz="2000" b="0" i="0" dirty="0">
              <a:solidFill>
                <a:srgbClr val="374151"/>
              </a:solidFill>
              <a:effectLst/>
              <a:latin typeface="黑体" panose="02010609060101010101" pitchFamily="49" charset="-122"/>
              <a:ea typeface="黑体" panose="02010609060101010101" pitchFamily="49" charset="-122"/>
            </a:endParaRPr>
          </a:p>
        </p:txBody>
      </p:sp>
      <p:pic>
        <p:nvPicPr>
          <p:cNvPr id="8" name="图片 7"/>
          <p:cNvPicPr>
            <a:picLocks noChangeAspect="1"/>
          </p:cNvPicPr>
          <p:nvPr/>
        </p:nvPicPr>
        <p:blipFill>
          <a:blip r:embed="rId2"/>
          <a:stretch>
            <a:fillRect/>
          </a:stretch>
        </p:blipFill>
        <p:spPr>
          <a:xfrm>
            <a:off x="135209" y="1212482"/>
            <a:ext cx="5499182" cy="5645518"/>
          </a:xfrm>
          <a:prstGeom prst="rect">
            <a:avLst/>
          </a:prstGeom>
        </p:spPr>
      </p:pic>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pic>
        <p:nvPicPr>
          <p:cNvPr id="10" name="图片 9"/>
          <p:cNvPicPr>
            <a:picLocks noChangeAspect="1"/>
          </p:cNvPicPr>
          <p:nvPr/>
        </p:nvPicPr>
        <p:blipFill>
          <a:blip r:embed="rId2"/>
          <a:stretch>
            <a:fillRect/>
          </a:stretch>
        </p:blipFill>
        <p:spPr>
          <a:xfrm>
            <a:off x="4619218" y="1974554"/>
            <a:ext cx="7572782" cy="4931594"/>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 </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6" name="文本框 5"/>
          <p:cNvSpPr txBox="1"/>
          <p:nvPr/>
        </p:nvSpPr>
        <p:spPr>
          <a:xfrm>
            <a:off x="8809566" y="733245"/>
            <a:ext cx="2722292" cy="1015663"/>
          </a:xfrm>
          <a:prstGeom prst="rect">
            <a:avLst/>
          </a:prstGeom>
          <a:noFill/>
        </p:spPr>
        <p:txBody>
          <a:bodyPr wrap="square">
            <a:spAutoFit/>
          </a:bodyPr>
          <a:lstStyle/>
          <a:p>
            <a:r>
              <a:rPr lang="en-US" altLang="zh-CN" sz="6000" b="0" i="0" dirty="0">
                <a:solidFill>
                  <a:srgbClr val="343541"/>
                </a:solidFill>
                <a:effectLst/>
                <a:latin typeface="Söhne"/>
              </a:rPr>
              <a:t>SKlearn</a:t>
            </a:r>
            <a:endParaRPr lang="zh-CN" altLang="en-US" sz="6000" dirty="0"/>
          </a:p>
        </p:txBody>
      </p:sp>
      <p:sp>
        <p:nvSpPr>
          <p:cNvPr id="11" name="文本框 10"/>
          <p:cNvSpPr txBox="1"/>
          <p:nvPr/>
        </p:nvSpPr>
        <p:spPr>
          <a:xfrm>
            <a:off x="301924" y="1212462"/>
            <a:ext cx="6357667" cy="1631216"/>
          </a:xfrm>
          <a:prstGeom prst="rect">
            <a:avLst/>
          </a:prstGeom>
          <a:noFill/>
        </p:spPr>
        <p:txBody>
          <a:bodyPr wrap="square">
            <a:spAutoFit/>
          </a:bodyPr>
          <a:lstStyle/>
          <a:p>
            <a:r>
              <a:rPr lang="en-US" altLang="zh-CN" sz="2000" b="0" i="0" dirty="0" err="1">
                <a:effectLst/>
                <a:latin typeface="黑体" panose="02010609060101010101" pitchFamily="49" charset="-122"/>
                <a:ea typeface="黑体" panose="02010609060101010101" pitchFamily="49" charset="-122"/>
              </a:rPr>
              <a:t>cikit</a:t>
            </a:r>
            <a:r>
              <a:rPr lang="en-US" altLang="zh-CN" sz="2000" b="0" i="0" dirty="0">
                <a:effectLst/>
                <a:latin typeface="黑体" panose="02010609060101010101" pitchFamily="49" charset="-122"/>
                <a:ea typeface="黑体" panose="02010609060101010101" pitchFamily="49" charset="-122"/>
              </a:rPr>
              <a:t>-learn </a:t>
            </a:r>
            <a:r>
              <a:rPr lang="zh-CN" altLang="en-US" sz="2000" b="0" i="0" dirty="0">
                <a:effectLst/>
                <a:latin typeface="黑体" panose="02010609060101010101" pitchFamily="49" charset="-122"/>
                <a:ea typeface="黑体" panose="02010609060101010101" pitchFamily="49" charset="-122"/>
              </a:rPr>
              <a:t>是一个提供各种机器学习算法的开源库，它基于 </a:t>
            </a:r>
            <a:r>
              <a:rPr lang="en-US" altLang="zh-CN" sz="2000" b="0" i="0" dirty="0">
                <a:effectLst/>
                <a:latin typeface="黑体" panose="02010609060101010101" pitchFamily="49" charset="-122"/>
                <a:ea typeface="黑体" panose="02010609060101010101" pitchFamily="49" charset="-122"/>
              </a:rPr>
              <a:t>Python </a:t>
            </a:r>
            <a:r>
              <a:rPr lang="zh-CN" altLang="en-US" sz="2000" b="0" i="0" dirty="0">
                <a:effectLst/>
                <a:latin typeface="黑体" panose="02010609060101010101" pitchFamily="49" charset="-122"/>
                <a:ea typeface="黑体" panose="02010609060101010101" pitchFamily="49" charset="-122"/>
              </a:rPr>
              <a:t>语言，主要依赖于 </a:t>
            </a:r>
            <a:r>
              <a:rPr lang="en-US" altLang="zh-CN" sz="2000" b="0" i="0" dirty="0">
                <a:effectLst/>
                <a:latin typeface="黑体" panose="02010609060101010101" pitchFamily="49" charset="-122"/>
                <a:ea typeface="黑体" panose="02010609060101010101" pitchFamily="49" charset="-122"/>
              </a:rPr>
              <a:t>NumPy, SciPy </a:t>
            </a:r>
            <a:r>
              <a:rPr lang="zh-CN" altLang="en-US" sz="2000" b="0" i="0" dirty="0">
                <a:effectLst/>
                <a:latin typeface="黑体" panose="02010609060101010101" pitchFamily="49" charset="-122"/>
                <a:ea typeface="黑体" panose="02010609060101010101" pitchFamily="49" charset="-122"/>
              </a:rPr>
              <a:t>和 </a:t>
            </a:r>
            <a:r>
              <a:rPr lang="en-US" altLang="zh-CN" sz="2000" b="0" i="0" dirty="0">
                <a:effectLst/>
                <a:latin typeface="黑体" panose="02010609060101010101" pitchFamily="49" charset="-122"/>
                <a:ea typeface="黑体" panose="02010609060101010101" pitchFamily="49" charset="-122"/>
              </a:rPr>
              <a:t>Matplotlib </a:t>
            </a:r>
            <a:r>
              <a:rPr lang="zh-CN" altLang="en-US" sz="2000" b="0" i="0" dirty="0">
                <a:effectLst/>
                <a:latin typeface="黑体" panose="02010609060101010101" pitchFamily="49" charset="-122"/>
                <a:ea typeface="黑体" panose="02010609060101010101" pitchFamily="49" charset="-122"/>
              </a:rPr>
              <a:t>这三个科学计算库。</a:t>
            </a:r>
            <a:r>
              <a:rPr lang="en-US" altLang="zh-CN" sz="2000" b="0" i="0" dirty="0">
                <a:effectLst/>
                <a:latin typeface="黑体" panose="02010609060101010101" pitchFamily="49" charset="-122"/>
                <a:ea typeface="黑体" panose="02010609060101010101" pitchFamily="49" charset="-122"/>
              </a:rPr>
              <a:t>Scikit-learn </a:t>
            </a:r>
            <a:r>
              <a:rPr lang="zh-CN" altLang="en-US" sz="2000" b="0" i="0" dirty="0">
                <a:effectLst/>
                <a:latin typeface="黑体" panose="02010609060101010101" pitchFamily="49" charset="-122"/>
                <a:ea typeface="黑体" panose="02010609060101010101" pitchFamily="49" charset="-122"/>
              </a:rPr>
              <a:t>提供了简单而高效的数据挖掘和数据分析工具，它被广泛应用于学术界和工业界。</a:t>
            </a:r>
            <a:endParaRPr lang="zh-CN" altLang="en-US" sz="2000" dirty="0">
              <a:latin typeface="黑体" panose="02010609060101010101" pitchFamily="49" charset="-122"/>
              <a:ea typeface="黑体" panose="02010609060101010101" pitchFamily="49" charset="-122"/>
            </a:endParaRPr>
          </a:p>
        </p:txBody>
      </p:sp>
      <p:sp>
        <p:nvSpPr>
          <p:cNvPr id="12" name="文本框 11"/>
          <p:cNvSpPr txBox="1"/>
          <p:nvPr/>
        </p:nvSpPr>
        <p:spPr>
          <a:xfrm>
            <a:off x="301924" y="3138584"/>
            <a:ext cx="4317294" cy="2862322"/>
          </a:xfrm>
          <a:prstGeom prst="rect">
            <a:avLst/>
          </a:prstGeom>
          <a:noFill/>
        </p:spPr>
        <p:txBody>
          <a:bodyPr wrap="square">
            <a:spAutoFit/>
          </a:bodyPr>
          <a:lstStyle/>
          <a:p>
            <a:r>
              <a:rPr lang="zh-CN" altLang="en-US" sz="2000" b="0" i="0" dirty="0">
                <a:effectLst/>
                <a:latin typeface="黑体" panose="02010609060101010101" pitchFamily="49" charset="-122"/>
                <a:ea typeface="黑体" panose="02010609060101010101" pitchFamily="49" charset="-122"/>
              </a:rPr>
              <a:t>提供了大量常用的机器学习算法和工具，包括分类、回归、聚类和降维等。它以简单、高效和易于使用而著称，同时也提供了丰富的文档和教程，帮助用户快速理解和应用机器学习技术。通过它的清晰和一致的 </a:t>
            </a:r>
            <a:r>
              <a:rPr lang="en-US" altLang="zh-CN" sz="2000" b="0" i="0" dirty="0">
                <a:effectLst/>
                <a:latin typeface="黑体" panose="02010609060101010101" pitchFamily="49" charset="-122"/>
                <a:ea typeface="黑体" panose="02010609060101010101" pitchFamily="49" charset="-122"/>
              </a:rPr>
              <a:t>API </a:t>
            </a:r>
            <a:r>
              <a:rPr lang="zh-CN" altLang="en-US" sz="2000" b="0" i="0" dirty="0">
                <a:effectLst/>
                <a:latin typeface="黑体" panose="02010609060101010101" pitchFamily="49" charset="-122"/>
                <a:ea typeface="黑体" panose="02010609060101010101" pitchFamily="49" charset="-122"/>
              </a:rPr>
              <a:t>设计，用户可以方便地实现机器学习模型的训练和评估，并且可以轻松地将其集成到自己的项目中。</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 </a:t>
            </a:r>
            <a:endParaRPr lang="zh-CN" altLang="en-US" sz="2800" dirty="0">
              <a:solidFill>
                <a:schemeClr val="bg1"/>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stretch>
            <a:fillRect/>
          </a:stretch>
        </p:blipFill>
        <p:spPr>
          <a:xfrm>
            <a:off x="555746" y="1630932"/>
            <a:ext cx="4656486" cy="4399472"/>
          </a:xfrm>
          <a:prstGeom prst="rect">
            <a:avLst/>
          </a:prstGeom>
        </p:spPr>
      </p:pic>
      <p:pic>
        <p:nvPicPr>
          <p:cNvPr id="4" name="图片 3"/>
          <p:cNvPicPr>
            <a:picLocks noChangeAspect="1"/>
          </p:cNvPicPr>
          <p:nvPr/>
        </p:nvPicPr>
        <p:blipFill>
          <a:blip r:embed="rId3"/>
          <a:stretch>
            <a:fillRect/>
          </a:stretch>
        </p:blipFill>
        <p:spPr>
          <a:xfrm>
            <a:off x="6573444" y="933300"/>
            <a:ext cx="4539024" cy="4989176"/>
          </a:xfrm>
          <a:prstGeom prst="rect">
            <a:avLst/>
          </a:prstGeom>
        </p:spPr>
      </p:pic>
      <p:sp>
        <p:nvSpPr>
          <p:cNvPr id="6" name="文本框 5"/>
          <p:cNvSpPr txBox="1"/>
          <p:nvPr/>
        </p:nvSpPr>
        <p:spPr>
          <a:xfrm>
            <a:off x="555746" y="933300"/>
            <a:ext cx="2722292" cy="523220"/>
          </a:xfrm>
          <a:prstGeom prst="rect">
            <a:avLst/>
          </a:prstGeom>
          <a:noFill/>
        </p:spPr>
        <p:txBody>
          <a:bodyPr wrap="square">
            <a:spAutoFit/>
          </a:bodyPr>
          <a:lstStyle/>
          <a:p>
            <a:r>
              <a:rPr lang="en-US" altLang="zh-CN" sz="2800" b="0" i="0" dirty="0">
                <a:solidFill>
                  <a:srgbClr val="343541"/>
                </a:solidFill>
                <a:effectLst/>
                <a:latin typeface="黑体" panose="02010609060101010101" pitchFamily="49" charset="-122"/>
                <a:ea typeface="黑体" panose="02010609060101010101" pitchFamily="49" charset="-122"/>
              </a:rPr>
              <a:t>SKlearn</a:t>
            </a:r>
            <a:endParaRPr lang="zh-CN" altLang="en-US" sz="2800" dirty="0">
              <a:latin typeface="黑体" panose="02010609060101010101" pitchFamily="49" charset="-122"/>
              <a:ea typeface="黑体" panose="02010609060101010101" pitchFamily="49" charset="-122"/>
            </a:endParaRPr>
          </a:p>
        </p:txBody>
      </p:sp>
      <p:sp>
        <p:nvSpPr>
          <p:cNvPr id="8" name="文本框 7"/>
          <p:cNvSpPr txBox="1"/>
          <p:nvPr/>
        </p:nvSpPr>
        <p:spPr>
          <a:xfrm>
            <a:off x="1886808" y="6154164"/>
            <a:ext cx="1994361" cy="400110"/>
          </a:xfrm>
          <a:prstGeom prst="rect">
            <a:avLst/>
          </a:prstGeom>
          <a:noFill/>
        </p:spPr>
        <p:txBody>
          <a:bodyPr wrap="square">
            <a:spAutoFit/>
          </a:bodyPr>
          <a:lstStyle/>
          <a:p>
            <a:r>
              <a:rPr lang="zh-CN" altLang="en-US" sz="2000" b="0" i="0" dirty="0">
                <a:solidFill>
                  <a:srgbClr val="343541"/>
                </a:solidFill>
                <a:effectLst/>
                <a:latin typeface="黑体" panose="02010609060101010101" pitchFamily="49" charset="-122"/>
                <a:ea typeface="黑体" panose="02010609060101010101" pitchFamily="49" charset="-122"/>
              </a:rPr>
              <a:t>易于使用的</a:t>
            </a:r>
            <a:r>
              <a:rPr lang="en-US" altLang="zh-CN" sz="2000" b="0" i="0" dirty="0">
                <a:solidFill>
                  <a:srgbClr val="343541"/>
                </a:solidFill>
                <a:effectLst/>
                <a:latin typeface="黑体" panose="02010609060101010101" pitchFamily="49" charset="-122"/>
                <a:ea typeface="黑体" panose="02010609060101010101" pitchFamily="49" charset="-122"/>
              </a:rPr>
              <a:t>API</a:t>
            </a:r>
            <a:endParaRPr lang="zh-CN" altLang="en-US" sz="2000" dirty="0">
              <a:latin typeface="黑体" panose="02010609060101010101" pitchFamily="49" charset="-122"/>
              <a:ea typeface="黑体" panose="02010609060101010101" pitchFamily="49" charset="-122"/>
            </a:endParaRPr>
          </a:p>
        </p:txBody>
      </p:sp>
      <p:sp>
        <p:nvSpPr>
          <p:cNvPr id="9" name="文本框 8"/>
          <p:cNvSpPr txBox="1"/>
          <p:nvPr/>
        </p:nvSpPr>
        <p:spPr>
          <a:xfrm>
            <a:off x="7845775" y="6160567"/>
            <a:ext cx="1994361" cy="400110"/>
          </a:xfrm>
          <a:prstGeom prst="rect">
            <a:avLst/>
          </a:prstGeom>
          <a:noFill/>
        </p:spPr>
        <p:txBody>
          <a:bodyPr wrap="square">
            <a:spAutoFit/>
          </a:bodyPr>
          <a:lstStyle/>
          <a:p>
            <a:r>
              <a:rPr lang="zh-CN" altLang="en-US" sz="2000" dirty="0">
                <a:solidFill>
                  <a:srgbClr val="343541"/>
                </a:solidFill>
                <a:latin typeface="黑体" panose="02010609060101010101" pitchFamily="49" charset="-122"/>
                <a:ea typeface="黑体" panose="02010609060101010101" pitchFamily="49" charset="-122"/>
              </a:rPr>
              <a:t>内置的数据集</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a:t>
            </a:r>
            <a:endParaRPr lang="zh-CN" altLang="en-US" sz="2800" dirty="0">
              <a:solidFill>
                <a:schemeClr val="bg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797983" y="1169315"/>
            <a:ext cx="3028950" cy="1856788"/>
          </a:xfrm>
          <a:prstGeom prst="rect">
            <a:avLst/>
          </a:prstGeom>
        </p:spPr>
      </p:pic>
      <p:pic>
        <p:nvPicPr>
          <p:cNvPr id="6" name="图片 5"/>
          <p:cNvPicPr>
            <a:picLocks noChangeAspect="1"/>
          </p:cNvPicPr>
          <p:nvPr/>
        </p:nvPicPr>
        <p:blipFill>
          <a:blip r:embed="rId3"/>
          <a:stretch>
            <a:fillRect/>
          </a:stretch>
        </p:blipFill>
        <p:spPr>
          <a:xfrm>
            <a:off x="3067049" y="821048"/>
            <a:ext cx="3028951" cy="2697390"/>
          </a:xfrm>
          <a:prstGeom prst="rect">
            <a:avLst/>
          </a:prstGeom>
        </p:spPr>
      </p:pic>
      <p:pic>
        <p:nvPicPr>
          <p:cNvPr id="7" name="图片 6"/>
          <p:cNvPicPr>
            <a:picLocks noChangeAspect="1"/>
          </p:cNvPicPr>
          <p:nvPr/>
        </p:nvPicPr>
        <p:blipFill>
          <a:blip r:embed="rId4"/>
          <a:stretch>
            <a:fillRect/>
          </a:stretch>
        </p:blipFill>
        <p:spPr>
          <a:xfrm>
            <a:off x="126108" y="2878460"/>
            <a:ext cx="2193758" cy="1900105"/>
          </a:xfrm>
          <a:prstGeom prst="rect">
            <a:avLst/>
          </a:prstGeom>
        </p:spPr>
      </p:pic>
      <p:pic>
        <p:nvPicPr>
          <p:cNvPr id="8" name="图片 7"/>
          <p:cNvPicPr>
            <a:picLocks noChangeAspect="1"/>
          </p:cNvPicPr>
          <p:nvPr/>
        </p:nvPicPr>
        <p:blipFill>
          <a:blip r:embed="rId5"/>
          <a:stretch>
            <a:fillRect/>
          </a:stretch>
        </p:blipFill>
        <p:spPr>
          <a:xfrm>
            <a:off x="1629649" y="3283214"/>
            <a:ext cx="2874799" cy="2904067"/>
          </a:xfrm>
          <a:prstGeom prst="rect">
            <a:avLst/>
          </a:prstGeom>
        </p:spPr>
      </p:pic>
      <p:pic>
        <p:nvPicPr>
          <p:cNvPr id="9" name="图片 8"/>
          <p:cNvPicPr>
            <a:picLocks noChangeAspect="1"/>
          </p:cNvPicPr>
          <p:nvPr/>
        </p:nvPicPr>
        <p:blipFill>
          <a:blip r:embed="rId6"/>
          <a:stretch>
            <a:fillRect/>
          </a:stretch>
        </p:blipFill>
        <p:spPr>
          <a:xfrm>
            <a:off x="-4418" y="4746786"/>
            <a:ext cx="2483036" cy="1815068"/>
          </a:xfrm>
          <a:prstGeom prst="rect">
            <a:avLst/>
          </a:prstGeom>
        </p:spPr>
      </p:pic>
      <p:pic>
        <p:nvPicPr>
          <p:cNvPr id="10" name="图片 9"/>
          <p:cNvPicPr>
            <a:picLocks noChangeAspect="1"/>
          </p:cNvPicPr>
          <p:nvPr/>
        </p:nvPicPr>
        <p:blipFill>
          <a:blip r:embed="rId7"/>
          <a:stretch>
            <a:fillRect/>
          </a:stretch>
        </p:blipFill>
        <p:spPr>
          <a:xfrm>
            <a:off x="4212874" y="4507920"/>
            <a:ext cx="3102326" cy="2130471"/>
          </a:xfrm>
          <a:prstGeom prst="rect">
            <a:avLst/>
          </a:prstGeom>
        </p:spPr>
      </p:pic>
      <p:pic>
        <p:nvPicPr>
          <p:cNvPr id="11" name="图片 10"/>
          <p:cNvPicPr>
            <a:picLocks noChangeAspect="1"/>
          </p:cNvPicPr>
          <p:nvPr/>
        </p:nvPicPr>
        <p:blipFill>
          <a:blip r:embed="rId8"/>
          <a:stretch>
            <a:fillRect/>
          </a:stretch>
        </p:blipFill>
        <p:spPr>
          <a:xfrm>
            <a:off x="5667317" y="1093818"/>
            <a:ext cx="2930112" cy="2589166"/>
          </a:xfrm>
          <a:prstGeom prst="rect">
            <a:avLst/>
          </a:prstGeom>
        </p:spPr>
      </p:pic>
      <p:pic>
        <p:nvPicPr>
          <p:cNvPr id="12" name="图片 11"/>
          <p:cNvPicPr>
            <a:picLocks noChangeAspect="1"/>
          </p:cNvPicPr>
          <p:nvPr/>
        </p:nvPicPr>
        <p:blipFill>
          <a:blip r:embed="rId9"/>
          <a:stretch>
            <a:fillRect/>
          </a:stretch>
        </p:blipFill>
        <p:spPr>
          <a:xfrm>
            <a:off x="9230831" y="757984"/>
            <a:ext cx="2961169" cy="2823518"/>
          </a:xfrm>
          <a:prstGeom prst="rect">
            <a:avLst/>
          </a:prstGeom>
        </p:spPr>
      </p:pic>
      <p:pic>
        <p:nvPicPr>
          <p:cNvPr id="13" name="图片 12"/>
          <p:cNvPicPr>
            <a:picLocks noChangeAspect="1"/>
          </p:cNvPicPr>
          <p:nvPr/>
        </p:nvPicPr>
        <p:blipFill>
          <a:blip r:embed="rId10"/>
          <a:stretch>
            <a:fillRect/>
          </a:stretch>
        </p:blipFill>
        <p:spPr>
          <a:xfrm>
            <a:off x="7132374" y="3068113"/>
            <a:ext cx="2774150" cy="3269939"/>
          </a:xfrm>
          <a:prstGeom prst="rect">
            <a:avLst/>
          </a:prstGeom>
        </p:spPr>
      </p:pic>
      <p:pic>
        <p:nvPicPr>
          <p:cNvPr id="14" name="图片 13"/>
          <p:cNvPicPr>
            <a:picLocks noChangeAspect="1"/>
          </p:cNvPicPr>
          <p:nvPr/>
        </p:nvPicPr>
        <p:blipFill>
          <a:blip r:embed="rId11"/>
          <a:stretch>
            <a:fillRect/>
          </a:stretch>
        </p:blipFill>
        <p:spPr>
          <a:xfrm>
            <a:off x="9357578" y="3344904"/>
            <a:ext cx="2660847" cy="2029560"/>
          </a:xfrm>
          <a:prstGeom prst="rect">
            <a:avLst/>
          </a:prstGeom>
        </p:spPr>
      </p:pic>
      <p:pic>
        <p:nvPicPr>
          <p:cNvPr id="15" name="图片 14"/>
          <p:cNvPicPr>
            <a:picLocks noChangeAspect="1"/>
          </p:cNvPicPr>
          <p:nvPr/>
        </p:nvPicPr>
        <p:blipFill>
          <a:blip r:embed="rId12"/>
          <a:stretch>
            <a:fillRect/>
          </a:stretch>
        </p:blipFill>
        <p:spPr>
          <a:xfrm>
            <a:off x="7820829" y="1507772"/>
            <a:ext cx="2186603" cy="1370071"/>
          </a:xfrm>
          <a:prstGeom prst="rect">
            <a:avLst/>
          </a:prstGeom>
        </p:spPr>
      </p:pic>
      <p:sp>
        <p:nvSpPr>
          <p:cNvPr id="2" name="文本框 1"/>
          <p:cNvSpPr txBox="1"/>
          <p:nvPr/>
        </p:nvSpPr>
        <p:spPr>
          <a:xfrm>
            <a:off x="4333577" y="3873254"/>
            <a:ext cx="3078252" cy="461665"/>
          </a:xfrm>
          <a:prstGeom prst="rect">
            <a:avLst/>
          </a:prstGeom>
          <a:noFill/>
        </p:spPr>
        <p:txBody>
          <a:bodyPr wrap="square">
            <a:spAutoFit/>
          </a:bodyPr>
          <a:lstStyle/>
          <a:p>
            <a:r>
              <a:rPr lang="zh-CN" altLang="en-US" sz="2400" b="1" i="0" dirty="0">
                <a:effectLst/>
                <a:latin typeface="黑体" panose="02010609060101010101" pitchFamily="49" charset="-122"/>
                <a:ea typeface="黑体" panose="02010609060101010101" pitchFamily="49" charset="-122"/>
              </a:rPr>
              <a:t>丰富的机器学习算法</a:t>
            </a:r>
            <a:endParaRPr lang="zh-CN" altLang="en-US" sz="2400" dirty="0">
              <a:latin typeface="黑体" panose="02010609060101010101" pitchFamily="49" charset="-122"/>
              <a:ea typeface="黑体" panose="02010609060101010101" pitchFamily="49" charset="-122"/>
            </a:endParaRPr>
          </a:p>
        </p:txBody>
      </p:sp>
      <p:pic>
        <p:nvPicPr>
          <p:cNvPr id="16" name="图片 15"/>
          <p:cNvPicPr>
            <a:picLocks noChangeAspect="1"/>
          </p:cNvPicPr>
          <p:nvPr/>
        </p:nvPicPr>
        <p:blipFill>
          <a:blip r:embed="rId13"/>
          <a:stretch>
            <a:fillRect/>
          </a:stretch>
        </p:blipFill>
        <p:spPr>
          <a:xfrm>
            <a:off x="9933512" y="5463129"/>
            <a:ext cx="2018771" cy="1272551"/>
          </a:xfrm>
          <a:prstGeom prst="rect">
            <a:avLst/>
          </a:prstGeom>
        </p:spPr>
      </p:pic>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301925" y="1017468"/>
            <a:ext cx="6096000" cy="400110"/>
          </a:xfrm>
          <a:prstGeom prst="rect">
            <a:avLst/>
          </a:prstGeom>
          <a:noFill/>
        </p:spPr>
        <p:txBody>
          <a:bodyPr wrap="square">
            <a:spAutoFit/>
          </a:bodyPr>
          <a:lstStyle/>
          <a:p>
            <a:r>
              <a:rPr lang="zh-CN" altLang="en-US" sz="2000" b="1" dirty="0">
                <a:solidFill>
                  <a:srgbClr val="374151"/>
                </a:solidFill>
                <a:latin typeface="黑体" panose="02010609060101010101" pitchFamily="49" charset="-122"/>
                <a:ea typeface="黑体" panose="02010609060101010101" pitchFamily="49" charset="-122"/>
              </a:rPr>
              <a:t>简单</a:t>
            </a:r>
            <a:r>
              <a:rPr lang="zh-CN" altLang="en-US" sz="2000" b="1" i="0" dirty="0">
                <a:solidFill>
                  <a:srgbClr val="374151"/>
                </a:solidFill>
                <a:effectLst/>
                <a:latin typeface="黑体" panose="02010609060101010101" pitchFamily="49" charset="-122"/>
                <a:ea typeface="黑体" panose="02010609060101010101" pitchFamily="49" charset="-122"/>
              </a:rPr>
              <a:t>模型训练</a:t>
            </a:r>
            <a:endParaRPr lang="zh-CN" altLang="en-US" sz="2000" b="1"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301925" y="1930161"/>
            <a:ext cx="7535333" cy="1412875"/>
          </a:xfrm>
          <a:prstGeom prst="rect">
            <a:avLst/>
          </a:prstGeom>
        </p:spPr>
      </p:pic>
      <p:sp>
        <p:nvSpPr>
          <p:cNvPr id="6" name="文本框 5"/>
          <p:cNvSpPr txBox="1"/>
          <p:nvPr/>
        </p:nvSpPr>
        <p:spPr>
          <a:xfrm>
            <a:off x="8319255" y="2496675"/>
            <a:ext cx="3445933" cy="707886"/>
          </a:xfrm>
          <a:prstGeom prst="rect">
            <a:avLst/>
          </a:prstGeom>
          <a:noFill/>
        </p:spPr>
        <p:txBody>
          <a:bodyPr wrap="square" rtlCol="0">
            <a:spAutoFit/>
          </a:bodyPr>
          <a:lstStyle/>
          <a:p>
            <a:r>
              <a:rPr lang="zh-CN" altLang="en-US" sz="2000" dirty="0">
                <a:latin typeface="黑体" panose="02010609060101010101" pitchFamily="49" charset="-122"/>
                <a:ea typeface="黑体" panose="02010609060101010101" pitchFamily="49" charset="-122"/>
              </a:rPr>
              <a:t>安装 </a:t>
            </a:r>
            <a:r>
              <a:rPr lang="en-US" altLang="zh-CN" sz="2000" b="0" i="0" dirty="0" err="1">
                <a:solidFill>
                  <a:srgbClr val="212529"/>
                </a:solidFill>
                <a:effectLst/>
                <a:latin typeface="黑体" panose="02010609060101010101" pitchFamily="49" charset="-122"/>
                <a:ea typeface="黑体" panose="02010609060101010101" pitchFamily="49" charset="-122"/>
              </a:rPr>
              <a:t>cikit</a:t>
            </a:r>
            <a:r>
              <a:rPr lang="en-US" altLang="zh-CN" sz="2000" b="0" i="0" dirty="0">
                <a:solidFill>
                  <a:srgbClr val="212529"/>
                </a:solidFill>
                <a:effectLst/>
                <a:latin typeface="黑体" panose="02010609060101010101" pitchFamily="49" charset="-122"/>
                <a:ea typeface="黑体" panose="02010609060101010101" pitchFamily="49" charset="-122"/>
              </a:rPr>
              <a:t>-learn 1.3</a:t>
            </a:r>
            <a:endParaRPr lang="en-US" altLang="zh-CN" sz="2000" b="0" i="0" dirty="0">
              <a:solidFill>
                <a:srgbClr val="212529"/>
              </a:solidFill>
              <a:effectLst/>
              <a:latin typeface="黑体" panose="02010609060101010101" pitchFamily="49" charset="-122"/>
              <a:ea typeface="黑体" panose="02010609060101010101" pitchFamily="49" charset="-122"/>
            </a:endParaRPr>
          </a:p>
          <a:p>
            <a:endParaRPr lang="zh-CN" altLang="en-US" sz="2000"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3"/>
          <a:stretch>
            <a:fillRect/>
          </a:stretch>
        </p:blipFill>
        <p:spPr>
          <a:xfrm>
            <a:off x="251124" y="3635244"/>
            <a:ext cx="7636933" cy="2904274"/>
          </a:xfrm>
          <a:prstGeom prst="rect">
            <a:avLst/>
          </a:prstGeom>
        </p:spPr>
      </p:pic>
      <p:sp>
        <p:nvSpPr>
          <p:cNvPr id="8" name="文本框 7"/>
          <p:cNvSpPr txBox="1"/>
          <p:nvPr/>
        </p:nvSpPr>
        <p:spPr>
          <a:xfrm>
            <a:off x="8247253" y="4038159"/>
            <a:ext cx="3712337" cy="2369880"/>
          </a:xfrm>
          <a:prstGeom prst="rect">
            <a:avLst/>
          </a:prstGeom>
          <a:noFill/>
        </p:spPr>
        <p:txBody>
          <a:bodyPr wrap="square">
            <a:spAutoFit/>
          </a:bodyPr>
          <a:lstStyle/>
          <a:p>
            <a:pPr algn="l"/>
            <a:r>
              <a:rPr lang="zh-CN" altLang="en-US" sz="2000" b="0" i="0" dirty="0">
                <a:solidFill>
                  <a:srgbClr val="212529"/>
                </a:solidFill>
                <a:effectLst/>
                <a:latin typeface="黑体" panose="02010609060101010101" pitchFamily="49" charset="-122"/>
                <a:ea typeface="黑体" panose="02010609060101010101" pitchFamily="49" charset="-122"/>
              </a:rPr>
              <a:t>例</a:t>
            </a:r>
            <a:endParaRPr lang="en-US" altLang="zh-CN" sz="2000" b="0" i="0" dirty="0">
              <a:solidFill>
                <a:srgbClr val="212529"/>
              </a:solidFill>
              <a:effectLst/>
              <a:latin typeface="黑体" panose="02010609060101010101" pitchFamily="49" charset="-122"/>
              <a:ea typeface="黑体" panose="02010609060101010101" pitchFamily="49" charset="-122"/>
            </a:endParaRPr>
          </a:p>
          <a:p>
            <a:pPr algn="l"/>
            <a:r>
              <a:rPr lang="en-US" altLang="zh-CN" sz="2000" b="0" i="0" dirty="0">
                <a:solidFill>
                  <a:srgbClr val="212529"/>
                </a:solidFill>
                <a:effectLst/>
                <a:latin typeface="黑体" panose="02010609060101010101" pitchFamily="49" charset="-122"/>
                <a:ea typeface="黑体" panose="02010609060101010101" pitchFamily="49" charset="-122"/>
              </a:rPr>
              <a:t>HDBSCAN</a:t>
            </a:r>
            <a:r>
              <a:rPr lang="zh-CN" altLang="en-US" sz="2000" b="0" i="0" dirty="0">
                <a:solidFill>
                  <a:srgbClr val="212529"/>
                </a:solidFill>
                <a:effectLst/>
                <a:latin typeface="黑体" panose="02010609060101010101" pitchFamily="49" charset="-122"/>
                <a:ea typeface="黑体" panose="02010609060101010101" pitchFamily="49" charset="-122"/>
              </a:rPr>
              <a:t>：基于分层密度的聚类</a:t>
            </a:r>
            <a:endParaRPr lang="en-US" altLang="zh-CN" sz="2000" b="0" i="0" dirty="0">
              <a:solidFill>
                <a:srgbClr val="212529"/>
              </a:solidFill>
              <a:effectLst/>
              <a:latin typeface="黑体" panose="02010609060101010101" pitchFamily="49" charset="-122"/>
              <a:ea typeface="黑体" panose="02010609060101010101" pitchFamily="49" charset="-122"/>
            </a:endParaRPr>
          </a:p>
          <a:p>
            <a:pPr algn="l"/>
            <a:endParaRPr lang="en-US" altLang="zh-CN" dirty="0">
              <a:solidFill>
                <a:srgbClr val="212529"/>
              </a:solidFill>
              <a:latin typeface="-apple-system"/>
            </a:endParaRPr>
          </a:p>
          <a:p>
            <a:pPr algn="l"/>
            <a:endParaRPr lang="en-US" altLang="zh-CN" b="0" i="0" dirty="0">
              <a:solidFill>
                <a:srgbClr val="212529"/>
              </a:solidFill>
              <a:effectLst/>
              <a:latin typeface="-apple-system"/>
            </a:endParaRPr>
          </a:p>
          <a:p>
            <a:pPr algn="l"/>
            <a:endParaRPr lang="en-US" altLang="zh-CN" dirty="0">
              <a:solidFill>
                <a:srgbClr val="212529"/>
              </a:solidFill>
              <a:latin typeface="-apple-system"/>
            </a:endParaRPr>
          </a:p>
          <a:p>
            <a:pPr algn="l"/>
            <a:endParaRPr lang="en-US" altLang="zh-CN" b="0" i="0" dirty="0">
              <a:solidFill>
                <a:srgbClr val="212529"/>
              </a:solidFill>
              <a:effectLst/>
              <a:latin typeface="-apple-system"/>
            </a:endParaRPr>
          </a:p>
          <a:p>
            <a:pPr algn="l"/>
            <a:endParaRPr lang="en-US" altLang="zh-CN" dirty="0">
              <a:solidFill>
                <a:srgbClr val="212529"/>
              </a:solidFill>
              <a:latin typeface="-apple-system"/>
            </a:endParaRPr>
          </a:p>
          <a:p>
            <a:pPr algn="l"/>
            <a:endParaRPr lang="zh-CN" altLang="en-US" b="0" i="0" dirty="0">
              <a:solidFill>
                <a:srgbClr val="212529"/>
              </a:solidFill>
              <a:effectLst/>
              <a:latin typeface="-apple-system"/>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9" name="文本框 8"/>
          <p:cNvSpPr txBox="1"/>
          <p:nvPr/>
        </p:nvSpPr>
        <p:spPr>
          <a:xfrm>
            <a:off x="414068" y="985736"/>
            <a:ext cx="4718648" cy="646331"/>
          </a:xfrm>
          <a:prstGeom prst="rect">
            <a:avLst/>
          </a:prstGeom>
          <a:noFill/>
        </p:spPr>
        <p:txBody>
          <a:bodyPr wrap="square">
            <a:spAutoFit/>
          </a:bodyPr>
          <a:lstStyle/>
          <a:p>
            <a:r>
              <a:rPr lang="en-US" altLang="zh-CN" sz="3600" b="1" kern="100" dirty="0">
                <a:effectLst/>
                <a:latin typeface="Times New Roman" panose="02020603050405020304" pitchFamily="18" charset="0"/>
                <a:ea typeface="宋体" panose="02010600030101010101" pitchFamily="2" charset="-122"/>
                <a:cs typeface="Times New Roman" panose="02020603050405020304" pitchFamily="18" charset="0"/>
              </a:rPr>
              <a:t>Spark ML</a:t>
            </a:r>
            <a:endParaRPr lang="zh-CN" altLang="en-US" sz="3600" dirty="0"/>
          </a:p>
        </p:txBody>
      </p:sp>
      <p:pic>
        <p:nvPicPr>
          <p:cNvPr id="10" name="图片 9"/>
          <p:cNvPicPr>
            <a:picLocks noChangeAspect="1"/>
          </p:cNvPicPr>
          <p:nvPr/>
        </p:nvPicPr>
        <p:blipFill rotWithShape="1">
          <a:blip r:embed="rId2"/>
          <a:srcRect t="757" b="1"/>
          <a:stretch>
            <a:fillRect/>
          </a:stretch>
        </p:blipFill>
        <p:spPr>
          <a:xfrm>
            <a:off x="4770408" y="3653204"/>
            <a:ext cx="7421592" cy="3204796"/>
          </a:xfrm>
          <a:prstGeom prst="rect">
            <a:avLst/>
          </a:prstGeom>
        </p:spPr>
      </p:pic>
      <p:sp>
        <p:nvSpPr>
          <p:cNvPr id="2" name="文本框 1"/>
          <p:cNvSpPr txBox="1"/>
          <p:nvPr/>
        </p:nvSpPr>
        <p:spPr>
          <a:xfrm>
            <a:off x="414067" y="1884558"/>
            <a:ext cx="8428007" cy="2351541"/>
          </a:xfrm>
          <a:prstGeom prst="rect">
            <a:avLst/>
          </a:prstGeom>
          <a:noFill/>
        </p:spPr>
        <p:txBody>
          <a:bodyPr wrap="square">
            <a:spAutoFit/>
          </a:bodyPr>
          <a:lstStyle/>
          <a:p>
            <a:pPr>
              <a:lnSpc>
                <a:spcPct val="150000"/>
              </a:lnSpc>
            </a:pPr>
            <a:r>
              <a:rPr lang="zh-CN" altLang="en-US" sz="2000" dirty="0">
                <a:latin typeface="黑体" panose="02010609060101010101" pitchFamily="49" charset="-122"/>
                <a:ea typeface="黑体" panose="02010609060101010101" pitchFamily="49" charset="-122"/>
              </a:rPr>
              <a:t>Spark ML是Apache Spark的机器学习库，它提供了一系列的机器学习算法和工具，使得用户能够在大规模数据集上执行机器学习任务。它与Apache Spark紧密集成，利用Spark的分布式计算能力，以高效、可扩展的方式处理大量数据。通过Spark ML，用户可以构建、评估和调优机器学习模型，同时也能够利用Spark的数据处理和分析功能来准备和分析数据。</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a:t>
            </a:r>
            <a:endParaRPr lang="zh-CN" altLang="en-US" sz="2800" dirty="0">
              <a:solidFill>
                <a:schemeClr val="bg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2154543" y="966049"/>
            <a:ext cx="7882913" cy="4123535"/>
          </a:xfrm>
          <a:prstGeom prst="rect">
            <a:avLst/>
          </a:prstGeom>
        </p:spPr>
      </p:pic>
      <p:sp>
        <p:nvSpPr>
          <p:cNvPr id="6" name="文本框 5"/>
          <p:cNvSpPr txBox="1"/>
          <p:nvPr/>
        </p:nvSpPr>
        <p:spPr>
          <a:xfrm>
            <a:off x="887720" y="5322388"/>
            <a:ext cx="10416558" cy="1323439"/>
          </a:xfrm>
          <a:prstGeom prst="rect">
            <a:avLst/>
          </a:prstGeom>
          <a:noFill/>
        </p:spPr>
        <p:txBody>
          <a:bodyPr wrap="square">
            <a:spAutoFit/>
          </a:bodyPr>
          <a:lstStyle/>
          <a:p>
            <a:r>
              <a:rPr lang="en-US" altLang="zh-CN" sz="2000" b="0" i="0" dirty="0">
                <a:solidFill>
                  <a:srgbClr val="4E4242"/>
                </a:solidFill>
                <a:effectLst/>
                <a:latin typeface="黑体" panose="02010609060101010101" pitchFamily="49" charset="-122"/>
                <a:ea typeface="黑体" panose="02010609060101010101" pitchFamily="49" charset="-122"/>
              </a:rPr>
              <a:t>Spark</a:t>
            </a:r>
            <a:r>
              <a:rPr lang="zh-CN" altLang="en-US" sz="2000" b="0" i="0" dirty="0">
                <a:solidFill>
                  <a:srgbClr val="4E4242"/>
                </a:solidFill>
                <a:effectLst/>
                <a:latin typeface="黑体" panose="02010609060101010101" pitchFamily="49" charset="-122"/>
                <a:ea typeface="黑体" panose="02010609060101010101" pitchFamily="49" charset="-122"/>
              </a:rPr>
              <a:t>允许数据科学家解决除机器学习问题外的多个数据问题。</a:t>
            </a:r>
            <a:r>
              <a:rPr lang="en-US" altLang="zh-CN" sz="2000" b="0" i="0" dirty="0">
                <a:solidFill>
                  <a:srgbClr val="4E4242"/>
                </a:solidFill>
                <a:effectLst/>
                <a:latin typeface="黑体" panose="02010609060101010101" pitchFamily="49" charset="-122"/>
                <a:ea typeface="黑体" panose="02010609060101010101" pitchFamily="49" charset="-122"/>
              </a:rPr>
              <a:t>Spark </a:t>
            </a:r>
            <a:r>
              <a:rPr lang="zh-CN" altLang="en-US" sz="2000" b="0" i="0" dirty="0">
                <a:solidFill>
                  <a:srgbClr val="4E4242"/>
                </a:solidFill>
                <a:effectLst/>
                <a:latin typeface="黑体" panose="02010609060101010101" pitchFamily="49" charset="-122"/>
                <a:ea typeface="黑体" panose="02010609060101010101" pitchFamily="49" charset="-122"/>
              </a:rPr>
              <a:t>生态系统还可以使用 </a:t>
            </a:r>
            <a:r>
              <a:rPr lang="en-US" altLang="zh-CN" sz="2000" b="0" i="0" dirty="0">
                <a:solidFill>
                  <a:srgbClr val="4E4242"/>
                </a:solidFill>
                <a:effectLst/>
                <a:latin typeface="黑体" panose="02010609060101010101" pitchFamily="49" charset="-122"/>
                <a:ea typeface="黑体" panose="02010609060101010101" pitchFamily="49" charset="-122"/>
              </a:rPr>
              <a:t>Spark SQL </a:t>
            </a:r>
            <a:r>
              <a:rPr lang="zh-CN" altLang="en-US" sz="2000" b="0" i="0" dirty="0">
                <a:solidFill>
                  <a:srgbClr val="4E4242"/>
                </a:solidFill>
                <a:effectLst/>
                <a:latin typeface="黑体" panose="02010609060101010101" pitchFamily="49" charset="-122"/>
                <a:ea typeface="黑体" panose="02010609060101010101" pitchFamily="49" charset="-122"/>
              </a:rPr>
              <a:t>和 </a:t>
            </a:r>
            <a:r>
              <a:rPr lang="en-US" altLang="zh-CN" sz="2000" b="0" i="0" dirty="0" err="1">
                <a:solidFill>
                  <a:srgbClr val="4E4242"/>
                </a:solidFill>
                <a:effectLst/>
                <a:latin typeface="黑体" panose="02010609060101010101" pitchFamily="49" charset="-122"/>
                <a:ea typeface="黑体" panose="02010609060101010101" pitchFamily="49" charset="-122"/>
              </a:rPr>
              <a:t>DataFrame</a:t>
            </a:r>
            <a:r>
              <a:rPr lang="en-US" altLang="zh-CN" sz="2000" b="0" i="0" dirty="0">
                <a:solidFill>
                  <a:srgbClr val="4E4242"/>
                </a:solidFill>
                <a:effectLst/>
                <a:latin typeface="黑体" panose="02010609060101010101" pitchFamily="49" charset="-122"/>
                <a:ea typeface="黑体" panose="02010609060101010101" pitchFamily="49" charset="-122"/>
              </a:rPr>
              <a:t> </a:t>
            </a:r>
            <a:r>
              <a:rPr lang="zh-CN" altLang="en-US" sz="2000" b="0" i="0" dirty="0">
                <a:solidFill>
                  <a:srgbClr val="4E4242"/>
                </a:solidFill>
                <a:effectLst/>
                <a:latin typeface="黑体" panose="02010609060101010101" pitchFamily="49" charset="-122"/>
                <a:ea typeface="黑体" panose="02010609060101010101" pitchFamily="49" charset="-122"/>
              </a:rPr>
              <a:t>解决图形计算（通过 </a:t>
            </a:r>
            <a:r>
              <a:rPr lang="en-US" altLang="zh-CN" sz="2000" b="0" i="0" dirty="0" err="1">
                <a:solidFill>
                  <a:srgbClr val="4E4242"/>
                </a:solidFill>
                <a:effectLst/>
                <a:latin typeface="黑体" panose="02010609060101010101" pitchFamily="49" charset="-122"/>
                <a:ea typeface="黑体" panose="02010609060101010101" pitchFamily="49" charset="-122"/>
              </a:rPr>
              <a:t>GraphX</a:t>
            </a:r>
            <a:r>
              <a:rPr lang="zh-CN" altLang="en-US" sz="2000" b="0" i="0" dirty="0">
                <a:solidFill>
                  <a:srgbClr val="4E4242"/>
                </a:solidFill>
                <a:effectLst/>
                <a:latin typeface="黑体" panose="02010609060101010101" pitchFamily="49" charset="-122"/>
                <a:ea typeface="黑体" panose="02010609060101010101" pitchFamily="49" charset="-122"/>
              </a:rPr>
              <a:t>）、流式处理（实时计算）和实时交互式查询处理。使用相同的框架来解决许多不同的问题和用例的能力使数据专业人员能够专注于解决他们的数据问题，而不是为每个场景学习和维护不同的工具。</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301925" y="943342"/>
            <a:ext cx="8298611" cy="400110"/>
          </a:xfrm>
          <a:prstGeom prst="rect">
            <a:avLst/>
          </a:prstGeom>
          <a:noFill/>
        </p:spPr>
        <p:txBody>
          <a:bodyPr wrap="square">
            <a:spAutoFit/>
          </a:bodyPr>
          <a:lstStyle/>
          <a:p>
            <a:pPr algn="l"/>
            <a:r>
              <a:rPr lang="zh-CN" altLang="en-US" sz="2000" b="1" i="0" dirty="0">
                <a:solidFill>
                  <a:srgbClr val="161616"/>
                </a:solidFill>
                <a:effectLst/>
                <a:latin typeface="黑体" panose="02010609060101010101" pitchFamily="49" charset="-122"/>
                <a:ea typeface="黑体" panose="02010609060101010101" pitchFamily="49" charset="-122"/>
              </a:rPr>
              <a:t>例：使用 </a:t>
            </a:r>
            <a:r>
              <a:rPr lang="en-US" altLang="zh-CN" sz="2000" b="1" i="0" dirty="0">
                <a:solidFill>
                  <a:srgbClr val="161616"/>
                </a:solidFill>
                <a:effectLst/>
                <a:latin typeface="黑体" panose="02010609060101010101" pitchFamily="49" charset="-122"/>
                <a:ea typeface="黑体" panose="02010609060101010101" pitchFamily="49" charset="-122"/>
              </a:rPr>
              <a:t>Apache Spark </a:t>
            </a:r>
            <a:r>
              <a:rPr lang="en-US" altLang="zh-CN" sz="2000" b="1" i="0" dirty="0" err="1">
                <a:solidFill>
                  <a:srgbClr val="161616"/>
                </a:solidFill>
                <a:effectLst/>
                <a:latin typeface="黑体" panose="02010609060101010101" pitchFamily="49" charset="-122"/>
                <a:ea typeface="黑体" panose="02010609060101010101" pitchFamily="49" charset="-122"/>
              </a:rPr>
              <a:t>MLlib</a:t>
            </a:r>
            <a:r>
              <a:rPr lang="en-US" altLang="zh-CN" sz="2000" b="1" i="0" dirty="0">
                <a:solidFill>
                  <a:srgbClr val="161616"/>
                </a:solidFill>
                <a:effectLst/>
                <a:latin typeface="黑体" panose="02010609060101010101" pitchFamily="49" charset="-122"/>
                <a:ea typeface="黑体" panose="02010609060101010101" pitchFamily="49" charset="-122"/>
              </a:rPr>
              <a:t> </a:t>
            </a:r>
            <a:r>
              <a:rPr lang="zh-CN" altLang="en-US" sz="2000" b="1" i="0" dirty="0">
                <a:solidFill>
                  <a:srgbClr val="161616"/>
                </a:solidFill>
                <a:effectLst/>
                <a:latin typeface="黑体" panose="02010609060101010101" pitchFamily="49" charset="-122"/>
                <a:ea typeface="黑体" panose="02010609060101010101" pitchFamily="49" charset="-122"/>
              </a:rPr>
              <a:t>生成机器学习应用程序并分析数据集</a:t>
            </a:r>
            <a:endParaRPr lang="zh-CN" altLang="en-US" sz="2000" b="1" i="0" dirty="0">
              <a:solidFill>
                <a:srgbClr val="161616"/>
              </a:solidFill>
              <a:effectLst/>
              <a:latin typeface="黑体" panose="02010609060101010101" pitchFamily="49" charset="-122"/>
              <a:ea typeface="黑体" panose="02010609060101010101" pitchFamily="49" charset="-122"/>
            </a:endParaRPr>
          </a:p>
        </p:txBody>
      </p:sp>
      <p:sp>
        <p:nvSpPr>
          <p:cNvPr id="7" name="文本框 6"/>
          <p:cNvSpPr txBox="1"/>
          <p:nvPr/>
        </p:nvSpPr>
        <p:spPr>
          <a:xfrm>
            <a:off x="4980932" y="2894038"/>
            <a:ext cx="6096000" cy="2862322"/>
          </a:xfrm>
          <a:prstGeom prst="rect">
            <a:avLst/>
          </a:prstGeom>
          <a:solidFill>
            <a:schemeClr val="accent1">
              <a:lumMod val="20000"/>
              <a:lumOff val="80000"/>
            </a:schemeClr>
          </a:solidFill>
          <a:ln>
            <a:solidFill>
              <a:schemeClr val="accent1"/>
            </a:solidFill>
          </a:ln>
          <a:effectLst>
            <a:outerShdw blurRad="76200" dir="18900000" sy="23000" kx="-1200000" algn="bl" rotWithShape="0">
              <a:prstClr val="black">
                <a:alpha val="20000"/>
              </a:prstClr>
            </a:outerShdw>
          </a:effectLst>
        </p:spPr>
        <p:txBody>
          <a:bodyPr wrap="square">
            <a:spAutoFit/>
          </a:bodyPr>
          <a:lstStyle/>
          <a:p>
            <a:pPr algn="l"/>
            <a:r>
              <a:rPr lang="zh-CN" altLang="en-US" b="1" dirty="0">
                <a:solidFill>
                  <a:srgbClr val="161616"/>
                </a:solidFill>
                <a:effectLst/>
                <a:latin typeface="Segoe UI" panose="020B0502040204020203" pitchFamily="34" charset="0"/>
              </a:rPr>
              <a:t>了解分类和逻辑回归</a:t>
            </a:r>
            <a:endParaRPr lang="zh-CN" altLang="en-US" b="1" dirty="0">
              <a:solidFill>
                <a:srgbClr val="161616"/>
              </a:solidFill>
              <a:effectLst/>
              <a:latin typeface="Segoe UI" panose="020B0502040204020203" pitchFamily="34" charset="0"/>
            </a:endParaRPr>
          </a:p>
          <a:p>
            <a:pPr algn="l"/>
            <a:r>
              <a:rPr lang="zh-CN" altLang="en-US" b="0" dirty="0">
                <a:solidFill>
                  <a:srgbClr val="161616"/>
                </a:solidFill>
                <a:effectLst/>
                <a:latin typeface="Segoe UI" panose="020B0502040204020203" pitchFamily="34" charset="0"/>
              </a:rPr>
              <a:t>分类是一种流行的机器学习任务，是将输入数据分类的过程。分类算法的工作是弄清楚如何将“标签”分配给您提供的输入数据。例如，您可以考虑一种接受股票信息作为输入的机器学习算法。然后将股票分为两类：您应该出售的股票和您应该保留的股票。</a:t>
            </a:r>
            <a:endParaRPr lang="zh-CN" altLang="en-US" b="0" dirty="0">
              <a:solidFill>
                <a:srgbClr val="161616"/>
              </a:solidFill>
              <a:effectLst/>
              <a:latin typeface="Segoe UI" panose="020B0502040204020203" pitchFamily="34" charset="0"/>
            </a:endParaRPr>
          </a:p>
          <a:p>
            <a:pPr algn="l"/>
            <a:r>
              <a:rPr lang="zh-CN" altLang="en-US" b="0" dirty="0">
                <a:solidFill>
                  <a:srgbClr val="161616"/>
                </a:solidFill>
                <a:effectLst/>
                <a:latin typeface="Segoe UI" panose="020B0502040204020203" pitchFamily="34" charset="0"/>
              </a:rPr>
              <a:t>逻辑回归是用于分类的算法。</a:t>
            </a:r>
            <a:r>
              <a:rPr lang="en-US" altLang="zh-CN" b="0" dirty="0">
                <a:solidFill>
                  <a:srgbClr val="161616"/>
                </a:solidFill>
                <a:effectLst/>
                <a:latin typeface="Segoe UI" panose="020B0502040204020203" pitchFamily="34" charset="0"/>
              </a:rPr>
              <a:t>Spark </a:t>
            </a:r>
            <a:r>
              <a:rPr lang="zh-CN" altLang="en-US" b="0" dirty="0">
                <a:solidFill>
                  <a:srgbClr val="161616"/>
                </a:solidFill>
                <a:effectLst/>
                <a:latin typeface="Segoe UI" panose="020B0502040204020203" pitchFamily="34" charset="0"/>
              </a:rPr>
              <a:t>的逻辑回归 </a:t>
            </a:r>
            <a:r>
              <a:rPr lang="en-US" altLang="zh-CN" b="0" dirty="0">
                <a:solidFill>
                  <a:srgbClr val="161616"/>
                </a:solidFill>
                <a:effectLst/>
                <a:latin typeface="Segoe UI" panose="020B0502040204020203" pitchFamily="34" charset="0"/>
              </a:rPr>
              <a:t>API </a:t>
            </a:r>
            <a:r>
              <a:rPr lang="zh-CN" altLang="en-US" b="0" dirty="0">
                <a:solidFill>
                  <a:srgbClr val="161616"/>
                </a:solidFill>
                <a:effectLst/>
                <a:latin typeface="Segoe UI" panose="020B0502040204020203" pitchFamily="34" charset="0"/>
              </a:rPr>
              <a:t>可用于二元分类，或将输入数据分类为两组之一。</a:t>
            </a:r>
            <a:endParaRPr lang="zh-CN" altLang="en-US" b="0" dirty="0">
              <a:solidFill>
                <a:srgbClr val="161616"/>
              </a:solidFill>
              <a:effectLst/>
              <a:latin typeface="Segoe UI" panose="020B0502040204020203" pitchFamily="34" charset="0"/>
            </a:endParaRPr>
          </a:p>
          <a:p>
            <a:pPr algn="l"/>
            <a:r>
              <a:rPr lang="zh-CN" altLang="en-US" b="0" dirty="0">
                <a:solidFill>
                  <a:srgbClr val="161616"/>
                </a:solidFill>
                <a:effectLst/>
                <a:latin typeface="Segoe UI" panose="020B0502040204020203" pitchFamily="34" charset="0"/>
              </a:rPr>
              <a:t>总之，逻辑回归过程产生逻辑函数。使用该函数可以预测输入向量属于一个组或另一个组的概率。</a:t>
            </a:r>
            <a:endParaRPr lang="zh-CN" altLang="en-US" b="0" dirty="0">
              <a:solidFill>
                <a:srgbClr val="161616"/>
              </a:solidFill>
              <a:effectLst/>
              <a:latin typeface="Segoe UI" panose="020B0502040204020203" pitchFamily="34" charset="0"/>
            </a:endParaRPr>
          </a:p>
        </p:txBody>
      </p:sp>
      <p:sp>
        <p:nvSpPr>
          <p:cNvPr id="8" name="文本框 7"/>
          <p:cNvSpPr txBox="1"/>
          <p:nvPr/>
        </p:nvSpPr>
        <p:spPr>
          <a:xfrm>
            <a:off x="301925" y="1820803"/>
            <a:ext cx="5115464" cy="3366884"/>
          </a:xfrm>
          <a:prstGeom prst="rect">
            <a:avLst/>
          </a:prstGeom>
          <a:noFill/>
        </p:spPr>
        <p:txBody>
          <a:bodyPr wrap="square">
            <a:spAutoFit/>
          </a:bodyPr>
          <a:lstStyle/>
          <a:p>
            <a:pPr algn="l">
              <a:lnSpc>
                <a:spcPct val="150000"/>
              </a:lnSpc>
            </a:pPr>
            <a:r>
              <a:rPr lang="en-US" altLang="zh-CN" b="0" i="0" dirty="0" err="1">
                <a:solidFill>
                  <a:srgbClr val="161616"/>
                </a:solidFill>
                <a:effectLst/>
                <a:latin typeface="Segoe UI" panose="020B0502040204020203" pitchFamily="34" charset="0"/>
              </a:rPr>
              <a:t>MLlib</a:t>
            </a:r>
            <a:r>
              <a:rPr lang="en-US" altLang="zh-CN" b="0" i="0" dirty="0">
                <a:solidFill>
                  <a:srgbClr val="161616"/>
                </a:solidFill>
                <a:effectLst/>
                <a:latin typeface="Segoe UI" panose="020B0502040204020203" pitchFamily="34" charset="0"/>
              </a:rPr>
              <a:t> </a:t>
            </a:r>
            <a:r>
              <a:rPr lang="zh-CN" altLang="en-US" b="0" i="0" dirty="0">
                <a:solidFill>
                  <a:srgbClr val="161616"/>
                </a:solidFill>
                <a:effectLst/>
                <a:latin typeface="Segoe UI" panose="020B0502040204020203" pitchFamily="34" charset="0"/>
              </a:rPr>
              <a:t>是一个核心 </a:t>
            </a:r>
            <a:r>
              <a:rPr lang="en-US" altLang="zh-CN" b="0" i="0" dirty="0">
                <a:solidFill>
                  <a:srgbClr val="161616"/>
                </a:solidFill>
                <a:effectLst/>
                <a:latin typeface="Segoe UI" panose="020B0502040204020203" pitchFamily="34" charset="0"/>
              </a:rPr>
              <a:t>Spark </a:t>
            </a:r>
            <a:r>
              <a:rPr lang="zh-CN" altLang="en-US" b="0" i="0" dirty="0">
                <a:solidFill>
                  <a:srgbClr val="161616"/>
                </a:solidFill>
                <a:effectLst/>
                <a:latin typeface="Segoe UI" panose="020B0502040204020203" pitchFamily="34" charset="0"/>
              </a:rPr>
              <a:t>库，它提供了许多对机器学习任务有用的实用工具，例如：</a:t>
            </a:r>
            <a:endParaRPr lang="zh-CN" altLang="en-US" b="0" i="0" dirty="0">
              <a:solidFill>
                <a:srgbClr val="161616"/>
              </a:solidFill>
              <a:effectLst/>
              <a:latin typeface="Segoe UI" panose="020B0502040204020203" pitchFamily="34" charset="0"/>
            </a:endParaRPr>
          </a:p>
          <a:p>
            <a:pPr algn="l">
              <a:lnSpc>
                <a:spcPct val="150000"/>
              </a:lnSpc>
              <a:buFont typeface="Arial" panose="020B0604020202020204" pitchFamily="34" charset="0"/>
              <a:buChar char="•"/>
            </a:pPr>
            <a:r>
              <a:rPr lang="zh-CN" altLang="en-US" b="0" i="0" dirty="0">
                <a:solidFill>
                  <a:srgbClr val="161616"/>
                </a:solidFill>
                <a:effectLst/>
                <a:latin typeface="Segoe UI" panose="020B0502040204020203" pitchFamily="34" charset="0"/>
              </a:rPr>
              <a:t>  分 类</a:t>
            </a:r>
            <a:endParaRPr lang="zh-CN" altLang="en-US" b="0" i="0" dirty="0">
              <a:solidFill>
                <a:srgbClr val="161616"/>
              </a:solidFill>
              <a:effectLst/>
              <a:latin typeface="Segoe UI" panose="020B0502040204020203" pitchFamily="34" charset="0"/>
            </a:endParaRPr>
          </a:p>
          <a:p>
            <a:pPr algn="l">
              <a:lnSpc>
                <a:spcPct val="150000"/>
              </a:lnSpc>
              <a:buFont typeface="Arial" panose="020B0604020202020204" pitchFamily="34" charset="0"/>
              <a:buChar char="•"/>
            </a:pPr>
            <a:r>
              <a:rPr lang="zh-CN" altLang="en-US" b="0" i="0" dirty="0">
                <a:solidFill>
                  <a:srgbClr val="161616"/>
                </a:solidFill>
                <a:effectLst/>
                <a:latin typeface="Segoe UI" panose="020B0502040204020203" pitchFamily="34" charset="0"/>
              </a:rPr>
              <a:t>  回 归</a:t>
            </a:r>
            <a:endParaRPr lang="zh-CN" altLang="en-US" b="0" i="0" dirty="0">
              <a:solidFill>
                <a:srgbClr val="161616"/>
              </a:solidFill>
              <a:effectLst/>
              <a:latin typeface="Segoe UI" panose="020B0502040204020203" pitchFamily="34" charset="0"/>
            </a:endParaRPr>
          </a:p>
          <a:p>
            <a:pPr algn="l">
              <a:lnSpc>
                <a:spcPct val="150000"/>
              </a:lnSpc>
              <a:buFont typeface="Arial" panose="020B0604020202020204" pitchFamily="34" charset="0"/>
              <a:buChar char="•"/>
            </a:pPr>
            <a:r>
              <a:rPr lang="zh-CN" altLang="en-US" b="0" i="0" dirty="0">
                <a:solidFill>
                  <a:srgbClr val="161616"/>
                </a:solidFill>
                <a:effectLst/>
                <a:latin typeface="Segoe UI" panose="020B0502040204020203" pitchFamily="34" charset="0"/>
              </a:rPr>
              <a:t>  聚 类</a:t>
            </a:r>
            <a:endParaRPr lang="zh-CN" altLang="en-US" b="0" i="0" dirty="0">
              <a:solidFill>
                <a:srgbClr val="161616"/>
              </a:solidFill>
              <a:effectLst/>
              <a:latin typeface="Segoe UI" panose="020B0502040204020203" pitchFamily="34" charset="0"/>
            </a:endParaRPr>
          </a:p>
          <a:p>
            <a:pPr algn="l">
              <a:lnSpc>
                <a:spcPct val="150000"/>
              </a:lnSpc>
              <a:buFont typeface="Arial" panose="020B0604020202020204" pitchFamily="34" charset="0"/>
              <a:buChar char="•"/>
            </a:pPr>
            <a:r>
              <a:rPr lang="zh-CN" altLang="en-US" b="0" i="0" dirty="0">
                <a:solidFill>
                  <a:srgbClr val="161616"/>
                </a:solidFill>
                <a:effectLst/>
                <a:latin typeface="Segoe UI" panose="020B0502040204020203" pitchFamily="34" charset="0"/>
              </a:rPr>
              <a:t>  建 模</a:t>
            </a:r>
            <a:endParaRPr lang="zh-CN" altLang="en-US" b="0" i="0" dirty="0">
              <a:solidFill>
                <a:srgbClr val="161616"/>
              </a:solidFill>
              <a:effectLst/>
              <a:latin typeface="Segoe UI" panose="020B0502040204020203" pitchFamily="34" charset="0"/>
            </a:endParaRPr>
          </a:p>
          <a:p>
            <a:pPr algn="l">
              <a:lnSpc>
                <a:spcPct val="150000"/>
              </a:lnSpc>
              <a:buFont typeface="Arial" panose="020B0604020202020204" pitchFamily="34" charset="0"/>
              <a:buChar char="•"/>
            </a:pPr>
            <a:r>
              <a:rPr lang="zh-CN" altLang="en-US" b="0" i="0" dirty="0">
                <a:solidFill>
                  <a:srgbClr val="161616"/>
                </a:solidFill>
                <a:effectLst/>
                <a:latin typeface="Segoe UI" panose="020B0502040204020203" pitchFamily="34" charset="0"/>
              </a:rPr>
              <a:t>  奇异值分解 </a:t>
            </a:r>
            <a:r>
              <a:rPr lang="en-US" altLang="zh-CN" b="0" i="0" dirty="0">
                <a:solidFill>
                  <a:srgbClr val="161616"/>
                </a:solidFill>
                <a:effectLst/>
                <a:latin typeface="Segoe UI" panose="020B0502040204020203" pitchFamily="34" charset="0"/>
              </a:rPr>
              <a:t>(SVD</a:t>
            </a:r>
            <a:r>
              <a:rPr lang="en-US" altLang="zh-CN" dirty="0">
                <a:solidFill>
                  <a:srgbClr val="161616"/>
                </a:solidFill>
                <a:latin typeface="Segoe UI" panose="020B0502040204020203" pitchFamily="34" charset="0"/>
              </a:rPr>
              <a:t>)</a:t>
            </a:r>
            <a:r>
              <a:rPr lang="zh-CN" altLang="en-US" b="0" i="0" dirty="0">
                <a:solidFill>
                  <a:srgbClr val="161616"/>
                </a:solidFill>
                <a:effectLst/>
                <a:latin typeface="Segoe UI" panose="020B0502040204020203" pitchFamily="34" charset="0"/>
              </a:rPr>
              <a:t> 和主成分分析 </a:t>
            </a:r>
            <a:r>
              <a:rPr lang="en-US" altLang="zh-CN" dirty="0">
                <a:solidFill>
                  <a:srgbClr val="161616"/>
                </a:solidFill>
                <a:latin typeface="Segoe UI" panose="020B0502040204020203" pitchFamily="34" charset="0"/>
              </a:rPr>
              <a:t>(</a:t>
            </a:r>
            <a:r>
              <a:rPr lang="en-US" altLang="zh-CN" b="0" i="0" dirty="0">
                <a:solidFill>
                  <a:srgbClr val="161616"/>
                </a:solidFill>
                <a:effectLst/>
                <a:latin typeface="Segoe UI" panose="020B0502040204020203" pitchFamily="34" charset="0"/>
              </a:rPr>
              <a:t>PCA</a:t>
            </a:r>
            <a:r>
              <a:rPr lang="en-US" altLang="zh-CN" dirty="0">
                <a:solidFill>
                  <a:srgbClr val="161616"/>
                </a:solidFill>
                <a:latin typeface="Segoe UI" panose="020B0502040204020203" pitchFamily="34" charset="0"/>
              </a:rPr>
              <a:t>)</a:t>
            </a:r>
            <a:endParaRPr lang="zh-CN" altLang="en-US" b="0" i="0" dirty="0">
              <a:solidFill>
                <a:srgbClr val="161616"/>
              </a:solidFill>
              <a:effectLst/>
              <a:latin typeface="Segoe UI" panose="020B0502040204020203" pitchFamily="34" charset="0"/>
            </a:endParaRPr>
          </a:p>
          <a:p>
            <a:pPr algn="l">
              <a:lnSpc>
                <a:spcPct val="150000"/>
              </a:lnSpc>
              <a:buFont typeface="Arial" panose="020B0604020202020204" pitchFamily="34" charset="0"/>
              <a:buChar char="•"/>
            </a:pPr>
            <a:r>
              <a:rPr lang="zh-CN" altLang="en-US" b="0" i="0" dirty="0">
                <a:solidFill>
                  <a:srgbClr val="161616"/>
                </a:solidFill>
                <a:effectLst/>
                <a:latin typeface="Segoe UI" panose="020B0502040204020203" pitchFamily="34" charset="0"/>
              </a:rPr>
              <a:t>  假设检验和计算样本统计量</a:t>
            </a:r>
            <a:endParaRPr lang="zh-CN" altLang="en-US" b="0" i="0" dirty="0">
              <a:solidFill>
                <a:srgbClr val="161616"/>
              </a:solidFill>
              <a:effectLst/>
              <a:latin typeface="Segoe UI" panose="020B0502040204020203" pitchFamily="34" charset="0"/>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p:cNvSpPr/>
          <p:nvPr/>
        </p:nvSpPr>
        <p:spPr>
          <a:xfrm>
            <a:off x="1986393" y="908049"/>
            <a:ext cx="2257803" cy="5415111"/>
          </a:xfrm>
          <a:prstGeom prst="round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827913" y="1754980"/>
            <a:ext cx="2567739" cy="1015663"/>
          </a:xfrm>
          <a:prstGeom prst="rect">
            <a:avLst/>
          </a:prstGeom>
          <a:noFill/>
        </p:spPr>
        <p:txBody>
          <a:bodyPr wrap="square" rtlCol="0">
            <a:spAutoFit/>
          </a:bodyPr>
          <a:lstStyle/>
          <a:p>
            <a:pPr algn="ctr"/>
            <a:r>
              <a:rPr lang="zh-CN" altLang="en-US" sz="6000" b="1" dirty="0">
                <a:solidFill>
                  <a:schemeClr val="bg1"/>
                </a:solidFill>
              </a:rPr>
              <a:t>目 录</a:t>
            </a:r>
            <a:endParaRPr lang="zh-CN" altLang="en-US" sz="6000" b="1" dirty="0">
              <a:solidFill>
                <a:schemeClr val="bg1"/>
              </a:solidFill>
            </a:endParaRPr>
          </a:p>
        </p:txBody>
      </p:sp>
      <p:sp>
        <p:nvSpPr>
          <p:cNvPr id="8" name="文本框 7"/>
          <p:cNvSpPr txBox="1"/>
          <p:nvPr/>
        </p:nvSpPr>
        <p:spPr>
          <a:xfrm>
            <a:off x="1827913" y="2638782"/>
            <a:ext cx="2567739" cy="523220"/>
          </a:xfrm>
          <a:prstGeom prst="rect">
            <a:avLst/>
          </a:prstGeom>
          <a:noFill/>
        </p:spPr>
        <p:txBody>
          <a:bodyPr wrap="square" rtlCol="0">
            <a:spAutoFit/>
          </a:bodyPr>
          <a:lstStyle/>
          <a:p>
            <a:pPr algn="ctr"/>
            <a:r>
              <a:rPr lang="en-US" altLang="zh-CN" sz="2800" b="1" dirty="0">
                <a:solidFill>
                  <a:schemeClr val="bg1"/>
                </a:solidFill>
              </a:rPr>
              <a:t>CONTENTS</a:t>
            </a:r>
            <a:endParaRPr lang="zh-CN" altLang="en-US" sz="2800" b="1" dirty="0">
              <a:solidFill>
                <a:schemeClr val="bg1"/>
              </a:solidFill>
            </a:endParaRPr>
          </a:p>
        </p:txBody>
      </p:sp>
      <p:pic>
        <p:nvPicPr>
          <p:cNvPr id="10" name="图形 9" descr="会议室"/>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91782" y="3727922"/>
            <a:ext cx="1440000" cy="1440000"/>
          </a:xfrm>
          <a:prstGeom prst="rect">
            <a:avLst/>
          </a:prstGeom>
        </p:spPr>
      </p:pic>
      <p:cxnSp>
        <p:nvCxnSpPr>
          <p:cNvPr id="23" name="直接连接符 22"/>
          <p:cNvCxnSpPr/>
          <p:nvPr/>
        </p:nvCxnSpPr>
        <p:spPr>
          <a:xfrm>
            <a:off x="2165298" y="3429000"/>
            <a:ext cx="1892968" cy="0"/>
          </a:xfrm>
          <a:prstGeom prst="line">
            <a:avLst/>
          </a:prstGeom>
          <a:ln w="19050">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750804"/>
            <a:ext cx="1459832" cy="314492"/>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stCxn id="25" idx="1"/>
          </p:cNvCxnSpPr>
          <p:nvPr/>
        </p:nvCxnSpPr>
        <p:spPr>
          <a:xfrm>
            <a:off x="0" y="908050"/>
            <a:ext cx="12192000" cy="0"/>
          </a:xfrm>
          <a:prstGeom prst="line">
            <a:avLst/>
          </a:prstGeom>
          <a:ln w="19050">
            <a:solidFill>
              <a:srgbClr val="2E75B6"/>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4951775" y="1371000"/>
            <a:ext cx="5412312" cy="584775"/>
          </a:xfrm>
          <a:prstGeom prst="rect">
            <a:avLst/>
          </a:prstGeom>
          <a:noFill/>
        </p:spPr>
        <p:txBody>
          <a:bodyPr wrap="square" rtlCol="0">
            <a:spAutoFit/>
          </a:bodyPr>
          <a:lstStyle/>
          <a:p>
            <a:r>
              <a:rPr lang="en-US" altLang="zh-CN" sz="3200" dirty="0">
                <a:solidFill>
                  <a:schemeClr val="accent1">
                    <a:lumMod val="75000"/>
                  </a:schemeClr>
                </a:solidFill>
                <a:latin typeface="黑体" panose="02010609060101010101" pitchFamily="49" charset="-122"/>
                <a:ea typeface="黑体" panose="02010609060101010101" pitchFamily="49" charset="-122"/>
              </a:rPr>
              <a:t>1 </a:t>
            </a:r>
            <a:r>
              <a:rPr lang="zh-CN" altLang="en-US" sz="3200" dirty="0">
                <a:solidFill>
                  <a:schemeClr val="accent1">
                    <a:lumMod val="75000"/>
                  </a:schemeClr>
                </a:solidFill>
                <a:latin typeface="黑体" panose="02010609060101010101" pitchFamily="49" charset="-122"/>
                <a:ea typeface="黑体" panose="02010609060101010101" pitchFamily="49" charset="-122"/>
              </a:rPr>
              <a:t>数据和大数据</a:t>
            </a:r>
            <a:endParaRPr lang="zh-CN" altLang="en-US" sz="3200" dirty="0">
              <a:solidFill>
                <a:schemeClr val="accent1">
                  <a:lumMod val="7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4951775" y="2684949"/>
            <a:ext cx="6521357" cy="584775"/>
          </a:xfrm>
          <a:prstGeom prst="rect">
            <a:avLst/>
          </a:prstGeom>
          <a:noFill/>
        </p:spPr>
        <p:txBody>
          <a:bodyPr wrap="square" rtlCol="0">
            <a:spAutoFit/>
          </a:bodyPr>
          <a:lstStyle/>
          <a:p>
            <a:r>
              <a:rPr lang="en-US" altLang="zh-CN" sz="3200" dirty="0">
                <a:solidFill>
                  <a:schemeClr val="accent1">
                    <a:lumMod val="75000"/>
                  </a:schemeClr>
                </a:solidFill>
                <a:latin typeface="黑体" panose="02010609060101010101" pitchFamily="49" charset="-122"/>
                <a:ea typeface="黑体" panose="02010609060101010101" pitchFamily="49" charset="-122"/>
                <a:cs typeface="仿宋" panose="02010609060101010101" charset="-122"/>
              </a:rPr>
              <a:t>2 </a:t>
            </a:r>
            <a:r>
              <a:rPr lang="zh-CN" altLang="en-US" sz="3200" dirty="0">
                <a:solidFill>
                  <a:schemeClr val="accent1">
                    <a:lumMod val="75000"/>
                  </a:schemeClr>
                </a:solidFill>
                <a:latin typeface="黑体" panose="02010609060101010101" pitchFamily="49" charset="-122"/>
                <a:ea typeface="黑体" panose="02010609060101010101" pitchFamily="49" charset="-122"/>
                <a:cs typeface="仿宋" panose="02010609060101010101" charset="-122"/>
              </a:rPr>
              <a:t>大数据分析和挖掘要解决的问题</a:t>
            </a:r>
            <a:endParaRPr lang="zh-CN" altLang="en-US" sz="3200" dirty="0">
              <a:solidFill>
                <a:schemeClr val="accent1">
                  <a:lumMod val="7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4951775" y="4025061"/>
            <a:ext cx="6348829" cy="584775"/>
          </a:xfrm>
          <a:prstGeom prst="rect">
            <a:avLst/>
          </a:prstGeom>
          <a:noFill/>
        </p:spPr>
        <p:txBody>
          <a:bodyPr wrap="square" rtlCol="0">
            <a:spAutoFit/>
          </a:bodyPr>
          <a:lstStyle/>
          <a:p>
            <a:r>
              <a:rPr lang="en-US" altLang="zh-CN" sz="3200" dirty="0">
                <a:solidFill>
                  <a:schemeClr val="accent1">
                    <a:lumMod val="75000"/>
                  </a:schemeClr>
                </a:solidFill>
                <a:latin typeface="黑体" panose="02010609060101010101" pitchFamily="49" charset="-122"/>
                <a:ea typeface="黑体" panose="02010609060101010101" pitchFamily="49" charset="-122"/>
              </a:rPr>
              <a:t>3 </a:t>
            </a:r>
            <a:r>
              <a:rPr lang="zh-CN" altLang="en-US" sz="3200" dirty="0">
                <a:solidFill>
                  <a:schemeClr val="accent1">
                    <a:lumMod val="75000"/>
                  </a:schemeClr>
                </a:solidFill>
                <a:latin typeface="黑体" panose="02010609060101010101" pitchFamily="49" charset="-122"/>
                <a:ea typeface="黑体" panose="02010609060101010101" pitchFamily="49" charset="-122"/>
              </a:rPr>
              <a:t>大数据分析与挖掘主要技术</a:t>
            </a:r>
            <a:endParaRPr lang="zh-CN" altLang="en-US" sz="3200" dirty="0">
              <a:solidFill>
                <a:schemeClr val="accent1">
                  <a:lumMod val="75000"/>
                </a:schemeClr>
              </a:solidFill>
              <a:latin typeface="黑体" panose="02010609060101010101" pitchFamily="49" charset="-122"/>
              <a:ea typeface="黑体" panose="02010609060101010101" pitchFamily="49" charset="-122"/>
            </a:endParaRPr>
          </a:p>
        </p:txBody>
      </p:sp>
      <p:sp>
        <p:nvSpPr>
          <p:cNvPr id="12" name="文本框 11"/>
          <p:cNvSpPr txBox="1"/>
          <p:nvPr/>
        </p:nvSpPr>
        <p:spPr>
          <a:xfrm>
            <a:off x="4951775" y="5365173"/>
            <a:ext cx="5412312" cy="584775"/>
          </a:xfrm>
          <a:prstGeom prst="rect">
            <a:avLst/>
          </a:prstGeom>
          <a:noFill/>
        </p:spPr>
        <p:txBody>
          <a:bodyPr wrap="square" rtlCol="0">
            <a:spAutoFit/>
          </a:bodyPr>
          <a:lstStyle/>
          <a:p>
            <a:r>
              <a:rPr lang="en-US" altLang="zh-CN" sz="3200" dirty="0">
                <a:solidFill>
                  <a:schemeClr val="accent1">
                    <a:lumMod val="75000"/>
                  </a:schemeClr>
                </a:solidFill>
                <a:latin typeface="黑体" panose="02010609060101010101" pitchFamily="49" charset="-122"/>
                <a:ea typeface="黑体" panose="02010609060101010101" pitchFamily="49" charset="-122"/>
              </a:rPr>
              <a:t>4 </a:t>
            </a:r>
            <a:r>
              <a:rPr lang="zh-CN" altLang="en-US" sz="3200" dirty="0">
                <a:solidFill>
                  <a:schemeClr val="accent1">
                    <a:lumMod val="75000"/>
                  </a:schemeClr>
                </a:solidFill>
                <a:latin typeface="黑体" panose="02010609060101010101" pitchFamily="49" charset="-122"/>
                <a:ea typeface="黑体" panose="02010609060101010101" pitchFamily="49" charset="-122"/>
              </a:rPr>
              <a:t>大数据分析与挖掘工具 </a:t>
            </a:r>
            <a:endParaRPr lang="zh-CN" altLang="en-US" sz="3200" dirty="0">
              <a:solidFill>
                <a:schemeClr val="accent1">
                  <a:lumMod val="7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push dir="u"/>
      </p:transition>
    </mc:Choice>
    <mc:Fallback>
      <p:transition spd="slow">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301925" y="1038618"/>
            <a:ext cx="9880601" cy="249299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l"/>
            <a:endParaRPr lang="en-US" altLang="zh-CN" b="1" i="0" dirty="0">
              <a:effectLst/>
              <a:latin typeface="Segoe UI" panose="020B0502040204020203" pitchFamily="34" charset="0"/>
            </a:endParaRPr>
          </a:p>
          <a:p>
            <a:pPr algn="l"/>
            <a:r>
              <a:rPr lang="zh-CN" altLang="en-US" sz="2000" b="1" i="0" dirty="0">
                <a:effectLst/>
                <a:latin typeface="黑体" panose="02010609060101010101" pitchFamily="49" charset="-122"/>
                <a:ea typeface="黑体" panose="02010609060101010101" pitchFamily="49" charset="-122"/>
              </a:rPr>
              <a:t>食品检测数据的预测分析示例</a:t>
            </a:r>
            <a:endParaRPr lang="zh-CN" altLang="en-US" sz="2000" b="1" i="0" dirty="0">
              <a:effectLst/>
              <a:latin typeface="黑体" panose="02010609060101010101" pitchFamily="49" charset="-122"/>
              <a:ea typeface="黑体" panose="02010609060101010101" pitchFamily="49" charset="-122"/>
            </a:endParaRPr>
          </a:p>
          <a:p>
            <a:pPr algn="l"/>
            <a:r>
              <a:rPr lang="zh-CN" altLang="en-US" sz="2000" b="0" i="0" dirty="0">
                <a:effectLst/>
                <a:latin typeface="黑体" panose="02010609060101010101" pitchFamily="49" charset="-122"/>
                <a:ea typeface="黑体" panose="02010609060101010101" pitchFamily="49" charset="-122"/>
              </a:rPr>
              <a:t>在此示例中，将使用 </a:t>
            </a:r>
            <a:r>
              <a:rPr lang="en-US" altLang="zh-CN" sz="2000" b="0" i="0" dirty="0">
                <a:effectLst/>
                <a:latin typeface="黑体" panose="02010609060101010101" pitchFamily="49" charset="-122"/>
                <a:ea typeface="黑体" panose="02010609060101010101" pitchFamily="49" charset="-122"/>
              </a:rPr>
              <a:t>Spark </a:t>
            </a:r>
            <a:r>
              <a:rPr lang="zh-CN" altLang="en-US" sz="2000" b="0" i="0" dirty="0">
                <a:effectLst/>
                <a:latin typeface="黑体" panose="02010609060101010101" pitchFamily="49" charset="-122"/>
                <a:ea typeface="黑体" panose="02010609060101010101" pitchFamily="49" charset="-122"/>
              </a:rPr>
              <a:t>对食品检测数据 （</a:t>
            </a:r>
            <a:r>
              <a:rPr lang="en-US" altLang="zh-CN" sz="2000" b="1" i="0" dirty="0">
                <a:effectLst/>
                <a:latin typeface="黑体" panose="02010609060101010101" pitchFamily="49" charset="-122"/>
                <a:ea typeface="黑体" panose="02010609060101010101" pitchFamily="49" charset="-122"/>
              </a:rPr>
              <a:t>Food_Inspections1.csv</a:t>
            </a:r>
            <a:r>
              <a:rPr lang="zh-CN" altLang="en-US" sz="2000" b="0" i="0" dirty="0">
                <a:effectLst/>
                <a:latin typeface="黑体" panose="02010609060101010101" pitchFamily="49" charset="-122"/>
                <a:ea typeface="黑体" panose="02010609060101010101" pitchFamily="49" charset="-122"/>
              </a:rPr>
              <a:t>） 进行一些预测分析。通过</a:t>
            </a:r>
            <a:r>
              <a:rPr lang="zh-CN" altLang="en-US" sz="2000" i="0" strike="noStrike" dirty="0">
                <a:effectLst/>
                <a:latin typeface="黑体" panose="02010609060101010101" pitchFamily="49" charset="-122"/>
                <a:ea typeface="黑体" panose="02010609060101010101" pitchFamily="49" charset="-122"/>
              </a:rPr>
              <a:t>芝加哥市数据门户</a:t>
            </a:r>
            <a:r>
              <a:rPr lang="zh-CN" altLang="en-US" sz="2000" b="0" i="0" dirty="0">
                <a:effectLst/>
                <a:latin typeface="黑体" panose="02010609060101010101" pitchFamily="49" charset="-122"/>
                <a:ea typeface="黑体" panose="02010609060101010101" pitchFamily="49" charset="-122"/>
              </a:rPr>
              <a:t>获取的数据。该数据集包含有关在芝加哥进行的食品企业检查的信息。包括有关每个机构的信息、发现的违规行为（如果有）以及检查结果。</a:t>
            </a:r>
            <a:r>
              <a:rPr lang="en-US" altLang="zh-CN" sz="2000" b="0" i="0" dirty="0">
                <a:effectLst/>
                <a:latin typeface="黑体" panose="02010609060101010101" pitchFamily="49" charset="-122"/>
                <a:ea typeface="黑体" panose="02010609060101010101" pitchFamily="49" charset="-122"/>
              </a:rPr>
              <a:t>CSV </a:t>
            </a:r>
            <a:r>
              <a:rPr lang="zh-CN" altLang="en-US" sz="2000" b="0" i="0" dirty="0">
                <a:effectLst/>
                <a:latin typeface="黑体" panose="02010609060101010101" pitchFamily="49" charset="-122"/>
                <a:ea typeface="黑体" panose="02010609060101010101" pitchFamily="49" charset="-122"/>
              </a:rPr>
              <a:t>数据文件已在与群集关联的存储帐户 </a:t>
            </a:r>
            <a:r>
              <a:rPr lang="en-US" altLang="zh-CN" sz="2000" b="0" i="0" dirty="0">
                <a:effectLst/>
                <a:latin typeface="黑体" panose="02010609060101010101" pitchFamily="49" charset="-122"/>
                <a:ea typeface="黑体" panose="02010609060101010101" pitchFamily="49" charset="-122"/>
              </a:rPr>
              <a:t>/</a:t>
            </a:r>
            <a:r>
              <a:rPr lang="en-US" altLang="zh-CN" sz="2000" b="1" i="0" dirty="0" err="1">
                <a:effectLst/>
                <a:latin typeface="黑体" panose="02010609060101010101" pitchFamily="49" charset="-122"/>
                <a:ea typeface="黑体" panose="02010609060101010101" pitchFamily="49" charset="-122"/>
              </a:rPr>
              <a:t>HdiSamples</a:t>
            </a:r>
            <a:r>
              <a:rPr lang="en-US" altLang="zh-CN" sz="2000" b="1" i="0" dirty="0">
                <a:effectLst/>
                <a:latin typeface="黑体" panose="02010609060101010101" pitchFamily="49" charset="-122"/>
                <a:ea typeface="黑体" panose="02010609060101010101" pitchFamily="49" charset="-122"/>
              </a:rPr>
              <a:t>/</a:t>
            </a:r>
            <a:r>
              <a:rPr lang="en-US" altLang="zh-CN" sz="2000" b="1" i="0" dirty="0" err="1">
                <a:effectLst/>
                <a:latin typeface="黑体" panose="02010609060101010101" pitchFamily="49" charset="-122"/>
                <a:ea typeface="黑体" panose="02010609060101010101" pitchFamily="49" charset="-122"/>
              </a:rPr>
              <a:t>HdiSamples</a:t>
            </a:r>
            <a:r>
              <a:rPr lang="en-US" altLang="zh-CN" sz="2000" b="1" i="0" dirty="0">
                <a:effectLst/>
                <a:latin typeface="黑体" panose="02010609060101010101" pitchFamily="49" charset="-122"/>
                <a:ea typeface="黑体" panose="02010609060101010101" pitchFamily="49" charset="-122"/>
              </a:rPr>
              <a:t>/</a:t>
            </a:r>
            <a:r>
              <a:rPr lang="en-US" altLang="zh-CN" sz="2000" b="1" i="0" dirty="0" err="1">
                <a:effectLst/>
                <a:latin typeface="黑体" panose="02010609060101010101" pitchFamily="49" charset="-122"/>
                <a:ea typeface="黑体" panose="02010609060101010101" pitchFamily="49" charset="-122"/>
              </a:rPr>
              <a:t>FoodInspectionData</a:t>
            </a:r>
            <a:r>
              <a:rPr lang="en-US" altLang="zh-CN" sz="2000" b="1" i="0" dirty="0">
                <a:effectLst/>
                <a:latin typeface="黑体" panose="02010609060101010101" pitchFamily="49" charset="-122"/>
                <a:ea typeface="黑体" panose="02010609060101010101" pitchFamily="49" charset="-122"/>
              </a:rPr>
              <a:t>/Food_Inspections1.csv</a:t>
            </a:r>
            <a:r>
              <a:rPr lang="zh-CN" altLang="en-US" sz="2000" b="0" i="0" dirty="0">
                <a:effectLst/>
                <a:latin typeface="黑体" panose="02010609060101010101" pitchFamily="49" charset="-122"/>
                <a:ea typeface="黑体" panose="02010609060101010101" pitchFamily="49" charset="-122"/>
              </a:rPr>
              <a:t> 中可用</a:t>
            </a:r>
            <a:r>
              <a:rPr lang="zh-CN" altLang="en-US" sz="2000" dirty="0">
                <a:latin typeface="黑体" panose="02010609060101010101" pitchFamily="49" charset="-122"/>
                <a:ea typeface="黑体" panose="02010609060101010101" pitchFamily="49" charset="-122"/>
              </a:rPr>
              <a:t>。</a:t>
            </a:r>
            <a:endParaRPr lang="en-US" altLang="zh-CN" sz="2000" dirty="0">
              <a:latin typeface="黑体" panose="02010609060101010101" pitchFamily="49" charset="-122"/>
              <a:ea typeface="黑体" panose="02010609060101010101" pitchFamily="49" charset="-122"/>
            </a:endParaRPr>
          </a:p>
          <a:p>
            <a:pPr algn="l"/>
            <a:endParaRPr lang="zh-CN" altLang="en-US" b="0" i="0" dirty="0">
              <a:effectLst/>
              <a:latin typeface="Segoe UI" panose="020B0502040204020203" pitchFamily="34" charset="0"/>
            </a:endParaRPr>
          </a:p>
        </p:txBody>
      </p:sp>
      <p:sp>
        <p:nvSpPr>
          <p:cNvPr id="4" name="文本框 3"/>
          <p:cNvSpPr txBox="1"/>
          <p:nvPr/>
        </p:nvSpPr>
        <p:spPr>
          <a:xfrm>
            <a:off x="370936" y="3403336"/>
            <a:ext cx="9583948" cy="252376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l"/>
            <a:r>
              <a:rPr lang="zh-CN" altLang="en-US" sz="2000" b="1" i="0" dirty="0">
                <a:solidFill>
                  <a:srgbClr val="161616"/>
                </a:solidFill>
                <a:effectLst/>
                <a:latin typeface="黑体" panose="02010609060101010101" pitchFamily="49" charset="-122"/>
                <a:ea typeface="黑体" panose="02010609060101010101" pitchFamily="49" charset="-122"/>
              </a:rPr>
              <a:t>创建 </a:t>
            </a:r>
            <a:r>
              <a:rPr lang="en-US" altLang="zh-CN" sz="2000" b="1" i="0" dirty="0">
                <a:solidFill>
                  <a:srgbClr val="161616"/>
                </a:solidFill>
                <a:effectLst/>
                <a:latin typeface="黑体" panose="02010609060101010101" pitchFamily="49" charset="-122"/>
                <a:ea typeface="黑体" panose="02010609060101010101" pitchFamily="49" charset="-122"/>
              </a:rPr>
              <a:t>Apache Spark </a:t>
            </a:r>
            <a:r>
              <a:rPr lang="en-US" altLang="zh-CN" sz="2000" b="1" i="0" dirty="0" err="1">
                <a:solidFill>
                  <a:srgbClr val="161616"/>
                </a:solidFill>
                <a:effectLst/>
                <a:latin typeface="黑体" panose="02010609060101010101" pitchFamily="49" charset="-122"/>
                <a:ea typeface="黑体" panose="02010609060101010101" pitchFamily="49" charset="-122"/>
              </a:rPr>
              <a:t>MLlib</a:t>
            </a:r>
            <a:r>
              <a:rPr lang="en-US" altLang="zh-CN" sz="2000" b="1" i="0" dirty="0">
                <a:solidFill>
                  <a:srgbClr val="161616"/>
                </a:solidFill>
                <a:effectLst/>
                <a:latin typeface="黑体" panose="02010609060101010101" pitchFamily="49" charset="-122"/>
                <a:ea typeface="黑体" panose="02010609060101010101" pitchFamily="49" charset="-122"/>
              </a:rPr>
              <a:t> </a:t>
            </a:r>
            <a:r>
              <a:rPr lang="zh-CN" altLang="en-US" sz="2000" b="1" i="0" dirty="0">
                <a:solidFill>
                  <a:srgbClr val="161616"/>
                </a:solidFill>
                <a:effectLst/>
                <a:latin typeface="黑体" panose="02010609060101010101" pitchFamily="49" charset="-122"/>
                <a:ea typeface="黑体" panose="02010609060101010101" pitchFamily="49" charset="-122"/>
              </a:rPr>
              <a:t>机器学习应用</a:t>
            </a:r>
            <a:r>
              <a:rPr lang="en-US" altLang="zh-CN" sz="2000" b="1" i="0" dirty="0">
                <a:solidFill>
                  <a:srgbClr val="161616"/>
                </a:solidFill>
                <a:effectLst/>
                <a:latin typeface="黑体" panose="02010609060101010101" pitchFamily="49" charset="-122"/>
                <a:ea typeface="黑体" panose="02010609060101010101" pitchFamily="49" charset="-122"/>
              </a:rPr>
              <a:t>Create an Apache Spark </a:t>
            </a:r>
            <a:r>
              <a:rPr lang="en-US" altLang="zh-CN" sz="2000" b="1" i="0" dirty="0" err="1">
                <a:solidFill>
                  <a:srgbClr val="161616"/>
                </a:solidFill>
                <a:effectLst/>
                <a:latin typeface="黑体" panose="02010609060101010101" pitchFamily="49" charset="-122"/>
                <a:ea typeface="黑体" panose="02010609060101010101" pitchFamily="49" charset="-122"/>
              </a:rPr>
              <a:t>MLlib</a:t>
            </a:r>
            <a:r>
              <a:rPr lang="en-US" altLang="zh-CN" sz="2000" b="1" i="0" dirty="0">
                <a:solidFill>
                  <a:srgbClr val="161616"/>
                </a:solidFill>
                <a:effectLst/>
                <a:latin typeface="黑体" panose="02010609060101010101" pitchFamily="49" charset="-122"/>
                <a:ea typeface="黑体" panose="02010609060101010101" pitchFamily="49" charset="-122"/>
              </a:rPr>
              <a:t> machine learning app</a:t>
            </a:r>
            <a:endParaRPr lang="en-US" altLang="zh-CN" sz="2000" b="1" i="0" dirty="0">
              <a:solidFill>
                <a:srgbClr val="161616"/>
              </a:solidFill>
              <a:effectLst/>
              <a:latin typeface="黑体" panose="02010609060101010101" pitchFamily="49" charset="-122"/>
              <a:ea typeface="黑体" panose="02010609060101010101" pitchFamily="49" charset="-122"/>
            </a:endParaRPr>
          </a:p>
          <a:p>
            <a:pPr algn="l">
              <a:buFont typeface="+mj-lt"/>
              <a:buAutoNum type="arabicPeriod"/>
            </a:pPr>
            <a:r>
              <a:rPr lang="zh-CN" altLang="en-US" sz="2000" b="0" i="0" dirty="0">
                <a:solidFill>
                  <a:srgbClr val="161616"/>
                </a:solidFill>
                <a:effectLst/>
                <a:latin typeface="黑体" panose="02010609060101010101" pitchFamily="49" charset="-122"/>
                <a:ea typeface="黑体" panose="02010609060101010101" pitchFamily="49" charset="-122"/>
              </a:rPr>
              <a:t>使用 </a:t>
            </a:r>
            <a:r>
              <a:rPr lang="en-US" altLang="zh-CN" sz="2000" b="0" i="0" dirty="0" err="1">
                <a:solidFill>
                  <a:srgbClr val="161616"/>
                </a:solidFill>
                <a:effectLst/>
                <a:latin typeface="黑体" panose="02010609060101010101" pitchFamily="49" charset="-122"/>
                <a:ea typeface="黑体" panose="02010609060101010101" pitchFamily="49" charset="-122"/>
              </a:rPr>
              <a:t>PySpark</a:t>
            </a:r>
            <a:r>
              <a:rPr lang="en-US" altLang="zh-CN" sz="2000" b="0" i="0" dirty="0">
                <a:solidFill>
                  <a:srgbClr val="161616"/>
                </a:solidFill>
                <a:effectLst/>
                <a:latin typeface="黑体" panose="02010609060101010101" pitchFamily="49" charset="-122"/>
                <a:ea typeface="黑体" panose="02010609060101010101" pitchFamily="49" charset="-122"/>
              </a:rPr>
              <a:t> </a:t>
            </a:r>
            <a:r>
              <a:rPr lang="zh-CN" altLang="en-US" sz="2000" b="0" i="0" dirty="0">
                <a:solidFill>
                  <a:srgbClr val="161616"/>
                </a:solidFill>
                <a:effectLst/>
                <a:latin typeface="黑体" panose="02010609060101010101" pitchFamily="49" charset="-122"/>
                <a:ea typeface="黑体" panose="02010609060101010101" pitchFamily="49" charset="-122"/>
              </a:rPr>
              <a:t>内核创建 </a:t>
            </a:r>
            <a:r>
              <a:rPr lang="en-US" altLang="zh-CN" sz="2000" b="0" i="0" dirty="0" err="1">
                <a:solidFill>
                  <a:srgbClr val="161616"/>
                </a:solidFill>
                <a:effectLst/>
                <a:latin typeface="黑体" panose="02010609060101010101" pitchFamily="49" charset="-122"/>
                <a:ea typeface="黑体" panose="02010609060101010101" pitchFamily="49" charset="-122"/>
              </a:rPr>
              <a:t>Jupyter</a:t>
            </a:r>
            <a:r>
              <a:rPr lang="en-US" altLang="zh-CN" sz="2000" b="0" i="0" dirty="0">
                <a:solidFill>
                  <a:srgbClr val="161616"/>
                </a:solidFill>
                <a:effectLst/>
                <a:latin typeface="黑体" panose="02010609060101010101" pitchFamily="49" charset="-122"/>
                <a:ea typeface="黑体" panose="02010609060101010101" pitchFamily="49" charset="-122"/>
              </a:rPr>
              <a:t> Notebook</a:t>
            </a:r>
            <a:r>
              <a:rPr lang="zh-CN" altLang="en-US" sz="2000" b="0" i="0" dirty="0">
                <a:solidFill>
                  <a:srgbClr val="161616"/>
                </a:solidFill>
                <a:effectLst/>
                <a:latin typeface="黑体" panose="02010609060101010101" pitchFamily="49" charset="-122"/>
                <a:ea typeface="黑体" panose="02010609060101010101" pitchFamily="49" charset="-122"/>
              </a:rPr>
              <a:t>。</a:t>
            </a:r>
            <a:endParaRPr lang="en-US" altLang="zh-CN" sz="2000" b="0" i="0" dirty="0">
              <a:solidFill>
                <a:srgbClr val="161616"/>
              </a:solidFill>
              <a:effectLst/>
              <a:latin typeface="黑体" panose="02010609060101010101" pitchFamily="49" charset="-122"/>
              <a:ea typeface="黑体" panose="02010609060101010101" pitchFamily="49" charset="-122"/>
            </a:endParaRPr>
          </a:p>
          <a:p>
            <a:pPr algn="l">
              <a:buFont typeface="+mj-lt"/>
              <a:buAutoNum type="arabicPeriod"/>
            </a:pPr>
            <a:r>
              <a:rPr lang="zh-CN" altLang="en-US" sz="2000" b="0" i="0" dirty="0">
                <a:solidFill>
                  <a:srgbClr val="161616"/>
                </a:solidFill>
                <a:effectLst/>
                <a:latin typeface="黑体" panose="02010609060101010101" pitchFamily="49" charset="-122"/>
                <a:ea typeface="黑体" panose="02010609060101010101" pitchFamily="49" charset="-122"/>
              </a:rPr>
              <a:t>导入此应用程序所需的类型。</a:t>
            </a:r>
            <a:endParaRPr lang="en-US" altLang="zh-CN" sz="2000" dirty="0">
              <a:solidFill>
                <a:srgbClr val="161616"/>
              </a:solidFill>
              <a:latin typeface="黑体" panose="02010609060101010101" pitchFamily="49" charset="-122"/>
              <a:ea typeface="黑体" panose="02010609060101010101" pitchFamily="49" charset="-122"/>
            </a:endParaRPr>
          </a:p>
          <a:p>
            <a:pPr algn="l"/>
            <a:endParaRPr lang="en-US" altLang="zh-CN" sz="2000" b="0" i="0" dirty="0">
              <a:solidFill>
                <a:srgbClr val="161616"/>
              </a:solidFill>
              <a:effectLst/>
              <a:latin typeface="黑体" panose="02010609060101010101" pitchFamily="49" charset="-122"/>
              <a:ea typeface="黑体" panose="02010609060101010101" pitchFamily="49" charset="-122"/>
            </a:endParaRPr>
          </a:p>
          <a:p>
            <a:pPr algn="l"/>
            <a:r>
              <a:rPr lang="zh-CN" altLang="en-US" sz="2000" b="0" i="0" dirty="0">
                <a:solidFill>
                  <a:srgbClr val="161616"/>
                </a:solidFill>
                <a:effectLst/>
                <a:latin typeface="黑体" panose="02010609060101010101" pitchFamily="49" charset="-122"/>
                <a:ea typeface="黑体" panose="02010609060101010101" pitchFamily="49" charset="-122"/>
              </a:rPr>
              <a:t>由于 </a:t>
            </a:r>
            <a:r>
              <a:rPr lang="en-US" altLang="zh-CN" sz="2000" b="0" i="0" dirty="0" err="1">
                <a:solidFill>
                  <a:srgbClr val="161616"/>
                </a:solidFill>
                <a:effectLst/>
                <a:latin typeface="黑体" panose="02010609060101010101" pitchFamily="49" charset="-122"/>
                <a:ea typeface="黑体" panose="02010609060101010101" pitchFamily="49" charset="-122"/>
              </a:rPr>
              <a:t>PySpark</a:t>
            </a:r>
            <a:r>
              <a:rPr lang="en-US" altLang="zh-CN" sz="2000" b="0" i="0" dirty="0">
                <a:solidFill>
                  <a:srgbClr val="161616"/>
                </a:solidFill>
                <a:effectLst/>
                <a:latin typeface="黑体" panose="02010609060101010101" pitchFamily="49" charset="-122"/>
                <a:ea typeface="黑体" panose="02010609060101010101" pitchFamily="49" charset="-122"/>
              </a:rPr>
              <a:t> </a:t>
            </a:r>
            <a:r>
              <a:rPr lang="zh-CN" altLang="en-US" sz="2000" b="0" i="0" dirty="0">
                <a:solidFill>
                  <a:srgbClr val="161616"/>
                </a:solidFill>
                <a:effectLst/>
                <a:latin typeface="黑体" panose="02010609060101010101" pitchFamily="49" charset="-122"/>
                <a:ea typeface="黑体" panose="02010609060101010101" pitchFamily="49" charset="-122"/>
              </a:rPr>
              <a:t>内核，您不需要显式创建任何上下文。</a:t>
            </a:r>
            <a:endParaRPr lang="en-US" altLang="zh-CN" sz="2000" b="0" i="0" dirty="0">
              <a:solidFill>
                <a:srgbClr val="161616"/>
              </a:solidFill>
              <a:effectLst/>
              <a:latin typeface="黑体" panose="02010609060101010101" pitchFamily="49" charset="-122"/>
              <a:ea typeface="黑体" panose="02010609060101010101" pitchFamily="49" charset="-122"/>
            </a:endParaRPr>
          </a:p>
          <a:p>
            <a:pPr algn="l"/>
            <a:r>
              <a:rPr lang="zh-CN" altLang="en-US" sz="2000" b="0" i="0" dirty="0">
                <a:solidFill>
                  <a:srgbClr val="161616"/>
                </a:solidFill>
                <a:effectLst/>
                <a:latin typeface="黑体" panose="02010609060101010101" pitchFamily="49" charset="-122"/>
                <a:ea typeface="黑体" panose="02010609060101010101" pitchFamily="49" charset="-122"/>
              </a:rPr>
              <a:t>运行第一个代码单元时，会自动创建 </a:t>
            </a:r>
            <a:r>
              <a:rPr lang="en-US" altLang="zh-CN" sz="2000" b="0" i="0" dirty="0">
                <a:solidFill>
                  <a:srgbClr val="161616"/>
                </a:solidFill>
                <a:effectLst/>
                <a:latin typeface="黑体" panose="02010609060101010101" pitchFamily="49" charset="-122"/>
                <a:ea typeface="黑体" panose="02010609060101010101" pitchFamily="49" charset="-122"/>
              </a:rPr>
              <a:t>Spark </a:t>
            </a:r>
            <a:r>
              <a:rPr lang="zh-CN" altLang="en-US" sz="2000" b="0" i="0" dirty="0">
                <a:solidFill>
                  <a:srgbClr val="161616"/>
                </a:solidFill>
                <a:effectLst/>
                <a:latin typeface="黑体" panose="02010609060101010101" pitchFamily="49" charset="-122"/>
                <a:ea typeface="黑体" panose="02010609060101010101" pitchFamily="49" charset="-122"/>
              </a:rPr>
              <a:t>和 </a:t>
            </a:r>
            <a:r>
              <a:rPr lang="en-US" altLang="zh-CN" sz="2000" b="0" i="0" dirty="0">
                <a:solidFill>
                  <a:srgbClr val="161616"/>
                </a:solidFill>
                <a:effectLst/>
                <a:latin typeface="黑体" panose="02010609060101010101" pitchFamily="49" charset="-122"/>
                <a:ea typeface="黑体" panose="02010609060101010101" pitchFamily="49" charset="-122"/>
              </a:rPr>
              <a:t>Hive </a:t>
            </a:r>
            <a:r>
              <a:rPr lang="zh-CN" altLang="en-US" sz="2000" b="0" i="0" dirty="0">
                <a:solidFill>
                  <a:srgbClr val="161616"/>
                </a:solidFill>
                <a:effectLst/>
                <a:latin typeface="黑体" panose="02010609060101010101" pitchFamily="49" charset="-122"/>
                <a:ea typeface="黑体" panose="02010609060101010101" pitchFamily="49" charset="-122"/>
              </a:rPr>
              <a:t>上下文。</a:t>
            </a:r>
            <a:endParaRPr lang="en-US" altLang="zh-CN" sz="2000" b="0" i="0" dirty="0">
              <a:solidFill>
                <a:srgbClr val="161616"/>
              </a:solidFill>
              <a:effectLst/>
              <a:latin typeface="黑体" panose="02010609060101010101" pitchFamily="49" charset="-122"/>
              <a:ea typeface="黑体" panose="02010609060101010101" pitchFamily="49" charset="-122"/>
            </a:endParaRPr>
          </a:p>
          <a:p>
            <a:pPr algn="l"/>
            <a:endParaRPr lang="zh-CN" altLang="en-US" b="0" i="0" dirty="0">
              <a:solidFill>
                <a:srgbClr val="161616"/>
              </a:solidFill>
              <a:effectLst/>
              <a:latin typeface="Segoe UI" panose="020B0502040204020203" pitchFamily="34" charset="0"/>
            </a:endParaRPr>
          </a:p>
        </p:txBody>
      </p:sp>
      <p:pic>
        <p:nvPicPr>
          <p:cNvPr id="6" name="图片 5"/>
          <p:cNvPicPr>
            <a:picLocks noChangeAspect="1"/>
          </p:cNvPicPr>
          <p:nvPr/>
        </p:nvPicPr>
        <p:blipFill rotWithShape="1">
          <a:blip r:embed="rId2"/>
          <a:srcRect r="15780"/>
          <a:stretch>
            <a:fillRect/>
          </a:stretch>
        </p:blipFill>
        <p:spPr>
          <a:xfrm>
            <a:off x="7315199" y="5028687"/>
            <a:ext cx="4876801" cy="1735277"/>
          </a:xfrm>
          <a:prstGeom prst="rect">
            <a:avLst/>
          </a:prstGeom>
        </p:spPr>
      </p:pic>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283633" y="952253"/>
            <a:ext cx="11624734"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l"/>
            <a:r>
              <a:rPr lang="zh-CN" altLang="en-US" b="1" i="0" dirty="0">
                <a:solidFill>
                  <a:srgbClr val="161616"/>
                </a:solidFill>
                <a:effectLst/>
                <a:latin typeface="Segoe UI" panose="020B0502040204020203" pitchFamily="34" charset="0"/>
              </a:rPr>
              <a:t>构造输入数据帧</a:t>
            </a:r>
            <a:endParaRPr lang="zh-CN" altLang="en-US" b="1" i="0" dirty="0">
              <a:solidFill>
                <a:srgbClr val="161616"/>
              </a:solidFill>
              <a:effectLst/>
              <a:latin typeface="Segoe UI" panose="020B0502040204020203" pitchFamily="34" charset="0"/>
            </a:endParaRPr>
          </a:p>
          <a:p>
            <a:pPr algn="l"/>
            <a:r>
              <a:rPr lang="zh-CN" altLang="en-US" b="0" i="0" dirty="0">
                <a:solidFill>
                  <a:srgbClr val="161616"/>
                </a:solidFill>
                <a:effectLst/>
                <a:latin typeface="Segoe UI" panose="020B0502040204020203" pitchFamily="34" charset="0"/>
              </a:rPr>
              <a:t>使用 </a:t>
            </a:r>
            <a:r>
              <a:rPr lang="en-US" altLang="zh-CN" b="0" i="0" dirty="0">
                <a:solidFill>
                  <a:srgbClr val="161616"/>
                </a:solidFill>
                <a:effectLst/>
                <a:latin typeface="Segoe UI" panose="020B0502040204020203" pitchFamily="34" charset="0"/>
              </a:rPr>
              <a:t>Spark </a:t>
            </a:r>
            <a:r>
              <a:rPr lang="zh-CN" altLang="en-US" b="0" i="0" dirty="0">
                <a:solidFill>
                  <a:srgbClr val="161616"/>
                </a:solidFill>
                <a:effectLst/>
                <a:latin typeface="Segoe UI" panose="020B0502040204020203" pitchFamily="34" charset="0"/>
              </a:rPr>
              <a:t>上下文将原始 </a:t>
            </a:r>
            <a:r>
              <a:rPr lang="en-US" altLang="zh-CN" b="0" i="0" dirty="0">
                <a:solidFill>
                  <a:srgbClr val="161616"/>
                </a:solidFill>
                <a:effectLst/>
                <a:latin typeface="Segoe UI" panose="020B0502040204020203" pitchFamily="34" charset="0"/>
              </a:rPr>
              <a:t>CSV </a:t>
            </a:r>
            <a:r>
              <a:rPr lang="zh-CN" altLang="en-US" b="0" i="0" dirty="0">
                <a:solidFill>
                  <a:srgbClr val="161616"/>
                </a:solidFill>
                <a:effectLst/>
                <a:latin typeface="Segoe UI" panose="020B0502040204020203" pitchFamily="34" charset="0"/>
              </a:rPr>
              <a:t>数据作为非结构化文本提取到内存中。然后使用 </a:t>
            </a:r>
            <a:r>
              <a:rPr lang="en-US" altLang="zh-CN" b="0" i="0" dirty="0">
                <a:solidFill>
                  <a:srgbClr val="161616"/>
                </a:solidFill>
                <a:effectLst/>
                <a:latin typeface="Segoe UI" panose="020B0502040204020203" pitchFamily="34" charset="0"/>
              </a:rPr>
              <a:t>Python </a:t>
            </a:r>
            <a:r>
              <a:rPr lang="zh-CN" altLang="en-US" b="0" i="0" dirty="0">
                <a:solidFill>
                  <a:srgbClr val="161616"/>
                </a:solidFill>
                <a:effectLst/>
                <a:latin typeface="Segoe UI" panose="020B0502040204020203" pitchFamily="34" charset="0"/>
              </a:rPr>
              <a:t>的 </a:t>
            </a:r>
            <a:r>
              <a:rPr lang="en-US" altLang="zh-CN" b="0" i="0" dirty="0">
                <a:solidFill>
                  <a:srgbClr val="161616"/>
                </a:solidFill>
                <a:effectLst/>
                <a:latin typeface="Segoe UI" panose="020B0502040204020203" pitchFamily="34" charset="0"/>
              </a:rPr>
              <a:t>CSV </a:t>
            </a:r>
            <a:r>
              <a:rPr lang="zh-CN" altLang="en-US" b="0" i="0" dirty="0">
                <a:solidFill>
                  <a:srgbClr val="161616"/>
                </a:solidFill>
                <a:effectLst/>
                <a:latin typeface="Segoe UI" panose="020B0502040204020203" pitchFamily="34" charset="0"/>
              </a:rPr>
              <a:t>库来解析数据的每一行。</a:t>
            </a:r>
            <a:endParaRPr lang="zh-CN" altLang="en-US" b="0" i="0" dirty="0">
              <a:solidFill>
                <a:srgbClr val="161616"/>
              </a:solidFill>
              <a:effectLst/>
              <a:latin typeface="Segoe UI" panose="020B0502040204020203" pitchFamily="34" charset="0"/>
            </a:endParaRPr>
          </a:p>
          <a:p>
            <a:pPr algn="l">
              <a:buFont typeface="+mj-lt"/>
              <a:buAutoNum type="arabicPeriod"/>
            </a:pPr>
            <a:r>
              <a:rPr lang="zh-CN" altLang="en-US" b="0" i="0" dirty="0">
                <a:solidFill>
                  <a:srgbClr val="161616"/>
                </a:solidFill>
                <a:effectLst/>
                <a:latin typeface="Segoe UI" panose="020B0502040204020203" pitchFamily="34" charset="0"/>
              </a:rPr>
              <a:t>运行以下行，通过导入和分析输入数据来创建弹性分布式数据集 （</a:t>
            </a:r>
            <a:r>
              <a:rPr lang="en-US" altLang="zh-CN" b="0" i="0" dirty="0">
                <a:solidFill>
                  <a:srgbClr val="161616"/>
                </a:solidFill>
                <a:effectLst/>
                <a:latin typeface="Segoe UI" panose="020B0502040204020203" pitchFamily="34" charset="0"/>
              </a:rPr>
              <a:t>RDD</a:t>
            </a:r>
            <a:r>
              <a:rPr lang="zh-CN" altLang="en-US" b="0" i="0" dirty="0">
                <a:solidFill>
                  <a:srgbClr val="161616"/>
                </a:solidFill>
                <a:effectLst/>
                <a:latin typeface="Segoe UI" panose="020B0502040204020203" pitchFamily="34" charset="0"/>
              </a:rPr>
              <a:t>）。</a:t>
            </a:r>
            <a:endParaRPr lang="zh-CN" altLang="en-US" b="0" i="0" dirty="0">
              <a:solidFill>
                <a:srgbClr val="161616"/>
              </a:solidFill>
              <a:effectLst/>
              <a:latin typeface="Segoe UI" panose="020B0502040204020203" pitchFamily="34" charset="0"/>
            </a:endParaRPr>
          </a:p>
        </p:txBody>
      </p:sp>
      <p:sp>
        <p:nvSpPr>
          <p:cNvPr id="4" name="文本框 3"/>
          <p:cNvSpPr txBox="1"/>
          <p:nvPr/>
        </p:nvSpPr>
        <p:spPr>
          <a:xfrm>
            <a:off x="283633" y="4967632"/>
            <a:ext cx="6096000"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b="0" i="0" dirty="0">
                <a:solidFill>
                  <a:srgbClr val="161616"/>
                </a:solidFill>
                <a:effectLst/>
                <a:latin typeface="Segoe UI" panose="020B0502040204020203" pitchFamily="34" charset="0"/>
              </a:rPr>
              <a:t>2.</a:t>
            </a:r>
            <a:r>
              <a:rPr lang="zh-CN" altLang="en-US" b="0" i="0" dirty="0">
                <a:solidFill>
                  <a:srgbClr val="161616"/>
                </a:solidFill>
                <a:effectLst/>
                <a:latin typeface="Segoe UI" panose="020B0502040204020203" pitchFamily="34" charset="0"/>
              </a:rPr>
              <a:t>运行以下代码以从 </a:t>
            </a:r>
            <a:r>
              <a:rPr lang="en-US" altLang="zh-CN" b="0" i="0" dirty="0">
                <a:solidFill>
                  <a:srgbClr val="161616"/>
                </a:solidFill>
                <a:effectLst/>
                <a:latin typeface="Segoe UI" panose="020B0502040204020203" pitchFamily="34" charset="0"/>
              </a:rPr>
              <a:t>RDD </a:t>
            </a:r>
            <a:r>
              <a:rPr lang="zh-CN" altLang="en-US" b="0" i="0" dirty="0">
                <a:solidFill>
                  <a:srgbClr val="161616"/>
                </a:solidFill>
                <a:effectLst/>
                <a:latin typeface="Segoe UI" panose="020B0502040204020203" pitchFamily="34" charset="0"/>
              </a:rPr>
              <a:t>中检索一行，以便查看数据架构：</a:t>
            </a:r>
            <a:endParaRPr lang="zh-CN" altLang="en-US" dirty="0"/>
          </a:p>
        </p:txBody>
      </p:sp>
      <p:pic>
        <p:nvPicPr>
          <p:cNvPr id="6" name="图片 5"/>
          <p:cNvPicPr>
            <a:picLocks noChangeAspect="1"/>
          </p:cNvPicPr>
          <p:nvPr/>
        </p:nvPicPr>
        <p:blipFill>
          <a:blip r:embed="rId2"/>
          <a:stretch>
            <a:fillRect/>
          </a:stretch>
        </p:blipFill>
        <p:spPr>
          <a:xfrm>
            <a:off x="6639932" y="3320700"/>
            <a:ext cx="5268435" cy="3293864"/>
          </a:xfrm>
          <a:prstGeom prst="rect">
            <a:avLst/>
          </a:prstGeom>
        </p:spPr>
      </p:pic>
      <p:sp>
        <p:nvSpPr>
          <p:cNvPr id="7" name="文本框 6"/>
          <p:cNvSpPr txBox="1"/>
          <p:nvPr/>
        </p:nvSpPr>
        <p:spPr>
          <a:xfrm>
            <a:off x="6639932" y="2634372"/>
            <a:ext cx="1126067"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dirty="0"/>
              <a:t>3.</a:t>
            </a:r>
            <a:r>
              <a:rPr lang="zh-CN" altLang="en-US" dirty="0"/>
              <a:t>输出为</a:t>
            </a:r>
            <a:endParaRPr lang="zh-CN" altLang="en-US" dirty="0"/>
          </a:p>
        </p:txBody>
      </p:sp>
      <p:pic>
        <p:nvPicPr>
          <p:cNvPr id="8" name="图片 7"/>
          <p:cNvPicPr>
            <a:picLocks noChangeAspect="1"/>
          </p:cNvPicPr>
          <p:nvPr/>
        </p:nvPicPr>
        <p:blipFill>
          <a:blip r:embed="rId3"/>
          <a:stretch>
            <a:fillRect/>
          </a:stretch>
        </p:blipFill>
        <p:spPr>
          <a:xfrm>
            <a:off x="441433" y="2614809"/>
            <a:ext cx="5537730" cy="1815525"/>
          </a:xfrm>
          <a:prstGeom prst="rect">
            <a:avLst/>
          </a:prstGeom>
        </p:spPr>
      </p:pic>
      <p:pic>
        <p:nvPicPr>
          <p:cNvPr id="9" name="图片 8"/>
          <p:cNvPicPr>
            <a:picLocks noChangeAspect="1"/>
          </p:cNvPicPr>
          <p:nvPr/>
        </p:nvPicPr>
        <p:blipFill>
          <a:blip r:embed="rId4"/>
          <a:stretch>
            <a:fillRect/>
          </a:stretch>
        </p:blipFill>
        <p:spPr>
          <a:xfrm>
            <a:off x="441433" y="5874262"/>
            <a:ext cx="5537730" cy="665685"/>
          </a:xfrm>
          <a:prstGeom prst="rect">
            <a:avLst/>
          </a:prstGeom>
        </p:spPr>
      </p:pic>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635000" y="1094628"/>
            <a:ext cx="10922000"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000" b="0" i="0" dirty="0">
                <a:solidFill>
                  <a:srgbClr val="161616"/>
                </a:solidFill>
                <a:effectLst/>
                <a:latin typeface="黑体" panose="02010609060101010101" pitchFamily="49" charset="-122"/>
                <a:ea typeface="黑体" panose="02010609060101010101" pitchFamily="49" charset="-122"/>
              </a:rPr>
              <a:t>运行以下代码以创建一个数据帧</a:t>
            </a:r>
            <a:r>
              <a:rPr lang="en-US" altLang="zh-CN" sz="2000" dirty="0">
                <a:solidFill>
                  <a:srgbClr val="161616"/>
                </a:solidFill>
                <a:latin typeface="黑体" panose="02010609060101010101" pitchFamily="49" charset="-122"/>
                <a:ea typeface="黑体" panose="02010609060101010101" pitchFamily="49" charset="-122"/>
              </a:rPr>
              <a:t>( </a:t>
            </a:r>
            <a:r>
              <a:rPr lang="en-US" altLang="zh-CN" sz="2000" b="0" i="1" dirty="0">
                <a:solidFill>
                  <a:srgbClr val="161616"/>
                </a:solidFill>
                <a:effectLst/>
                <a:latin typeface="黑体" panose="02010609060101010101" pitchFamily="49" charset="-122"/>
                <a:ea typeface="黑体" panose="02010609060101010101" pitchFamily="49" charset="-122"/>
              </a:rPr>
              <a:t>df </a:t>
            </a:r>
            <a:r>
              <a:rPr lang="en-US" altLang="zh-CN" sz="2000" dirty="0">
                <a:solidFill>
                  <a:srgbClr val="161616"/>
                </a:solidFill>
                <a:latin typeface="黑体" panose="02010609060101010101" pitchFamily="49" charset="-122"/>
                <a:ea typeface="黑体" panose="02010609060101010101" pitchFamily="49" charset="-122"/>
              </a:rPr>
              <a:t>)</a:t>
            </a:r>
            <a:r>
              <a:rPr lang="zh-CN" altLang="en-US" sz="2000" b="0" i="0" dirty="0">
                <a:solidFill>
                  <a:srgbClr val="161616"/>
                </a:solidFill>
                <a:effectLst/>
                <a:latin typeface="黑体" panose="02010609060101010101" pitchFamily="49" charset="-122"/>
                <a:ea typeface="黑体" panose="02010609060101010101" pitchFamily="49" charset="-122"/>
              </a:rPr>
              <a:t> 和一个临时表</a:t>
            </a:r>
            <a:r>
              <a:rPr lang="en-US" altLang="zh-CN" sz="2000" b="0" i="0" dirty="0">
                <a:solidFill>
                  <a:srgbClr val="161616"/>
                </a:solidFill>
                <a:effectLst/>
                <a:latin typeface="黑体" panose="02010609060101010101" pitchFamily="49" charset="-122"/>
                <a:ea typeface="黑体" panose="02010609060101010101" pitchFamily="49" charset="-122"/>
              </a:rPr>
              <a:t>( </a:t>
            </a:r>
            <a:r>
              <a:rPr lang="en-US" altLang="zh-CN" sz="2000" b="0" i="1" dirty="0">
                <a:solidFill>
                  <a:srgbClr val="161616"/>
                </a:solidFill>
                <a:effectLst/>
                <a:latin typeface="黑体" panose="02010609060101010101" pitchFamily="49" charset="-122"/>
                <a:ea typeface="黑体" panose="02010609060101010101" pitchFamily="49" charset="-122"/>
              </a:rPr>
              <a:t>CountResults </a:t>
            </a:r>
            <a:r>
              <a:rPr lang="en-US" altLang="zh-CN" sz="2000" b="0" i="0" dirty="0">
                <a:solidFill>
                  <a:srgbClr val="161616"/>
                </a:solidFill>
                <a:effectLst/>
                <a:latin typeface="黑体" panose="02010609060101010101" pitchFamily="49" charset="-122"/>
                <a:ea typeface="黑体" panose="02010609060101010101" pitchFamily="49" charset="-122"/>
              </a:rPr>
              <a:t>)</a:t>
            </a:r>
            <a:r>
              <a:rPr lang="zh-CN" altLang="en-US" sz="2000" b="0" i="0" dirty="0">
                <a:solidFill>
                  <a:srgbClr val="161616"/>
                </a:solidFill>
                <a:effectLst/>
                <a:latin typeface="黑体" panose="02010609060101010101" pitchFamily="49" charset="-122"/>
                <a:ea typeface="黑体" panose="02010609060101010101" pitchFamily="49" charset="-122"/>
              </a:rPr>
              <a:t>，其中包含一些对预测分析有用的列。 用于对结构化数据进行转换。</a:t>
            </a:r>
            <a:endParaRPr lang="zh-CN" altLang="en-US" sz="2000"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881593" y="2378015"/>
            <a:ext cx="7143750" cy="1981200"/>
          </a:xfrm>
          <a:prstGeom prst="rect">
            <a:avLst/>
          </a:prstGeom>
        </p:spPr>
      </p:pic>
      <p:sp>
        <p:nvSpPr>
          <p:cNvPr id="6" name="文本框 5"/>
          <p:cNvSpPr txBox="1"/>
          <p:nvPr/>
        </p:nvSpPr>
        <p:spPr>
          <a:xfrm>
            <a:off x="637381" y="4853634"/>
            <a:ext cx="4182534" cy="36933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b="0" i="0" dirty="0">
                <a:solidFill>
                  <a:srgbClr val="161616"/>
                </a:solidFill>
                <a:effectLst/>
                <a:latin typeface="Segoe UI" panose="020B0502040204020203" pitchFamily="34" charset="0"/>
              </a:rPr>
              <a:t>运行以下代码以获取一小部分数据示例：</a:t>
            </a:r>
            <a:endParaRPr lang="zh-CN" altLang="en-US" dirty="0"/>
          </a:p>
        </p:txBody>
      </p:sp>
      <p:pic>
        <p:nvPicPr>
          <p:cNvPr id="7" name="图片 6"/>
          <p:cNvPicPr>
            <a:picLocks noChangeAspect="1"/>
          </p:cNvPicPr>
          <p:nvPr/>
        </p:nvPicPr>
        <p:blipFill>
          <a:blip r:embed="rId3"/>
          <a:stretch>
            <a:fillRect/>
          </a:stretch>
        </p:blipFill>
        <p:spPr>
          <a:xfrm>
            <a:off x="635000" y="5360197"/>
            <a:ext cx="6105525" cy="714375"/>
          </a:xfrm>
          <a:prstGeom prst="rect">
            <a:avLst/>
          </a:prstGeom>
        </p:spPr>
      </p:pic>
      <p:pic>
        <p:nvPicPr>
          <p:cNvPr id="8" name="图片 7"/>
          <p:cNvPicPr>
            <a:picLocks noChangeAspect="1"/>
          </p:cNvPicPr>
          <p:nvPr/>
        </p:nvPicPr>
        <p:blipFill>
          <a:blip r:embed="rId4"/>
          <a:stretch>
            <a:fillRect/>
          </a:stretch>
        </p:blipFill>
        <p:spPr>
          <a:xfrm>
            <a:off x="7081838" y="4481688"/>
            <a:ext cx="4733925" cy="2162175"/>
          </a:xfrm>
          <a:prstGeom prst="rect">
            <a:avLst/>
          </a:prstGeom>
        </p:spPr>
      </p:pic>
      <p:cxnSp>
        <p:nvCxnSpPr>
          <p:cNvPr id="9" name="直接箭头连接符 8"/>
          <p:cNvCxnSpPr/>
          <p:nvPr/>
        </p:nvCxnSpPr>
        <p:spPr>
          <a:xfrm>
            <a:off x="5063068" y="5734318"/>
            <a:ext cx="1862667"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511801" y="5241815"/>
            <a:ext cx="1159933" cy="369332"/>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dirty="0"/>
              <a:t>   输出为</a:t>
            </a:r>
            <a:endParaRPr lang="zh-CN" altLang="en-US" dirty="0"/>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en-US" altLang="zh-CN" sz="2800" dirty="0">
                <a:solidFill>
                  <a:schemeClr val="bg1"/>
                </a:solidFill>
                <a:latin typeface="黑体" panose="02010609060101010101" pitchFamily="49" charset="-122"/>
                <a:ea typeface="黑体" panose="02010609060101010101" pitchFamily="49" charset="-122"/>
              </a:rPr>
              <a:t>1.4 </a:t>
            </a:r>
            <a:r>
              <a:rPr lang="zh-CN" altLang="en-US" sz="2800" dirty="0">
                <a:solidFill>
                  <a:schemeClr val="bg1"/>
                </a:solidFill>
                <a:latin typeface="黑体" panose="02010609060101010101" pitchFamily="49" charset="-122"/>
                <a:ea typeface="黑体" panose="02010609060101010101" pitchFamily="49" charset="-122"/>
              </a:rPr>
              <a:t>大数据分析与挖掘工具</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301925" y="1120985"/>
            <a:ext cx="3416060" cy="40011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l"/>
            <a:r>
              <a:rPr lang="zh-CN" altLang="en-US" sz="2000" b="1" i="0" dirty="0">
                <a:solidFill>
                  <a:srgbClr val="161616"/>
                </a:solidFill>
                <a:effectLst/>
                <a:latin typeface="黑体" panose="02010609060101010101" pitchFamily="49" charset="-122"/>
                <a:ea typeface="黑体" panose="02010609060101010101" pitchFamily="49" charset="-122"/>
              </a:rPr>
              <a:t>创建预测的可视化表示形式</a:t>
            </a:r>
            <a:endParaRPr lang="zh-CN" altLang="en-US" sz="2000" b="1" i="0" dirty="0">
              <a:solidFill>
                <a:srgbClr val="161616"/>
              </a:solidFill>
              <a:effectLst/>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a:stretch>
            <a:fillRect/>
          </a:stretch>
        </p:blipFill>
        <p:spPr>
          <a:xfrm>
            <a:off x="301925" y="1833832"/>
            <a:ext cx="7324725" cy="2095500"/>
          </a:xfrm>
          <a:prstGeom prst="rect">
            <a:avLst/>
          </a:prstGeom>
        </p:spPr>
      </p:pic>
      <p:sp>
        <p:nvSpPr>
          <p:cNvPr id="8" name="文本框 7"/>
          <p:cNvSpPr txBox="1"/>
          <p:nvPr/>
        </p:nvSpPr>
        <p:spPr>
          <a:xfrm>
            <a:off x="310551" y="4095901"/>
            <a:ext cx="6081623" cy="258532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dirty="0">
                <a:solidFill>
                  <a:srgbClr val="161616"/>
                </a:solidFill>
                <a:latin typeface="Segoe UI" panose="020B0502040204020203" pitchFamily="34" charset="0"/>
              </a:rPr>
              <a:t>可</a:t>
            </a:r>
            <a:r>
              <a:rPr lang="zh-CN" altLang="en-US" b="0" i="0" dirty="0">
                <a:solidFill>
                  <a:srgbClr val="161616"/>
                </a:solidFill>
                <a:effectLst/>
                <a:latin typeface="Segoe UI" panose="020B0502040204020203" pitchFamily="34" charset="0"/>
              </a:rPr>
              <a:t>看到以下输出：</a:t>
            </a:r>
            <a:endParaRPr lang="en-US" altLang="zh-CN" b="0" i="0" dirty="0">
              <a:solidFill>
                <a:srgbClr val="161616"/>
              </a:solidFill>
              <a:effectLst/>
              <a:latin typeface="Segoe UI" panose="020B0502040204020203" pitchFamily="34" charset="0"/>
            </a:endParaRPr>
          </a:p>
          <a:p>
            <a:endParaRPr lang="en-US" altLang="zh-CN" dirty="0">
              <a:solidFill>
                <a:srgbClr val="161616"/>
              </a:solidFill>
              <a:latin typeface="Segoe UI" panose="020B0502040204020203" pitchFamily="34" charset="0"/>
            </a:endParaRPr>
          </a:p>
          <a:p>
            <a:endParaRPr lang="en-US" altLang="zh-CN" dirty="0">
              <a:solidFill>
                <a:srgbClr val="161616"/>
              </a:solidFill>
              <a:latin typeface="Segoe UI" panose="020B0502040204020203" pitchFamily="34" charset="0"/>
            </a:endParaRPr>
          </a:p>
          <a:p>
            <a:endParaRPr lang="en-US" altLang="zh-CN" dirty="0">
              <a:solidFill>
                <a:srgbClr val="161616"/>
              </a:solidFill>
              <a:latin typeface="Segoe UI" panose="020B0502040204020203" pitchFamily="34" charset="0"/>
            </a:endParaRPr>
          </a:p>
          <a:p>
            <a:endParaRPr lang="en-US" altLang="zh-CN" dirty="0">
              <a:solidFill>
                <a:srgbClr val="161616"/>
              </a:solidFill>
              <a:latin typeface="Segoe UI" panose="020B0502040204020203" pitchFamily="34" charset="0"/>
            </a:endParaRPr>
          </a:p>
          <a:p>
            <a:endParaRPr lang="en-US" altLang="zh-CN" dirty="0">
              <a:solidFill>
                <a:srgbClr val="161616"/>
              </a:solidFill>
              <a:latin typeface="Segoe UI" panose="020B0502040204020203" pitchFamily="34" charset="0"/>
            </a:endParaRPr>
          </a:p>
          <a:p>
            <a:endParaRPr lang="en-US" altLang="zh-CN" dirty="0">
              <a:solidFill>
                <a:srgbClr val="161616"/>
              </a:solidFill>
              <a:latin typeface="Segoe UI" panose="020B0502040204020203" pitchFamily="34" charset="0"/>
            </a:endParaRPr>
          </a:p>
          <a:p>
            <a:endParaRPr lang="en-US" altLang="zh-CN" dirty="0">
              <a:solidFill>
                <a:srgbClr val="161616"/>
              </a:solidFill>
              <a:latin typeface="Segoe UI" panose="020B0502040204020203" pitchFamily="34" charset="0"/>
            </a:endParaRPr>
          </a:p>
          <a:p>
            <a:endParaRPr lang="zh-CN" altLang="en-US" dirty="0"/>
          </a:p>
        </p:txBody>
      </p:sp>
      <p:pic>
        <p:nvPicPr>
          <p:cNvPr id="9" name="图片 8"/>
          <p:cNvPicPr>
            <a:picLocks noChangeAspect="1"/>
          </p:cNvPicPr>
          <p:nvPr/>
        </p:nvPicPr>
        <p:blipFill>
          <a:blip r:embed="rId3"/>
          <a:stretch>
            <a:fillRect/>
          </a:stretch>
        </p:blipFill>
        <p:spPr>
          <a:xfrm>
            <a:off x="381829" y="4468996"/>
            <a:ext cx="3582458" cy="2117427"/>
          </a:xfrm>
          <a:prstGeom prst="rect">
            <a:avLst/>
          </a:prstGeom>
        </p:spPr>
      </p:pic>
      <p:sp>
        <p:nvSpPr>
          <p:cNvPr id="10" name="文本框 9"/>
          <p:cNvSpPr txBox="1"/>
          <p:nvPr/>
        </p:nvSpPr>
        <p:spPr>
          <a:xfrm>
            <a:off x="6691831" y="5388562"/>
            <a:ext cx="5118340" cy="646331"/>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zh-CN" altLang="en-US" b="0" i="0" dirty="0">
                <a:solidFill>
                  <a:srgbClr val="161616"/>
                </a:solidFill>
                <a:effectLst/>
                <a:latin typeface="Segoe UI" panose="020B0502040204020203" pitchFamily="34" charset="0"/>
              </a:rPr>
              <a:t>在此图表中，“</a:t>
            </a:r>
            <a:r>
              <a:rPr lang="en-US" altLang="zh-CN" b="0" i="0" dirty="0">
                <a:solidFill>
                  <a:srgbClr val="161616"/>
                </a:solidFill>
                <a:effectLst/>
                <a:latin typeface="Segoe UI" panose="020B0502040204020203" pitchFamily="34" charset="0"/>
              </a:rPr>
              <a:t>positive</a:t>
            </a:r>
            <a:r>
              <a:rPr lang="zh-CN" altLang="en-US" b="0" i="0" dirty="0">
                <a:solidFill>
                  <a:srgbClr val="161616"/>
                </a:solidFill>
                <a:effectLst/>
                <a:latin typeface="Segoe UI" panose="020B0502040204020203" pitchFamily="34" charset="0"/>
              </a:rPr>
              <a:t>”结果是指食品检验不合格，而“</a:t>
            </a:r>
            <a:r>
              <a:rPr lang="en-US" altLang="zh-CN" b="0" i="0" dirty="0">
                <a:solidFill>
                  <a:srgbClr val="161616"/>
                </a:solidFill>
                <a:effectLst/>
                <a:latin typeface="Segoe UI" panose="020B0502040204020203" pitchFamily="34" charset="0"/>
              </a:rPr>
              <a:t>negative</a:t>
            </a:r>
            <a:r>
              <a:rPr lang="zh-CN" altLang="en-US" b="0" i="0" dirty="0">
                <a:solidFill>
                  <a:srgbClr val="161616"/>
                </a:solidFill>
                <a:effectLst/>
                <a:latin typeface="Segoe UI" panose="020B0502040204020203" pitchFamily="34" charset="0"/>
              </a:rPr>
              <a:t>”结果是指检验合格</a:t>
            </a:r>
            <a:endParaRPr lang="zh-CN" altLang="en-US" dirty="0"/>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本书的内容和组织</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510396" y="2009955"/>
            <a:ext cx="11171207" cy="3784600"/>
          </a:xfrm>
          <a:prstGeom prst="rect">
            <a:avLst/>
          </a:prstGeom>
          <a:noFill/>
        </p:spPr>
        <p:txBody>
          <a:bodyPr wrap="square" rtlCol="0">
            <a:spAutoFit/>
          </a:bodyPr>
          <a:lstStyle/>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第</a:t>
            </a:r>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一章和第二章主要介绍数据挖掘的基本概念，阐述了数据挖掘的任务和过程，展示了数据挖掘一些常用网址。数据特征分析、数据整理基本概念和方法。</a:t>
            </a:r>
            <a:endPar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第三</a:t>
            </a:r>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五章介绍统计学、矩阵论与优化、图论与信息论基础，这是大数据分析的数学基础。</a:t>
            </a:r>
            <a:endPar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第六</a:t>
            </a:r>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九章是数据处理和分类，关联分析，聚类分析。</a:t>
            </a:r>
            <a:endPar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endPar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第十章介绍大数据分析的</a:t>
            </a:r>
            <a:r>
              <a:rPr lang="en-US" altLang="zh-CN" sz="2400" kern="100" dirty="0">
                <a:solidFill>
                  <a:srgbClr val="000000"/>
                </a:solidFill>
                <a:effectLst/>
                <a:latin typeface="黑体" panose="02010609060101010101" pitchFamily="49" charset="-122"/>
                <a:ea typeface="黑体" panose="02010609060101010101" pitchFamily="49" charset="-122"/>
              </a:rPr>
              <a:t>Python</a:t>
            </a:r>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平台，</a:t>
            </a:r>
            <a:r>
              <a:rPr lang="zh-CN" altLang="zh-CN" sz="2400" kern="100" dirty="0">
                <a:effectLst/>
                <a:latin typeface="黑体" panose="02010609060101010101" pitchFamily="49" charset="-122"/>
                <a:ea typeface="黑体" panose="02010609060101010101" pitchFamily="49" charset="-122"/>
                <a:cs typeface="Times New Roman" panose="02020603050405020304" pitchFamily="18" charset="0"/>
              </a:rPr>
              <a:t>采用</a:t>
            </a:r>
            <a:r>
              <a:rPr lang="en-US" altLang="zh-CN" sz="2400" kern="100" dirty="0" err="1">
                <a:effectLst/>
                <a:latin typeface="黑体" panose="02010609060101010101" pitchFamily="49" charset="-122"/>
                <a:ea typeface="黑体" panose="02010609060101010101" pitchFamily="49" charset="-122"/>
              </a:rPr>
              <a:t>Jupyter</a:t>
            </a:r>
            <a:r>
              <a:rPr lang="en-US" altLang="zh-CN" sz="2400" kern="100" dirty="0">
                <a:effectLst/>
                <a:latin typeface="黑体" panose="02010609060101010101" pitchFamily="49" charset="-122"/>
                <a:ea typeface="黑体" panose="02010609060101010101" pitchFamily="49" charset="-122"/>
              </a:rPr>
              <a:t> Notebook</a:t>
            </a:r>
            <a:r>
              <a:rPr lang="zh-CN" altLang="zh-CN" sz="2400" kern="100" dirty="0">
                <a:effectLst/>
                <a:latin typeface="黑体" panose="02010609060101010101" pitchFamily="49" charset="-122"/>
                <a:ea typeface="黑体" panose="02010609060101010101" pitchFamily="49" charset="-122"/>
                <a:cs typeface="Times New Roman" panose="02020603050405020304" pitchFamily="18" charset="0"/>
              </a:rPr>
              <a:t>进行前面章节的编程开发</a:t>
            </a:r>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197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课程</a:t>
            </a:r>
            <a:r>
              <a:rPr lang="zh-CN" altLang="en-US" sz="2800" dirty="0">
                <a:solidFill>
                  <a:schemeClr val="bg1"/>
                </a:solidFill>
                <a:latin typeface="黑体" panose="02010609060101010101" pitchFamily="49" charset="-122"/>
                <a:ea typeface="黑体" panose="02010609060101010101" pitchFamily="49" charset="-122"/>
              </a:rPr>
              <a:t>学习</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510396" y="2009955"/>
            <a:ext cx="11171207" cy="3415030"/>
          </a:xfrm>
          <a:prstGeom prst="rect">
            <a:avLst/>
          </a:prstGeom>
          <a:noFill/>
        </p:spPr>
        <p:txBody>
          <a:bodyPr wrap="square" rtlCol="0">
            <a:spAutoFit/>
          </a:bodyPr>
          <a:lstStyle/>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1.</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数据计算及应用</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专业的</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要求。</a:t>
            </a:r>
            <a:endPar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endPar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2.</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课程学习注意问题</a:t>
            </a:r>
            <a:endPar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endPar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3.</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课堂学习</a:t>
            </a:r>
            <a:endPar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a:t>
            </a:r>
            <a:endPar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4.</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课后</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作业</a:t>
            </a:r>
            <a:endPar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endPar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  5.</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成绩计算：平时</a:t>
            </a:r>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40%</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，考试</a:t>
            </a:r>
            <a:r>
              <a:rPr lang="en-US"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60%</a:t>
            </a:r>
            <a:r>
              <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a:t>
            </a:r>
            <a:endParaRPr lang="zh-CN" altLang="en-US"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2717" y="959895"/>
            <a:ext cx="3325455" cy="3050066"/>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2431446" y="4236611"/>
            <a:ext cx="1107996" cy="369332"/>
          </a:xfrm>
          <a:prstGeom prst="rect">
            <a:avLst/>
          </a:prstGeom>
          <a:noFill/>
        </p:spPr>
        <p:txBody>
          <a:bodyPr wrap="none" rtlCol="0">
            <a:spAutoFit/>
          </a:bodyPr>
          <a:lstStyle/>
          <a:p>
            <a:r>
              <a:rPr lang="zh-CN" altLang="en-US" dirty="0"/>
              <a:t>结绳记事</a:t>
            </a:r>
            <a:endParaRPr lang="zh-CN" altLang="en-US" dirty="0"/>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79447" y="959895"/>
            <a:ext cx="1853212" cy="3158136"/>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8352055" y="4236611"/>
            <a:ext cx="1107996" cy="369332"/>
          </a:xfrm>
          <a:prstGeom prst="rect">
            <a:avLst/>
          </a:prstGeom>
          <a:noFill/>
        </p:spPr>
        <p:txBody>
          <a:bodyPr wrap="square" rtlCol="0">
            <a:spAutoFit/>
          </a:bodyPr>
          <a:lstStyle/>
          <a:p>
            <a:r>
              <a:rPr lang="zh-CN" altLang="en-US" dirty="0"/>
              <a:t>有册有典</a:t>
            </a:r>
            <a:endParaRPr lang="zh-CN" altLang="en-US" dirty="0"/>
          </a:p>
        </p:txBody>
      </p:sp>
      <p:sp>
        <p:nvSpPr>
          <p:cNvPr id="7" name="文本框 6"/>
          <p:cNvSpPr txBox="1"/>
          <p:nvPr/>
        </p:nvSpPr>
        <p:spPr>
          <a:xfrm>
            <a:off x="1322717" y="5130353"/>
            <a:ext cx="6094562" cy="400110"/>
          </a:xfrm>
          <a:prstGeom prst="rect">
            <a:avLst/>
          </a:prstGeom>
          <a:noFill/>
        </p:spPr>
        <p:txBody>
          <a:bodyPr wrap="square">
            <a:spAutoFit/>
          </a:bodyPr>
          <a:lstStyle/>
          <a:p>
            <a:r>
              <a:rPr lang="zh-CN" altLang="zh-CN" sz="2000" kern="1200" dirty="0">
                <a:solidFill>
                  <a:srgbClr val="000000"/>
                </a:solidFill>
                <a:effectLst/>
                <a:latin typeface="黑体" panose="02010609060101010101" pitchFamily="49" charset="-122"/>
                <a:ea typeface="黑体" panose="02010609060101010101" pitchFamily="49" charset="-122"/>
                <a:cs typeface="宋体" panose="02010600030101010101" pitchFamily="2" charset="-122"/>
              </a:rPr>
              <a:t>数据本质是生产资料和资产。</a:t>
            </a:r>
            <a:endParaRPr lang="zh-CN" altLang="en-US" sz="2000" dirty="0">
              <a:latin typeface="黑体" panose="02010609060101010101" pitchFamily="49" charset="-122"/>
              <a:ea typeface="黑体" panose="02010609060101010101" pitchFamily="49" charset="-122"/>
            </a:endParaRPr>
          </a:p>
        </p:txBody>
      </p:sp>
      <p:sp>
        <p:nvSpPr>
          <p:cNvPr id="10" name="文本框 9"/>
          <p:cNvSpPr txBox="1"/>
          <p:nvPr/>
        </p:nvSpPr>
        <p:spPr>
          <a:xfrm>
            <a:off x="1012167" y="5898105"/>
            <a:ext cx="8916836" cy="481863"/>
          </a:xfrm>
          <a:prstGeom prst="rect">
            <a:avLst/>
          </a:prstGeom>
          <a:noFill/>
        </p:spPr>
        <p:txBody>
          <a:bodyPr wrap="square">
            <a:spAutoFit/>
          </a:bodyPr>
          <a:lstStyle/>
          <a:p>
            <a:pPr indent="304800">
              <a:lnSpc>
                <a:spcPct val="150000"/>
              </a:lnSpc>
            </a:pPr>
            <a:r>
              <a:rPr lang="zh-CN" altLang="zh-CN" sz="2000" kern="100" dirty="0">
                <a:effectLst/>
                <a:latin typeface="黑体" panose="02010609060101010101" pitchFamily="49" charset="-122"/>
                <a:ea typeface="黑体" panose="02010609060101010101" pitchFamily="49" charset="-122"/>
                <a:cs typeface="宋体" panose="02010600030101010101" pitchFamily="2" charset="-122"/>
              </a:rPr>
              <a:t>在数字经济时代，数据已经不只是计算元素，已</a:t>
            </a:r>
            <a:r>
              <a:rPr lang="zh-CN" altLang="en-US" sz="2000" kern="100" dirty="0">
                <a:effectLst/>
                <a:latin typeface="黑体" panose="02010609060101010101" pitchFamily="49" charset="-122"/>
                <a:ea typeface="黑体" panose="02010609060101010101" pitchFamily="49" charset="-122"/>
                <a:cs typeface="宋体" panose="02010600030101010101" pitchFamily="2" charset="-122"/>
              </a:rPr>
              <a:t>成</a:t>
            </a:r>
            <a:r>
              <a:rPr lang="zh-CN" altLang="zh-CN" sz="2000" kern="100" dirty="0">
                <a:effectLst/>
                <a:latin typeface="黑体" panose="02010609060101010101" pitchFamily="49" charset="-122"/>
                <a:ea typeface="黑体" panose="02010609060101010101" pitchFamily="49" charset="-122"/>
                <a:cs typeface="宋体" panose="02010600030101010101" pitchFamily="2" charset="-122"/>
              </a:rPr>
              <a:t>为一种新的生产元素。</a:t>
            </a:r>
            <a:endParaRPr lang="zh-CN" altLang="zh-CN" sz="16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11" name="文本框 10"/>
          <p:cNvSpPr txBox="1"/>
          <p:nvPr/>
        </p:nvSpPr>
        <p:spPr>
          <a:xfrm>
            <a:off x="301925" y="86265"/>
            <a:ext cx="3237517"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数据和大数据</a:t>
            </a:r>
            <a:endParaRPr lang="zh-CN" altLang="en-US" sz="2800"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3019245"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数据化进程</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6" name="文本框 5"/>
          <p:cNvSpPr txBox="1"/>
          <p:nvPr/>
        </p:nvSpPr>
        <p:spPr>
          <a:xfrm>
            <a:off x="6676846" y="4209004"/>
            <a:ext cx="4454825" cy="1261884"/>
          </a:xfrm>
          <a:prstGeom prst="rect">
            <a:avLst/>
          </a:prstGeom>
          <a:noFill/>
        </p:spPr>
        <p:txBody>
          <a:bodyPr wrap="square">
            <a:spAutoFit/>
          </a:bodyPr>
          <a:lstStyle/>
          <a:p>
            <a:r>
              <a:rPr lang="zh-CN" altLang="en-US" sz="2800" b="1" kern="100" dirty="0">
                <a:effectLst/>
                <a:latin typeface="黑体" panose="02010609060101010101" pitchFamily="49" charset="-122"/>
                <a:ea typeface="黑体" panose="02010609060101010101" pitchFamily="49" charset="-122"/>
                <a:cs typeface="宋体" panose="02010600030101010101" pitchFamily="2" charset="-122"/>
              </a:rPr>
              <a:t>数</a:t>
            </a:r>
            <a:r>
              <a:rPr lang="zh-CN" altLang="zh-CN" sz="2800" b="1" kern="100" dirty="0">
                <a:effectLst/>
                <a:latin typeface="黑体" panose="02010609060101010101" pitchFamily="49" charset="-122"/>
                <a:ea typeface="黑体" panose="02010609060101010101" pitchFamily="49" charset="-122"/>
                <a:cs typeface="宋体" panose="02010600030101010101" pitchFamily="2" charset="-122"/>
              </a:rPr>
              <a:t>据</a:t>
            </a:r>
            <a:r>
              <a:rPr lang="zh-CN" altLang="zh-CN" sz="2400" kern="100" dirty="0">
                <a:effectLst/>
                <a:latin typeface="黑体" panose="02010609060101010101" pitchFamily="49" charset="-122"/>
                <a:ea typeface="黑体" panose="02010609060101010101" pitchFamily="49" charset="-122"/>
                <a:cs typeface="宋体" panose="02010600030101010101" pitchFamily="2" charset="-122"/>
              </a:rPr>
              <a:t>代表着对某一件事物的描述，通过记录、分析、重组数据，实现对业务的指导。</a:t>
            </a:r>
            <a:endParaRPr lang="en-US" altLang="zh-CN" sz="2400" kern="100" dirty="0">
              <a:effectLst/>
              <a:latin typeface="黑体" panose="02010609060101010101" pitchFamily="49" charset="-122"/>
              <a:ea typeface="黑体" panose="02010609060101010101" pitchFamily="49" charset="-122"/>
              <a:cs typeface="宋体" panose="02010600030101010101" pitchFamily="2" charset="-122"/>
            </a:endParaRPr>
          </a:p>
        </p:txBody>
      </p:sp>
      <p:sp>
        <p:nvSpPr>
          <p:cNvPr id="8" name="文本框 7"/>
          <p:cNvSpPr txBox="1"/>
          <p:nvPr/>
        </p:nvSpPr>
        <p:spPr>
          <a:xfrm>
            <a:off x="6676846" y="1818000"/>
            <a:ext cx="4454825" cy="830997"/>
          </a:xfrm>
          <a:prstGeom prst="rect">
            <a:avLst/>
          </a:prstGeom>
          <a:noFill/>
        </p:spPr>
        <p:txBody>
          <a:bodyPr wrap="square">
            <a:spAutoFit/>
          </a:bodyPr>
          <a:lstStyle/>
          <a:p>
            <a:r>
              <a:rPr lang="zh-CN" altLang="zh-CN" sz="2400" kern="100" dirty="0">
                <a:effectLst/>
                <a:latin typeface="黑体" panose="02010609060101010101" pitchFamily="49" charset="-122"/>
                <a:ea typeface="黑体" panose="02010609060101010101" pitchFamily="49" charset="-122"/>
                <a:cs typeface="宋体" panose="02010600030101010101" pitchFamily="2" charset="-122"/>
              </a:rPr>
              <a:t>数据化的</a:t>
            </a:r>
            <a:r>
              <a:rPr lang="zh-CN" altLang="zh-CN" sz="2400" b="1" kern="100" dirty="0">
                <a:effectLst/>
                <a:latin typeface="黑体" panose="02010609060101010101" pitchFamily="49" charset="-122"/>
                <a:ea typeface="黑体" panose="02010609060101010101" pitchFamily="49" charset="-122"/>
                <a:cs typeface="宋体" panose="02010600030101010101" pitchFamily="2" charset="-122"/>
              </a:rPr>
              <a:t>核心内涵</a:t>
            </a:r>
            <a:r>
              <a:rPr lang="zh-CN" altLang="zh-CN" sz="2400" kern="100" dirty="0">
                <a:effectLst/>
                <a:latin typeface="黑体" panose="02010609060101010101" pitchFamily="49" charset="-122"/>
                <a:ea typeface="黑体" panose="02010609060101010101" pitchFamily="49" charset="-122"/>
                <a:cs typeface="宋体" panose="02010600030101010101" pitchFamily="2" charset="-122"/>
              </a:rPr>
              <a:t>是对大数据的深刻认识和本质利用。</a:t>
            </a:r>
            <a:endParaRPr lang="zh-CN" altLang="en-US" sz="2400" dirty="0">
              <a:latin typeface="黑体" panose="02010609060101010101" pitchFamily="49" charset="-122"/>
              <a:ea typeface="黑体" panose="02010609060101010101" pitchFamily="49" charset="-122"/>
            </a:endParaRPr>
          </a:p>
        </p:txBody>
      </p:sp>
      <p:pic>
        <p:nvPicPr>
          <p:cNvPr id="2054"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9344" y="1384838"/>
            <a:ext cx="5106837" cy="51068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3019245"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18" name="文本框 17"/>
          <p:cNvSpPr txBox="1"/>
          <p:nvPr/>
        </p:nvSpPr>
        <p:spPr>
          <a:xfrm>
            <a:off x="198993" y="1009481"/>
            <a:ext cx="1980029" cy="523220"/>
          </a:xfrm>
          <a:prstGeom prst="rect">
            <a:avLst/>
          </a:prstGeom>
          <a:noFill/>
        </p:spPr>
        <p:txBody>
          <a:bodyPr wrap="none" rtlCol="0">
            <a:spAutoFit/>
          </a:bodyPr>
          <a:lstStyle/>
          <a:p>
            <a:r>
              <a:rPr lang="en-US" altLang="zh-CN" sz="2800" dirty="0">
                <a:latin typeface="黑体" panose="02010609060101010101" pitchFamily="49" charset="-122"/>
                <a:ea typeface="黑体" panose="02010609060101010101" pitchFamily="49" charset="-122"/>
              </a:rPr>
              <a:t>“4V”</a:t>
            </a:r>
            <a:r>
              <a:rPr lang="zh-CN" altLang="en-US" sz="2800" dirty="0">
                <a:latin typeface="黑体" panose="02010609060101010101" pitchFamily="49" charset="-122"/>
                <a:ea typeface="黑体" panose="02010609060101010101" pitchFamily="49" charset="-122"/>
              </a:rPr>
              <a:t>特点</a:t>
            </a:r>
            <a:endParaRPr lang="zh-CN" altLang="en-US" sz="2800" dirty="0">
              <a:latin typeface="黑体" panose="02010609060101010101" pitchFamily="49" charset="-122"/>
              <a:ea typeface="黑体" panose="02010609060101010101" pitchFamily="49" charset="-122"/>
            </a:endParaRPr>
          </a:p>
        </p:txBody>
      </p:sp>
      <p:graphicFrame>
        <p:nvGraphicFramePr>
          <p:cNvPr id="2" name="图示 1"/>
          <p:cNvGraphicFramePr/>
          <p:nvPr/>
        </p:nvGraphicFramePr>
        <p:xfrm>
          <a:off x="1358582" y="1737360"/>
          <a:ext cx="9329420" cy="46371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3019245"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6" name="文本框 5"/>
          <p:cNvSpPr txBox="1"/>
          <p:nvPr/>
        </p:nvSpPr>
        <p:spPr>
          <a:xfrm>
            <a:off x="301925" y="1014277"/>
            <a:ext cx="8284235" cy="461665"/>
          </a:xfrm>
          <a:prstGeom prst="rect">
            <a:avLst/>
          </a:prstGeom>
          <a:noFill/>
        </p:spPr>
        <p:txBody>
          <a:bodyPr wrap="square">
            <a:spAutoFit/>
          </a:bodyPr>
          <a:lstStyle/>
          <a:p>
            <a:r>
              <a:rPr lang="zh-CN" altLang="zh-CN" sz="2400" kern="100" dirty="0">
                <a:effectLst/>
                <a:latin typeface="黑体" panose="02010609060101010101" pitchFamily="49" charset="-122"/>
                <a:ea typeface="黑体" panose="02010609060101010101" pitchFamily="49" charset="-122"/>
                <a:cs typeface="宋体" panose="02010600030101010101" pitchFamily="2" charset="-122"/>
              </a:rPr>
              <a:t>一般情况下，大数据是以</a:t>
            </a:r>
            <a:r>
              <a:rPr lang="en-US" altLang="zh-CN" sz="2400" kern="100" dirty="0">
                <a:effectLst/>
                <a:latin typeface="黑体" panose="02010609060101010101" pitchFamily="49" charset="-122"/>
                <a:ea typeface="黑体" panose="02010609060101010101" pitchFamily="49" charset="-122"/>
                <a:cs typeface="宋体" panose="02010600030101010101" pitchFamily="2" charset="-122"/>
              </a:rPr>
              <a:t>PB</a:t>
            </a:r>
            <a:r>
              <a:rPr lang="zh-CN" altLang="zh-CN" sz="2400" kern="100" dirty="0">
                <a:effectLst/>
                <a:latin typeface="黑体" panose="02010609060101010101" pitchFamily="49" charset="-122"/>
                <a:ea typeface="黑体" panose="02010609060101010101" pitchFamily="49" charset="-122"/>
                <a:cs typeface="宋体" panose="02010600030101010101" pitchFamily="2" charset="-122"/>
              </a:rPr>
              <a:t>、</a:t>
            </a:r>
            <a:r>
              <a:rPr lang="en-US" altLang="zh-CN" sz="2400" kern="100" dirty="0">
                <a:effectLst/>
                <a:latin typeface="黑体" panose="02010609060101010101" pitchFamily="49" charset="-122"/>
                <a:ea typeface="黑体" panose="02010609060101010101" pitchFamily="49" charset="-122"/>
                <a:cs typeface="宋体" panose="02010600030101010101" pitchFamily="2" charset="-122"/>
              </a:rPr>
              <a:t>EB</a:t>
            </a:r>
            <a:r>
              <a:rPr lang="zh-CN" altLang="zh-CN" sz="2400" kern="100" dirty="0">
                <a:effectLst/>
                <a:latin typeface="黑体" panose="02010609060101010101" pitchFamily="49" charset="-122"/>
                <a:ea typeface="黑体" panose="02010609060101010101" pitchFamily="49" charset="-122"/>
                <a:cs typeface="宋体" panose="02010600030101010101" pitchFamily="2" charset="-122"/>
              </a:rPr>
              <a:t>、</a:t>
            </a:r>
            <a:r>
              <a:rPr lang="en-US" altLang="zh-CN" sz="2400" kern="100" dirty="0">
                <a:effectLst/>
                <a:latin typeface="黑体" panose="02010609060101010101" pitchFamily="49" charset="-122"/>
                <a:ea typeface="黑体" panose="02010609060101010101" pitchFamily="49" charset="-122"/>
                <a:cs typeface="宋体" panose="02010600030101010101" pitchFamily="2" charset="-122"/>
              </a:rPr>
              <a:t>ZB</a:t>
            </a:r>
            <a:r>
              <a:rPr lang="zh-CN" altLang="zh-CN" sz="2400" kern="100" dirty="0">
                <a:effectLst/>
                <a:latin typeface="黑体" panose="02010609060101010101" pitchFamily="49" charset="-122"/>
                <a:ea typeface="黑体" panose="02010609060101010101" pitchFamily="49" charset="-122"/>
                <a:cs typeface="宋体" panose="02010600030101010101" pitchFamily="2" charset="-122"/>
              </a:rPr>
              <a:t>为单位进行计量的</a:t>
            </a:r>
            <a:r>
              <a:rPr lang="zh-CN" altLang="en-US" sz="2400" kern="100" dirty="0">
                <a:effectLst/>
                <a:latin typeface="黑体" panose="02010609060101010101" pitchFamily="49" charset="-122"/>
                <a:ea typeface="黑体" panose="02010609060101010101" pitchFamily="49" charset="-122"/>
                <a:cs typeface="宋体" panose="02010600030101010101" pitchFamily="2" charset="-122"/>
              </a:rPr>
              <a:t>。</a:t>
            </a:r>
            <a:endParaRPr lang="zh-CN" altLang="en-US" sz="2400" dirty="0">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5762446" y="1618778"/>
            <a:ext cx="6285466" cy="4143492"/>
          </a:xfrm>
          <a:prstGeom prst="rect">
            <a:avLst/>
          </a:prstGeom>
        </p:spPr>
      </p:pic>
      <p:sp>
        <p:nvSpPr>
          <p:cNvPr id="10" name="文本框 9"/>
          <p:cNvSpPr txBox="1"/>
          <p:nvPr/>
        </p:nvSpPr>
        <p:spPr>
          <a:xfrm>
            <a:off x="5953350" y="5971604"/>
            <a:ext cx="6094562" cy="646331"/>
          </a:xfrm>
          <a:prstGeom prst="rect">
            <a:avLst/>
          </a:prstGeom>
          <a:noFill/>
        </p:spPr>
        <p:txBody>
          <a:bodyPr wrap="square">
            <a:spAutoFit/>
          </a:bodyPr>
          <a:lstStyle/>
          <a:p>
            <a:r>
              <a:rPr lang="zh-CN" altLang="en-US" dirty="0">
                <a:latin typeface="黑体" panose="02010609060101010101" pitchFamily="49" charset="-122"/>
                <a:ea typeface="黑体" panose="02010609060101010101" pitchFamily="49" charset="-122"/>
              </a:rPr>
              <a:t>2010至2020年全球创建、获取、复制和消费的数据/信息量，以及2021至2025年的预测数据/信息量。</a:t>
            </a:r>
            <a:endParaRPr lang="zh-CN" altLang="en-US" dirty="0">
              <a:latin typeface="黑体" panose="02010609060101010101" pitchFamily="49" charset="-122"/>
              <a:ea typeface="黑体" panose="02010609060101010101" pitchFamily="49" charset="-122"/>
            </a:endParaRPr>
          </a:p>
        </p:txBody>
      </p:sp>
      <p:sp>
        <p:nvSpPr>
          <p:cNvPr id="14" name="文本框 13"/>
          <p:cNvSpPr txBox="1"/>
          <p:nvPr/>
        </p:nvSpPr>
        <p:spPr>
          <a:xfrm>
            <a:off x="480640" y="2295461"/>
            <a:ext cx="5090900" cy="707886"/>
          </a:xfrm>
          <a:prstGeom prst="rect">
            <a:avLst/>
          </a:prstGeom>
          <a:noFill/>
        </p:spPr>
        <p:txBody>
          <a:bodyPr wrap="square">
            <a:spAutoFit/>
          </a:bodyPr>
          <a:lstStyle/>
          <a:p>
            <a:r>
              <a:rPr lang="en-US" altLang="zh-CN" sz="2000" b="0" i="0" dirty="0">
                <a:solidFill>
                  <a:srgbClr val="24292F"/>
                </a:solidFill>
                <a:effectLst/>
                <a:latin typeface="黑体" panose="02010609060101010101" pitchFamily="49" charset="-122"/>
                <a:ea typeface="黑体" panose="02010609060101010101" pitchFamily="49" charset="-122"/>
              </a:rPr>
              <a:t>1 PB	= 1,024 TB</a:t>
            </a:r>
            <a:endParaRPr lang="en-US" altLang="zh-CN" sz="2000" b="0" i="0" dirty="0">
              <a:solidFill>
                <a:srgbClr val="24292F"/>
              </a:solidFill>
              <a:effectLst/>
              <a:latin typeface="黑体" panose="02010609060101010101" pitchFamily="49" charset="-122"/>
              <a:ea typeface="黑体" panose="02010609060101010101" pitchFamily="49" charset="-122"/>
            </a:endParaRPr>
          </a:p>
          <a:p>
            <a:r>
              <a:rPr lang="en-US" altLang="zh-CN" sz="2000" dirty="0">
                <a:solidFill>
                  <a:srgbClr val="24292F"/>
                </a:solidFill>
                <a:latin typeface="黑体" panose="02010609060101010101" pitchFamily="49" charset="-122"/>
                <a:ea typeface="黑体" panose="02010609060101010101" pitchFamily="49" charset="-122"/>
              </a:rPr>
              <a:t>	</a:t>
            </a:r>
            <a:r>
              <a:rPr lang="en-US" altLang="zh-CN" sz="2000" b="0" i="0" dirty="0">
                <a:solidFill>
                  <a:srgbClr val="24292F"/>
                </a:solidFill>
                <a:effectLst/>
                <a:latin typeface="黑体" panose="02010609060101010101" pitchFamily="49" charset="-122"/>
                <a:ea typeface="黑体" panose="02010609060101010101" pitchFamily="49" charset="-122"/>
              </a:rPr>
              <a:t>= 1,048,576 GB </a:t>
            </a:r>
            <a:endParaRPr lang="en-US" altLang="zh-CN" sz="2000" b="0" i="0" dirty="0">
              <a:solidFill>
                <a:srgbClr val="24292F"/>
              </a:solidFill>
              <a:effectLst/>
              <a:latin typeface="黑体" panose="02010609060101010101" pitchFamily="49" charset="-122"/>
              <a:ea typeface="黑体" panose="02010609060101010101" pitchFamily="49" charset="-122"/>
            </a:endParaRPr>
          </a:p>
        </p:txBody>
      </p:sp>
      <p:sp>
        <p:nvSpPr>
          <p:cNvPr id="17" name="文本框 16"/>
          <p:cNvSpPr txBox="1"/>
          <p:nvPr/>
        </p:nvSpPr>
        <p:spPr>
          <a:xfrm>
            <a:off x="480640" y="3300536"/>
            <a:ext cx="4091792" cy="707886"/>
          </a:xfrm>
          <a:prstGeom prst="rect">
            <a:avLst/>
          </a:prstGeom>
          <a:noFill/>
        </p:spPr>
        <p:txBody>
          <a:bodyPr wrap="square">
            <a:spAutoFit/>
          </a:bodyPr>
          <a:lstStyle/>
          <a:p>
            <a:r>
              <a:rPr lang="en-US" altLang="zh-CN" sz="2000" b="0" i="0" dirty="0">
                <a:solidFill>
                  <a:srgbClr val="24292F"/>
                </a:solidFill>
                <a:effectLst/>
                <a:latin typeface="黑体" panose="02010609060101010101" pitchFamily="49" charset="-122"/>
                <a:ea typeface="黑体" panose="02010609060101010101" pitchFamily="49" charset="-122"/>
              </a:rPr>
              <a:t>1 EB	= 1,024 PB</a:t>
            </a:r>
            <a:endParaRPr lang="en-US" altLang="zh-CN" sz="2000" b="0" i="0" dirty="0">
              <a:solidFill>
                <a:srgbClr val="24292F"/>
              </a:solidFill>
              <a:effectLst/>
              <a:latin typeface="黑体" panose="02010609060101010101" pitchFamily="49" charset="-122"/>
              <a:ea typeface="黑体" panose="02010609060101010101" pitchFamily="49" charset="-122"/>
            </a:endParaRPr>
          </a:p>
          <a:p>
            <a:r>
              <a:rPr lang="en-US" altLang="zh-CN" sz="2000" dirty="0">
                <a:solidFill>
                  <a:srgbClr val="24292F"/>
                </a:solidFill>
                <a:latin typeface="黑体" panose="02010609060101010101" pitchFamily="49" charset="-122"/>
                <a:ea typeface="黑体" panose="02010609060101010101" pitchFamily="49" charset="-122"/>
              </a:rPr>
              <a:t>	= 1,073,741,824 GB</a:t>
            </a:r>
            <a:endParaRPr lang="en-US" altLang="zh-CN" sz="2000" b="0" i="0" dirty="0">
              <a:solidFill>
                <a:srgbClr val="24292F"/>
              </a:solidFill>
              <a:effectLst/>
              <a:latin typeface="黑体" panose="02010609060101010101" pitchFamily="49" charset="-122"/>
              <a:ea typeface="黑体" panose="02010609060101010101" pitchFamily="49" charset="-122"/>
            </a:endParaRPr>
          </a:p>
        </p:txBody>
      </p:sp>
      <p:sp>
        <p:nvSpPr>
          <p:cNvPr id="18" name="文本框 17"/>
          <p:cNvSpPr txBox="1"/>
          <p:nvPr/>
        </p:nvSpPr>
        <p:spPr>
          <a:xfrm>
            <a:off x="480640" y="4308239"/>
            <a:ext cx="4698627" cy="707886"/>
          </a:xfrm>
          <a:prstGeom prst="rect">
            <a:avLst/>
          </a:prstGeom>
          <a:noFill/>
        </p:spPr>
        <p:txBody>
          <a:bodyPr wrap="square">
            <a:spAutoFit/>
          </a:bodyPr>
          <a:lstStyle/>
          <a:p>
            <a:r>
              <a:rPr lang="en-US" altLang="zh-CN" sz="2000" b="0" i="0" dirty="0">
                <a:solidFill>
                  <a:srgbClr val="24292F"/>
                </a:solidFill>
                <a:effectLst/>
                <a:latin typeface="黑体" panose="02010609060101010101" pitchFamily="49" charset="-122"/>
                <a:ea typeface="黑体" panose="02010609060101010101" pitchFamily="49" charset="-122"/>
              </a:rPr>
              <a:t>1 ZB	= 1,024 EB</a:t>
            </a:r>
            <a:endParaRPr lang="en-US" altLang="zh-CN" sz="2000" b="0" i="0" dirty="0">
              <a:solidFill>
                <a:srgbClr val="24292F"/>
              </a:solidFill>
              <a:effectLst/>
              <a:latin typeface="黑体" panose="02010609060101010101" pitchFamily="49" charset="-122"/>
              <a:ea typeface="黑体" panose="02010609060101010101" pitchFamily="49" charset="-122"/>
            </a:endParaRPr>
          </a:p>
          <a:p>
            <a:r>
              <a:rPr lang="en-US" altLang="zh-CN" sz="2000" dirty="0">
                <a:solidFill>
                  <a:srgbClr val="24292F"/>
                </a:solidFill>
                <a:latin typeface="黑体" panose="02010609060101010101" pitchFamily="49" charset="-122"/>
                <a:ea typeface="黑体" panose="02010609060101010101" pitchFamily="49" charset="-122"/>
              </a:rPr>
              <a:t>	= 1,099,511,627,776 GB</a:t>
            </a:r>
            <a:endParaRPr lang="en-US" altLang="zh-CN" sz="2000" b="0" i="0" dirty="0">
              <a:solidFill>
                <a:srgbClr val="24292F"/>
              </a:solidFill>
              <a:effectLst/>
              <a:latin typeface="黑体" panose="02010609060101010101" pitchFamily="49" charset="-122"/>
              <a:ea typeface="黑体" panose="02010609060101010101" pitchFamily="49" charset="-122"/>
            </a:endParaRPr>
          </a:p>
        </p:txBody>
      </p:sp>
      <p:sp>
        <p:nvSpPr>
          <p:cNvPr id="19" name="文本框 18"/>
          <p:cNvSpPr txBox="1"/>
          <p:nvPr/>
        </p:nvSpPr>
        <p:spPr>
          <a:xfrm>
            <a:off x="500331" y="5313314"/>
            <a:ext cx="5262115" cy="707886"/>
          </a:xfrm>
          <a:prstGeom prst="rect">
            <a:avLst/>
          </a:prstGeom>
          <a:noFill/>
        </p:spPr>
        <p:txBody>
          <a:bodyPr wrap="square">
            <a:spAutoFit/>
          </a:bodyPr>
          <a:lstStyle/>
          <a:p>
            <a:r>
              <a:rPr lang="en-US" altLang="zh-CN" sz="2000" b="0" i="0" dirty="0">
                <a:solidFill>
                  <a:srgbClr val="24292F"/>
                </a:solidFill>
                <a:effectLst/>
                <a:latin typeface="黑体" panose="02010609060101010101" pitchFamily="49" charset="-122"/>
                <a:ea typeface="黑体" panose="02010609060101010101" pitchFamily="49" charset="-122"/>
              </a:rPr>
              <a:t>1 YB	= 1,024 ZB</a:t>
            </a:r>
            <a:endParaRPr lang="en-US" altLang="zh-CN" sz="2000" b="0" i="0" dirty="0">
              <a:solidFill>
                <a:srgbClr val="24292F"/>
              </a:solidFill>
              <a:effectLst/>
              <a:latin typeface="黑体" panose="02010609060101010101" pitchFamily="49" charset="-122"/>
              <a:ea typeface="黑体" panose="02010609060101010101" pitchFamily="49" charset="-122"/>
            </a:endParaRPr>
          </a:p>
          <a:p>
            <a:r>
              <a:rPr lang="en-US" altLang="zh-CN" sz="2000" dirty="0">
                <a:solidFill>
                  <a:srgbClr val="24292F"/>
                </a:solidFill>
                <a:latin typeface="黑体" panose="02010609060101010101" pitchFamily="49" charset="-122"/>
                <a:ea typeface="黑体" panose="02010609060101010101" pitchFamily="49" charset="-122"/>
              </a:rPr>
              <a:t>	= 1,125,899,906,842,624 GB</a:t>
            </a:r>
            <a:endParaRPr lang="en-US" altLang="zh-CN" sz="2000" b="0" i="0" dirty="0">
              <a:solidFill>
                <a:srgbClr val="24292F"/>
              </a:solidFill>
              <a:effectLst/>
              <a:latin typeface="黑体" panose="02010609060101010101" pitchFamily="49" charset="-122"/>
              <a:ea typeface="黑体" panose="02010609060101010101" pitchFamily="49" charset="-122"/>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3019245"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6" name="文本框 5"/>
          <p:cNvSpPr txBox="1"/>
          <p:nvPr/>
        </p:nvSpPr>
        <p:spPr>
          <a:xfrm>
            <a:off x="895351" y="1960653"/>
            <a:ext cx="2936971"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en-US" sz="2800" dirty="0"/>
              <a:t>      数据来源多</a:t>
            </a:r>
            <a:endParaRPr lang="zh-CN" altLang="en-US" sz="2800" dirty="0"/>
          </a:p>
        </p:txBody>
      </p:sp>
      <p:sp>
        <p:nvSpPr>
          <p:cNvPr id="8" name="文本框 7"/>
          <p:cNvSpPr txBox="1"/>
          <p:nvPr/>
        </p:nvSpPr>
        <p:spPr>
          <a:xfrm>
            <a:off x="94891" y="711502"/>
            <a:ext cx="6094562" cy="481863"/>
          </a:xfrm>
          <a:prstGeom prst="rect">
            <a:avLst/>
          </a:prstGeom>
          <a:noFill/>
        </p:spPr>
        <p:txBody>
          <a:bodyPr wrap="square">
            <a:spAutoFit/>
          </a:bodyPr>
          <a:lstStyle/>
          <a:p>
            <a:pPr indent="304800" algn="just">
              <a:lnSpc>
                <a:spcPct val="150000"/>
              </a:lnSpc>
            </a:pPr>
            <a:r>
              <a:rPr lang="zh-CN" altLang="zh-CN" sz="2000" kern="100" dirty="0">
                <a:effectLst/>
                <a:latin typeface="黑体" panose="02010609060101010101" pitchFamily="49" charset="-122"/>
                <a:ea typeface="黑体" panose="02010609060101010101" pitchFamily="49" charset="-122"/>
                <a:cs typeface="宋体" panose="02010600030101010101" pitchFamily="2" charset="-122"/>
              </a:rPr>
              <a:t>大数据具有下面几个特点：</a:t>
            </a:r>
            <a:endParaRPr lang="zh-CN" altLang="zh-CN" sz="2000" kern="100" dirty="0">
              <a:effectLst/>
              <a:latin typeface="黑体" panose="02010609060101010101" pitchFamily="49" charset="-122"/>
              <a:ea typeface="黑体" panose="02010609060101010101" pitchFamily="49" charset="-122"/>
              <a:cs typeface="Times New Roman" panose="02020603050405020304" pitchFamily="18" charset="0"/>
            </a:endParaRPr>
          </a:p>
        </p:txBody>
      </p:sp>
      <p:sp>
        <p:nvSpPr>
          <p:cNvPr id="14" name="文本框 13"/>
          <p:cNvSpPr txBox="1"/>
          <p:nvPr/>
        </p:nvSpPr>
        <p:spPr>
          <a:xfrm>
            <a:off x="878294" y="5739498"/>
            <a:ext cx="2954028"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en-US" sz="2800" dirty="0"/>
              <a:t>        关联性强</a:t>
            </a:r>
            <a:endParaRPr lang="zh-CN" altLang="en-US" sz="2800" dirty="0"/>
          </a:p>
        </p:txBody>
      </p:sp>
      <p:sp>
        <p:nvSpPr>
          <p:cNvPr id="16" name="文本框 15"/>
          <p:cNvSpPr txBox="1"/>
          <p:nvPr/>
        </p:nvSpPr>
        <p:spPr>
          <a:xfrm>
            <a:off x="8359679" y="1954791"/>
            <a:ext cx="2936971"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en-US" sz="2800" dirty="0">
                <a:solidFill>
                  <a:schemeClr val="tx1"/>
                </a:solidFill>
              </a:rPr>
              <a:t>      数据类型多</a:t>
            </a:r>
            <a:endParaRPr lang="zh-CN" altLang="en-US" sz="2800" dirty="0">
              <a:solidFill>
                <a:schemeClr val="tx1"/>
              </a:solidFill>
            </a:endParaRPr>
          </a:p>
        </p:txBody>
      </p:sp>
      <p:sp>
        <p:nvSpPr>
          <p:cNvPr id="19" name="文本框 18"/>
          <p:cNvSpPr txBox="1"/>
          <p:nvPr/>
        </p:nvSpPr>
        <p:spPr>
          <a:xfrm>
            <a:off x="8359679" y="5739498"/>
            <a:ext cx="2936971" cy="52322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en-US" sz="2800" dirty="0"/>
              <a:t>      价值密度低</a:t>
            </a:r>
            <a:endParaRPr lang="zh-CN" altLang="en-US" sz="2800" dirty="0"/>
          </a:p>
        </p:txBody>
      </p:sp>
      <p:pic>
        <p:nvPicPr>
          <p:cNvPr id="7" name="图片 6"/>
          <p:cNvPicPr>
            <a:picLocks noChangeAspect="1"/>
          </p:cNvPicPr>
          <p:nvPr/>
        </p:nvPicPr>
        <p:blipFill>
          <a:blip r:embed="rId2"/>
          <a:stretch>
            <a:fillRect/>
          </a:stretch>
        </p:blipFill>
        <p:spPr>
          <a:xfrm>
            <a:off x="4231093" y="2154786"/>
            <a:ext cx="3618884" cy="3618884"/>
          </a:xfrm>
          <a:prstGeom prst="rect">
            <a:avLst/>
          </a:prstGeom>
        </p:spPr>
      </p:pic>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4739"/>
            <a:ext cx="12192000" cy="75798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0"/>
            <a:ext cx="2543175" cy="699770"/>
          </a:xfrm>
          <a:prstGeom prst="rect">
            <a:avLst/>
          </a:prstGeom>
        </p:spPr>
      </p:pic>
      <p:sp>
        <p:nvSpPr>
          <p:cNvPr id="3" name="文本框 2"/>
          <p:cNvSpPr txBox="1"/>
          <p:nvPr/>
        </p:nvSpPr>
        <p:spPr>
          <a:xfrm>
            <a:off x="301925" y="86265"/>
            <a:ext cx="5952226" cy="523220"/>
          </a:xfrm>
          <a:prstGeom prst="rect">
            <a:avLst/>
          </a:prstGeom>
          <a:noFill/>
        </p:spPr>
        <p:txBody>
          <a:bodyPr wrap="square" rtlCol="0">
            <a:spAutoFit/>
          </a:bodyPr>
          <a:lstStyle/>
          <a:p>
            <a:r>
              <a:rPr lang="zh-CN" altLang="en-US" sz="2800" dirty="0">
                <a:solidFill>
                  <a:schemeClr val="bg1"/>
                </a:solidFill>
                <a:latin typeface="黑体" panose="02010609060101010101" pitchFamily="49" charset="-122"/>
                <a:ea typeface="黑体" panose="02010609060101010101" pitchFamily="49" charset="-122"/>
              </a:rPr>
              <a:t>大数据分析和挖掘要解决的问题</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6" name="文本框 5"/>
          <p:cNvSpPr txBox="1"/>
          <p:nvPr/>
        </p:nvSpPr>
        <p:spPr>
          <a:xfrm>
            <a:off x="536351" y="895459"/>
            <a:ext cx="9207100" cy="461665"/>
          </a:xfrm>
          <a:prstGeom prst="rect">
            <a:avLst/>
          </a:prstGeom>
          <a:noFill/>
        </p:spPr>
        <p:txBody>
          <a:bodyPr wrap="square">
            <a:spAutoFit/>
          </a:bodyPr>
          <a:lstStyle/>
          <a:p>
            <a:r>
              <a:rPr lang="zh-CN" altLang="zh-CN" sz="2400" kern="100" dirty="0">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数据挖掘</a:t>
            </a:r>
            <a:r>
              <a:rPr lang="zh-CN" altLang="zh-CN" sz="2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是在大型数据存储库中，自动地发现有用信息的过程。</a:t>
            </a:r>
            <a:endParaRPr lang="zh-CN" altLang="en-US" sz="2400" dirty="0">
              <a:latin typeface="宋体" panose="02010600030101010101" pitchFamily="2" charset="-122"/>
              <a:ea typeface="宋体" panose="02010600030101010101" pitchFamily="2" charset="-122"/>
            </a:endParaRPr>
          </a:p>
        </p:txBody>
      </p:sp>
      <p:sp>
        <p:nvSpPr>
          <p:cNvPr id="11" name="文本框 10"/>
          <p:cNvSpPr txBox="1"/>
          <p:nvPr/>
        </p:nvSpPr>
        <p:spPr>
          <a:xfrm>
            <a:off x="8289946" y="2165285"/>
            <a:ext cx="2736016" cy="584775"/>
          </a:xfrm>
          <a:prstGeom prst="rect">
            <a:avLst/>
          </a:prstGeom>
          <a:noFill/>
        </p:spPr>
        <p:txBody>
          <a:bodyPr wrap="square">
            <a:spAutoFit/>
          </a:bodyPr>
          <a:lstStyle/>
          <a:p>
            <a:r>
              <a:rPr lang="zh-CN" altLang="zh-CN" sz="3200" kern="100" dirty="0">
                <a:ln w="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未加工的数据</a:t>
            </a:r>
            <a:endParaRPr lang="zh-CN" altLang="en-US" sz="3200" dirty="0">
              <a:ln w="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sp>
        <p:nvSpPr>
          <p:cNvPr id="13" name="文本框 12"/>
          <p:cNvSpPr txBox="1"/>
          <p:nvPr/>
        </p:nvSpPr>
        <p:spPr>
          <a:xfrm>
            <a:off x="8640371" y="5325772"/>
            <a:ext cx="2035167" cy="584775"/>
          </a:xfrm>
          <a:prstGeom prst="rect">
            <a:avLst/>
          </a:prstGeom>
          <a:noFill/>
        </p:spPr>
        <p:txBody>
          <a:bodyPr wrap="square">
            <a:spAutoFit/>
          </a:bodyPr>
          <a:lstStyle/>
          <a:p>
            <a:r>
              <a:rPr lang="zh-CN" altLang="zh-CN" sz="3200" kern="100" dirty="0">
                <a:ln w="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Times New Roman" panose="02020603050405020304" pitchFamily="18" charset="0"/>
              </a:rPr>
              <a:t>有用信息</a:t>
            </a:r>
            <a:endParaRPr lang="zh-CN" altLang="en-US" sz="3200" dirty="0">
              <a:ln w="0"/>
              <a:solidFill>
                <a:schemeClr val="accent1"/>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sp>
        <p:nvSpPr>
          <p:cNvPr id="17" name="箭头: 下 16"/>
          <p:cNvSpPr/>
          <p:nvPr/>
        </p:nvSpPr>
        <p:spPr>
          <a:xfrm>
            <a:off x="9238043" y="3388986"/>
            <a:ext cx="646981" cy="160451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pic>
        <p:nvPicPr>
          <p:cNvPr id="10" name="图片 9"/>
          <p:cNvPicPr>
            <a:picLocks noChangeAspect="1"/>
          </p:cNvPicPr>
          <p:nvPr/>
        </p:nvPicPr>
        <p:blipFill>
          <a:blip r:embed="rId2"/>
          <a:stretch>
            <a:fillRect/>
          </a:stretch>
        </p:blipFill>
        <p:spPr>
          <a:xfrm>
            <a:off x="1693775" y="1574715"/>
            <a:ext cx="5553691" cy="4323443"/>
          </a:xfrm>
          <a:prstGeom prst="rect">
            <a:avLst/>
          </a:prstGeom>
        </p:spPr>
      </p:pic>
      <p:sp>
        <p:nvSpPr>
          <p:cNvPr id="14" name="文本框 13"/>
          <p:cNvSpPr txBox="1"/>
          <p:nvPr/>
        </p:nvSpPr>
        <p:spPr>
          <a:xfrm>
            <a:off x="807821" y="5898158"/>
            <a:ext cx="10091825" cy="923330"/>
          </a:xfrm>
          <a:prstGeom prst="rect">
            <a:avLst/>
          </a:prstGeom>
          <a:noFill/>
        </p:spPr>
        <p:txBody>
          <a:bodyPr wrap="square">
            <a:spAutoFit/>
          </a:bodyPr>
          <a:lstStyle/>
          <a:p>
            <a:r>
              <a:rPr lang="zh-CN" altLang="en-US" b="0" i="0" dirty="0">
                <a:solidFill>
                  <a:srgbClr val="374151"/>
                </a:solidFill>
                <a:effectLst/>
                <a:latin typeface="Söhne"/>
              </a:rPr>
              <a:t>    在这个例子中，首先导入了所需的库。然后，读取一个数据集，并选取了两个特征进行聚类。使用了标准化来确保所有特征都有相同的尺度。接着，我们使用了</a:t>
            </a:r>
            <a:r>
              <a:rPr lang="en-US" altLang="zh-CN" b="0" i="0" dirty="0">
                <a:solidFill>
                  <a:srgbClr val="374151"/>
                </a:solidFill>
                <a:effectLst/>
                <a:latin typeface="Söhne"/>
              </a:rPr>
              <a:t>K-Means</a:t>
            </a:r>
            <a:r>
              <a:rPr lang="zh-CN" altLang="en-US" b="0" i="0" dirty="0">
                <a:solidFill>
                  <a:srgbClr val="374151"/>
                </a:solidFill>
                <a:effectLst/>
                <a:latin typeface="Söhne"/>
              </a:rPr>
              <a:t>聚类算法，并选择了</a:t>
            </a:r>
            <a:r>
              <a:rPr lang="en-US" altLang="zh-CN" b="0" i="0" dirty="0">
                <a:solidFill>
                  <a:srgbClr val="374151"/>
                </a:solidFill>
                <a:effectLst/>
                <a:latin typeface="Söhne"/>
              </a:rPr>
              <a:t>3</a:t>
            </a:r>
            <a:r>
              <a:rPr lang="zh-CN" altLang="en-US" b="0" i="0" dirty="0">
                <a:solidFill>
                  <a:srgbClr val="374151"/>
                </a:solidFill>
                <a:effectLst/>
                <a:latin typeface="Söhne"/>
              </a:rPr>
              <a:t>个聚类。最后，我们对聚类结果进行了可视化</a:t>
            </a:r>
            <a:endParaRPr lang="zh-CN" altLang="en-US" dirty="0"/>
          </a:p>
        </p:txBody>
      </p:sp>
    </p:spTree>
  </p:cSld>
  <p:clrMapOvr>
    <a:masterClrMapping/>
  </p:clrMapOvr>
  <p:transition spd="slow">
    <p:push dir="u"/>
  </p:transition>
</p:sld>
</file>

<file path=ppt/tags/tag1.xml><?xml version="1.0" encoding="utf-8"?>
<p:tagLst xmlns:p="http://schemas.openxmlformats.org/presentationml/2006/main">
  <p:tag name="MD-PA" val="v1.0.0"/>
</p:tagLst>
</file>

<file path=ppt/tags/tag10.xml><?xml version="1.0" encoding="utf-8"?>
<p:tagLst xmlns:p="http://schemas.openxmlformats.org/presentationml/2006/main">
  <p:tag name="SHADOWSHAPE" val="true"/>
</p:tagLst>
</file>

<file path=ppt/tags/tag11.xml><?xml version="1.0" encoding="utf-8"?>
<p:tagLst xmlns:p="http://schemas.openxmlformats.org/presentationml/2006/main">
  <p:tag name="KSO_WPP_MARK_KEY" val="3b2d7f82-677f-49dc-96d7-a8e0cd7484b8"/>
  <p:tag name="COMMONDATA" val="eyJjb3VudCI6MjQsImhkaWQiOiJmNTU1NTc2YmJmZmM3MGE3NDUxYzIwYmE1M2U3ZDM4OSIsInVzZXJDb3VudCI6Nn0="/>
  <p:tag name="commondata" val="eyJjb3VudCI6MjUsImhkaWQiOiJhODBjNjVlNmVjZDJkODQ0MDIzNjdhNWM4NGUyODNjYyIsInVzZXJDb3VudCI6MX0="/>
</p:tagLst>
</file>

<file path=ppt/tags/tag2.xml><?xml version="1.0" encoding="utf-8"?>
<p:tagLst xmlns:p="http://schemas.openxmlformats.org/presentationml/2006/main">
  <p:tag name="MD-PA" val="v1.0.0"/>
</p:tagLst>
</file>

<file path=ppt/tags/tag3.xml><?xml version="1.0" encoding="utf-8"?>
<p:tagLst xmlns:p="http://schemas.openxmlformats.org/presentationml/2006/main">
  <p:tag name="MD-PA" val="v1.0.0"/>
</p:tagLst>
</file>

<file path=ppt/tags/tag4.xml><?xml version="1.0" encoding="utf-8"?>
<p:tagLst xmlns:p="http://schemas.openxmlformats.org/presentationml/2006/main">
  <p:tag name="MD-PA" val="v1.0.0"/>
</p:tagLst>
</file>

<file path=ppt/tags/tag5.xml><?xml version="1.0" encoding="utf-8"?>
<p:tagLst xmlns:p="http://schemas.openxmlformats.org/presentationml/2006/main">
  <p:tag name="SHADOWSHAPE" val="true"/>
</p:tagLst>
</file>

<file path=ppt/tags/tag6.xml><?xml version="1.0" encoding="utf-8"?>
<p:tagLst xmlns:p="http://schemas.openxmlformats.org/presentationml/2006/main">
  <p:tag name="SHADOWSHAPE" val="true"/>
</p:tagLst>
</file>

<file path=ppt/tags/tag7.xml><?xml version="1.0" encoding="utf-8"?>
<p:tagLst xmlns:p="http://schemas.openxmlformats.org/presentationml/2006/main">
  <p:tag name="SHADOWSHAPE" val="true"/>
</p:tagLst>
</file>

<file path=ppt/tags/tag8.xml><?xml version="1.0" encoding="utf-8"?>
<p:tagLst xmlns:p="http://schemas.openxmlformats.org/presentationml/2006/main">
  <p:tag name="SHADOWSHAPE" val="true"/>
</p:tagLst>
</file>

<file path=ppt/tags/tag9.xml><?xml version="1.0" encoding="utf-8"?>
<p:tagLst xmlns:p="http://schemas.openxmlformats.org/presentationml/2006/main">
  <p:tag name="SHADOWSHAPE"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普惠体">
      <a:majorFont>
        <a:latin typeface="阿里巴巴普惠体 R"/>
        <a:ea typeface="阿里巴巴普惠体 R"/>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4836</Words>
  <Application>WPS 演示</Application>
  <PresentationFormat>宽屏</PresentationFormat>
  <Paragraphs>336</Paragraphs>
  <Slides>35</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35</vt:i4>
      </vt:variant>
    </vt:vector>
  </HeadingPairs>
  <TitlesOfParts>
    <vt:vector size="53" baseType="lpstr">
      <vt:lpstr>Arial</vt:lpstr>
      <vt:lpstr>宋体</vt:lpstr>
      <vt:lpstr>Wingdings</vt:lpstr>
      <vt:lpstr>阿里巴巴普惠体 R</vt:lpstr>
      <vt:lpstr>微软雅黑</vt:lpstr>
      <vt:lpstr>黑体</vt:lpstr>
      <vt:lpstr>Noto Sans SC</vt:lpstr>
      <vt:lpstr>MingLiU-ExtB</vt:lpstr>
      <vt:lpstr>-apple-system</vt:lpstr>
      <vt:lpstr>Segoe Print</vt:lpstr>
      <vt:lpstr>仿宋</vt:lpstr>
      <vt:lpstr>Times New Roman</vt:lpstr>
      <vt:lpstr>Söhne</vt:lpstr>
      <vt:lpstr>Arial Unicode MS</vt:lpstr>
      <vt:lpstr>Calibri</vt:lpstr>
      <vt:lpstr>等线</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Zhangjiangbo</dc:creator>
  <cp:lastModifiedBy>林先森</cp:lastModifiedBy>
  <cp:revision>164</cp:revision>
  <dcterms:created xsi:type="dcterms:W3CDTF">2019-09-12T05:45:00Z</dcterms:created>
  <dcterms:modified xsi:type="dcterms:W3CDTF">2023-11-01T23:03:41Z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KSOTemplateUUID">
    <vt:lpwstr>v1.0_mb_bduJ9BQMPWVVzUVCsYvO/Q==</vt:lpwstr>
  </property>
  <property fmtid="{D5CDD505-2E9C-101B-9397-08002B2CF9AE}" pid="4" name="commondata">
    <vt:lpwstr>eyJjb3VudCI6MSwiaGRpZCI6ImY1NTU1NzZiYmZmYzcwYTc0NTFjMjBiYTUzZTdkMzg5IiwidXNlckNvdW50IjoxfQ==</vt:lpwstr>
  </property>
  <property fmtid="{D5CDD505-2E9C-101B-9397-08002B2CF9AE}" pid="5" name="ICV">
    <vt:lpwstr>BDA8882CAD9B4DAAA15E5987500B2024_13</vt:lpwstr>
  </property>
</Properties>
</file>