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5" r:id="rId3"/>
    <p:sldId id="341" r:id="rId4"/>
    <p:sldId id="484" r:id="rId5"/>
    <p:sldId id="527" r:id="rId6"/>
    <p:sldId id="529" r:id="rId7"/>
    <p:sldId id="530" r:id="rId8"/>
    <p:sldId id="531" r:id="rId9"/>
    <p:sldId id="608" r:id="rId10"/>
    <p:sldId id="533" r:id="rId11"/>
    <p:sldId id="534" r:id="rId12"/>
    <p:sldId id="535" r:id="rId13"/>
    <p:sldId id="536" r:id="rId14"/>
    <p:sldId id="537" r:id="rId15"/>
    <p:sldId id="538" r:id="rId16"/>
    <p:sldId id="539" r:id="rId17"/>
    <p:sldId id="540" r:id="rId18"/>
    <p:sldId id="542" r:id="rId19"/>
    <p:sldId id="543" r:id="rId20"/>
    <p:sldId id="544" r:id="rId21"/>
    <p:sldId id="545" r:id="rId22"/>
    <p:sldId id="546" r:id="rId23"/>
    <p:sldId id="547" r:id="rId24"/>
    <p:sldId id="548" r:id="rId25"/>
    <p:sldId id="549" r:id="rId26"/>
    <p:sldId id="550" r:id="rId27"/>
    <p:sldId id="551" r:id="rId28"/>
    <p:sldId id="552" r:id="rId29"/>
    <p:sldId id="553" r:id="rId30"/>
    <p:sldId id="554" r:id="rId31"/>
    <p:sldId id="555" r:id="rId32"/>
    <p:sldId id="556" r:id="rId33"/>
    <p:sldId id="557" r:id="rId34"/>
    <p:sldId id="582" r:id="rId35"/>
    <p:sldId id="583" r:id="rId36"/>
    <p:sldId id="558" r:id="rId37"/>
    <p:sldId id="609" r:id="rId38"/>
    <p:sldId id="610" r:id="rId39"/>
    <p:sldId id="611" r:id="rId40"/>
    <p:sldId id="612" r:id="rId41"/>
    <p:sldId id="563" r:id="rId42"/>
    <p:sldId id="564" r:id="rId43"/>
    <p:sldId id="565" r:id="rId44"/>
    <p:sldId id="566" r:id="rId45"/>
    <p:sldId id="567" r:id="rId46"/>
    <p:sldId id="568" r:id="rId47"/>
    <p:sldId id="569" r:id="rId48"/>
    <p:sldId id="570" r:id="rId49"/>
    <p:sldId id="571" r:id="rId50"/>
    <p:sldId id="572" r:id="rId51"/>
    <p:sldId id="573" r:id="rId52"/>
    <p:sldId id="574" r:id="rId53"/>
    <p:sldId id="575" r:id="rId54"/>
    <p:sldId id="576" r:id="rId55"/>
    <p:sldId id="577" r:id="rId56"/>
    <p:sldId id="578" r:id="rId57"/>
    <p:sldId id="579" r:id="rId58"/>
    <p:sldId id="580" r:id="rId59"/>
    <p:sldId id="581" r:id="rId60"/>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9" userDrawn="1">
          <p15:clr>
            <a:srgbClr val="A4A3A4"/>
          </p15:clr>
        </p15:guide>
        <p15:guide id="2" pos="3732" userDrawn="1">
          <p15:clr>
            <a:srgbClr val="A4A3A4"/>
          </p15:clr>
        </p15:guide>
        <p15:guide id="3" orient="horz" pos="3696" userDrawn="1">
          <p15:clr>
            <a:srgbClr val="A4A3A4"/>
          </p15:clr>
        </p15:guide>
        <p15:guide id="4" orient="horz" pos="551" userDrawn="1">
          <p15:clr>
            <a:srgbClr val="A4A3A4"/>
          </p15:clr>
        </p15:guide>
        <p15:guide id="5" pos="7043" userDrawn="1">
          <p15:clr>
            <a:srgbClr val="A4A3A4"/>
          </p15:clr>
        </p15:guide>
        <p15:guide id="6" pos="7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19" autoAdjust="0"/>
    <p:restoredTop sz="94660"/>
  </p:normalViewPr>
  <p:slideViewPr>
    <p:cSldViewPr snapToGrid="0" showGuides="1">
      <p:cViewPr varScale="1">
        <p:scale>
          <a:sx n="64" d="100"/>
          <a:sy n="64" d="100"/>
        </p:scale>
        <p:origin x="108" y="52"/>
      </p:cViewPr>
      <p:guideLst>
        <p:guide orient="horz" pos="2259"/>
        <p:guide pos="3732"/>
        <p:guide orient="horz" pos="3696"/>
        <p:guide orient="horz" pos="551"/>
        <p:guide pos="7043"/>
        <p:guide pos="7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gs" Target="tags/tag104.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7" Type="http://schemas.openxmlformats.org/officeDocument/2006/relationships/image" Target="../media/image17.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22.wmf"/><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30.wmf"/><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tags" Target="../tags/tag16.xml"/><Relationship Id="rId4" Type="http://schemas.openxmlformats.org/officeDocument/2006/relationships/image" Target="../media/image6.pn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tags" Target="../tags/tag19.xml"/><Relationship Id="rId4" Type="http://schemas.openxmlformats.org/officeDocument/2006/relationships/image" Target="../media/image8.png"/><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image" Target="../media/image12.wmf"/><Relationship Id="rId7" Type="http://schemas.openxmlformats.org/officeDocument/2006/relationships/oleObject" Target="../embeddings/oleObject2.bin"/><Relationship Id="rId6" Type="http://schemas.openxmlformats.org/officeDocument/2006/relationships/tags" Target="../tags/tag34.xml"/><Relationship Id="rId5" Type="http://schemas.openxmlformats.org/officeDocument/2006/relationships/image" Target="../media/image11.wmf"/><Relationship Id="rId4" Type="http://schemas.openxmlformats.org/officeDocument/2006/relationships/oleObject" Target="../embeddings/oleObject1.bin"/><Relationship Id="rId3" Type="http://schemas.openxmlformats.org/officeDocument/2006/relationships/tags" Target="../tags/tag33.xml"/><Relationship Id="rId25" Type="http://schemas.openxmlformats.org/officeDocument/2006/relationships/vmlDrawing" Target="../drawings/vmlDrawing1.vml"/><Relationship Id="rId24" Type="http://schemas.openxmlformats.org/officeDocument/2006/relationships/slideLayout" Target="../slideLayouts/slideLayout1.xml"/><Relationship Id="rId23" Type="http://schemas.openxmlformats.org/officeDocument/2006/relationships/image" Target="../media/image17.wmf"/><Relationship Id="rId22" Type="http://schemas.openxmlformats.org/officeDocument/2006/relationships/oleObject" Target="../embeddings/oleObject7.bin"/><Relationship Id="rId21" Type="http://schemas.openxmlformats.org/officeDocument/2006/relationships/tags" Target="../tags/tag39.xml"/><Relationship Id="rId20" Type="http://schemas.openxmlformats.org/officeDocument/2006/relationships/image" Target="../media/image16.wmf"/><Relationship Id="rId2" Type="http://schemas.openxmlformats.org/officeDocument/2006/relationships/tags" Target="../tags/tag32.xml"/><Relationship Id="rId19" Type="http://schemas.openxmlformats.org/officeDocument/2006/relationships/oleObject" Target="../embeddings/oleObject6.bin"/><Relationship Id="rId18" Type="http://schemas.openxmlformats.org/officeDocument/2006/relationships/tags" Target="../tags/tag38.xml"/><Relationship Id="rId17" Type="http://schemas.openxmlformats.org/officeDocument/2006/relationships/image" Target="../media/image15.wmf"/><Relationship Id="rId16" Type="http://schemas.openxmlformats.org/officeDocument/2006/relationships/oleObject" Target="../embeddings/oleObject5.bin"/><Relationship Id="rId15" Type="http://schemas.openxmlformats.org/officeDocument/2006/relationships/tags" Target="../tags/tag37.xml"/><Relationship Id="rId14" Type="http://schemas.openxmlformats.org/officeDocument/2006/relationships/image" Target="../media/image14.wmf"/><Relationship Id="rId13" Type="http://schemas.openxmlformats.org/officeDocument/2006/relationships/oleObject" Target="../embeddings/oleObject4.bin"/><Relationship Id="rId12" Type="http://schemas.openxmlformats.org/officeDocument/2006/relationships/tags" Target="../tags/tag36.xml"/><Relationship Id="rId11" Type="http://schemas.openxmlformats.org/officeDocument/2006/relationships/image" Target="../media/image13.wmf"/><Relationship Id="rId10" Type="http://schemas.openxmlformats.org/officeDocument/2006/relationships/oleObject" Target="../embeddings/oleObject3.bin"/><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image" Target="../media/image19.wmf"/><Relationship Id="rId7" Type="http://schemas.openxmlformats.org/officeDocument/2006/relationships/oleObject" Target="../embeddings/oleObject9.bin"/><Relationship Id="rId6" Type="http://schemas.openxmlformats.org/officeDocument/2006/relationships/tags" Target="../tags/tag42.xml"/><Relationship Id="rId5" Type="http://schemas.openxmlformats.org/officeDocument/2006/relationships/image" Target="../media/image18.wmf"/><Relationship Id="rId4" Type="http://schemas.openxmlformats.org/officeDocument/2006/relationships/oleObject" Target="../embeddings/oleObject8.bin"/><Relationship Id="rId3" Type="http://schemas.openxmlformats.org/officeDocument/2006/relationships/tags" Target="../tags/tag41.xml"/><Relationship Id="rId2" Type="http://schemas.openxmlformats.org/officeDocument/2006/relationships/tags" Target="../tags/tag40.xml"/><Relationship Id="rId19" Type="http://schemas.openxmlformats.org/officeDocument/2006/relationships/vmlDrawing" Target="../drawings/vmlDrawing2.vml"/><Relationship Id="rId18" Type="http://schemas.openxmlformats.org/officeDocument/2006/relationships/slideLayout" Target="../slideLayouts/slideLayout1.xml"/><Relationship Id="rId17" Type="http://schemas.openxmlformats.org/officeDocument/2006/relationships/image" Target="../media/image22.wmf"/><Relationship Id="rId16" Type="http://schemas.openxmlformats.org/officeDocument/2006/relationships/oleObject" Target="../embeddings/oleObject12.bin"/><Relationship Id="rId15" Type="http://schemas.openxmlformats.org/officeDocument/2006/relationships/tags" Target="../tags/tag45.xml"/><Relationship Id="rId14" Type="http://schemas.openxmlformats.org/officeDocument/2006/relationships/image" Target="../media/image21.wmf"/><Relationship Id="rId13" Type="http://schemas.openxmlformats.org/officeDocument/2006/relationships/oleObject" Target="../embeddings/oleObject11.bin"/><Relationship Id="rId12" Type="http://schemas.openxmlformats.org/officeDocument/2006/relationships/tags" Target="../tags/tag44.xml"/><Relationship Id="rId11" Type="http://schemas.openxmlformats.org/officeDocument/2006/relationships/image" Target="../media/image20.wmf"/><Relationship Id="rId10" Type="http://schemas.openxmlformats.org/officeDocument/2006/relationships/oleObject" Target="../embeddings/oleObject10.bin"/><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1.xml"/><Relationship Id="rId5" Type="http://schemas.openxmlformats.org/officeDocument/2006/relationships/image" Target="../media/image23.wmf"/><Relationship Id="rId4" Type="http://schemas.openxmlformats.org/officeDocument/2006/relationships/oleObject" Target="../embeddings/oleObject13.bin"/><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26.png"/><Relationship Id="rId7" Type="http://schemas.openxmlformats.org/officeDocument/2006/relationships/tags" Target="../tags/tag51.xml"/><Relationship Id="rId6" Type="http://schemas.openxmlformats.org/officeDocument/2006/relationships/image" Target="../media/image25.png"/><Relationship Id="rId5" Type="http://schemas.openxmlformats.org/officeDocument/2006/relationships/tags" Target="../tags/tag50.xml"/><Relationship Id="rId4" Type="http://schemas.openxmlformats.org/officeDocument/2006/relationships/image" Target="../media/image24.png"/><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image" Target="../media/image28.wmf"/><Relationship Id="rId7" Type="http://schemas.openxmlformats.org/officeDocument/2006/relationships/oleObject" Target="../embeddings/oleObject15.bin"/><Relationship Id="rId6" Type="http://schemas.openxmlformats.org/officeDocument/2006/relationships/tags" Target="../tags/tag54.xml"/><Relationship Id="rId5" Type="http://schemas.openxmlformats.org/officeDocument/2006/relationships/image" Target="../media/image27.wmf"/><Relationship Id="rId4" Type="http://schemas.openxmlformats.org/officeDocument/2006/relationships/oleObject" Target="../embeddings/oleObject14.bin"/><Relationship Id="rId3" Type="http://schemas.openxmlformats.org/officeDocument/2006/relationships/tags" Target="../tags/tag53.xml"/><Relationship Id="rId2" Type="http://schemas.openxmlformats.org/officeDocument/2006/relationships/tags" Target="../tags/tag52.xml"/><Relationship Id="rId19" Type="http://schemas.openxmlformats.org/officeDocument/2006/relationships/vmlDrawing" Target="../drawings/vmlDrawing4.vml"/><Relationship Id="rId18" Type="http://schemas.openxmlformats.org/officeDocument/2006/relationships/slideLayout" Target="../slideLayouts/slideLayout1.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image" Target="../media/image30.wmf"/><Relationship Id="rId13" Type="http://schemas.openxmlformats.org/officeDocument/2006/relationships/oleObject" Target="../embeddings/oleObject17.bin"/><Relationship Id="rId12" Type="http://schemas.openxmlformats.org/officeDocument/2006/relationships/tags" Target="../tags/tag56.xml"/><Relationship Id="rId11" Type="http://schemas.openxmlformats.org/officeDocument/2006/relationships/image" Target="../media/image29.wmf"/><Relationship Id="rId10" Type="http://schemas.openxmlformats.org/officeDocument/2006/relationships/oleObject" Target="../embeddings/oleObject16.bin"/><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0.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2.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4.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tags" Target="../tags/tag67.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tags" Target="../tags/tag70.xml"/><Relationship Id="rId4" Type="http://schemas.openxmlformats.org/officeDocument/2006/relationships/image" Target="../media/image33.png"/><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tags" Target="../tags/tag74.xml"/><Relationship Id="rId4" Type="http://schemas.openxmlformats.org/officeDocument/2006/relationships/image" Target="../media/image35.png"/><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tags" Target="../tags/tag79.xml"/><Relationship Id="rId4" Type="http://schemas.openxmlformats.org/officeDocument/2006/relationships/image" Target="../media/image37.png"/><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9.pn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8.xml"/><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tags" Target="../tags/tag94.xml"/><Relationship Id="rId4" Type="http://schemas.openxmlformats.org/officeDocument/2006/relationships/image" Target="../media/image40.png"/><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image" Target="../media/image1.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tags" Target="../tags/tag97.xml"/><Relationship Id="rId4" Type="http://schemas.openxmlformats.org/officeDocument/2006/relationships/image" Target="../media/image42.png"/><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tags" Target="../tags/tag100.xml"/><Relationship Id="rId4" Type="http://schemas.openxmlformats.org/officeDocument/2006/relationships/image" Target="../media/image44.png"/><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6.png"/><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3.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tags" Target="../tags/tag9.xml"/><Relationship Id="rId4" Type="http://schemas.openxmlformats.org/officeDocument/2006/relationships/image" Target="../media/image2.pn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tags" Target="../tags/tag12.xml"/><Relationship Id="rId4" Type="http://schemas.openxmlformats.org/officeDocument/2006/relationships/image" Target="../media/image4.png"/><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7185" y="614045"/>
            <a:ext cx="5334000"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6  数据预处理及离群点检测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929005" y="1595755"/>
            <a:ext cx="10352405" cy="3930015"/>
          </a:xfrm>
          <a:prstGeom prst="rect">
            <a:avLst/>
          </a:prstGeom>
          <a:noFill/>
        </p:spPr>
        <p:txBody>
          <a:bodyPr wrap="square" rtlCol="0">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从外部获取的原始数据可能会受到噪声的影响，并伴有缺失值、不一致以及异常数据，这些都会降低数据挖掘和分析的效率，因此需要进行数据预处理以改善数据质量，让数据更好地适宜数据分析的模型或方法。数据预处理的内容主要涉及数据清洗、数据转换和数据规约，这些工作几乎占据了整个数据挖掘和分析一半以上的工作量。离群点检测涉及离群点的概念以及其检测方法，离群点是那些明显偏离一般值的观测对象，离群点检测就是寻找出这些异常对象的行为过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6.1.2.2 缺失值处理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658495" y="1296670"/>
            <a:ext cx="11012805" cy="563118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在数据采集过程中由于某种原因有个别数据无法获取或者遗漏或者丢失造成数据缺失，这时需要对缺失值进行处理，除了删除记录和不做处理外，可用插补方法对缺失值进行数据填补，常用的插补方法有：</a:t>
            </a:r>
            <a:endParaRPr lang="zh-CN" sz="2400" b="0">
              <a:ea typeface="宋体" panose="02010600030101010101" pitchFamily="2" charset="-122"/>
            </a:endParaRPr>
          </a:p>
          <a:p>
            <a:pPr indent="304800" fontAlgn="auto">
              <a:lnSpc>
                <a:spcPct val="150000"/>
              </a:lnSpc>
            </a:pPr>
            <a:r>
              <a:rPr lang="en-US" sz="2400" b="0">
                <a:latin typeface="Times New Roman" panose="02020603050405020304" charset="0"/>
                <a:ea typeface="宋体" panose="02010600030101010101" pitchFamily="2" charset="-122"/>
              </a:rPr>
              <a:t>(1) </a:t>
            </a:r>
            <a:r>
              <a:rPr lang="zh-CN" sz="2400" b="0">
                <a:ea typeface="宋体" panose="02010600030101010101" pitchFamily="2" charset="-122"/>
              </a:rPr>
              <a:t>采用数据均值、中位数或众数进行插补；</a:t>
            </a:r>
            <a:endParaRPr lang="zh-CN" sz="2400" b="0">
              <a:ea typeface="宋体" panose="02010600030101010101" pitchFamily="2" charset="-122"/>
            </a:endParaRPr>
          </a:p>
          <a:p>
            <a:pPr indent="304800" fontAlgn="auto">
              <a:lnSpc>
                <a:spcPct val="150000"/>
              </a:lnSpc>
            </a:pPr>
            <a:r>
              <a:rPr lang="en-US" sz="2400" b="0">
                <a:latin typeface="Times New Roman" panose="02020603050405020304" charset="0"/>
                <a:ea typeface="宋体" panose="02010600030101010101" pitchFamily="2" charset="-122"/>
              </a:rPr>
              <a:t>(2) </a:t>
            </a:r>
            <a:r>
              <a:rPr lang="zh-CN" sz="2400" b="0">
                <a:ea typeface="宋体" panose="02010600030101010101" pitchFamily="2" charset="-122"/>
              </a:rPr>
              <a:t>使用默认值代替缺失值；</a:t>
            </a:r>
            <a:endParaRPr lang="zh-CN" sz="2400" b="0">
              <a:ea typeface="宋体" panose="02010600030101010101" pitchFamily="2" charset="-122"/>
            </a:endParaRPr>
          </a:p>
          <a:p>
            <a:pPr indent="304800" fontAlgn="auto">
              <a:lnSpc>
                <a:spcPct val="150000"/>
              </a:lnSpc>
            </a:pPr>
            <a:r>
              <a:rPr lang="en-US" sz="2400" b="0">
                <a:latin typeface="Times New Roman" panose="02020603050405020304" charset="0"/>
                <a:ea typeface="宋体" panose="02010600030101010101" pitchFamily="2" charset="-122"/>
              </a:rPr>
              <a:t>(3) </a:t>
            </a:r>
            <a:r>
              <a:rPr lang="zh-CN" sz="2400" b="0">
                <a:ea typeface="宋体" panose="02010600030101010101" pitchFamily="2" charset="-122"/>
              </a:rPr>
              <a:t>采用缺失值附近的数据进行插补；</a:t>
            </a:r>
            <a:endParaRPr lang="zh-CN" sz="2400" b="0">
              <a:ea typeface="宋体" panose="02010600030101010101" pitchFamily="2" charset="-122"/>
            </a:endParaRPr>
          </a:p>
          <a:p>
            <a:pPr indent="304800" fontAlgn="auto">
              <a:lnSpc>
                <a:spcPct val="150000"/>
              </a:lnSpc>
            </a:pPr>
            <a:r>
              <a:rPr lang="en-US" sz="2400" b="0">
                <a:latin typeface="Times New Roman" panose="02020603050405020304" charset="0"/>
                <a:ea typeface="宋体" panose="02010600030101010101" pitchFamily="2" charset="-122"/>
              </a:rPr>
              <a:t>(4) </a:t>
            </a:r>
            <a:r>
              <a:rPr lang="zh-CN" sz="2400" b="0">
                <a:ea typeface="宋体" panose="02010600030101010101" pitchFamily="2" charset="-122"/>
              </a:rPr>
              <a:t>回归方法即对缺失值属性建立拟合模型，采用模型预测缺失值；</a:t>
            </a:r>
            <a:r>
              <a:rPr lang="en-US" sz="2400" b="0">
                <a:latin typeface="Times New Roman" panose="02020603050405020304" charset="0"/>
                <a:ea typeface="宋体" panose="02010600030101010101" pitchFamily="2" charset="-122"/>
              </a:rPr>
              <a:t>(5) </a:t>
            </a:r>
            <a:r>
              <a:rPr lang="zh-CN" sz="2400" b="0">
                <a:ea typeface="宋体" panose="02010600030101010101" pitchFamily="2" charset="-122"/>
              </a:rPr>
              <a:t>插值法即利用已知数据建立合适的插值函数，计算缺失值的近似值并代替缺失值。利用</a:t>
            </a:r>
            <a:r>
              <a:rPr lang="en-US" sz="2400" b="0">
                <a:latin typeface="Times New Roman" panose="02020603050405020304" charset="0"/>
                <a:ea typeface="宋体" panose="02010600030101010101" pitchFamily="2" charset="-122"/>
              </a:rPr>
              <a:t>Pandas</a:t>
            </a:r>
            <a:r>
              <a:rPr lang="zh-CN" sz="2400" b="0">
                <a:ea typeface="宋体" panose="02010600030101010101" pitchFamily="2" charset="-122"/>
              </a:rPr>
              <a:t>可以快速的找到缺失数据，并对数据缺失数据进行处理，案例</a:t>
            </a:r>
            <a:r>
              <a:rPr lang="en-US" sz="2400" b="0">
                <a:latin typeface="Times New Roman" panose="02020603050405020304" charset="0"/>
                <a:ea typeface="宋体" panose="02010600030101010101" pitchFamily="2" charset="-122"/>
              </a:rPr>
              <a:t>6.2</a:t>
            </a:r>
            <a:r>
              <a:rPr lang="zh-CN" sz="2400" b="0">
                <a:ea typeface="宋体" panose="02010600030101010101" pitchFamily="2" charset="-122"/>
              </a:rPr>
              <a:t>将利用</a:t>
            </a:r>
            <a:r>
              <a:rPr lang="en-US" sz="2400" b="0">
                <a:latin typeface="Times New Roman" panose="02020603050405020304" charset="0"/>
                <a:ea typeface="宋体" panose="02010600030101010101" pitchFamily="2" charset="-122"/>
              </a:rPr>
              <a:t>Pandas</a:t>
            </a:r>
            <a:r>
              <a:rPr lang="zh-CN" sz="2400" b="0">
                <a:ea typeface="宋体" panose="02010600030101010101" pitchFamily="2" charset="-122"/>
              </a:rPr>
              <a:t>库函数完成缺失值</a:t>
            </a:r>
            <a:r>
              <a:rPr lang="en-US" sz="2400" b="0">
                <a:latin typeface="Times New Roman" panose="02020603050405020304" charset="0"/>
                <a:ea typeface="宋体" panose="02010600030101010101" pitchFamily="2" charset="-122"/>
              </a:rPr>
              <a:t>(NaN)</a:t>
            </a:r>
            <a:r>
              <a:rPr lang="zh-CN" sz="2400" b="0">
                <a:ea typeface="宋体" panose="02010600030101010101" pitchFamily="2" charset="-122"/>
              </a:rPr>
              <a:t>的检测、统计、删除以及填充。</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7" name="文本框 6"/>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sym typeface="+mn-ea"/>
              </a:rPr>
              <a:t>6.1.2.2 缺失值处理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337185" y="1217930"/>
            <a:ext cx="5080000" cy="460375"/>
          </a:xfrm>
          <a:prstGeom prst="rect">
            <a:avLst/>
          </a:prstGeom>
          <a:noFill/>
          <a:ln w="9525">
            <a:noFill/>
          </a:ln>
        </p:spPr>
        <p:txBody>
          <a:bodyPr>
            <a:spAutoFit/>
          </a:bodyPr>
          <a:p>
            <a:pPr indent="304800"/>
            <a:r>
              <a:rPr lang="zh-CN" sz="2400" b="0">
                <a:ea typeface="黑体" panose="02010609060101010101" charset="-122"/>
              </a:rPr>
              <a:t>例题</a:t>
            </a:r>
            <a:r>
              <a:rPr lang="en-US" sz="2400" b="0">
                <a:latin typeface="Times New Roman" panose="02020603050405020304" charset="0"/>
                <a:ea typeface="黑体" panose="02010609060101010101" charset="-122"/>
              </a:rPr>
              <a:t>6.2</a:t>
            </a:r>
            <a:r>
              <a:rPr lang="en-US" sz="2400" b="0">
                <a:latin typeface="Times New Roman" panose="02020603050405020304" charset="0"/>
                <a:ea typeface="宋体" panose="02010600030101010101" pitchFamily="2" charset="-122"/>
              </a:rPr>
              <a:t> </a:t>
            </a:r>
            <a:r>
              <a:rPr lang="zh-CN" sz="2400" b="0">
                <a:ea typeface="宋体" panose="02010600030101010101" pitchFamily="2" charset="-122"/>
              </a:rPr>
              <a:t>缺失值检测和处理</a:t>
            </a:r>
            <a:r>
              <a:rPr lang="zh-CN" sz="2400" b="1">
                <a:ea typeface="宋体" panose="02010600030101010101" pitchFamily="2" charset="-122"/>
              </a:rPr>
              <a:t>。</a:t>
            </a:r>
            <a:endParaRPr lang="zh-CN" altLang="en-US" sz="2400" b="1">
              <a:ea typeface="宋体" panose="02010600030101010101" pitchFamily="2" charset="-122"/>
            </a:endParaRPr>
          </a:p>
        </p:txBody>
      </p:sp>
      <p:pic>
        <p:nvPicPr>
          <p:cNvPr id="8" name="图片 7"/>
          <p:cNvPicPr>
            <a:picLocks noChangeAspect="1"/>
          </p:cNvPicPr>
          <p:nvPr>
            <p:custDataLst>
              <p:tags r:id="rId3"/>
            </p:custDataLst>
          </p:nvPr>
        </p:nvPicPr>
        <p:blipFill>
          <a:blip r:embed="rId4"/>
          <a:stretch>
            <a:fillRect/>
          </a:stretch>
        </p:blipFill>
        <p:spPr>
          <a:xfrm>
            <a:off x="101600" y="1678305"/>
            <a:ext cx="6238875" cy="4370070"/>
          </a:xfrm>
          <a:prstGeom prst="rect">
            <a:avLst/>
          </a:prstGeom>
        </p:spPr>
      </p:pic>
      <p:pic>
        <p:nvPicPr>
          <p:cNvPr id="9" name="图片 8"/>
          <p:cNvPicPr>
            <a:picLocks noChangeAspect="1"/>
          </p:cNvPicPr>
          <p:nvPr>
            <p:custDataLst>
              <p:tags r:id="rId5"/>
            </p:custDataLst>
          </p:nvPr>
        </p:nvPicPr>
        <p:blipFill>
          <a:blip r:embed="rId6"/>
          <a:stretch>
            <a:fillRect/>
          </a:stretch>
        </p:blipFill>
        <p:spPr>
          <a:xfrm>
            <a:off x="6340475" y="286385"/>
            <a:ext cx="5686425" cy="5806440"/>
          </a:xfrm>
          <a:prstGeom prst="rect">
            <a:avLst/>
          </a:prstGeom>
        </p:spPr>
      </p:pic>
    </p:spTree>
  </p:cSld>
  <p:clrMapOvr>
    <a:masterClrMapping/>
  </p:clrMapOvr>
  <p:transition spd="slow" advTm="2811">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7" name="文本框 6"/>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sym typeface="+mn-ea"/>
              </a:rPr>
              <a:t>6.1.2.2 缺失值处理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252095" y="1135380"/>
            <a:ext cx="6032500" cy="5023485"/>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6099810" y="657860"/>
            <a:ext cx="6029960" cy="5226685"/>
          </a:xfrm>
          <a:prstGeom prst="rect">
            <a:avLst/>
          </a:prstGeom>
        </p:spPr>
      </p:pic>
    </p:spTree>
  </p:cSld>
  <p:clrMapOvr>
    <a:masterClrMapping/>
  </p:clrMapOvr>
  <p:transition spd="slow" advTm="2811">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7" name="文本框 6"/>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sym typeface="+mn-ea"/>
              </a:rPr>
              <a:t>6.1.2.2 缺失值处理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325120" y="1454150"/>
            <a:ext cx="6259830" cy="4060825"/>
          </a:xfrm>
          <a:prstGeom prst="rect">
            <a:avLst/>
          </a:prstGeom>
        </p:spPr>
      </p:pic>
      <p:sp>
        <p:nvSpPr>
          <p:cNvPr id="100" name="文本框 99"/>
          <p:cNvSpPr txBox="1"/>
          <p:nvPr/>
        </p:nvSpPr>
        <p:spPr>
          <a:xfrm>
            <a:off x="6584950" y="946150"/>
            <a:ext cx="5374640" cy="507746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例题</a:t>
            </a:r>
            <a:r>
              <a:rPr lang="en-US" sz="2400" b="0">
                <a:latin typeface="Times New Roman" panose="02020603050405020304" charset="0"/>
                <a:ea typeface="宋体" panose="02010600030101010101" pitchFamily="2" charset="-122"/>
              </a:rPr>
              <a:t>6.2</a:t>
            </a:r>
            <a:r>
              <a:rPr lang="zh-CN" sz="2400" b="0">
                <a:ea typeface="宋体" panose="02010600030101010101" pitchFamily="2" charset="-122"/>
              </a:rPr>
              <a:t>分别采用</a:t>
            </a:r>
            <a:r>
              <a:rPr lang="en-US" sz="2400" b="0">
                <a:latin typeface="Times New Roman" panose="02020603050405020304" charset="0"/>
                <a:ea typeface="宋体" panose="02010600030101010101" pitchFamily="2" charset="-122"/>
              </a:rPr>
              <a:t>isnull()</a:t>
            </a:r>
            <a:r>
              <a:rPr lang="zh-CN" sz="2400" b="0">
                <a:ea typeface="宋体" panose="02010600030101010101" pitchFamily="2" charset="-122"/>
              </a:rPr>
              <a:t>函数来检测数据中的缺失值，利用</a:t>
            </a:r>
            <a:r>
              <a:rPr lang="en-US" sz="2400" b="0">
                <a:latin typeface="Times New Roman" panose="02020603050405020304" charset="0"/>
                <a:ea typeface="宋体" panose="02010600030101010101" pitchFamily="2" charset="-122"/>
              </a:rPr>
              <a:t>isnull().sum()</a:t>
            </a:r>
            <a:r>
              <a:rPr lang="zh-CN" sz="2400" b="0">
                <a:ea typeface="宋体" panose="02010600030101010101" pitchFamily="2" charset="-122"/>
              </a:rPr>
              <a:t>方法统计数据中的缺失值，使用</a:t>
            </a:r>
            <a:r>
              <a:rPr lang="en-US" sz="2400" b="0">
                <a:latin typeface="Times New Roman" panose="02020603050405020304" charset="0"/>
                <a:ea typeface="宋体" panose="02010600030101010101" pitchFamily="2" charset="-122"/>
              </a:rPr>
              <a:t>dropna()</a:t>
            </a:r>
            <a:r>
              <a:rPr lang="zh-CN" sz="2400" b="0">
                <a:ea typeface="宋体" panose="02010600030101010101" pitchFamily="2" charset="-122"/>
              </a:rPr>
              <a:t>函数删除数据中的缺失值，运用</a:t>
            </a:r>
            <a:r>
              <a:rPr lang="en-US" sz="2400" b="0">
                <a:latin typeface="Times New Roman" panose="02020603050405020304" charset="0"/>
                <a:ea typeface="宋体" panose="02010600030101010101" pitchFamily="2" charset="-122"/>
              </a:rPr>
              <a:t>fillna()</a:t>
            </a:r>
            <a:r>
              <a:rPr lang="zh-CN" sz="2400" b="0">
                <a:ea typeface="宋体" panose="02010600030101010101" pitchFamily="2" charset="-122"/>
              </a:rPr>
              <a:t>函数对数据中的缺失值进行填充，除了利用前面的非缺失值进行填充外</a:t>
            </a:r>
            <a:r>
              <a:rPr lang="en-US" sz="2400" b="0">
                <a:latin typeface="Times New Roman" panose="02020603050405020304" charset="0"/>
                <a:ea typeface="宋体" panose="02010600030101010101" pitchFamily="2" charset="-122"/>
              </a:rPr>
              <a:t>(method='ffill')</a:t>
            </a:r>
            <a:r>
              <a:rPr lang="zh-CN" sz="2400" b="0">
                <a:ea typeface="宋体" panose="02010600030101010101" pitchFamily="2" charset="-122"/>
              </a:rPr>
              <a:t>，也可以使用后面的非缺失值进行填充</a:t>
            </a:r>
            <a:r>
              <a:rPr lang="en-US" sz="2400" b="0">
                <a:latin typeface="Times New Roman" panose="02020603050405020304" charset="0"/>
                <a:ea typeface="宋体" panose="02010600030101010101" pitchFamily="2" charset="-122"/>
              </a:rPr>
              <a:t>(method='bfill')</a:t>
            </a:r>
            <a:r>
              <a:rPr lang="zh-CN" sz="2400" b="0">
                <a:ea typeface="宋体" panose="02010600030101010101" pitchFamily="2" charset="-122"/>
              </a:rPr>
              <a:t>，还可以通过字典对多列进行填充。</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6.1.2.3 噪声数据处理</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751205" y="1301115"/>
            <a:ext cx="10689590" cy="452310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噪声数据是指在测量变量时测量值可能出现的相对于真实值的偏差或错误，这样的数据会影响后续数据分析操作的正确性与效果。噪声数据的一般处理方法包括：</a:t>
            </a:r>
            <a:r>
              <a:rPr lang="en-US" sz="2400" b="0">
                <a:latin typeface="Times New Roman" panose="02020603050405020304" charset="0"/>
                <a:ea typeface="宋体" panose="02010600030101010101" pitchFamily="2" charset="-122"/>
              </a:rPr>
              <a:t>      </a:t>
            </a:r>
            <a:r>
              <a:rPr lang="en-US" sz="2400" b="1">
                <a:latin typeface="Times New Roman" panose="02020603050405020304" charset="0"/>
                <a:ea typeface="宋体" panose="02010600030101010101" pitchFamily="2" charset="-122"/>
              </a:rPr>
              <a:t> </a:t>
            </a:r>
            <a:r>
              <a:rPr lang="en-US" sz="2400" b="1">
                <a:solidFill>
                  <a:srgbClr val="FF0000"/>
                </a:solidFill>
                <a:latin typeface="Times New Roman" panose="02020603050405020304" charset="0"/>
                <a:ea typeface="宋体" panose="02010600030101010101" pitchFamily="2" charset="-122"/>
              </a:rPr>
              <a:t> 1) </a:t>
            </a:r>
            <a:r>
              <a:rPr lang="zh-CN" sz="2400" b="1">
                <a:solidFill>
                  <a:srgbClr val="FF0000"/>
                </a:solidFill>
                <a:ea typeface="宋体" panose="02010600030101010101" pitchFamily="2" charset="-122"/>
              </a:rPr>
              <a:t>分箱法</a:t>
            </a:r>
            <a:endParaRPr lang="zh-CN" sz="2400" b="0">
              <a:solidFill>
                <a:srgbClr val="FF0000"/>
              </a:solidFill>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将待处理的数据按照一定的规则放进一些箱子</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区间</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中，考察每一个箱子</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区间</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中的数据，然后采用某种方法分别对各个箱子</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区间）中的数据进行处理。在采用分箱技术时，需要确定的两个主要问题，即如何分箱及如何对每个箱子中的数据进行平滑处理。下面将通过举例说明三种分箱方法。</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12" name="文本框 11"/>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rPr>
              <a:t>6.1.2.3 噪声数据处理</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337185" y="1136015"/>
            <a:ext cx="11730355" cy="5077460"/>
          </a:xfrm>
          <a:prstGeom prst="rect">
            <a:avLst/>
          </a:prstGeom>
          <a:noFill/>
          <a:ln w="9525">
            <a:noFill/>
          </a:ln>
        </p:spPr>
        <p:txBody>
          <a:bodyPr wrap="square">
            <a:spAutoFit/>
          </a:bodyPr>
          <a:p>
            <a:pPr indent="304800" algn="l" fontAlgn="auto">
              <a:lnSpc>
                <a:spcPct val="150000"/>
              </a:lnSpc>
            </a:pPr>
            <a:r>
              <a:rPr lang="en-US" altLang="zh-CN" sz="2400" b="0">
                <a:ea typeface="宋体" panose="02010600030101010101" pitchFamily="2" charset="-122"/>
              </a:rPr>
              <a:t>   </a:t>
            </a:r>
            <a:r>
              <a:rPr lang="zh-CN" sz="2400" b="0">
                <a:ea typeface="宋体" panose="02010600030101010101" pitchFamily="2" charset="-122"/>
              </a:rPr>
              <a:t>例如，客户收入属性</a:t>
            </a:r>
            <a:r>
              <a:rPr lang="en-US" sz="2400" b="0">
                <a:latin typeface="Times New Roman" panose="02020603050405020304" charset="0"/>
                <a:ea typeface="宋体" panose="02010600030101010101" pitchFamily="2" charset="-122"/>
              </a:rPr>
              <a:t>income</a:t>
            </a:r>
            <a:r>
              <a:rPr lang="zh-CN" sz="2400" b="0">
                <a:ea typeface="宋体" panose="02010600030101010101" pitchFamily="2" charset="-122"/>
              </a:rPr>
              <a:t>的数据排序后的值如下</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人民币，单位</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元）：</a:t>
            </a:r>
            <a:r>
              <a:rPr lang="en-US" sz="2400" b="0">
                <a:latin typeface="Times New Roman" panose="02020603050405020304" charset="0"/>
                <a:ea typeface="宋体" panose="02010600030101010101" pitchFamily="2" charset="-122"/>
              </a:rPr>
              <a:t>800 1000 1200 1500 1500 1800 2000 2300 2500 2800 3000 3500 4000 4500 4800 5000</a:t>
            </a:r>
            <a:endParaRPr lang="en-US" sz="2400" b="0">
              <a:latin typeface="Times New Roman" panose="02020603050405020304" charset="0"/>
              <a:ea typeface="宋体" panose="02010600030101010101" pitchFamily="2" charset="-122"/>
            </a:endParaRPr>
          </a:p>
          <a:p>
            <a:pPr indent="304800" algn="l" fontAlgn="auto">
              <a:lnSpc>
                <a:spcPct val="150000"/>
              </a:lnSpc>
            </a:pPr>
            <a:r>
              <a:rPr lang="zh-CN" sz="2400" b="1">
                <a:ea typeface="宋体" panose="02010600030101010101" pitchFamily="2" charset="-122"/>
              </a:rPr>
              <a:t>　等深分箱法。</a:t>
            </a:r>
            <a:r>
              <a:rPr lang="zh-CN" sz="2400" b="0">
                <a:ea typeface="宋体" panose="02010600030101010101" pitchFamily="2" charset="-122"/>
              </a:rPr>
              <a:t>等深分箱法也称为统一权重法，该方法将数据集按记录行数分箱，每箱具有相同的记录数，每箱记录数称为箱子的深度。等深分箱法：设定权重</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箱子深度</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为</a:t>
            </a:r>
            <a:r>
              <a:rPr lang="en-US" sz="2400" b="0">
                <a:latin typeface="Times New Roman" panose="02020603050405020304" charset="0"/>
                <a:ea typeface="宋体" panose="02010600030101010101" pitchFamily="2" charset="-122"/>
              </a:rPr>
              <a:t>4</a:t>
            </a:r>
            <a:r>
              <a:rPr lang="zh-CN" sz="2400" b="0">
                <a:ea typeface="宋体" panose="02010600030101010101" pitchFamily="2" charset="-122"/>
              </a:rPr>
              <a:t>，分箱后的结果如下：</a:t>
            </a:r>
            <a:endParaRPr lang="zh-CN" sz="2400" b="0">
              <a:ea typeface="宋体" panose="02010600030101010101" pitchFamily="2" charset="-122"/>
            </a:endParaRPr>
          </a:p>
          <a:p>
            <a:pPr indent="304800" algn="l"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1: 800 1000 1200 1500</a:t>
            </a:r>
            <a:endParaRPr lang="zh-CN" sz="2400" b="0">
              <a:ea typeface="宋体" panose="02010600030101010101" pitchFamily="2" charset="-122"/>
            </a:endParaRPr>
          </a:p>
          <a:p>
            <a:pPr indent="304800" algn="l"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2: 1500 1800 2000 2300</a:t>
            </a:r>
            <a:endParaRPr lang="zh-CN" sz="2400" b="0">
              <a:ea typeface="宋体" panose="02010600030101010101" pitchFamily="2" charset="-122"/>
            </a:endParaRPr>
          </a:p>
          <a:p>
            <a:pPr indent="304800" algn="l"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3: 2500 2800 3000 3500</a:t>
            </a:r>
            <a:endParaRPr lang="zh-CN" sz="2400" b="0">
              <a:ea typeface="宋体" panose="02010600030101010101" pitchFamily="2" charset="-122"/>
            </a:endParaRPr>
          </a:p>
          <a:p>
            <a:pPr indent="304800" algn="l"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4: 4000 4500 4800 5000</a:t>
            </a:r>
            <a:endParaRPr lang="en-US" altLang="en-US" sz="2400" b="0">
              <a:latin typeface="Times New Roman" panose="02020603050405020304" charset="0"/>
              <a:ea typeface="宋体" panose="02010600030101010101" pitchFamily="2" charset="-122"/>
            </a:endParaRPr>
          </a:p>
        </p:txBody>
      </p:sp>
    </p:spTree>
  </p:cSld>
  <p:clrMapOvr>
    <a:masterClrMapping/>
  </p:clrMapOvr>
  <p:transition spd="slow" advTm="2811">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7" name="文本框 6"/>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rPr>
              <a:t>6.1.2.3 噪声数据处理</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628015" y="1296670"/>
            <a:ext cx="10935335" cy="3969385"/>
          </a:xfrm>
          <a:prstGeom prst="rect">
            <a:avLst/>
          </a:prstGeom>
          <a:noFill/>
          <a:ln w="9525">
            <a:noFill/>
          </a:ln>
        </p:spPr>
        <p:txBody>
          <a:bodyPr wrap="square">
            <a:spAutoFit/>
          </a:bodyPr>
          <a:p>
            <a:pPr indent="304800" fontAlgn="auto">
              <a:lnSpc>
                <a:spcPct val="150000"/>
              </a:lnSpc>
            </a:pPr>
            <a:r>
              <a:rPr lang="zh-CN" sz="2400" b="1">
                <a:ea typeface="宋体" panose="02010600030101010101" pitchFamily="2" charset="-122"/>
              </a:rPr>
              <a:t>　等宽分箱法　</a:t>
            </a:r>
            <a:r>
              <a:rPr lang="zh-CN" sz="2400" b="0">
                <a:ea typeface="宋体" panose="02010600030101010101" pitchFamily="2" charset="-122"/>
              </a:rPr>
              <a:t>等宽分箱法也称为统一区间法，该方法将数据集在整个属性值的区间上平均分布，即每个箱的区间范围是一个常量，称为箱子宽度。等宽分箱法：设定区间范围</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箱子宽度</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为人民币</a:t>
            </a:r>
            <a:r>
              <a:rPr lang="en-US" sz="2400" b="0">
                <a:latin typeface="Times New Roman" panose="02020603050405020304" charset="0"/>
                <a:ea typeface="宋体" panose="02010600030101010101" pitchFamily="2" charset="-122"/>
              </a:rPr>
              <a:t>1000</a:t>
            </a:r>
            <a:r>
              <a:rPr lang="zh-CN" sz="2400" b="0">
                <a:ea typeface="宋体" panose="02010600030101010101" pitchFamily="2" charset="-122"/>
              </a:rPr>
              <a:t>元，分箱后的结果如下：</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1: 800 1000 1200 1500 1500 1800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2: 2000 2300 2500 2800 3000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3: 3500 4000 4500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4: 4800 5000</a:t>
            </a:r>
            <a:endParaRPr lang="en-US" altLang="en-US" sz="2400" b="0">
              <a:latin typeface="Times New Roman" panose="02020603050405020304" charset="0"/>
              <a:ea typeface="宋体" panose="02010600030101010101" pitchFamily="2" charset="-122"/>
            </a:endParaRPr>
          </a:p>
        </p:txBody>
      </p:sp>
    </p:spTree>
  </p:cSld>
  <p:clrMapOvr>
    <a:masterClrMapping/>
  </p:clrMapOvr>
  <p:transition spd="slow" advTm="2811">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2315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9" name="文本框 8"/>
          <p:cNvSpPr txBox="1"/>
          <p:nvPr>
            <p:custDataLst>
              <p:tags r:id="rId2"/>
            </p:custDataLst>
          </p:nvPr>
        </p:nvSpPr>
        <p:spPr>
          <a:xfrm>
            <a:off x="337185" y="31432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rPr>
              <a:t>6.1.2.3 噪声数据处理</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236855" y="958850"/>
            <a:ext cx="11296650" cy="5077460"/>
          </a:xfrm>
          <a:prstGeom prst="rect">
            <a:avLst/>
          </a:prstGeom>
          <a:noFill/>
          <a:ln w="9525">
            <a:noFill/>
          </a:ln>
        </p:spPr>
        <p:txBody>
          <a:bodyPr wrap="square">
            <a:spAutoFit/>
          </a:bodyPr>
          <a:p>
            <a:pPr indent="304800" fontAlgn="auto">
              <a:lnSpc>
                <a:spcPct val="150000"/>
              </a:lnSpc>
            </a:pPr>
            <a:r>
              <a:rPr lang="zh-CN" sz="2400" b="1">
                <a:ea typeface="宋体" panose="02010600030101010101" pitchFamily="2" charset="-122"/>
              </a:rPr>
              <a:t>用户自定义区间　</a:t>
            </a:r>
            <a:r>
              <a:rPr lang="zh-CN" sz="2400" b="0">
                <a:ea typeface="宋体" panose="02010600030101010101" pitchFamily="2" charset="-122"/>
              </a:rPr>
              <a:t>用户可以根据需要自定义区间，当用户明确希望观察某些区间范围内的数据分布时，使用这种方法可以方便地帮助用户达到目的。用户自定义：如将客户收入划分为</a:t>
            </a:r>
            <a:r>
              <a:rPr lang="en-US" sz="2400" b="0">
                <a:latin typeface="Times New Roman" panose="02020603050405020304" charset="0"/>
                <a:ea typeface="宋体" panose="02010600030101010101" pitchFamily="2" charset="-122"/>
              </a:rPr>
              <a:t>1000</a:t>
            </a:r>
            <a:r>
              <a:rPr lang="zh-CN" sz="2400" b="0">
                <a:ea typeface="宋体" panose="02010600030101010101" pitchFamily="2" charset="-122"/>
              </a:rPr>
              <a:t>元以下、</a:t>
            </a:r>
            <a:r>
              <a:rPr lang="en-US" sz="2400" b="0">
                <a:latin typeface="Times New Roman" panose="02020603050405020304" charset="0"/>
                <a:ea typeface="宋体" panose="02010600030101010101" pitchFamily="2" charset="-122"/>
              </a:rPr>
              <a:t>1000~2000</a:t>
            </a:r>
            <a:r>
              <a:rPr lang="zh-CN" sz="2400" b="0">
                <a:ea typeface="宋体" panose="02010600030101010101" pitchFamily="2" charset="-122"/>
              </a:rPr>
              <a:t>元、</a:t>
            </a:r>
            <a:r>
              <a:rPr lang="en-US" sz="2400" b="0">
                <a:latin typeface="Times New Roman" panose="02020603050405020304" charset="0"/>
                <a:ea typeface="宋体" panose="02010600030101010101" pitchFamily="2" charset="-122"/>
              </a:rPr>
              <a:t>2000~3000</a:t>
            </a:r>
            <a:r>
              <a:rPr lang="zh-CN" sz="2400" b="0">
                <a:ea typeface="宋体" panose="02010600030101010101" pitchFamily="2" charset="-122"/>
              </a:rPr>
              <a:t>元，</a:t>
            </a:r>
            <a:r>
              <a:rPr lang="en-US" sz="2400" b="0">
                <a:latin typeface="Times New Roman" panose="02020603050405020304" charset="0"/>
                <a:ea typeface="宋体" panose="02010600030101010101" pitchFamily="2" charset="-122"/>
              </a:rPr>
              <a:t>3000~4000</a:t>
            </a:r>
            <a:r>
              <a:rPr lang="zh-CN" sz="2400" b="0">
                <a:ea typeface="宋体" panose="02010600030101010101" pitchFamily="2" charset="-122"/>
              </a:rPr>
              <a:t>元和</a:t>
            </a:r>
            <a:r>
              <a:rPr lang="en-US" sz="2400" b="0">
                <a:latin typeface="Times New Roman" panose="02020603050405020304" charset="0"/>
                <a:ea typeface="宋体" panose="02010600030101010101" pitchFamily="2" charset="-122"/>
              </a:rPr>
              <a:t>4000</a:t>
            </a:r>
            <a:r>
              <a:rPr lang="zh-CN" sz="2400" b="0">
                <a:ea typeface="宋体" panose="02010600030101010101" pitchFamily="2" charset="-122"/>
              </a:rPr>
              <a:t>元以上几组，分箱后的结果如下：</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1: 800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2: 1000 1200 1500 1500 1800 2000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3: 2300 2500 2800 3000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4: 3500 4000</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5: 4500 4800 5000</a:t>
            </a:r>
            <a:endParaRPr lang="en-US" altLang="en-US" sz="2400" b="0">
              <a:latin typeface="Times New Roman" panose="02020603050405020304" charset="0"/>
              <a:ea typeface="宋体" panose="02010600030101010101" pitchFamily="2" charset="-122"/>
            </a:endParaRPr>
          </a:p>
        </p:txBody>
      </p:sp>
    </p:spTree>
  </p:cSld>
  <p:clrMapOvr>
    <a:masterClrMapping/>
  </p:clrMapOvr>
  <p:transition spd="slow" advTm="2811">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10" name="文本框 9"/>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rPr>
              <a:t>6.1.2.3 噪声数据处理</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725170" y="1217930"/>
            <a:ext cx="11108690" cy="4523105"/>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分箱后就需要对每个箱子中的数据进行平滑处理，常见的数据平滑方法如下：</a:t>
            </a:r>
            <a:r>
              <a:rPr lang="en-US" sz="2400" b="0">
                <a:latin typeface="Times New Roman" panose="02020603050405020304" charset="0"/>
                <a:ea typeface="宋体" panose="02010600030101010101" pitchFamily="2" charset="-122"/>
              </a:rPr>
              <a:t>    (1) </a:t>
            </a:r>
            <a:r>
              <a:rPr lang="zh-CN" sz="2400" b="0">
                <a:ea typeface="宋体" panose="02010600030101010101" pitchFamily="2" charset="-122"/>
              </a:rPr>
              <a:t>按平均值平滑，对同一箱值中的数据求平均值，用平均值替代该箱子中的所有数据；</a:t>
            </a:r>
            <a:r>
              <a:rPr lang="en-US" sz="2400" b="0">
                <a:latin typeface="Times New Roman" panose="02020603050405020304" charset="0"/>
                <a:ea typeface="宋体" panose="02010600030101010101" pitchFamily="2" charset="-122"/>
              </a:rPr>
              <a:t>(2) </a:t>
            </a:r>
            <a:r>
              <a:rPr lang="zh-CN" sz="2400" b="0">
                <a:ea typeface="宋体" panose="02010600030101010101" pitchFamily="2" charset="-122"/>
              </a:rPr>
              <a:t>按边界值平滑，对箱子中的每一个数据，使用该箱中距离左右两侧边界值较小的边界值代替箱子中的所有数据；</a:t>
            </a:r>
            <a:r>
              <a:rPr lang="en-US" sz="2400" b="0">
                <a:latin typeface="Times New Roman" panose="02020603050405020304" charset="0"/>
                <a:ea typeface="宋体" panose="02010600030101010101" pitchFamily="2" charset="-122"/>
              </a:rPr>
              <a:t>(3) </a:t>
            </a:r>
            <a:r>
              <a:rPr lang="zh-CN" sz="2400" b="0">
                <a:ea typeface="宋体" panose="02010600030101010101" pitchFamily="2" charset="-122"/>
              </a:rPr>
              <a:t>按中值平滑，取箱子的中值，用来替代箱子中的所有数据。</a:t>
            </a:r>
            <a:r>
              <a:rPr lang="en-US" sz="2400" b="0">
                <a:latin typeface="Times New Roman" panose="02020603050405020304" charset="0"/>
                <a:ea typeface="宋体" panose="02010600030101010101" pitchFamily="2" charset="-122"/>
              </a:rPr>
              <a:t>   </a:t>
            </a:r>
            <a:r>
              <a:rPr lang="en-US" sz="2400" b="0">
                <a:solidFill>
                  <a:srgbClr val="FF0000"/>
                </a:solidFill>
                <a:latin typeface="Times New Roman" panose="02020603050405020304" charset="0"/>
                <a:ea typeface="宋体" panose="02010600030101010101" pitchFamily="2" charset="-122"/>
              </a:rPr>
              <a:t> 2) </a:t>
            </a:r>
            <a:r>
              <a:rPr lang="zh-CN" sz="2400" b="0">
                <a:solidFill>
                  <a:srgbClr val="FF0000"/>
                </a:solidFill>
                <a:ea typeface="宋体" panose="02010600030101010101" pitchFamily="2" charset="-122"/>
              </a:rPr>
              <a:t>聚类方法</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将抽象对象的集合分组为由类似的对象组成的多个类，然后找出并清除那些落在簇之外的值</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孤立点</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，这些孤立点被视为噪声数据。</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10" name="文本框 9"/>
          <p:cNvSpPr txBox="1"/>
          <p:nvPr>
            <p:custDataLst>
              <p:tags r:id="rId2"/>
            </p:custDataLst>
          </p:nvPr>
        </p:nvSpPr>
        <p:spPr>
          <a:xfrm>
            <a:off x="337185" y="614045"/>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rPr>
              <a:t>6.1.2.3 噪声数据处理</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587375" y="1443990"/>
            <a:ext cx="11016615" cy="3969385"/>
          </a:xfrm>
          <a:prstGeom prst="rect">
            <a:avLst/>
          </a:prstGeom>
          <a:noFill/>
          <a:ln w="9525">
            <a:noFill/>
          </a:ln>
        </p:spPr>
        <p:txBody>
          <a:bodyPr wrap="square">
            <a:spAutoFit/>
          </a:bodyPr>
          <a:p>
            <a:pPr indent="304800" fontAlgn="auto">
              <a:lnSpc>
                <a:spcPct val="150000"/>
              </a:lnSpc>
            </a:pPr>
            <a:r>
              <a:rPr lang="en-US" sz="2400" b="0">
                <a:solidFill>
                  <a:srgbClr val="FF0000"/>
                </a:solidFill>
                <a:latin typeface="Times New Roman" panose="02020603050405020304" charset="0"/>
                <a:ea typeface="宋体" panose="02010600030101010101" pitchFamily="2" charset="-122"/>
              </a:rPr>
              <a:t>3) </a:t>
            </a:r>
            <a:r>
              <a:rPr lang="zh-CN" sz="2400" b="0">
                <a:solidFill>
                  <a:srgbClr val="FF0000"/>
                </a:solidFill>
                <a:ea typeface="宋体" panose="02010600030101010101" pitchFamily="2" charset="-122"/>
              </a:rPr>
              <a:t>回归方法</a:t>
            </a:r>
            <a:endParaRPr lang="zh-CN" sz="2400" b="0">
              <a:solidFill>
                <a:srgbClr val="FF0000"/>
              </a:solidFill>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试图发现两个相关的变量之间的变化模式，通过使数据适合一个函数来平滑数据，即通过建立数学模型来预测数值，所采用的方法一般包括线性回归和非线性回归。</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另外，除了以上的噪声处理的方法，近年来小波等技术也被引入了数据降噪，感兴趣的读者，可自行查阅相关资料。最后，数据清洗的一般步骤可以概括为先加载原始数据，再找出噪声数据，然后进行数据清洗，最后保存新的数据。</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2599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4" name="文本框 3"/>
          <p:cNvSpPr txBox="1"/>
          <p:nvPr/>
        </p:nvSpPr>
        <p:spPr>
          <a:xfrm>
            <a:off x="179705" y="608965"/>
            <a:ext cx="11780520" cy="2942590"/>
          </a:xfrm>
          <a:prstGeom prst="rect">
            <a:avLst/>
          </a:prstGeom>
          <a:noFill/>
        </p:spPr>
        <p:txBody>
          <a:bodyPr wrap="square" rtlCol="0" anchor="t">
            <a:noAutofit/>
          </a:bodyPr>
          <a:p>
            <a:pPr indent="457200" fontAlgn="auto">
              <a:lnSpc>
                <a:spcPct val="150000"/>
              </a:lnSpc>
            </a:pPr>
            <a:r>
              <a:rPr lang="zh-CN" altLang="en-US" sz="2400">
                <a:latin typeface="Times New Roman" panose="02020603050405020304" charset="0"/>
                <a:ea typeface="宋体" panose="02010600030101010101" pitchFamily="2" charset="-122"/>
                <a:cs typeface="Times New Roman" panose="02020603050405020304" charset="0"/>
              </a:rPr>
              <a:t>6.1.1.1 数据清洗的意义</a:t>
            </a:r>
            <a:endParaRPr lang="zh-CN" altLang="en-US" sz="2400">
              <a:latin typeface="Times New Roman" panose="02020603050405020304" charset="0"/>
              <a:ea typeface="宋体" panose="02010600030101010101" pitchFamily="2" charset="-122"/>
              <a:cs typeface="Times New Roman" panose="02020603050405020304" charset="0"/>
            </a:endParaRPr>
          </a:p>
          <a:p>
            <a:pPr indent="457200" fontAlgn="auto">
              <a:lnSpc>
                <a:spcPct val="150000"/>
              </a:lnSpc>
            </a:pPr>
            <a:r>
              <a:rPr lang="zh-CN" altLang="en-US" sz="2400">
                <a:latin typeface="Times New Roman" panose="02020603050405020304" charset="0"/>
                <a:ea typeface="宋体" panose="02010600030101010101" pitchFamily="2" charset="-122"/>
                <a:cs typeface="Times New Roman" panose="02020603050405020304" charset="0"/>
              </a:rPr>
              <a:t>随着科学技术的进步与发展，生产计算机硬件的成本在逐渐降低，人们通过各种技术手段从环境获取大量的数据信息存储在设备硬件上，然后对收集来的数据进行挖掘和分析，试图得到有价值的训练模型、隐含信息以及可用知识,用来解决特定问题，指导实际工作。</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30" name="文本框 29"/>
          <p:cNvSpPr txBox="1"/>
          <p:nvPr>
            <p:custDataLst>
              <p:tags r:id="rId2"/>
            </p:custDataLst>
          </p:nvPr>
        </p:nvSpPr>
        <p:spPr>
          <a:xfrm>
            <a:off x="337185" y="207010"/>
            <a:ext cx="5334000" cy="521970"/>
          </a:xfrm>
          <a:prstGeom prst="rect">
            <a:avLst/>
          </a:prstGeom>
          <a:noFill/>
        </p:spPr>
        <p:txBody>
          <a:bodyPr wrap="square" rtlCol="0">
            <a:spAutoFit/>
          </a:bodyPr>
          <a:p>
            <a:r>
              <a:rPr sz="2800" dirty="0">
                <a:ln>
                  <a:solidFill>
                    <a:schemeClr val="accent1"/>
                  </a:solidFill>
                </a:ln>
                <a:latin typeface="微软雅黑" panose="020B0503020204020204" pitchFamily="34" charset="-122"/>
                <a:ea typeface="微软雅黑" panose="020B0503020204020204" pitchFamily="34" charset="-122"/>
              </a:rPr>
              <a:t>6.1 数据清洗</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6" name="文本框 5"/>
          <p:cNvSpPr txBox="1"/>
          <p:nvPr/>
        </p:nvSpPr>
        <p:spPr>
          <a:xfrm>
            <a:off x="120015" y="3287395"/>
            <a:ext cx="11959590" cy="2861310"/>
          </a:xfrm>
          <a:prstGeom prst="rect">
            <a:avLst/>
          </a:prstGeom>
          <a:noFill/>
        </p:spPr>
        <p:txBody>
          <a:bodyPr wrap="square" rtlCol="0" anchor="t">
            <a:spAutoFit/>
          </a:bodyPr>
          <a:p>
            <a:pPr indent="0" fontAlgn="auto">
              <a:lnSpc>
                <a:spcPct val="150000"/>
              </a:lnSpc>
            </a:pPr>
            <a:r>
              <a:rPr lang="en-US" altLang="zh-CN" sz="2400">
                <a:latin typeface="Times New Roman" panose="02020603050405020304" charset="0"/>
                <a:ea typeface="宋体" panose="02010600030101010101" pitchFamily="2" charset="-122"/>
                <a:cs typeface="Times New Roman" panose="02020603050405020304" charset="0"/>
              </a:rPr>
              <a:t>        </a:t>
            </a:r>
            <a:r>
              <a:rPr lang="zh-CN" altLang="en-US" sz="2400">
                <a:latin typeface="Times New Roman" panose="02020603050405020304" charset="0"/>
                <a:ea typeface="宋体" panose="02010600030101010101" pitchFamily="2" charset="-122"/>
                <a:cs typeface="Times New Roman" panose="02020603050405020304" charset="0"/>
              </a:rPr>
              <a:t>阿里通过大数据分析,可以获悉国内零售市场的增长情况,也可以了解人们更喜欢哪些商品。通过对这些数据的整理、分析，可以为商家甚至为整个行业提供生产指导，为社会带来巨大的经济价值。百度通过采集用户输入的数据,可以实时反映社会热点，这对舆情监控带来了极大便利。今日头条则收集用户对信息的点击行为,分析用户的偏好，给用户做个性化推荐，这门核心技术使其开发公司——字节跳动的估值达750亿美元。</a:t>
            </a:r>
            <a:endParaRPr lang="zh-CN" altLang="en-US"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advTm="2811">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433705" y="66865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6.1.2.4 数据集成</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635000" y="1217930"/>
            <a:ext cx="11173460" cy="452310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实际中的数据种类繁多，有连续的、离散的、定性的、定量的等，往往需要将多文件或多个数据库中的异构数据进行合并，然后存放在一个统一的数据库中进行存储，这就是数据集成。此时需要考虑以下问题：</a:t>
            </a:r>
            <a:r>
              <a:rPr lang="en-US" sz="2400" b="0">
                <a:latin typeface="Times New Roman" panose="02020603050405020304" charset="0"/>
                <a:ea typeface="宋体" panose="02010600030101010101" pitchFamily="2" charset="-122"/>
              </a:rPr>
              <a:t>1) </a:t>
            </a:r>
            <a:r>
              <a:rPr lang="zh-CN" sz="2400" b="0">
                <a:ea typeface="宋体" panose="02010600030101010101" pitchFamily="2" charset="-122"/>
              </a:rPr>
              <a:t>实体识别</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由于数据来源不同，其中的概念定义不尽相同，主要考虑以下几种情况。</a:t>
            </a:r>
            <a:r>
              <a:rPr lang="en-US" sz="2400" b="0">
                <a:latin typeface="Times New Roman" panose="02020603050405020304" charset="0"/>
                <a:ea typeface="宋体" panose="02010600030101010101" pitchFamily="2" charset="-122"/>
              </a:rPr>
              <a:t>(1) </a:t>
            </a:r>
            <a:r>
              <a:rPr lang="zh-CN" sz="2400" b="0">
                <a:ea typeface="宋体" panose="02010600030101010101" pitchFamily="2" charset="-122"/>
              </a:rPr>
              <a:t>同名异义。来自不同源的数据特征的名称一样，但表示的内容不同。例如，数据源</a:t>
            </a:r>
            <a:r>
              <a:rPr lang="en-US" sz="2400" b="0">
                <a:latin typeface="Times New Roman" panose="02020603050405020304" charset="0"/>
                <a:ea typeface="宋体" panose="02010600030101010101" pitchFamily="2" charset="-122"/>
              </a:rPr>
              <a:t>A</a:t>
            </a:r>
            <a:r>
              <a:rPr lang="zh-CN" sz="2400" b="0">
                <a:ea typeface="宋体" panose="02010600030101010101" pitchFamily="2" charset="-122"/>
              </a:rPr>
              <a:t>的某个数据特征的名称是</a:t>
            </a:r>
            <a:r>
              <a:rPr lang="en-US" sz="2400" b="0">
                <a:latin typeface="Times New Roman" panose="02020603050405020304" charset="0"/>
                <a:ea typeface="宋体" panose="02010600030101010101" pitchFamily="2" charset="-122"/>
              </a:rPr>
              <a:t>ID</a:t>
            </a:r>
            <a:r>
              <a:rPr lang="zh-CN" sz="2400" b="0">
                <a:ea typeface="宋体" panose="02010600030101010101" pitchFamily="2" charset="-122"/>
              </a:rPr>
              <a:t>，表示学生的学号，而数据源</a:t>
            </a:r>
            <a:r>
              <a:rPr lang="en-US" sz="2400" b="0">
                <a:latin typeface="Times New Roman" panose="02020603050405020304" charset="0"/>
                <a:ea typeface="宋体" panose="02010600030101010101" pitchFamily="2" charset="-122"/>
              </a:rPr>
              <a:t>B</a:t>
            </a:r>
            <a:r>
              <a:rPr lang="zh-CN" sz="2400" b="0">
                <a:ea typeface="宋体" panose="02010600030101010101" pitchFamily="2" charset="-122"/>
              </a:rPr>
              <a:t>的某个数据特征的名称也是</a:t>
            </a:r>
            <a:r>
              <a:rPr lang="en-US" sz="2400" b="0">
                <a:latin typeface="Times New Roman" panose="02020603050405020304" charset="0"/>
                <a:ea typeface="宋体" panose="02010600030101010101" pitchFamily="2" charset="-122"/>
              </a:rPr>
              <a:t>ID</a:t>
            </a:r>
            <a:r>
              <a:rPr lang="zh-CN" sz="2400" b="0">
                <a:ea typeface="宋体" panose="02010600030101010101" pitchFamily="2" charset="-122"/>
              </a:rPr>
              <a:t>，但是表示的是产品编号。</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10" name="文本框 9"/>
          <p:cNvSpPr txBox="1"/>
          <p:nvPr>
            <p:custDataLst>
              <p:tags r:id="rId2"/>
            </p:custDataLst>
          </p:nvPr>
        </p:nvSpPr>
        <p:spPr>
          <a:xfrm>
            <a:off x="433705" y="66865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6.1.2.4 数据集成</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701675" y="1739900"/>
            <a:ext cx="10464800" cy="2861310"/>
          </a:xfrm>
          <a:prstGeom prst="rect">
            <a:avLst/>
          </a:prstGeom>
          <a:noFill/>
          <a:ln w="9525">
            <a:noFill/>
          </a:ln>
        </p:spPr>
        <p:txBody>
          <a:bodyPr wrap="square">
            <a:spAutoFit/>
          </a:bodyPr>
          <a:p>
            <a:pPr indent="304800" fontAlgn="auto">
              <a:lnSpc>
                <a:spcPct val="150000"/>
              </a:lnSpc>
            </a:pPr>
            <a:r>
              <a:rPr lang="en-US" sz="2400" b="0">
                <a:latin typeface="Times New Roman" panose="02020603050405020304" charset="0"/>
                <a:ea typeface="宋体" panose="02010600030101010101" pitchFamily="2" charset="-122"/>
              </a:rPr>
              <a:t>    (2) </a:t>
            </a:r>
            <a:r>
              <a:rPr lang="zh-CN" sz="2400" b="0">
                <a:ea typeface="宋体" panose="02010600030101010101" pitchFamily="2" charset="-122"/>
              </a:rPr>
              <a:t>异名同义。来自不同源的数据特征的名称不一样，但表示的内容一样。例如，数据源</a:t>
            </a:r>
            <a:r>
              <a:rPr lang="en-US" sz="2400" b="0">
                <a:latin typeface="Times New Roman" panose="02020603050405020304" charset="0"/>
                <a:ea typeface="宋体" panose="02010600030101010101" pitchFamily="2" charset="-122"/>
              </a:rPr>
              <a:t>A</a:t>
            </a:r>
            <a:r>
              <a:rPr lang="zh-CN" sz="2400" b="0">
                <a:ea typeface="宋体" panose="02010600030101010101" pitchFamily="2" charset="-122"/>
              </a:rPr>
              <a:t>的某个数据特征的名称是</a:t>
            </a:r>
            <a:r>
              <a:rPr lang="en-US" sz="2400" b="0">
                <a:latin typeface="Times New Roman" panose="02020603050405020304" charset="0"/>
                <a:ea typeface="宋体" panose="02010600030101010101" pitchFamily="2" charset="-122"/>
              </a:rPr>
              <a:t>ID</a:t>
            </a:r>
            <a:r>
              <a:rPr lang="zh-CN" sz="2400" b="0">
                <a:ea typeface="宋体" panose="02010600030101010101" pitchFamily="2" charset="-122"/>
              </a:rPr>
              <a:t>，表示学号，数据源</a:t>
            </a:r>
            <a:r>
              <a:rPr lang="en-US" sz="2400" b="0">
                <a:latin typeface="Times New Roman" panose="02020603050405020304" charset="0"/>
                <a:ea typeface="宋体" panose="02010600030101010101" pitchFamily="2" charset="-122"/>
              </a:rPr>
              <a:t>B</a:t>
            </a:r>
            <a:r>
              <a:rPr lang="zh-CN" sz="2400" b="0">
                <a:ea typeface="宋体" panose="02010600030101010101" pitchFamily="2" charset="-122"/>
              </a:rPr>
              <a:t>的某个数据特征的名称</a:t>
            </a:r>
            <a:r>
              <a:rPr lang="en-US" sz="2400" b="0">
                <a:latin typeface="Times New Roman" panose="02020603050405020304" charset="0"/>
                <a:ea typeface="宋体" panose="02010600030101010101" pitchFamily="2" charset="-122"/>
              </a:rPr>
              <a:t>XueHao</a:t>
            </a:r>
            <a:r>
              <a:rPr lang="zh-CN" sz="2400" b="0">
                <a:ea typeface="宋体" panose="02010600030101010101" pitchFamily="2" charset="-122"/>
              </a:rPr>
              <a:t>，记录的也是学生的学号。</a:t>
            </a:r>
            <a:r>
              <a:rPr lang="en-US" sz="2400" b="0">
                <a:latin typeface="Times New Roman" panose="02020603050405020304" charset="0"/>
                <a:ea typeface="宋体" panose="02010600030101010101" pitchFamily="2" charset="-122"/>
              </a:rPr>
              <a:t>        (3) </a:t>
            </a:r>
            <a:r>
              <a:rPr lang="zh-CN" sz="2400" b="0">
                <a:ea typeface="宋体" panose="02010600030101010101" pitchFamily="2" charset="-122"/>
              </a:rPr>
              <a:t>单位不统一。来自不同源的数据记录的单位不一样，如统计身高，一个数据源使用米作单位，而另一个数据源使用厘米作单位。</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2759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10" name="文本框 9"/>
          <p:cNvSpPr txBox="1"/>
          <p:nvPr>
            <p:custDataLst>
              <p:tags r:id="rId2"/>
            </p:custDataLst>
          </p:nvPr>
        </p:nvSpPr>
        <p:spPr>
          <a:xfrm>
            <a:off x="433705" y="318770"/>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6.1.2.4 数据集成</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23825" y="702310"/>
            <a:ext cx="11944985" cy="5631180"/>
          </a:xfrm>
          <a:prstGeom prst="rect">
            <a:avLst/>
          </a:prstGeom>
          <a:noFill/>
          <a:ln w="9525">
            <a:noFill/>
          </a:ln>
        </p:spPr>
        <p:txBody>
          <a:bodyPr wrap="square">
            <a:spAutoFit/>
          </a:bodyPr>
          <a:p>
            <a:pPr indent="304800" fontAlgn="auto">
              <a:lnSpc>
                <a:spcPct val="150000"/>
              </a:lnSpc>
            </a:pPr>
            <a:r>
              <a:rPr lang="en-US" sz="2400" b="0">
                <a:latin typeface="Times New Roman" panose="02020603050405020304" charset="0"/>
                <a:ea typeface="宋体" panose="02010600030101010101" pitchFamily="2" charset="-122"/>
              </a:rPr>
              <a:t>2) </a:t>
            </a:r>
            <a:r>
              <a:rPr lang="zh-CN" sz="2400" b="0">
                <a:ea typeface="宋体" panose="02010600030101010101" pitchFamily="2" charset="-122"/>
              </a:rPr>
              <a:t>冗余性识别</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冗余性识别是指数据中存在冗余，一般分以下两种情况。第一种，同一属性多次出现，如两个数据源都记录了每天的最高温度和最低温度，当数据集成时就出现两次。第二种，同一属性命名不一致而引起数据重复，如两个数据源分别要求测量每天的温度，但是特征的名称不一样，这样数据集成时也存在数据的重复。</a:t>
            </a:r>
            <a:r>
              <a:rPr lang="en-US" sz="2400" b="0">
                <a:latin typeface="Times New Roman" panose="02020603050405020304" charset="0"/>
                <a:ea typeface="宋体" panose="02010600030101010101" pitchFamily="2" charset="-122"/>
              </a:rPr>
              <a:t>    3) </a:t>
            </a:r>
            <a:r>
              <a:rPr lang="zh-CN" sz="2400" b="0">
                <a:ea typeface="宋体" panose="02010600030101010101" pitchFamily="2" charset="-122"/>
              </a:rPr>
              <a:t>数据不一致</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编码使用的不一致问题和数据表示的不一致问题。例如身份证号码，旧的身份证号码是</a:t>
            </a:r>
            <a:r>
              <a:rPr lang="en-US" sz="2400" b="0">
                <a:latin typeface="Times New Roman" panose="02020603050405020304" charset="0"/>
                <a:ea typeface="宋体" panose="02010600030101010101" pitchFamily="2" charset="-122"/>
              </a:rPr>
              <a:t>15</a:t>
            </a:r>
            <a:r>
              <a:rPr lang="zh-CN" sz="2400" b="0">
                <a:ea typeface="宋体" panose="02010600030101010101" pitchFamily="2" charset="-122"/>
              </a:rPr>
              <a:t>位，新的身份证号码是</a:t>
            </a:r>
            <a:r>
              <a:rPr lang="en-US" sz="2400" b="0">
                <a:latin typeface="Times New Roman" panose="02020603050405020304" charset="0"/>
                <a:ea typeface="宋体" panose="02010600030101010101" pitchFamily="2" charset="-122"/>
              </a:rPr>
              <a:t>18</a:t>
            </a:r>
            <a:r>
              <a:rPr lang="zh-CN" sz="2400" b="0">
                <a:ea typeface="宋体" panose="02010600030101010101" pitchFamily="2" charset="-122"/>
              </a:rPr>
              <a:t>位；再如，日期</a:t>
            </a:r>
            <a:r>
              <a:rPr lang="en-US" sz="2400" b="0">
                <a:latin typeface="Times New Roman" panose="02020603050405020304" charset="0"/>
                <a:ea typeface="宋体" panose="02010600030101010101" pitchFamily="2" charset="-122"/>
              </a:rPr>
              <a:t>“2022/08/25”</a:t>
            </a:r>
            <a:r>
              <a:rPr lang="zh-CN" sz="2400" b="0">
                <a:ea typeface="宋体" panose="02010600030101010101" pitchFamily="2" charset="-122"/>
              </a:rPr>
              <a:t>和</a:t>
            </a:r>
            <a:r>
              <a:rPr lang="en-US" sz="2400" b="0">
                <a:latin typeface="Times New Roman" panose="02020603050405020304" charset="0"/>
                <a:ea typeface="宋体" panose="02010600030101010101" pitchFamily="2" charset="-122"/>
              </a:rPr>
              <a:t>“25/08/2022”</a:t>
            </a:r>
            <a:r>
              <a:rPr lang="zh-CN" sz="2400" b="0">
                <a:ea typeface="宋体" panose="02010600030101010101" pitchFamily="2" charset="-122"/>
              </a:rPr>
              <a:t>表示的是同一天。仔细检测和整合不同源数据是数据集成的主要任务，这将是提高数据分析速度和质量的保障。</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6.2 数据转换</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033780" y="2110105"/>
            <a:ext cx="10123805" cy="175323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数据集中不同的特征或属性通常都有不同的量纲，由此造成的数值间的差异很大，为了消除量纲和取值范围的差异可能产生的影响，需要对数据依场景进行适当转换以适应问题求解，为此需要对数据进行适当转换。</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3077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280035" y="316230"/>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6.2.1.1 离差标准化数据</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40335" y="942340"/>
            <a:ext cx="11430000" cy="119888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离差标准化又称最小</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最大规范化，本质上是对原始数据进行线性变换，将原始数据映射到</a:t>
            </a:r>
            <a:r>
              <a:rPr lang="en-US" sz="2400" b="0">
                <a:latin typeface="Times New Roman" panose="02020603050405020304" charset="0"/>
                <a:ea typeface="宋体" panose="02010600030101010101" pitchFamily="2" charset="-122"/>
              </a:rPr>
              <a:t>[0,1]</a:t>
            </a:r>
            <a:r>
              <a:rPr lang="zh-CN" sz="2400" b="0">
                <a:ea typeface="宋体" panose="02010600030101010101" pitchFamily="2" charset="-122"/>
              </a:rPr>
              <a:t>之间，所用公式为：</a:t>
            </a:r>
            <a:endParaRPr lang="zh-CN" altLang="en-US" sz="2400" b="0">
              <a:ea typeface="宋体" panose="02010600030101010101" pitchFamily="2" charset="-122"/>
            </a:endParaRPr>
          </a:p>
        </p:txBody>
      </p:sp>
      <p:graphicFrame>
        <p:nvGraphicFramePr>
          <p:cNvPr id="2" name="对象 -2147481282"/>
          <p:cNvGraphicFramePr>
            <a:graphicFrameLocks noChangeAspect="1"/>
          </p:cNvGraphicFramePr>
          <p:nvPr>
            <p:custDataLst>
              <p:tags r:id="rId3"/>
            </p:custDataLst>
          </p:nvPr>
        </p:nvGraphicFramePr>
        <p:xfrm>
          <a:off x="4530090" y="2306955"/>
          <a:ext cx="2055495" cy="974725"/>
        </p:xfrm>
        <a:graphic>
          <a:graphicData uri="http://schemas.openxmlformats.org/presentationml/2006/ole">
            <mc:AlternateContent xmlns:mc="http://schemas.openxmlformats.org/markup-compatibility/2006">
              <mc:Choice xmlns:v="urn:schemas-microsoft-com:vml" Requires="v">
                <p:oleObj spid="_x0000_s3076" name="" r:id="rId4" imgW="812165" imgH="381000" progId="Equation.DSMT4">
                  <p:embed/>
                </p:oleObj>
              </mc:Choice>
              <mc:Fallback>
                <p:oleObj name="" r:id="rId4" imgW="812165" imgH="381000" progId="Equation.DSMT4">
                  <p:embed/>
                  <p:pic>
                    <p:nvPicPr>
                      <p:cNvPr id="0" name="图片 3075"/>
                      <p:cNvPicPr/>
                      <p:nvPr/>
                    </p:nvPicPr>
                    <p:blipFill>
                      <a:blip r:embed="rId5"/>
                      <a:stretch>
                        <a:fillRect/>
                      </a:stretch>
                    </p:blipFill>
                    <p:spPr>
                      <a:xfrm>
                        <a:off x="4530090" y="2306955"/>
                        <a:ext cx="2055495" cy="974725"/>
                      </a:xfrm>
                      <a:prstGeom prst="rect">
                        <a:avLst/>
                      </a:prstGeom>
                      <a:noFill/>
                      <a:ln w="38100">
                        <a:noFill/>
                        <a:miter/>
                      </a:ln>
                    </p:spPr>
                  </p:pic>
                </p:oleObj>
              </mc:Fallback>
            </mc:AlternateContent>
          </a:graphicData>
        </a:graphic>
      </p:graphicFrame>
      <p:sp>
        <p:nvSpPr>
          <p:cNvPr id="3" name="文本框 2"/>
          <p:cNvSpPr txBox="1"/>
          <p:nvPr/>
        </p:nvSpPr>
        <p:spPr>
          <a:xfrm>
            <a:off x="9284335" y="2521585"/>
            <a:ext cx="1403350" cy="460375"/>
          </a:xfrm>
          <a:prstGeom prst="rect">
            <a:avLst/>
          </a:prstGeom>
          <a:noFill/>
          <a:ln w="9525">
            <a:noFill/>
          </a:ln>
        </p:spPr>
        <p:txBody>
          <a:bodyPr wrap="square">
            <a:spAutoFit/>
          </a:bodyPr>
          <a:p>
            <a:pPr indent="304800" algn="r"/>
            <a:r>
              <a:rPr lang="en-US" sz="2400" b="0">
                <a:latin typeface="Times New Roman" panose="02020603050405020304" charset="0"/>
                <a:ea typeface="宋体" panose="02010600030101010101" pitchFamily="2" charset="-122"/>
              </a:rPr>
              <a:t>(6.1)</a:t>
            </a:r>
            <a:endParaRPr lang="en-US" altLang="en-US" sz="2400" b="0">
              <a:latin typeface="Times New Roman" panose="02020603050405020304" charset="0"/>
              <a:ea typeface="宋体" panose="02010600030101010101" pitchFamily="2" charset="-122"/>
            </a:endParaRPr>
          </a:p>
        </p:txBody>
      </p:sp>
      <p:graphicFrame>
        <p:nvGraphicFramePr>
          <p:cNvPr id="6" name="对象 -2147480544"/>
          <p:cNvGraphicFramePr>
            <a:graphicFrameLocks noChangeAspect="1"/>
          </p:cNvGraphicFramePr>
          <p:nvPr>
            <p:custDataLst>
              <p:tags r:id="rId6"/>
            </p:custDataLst>
          </p:nvPr>
        </p:nvGraphicFramePr>
        <p:xfrm>
          <a:off x="1848803" y="3281363"/>
          <a:ext cx="258923" cy="306000"/>
        </p:xfrm>
        <a:graphic>
          <a:graphicData uri="http://schemas.openxmlformats.org/presentationml/2006/ole">
            <mc:AlternateContent xmlns:mc="http://schemas.openxmlformats.org/markup-compatibility/2006">
              <mc:Choice xmlns:v="urn:schemas-microsoft-com:vml" Requires="v">
                <p:oleObj spid="_x0000_s7" name="" r:id="rId7" imgW="114300" imgH="127000" progId="Equation.DSMT4">
                  <p:embed/>
                </p:oleObj>
              </mc:Choice>
              <mc:Fallback>
                <p:oleObj name="" r:id="rId7" imgW="114300" imgH="127000" progId="Equation.DSMT4">
                  <p:embed/>
                  <p:pic>
                    <p:nvPicPr>
                      <p:cNvPr id="0" name="图片 2"/>
                      <p:cNvPicPr/>
                      <p:nvPr/>
                    </p:nvPicPr>
                    <p:blipFill>
                      <a:blip r:embed="rId8"/>
                      <a:stretch>
                        <a:fillRect/>
                      </a:stretch>
                    </p:blipFill>
                    <p:spPr>
                      <a:xfrm>
                        <a:off x="1848803" y="3281363"/>
                        <a:ext cx="258923" cy="306000"/>
                      </a:xfrm>
                      <a:prstGeom prst="rect">
                        <a:avLst/>
                      </a:prstGeom>
                      <a:noFill/>
                      <a:ln w="38100">
                        <a:noFill/>
                        <a:miter/>
                      </a:ln>
                    </p:spPr>
                  </p:pic>
                </p:oleObj>
              </mc:Fallback>
            </mc:AlternateContent>
          </a:graphicData>
        </a:graphic>
      </p:graphicFrame>
      <p:graphicFrame>
        <p:nvGraphicFramePr>
          <p:cNvPr id="8" name="对象 -2147481280"/>
          <p:cNvGraphicFramePr>
            <a:graphicFrameLocks noChangeAspect="1"/>
          </p:cNvGraphicFramePr>
          <p:nvPr>
            <p:custDataLst>
              <p:tags r:id="rId9"/>
            </p:custDataLst>
          </p:nvPr>
        </p:nvGraphicFramePr>
        <p:xfrm>
          <a:off x="4086225" y="3216910"/>
          <a:ext cx="444500" cy="370840"/>
        </p:xfrm>
        <a:graphic>
          <a:graphicData uri="http://schemas.openxmlformats.org/presentationml/2006/ole">
            <mc:AlternateContent xmlns:mc="http://schemas.openxmlformats.org/markup-compatibility/2006">
              <mc:Choice xmlns:v="urn:schemas-microsoft-com:vml" Requires="v">
                <p:oleObj spid="_x0000_s9" name="" r:id="rId10" imgW="228600" imgH="190500" progId="Equation.DSMT4">
                  <p:embed/>
                </p:oleObj>
              </mc:Choice>
              <mc:Fallback>
                <p:oleObj name="" r:id="rId10" imgW="228600" imgH="190500" progId="Equation.DSMT4">
                  <p:embed/>
                  <p:pic>
                    <p:nvPicPr>
                      <p:cNvPr id="0" name="图片 5"/>
                      <p:cNvPicPr/>
                      <p:nvPr/>
                    </p:nvPicPr>
                    <p:blipFill>
                      <a:blip r:embed="rId11"/>
                      <a:stretch>
                        <a:fillRect/>
                      </a:stretch>
                    </p:blipFill>
                    <p:spPr>
                      <a:xfrm>
                        <a:off x="4086225" y="3216910"/>
                        <a:ext cx="444500" cy="370840"/>
                      </a:xfrm>
                      <a:prstGeom prst="rect">
                        <a:avLst/>
                      </a:prstGeom>
                      <a:noFill/>
                      <a:ln w="38100">
                        <a:noFill/>
                        <a:miter/>
                      </a:ln>
                    </p:spPr>
                  </p:pic>
                </p:oleObj>
              </mc:Fallback>
            </mc:AlternateContent>
          </a:graphicData>
        </a:graphic>
      </p:graphicFrame>
      <p:graphicFrame>
        <p:nvGraphicFramePr>
          <p:cNvPr id="10" name="对象 -2147481279"/>
          <p:cNvGraphicFramePr>
            <a:graphicFrameLocks noChangeAspect="1"/>
          </p:cNvGraphicFramePr>
          <p:nvPr>
            <p:custDataLst>
              <p:tags r:id="rId12"/>
            </p:custDataLst>
          </p:nvPr>
        </p:nvGraphicFramePr>
        <p:xfrm>
          <a:off x="7724775" y="3216910"/>
          <a:ext cx="481965" cy="370840"/>
        </p:xfrm>
        <a:graphic>
          <a:graphicData uri="http://schemas.openxmlformats.org/presentationml/2006/ole">
            <mc:AlternateContent xmlns:mc="http://schemas.openxmlformats.org/markup-compatibility/2006">
              <mc:Choice xmlns:v="urn:schemas-microsoft-com:vml" Requires="v">
                <p:oleObj spid="_x0000_s11" name="" r:id="rId13" imgW="241300" imgH="190500" progId="Equation.DSMT4">
                  <p:embed/>
                </p:oleObj>
              </mc:Choice>
              <mc:Fallback>
                <p:oleObj name="" r:id="rId13" imgW="241300" imgH="190500" progId="Equation.DSMT4">
                  <p:embed/>
                  <p:pic>
                    <p:nvPicPr>
                      <p:cNvPr id="0" name="图片 6"/>
                      <p:cNvPicPr/>
                      <p:nvPr/>
                    </p:nvPicPr>
                    <p:blipFill>
                      <a:blip r:embed="rId14"/>
                      <a:stretch>
                        <a:fillRect/>
                      </a:stretch>
                    </p:blipFill>
                    <p:spPr>
                      <a:xfrm>
                        <a:off x="7724775" y="3216910"/>
                        <a:ext cx="481965" cy="370840"/>
                      </a:xfrm>
                      <a:prstGeom prst="rect">
                        <a:avLst/>
                      </a:prstGeom>
                      <a:noFill/>
                      <a:ln w="38100">
                        <a:noFill/>
                        <a:miter/>
                      </a:ln>
                    </p:spPr>
                  </p:pic>
                </p:oleObj>
              </mc:Fallback>
            </mc:AlternateContent>
          </a:graphicData>
        </a:graphic>
      </p:graphicFrame>
      <p:graphicFrame>
        <p:nvGraphicFramePr>
          <p:cNvPr id="12" name="对象 -2147481278"/>
          <p:cNvGraphicFramePr>
            <a:graphicFrameLocks noChangeAspect="1"/>
          </p:cNvGraphicFramePr>
          <p:nvPr>
            <p:custDataLst>
              <p:tags r:id="rId15"/>
            </p:custDataLst>
          </p:nvPr>
        </p:nvGraphicFramePr>
        <p:xfrm>
          <a:off x="11414125" y="3261360"/>
          <a:ext cx="290195" cy="352425"/>
        </p:xfrm>
        <a:graphic>
          <a:graphicData uri="http://schemas.openxmlformats.org/presentationml/2006/ole">
            <mc:AlternateContent xmlns:mc="http://schemas.openxmlformats.org/markup-compatibility/2006">
              <mc:Choice xmlns:v="urn:schemas-microsoft-com:vml" Requires="v">
                <p:oleObj spid="_x0000_s13" name="" r:id="rId16" imgW="139700" imgH="165100" progId="Equation.DSMT4">
                  <p:embed/>
                </p:oleObj>
              </mc:Choice>
              <mc:Fallback>
                <p:oleObj name="" r:id="rId16" imgW="139700" imgH="165100" progId="Equation.DSMT4">
                  <p:embed/>
                  <p:pic>
                    <p:nvPicPr>
                      <p:cNvPr id="0" name="图片 7"/>
                      <p:cNvPicPr/>
                      <p:nvPr/>
                    </p:nvPicPr>
                    <p:blipFill>
                      <a:blip r:embed="rId17"/>
                      <a:stretch>
                        <a:fillRect/>
                      </a:stretch>
                    </p:blipFill>
                    <p:spPr>
                      <a:xfrm>
                        <a:off x="11414125" y="3261360"/>
                        <a:ext cx="290195" cy="352425"/>
                      </a:xfrm>
                      <a:prstGeom prst="rect">
                        <a:avLst/>
                      </a:prstGeom>
                      <a:noFill/>
                      <a:ln w="38100">
                        <a:noFill/>
                        <a:miter/>
                      </a:ln>
                    </p:spPr>
                  </p:pic>
                </p:oleObj>
              </mc:Fallback>
            </mc:AlternateContent>
          </a:graphicData>
        </a:graphic>
      </p:graphicFrame>
      <p:sp>
        <p:nvSpPr>
          <p:cNvPr id="14" name="文本框 13"/>
          <p:cNvSpPr txBox="1"/>
          <p:nvPr/>
        </p:nvSpPr>
        <p:spPr>
          <a:xfrm>
            <a:off x="371475" y="3056890"/>
            <a:ext cx="11449685" cy="1753235"/>
          </a:xfrm>
          <a:prstGeom prst="rect">
            <a:avLst/>
          </a:prstGeom>
          <a:noFill/>
        </p:spPr>
        <p:txBody>
          <a:bodyPr wrap="square" rtlCol="0" anchor="t">
            <a:spAutoFit/>
          </a:bodyPr>
          <a:p>
            <a:pPr indent="0" fontAlgn="auto">
              <a:lnSpc>
                <a:spcPct val="150000"/>
              </a:lnSpc>
            </a:pPr>
            <a:r>
              <a:rPr lang="en-US" altLang="zh-CN" sz="2400"/>
              <a:t>     </a:t>
            </a:r>
            <a:r>
              <a:rPr lang="zh-CN" altLang="en-US" sz="2400"/>
              <a:t>其中， 代表原始数据，  代表原始数据的最小值， </a:t>
            </a:r>
            <a:r>
              <a:rPr lang="en-US" altLang="zh-CN" sz="2400"/>
              <a:t>  </a:t>
            </a:r>
            <a:r>
              <a:rPr lang="zh-CN" altLang="en-US" sz="2400"/>
              <a:t>代表原始数据的最大值， </a:t>
            </a:r>
            <a:r>
              <a:rPr lang="en-US" altLang="zh-CN" sz="2400"/>
              <a:t> </a:t>
            </a:r>
            <a:r>
              <a:rPr lang="zh-CN" altLang="en-US" sz="2400"/>
              <a:t>代表规范化后的数据。离差标准化保留了原来数据中保存的关系，是消除量纲和数据取值范围影响的最简单方法。</a:t>
            </a:r>
            <a:endParaRPr lang="zh-CN" altLang="en-US" sz="2400"/>
          </a:p>
        </p:txBody>
      </p:sp>
      <p:sp>
        <p:nvSpPr>
          <p:cNvPr id="15" name="文本框 14"/>
          <p:cNvSpPr txBox="1"/>
          <p:nvPr/>
        </p:nvSpPr>
        <p:spPr>
          <a:xfrm>
            <a:off x="507365" y="4750435"/>
            <a:ext cx="11134090" cy="1198880"/>
          </a:xfrm>
          <a:prstGeom prst="rect">
            <a:avLst/>
          </a:prstGeom>
          <a:noFill/>
        </p:spPr>
        <p:txBody>
          <a:bodyPr wrap="square" rtlCol="0" anchor="t">
            <a:spAutoFit/>
          </a:bodyPr>
          <a:p>
            <a:pPr indent="0" fontAlgn="auto">
              <a:lnSpc>
                <a:spcPct val="150000"/>
              </a:lnSpc>
            </a:pP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缺点：(1) 若数值集中且某个数值特别大，则规范化后多数值集中在0附近，(2) 若遇到不在[</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]范围内的数据时，会引起系统出错。</a:t>
            </a:r>
            <a:r>
              <a:rPr lang="zh-CN" altLang="en-US" sz="2400"/>
              <a:t>  </a:t>
            </a:r>
            <a:endParaRPr lang="zh-CN" altLang="en-US" sz="2400"/>
          </a:p>
        </p:txBody>
      </p:sp>
      <p:graphicFrame>
        <p:nvGraphicFramePr>
          <p:cNvPr id="16" name="对象 -2147480543"/>
          <p:cNvGraphicFramePr>
            <a:graphicFrameLocks noChangeAspect="1"/>
          </p:cNvGraphicFramePr>
          <p:nvPr>
            <p:custDataLst>
              <p:tags r:id="rId18"/>
            </p:custDataLst>
          </p:nvPr>
        </p:nvGraphicFramePr>
        <p:xfrm>
          <a:off x="2291715" y="5466715"/>
          <a:ext cx="511175" cy="426720"/>
        </p:xfrm>
        <a:graphic>
          <a:graphicData uri="http://schemas.openxmlformats.org/presentationml/2006/ole">
            <mc:AlternateContent xmlns:mc="http://schemas.openxmlformats.org/markup-compatibility/2006">
              <mc:Choice xmlns:v="urn:schemas-microsoft-com:vml" Requires="v">
                <p:oleObj spid="_x0000_s17" name="" r:id="rId19" imgW="228600" imgH="190500" progId="Equation.DSMT4">
                  <p:embed/>
                </p:oleObj>
              </mc:Choice>
              <mc:Fallback>
                <p:oleObj name="" r:id="rId19" imgW="228600" imgH="190500" progId="Equation.DSMT4">
                  <p:embed/>
                  <p:pic>
                    <p:nvPicPr>
                      <p:cNvPr id="0" name="图片 13"/>
                      <p:cNvPicPr/>
                      <p:nvPr/>
                    </p:nvPicPr>
                    <p:blipFill>
                      <a:blip r:embed="rId20"/>
                      <a:stretch>
                        <a:fillRect/>
                      </a:stretch>
                    </p:blipFill>
                    <p:spPr>
                      <a:xfrm>
                        <a:off x="2291715" y="5466715"/>
                        <a:ext cx="511175" cy="426720"/>
                      </a:xfrm>
                      <a:prstGeom prst="rect">
                        <a:avLst/>
                      </a:prstGeom>
                      <a:noFill/>
                      <a:ln w="38100">
                        <a:noFill/>
                        <a:miter/>
                      </a:ln>
                    </p:spPr>
                  </p:pic>
                </p:oleObj>
              </mc:Fallback>
            </mc:AlternateContent>
          </a:graphicData>
        </a:graphic>
      </p:graphicFrame>
      <p:graphicFrame>
        <p:nvGraphicFramePr>
          <p:cNvPr id="18" name="对象 -2147481276"/>
          <p:cNvGraphicFramePr>
            <a:graphicFrameLocks noChangeAspect="1"/>
          </p:cNvGraphicFramePr>
          <p:nvPr>
            <p:custDataLst>
              <p:tags r:id="rId21"/>
            </p:custDataLst>
          </p:nvPr>
        </p:nvGraphicFramePr>
        <p:xfrm>
          <a:off x="2919730" y="5470525"/>
          <a:ext cx="554355" cy="426720"/>
        </p:xfrm>
        <a:graphic>
          <a:graphicData uri="http://schemas.openxmlformats.org/presentationml/2006/ole">
            <mc:AlternateContent xmlns:mc="http://schemas.openxmlformats.org/markup-compatibility/2006">
              <mc:Choice xmlns:v="urn:schemas-microsoft-com:vml" Requires="v">
                <p:oleObj spid="_x0000_s19" name="" r:id="rId22" imgW="241300" imgH="190500" progId="Equation.DSMT4">
                  <p:embed/>
                </p:oleObj>
              </mc:Choice>
              <mc:Fallback>
                <p:oleObj name="" r:id="rId22" imgW="241300" imgH="190500" progId="Equation.DSMT4">
                  <p:embed/>
                  <p:pic>
                    <p:nvPicPr>
                      <p:cNvPr id="0" name="图片 14"/>
                      <p:cNvPicPr/>
                      <p:nvPr/>
                    </p:nvPicPr>
                    <p:blipFill>
                      <a:blip r:embed="rId23"/>
                      <a:stretch>
                        <a:fillRect/>
                      </a:stretch>
                    </p:blipFill>
                    <p:spPr>
                      <a:xfrm>
                        <a:off x="2919730" y="5470525"/>
                        <a:ext cx="554355" cy="42672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6.2.1.2 标准差标准化数据</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462915" y="1217930"/>
            <a:ext cx="11139170" cy="119888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标准差标准化又称为零均值标准化或</a:t>
            </a:r>
            <a:r>
              <a:rPr lang="en-US" sz="2400" b="0">
                <a:latin typeface="Times New Roman" panose="02020603050405020304" charset="0"/>
                <a:ea typeface="宋体" panose="02010600030101010101" pitchFamily="2" charset="-122"/>
              </a:rPr>
              <a:t>Z-score</a:t>
            </a:r>
            <a:r>
              <a:rPr lang="zh-CN" sz="2400" b="0">
                <a:ea typeface="宋体" panose="02010600030101010101" pitchFamily="2" charset="-122"/>
              </a:rPr>
              <a:t>标准化，是应用比较多的数据标准化方法，经过该方法处理后，数据的均值为</a:t>
            </a:r>
            <a:r>
              <a:rPr lang="en-US" sz="2400" b="0">
                <a:latin typeface="Times New Roman" panose="02020603050405020304" charset="0"/>
                <a:ea typeface="宋体" panose="02010600030101010101" pitchFamily="2" charset="-122"/>
              </a:rPr>
              <a:t>0</a:t>
            </a:r>
            <a:r>
              <a:rPr lang="zh-CN" sz="2400" b="0">
                <a:ea typeface="宋体" panose="02010600030101010101" pitchFamily="2" charset="-122"/>
              </a:rPr>
              <a:t>，标准差为</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，所用公式为：</a:t>
            </a:r>
            <a:endParaRPr lang="zh-CN" altLang="en-US" sz="2400" b="0">
              <a:ea typeface="宋体" panose="02010600030101010101" pitchFamily="2" charset="-122"/>
            </a:endParaRPr>
          </a:p>
        </p:txBody>
      </p:sp>
      <p:graphicFrame>
        <p:nvGraphicFramePr>
          <p:cNvPr id="2" name="对象 -2147481275"/>
          <p:cNvGraphicFramePr>
            <a:graphicFrameLocks noChangeAspect="1"/>
          </p:cNvGraphicFramePr>
          <p:nvPr>
            <p:custDataLst>
              <p:tags r:id="rId3"/>
            </p:custDataLst>
          </p:nvPr>
        </p:nvGraphicFramePr>
        <p:xfrm>
          <a:off x="4910455" y="2642870"/>
          <a:ext cx="1345565" cy="873760"/>
        </p:xfrm>
        <a:graphic>
          <a:graphicData uri="http://schemas.openxmlformats.org/presentationml/2006/ole">
            <mc:AlternateContent xmlns:mc="http://schemas.openxmlformats.org/markup-compatibility/2006">
              <mc:Choice xmlns:v="urn:schemas-microsoft-com:vml" Requires="v">
                <p:oleObj spid="_x0000_s3076" name="" r:id="rId4" imgW="545465" imgH="355600" progId="Equation.DSMT4">
                  <p:embed/>
                </p:oleObj>
              </mc:Choice>
              <mc:Fallback>
                <p:oleObj name="" r:id="rId4" imgW="545465" imgH="355600" progId="Equation.DSMT4">
                  <p:embed/>
                  <p:pic>
                    <p:nvPicPr>
                      <p:cNvPr id="0" name="图片 3075"/>
                      <p:cNvPicPr/>
                      <p:nvPr/>
                    </p:nvPicPr>
                    <p:blipFill>
                      <a:blip r:embed="rId5"/>
                      <a:stretch>
                        <a:fillRect/>
                      </a:stretch>
                    </p:blipFill>
                    <p:spPr>
                      <a:xfrm>
                        <a:off x="4910455" y="2642870"/>
                        <a:ext cx="1345565" cy="873760"/>
                      </a:xfrm>
                      <a:prstGeom prst="rect">
                        <a:avLst/>
                      </a:prstGeom>
                      <a:noFill/>
                      <a:ln w="38100">
                        <a:noFill/>
                        <a:miter/>
                      </a:ln>
                    </p:spPr>
                  </p:pic>
                </p:oleObj>
              </mc:Fallback>
            </mc:AlternateContent>
          </a:graphicData>
        </a:graphic>
      </p:graphicFrame>
      <p:sp>
        <p:nvSpPr>
          <p:cNvPr id="3" name="文本框 2"/>
          <p:cNvSpPr txBox="1"/>
          <p:nvPr/>
        </p:nvSpPr>
        <p:spPr>
          <a:xfrm>
            <a:off x="9556115" y="2861945"/>
            <a:ext cx="1403985" cy="443230"/>
          </a:xfrm>
          <a:prstGeom prst="rect">
            <a:avLst/>
          </a:prstGeom>
          <a:noFill/>
          <a:ln w="9525">
            <a:noFill/>
          </a:ln>
        </p:spPr>
        <p:txBody>
          <a:bodyPr>
            <a:noAutofit/>
          </a:bodyPr>
          <a:p>
            <a:pPr indent="304800" algn="r"/>
            <a:r>
              <a:rPr lang="en-US" sz="2400" b="0">
                <a:latin typeface="Times New Roman" panose="02020603050405020304" charset="0"/>
                <a:ea typeface="宋体" panose="02010600030101010101" pitchFamily="2" charset="-122"/>
              </a:rPr>
              <a:t>(6.2)</a:t>
            </a:r>
            <a:endParaRPr lang="en-US" altLang="en-US" sz="2400" b="0">
              <a:latin typeface="Times New Roman" panose="02020603050405020304" charset="0"/>
              <a:ea typeface="宋体" panose="02010600030101010101" pitchFamily="2" charset="-122"/>
            </a:endParaRPr>
          </a:p>
        </p:txBody>
      </p:sp>
      <p:sp>
        <p:nvSpPr>
          <p:cNvPr id="6" name="文本框 5"/>
          <p:cNvSpPr txBox="1"/>
          <p:nvPr/>
        </p:nvSpPr>
        <p:spPr>
          <a:xfrm>
            <a:off x="589915" y="3810000"/>
            <a:ext cx="10521950" cy="1753235"/>
          </a:xfrm>
          <a:prstGeom prst="rect">
            <a:avLst/>
          </a:prstGeom>
          <a:noFill/>
        </p:spPr>
        <p:txBody>
          <a:bodyPr wrap="square" rtlCol="0" anchor="t">
            <a:spAutoFit/>
          </a:bodyPr>
          <a:p>
            <a:pPr indent="0" fontAlgn="auto">
              <a:lnSpc>
                <a:spcPct val="150000"/>
              </a:lnSpc>
            </a:pPr>
            <a:r>
              <a:rPr lang="en-US" altLang="zh-CN" sz="2400"/>
              <a:t>     </a:t>
            </a:r>
            <a:r>
              <a:rPr lang="zh-CN" altLang="en-US" sz="2400"/>
              <a:t>其中， </a:t>
            </a:r>
            <a:r>
              <a:rPr lang="en-US" altLang="zh-CN" sz="2400"/>
              <a:t> </a:t>
            </a:r>
            <a:r>
              <a:rPr lang="zh-CN" altLang="en-US" sz="2400"/>
              <a:t>代表原始数据， </a:t>
            </a:r>
            <a:r>
              <a:rPr lang="en-US" altLang="zh-CN" sz="2400"/>
              <a:t> </a:t>
            </a:r>
            <a:r>
              <a:rPr lang="zh-CN" altLang="en-US" sz="2400"/>
              <a:t> 代表原始数据的均值， </a:t>
            </a:r>
            <a:r>
              <a:rPr lang="en-US" altLang="zh-CN" sz="2400"/>
              <a:t>  </a:t>
            </a:r>
            <a:r>
              <a:rPr lang="zh-CN" altLang="en-US" sz="2400"/>
              <a:t>代表原始数据的标准差， </a:t>
            </a:r>
            <a:r>
              <a:rPr lang="en-US" altLang="zh-CN" sz="2400"/>
              <a:t>  </a:t>
            </a:r>
            <a:r>
              <a:rPr lang="zh-CN" altLang="en-US" sz="2400"/>
              <a:t>代表规范化后的数据。该方法要求原始数据的分布尽可能的接近正态分布(高斯分布)。</a:t>
            </a:r>
            <a:endParaRPr lang="zh-CN" altLang="en-US" sz="2400"/>
          </a:p>
        </p:txBody>
      </p:sp>
      <p:graphicFrame>
        <p:nvGraphicFramePr>
          <p:cNvPr id="4" name="对象 -2147481274"/>
          <p:cNvGraphicFramePr>
            <a:graphicFrameLocks noChangeAspect="1"/>
          </p:cNvGraphicFramePr>
          <p:nvPr>
            <p:custDataLst>
              <p:tags r:id="rId6"/>
            </p:custDataLst>
          </p:nvPr>
        </p:nvGraphicFramePr>
        <p:xfrm>
          <a:off x="2134553" y="4054158"/>
          <a:ext cx="258923" cy="306000"/>
        </p:xfrm>
        <a:graphic>
          <a:graphicData uri="http://schemas.openxmlformats.org/presentationml/2006/ole">
            <mc:AlternateContent xmlns:mc="http://schemas.openxmlformats.org/markup-compatibility/2006">
              <mc:Choice xmlns:v="urn:schemas-microsoft-com:vml" Requires="v">
                <p:oleObj spid="_x0000_s7" name="" r:id="rId7" imgW="114300" imgH="127000" progId="Equation.DSMT4">
                  <p:embed/>
                </p:oleObj>
              </mc:Choice>
              <mc:Fallback>
                <p:oleObj name="" r:id="rId7" imgW="114300" imgH="127000" progId="Equation.DSMT4">
                  <p:embed/>
                  <p:pic>
                    <p:nvPicPr>
                      <p:cNvPr id="0" name="图片 6"/>
                      <p:cNvPicPr/>
                      <p:nvPr/>
                    </p:nvPicPr>
                    <p:blipFill>
                      <a:blip r:embed="rId8"/>
                      <a:stretch>
                        <a:fillRect/>
                      </a:stretch>
                    </p:blipFill>
                    <p:spPr>
                      <a:xfrm>
                        <a:off x="2134553" y="4054158"/>
                        <a:ext cx="258923" cy="306000"/>
                      </a:xfrm>
                      <a:prstGeom prst="rect">
                        <a:avLst/>
                      </a:prstGeom>
                      <a:noFill/>
                      <a:ln w="38100">
                        <a:noFill/>
                        <a:miter/>
                      </a:ln>
                    </p:spPr>
                  </p:pic>
                </p:oleObj>
              </mc:Fallback>
            </mc:AlternateContent>
          </a:graphicData>
        </a:graphic>
      </p:graphicFrame>
      <p:graphicFrame>
        <p:nvGraphicFramePr>
          <p:cNvPr id="8" name="对象 -2147480542"/>
          <p:cNvGraphicFramePr>
            <a:graphicFrameLocks noChangeAspect="1"/>
          </p:cNvGraphicFramePr>
          <p:nvPr>
            <p:custDataLst>
              <p:tags r:id="rId9"/>
            </p:custDataLst>
          </p:nvPr>
        </p:nvGraphicFramePr>
        <p:xfrm>
          <a:off x="4615180" y="4023360"/>
          <a:ext cx="295275" cy="363220"/>
        </p:xfrm>
        <a:graphic>
          <a:graphicData uri="http://schemas.openxmlformats.org/presentationml/2006/ole">
            <mc:AlternateContent xmlns:mc="http://schemas.openxmlformats.org/markup-compatibility/2006">
              <mc:Choice xmlns:v="urn:schemas-microsoft-com:vml" Requires="v">
                <p:oleObj spid="_x0000_s9" name="" r:id="rId10" imgW="127000" imgH="152400" progId="Equation.DSMT4">
                  <p:embed/>
                </p:oleObj>
              </mc:Choice>
              <mc:Fallback>
                <p:oleObj name="" r:id="rId10" imgW="127000" imgH="152400" progId="Equation.DSMT4">
                  <p:embed/>
                  <p:pic>
                    <p:nvPicPr>
                      <p:cNvPr id="0" name="图片 7"/>
                      <p:cNvPicPr/>
                      <p:nvPr/>
                    </p:nvPicPr>
                    <p:blipFill>
                      <a:blip r:embed="rId11"/>
                      <a:stretch>
                        <a:fillRect/>
                      </a:stretch>
                    </p:blipFill>
                    <p:spPr>
                      <a:xfrm>
                        <a:off x="4615180" y="4023360"/>
                        <a:ext cx="295275" cy="363220"/>
                      </a:xfrm>
                      <a:prstGeom prst="rect">
                        <a:avLst/>
                      </a:prstGeom>
                      <a:noFill/>
                      <a:ln w="38100">
                        <a:noFill/>
                        <a:miter/>
                      </a:ln>
                    </p:spPr>
                  </p:pic>
                </p:oleObj>
              </mc:Fallback>
            </mc:AlternateContent>
          </a:graphicData>
        </a:graphic>
      </p:graphicFrame>
      <p:graphicFrame>
        <p:nvGraphicFramePr>
          <p:cNvPr id="10" name="对象 -2147481272"/>
          <p:cNvGraphicFramePr>
            <a:graphicFrameLocks noChangeAspect="1"/>
          </p:cNvGraphicFramePr>
          <p:nvPr>
            <p:custDataLst>
              <p:tags r:id="rId12"/>
            </p:custDataLst>
          </p:nvPr>
        </p:nvGraphicFramePr>
        <p:xfrm>
          <a:off x="8005445" y="4070350"/>
          <a:ext cx="334645" cy="290195"/>
        </p:xfrm>
        <a:graphic>
          <a:graphicData uri="http://schemas.openxmlformats.org/presentationml/2006/ole">
            <mc:AlternateContent xmlns:mc="http://schemas.openxmlformats.org/markup-compatibility/2006">
              <mc:Choice xmlns:v="urn:schemas-microsoft-com:vml" Requires="v">
                <p:oleObj spid="_x0000_s11" name="" r:id="rId13" imgW="139700" imgH="127000" progId="Equation.DSMT4">
                  <p:embed/>
                </p:oleObj>
              </mc:Choice>
              <mc:Fallback>
                <p:oleObj name="" r:id="rId13" imgW="139700" imgH="127000" progId="Equation.DSMT4">
                  <p:embed/>
                  <p:pic>
                    <p:nvPicPr>
                      <p:cNvPr id="0" name="图片 8"/>
                      <p:cNvPicPr/>
                      <p:nvPr/>
                    </p:nvPicPr>
                    <p:blipFill>
                      <a:blip r:embed="rId14"/>
                      <a:stretch>
                        <a:fillRect/>
                      </a:stretch>
                    </p:blipFill>
                    <p:spPr>
                      <a:xfrm>
                        <a:off x="8005445" y="4070350"/>
                        <a:ext cx="334645" cy="290195"/>
                      </a:xfrm>
                      <a:prstGeom prst="rect">
                        <a:avLst/>
                      </a:prstGeom>
                      <a:noFill/>
                      <a:ln w="38100">
                        <a:noFill/>
                        <a:miter/>
                      </a:ln>
                    </p:spPr>
                  </p:pic>
                </p:oleObj>
              </mc:Fallback>
            </mc:AlternateContent>
          </a:graphicData>
        </a:graphic>
      </p:graphicFrame>
      <p:graphicFrame>
        <p:nvGraphicFramePr>
          <p:cNvPr id="12" name="对象 -2147481271"/>
          <p:cNvGraphicFramePr>
            <a:graphicFrameLocks noChangeAspect="1"/>
          </p:cNvGraphicFramePr>
          <p:nvPr>
            <p:custDataLst>
              <p:tags r:id="rId15"/>
            </p:custDataLst>
          </p:nvPr>
        </p:nvGraphicFramePr>
        <p:xfrm>
          <a:off x="1544955" y="4511040"/>
          <a:ext cx="383540" cy="406400"/>
        </p:xfrm>
        <a:graphic>
          <a:graphicData uri="http://schemas.openxmlformats.org/presentationml/2006/ole">
            <mc:AlternateContent xmlns:mc="http://schemas.openxmlformats.org/markup-compatibility/2006">
              <mc:Choice xmlns:v="urn:schemas-microsoft-com:vml" Requires="v">
                <p:oleObj spid="_x0000_s13" name="" r:id="rId16" imgW="139700" imgH="165100" progId="Equation.DSMT4">
                  <p:embed/>
                </p:oleObj>
              </mc:Choice>
              <mc:Fallback>
                <p:oleObj name="" r:id="rId16" imgW="139700" imgH="165100" progId="Equation.DSMT4">
                  <p:embed/>
                  <p:pic>
                    <p:nvPicPr>
                      <p:cNvPr id="0" name="图片 9"/>
                      <p:cNvPicPr/>
                      <p:nvPr/>
                    </p:nvPicPr>
                    <p:blipFill>
                      <a:blip r:embed="rId17"/>
                      <a:stretch>
                        <a:fillRect/>
                      </a:stretch>
                    </p:blipFill>
                    <p:spPr>
                      <a:xfrm>
                        <a:off x="1544955" y="4511040"/>
                        <a:ext cx="383540" cy="4064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6.2.1.3 小数定标规范化</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308735"/>
            <a:ext cx="10706735" cy="1198880"/>
          </a:xfrm>
          <a:prstGeom prst="rect">
            <a:avLst/>
          </a:prstGeom>
          <a:noFill/>
          <a:ln w="9525">
            <a:noFill/>
          </a:ln>
        </p:spPr>
        <p:txBody>
          <a:bodyPr wrap="square">
            <a:spAutoFit/>
          </a:bodyPr>
          <a:p>
            <a:pPr indent="1270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小数定标规范化通过移动原始数据的小数位数，将原始数据映射到</a:t>
            </a:r>
            <a:r>
              <a:rPr lang="en-US" sz="2400" b="0">
                <a:latin typeface="Times New Roman" panose="02020603050405020304" charset="0"/>
                <a:ea typeface="宋体" panose="02010600030101010101" pitchFamily="2" charset="-122"/>
              </a:rPr>
              <a:t>[-1,1]</a:t>
            </a:r>
            <a:r>
              <a:rPr lang="zh-CN" sz="2400" b="0">
                <a:ea typeface="宋体" panose="02010600030101010101" pitchFamily="2" charset="-122"/>
              </a:rPr>
              <a:t>之间，移动的小数位数取决于原始数据中绝对值的最大值，所有公式为：</a:t>
            </a:r>
            <a:endParaRPr lang="zh-CN" altLang="en-US" sz="2400" b="0">
              <a:ea typeface="宋体" panose="02010600030101010101" pitchFamily="2" charset="-122"/>
            </a:endParaRPr>
          </a:p>
        </p:txBody>
      </p:sp>
      <p:graphicFrame>
        <p:nvGraphicFramePr>
          <p:cNvPr id="2" name="对象 -2147481270"/>
          <p:cNvGraphicFramePr>
            <a:graphicFrameLocks noChangeAspect="1"/>
          </p:cNvGraphicFramePr>
          <p:nvPr>
            <p:custDataLst>
              <p:tags r:id="rId3"/>
            </p:custDataLst>
          </p:nvPr>
        </p:nvGraphicFramePr>
        <p:xfrm>
          <a:off x="4735195" y="2729230"/>
          <a:ext cx="1287780" cy="972185"/>
        </p:xfrm>
        <a:graphic>
          <a:graphicData uri="http://schemas.openxmlformats.org/presentationml/2006/ole">
            <mc:AlternateContent xmlns:mc="http://schemas.openxmlformats.org/markup-compatibility/2006">
              <mc:Choice xmlns:v="urn:schemas-microsoft-com:vml" Requires="v">
                <p:oleObj spid="_x0000_s3076" name="" r:id="rId4" imgW="469900" imgH="355600" progId="Equation.DSMT4">
                  <p:embed/>
                </p:oleObj>
              </mc:Choice>
              <mc:Fallback>
                <p:oleObj name="" r:id="rId4" imgW="469900" imgH="355600" progId="Equation.DSMT4">
                  <p:embed/>
                  <p:pic>
                    <p:nvPicPr>
                      <p:cNvPr id="0" name="图片 3075"/>
                      <p:cNvPicPr/>
                      <p:nvPr/>
                    </p:nvPicPr>
                    <p:blipFill>
                      <a:blip r:embed="rId5"/>
                      <a:stretch>
                        <a:fillRect/>
                      </a:stretch>
                    </p:blipFill>
                    <p:spPr>
                      <a:xfrm>
                        <a:off x="4735195" y="2729230"/>
                        <a:ext cx="1287780" cy="972185"/>
                      </a:xfrm>
                      <a:prstGeom prst="rect">
                        <a:avLst/>
                      </a:prstGeom>
                      <a:noFill/>
                      <a:ln w="38100">
                        <a:noFill/>
                        <a:miter/>
                      </a:ln>
                    </p:spPr>
                  </p:pic>
                </p:oleObj>
              </mc:Fallback>
            </mc:AlternateContent>
          </a:graphicData>
        </a:graphic>
      </p:graphicFrame>
      <p:sp>
        <p:nvSpPr>
          <p:cNvPr id="3" name="文本框 2"/>
          <p:cNvSpPr txBox="1"/>
          <p:nvPr/>
        </p:nvSpPr>
        <p:spPr>
          <a:xfrm>
            <a:off x="9697085" y="3038475"/>
            <a:ext cx="1163320" cy="427990"/>
          </a:xfrm>
          <a:prstGeom prst="rect">
            <a:avLst/>
          </a:prstGeom>
          <a:noFill/>
        </p:spPr>
        <p:txBody>
          <a:bodyPr wrap="square" rtlCol="0" anchor="t">
            <a:noAutofit/>
          </a:bodyPr>
          <a:p>
            <a:r>
              <a:rPr lang="zh-CN" altLang="en-US" sz="2400">
                <a:latin typeface="Times New Roman" panose="02020603050405020304" charset="0"/>
                <a:cs typeface="Times New Roman" panose="02020603050405020304" charset="0"/>
              </a:rPr>
              <a:t> (6.3)</a:t>
            </a:r>
            <a:endParaRPr lang="zh-CN" altLang="en-US" sz="2400">
              <a:latin typeface="Times New Roman" panose="02020603050405020304" charset="0"/>
              <a:cs typeface="Times New Roman" panose="02020603050405020304" charset="0"/>
            </a:endParaRPr>
          </a:p>
        </p:txBody>
      </p:sp>
      <p:sp>
        <p:nvSpPr>
          <p:cNvPr id="6" name="文本框 5"/>
          <p:cNvSpPr txBox="1"/>
          <p:nvPr/>
        </p:nvSpPr>
        <p:spPr>
          <a:xfrm>
            <a:off x="750570" y="4194175"/>
            <a:ext cx="10586720" cy="645160"/>
          </a:xfrm>
          <a:prstGeom prst="rect">
            <a:avLst/>
          </a:prstGeom>
          <a:noFill/>
        </p:spPr>
        <p:txBody>
          <a:bodyPr wrap="square" rtlCol="0" anchor="t">
            <a:spAutoFit/>
          </a:bodyPr>
          <a:p>
            <a:pPr indent="0" fontAlgn="auto">
              <a:lnSpc>
                <a:spcPct val="150000"/>
              </a:lnSpc>
            </a:pP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例题6.3演示对数据分别进行离差标准化、标准差标准化和小数定标规范化。</a:t>
            </a:r>
            <a:endParaRPr lang="zh-CN" altLang="en-US" sz="2400">
              <a:latin typeface="Times New Roman" panose="02020603050405020304" charset="0"/>
              <a:cs typeface="Times New Roman" panose="02020603050405020304" charset="0"/>
            </a:endParaRPr>
          </a:p>
        </p:txBody>
      </p:sp>
    </p:spTree>
  </p:cSld>
  <p:clrMapOvr>
    <a:masterClrMapping/>
  </p:clrMapOvr>
  <p:transition spd="slow" advTm="2811">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6.2.1.3 小数定标规范化</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723265" y="1217930"/>
            <a:ext cx="5080000" cy="460375"/>
          </a:xfrm>
          <a:prstGeom prst="rect">
            <a:avLst/>
          </a:prstGeom>
          <a:noFill/>
          <a:ln w="9525">
            <a:noFill/>
          </a:ln>
        </p:spPr>
        <p:txBody>
          <a:bodyPr>
            <a:spAutoFit/>
          </a:bodyPr>
          <a:p>
            <a:pPr indent="306070"/>
            <a:r>
              <a:rPr lang="zh-CN" sz="2400" b="1">
                <a:ea typeface="宋体" panose="02010600030101010101" pitchFamily="2" charset="-122"/>
              </a:rPr>
              <a:t>例题</a:t>
            </a:r>
            <a:r>
              <a:rPr lang="en-US" sz="2400" b="0">
                <a:latin typeface="Times New Roman" panose="02020603050405020304" charset="0"/>
                <a:ea typeface="宋体" panose="02010600030101010101" pitchFamily="2" charset="-122"/>
              </a:rPr>
              <a:t>6.3 </a:t>
            </a:r>
            <a:r>
              <a:rPr lang="zh-CN" sz="2400" b="0">
                <a:ea typeface="宋体" panose="02010600030101010101" pitchFamily="2" charset="-122"/>
              </a:rPr>
              <a:t>数据标准化。</a:t>
            </a:r>
            <a:endParaRPr lang="zh-CN" altLang="en-US" sz="2400" b="0">
              <a:ea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262255" y="1678305"/>
            <a:ext cx="6203315" cy="466090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6465570" y="149860"/>
            <a:ext cx="4798695" cy="3364230"/>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6551295" y="3514090"/>
            <a:ext cx="4571365" cy="3126740"/>
          </a:xfrm>
          <a:prstGeom prst="rect">
            <a:avLst/>
          </a:prstGeom>
        </p:spPr>
      </p:pic>
    </p:spTree>
  </p:cSld>
  <p:clrMapOvr>
    <a:masterClrMapping/>
  </p:clrMapOvr>
  <p:transition spd="slow" advTm="2811">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14949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24066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6.2.2 数据变换</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189865" y="699135"/>
            <a:ext cx="11844020" cy="175323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数据变换也是对原始数据进行规范化处理，此处主要是指采用简单函数对原始数据进行变换操作，常见的函数包括平方、开平方、取对数以及差分运算等，分别用到的公式如下：</a:t>
            </a:r>
            <a:endParaRPr lang="zh-CN" altLang="en-US" sz="2400" b="0">
              <a:ea typeface="宋体" panose="02010600030101010101" pitchFamily="2" charset="-122"/>
            </a:endParaRPr>
          </a:p>
        </p:txBody>
      </p:sp>
      <p:graphicFrame>
        <p:nvGraphicFramePr>
          <p:cNvPr id="2" name="对象 -2147481269"/>
          <p:cNvGraphicFramePr>
            <a:graphicFrameLocks noChangeAspect="1"/>
          </p:cNvGraphicFramePr>
          <p:nvPr>
            <p:custDataLst>
              <p:tags r:id="rId3"/>
            </p:custDataLst>
          </p:nvPr>
        </p:nvGraphicFramePr>
        <p:xfrm>
          <a:off x="2310765" y="2145665"/>
          <a:ext cx="976630" cy="464185"/>
        </p:xfrm>
        <a:graphic>
          <a:graphicData uri="http://schemas.openxmlformats.org/presentationml/2006/ole">
            <mc:AlternateContent xmlns:mc="http://schemas.openxmlformats.org/markup-compatibility/2006">
              <mc:Choice xmlns:v="urn:schemas-microsoft-com:vml" Requires="v">
                <p:oleObj spid="_x0000_s3076" name="" r:id="rId4" imgW="380365" imgH="177800" progId="Equation.DSMT4">
                  <p:embed/>
                </p:oleObj>
              </mc:Choice>
              <mc:Fallback>
                <p:oleObj name="" r:id="rId4" imgW="380365" imgH="177800" progId="Equation.DSMT4">
                  <p:embed/>
                  <p:pic>
                    <p:nvPicPr>
                      <p:cNvPr id="0" name="图片 3075"/>
                      <p:cNvPicPr/>
                      <p:nvPr/>
                    </p:nvPicPr>
                    <p:blipFill>
                      <a:blip r:embed="rId5"/>
                      <a:stretch>
                        <a:fillRect/>
                      </a:stretch>
                    </p:blipFill>
                    <p:spPr>
                      <a:xfrm>
                        <a:off x="2310765" y="2145665"/>
                        <a:ext cx="976630" cy="464185"/>
                      </a:xfrm>
                      <a:prstGeom prst="rect">
                        <a:avLst/>
                      </a:prstGeom>
                      <a:noFill/>
                      <a:ln w="38100">
                        <a:noFill/>
                        <a:miter/>
                      </a:ln>
                    </p:spPr>
                  </p:pic>
                </p:oleObj>
              </mc:Fallback>
            </mc:AlternateContent>
          </a:graphicData>
        </a:graphic>
      </p:graphicFrame>
      <p:graphicFrame>
        <p:nvGraphicFramePr>
          <p:cNvPr id="3" name="对象 -2147481268"/>
          <p:cNvGraphicFramePr>
            <a:graphicFrameLocks noChangeAspect="1"/>
          </p:cNvGraphicFramePr>
          <p:nvPr>
            <p:custDataLst>
              <p:tags r:id="rId6"/>
            </p:custDataLst>
          </p:nvPr>
        </p:nvGraphicFramePr>
        <p:xfrm>
          <a:off x="2310765" y="2887345"/>
          <a:ext cx="890905" cy="415925"/>
        </p:xfrm>
        <a:graphic>
          <a:graphicData uri="http://schemas.openxmlformats.org/presentationml/2006/ole">
            <mc:AlternateContent xmlns:mc="http://schemas.openxmlformats.org/markup-compatibility/2006">
              <mc:Choice xmlns:v="urn:schemas-microsoft-com:vml" Requires="v">
                <p:oleObj spid="_x0000_s6" name="" r:id="rId7" imgW="431800" imgH="190500" progId="Equation.DSMT4">
                  <p:embed/>
                </p:oleObj>
              </mc:Choice>
              <mc:Fallback>
                <p:oleObj name="" r:id="rId7" imgW="431800" imgH="190500" progId="Equation.DSMT4">
                  <p:embed/>
                  <p:pic>
                    <p:nvPicPr>
                      <p:cNvPr id="0" name="图片 1"/>
                      <p:cNvPicPr/>
                      <p:nvPr/>
                    </p:nvPicPr>
                    <p:blipFill>
                      <a:blip r:embed="rId8"/>
                      <a:stretch>
                        <a:fillRect/>
                      </a:stretch>
                    </p:blipFill>
                    <p:spPr>
                      <a:xfrm>
                        <a:off x="2310765" y="2887345"/>
                        <a:ext cx="890905" cy="415925"/>
                      </a:xfrm>
                      <a:prstGeom prst="rect">
                        <a:avLst/>
                      </a:prstGeom>
                      <a:noFill/>
                      <a:ln w="38100">
                        <a:noFill/>
                        <a:miter/>
                      </a:ln>
                    </p:spPr>
                  </p:pic>
                </p:oleObj>
              </mc:Fallback>
            </mc:AlternateContent>
          </a:graphicData>
        </a:graphic>
      </p:graphicFrame>
      <p:graphicFrame>
        <p:nvGraphicFramePr>
          <p:cNvPr id="7" name="对象 -2147481267"/>
          <p:cNvGraphicFramePr>
            <a:graphicFrameLocks noChangeAspect="1"/>
          </p:cNvGraphicFramePr>
          <p:nvPr>
            <p:custDataLst>
              <p:tags r:id="rId9"/>
            </p:custDataLst>
          </p:nvPr>
        </p:nvGraphicFramePr>
        <p:xfrm>
          <a:off x="6950710" y="2214245"/>
          <a:ext cx="1226185" cy="395605"/>
        </p:xfrm>
        <a:graphic>
          <a:graphicData uri="http://schemas.openxmlformats.org/presentationml/2006/ole">
            <mc:AlternateContent xmlns:mc="http://schemas.openxmlformats.org/markup-compatibility/2006">
              <mc:Choice xmlns:v="urn:schemas-microsoft-com:vml" Requires="v">
                <p:oleObj spid="_x0000_s8" name="" r:id="rId10" imgW="584200" imgH="190500" progId="Equation.DSMT4">
                  <p:embed/>
                </p:oleObj>
              </mc:Choice>
              <mc:Fallback>
                <p:oleObj name="" r:id="rId10" imgW="584200" imgH="190500" progId="Equation.DSMT4">
                  <p:embed/>
                  <p:pic>
                    <p:nvPicPr>
                      <p:cNvPr id="0" name="图片 2"/>
                      <p:cNvPicPr/>
                      <p:nvPr/>
                    </p:nvPicPr>
                    <p:blipFill>
                      <a:blip r:embed="rId11"/>
                      <a:stretch>
                        <a:fillRect/>
                      </a:stretch>
                    </p:blipFill>
                    <p:spPr>
                      <a:xfrm>
                        <a:off x="6950710" y="2214245"/>
                        <a:ext cx="1226185" cy="395605"/>
                      </a:xfrm>
                      <a:prstGeom prst="rect">
                        <a:avLst/>
                      </a:prstGeom>
                      <a:noFill/>
                      <a:ln w="38100">
                        <a:noFill/>
                        <a:miter/>
                      </a:ln>
                    </p:spPr>
                  </p:pic>
                </p:oleObj>
              </mc:Fallback>
            </mc:AlternateContent>
          </a:graphicData>
        </a:graphic>
      </p:graphicFrame>
      <p:graphicFrame>
        <p:nvGraphicFramePr>
          <p:cNvPr id="9" name="对象 -2147481266"/>
          <p:cNvGraphicFramePr>
            <a:graphicFrameLocks noChangeAspect="1"/>
          </p:cNvGraphicFramePr>
          <p:nvPr>
            <p:custDataLst>
              <p:tags r:id="rId12"/>
            </p:custDataLst>
          </p:nvPr>
        </p:nvGraphicFramePr>
        <p:xfrm>
          <a:off x="6496050" y="2887028"/>
          <a:ext cx="2835275" cy="408940"/>
        </p:xfrm>
        <a:graphic>
          <a:graphicData uri="http://schemas.openxmlformats.org/presentationml/2006/ole">
            <mc:AlternateContent xmlns:mc="http://schemas.openxmlformats.org/markup-compatibility/2006">
              <mc:Choice xmlns:v="urn:schemas-microsoft-com:vml" Requires="v">
                <p:oleObj spid="_x0000_s10" name="" r:id="rId13" imgW="1320165" imgH="190500" progId="Equation.DSMT4">
                  <p:embed/>
                </p:oleObj>
              </mc:Choice>
              <mc:Fallback>
                <p:oleObj name="" r:id="rId13" imgW="1320165" imgH="190500" progId="Equation.DSMT4">
                  <p:embed/>
                  <p:pic>
                    <p:nvPicPr>
                      <p:cNvPr id="0" name="图片 5"/>
                      <p:cNvPicPr/>
                      <p:nvPr/>
                    </p:nvPicPr>
                    <p:blipFill>
                      <a:blip r:embed="rId14"/>
                      <a:stretch>
                        <a:fillRect/>
                      </a:stretch>
                    </p:blipFill>
                    <p:spPr>
                      <a:xfrm>
                        <a:off x="6496050" y="2887028"/>
                        <a:ext cx="2835275" cy="408940"/>
                      </a:xfrm>
                      <a:prstGeom prst="rect">
                        <a:avLst/>
                      </a:prstGeom>
                      <a:noFill/>
                      <a:ln w="38100">
                        <a:noFill/>
                        <a:miter/>
                      </a:ln>
                    </p:spPr>
                  </p:pic>
                </p:oleObj>
              </mc:Fallback>
            </mc:AlternateContent>
          </a:graphicData>
        </a:graphic>
      </p:graphicFrame>
      <p:sp>
        <p:nvSpPr>
          <p:cNvPr id="11" name="文本框 10"/>
          <p:cNvSpPr txBox="1"/>
          <p:nvPr/>
        </p:nvSpPr>
        <p:spPr>
          <a:xfrm>
            <a:off x="189865" y="3354070"/>
            <a:ext cx="11625580" cy="286131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上述函数的使用依数据和场景而定，例如，当原始数据取值较大时，可以采用开方或取对数的方法将数据值变小；当数据值较小时可以采用平方运算扩大数据值；在时间序列分析中，经常使用对数变换或差分运算将非平稳序列转换为平稳序列；</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个人年收人从</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万元到</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亿元，这是一个很大的区间，使用对数变换对其进行压缩是一种常用的变换处理方法。</a:t>
            </a:r>
            <a:endParaRPr lang="zh-CN" altLang="en-US" sz="2400" b="0">
              <a:ea typeface="宋体" panose="02010600030101010101" pitchFamily="2" charset="-122"/>
            </a:endParaRPr>
          </a:p>
        </p:txBody>
      </p:sp>
      <p:sp>
        <p:nvSpPr>
          <p:cNvPr id="12" name="文本框 11"/>
          <p:cNvSpPr txBox="1"/>
          <p:nvPr/>
        </p:nvSpPr>
        <p:spPr>
          <a:xfrm>
            <a:off x="3938905" y="2927985"/>
            <a:ext cx="1303655" cy="460375"/>
          </a:xfrm>
          <a:prstGeom prst="rect">
            <a:avLst/>
          </a:prstGeom>
          <a:noFill/>
        </p:spPr>
        <p:txBody>
          <a:bodyPr wrap="square" rtlCol="0">
            <a:spAutoFit/>
          </a:bodyPr>
          <a:p>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cs typeface="Times New Roman" panose="02020603050405020304" charset="0"/>
              </a:rPr>
              <a:t>6.5</a:t>
            </a:r>
            <a:r>
              <a:rPr lang="zh-CN" altLang="en-US" sz="2400">
                <a:latin typeface="Times New Roman" panose="02020603050405020304" charset="0"/>
                <a:ea typeface="宋体" panose="02010600030101010101" pitchFamily="2" charset="-122"/>
                <a:cs typeface="Times New Roman" panose="02020603050405020304" charset="0"/>
              </a:rPr>
              <a:t>）</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custDataLst>
              <p:tags r:id="rId15"/>
            </p:custDataLst>
          </p:nvPr>
        </p:nvSpPr>
        <p:spPr>
          <a:xfrm>
            <a:off x="3938905" y="2241550"/>
            <a:ext cx="1303655" cy="460375"/>
          </a:xfrm>
          <a:prstGeom prst="rect">
            <a:avLst/>
          </a:prstGeom>
          <a:noFill/>
        </p:spPr>
        <p:txBody>
          <a:bodyPr wrap="square" rtlCol="0">
            <a:spAutoFit/>
          </a:bodyPr>
          <a:p>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cs typeface="Times New Roman" panose="02020603050405020304" charset="0"/>
              </a:rPr>
              <a:t>6.4</a:t>
            </a:r>
            <a:r>
              <a:rPr lang="zh-CN" altLang="en-US" sz="2400">
                <a:latin typeface="Times New Roman" panose="02020603050405020304" charset="0"/>
                <a:ea typeface="宋体" panose="02010600030101010101" pitchFamily="2" charset="-122"/>
                <a:cs typeface="Times New Roman" panose="02020603050405020304" charset="0"/>
              </a:rPr>
              <a:t>）</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14" name="文本框 13"/>
          <p:cNvSpPr txBox="1"/>
          <p:nvPr>
            <p:custDataLst>
              <p:tags r:id="rId16"/>
            </p:custDataLst>
          </p:nvPr>
        </p:nvSpPr>
        <p:spPr>
          <a:xfrm>
            <a:off x="9653905" y="2241550"/>
            <a:ext cx="1303655" cy="460375"/>
          </a:xfrm>
          <a:prstGeom prst="rect">
            <a:avLst/>
          </a:prstGeom>
          <a:noFill/>
        </p:spPr>
        <p:txBody>
          <a:bodyPr wrap="square" rtlCol="0">
            <a:spAutoFit/>
          </a:bodyPr>
          <a:p>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cs typeface="Times New Roman" panose="02020603050405020304" charset="0"/>
              </a:rPr>
              <a:t>6.6</a:t>
            </a:r>
            <a:r>
              <a:rPr lang="zh-CN" altLang="en-US" sz="2400">
                <a:latin typeface="Times New Roman" panose="02020603050405020304" charset="0"/>
                <a:ea typeface="宋体" panose="02010600030101010101" pitchFamily="2" charset="-122"/>
                <a:cs typeface="Times New Roman" panose="02020603050405020304" charset="0"/>
              </a:rPr>
              <a:t>）</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15" name="文本框 14"/>
          <p:cNvSpPr txBox="1"/>
          <p:nvPr>
            <p:custDataLst>
              <p:tags r:id="rId17"/>
            </p:custDataLst>
          </p:nvPr>
        </p:nvSpPr>
        <p:spPr>
          <a:xfrm>
            <a:off x="9729470" y="2927985"/>
            <a:ext cx="1303655" cy="460375"/>
          </a:xfrm>
          <a:prstGeom prst="rect">
            <a:avLst/>
          </a:prstGeom>
          <a:noFill/>
        </p:spPr>
        <p:txBody>
          <a:bodyPr wrap="square" rtlCol="0">
            <a:spAutoFit/>
          </a:bodyPr>
          <a:p>
            <a:r>
              <a:rPr lang="zh-CN" altLang="en-US" sz="2400">
                <a:latin typeface="Times New Roman" panose="02020603050405020304" charset="0"/>
                <a:ea typeface="宋体" panose="02010600030101010101" pitchFamily="2" charset="-122"/>
                <a:cs typeface="Times New Roman" panose="02020603050405020304" charset="0"/>
              </a:rPr>
              <a:t>（</a:t>
            </a:r>
            <a:r>
              <a:rPr lang="en-US" altLang="zh-CN" sz="2400">
                <a:latin typeface="Times New Roman" panose="02020603050405020304" charset="0"/>
                <a:cs typeface="Times New Roman" panose="02020603050405020304" charset="0"/>
              </a:rPr>
              <a:t>6.7</a:t>
            </a:r>
            <a:r>
              <a:rPr lang="zh-CN" altLang="en-US" sz="2400">
                <a:latin typeface="Times New Roman" panose="02020603050405020304" charset="0"/>
                <a:ea typeface="宋体" panose="02010600030101010101" pitchFamily="2" charset="-122"/>
                <a:cs typeface="Times New Roman" panose="02020603050405020304" charset="0"/>
              </a:rPr>
              <a:t>）</a:t>
            </a:r>
            <a:endParaRPr lang="zh-CN" altLang="en-US"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advTm="2811">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2759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227330"/>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6.2.3 数据离散化</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71145" y="661035"/>
            <a:ext cx="11797030" cy="5409565"/>
          </a:xfrm>
          <a:prstGeom prst="rect">
            <a:avLst/>
          </a:prstGeom>
          <a:noFill/>
        </p:spPr>
        <p:txBody>
          <a:bodyPr wrap="square" rtlCol="0" anchor="t">
            <a:noAutofit/>
          </a:bodyPr>
          <a:p>
            <a:pPr indent="0" fontAlgn="auto">
              <a:lnSpc>
                <a:spcPts val="3880"/>
              </a:lnSpc>
            </a:pPr>
            <a:r>
              <a:rPr lang="en-US" altLang="zh-CN" sz="2400"/>
              <a:t>   </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一些用于数据分析的分类算法，如ID3算法、Apriori算法等，需要有分类属性形式的数据，因而需要将连续属性变换成分类属性。连续属性离散化本质上就是将连续的属性空间划分为若干个区间，最后用不同的符号或整数值代表每个子区间中的数据。离散化设计两个任务：确定分类数以及如何将连续属性值映射到这些分类值。</a:t>
            </a:r>
            <a:endParaRPr lang="zh-CN" altLang="en-US" sz="2400">
              <a:latin typeface="Times New Roman" panose="02020603050405020304" charset="0"/>
              <a:cs typeface="Times New Roman" panose="02020603050405020304" charset="0"/>
            </a:endParaRPr>
          </a:p>
          <a:p>
            <a:pPr indent="0" fontAlgn="auto">
              <a:lnSpc>
                <a:spcPts val="3880"/>
              </a:lnSpc>
            </a:pP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常用的离散化方法有：(1)等宽法，将属性的值域分成具有相同宽度的区间，每个区间用一个数据值表示，区间的个数由数据本身的特点决定或者用户指定，类似于制作频率分布表。(2)等频法，将相同数量的记录放进每个区间，区间的个数用户指定。和等宽法不同的是，每个区间的数据个数是相等的。(3)基于聚类分析的方法，一维聚类方法包括两个步骤：首先将连续属性的值用聚类算法（如K-Means算法)进行聚类，然后再将聚类得到的簇进行处理，合并到一个簇的连续属性值做同一标记。聚类分析的离散化方法也需要用户指定簇的个数，从而决定产生的区间数。</a:t>
            </a:r>
            <a:endParaRPr lang="zh-CN" altLang="en-US" sz="2400">
              <a:latin typeface="Times New Roman" panose="02020603050405020304" charset="0"/>
              <a:cs typeface="Times New Roman" panose="02020603050405020304" charset="0"/>
            </a:endParaRPr>
          </a:p>
        </p:txBody>
      </p:sp>
    </p:spTree>
  </p:cSld>
  <p:clrMapOvr>
    <a:masterClrMapping/>
  </p:clrMapOvr>
  <p:transition spd="slow" advTm="2811">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6.1.1.1 数据清洗的意义</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04140" y="1136015"/>
            <a:ext cx="11855450" cy="4719320"/>
          </a:xfrm>
          <a:prstGeom prst="rect">
            <a:avLst/>
          </a:prstGeom>
          <a:noFill/>
          <a:ln w="9525">
            <a:noFill/>
          </a:ln>
        </p:spPr>
        <p:txBody>
          <a:bodyPr wrap="square">
            <a:noAutofit/>
          </a:bodyPr>
          <a:p>
            <a:pPr indent="304800" fontAlgn="auto">
              <a:lnSpc>
                <a:spcPct val="150000"/>
              </a:lnSpc>
            </a:pPr>
            <a:r>
              <a:rPr lang="en-US" sz="2400" b="0">
                <a:latin typeface="Times New Roman" panose="02020603050405020304" charset="0"/>
                <a:ea typeface="宋体" panose="02010600030101010101" pitchFamily="2" charset="-122"/>
                <a:cs typeface="Times New Roman" panose="02020603050405020304" charset="0"/>
              </a:rPr>
              <a:t>   </a:t>
            </a:r>
            <a:r>
              <a:rPr sz="2400" b="0">
                <a:latin typeface="Times New Roman" panose="02020603050405020304" charset="0"/>
                <a:ea typeface="宋体" panose="02010600030101010101" pitchFamily="2" charset="-122"/>
                <a:cs typeface="Times New Roman" panose="02020603050405020304" charset="0"/>
              </a:rPr>
              <a:t>互联网行业是一个充满奇迹的行业。奇迹的诞生往往源于对原始数据的积累和对数据的精准分析。实际上，海量的数据并不是每一条都有用的。例如，从天猫上采集了10TB的数据，包含电子产品、男装女装、食品等各类商品类别与销量，对于一家经营男性服装的企业来说，只有男装数据才具有现实意义，该企业可以从数据集中筛选出男装的销售信息，并根据季节的不同来给自己的产品设计合适的款式并做出恰当的价格定位；对于销售笔记本电脑的门店来说,则需要根据电子产品的行情来进行定价与备货。</a:t>
            </a:r>
            <a:endParaRPr sz="2400" b="0">
              <a:latin typeface="Times New Roman" panose="02020603050405020304" charset="0"/>
              <a:ea typeface="宋体" panose="02010600030101010101" pitchFamily="2" charset="-122"/>
              <a:cs typeface="Times New Roman" panose="02020603050405020304" charset="0"/>
            </a:endParaRPr>
          </a:p>
          <a:p>
            <a:pPr indent="304800" fontAlgn="auto">
              <a:lnSpc>
                <a:spcPct val="150000"/>
              </a:lnSpc>
            </a:pPr>
            <a:r>
              <a:rPr lang="en-US" sz="2400" b="0">
                <a:latin typeface="Times New Roman" panose="02020603050405020304" charset="0"/>
                <a:ea typeface="宋体" panose="02010600030101010101" pitchFamily="2" charset="-122"/>
                <a:cs typeface="Times New Roman" panose="02020603050405020304" charset="0"/>
              </a:rPr>
              <a:t>  </a:t>
            </a:r>
            <a:r>
              <a:rPr sz="2400" b="0">
                <a:latin typeface="Times New Roman" panose="02020603050405020304" charset="0"/>
                <a:ea typeface="宋体" panose="02010600030101010101" pitchFamily="2" charset="-122"/>
                <a:cs typeface="Times New Roman" panose="02020603050405020304" charset="0"/>
              </a:rPr>
              <a:t>对当前的总结，对未来的预测,都建立在精准的分析之上，精准分析的基础是用于准确的数据集。对原始数据进行整理、标注，形成一份“干净”的数据，使其适合特定场景，这个过程就是数据清洗的意义所在。</a:t>
            </a:r>
            <a:endParaRPr sz="2400" b="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advTm="2811">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6.2.3 数据离散化</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136015"/>
            <a:ext cx="10875645" cy="507746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等宽法和等频法简单、易操作，但都需要指定区间个数；等宽法对离群点比较敏感，倾向于不均匀地把属性值分布到各个区间中，可能会造成有些区间数据较多，有些区间数据较少，这对决策模型是不利的；等频法虽可以避免上述问题，却有可能将相同的数据值分配到不同的区间内，以满足每个区间上都要有相同记录个数的要求。</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近年来，基于熵的离散化方法，各种基于小波变换的特征提取方法，以及自上而下的卡方分裂算法等也被不同的学者在数据分析和机器学习中采用。需要注意的是，前面介绍了多种数据转化方法，具体使用哪种方法对数据进行预处理更为适合，需要经过实验进行验证。</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a:t>
            </a:r>
            <a:r>
              <a:rPr lang="en-US" altLang="zh-CN" sz="2800" dirty="0">
                <a:ln>
                  <a:solidFill>
                    <a:schemeClr val="accent1"/>
                  </a:solidFill>
                </a:ln>
                <a:latin typeface="微软雅黑" panose="020B0503020204020204" pitchFamily="34" charset="-122"/>
                <a:ea typeface="微软雅黑" panose="020B0503020204020204" pitchFamily="34" charset="-122"/>
                <a:sym typeface="+mn-ea"/>
              </a:rPr>
              <a:t>3</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 数据归约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462280" y="1081405"/>
            <a:ext cx="11267440" cy="507746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现实中，收集的数据量可能会很大，如果直接进行数据挖掘和分析可能会耗费大量的时间。数据归约是指在尽可能保持数据原貌的前提下，最大限度地精简数据量。原数据可以通过数据集归约后表示，归约后的数据集接近保持原数据的完整性，但数据量比原数据小得多，与非归约数据相比，在归约的数据上进行挖掘，所需的时间和内存资源更少，挖掘将更有效，并产生相同或几乎相同的分析结果。</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为此，数据规约的目标在于寻求最小的属性子集并确保新数据子集的概率分布尽可能接近原始数据集的概率分布，而其意义在于：</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减少数据挖掘时间；</a:t>
            </a:r>
            <a:r>
              <a:rPr lang="en-US" sz="2400" b="0">
                <a:latin typeface="Times New Roman" panose="02020603050405020304" charset="0"/>
                <a:ea typeface="宋体" panose="02010600030101010101" pitchFamily="2" charset="-122"/>
              </a:rPr>
              <a:t>(2)</a:t>
            </a:r>
            <a:r>
              <a:rPr lang="zh-CN" sz="2400" b="0">
                <a:ea typeface="宋体" panose="02010600030101010101" pitchFamily="2" charset="-122"/>
              </a:rPr>
              <a:t>降低存储数据成本；</a:t>
            </a:r>
            <a:r>
              <a:rPr lang="en-US" sz="2400" b="0">
                <a:latin typeface="Times New Roman" panose="02020603050405020304" charset="0"/>
                <a:ea typeface="宋体" panose="02010600030101010101" pitchFamily="2" charset="-122"/>
              </a:rPr>
              <a:t>(3)</a:t>
            </a:r>
            <a:r>
              <a:rPr lang="zh-CN" sz="2400" b="0">
                <a:ea typeface="宋体" panose="02010600030101010101" pitchFamily="2" charset="-122"/>
              </a:rPr>
              <a:t>减少无效和错误数据对模型的影响，提供模型的准确率。数据规约的主要内容涉及属性规约</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维规约</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和数量规约。</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385570"/>
            <a:ext cx="11002645" cy="507746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属性归约也称为特征规约，是指通过减少属性</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合并属性或删除属性</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的方式压缩数据量，从而提高模型的计算效率，降低运算和存储成本。</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属性归约常用方法有以下五种：</a:t>
            </a:r>
            <a:endParaRPr lang="zh-CN" sz="2400" b="0">
              <a:ea typeface="宋体" panose="02010600030101010101" pitchFamily="2" charset="-122"/>
            </a:endParaRPr>
          </a:p>
          <a:p>
            <a:pPr indent="304800" fontAlgn="auto">
              <a:lnSpc>
                <a:spcPct val="150000"/>
              </a:lnSpc>
            </a:pPr>
            <a:r>
              <a:rPr lang="zh-CN" sz="2400" b="0">
                <a:ea typeface="宋体" panose="02010600030101010101" pitchFamily="2" charset="-122"/>
              </a:rPr>
              <a:t>　</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合并属性，将一些旧的属性合并为新的属性。</a:t>
            </a:r>
            <a:endParaRPr lang="zh-CN" sz="2400" b="0">
              <a:ea typeface="宋体" panose="02010600030101010101" pitchFamily="2" charset="-122"/>
            </a:endParaRPr>
          </a:p>
          <a:p>
            <a:pPr indent="304800" fontAlgn="auto">
              <a:lnSpc>
                <a:spcPct val="150000"/>
              </a:lnSpc>
            </a:pPr>
            <a:r>
              <a:rPr lang="zh-CN" sz="2400" b="0">
                <a:ea typeface="宋体" panose="02010600030101010101" pitchFamily="2" charset="-122"/>
              </a:rPr>
              <a:t>　</a:t>
            </a:r>
            <a:r>
              <a:rPr lang="en-US" sz="2400" b="0">
                <a:latin typeface="Times New Roman" panose="02020603050405020304" charset="0"/>
                <a:ea typeface="宋体" panose="02010600030101010101" pitchFamily="2" charset="-122"/>
              </a:rPr>
              <a:t>(2)</a:t>
            </a:r>
            <a:r>
              <a:rPr lang="zh-CN" sz="2400" b="0">
                <a:ea typeface="宋体" panose="02010600030101010101" pitchFamily="2" charset="-122"/>
              </a:rPr>
              <a:t>逐步向前选择，从当前空的属性集开始，每次从原来属性集合中选择一个当前最优的属性添加到当前属性子集中，直到无法选出最优属性或满足一定阈值约束为止。</a:t>
            </a:r>
            <a:r>
              <a:rPr lang="en-US" sz="2400" b="0">
                <a:latin typeface="Times New Roman" panose="02020603050405020304" charset="0"/>
                <a:ea typeface="宋体" panose="02010600030101010101" pitchFamily="2" charset="-122"/>
              </a:rPr>
              <a:t>(3)</a:t>
            </a:r>
            <a:r>
              <a:rPr lang="zh-CN" sz="2400" b="0">
                <a:ea typeface="宋体" panose="02010600030101010101" pitchFamily="2" charset="-122"/>
              </a:rPr>
              <a:t>逐步向后删除，从当前全属性集开始，每次从当前属性子集中选择一个当前最差的属性并将其从当前属性子集中消去，直到无法选出最差属性为止或满足一定阈值约束为止。</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385570"/>
            <a:ext cx="11002645" cy="175323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altLang="en-US" sz="2400" b="0">
                <a:ea typeface="宋体" panose="02010600030101010101" pitchFamily="2" charset="-122"/>
              </a:rPr>
              <a:t>　</a:t>
            </a:r>
            <a:r>
              <a:rPr lang="zh-CN" sz="2400" b="0">
                <a:ea typeface="宋体" panose="02010600030101010101" pitchFamily="2" charset="-122"/>
              </a:rPr>
              <a:t>属性归约也称为特征规约，是指通过减少属性</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合并属性或删除属性</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的方式压缩数据量，从而提高模型的计算效率，降低运算和存储成本。</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385570"/>
            <a:ext cx="11002645" cy="452310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属性归约常用方法有以下五种：</a:t>
            </a:r>
            <a:endParaRPr lang="zh-CN" sz="2400" b="0">
              <a:ea typeface="宋体" panose="02010600030101010101" pitchFamily="2" charset="-122"/>
            </a:endParaRPr>
          </a:p>
          <a:p>
            <a:pPr indent="304800" fontAlgn="auto">
              <a:lnSpc>
                <a:spcPct val="150000"/>
              </a:lnSpc>
            </a:pPr>
            <a:r>
              <a:rPr lang="zh-CN" sz="2400" b="0">
                <a:ea typeface="宋体" panose="02010600030101010101" pitchFamily="2" charset="-122"/>
              </a:rPr>
              <a:t>　</a:t>
            </a:r>
            <a:r>
              <a:rPr lang="en-US" sz="2400" b="0">
                <a:latin typeface="Times New Roman" panose="02020603050405020304" charset="0"/>
                <a:ea typeface="宋体" panose="02010600030101010101" pitchFamily="2" charset="-122"/>
              </a:rPr>
              <a:t>(1)</a:t>
            </a:r>
            <a:r>
              <a:rPr lang="zh-CN" sz="2400" b="0">
                <a:ea typeface="宋体" panose="02010600030101010101" pitchFamily="2" charset="-122"/>
              </a:rPr>
              <a:t>合并属性，将一些旧的属性合并为新的属性。</a:t>
            </a:r>
            <a:endParaRPr lang="zh-CN" sz="2400" b="0">
              <a:ea typeface="宋体" panose="02010600030101010101" pitchFamily="2" charset="-122"/>
            </a:endParaRPr>
          </a:p>
          <a:p>
            <a:pPr indent="304800" fontAlgn="auto">
              <a:lnSpc>
                <a:spcPct val="150000"/>
              </a:lnSpc>
            </a:pPr>
            <a:r>
              <a:rPr lang="zh-CN" sz="2400" b="0">
                <a:ea typeface="宋体" panose="02010600030101010101" pitchFamily="2" charset="-122"/>
              </a:rPr>
              <a:t>　</a:t>
            </a:r>
            <a:r>
              <a:rPr lang="en-US" sz="2400" b="0">
                <a:latin typeface="Times New Roman" panose="02020603050405020304" charset="0"/>
                <a:ea typeface="宋体" panose="02010600030101010101" pitchFamily="2" charset="-122"/>
              </a:rPr>
              <a:t>(2)</a:t>
            </a:r>
            <a:r>
              <a:rPr lang="zh-CN" sz="2400" b="0">
                <a:ea typeface="宋体" panose="02010600030101010101" pitchFamily="2" charset="-122"/>
              </a:rPr>
              <a:t>逐步向前选择，从当前空的属性集开始，每次从原来属性集合中选择一个当前最优的属性添加到当前属性子集中，直到无法选出最优属性或满足一定阈值约束为止。</a:t>
            </a:r>
            <a:endParaRPr lang="zh-CN" sz="2400" b="0">
              <a:ea typeface="宋体" panose="02010600030101010101" pitchFamily="2" charset="-122"/>
            </a:endParaRPr>
          </a:p>
          <a:p>
            <a:pPr indent="304800" fontAlgn="auto">
              <a:lnSpc>
                <a:spcPct val="150000"/>
              </a:lnSpc>
            </a:pPr>
            <a:r>
              <a:rPr lang="zh-CN" sz="2400" b="0">
                <a:ea typeface="宋体" panose="02010600030101010101" pitchFamily="2" charset="-122"/>
              </a:rPr>
              <a:t>　</a:t>
            </a:r>
            <a:r>
              <a:rPr lang="en-US" sz="2400" b="0">
                <a:latin typeface="Times New Roman" panose="02020603050405020304" charset="0"/>
                <a:ea typeface="宋体" panose="02010600030101010101" pitchFamily="2" charset="-122"/>
              </a:rPr>
              <a:t>(3)</a:t>
            </a:r>
            <a:r>
              <a:rPr lang="zh-CN" sz="2400" b="0">
                <a:ea typeface="宋体" panose="02010600030101010101" pitchFamily="2" charset="-122"/>
              </a:rPr>
              <a:t>逐步向后删除，从当前全属性集开始，每次从当前属性子集中选择一个当前最差的属性并将其从当前属性子集中消去，直到无法选出最差属性为止或满足一定阈值约束为止。</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48310" y="1136015"/>
            <a:ext cx="11106150" cy="5077460"/>
          </a:xfrm>
          <a:prstGeom prst="rect">
            <a:avLst/>
          </a:prstGeom>
          <a:noFill/>
        </p:spPr>
        <p:txBody>
          <a:bodyPr wrap="square" rtlCol="0" anchor="t">
            <a:spAutoFit/>
          </a:bodyPr>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(4)决策树归纳，利用决策树的归纳方法对初始数据进行分类归纳学习，获得一个初始决策树，所有没有出现在这个决策树上的属性均可认为是无关属性，因此将这些属性从初始集合中删除，剩下属性就可以构成一个较优的属性子集。　　　　　　(5)主成分分析，用较少的变量去解释原始数据中的大部分变量，即将许多相关性很高的变量转化成彼此相互独立或不相关的变量。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以上方法中，逐步向前选择、逐步向后删除以及决策树归纳都是直接删除不相关的属性，主成分分析通常构造出比原始变量个数少、能解释大部分数据的新变量，即主成分，来代替原始变量进行建模。下面将通过例题6.4展示主成分分析法施行属性规约。 </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543560" y="1136015"/>
            <a:ext cx="10368915" cy="460375"/>
          </a:xfrm>
          <a:prstGeom prst="rect">
            <a:avLst/>
          </a:prstGeom>
          <a:noFill/>
          <a:ln w="9525">
            <a:noFill/>
          </a:ln>
        </p:spPr>
        <p:txBody>
          <a:bodyPr wrap="square">
            <a:spAutoFit/>
          </a:bodyPr>
          <a:p>
            <a:pPr indent="304800"/>
            <a:r>
              <a:rPr lang="zh-CN" sz="2400" b="0">
                <a:ea typeface="宋体" panose="02010600030101010101" pitchFamily="2" charset="-122"/>
              </a:rPr>
              <a:t>例题</a:t>
            </a:r>
            <a:r>
              <a:rPr lang="en-US" sz="2400" b="0">
                <a:latin typeface="Times New Roman" panose="02020603050405020304" charset="0"/>
                <a:ea typeface="宋体" panose="02010600030101010101" pitchFamily="2" charset="-122"/>
              </a:rPr>
              <a:t>6.4 </a:t>
            </a:r>
            <a:r>
              <a:rPr lang="zh-CN" sz="2400" b="0">
                <a:ea typeface="宋体" panose="02010600030101010101" pitchFamily="2" charset="-122"/>
              </a:rPr>
              <a:t>表</a:t>
            </a:r>
            <a:r>
              <a:rPr lang="en-US" sz="2400" b="0">
                <a:latin typeface="Times New Roman" panose="02020603050405020304" charset="0"/>
                <a:ea typeface="宋体" panose="02010600030101010101" pitchFamily="2" charset="-122"/>
              </a:rPr>
              <a:t>6.1</a:t>
            </a:r>
            <a:r>
              <a:rPr lang="zh-CN" sz="2400" b="0">
                <a:ea typeface="宋体" panose="02010600030101010101" pitchFamily="2" charset="-122"/>
              </a:rPr>
              <a:t>给出了</a:t>
            </a:r>
            <a:r>
              <a:rPr lang="en-US" sz="2400" b="0">
                <a:latin typeface="Times New Roman" panose="02020603050405020304" charset="0"/>
                <a:ea typeface="宋体" panose="02010600030101010101" pitchFamily="2" charset="-122"/>
              </a:rPr>
              <a:t>14</a:t>
            </a:r>
            <a:r>
              <a:rPr lang="zh-CN" sz="2400" b="0">
                <a:ea typeface="宋体" panose="02010600030101010101" pitchFamily="2" charset="-122"/>
              </a:rPr>
              <a:t>个记录的</a:t>
            </a:r>
            <a:r>
              <a:rPr lang="en-US" sz="2400" b="0">
                <a:latin typeface="Times New Roman" panose="02020603050405020304" charset="0"/>
                <a:ea typeface="宋体" panose="02010600030101010101" pitchFamily="2" charset="-122"/>
              </a:rPr>
              <a:t>8</a:t>
            </a:r>
            <a:r>
              <a:rPr lang="zh-CN" sz="2400" b="0">
                <a:ea typeface="宋体" panose="02010600030101010101" pitchFamily="2" charset="-122"/>
              </a:rPr>
              <a:t>个属性值，通过主成分分析实现数据降维。</a:t>
            </a:r>
            <a:endParaRPr lang="zh-CN" altLang="en-US" sz="2400" b="0">
              <a:ea typeface="宋体" panose="02010600030101010101" pitchFamily="2" charset="-122"/>
            </a:endParaRPr>
          </a:p>
        </p:txBody>
      </p:sp>
      <p:pic>
        <p:nvPicPr>
          <p:cNvPr id="100" name="图片 99"/>
          <p:cNvPicPr/>
          <p:nvPr/>
        </p:nvPicPr>
        <p:blipFill>
          <a:blip r:embed="rId3"/>
          <a:stretch>
            <a:fillRect/>
          </a:stretch>
        </p:blipFill>
        <p:spPr>
          <a:xfrm>
            <a:off x="72390" y="1534160"/>
            <a:ext cx="10981055" cy="1691640"/>
          </a:xfrm>
          <a:prstGeom prst="rect">
            <a:avLst/>
          </a:prstGeom>
          <a:noFill/>
          <a:ln w="9525">
            <a:noFill/>
          </a:ln>
        </p:spPr>
      </p:pic>
      <p:pic>
        <p:nvPicPr>
          <p:cNvPr id="101" name="图片 100"/>
          <p:cNvPicPr/>
          <p:nvPr/>
        </p:nvPicPr>
        <p:blipFill>
          <a:blip r:embed="rId4"/>
          <a:stretch>
            <a:fillRect/>
          </a:stretch>
        </p:blipFill>
        <p:spPr>
          <a:xfrm>
            <a:off x="337185" y="3110865"/>
            <a:ext cx="10716260" cy="3108960"/>
          </a:xfrm>
          <a:prstGeom prst="rect">
            <a:avLst/>
          </a:prstGeom>
          <a:noFill/>
          <a:ln w="9525">
            <a:noFill/>
          </a:ln>
        </p:spPr>
      </p:pic>
    </p:spTree>
  </p:cSld>
  <p:clrMapOvr>
    <a:masterClrMapping/>
  </p:clrMapOvr>
  <p:transition spd="slow" advTm="2811">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8157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92430" y="28130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392430" y="681355"/>
            <a:ext cx="11623040" cy="216852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表</a:t>
            </a:r>
            <a:r>
              <a:rPr lang="en-US" sz="2400" b="0">
                <a:latin typeface="Times New Roman" panose="02020603050405020304" charset="0"/>
                <a:ea typeface="宋体" panose="02010600030101010101" pitchFamily="2" charset="-122"/>
              </a:rPr>
              <a:t>6.1</a:t>
            </a:r>
            <a:r>
              <a:rPr lang="zh-CN" sz="2400" b="0">
                <a:ea typeface="宋体" panose="02010600030101010101" pitchFamily="2" charset="-122"/>
              </a:rPr>
              <a:t>的数据保存在当前路径下的</a:t>
            </a:r>
            <a:r>
              <a:rPr lang="en-US" sz="2400" b="0">
                <a:latin typeface="Times New Roman" panose="02020603050405020304" charset="0"/>
                <a:ea typeface="宋体" panose="02010600030101010101" pitchFamily="2" charset="-122"/>
              </a:rPr>
              <a:t>PCA_data1.xlsx</a:t>
            </a:r>
            <a:r>
              <a:rPr lang="zh-CN" sz="2400" b="0">
                <a:ea typeface="宋体" panose="02010600030101010101" pitchFamily="2" charset="-122"/>
              </a:rPr>
              <a:t>文件中，可以通过读取数据将其导入，经过主成分分析法降维后的数据保存在当前路径下的</a:t>
            </a:r>
            <a:r>
              <a:rPr lang="en-US" sz="2400" b="0">
                <a:latin typeface="Times New Roman" panose="02020603050405020304" charset="0"/>
                <a:ea typeface="宋体" panose="02010600030101010101" pitchFamily="2" charset="-122"/>
              </a:rPr>
              <a:t>PCA_data2.xlsx</a:t>
            </a:r>
            <a:r>
              <a:rPr lang="zh-CN" sz="2400" b="0">
                <a:ea typeface="宋体" panose="02010600030101010101" pitchFamily="2" charset="-122"/>
              </a:rPr>
              <a:t>文件中，下面两部分代码展示了主成分分析法的基本操作过程。</a:t>
            </a:r>
            <a:r>
              <a:rPr lang="en-US" b="0">
                <a:latin typeface="Times New Roman" panose="02020603050405020304" charset="0"/>
                <a:ea typeface="宋体" panose="02010600030101010101" pitchFamily="2" charset="-122"/>
              </a:rPr>
              <a:t> </a:t>
            </a:r>
            <a:endParaRPr lang="en-US" altLang="en-US" b="0">
              <a:latin typeface="Times New Roman" panose="02020603050405020304" charset="0"/>
              <a:ea typeface="宋体" panose="02010600030101010101" pitchFamily="2" charset="-122"/>
            </a:endParaRPr>
          </a:p>
        </p:txBody>
      </p:sp>
      <p:pic>
        <p:nvPicPr>
          <p:cNvPr id="7" name="图片 6"/>
          <p:cNvPicPr>
            <a:picLocks noChangeAspect="1"/>
          </p:cNvPicPr>
          <p:nvPr>
            <p:custDataLst>
              <p:tags r:id="rId3"/>
            </p:custDataLst>
          </p:nvPr>
        </p:nvPicPr>
        <p:blipFill>
          <a:blip r:embed="rId4"/>
          <a:stretch>
            <a:fillRect/>
          </a:stretch>
        </p:blipFill>
        <p:spPr>
          <a:xfrm>
            <a:off x="392430" y="2356485"/>
            <a:ext cx="5003800" cy="3712210"/>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5513705" y="2425700"/>
            <a:ext cx="5703570" cy="3592830"/>
          </a:xfrm>
          <a:prstGeom prst="rect">
            <a:avLst/>
          </a:prstGeom>
        </p:spPr>
      </p:pic>
    </p:spTree>
  </p:cSld>
  <p:clrMapOvr>
    <a:masterClrMapping/>
  </p:clrMapOvr>
  <p:transition spd="slow" advTm="2811">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45415" y="1217930"/>
            <a:ext cx="11901170" cy="4554220"/>
          </a:xfrm>
          <a:prstGeom prst="rect">
            <a:avLst/>
          </a:prstGeom>
          <a:noFill/>
          <a:ln w="9525">
            <a:noFill/>
          </a:ln>
        </p:spPr>
        <p:txBody>
          <a:bodyPr wrap="square">
            <a:spAutoFit/>
          </a:bodyPr>
          <a:p>
            <a:pPr indent="304800" fontAlgn="auto">
              <a:lnSpc>
                <a:spcPts val="3480"/>
              </a:lnSpc>
            </a:pPr>
            <a:r>
              <a:rPr lang="en-US" sz="2400" b="0">
                <a:latin typeface="Times New Roman" panose="02020603050405020304" charset="0"/>
                <a:ea typeface="宋体" panose="02010600030101010101" pitchFamily="2" charset="-122"/>
              </a:rPr>
              <a:t>    </a:t>
            </a:r>
            <a:r>
              <a:rPr sz="2400" b="0">
                <a:latin typeface="Times New Roman" panose="02020603050405020304" charset="0"/>
                <a:ea typeface="宋体" panose="02010600030101010101" pitchFamily="2" charset="-122"/>
                <a:cs typeface="Times New Roman" panose="02020603050405020304" charset="0"/>
              </a:rPr>
              <a:t>L1返回了8个单位特征向量，Z1返回了各个成分的方差百分比(又称贡献率)，方差百分比越大说明向量权重越大。可以看出，当选取前3个主成分时，累计的贡献率可以达到95%以上，这说明采用前3个主成分进行计算时结果就很好了。因此重建PCA模型，选取前3个主成分对原始数据进行降维处理。</a:t>
            </a:r>
            <a:endParaRPr sz="2400" b="0">
              <a:latin typeface="Times New Roman" panose="02020603050405020304" charset="0"/>
              <a:ea typeface="宋体" panose="02010600030101010101" pitchFamily="2" charset="-122"/>
              <a:cs typeface="Times New Roman" panose="02020603050405020304" charset="0"/>
            </a:endParaRPr>
          </a:p>
          <a:p>
            <a:pPr indent="304800" fontAlgn="auto">
              <a:lnSpc>
                <a:spcPts val="3480"/>
              </a:lnSpc>
            </a:pPr>
            <a:r>
              <a:rPr lang="en-US" sz="2400" b="0">
                <a:latin typeface="Times New Roman" panose="02020603050405020304" charset="0"/>
                <a:ea typeface="宋体" panose="02010600030101010101" pitchFamily="2" charset="-122"/>
                <a:cs typeface="Times New Roman" panose="02020603050405020304" charset="0"/>
              </a:rPr>
              <a:t>     </a:t>
            </a:r>
            <a:r>
              <a:rPr sz="2400" b="0">
                <a:latin typeface="Times New Roman" panose="02020603050405020304" charset="0"/>
                <a:ea typeface="宋体" panose="02010600030101010101" pitchFamily="2" charset="-122"/>
                <a:cs typeface="Times New Roman" panose="02020603050405020304" charset="0"/>
              </a:rPr>
              <a:t>L2返回了3个单位特征向量，Z2返回了各个成分的方差百分比(贡献率)，Reduced_data返回了降维后的数据，原始数据为8维(属性)14个记录，采用主成分分析法后，将其降为3维14个记录，同时这3维14个记录的数据拥有原始数据95%以上的信息。最后可以保存降维后的数据，以备进一步使用。另外，必要时可以对原始数据进行恢复，恢复后的数据不全和原始数据相同，这是因为主成分分析法在降维过程中有一定的信息损失。</a:t>
            </a:r>
            <a:endParaRPr sz="2400" b="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advTm="2811">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6.3.1 属性规约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custDataLst>
              <p:tags r:id="rId3"/>
            </p:custDataLst>
          </p:nvPr>
        </p:nvPicPr>
        <p:blipFill>
          <a:blip r:embed="rId4"/>
          <a:stretch>
            <a:fillRect/>
          </a:stretch>
        </p:blipFill>
        <p:spPr>
          <a:xfrm>
            <a:off x="498475" y="1320165"/>
            <a:ext cx="5829300" cy="4838700"/>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6327775" y="1760855"/>
            <a:ext cx="5806440" cy="3771900"/>
          </a:xfrm>
          <a:prstGeom prst="rect">
            <a:avLst/>
          </a:prstGeom>
        </p:spPr>
      </p:pic>
    </p:spTree>
  </p:cSld>
  <p:clrMapOvr>
    <a:masterClrMapping/>
  </p:clrMapOvr>
  <p:transition spd="slow" advTm="2811">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no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6.1.1.2 数据清洗的内容</a:t>
            </a:r>
            <a:endParaRPr sz="2800" dirty="0">
              <a:ln>
                <a:solidFill>
                  <a:schemeClr val="accent1"/>
                </a:solidFill>
              </a:ln>
              <a:latin typeface="微软雅黑" panose="020B0503020204020204" pitchFamily="34" charset="-122"/>
              <a:ea typeface="微软雅黑" panose="020B0503020204020204" pitchFamily="34" charset="-122"/>
              <a:sym typeface="+mn-ea"/>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8" name="文本框 17"/>
          <p:cNvSpPr txBox="1"/>
          <p:nvPr/>
        </p:nvSpPr>
        <p:spPr>
          <a:xfrm>
            <a:off x="1007745" y="1721485"/>
            <a:ext cx="10175875" cy="341503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对于已经采集到的数据，如果能够直接用于数据分析当然最好, 然而大多数情况下，从原始数据源采集回来的数据集可能存在异常值、空值等。因而数据清理的主要内容就是处理缺失值、异常值，删除原始数据集中的无关数据、重复数据，平滑噪声数据，筛选出与数据分析有关的数据。通常基于不同的原则清洗数据，可能得到的结果差别很大，因此在采集数据的过程中就应提前定义好规则，以降低后期数据清洗的成本。</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6.3.2 数值规约</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1042670" y="1957705"/>
            <a:ext cx="10104120" cy="230695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数值归约也称为样本规约，样本归约就是从数据集中选出一个有代表性的样本的子集。子集大小的确定要考虑计算成本、存储要求、估计量的精度以及其它一些与算法和数据特性有关的因素。数值规约包括非参数方法和参数方法，其中常见的非参数方法有直方图、聚类以及抽样。</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6.3.2.1 直方图</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337185" y="1136015"/>
            <a:ext cx="11338560" cy="5141595"/>
          </a:xfrm>
          <a:prstGeom prst="rect">
            <a:avLst/>
          </a:prstGeom>
          <a:noFill/>
          <a:ln w="9525">
            <a:noFill/>
          </a:ln>
        </p:spPr>
        <p:txBody>
          <a:bodyPr wrap="square">
            <a:spAutoFit/>
          </a:bodyPr>
          <a:p>
            <a:pPr indent="304800" fontAlgn="auto">
              <a:lnSpc>
                <a:spcPts val="3580"/>
              </a:lnSpc>
            </a:pPr>
            <a:r>
              <a:rPr lang="en-US" altLang="zh-CN" sz="2400" b="0">
                <a:ea typeface="宋体" panose="02010600030101010101" pitchFamily="2" charset="-122"/>
              </a:rPr>
              <a:t>   </a:t>
            </a:r>
            <a:r>
              <a:rPr lang="zh-CN" sz="2400" b="0">
                <a:ea typeface="宋体" panose="02010600030101010101" pitchFamily="2" charset="-122"/>
              </a:rPr>
              <a:t>直方图使用分箱思路近似数据分布。用直方图归约数据，就是将直方图中的桶</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箱</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的个数由观测值的数量</a:t>
            </a:r>
            <a:r>
              <a:rPr lang="en-US" sz="2400" b="0" i="1">
                <a:latin typeface="Times New Roman" panose="02020603050405020304" charset="0"/>
                <a:ea typeface="宋体" panose="02010600030101010101" pitchFamily="2" charset="-122"/>
              </a:rPr>
              <a:t>n</a:t>
            </a:r>
            <a:r>
              <a:rPr lang="zh-CN" sz="2400" b="0">
                <a:ea typeface="宋体" panose="02010600030101010101" pitchFamily="2" charset="-122"/>
              </a:rPr>
              <a:t>减少到</a:t>
            </a:r>
            <a:r>
              <a:rPr lang="en-US" sz="2400" b="0" i="1">
                <a:latin typeface="Times New Roman" panose="02020603050405020304" charset="0"/>
                <a:ea typeface="宋体" panose="02010600030101010101" pitchFamily="2" charset="-122"/>
              </a:rPr>
              <a:t>k</a:t>
            </a:r>
            <a:r>
              <a:rPr lang="zh-CN" sz="2400" b="0">
                <a:ea typeface="宋体" panose="02010600030101010101" pitchFamily="2" charset="-122"/>
              </a:rPr>
              <a:t>个，使数据变成一块一块地呈现。为了压缩数据，通常让一个桶代表给定属性的一个连续值域。桶的划分可以是等宽的，也可以是等频的。</a:t>
            </a:r>
            <a:endParaRPr lang="zh-CN" sz="2400" b="0">
              <a:ea typeface="宋体" panose="02010600030101010101" pitchFamily="2" charset="-122"/>
            </a:endParaRPr>
          </a:p>
          <a:p>
            <a:pPr indent="304800" fontAlgn="auto">
              <a:lnSpc>
                <a:spcPts val="3580"/>
              </a:lnSpc>
            </a:pPr>
            <a:r>
              <a:rPr lang="en-US" altLang="zh-CN" sz="2400" b="0">
                <a:ea typeface="宋体" panose="02010600030101010101" pitchFamily="2" charset="-122"/>
              </a:rPr>
              <a:t>     </a:t>
            </a:r>
            <a:r>
              <a:rPr lang="zh-CN" sz="2400" b="0">
                <a:ea typeface="宋体" panose="02010600030101010101" pitchFamily="2" charset="-122"/>
              </a:rPr>
              <a:t>举例说明如何采用直方图进行数值规约，例如某餐馆的菜品单价</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单位：元</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分别为：</a:t>
            </a:r>
            <a:r>
              <a:rPr lang="en-US" sz="2400" b="0">
                <a:latin typeface="Times New Roman" panose="02020603050405020304" charset="0"/>
                <a:ea typeface="宋体" panose="02010600030101010101" pitchFamily="2" charset="-122"/>
              </a:rPr>
              <a:t>12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50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50</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50</a:t>
            </a:r>
            <a:r>
              <a:rPr lang="zh-CN" sz="2400" b="0">
                <a:ea typeface="宋体" panose="02010600030101010101" pitchFamily="2" charset="-122"/>
              </a:rPr>
              <a:t>。使用单桶显示这些数据的直方图如图</a:t>
            </a:r>
            <a:r>
              <a:rPr lang="en-US" sz="2400" b="0">
                <a:latin typeface="Times New Roman" panose="02020603050405020304" charset="0"/>
                <a:ea typeface="宋体" panose="02010600030101010101" pitchFamily="2" charset="-122"/>
              </a:rPr>
              <a:t>6.3</a:t>
            </a:r>
            <a:r>
              <a:rPr lang="zh-CN" sz="2400" b="0">
                <a:ea typeface="宋体" panose="02010600030101010101" pitchFamily="2" charset="-122"/>
              </a:rPr>
              <a:t>所示，每个单桶代表一个价格。为了压缩数据，可以让每个桶代表指定属性的一个取值区间，价格属性的等宽直方图如图</a:t>
            </a:r>
            <a:r>
              <a:rPr lang="en-US" sz="2400" b="0">
                <a:latin typeface="Times New Roman" panose="02020603050405020304" charset="0"/>
                <a:ea typeface="宋体" panose="02010600030101010101" pitchFamily="2" charset="-122"/>
              </a:rPr>
              <a:t>6.4</a:t>
            </a:r>
            <a:r>
              <a:rPr lang="zh-CN" sz="2400" b="0">
                <a:ea typeface="宋体" panose="02010600030101010101" pitchFamily="2" charset="-122"/>
              </a:rPr>
              <a:t>所示，此时每个桶代表一个价格区间。</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6.3.2.1 直方图</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447675" y="1307465"/>
            <a:ext cx="5374640" cy="461645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5972175" y="1217930"/>
            <a:ext cx="5454650" cy="4795520"/>
          </a:xfrm>
          <a:prstGeom prst="rect">
            <a:avLst/>
          </a:prstGeom>
        </p:spPr>
      </p:pic>
    </p:spTree>
  </p:cSld>
  <p:clrMapOvr>
    <a:masterClrMapping/>
  </p:clrMapOvr>
  <p:transition spd="slow" advTm="2811">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6.3.2.2 聚类</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1055370" y="2174240"/>
            <a:ext cx="9900285" cy="1753235"/>
          </a:xfrm>
          <a:prstGeom prst="rect">
            <a:avLst/>
          </a:prstGeom>
          <a:noFill/>
          <a:ln w="9525">
            <a:noFill/>
          </a:ln>
        </p:spPr>
        <p:txBody>
          <a:bodyPr wrap="square">
            <a:spAutoFit/>
          </a:bodyPr>
          <a:p>
            <a:pPr indent="1270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聚类算法是将数据划分为簇，使簇内的数据对象尽可能</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相似</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，而簇间的数据对象尽可能</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相异</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。在数据归约中，用每个数据簇中的代表替换实际数据，以达到数据归约的效果。</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6.3.2.3 抽样</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539115" y="1360170"/>
            <a:ext cx="11113770" cy="4554220"/>
          </a:xfrm>
          <a:prstGeom prst="rect">
            <a:avLst/>
          </a:prstGeom>
          <a:noFill/>
          <a:ln w="9525">
            <a:noFill/>
          </a:ln>
        </p:spPr>
        <p:txBody>
          <a:bodyPr wrap="square">
            <a:spAutoFit/>
          </a:bodyPr>
          <a:p>
            <a:pPr indent="304800" fontAlgn="auto">
              <a:lnSpc>
                <a:spcPts val="3480"/>
              </a:lnSpc>
            </a:pPr>
            <a:r>
              <a:rPr lang="en-US" altLang="zh-CN" sz="2400" b="0">
                <a:ea typeface="宋体" panose="02010600030101010101" pitchFamily="2" charset="-122"/>
              </a:rPr>
              <a:t>   </a:t>
            </a:r>
            <a:r>
              <a:rPr lang="zh-CN" sz="2400" b="0">
                <a:ea typeface="宋体" panose="02010600030101010101" pitchFamily="2" charset="-122"/>
              </a:rPr>
              <a:t>抽样通过选取随机样本</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子集</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，实现用小数据代表大数据的过程。抽样的方法包括简单随机抽样、聚类抽样和分层抽样等。</a:t>
            </a:r>
            <a:endParaRPr lang="zh-CN" sz="2400" b="0">
              <a:ea typeface="宋体" panose="02010600030101010101" pitchFamily="2" charset="-122"/>
            </a:endParaRPr>
          </a:p>
          <a:p>
            <a:pPr indent="304800" fontAlgn="auto">
              <a:lnSpc>
                <a:spcPts val="3480"/>
              </a:lnSpc>
            </a:pPr>
            <a:r>
              <a:rPr lang="en-US" altLang="zh-CN" sz="2400" b="0">
                <a:ea typeface="宋体" panose="02010600030101010101" pitchFamily="2" charset="-122"/>
              </a:rPr>
              <a:t>     </a:t>
            </a:r>
            <a:r>
              <a:rPr lang="zh-CN" sz="2400" b="0">
                <a:ea typeface="宋体" panose="02010600030101010101" pitchFamily="2" charset="-122"/>
              </a:rPr>
              <a:t>参数方法中使用模型估计数据，就可以用只存放模型参数代替存放实际数据，从而实现数值规约，常用的参数方法有回归模型和对数线性模型，此处以回归模型为例进行说明。</a:t>
            </a:r>
            <a:endParaRPr lang="zh-CN" sz="2400" b="0">
              <a:ea typeface="宋体" panose="02010600030101010101" pitchFamily="2" charset="-122"/>
            </a:endParaRPr>
          </a:p>
          <a:p>
            <a:pPr indent="304800" fontAlgn="auto">
              <a:lnSpc>
                <a:spcPts val="3480"/>
              </a:lnSpc>
            </a:pPr>
            <a:r>
              <a:rPr lang="en-US" altLang="zh-CN" sz="2400" b="0">
                <a:ea typeface="宋体" panose="02010600030101010101" pitchFamily="2" charset="-122"/>
              </a:rPr>
              <a:t>     </a:t>
            </a:r>
            <a:r>
              <a:rPr lang="zh-CN" sz="2400" b="0">
                <a:ea typeface="宋体" panose="02010600030101010101" pitchFamily="2" charset="-122"/>
              </a:rPr>
              <a:t>在线性回归模型中，对数据拟合得到一条直线，利用该直线代替数据。例如，已知点</a:t>
            </a:r>
            <a:r>
              <a:rPr lang="en-US" sz="2400" b="0">
                <a:latin typeface="Times New Roman" panose="02020603050405020304" charset="0"/>
                <a:ea typeface="宋体" panose="02010600030101010101" pitchFamily="2" charset="-122"/>
              </a:rPr>
              <a:t>(12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15) </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(14</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19)</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(16</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21)</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(18</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29)</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(21</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(23</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35)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(25</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41)</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(26</a:t>
            </a:r>
            <a:r>
              <a:rPr lang="zh-CN" sz="2400" b="0">
                <a:ea typeface="宋体" panose="02010600030101010101" pitchFamily="2" charset="-122"/>
              </a:rPr>
              <a:t>，</a:t>
            </a:r>
            <a:r>
              <a:rPr lang="en-US" sz="2400" b="0">
                <a:latin typeface="Times New Roman" panose="02020603050405020304" charset="0"/>
                <a:ea typeface="宋体" panose="02010600030101010101" pitchFamily="2" charset="-122"/>
              </a:rPr>
              <a:t>43)</a:t>
            </a:r>
            <a:r>
              <a:rPr lang="zh-CN" sz="2400" b="0">
                <a:ea typeface="宋体" panose="02010600030101010101" pitchFamily="2" charset="-122"/>
              </a:rPr>
              <a:t>，可以采用线性函数</a:t>
            </a:r>
            <a:r>
              <a:rPr lang="en-US" sz="2400" b="0" i="1">
                <a:latin typeface="Times New Roman" panose="02020603050405020304" charset="0"/>
                <a:ea typeface="宋体" panose="02010600030101010101" pitchFamily="2" charset="-122"/>
                <a:cs typeface="Times New Roman" panose="02020603050405020304" charset="0"/>
              </a:rPr>
              <a:t>y</a:t>
            </a:r>
            <a:r>
              <a:rPr lang="en-US" sz="2400" b="0">
                <a:latin typeface="Times New Roman" panose="02020603050405020304" charset="0"/>
                <a:ea typeface="宋体" panose="02010600030101010101" pitchFamily="2" charset="-122"/>
                <a:cs typeface="Times New Roman" panose="02020603050405020304" charset="0"/>
              </a:rPr>
              <a:t>=</a:t>
            </a:r>
            <a:r>
              <a:rPr lang="en-US" sz="2400" b="0" i="1">
                <a:latin typeface="Times New Roman" panose="02020603050405020304" charset="0"/>
                <a:ea typeface="宋体" panose="02010600030101010101" pitchFamily="2" charset="-122"/>
                <a:cs typeface="Times New Roman" panose="02020603050405020304" charset="0"/>
              </a:rPr>
              <a:t>ax</a:t>
            </a:r>
            <a:r>
              <a:rPr lang="en-US" sz="2400" b="0">
                <a:latin typeface="Times New Roman" panose="02020603050405020304" charset="0"/>
                <a:ea typeface="宋体" panose="02010600030101010101" pitchFamily="2" charset="-122"/>
                <a:cs typeface="Times New Roman" panose="02020603050405020304" charset="0"/>
              </a:rPr>
              <a:t>+</a:t>
            </a:r>
            <a:r>
              <a:rPr lang="en-US" sz="2400" b="0" i="1">
                <a:latin typeface="Times New Roman" panose="02020603050405020304" charset="0"/>
                <a:ea typeface="宋体" panose="02010600030101010101" pitchFamily="2" charset="-122"/>
                <a:cs typeface="Times New Roman" panose="02020603050405020304" charset="0"/>
              </a:rPr>
              <a:t>b</a:t>
            </a:r>
            <a:r>
              <a:rPr lang="zh-CN" sz="2400" b="0">
                <a:latin typeface="Times New Roman" panose="02020603050405020304" charset="0"/>
                <a:ea typeface="宋体" panose="02010600030101010101" pitchFamily="2" charset="-122"/>
                <a:cs typeface="Times New Roman" panose="02020603050405020304" charset="0"/>
              </a:rPr>
              <a:t>对这</a:t>
            </a:r>
            <a:r>
              <a:rPr lang="zh-CN" sz="2400" b="0">
                <a:ea typeface="宋体" panose="02010600030101010101" pitchFamily="2" charset="-122"/>
              </a:rPr>
              <a:t>些已知点进行规约，利用线性回归获得参数</a:t>
            </a:r>
            <a:r>
              <a:rPr lang="en-US" sz="2400" b="0" i="1">
                <a:latin typeface="Times New Roman" panose="02020603050405020304" charset="0"/>
                <a:ea typeface="宋体" panose="02010600030101010101" pitchFamily="2" charset="-122"/>
              </a:rPr>
              <a:t>a</a:t>
            </a:r>
            <a:r>
              <a:rPr lang="zh-CN" sz="2400" b="0">
                <a:ea typeface="宋体" panose="02010600030101010101" pitchFamily="2" charset="-122"/>
              </a:rPr>
              <a:t>和</a:t>
            </a:r>
            <a:r>
              <a:rPr lang="en-US" sz="2400" b="0" i="1">
                <a:latin typeface="Times New Roman" panose="02020603050405020304" charset="0"/>
                <a:ea typeface="宋体" panose="02010600030101010101" pitchFamily="2" charset="-122"/>
              </a:rPr>
              <a:t>b</a:t>
            </a:r>
            <a:r>
              <a:rPr lang="zh-CN" sz="2400" b="0">
                <a:ea typeface="宋体" panose="02010600030101010101" pitchFamily="2" charset="-122"/>
              </a:rPr>
              <a:t>，这样就可以通过该线性函数上对应的点来近似这些已知点。多元回归是线性回归的扩展，用两个或多个自变量的线性函数对因变量建模。</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a:t>
            </a:r>
            <a:r>
              <a:rPr lang="en-US" altLang="zh-CN" sz="2800" dirty="0">
                <a:ln>
                  <a:solidFill>
                    <a:schemeClr val="accent1"/>
                  </a:solidFill>
                </a:ln>
                <a:latin typeface="微软雅黑" panose="020B0503020204020204" pitchFamily="34" charset="-122"/>
                <a:ea typeface="微软雅黑" panose="020B0503020204020204" pitchFamily="34" charset="-122"/>
                <a:sym typeface="+mn-ea"/>
              </a:rPr>
              <a:t>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离群点检测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1025525" y="1960245"/>
            <a:ext cx="10141585" cy="230695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采集到的数据可能会包含一些异常记录，对这些异常记录的检测和解释有很重要的意义。在大部分数据挖掘和分析过程中都会将这种差异记录视为噪声而丢弃，但异常检测在电子商务、网络入侵、工业损毁检测、金融欺诈、股票分析、医疗处理等领域却有着比较好的应用效果。</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6.4.1 离群点及其类型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87070" y="2030730"/>
            <a:ext cx="10697845" cy="175323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异常检测的实质是寻找观测值和参考值之间有意义的偏差。离群点检测是异常检测中最常用的检测方法之一，目的是检测出那些与正常数据行为或特征属性差别较大的异常数据或行为。常见的离群点的种类及其特点如下。</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6.4.1.1 全局离群点</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664970"/>
            <a:ext cx="10330815" cy="341503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当一个数据对象明显地偏离了数据集中绝大多数对象时，该数据对象就是全局离群点。全局离群点有时也称为点异常，是最简单的一类离群点。全局离群点检测的关键问题是针对所考虑的应用，找到一个合适的偏离度量。度量选择不同，检测方法的划分也不同。在许多应用中，全局离群点的检测都是重要的。例如，在账目审计过程中，不符合常规交易数目的记录很可能被视为全局离群点，应该搁置并等待严格审查。</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6.4.1.2 条件离群点</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535940" y="1334770"/>
            <a:ext cx="11120120" cy="4682490"/>
          </a:xfrm>
          <a:prstGeom prst="rect">
            <a:avLst/>
          </a:prstGeom>
          <a:noFill/>
          <a:ln w="9525">
            <a:noFill/>
          </a:ln>
        </p:spPr>
        <p:txBody>
          <a:bodyPr wrap="square">
            <a:spAutoFit/>
          </a:bodyPr>
          <a:p>
            <a:pPr indent="304800" fontAlgn="auto">
              <a:lnSpc>
                <a:spcPts val="3580"/>
              </a:lnSpc>
            </a:pPr>
            <a:r>
              <a:rPr lang="en-US" altLang="zh-CN" sz="2400" b="0">
                <a:ea typeface="宋体" panose="02010600030101010101" pitchFamily="2" charset="-122"/>
              </a:rPr>
              <a:t>   </a:t>
            </a:r>
            <a:r>
              <a:rPr lang="zh-CN" sz="2400" b="0">
                <a:ea typeface="宋体" panose="02010600030101010101" pitchFamily="2" charset="-122"/>
              </a:rPr>
              <a:t>与全局离群点不同，当且仅当在某种特定情境下，一个数据对象显著地偏离数据集中的其他对象时，该数据对象称为条件离群点。例如，今天的气温是</a:t>
            </a:r>
            <a:r>
              <a:rPr lang="en-US" sz="2400" b="0">
                <a:latin typeface="Times New Roman" panose="02020603050405020304" charset="0"/>
                <a:ea typeface="宋体" panose="02010600030101010101" pitchFamily="2" charset="-122"/>
              </a:rPr>
              <a:t>32℃</a:t>
            </a:r>
            <a:r>
              <a:rPr lang="zh-CN" sz="2400" b="0">
                <a:ea typeface="宋体" panose="02010600030101010101" pitchFamily="2" charset="-122"/>
              </a:rPr>
              <a:t>，这个值是否异常取决于地点和时间。条件离群点依赖于选定的情境，又称为情境离群点。在检测条件离群点时，条件必须作为问题定义的一部分加以说明。一般地，在条件离群点检测中所考虑对象的属性分为条件属性和行为属性。条件属性是指数据对象中定义条件的属性。行为属性是指数据对象中定义对象特征的属性。</a:t>
            </a:r>
            <a:endParaRPr lang="zh-CN" sz="2400" b="0">
              <a:ea typeface="宋体" panose="02010600030101010101" pitchFamily="2" charset="-122"/>
            </a:endParaRPr>
          </a:p>
          <a:p>
            <a:pPr indent="304800" fontAlgn="auto">
              <a:lnSpc>
                <a:spcPts val="3580"/>
              </a:lnSpc>
            </a:pPr>
            <a:r>
              <a:rPr lang="en-US" altLang="zh-CN" sz="2400" b="0">
                <a:ea typeface="宋体" panose="02010600030101010101" pitchFamily="2" charset="-122"/>
              </a:rPr>
              <a:t>     </a:t>
            </a:r>
            <a:r>
              <a:rPr lang="zh-CN" sz="2400" b="0">
                <a:ea typeface="宋体" panose="02010600030101010101" pitchFamily="2" charset="-122"/>
              </a:rPr>
              <a:t>在温度的例子中，时间、地点是条件属性，温度是行为属性。条件属性的意义会影响离群点检测的质量，因此条件属性作为背景知识的一部分，常由领域专家确定。局部离群点是条件离群点的一种。如果数据集中一个对象的密度显著地偏离它所在的局部区域的密度，该对象就属于一个局部离群点。</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6.4.1.3 集体离群点</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367665" y="1359535"/>
            <a:ext cx="8231505" cy="2258695"/>
          </a:xfrm>
          <a:prstGeom prst="rect">
            <a:avLst/>
          </a:prstGeom>
          <a:noFill/>
          <a:ln w="9525">
            <a:noFill/>
          </a:ln>
        </p:spPr>
        <p:txBody>
          <a:bodyPr wrap="square">
            <a:spAutoFit/>
          </a:bodyPr>
          <a:p>
            <a:pPr indent="304800" fontAlgn="auto">
              <a:lnSpc>
                <a:spcPts val="3380"/>
              </a:lnSpc>
            </a:pPr>
            <a:r>
              <a:rPr lang="en-US" altLang="zh-CN" sz="2400" b="0">
                <a:ea typeface="宋体" panose="02010600030101010101" pitchFamily="2" charset="-122"/>
              </a:rPr>
              <a:t>   </a:t>
            </a:r>
            <a:r>
              <a:rPr lang="zh-CN" sz="2400" b="0">
                <a:ea typeface="宋体" panose="02010600030101010101" pitchFamily="2" charset="-122"/>
              </a:rPr>
              <a:t>当数据集中的一些数据对象显著地偏离整个数据集时，该集合形成集体离群点。集体离群点中的个体数据对象可能不是离群点。如图</a:t>
            </a:r>
            <a:r>
              <a:rPr lang="en-US" sz="2400" b="0">
                <a:latin typeface="Times New Roman" panose="02020603050405020304" charset="0"/>
                <a:ea typeface="宋体" panose="02010600030101010101" pitchFamily="2" charset="-122"/>
              </a:rPr>
              <a:t>6.5</a:t>
            </a:r>
            <a:r>
              <a:rPr lang="zh-CN" sz="2400" b="0">
                <a:ea typeface="宋体" panose="02010600030101010101" pitchFamily="2" charset="-122"/>
              </a:rPr>
              <a:t>所示，黑色对象形成的集合密度远大于数据集中的其他对象，因此是一个集体离群点，但是每个黑色的数据对象个体对于整个数据集而言不属于离群点。</a:t>
            </a:r>
            <a:endParaRPr lang="zh-CN" altLang="en-US" sz="2400" b="0">
              <a:ea typeface="宋体" panose="02010600030101010101" pitchFamily="2" charset="-122"/>
            </a:endParaRPr>
          </a:p>
        </p:txBody>
      </p:sp>
      <p:sp>
        <p:nvSpPr>
          <p:cNvPr id="2" name="文本框 1"/>
          <p:cNvSpPr txBox="1"/>
          <p:nvPr/>
        </p:nvSpPr>
        <p:spPr>
          <a:xfrm>
            <a:off x="499110" y="3618230"/>
            <a:ext cx="7968615" cy="2258695"/>
          </a:xfrm>
          <a:prstGeom prst="rect">
            <a:avLst/>
          </a:prstGeom>
          <a:noFill/>
          <a:ln w="9525">
            <a:noFill/>
          </a:ln>
        </p:spPr>
        <p:txBody>
          <a:bodyPr wrap="square">
            <a:spAutoFit/>
          </a:bodyPr>
          <a:p>
            <a:pPr indent="304800" fontAlgn="auto">
              <a:lnSpc>
                <a:spcPts val="3380"/>
              </a:lnSpc>
            </a:pPr>
            <a:r>
              <a:rPr lang="en-US" altLang="zh-CN" sz="2400" b="0">
                <a:ea typeface="宋体" panose="02010600030101010101" pitchFamily="2" charset="-122"/>
              </a:rPr>
              <a:t>   </a:t>
            </a:r>
            <a:r>
              <a:rPr lang="zh-CN" sz="2400" b="0">
                <a:ea typeface="宋体" panose="02010600030101010101" pitchFamily="2" charset="-122"/>
              </a:rPr>
              <a:t>不同于全局或条件离群点，在集体离群点检测中，除了考虑个体对象的行为，还要考虑集体的行为，如在考试时有多位考生频繁地要求去卫生间。因此，为了检测集体离群点，需要一些关于对象之间联系的背景知识，如对象之间的距离或相似性测量方法。</a:t>
            </a:r>
            <a:endParaRPr lang="zh-CN" altLang="en-US" sz="2400" b="0">
              <a:ea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8542655" y="1691640"/>
            <a:ext cx="3229610" cy="3772535"/>
          </a:xfrm>
          <a:prstGeom prst="rect">
            <a:avLst/>
          </a:prstGeom>
        </p:spPr>
      </p:pic>
    </p:spTree>
  </p:cSld>
  <p:clrMapOvr>
    <a:masterClrMapping/>
  </p:clrMapOvr>
  <p:transition spd="slow" advTm="281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36031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45148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6.1.2数据清洗方法与数据集成</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893445" y="1229360"/>
            <a:ext cx="10612755" cy="119888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数据清洗的主要目标在于将数据格式化，清除异常数据和重复数据，纠正错误数据。</a:t>
            </a:r>
            <a:endParaRPr lang="zh-CN" altLang="en-US" sz="2400" b="0">
              <a:ea typeface="宋体" panose="02010600030101010101" pitchFamily="2" charset="-122"/>
            </a:endParaRPr>
          </a:p>
        </p:txBody>
      </p:sp>
      <p:sp>
        <p:nvSpPr>
          <p:cNvPr id="21" name="文本框 20"/>
          <p:cNvSpPr txBox="1"/>
          <p:nvPr/>
        </p:nvSpPr>
        <p:spPr>
          <a:xfrm>
            <a:off x="893445" y="2327910"/>
            <a:ext cx="10354310" cy="3830955"/>
          </a:xfrm>
          <a:prstGeom prst="rect">
            <a:avLst/>
          </a:prstGeom>
          <a:noFill/>
          <a:ln w="9525">
            <a:noFill/>
          </a:ln>
        </p:spPr>
        <p:txBody>
          <a:bodyPr wrap="square">
            <a:spAutoFit/>
          </a:bodyPr>
          <a:p>
            <a:pPr indent="304800" fontAlgn="auto">
              <a:lnSpc>
                <a:spcPct val="150000"/>
              </a:lnSpc>
            </a:pPr>
            <a:r>
              <a:rPr lang="en-US" sz="2400" b="0">
                <a:latin typeface="Times New Roman" panose="02020603050405020304" charset="0"/>
                <a:ea typeface="宋体" panose="02010600030101010101" pitchFamily="2" charset="-122"/>
              </a:rPr>
              <a:t>6.1.2.1 </a:t>
            </a:r>
            <a:r>
              <a:rPr lang="zh-CN" sz="2400" b="0">
                <a:ea typeface="宋体" panose="02010600030101010101" pitchFamily="2" charset="-122"/>
              </a:rPr>
              <a:t>异常数据处理</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在数据预处理时，发现采集的数据集中个别数值明显偏离其余观测值，那么这个数值就是可能的异常值。例如，小学六年级男生的平均体重在</a:t>
            </a:r>
            <a:r>
              <a:rPr lang="en-US" sz="2400" b="0">
                <a:latin typeface="Times New Roman" panose="02020603050405020304" charset="0"/>
                <a:ea typeface="宋体" panose="02010600030101010101" pitchFamily="2" charset="-122"/>
              </a:rPr>
              <a:t>43kg</a:t>
            </a:r>
            <a:r>
              <a:rPr lang="zh-CN" sz="2400" b="0">
                <a:ea typeface="宋体" panose="02010600030101010101" pitchFamily="2" charset="-122"/>
              </a:rPr>
              <a:t>左右，身高在</a:t>
            </a:r>
            <a:r>
              <a:rPr lang="en-US" sz="2400" b="0">
                <a:latin typeface="Times New Roman" panose="02020603050405020304" charset="0"/>
                <a:ea typeface="宋体" panose="02010600030101010101" pitchFamily="2" charset="-122"/>
              </a:rPr>
              <a:t>1.52m</a:t>
            </a:r>
            <a:r>
              <a:rPr lang="zh-CN" sz="2400" b="0">
                <a:ea typeface="宋体" panose="02010600030101010101" pitchFamily="2" charset="-122"/>
              </a:rPr>
              <a:t>上下，然而采集的数据集中某个男生的体重为</a:t>
            </a:r>
            <a:r>
              <a:rPr lang="en-US" sz="2400" b="0">
                <a:latin typeface="Times New Roman" panose="02020603050405020304" charset="0"/>
                <a:ea typeface="宋体" panose="02010600030101010101" pitchFamily="2" charset="-122"/>
              </a:rPr>
              <a:t>42kg</a:t>
            </a:r>
            <a:r>
              <a:rPr lang="zh-CN" sz="2400" b="0">
                <a:ea typeface="宋体" panose="02010600030101010101" pitchFamily="2" charset="-122"/>
              </a:rPr>
              <a:t>，身高却是</a:t>
            </a:r>
            <a:r>
              <a:rPr lang="en-US" sz="2400" b="0">
                <a:latin typeface="Times New Roman" panose="02020603050405020304" charset="0"/>
                <a:ea typeface="宋体" panose="02010600030101010101" pitchFamily="2" charset="-122"/>
              </a:rPr>
              <a:t>15.1m</a:t>
            </a:r>
            <a:r>
              <a:rPr lang="zh-CN" sz="2400" b="0">
                <a:ea typeface="宋体" panose="02010600030101010101" pitchFamily="2" charset="-122"/>
              </a:rPr>
              <a:t>，很明显该数据不合理，远远高于正常数据，因此需要对这样的数据进行分析和处理。常见的异常数据分析方法有：</a:t>
            </a:r>
            <a:endParaRPr lang="en-US" b="0">
              <a:latin typeface="Times New Roman" panose="02020603050405020304" charset="0"/>
              <a:ea typeface="宋体" panose="02010600030101010101" pitchFamily="2" charset="-122"/>
            </a:endParaRPr>
          </a:p>
          <a:p>
            <a:endParaRPr lang="zh-CN" altLang="en-US" b="0">
              <a:ea typeface="宋体" panose="02010600030101010101" pitchFamily="2" charset="-122"/>
            </a:endParaRPr>
          </a:p>
        </p:txBody>
      </p:sp>
    </p:spTree>
  </p:cSld>
  <p:clrMapOvr>
    <a:masterClrMapping/>
  </p:clrMapOvr>
  <p:transition spd="slow" advTm="2811">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6.4.2 离群点检测方法 </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437515" y="1279525"/>
            <a:ext cx="11522075" cy="958215"/>
          </a:xfrm>
          <a:prstGeom prst="rect">
            <a:avLst/>
          </a:prstGeom>
          <a:noFill/>
          <a:ln w="9525">
            <a:noFill/>
          </a:ln>
        </p:spPr>
        <p:txBody>
          <a:bodyPr wrap="square">
            <a:spAutoFit/>
          </a:bodyPr>
          <a:p>
            <a:pPr indent="304800" fontAlgn="auto">
              <a:lnSpc>
                <a:spcPts val="3380"/>
              </a:lnSpc>
            </a:pPr>
            <a:r>
              <a:rPr lang="en-US" altLang="zh-CN" sz="2400" b="0">
                <a:ea typeface="宋体" panose="02010600030101010101" pitchFamily="2" charset="-122"/>
              </a:rPr>
              <a:t>   </a:t>
            </a:r>
            <a:r>
              <a:rPr lang="zh-CN" sz="2400" b="0">
                <a:ea typeface="宋体" panose="02010600030101010101" pitchFamily="2" charset="-122"/>
              </a:rPr>
              <a:t>离群点是不属于某个总体的数据点，它是一种与其它点的值相差甚远的异常观察值，是一种与其它结构良好的数据值不同的观察值。其常见的检测方法有如下四种。</a:t>
            </a:r>
            <a:endParaRPr lang="zh-CN" altLang="en-US" sz="2400" b="0">
              <a:ea typeface="宋体" panose="02010600030101010101" pitchFamily="2" charset="-122"/>
            </a:endParaRPr>
          </a:p>
        </p:txBody>
      </p:sp>
      <p:sp>
        <p:nvSpPr>
          <p:cNvPr id="2" name="文本框 1"/>
          <p:cNvSpPr txBox="1"/>
          <p:nvPr/>
        </p:nvSpPr>
        <p:spPr>
          <a:xfrm>
            <a:off x="437515" y="2269490"/>
            <a:ext cx="11600180" cy="3528695"/>
          </a:xfrm>
          <a:prstGeom prst="rect">
            <a:avLst/>
          </a:prstGeom>
          <a:noFill/>
          <a:ln w="9525">
            <a:noFill/>
          </a:ln>
        </p:spPr>
        <p:txBody>
          <a:bodyPr wrap="square">
            <a:noAutofit/>
          </a:bodyPr>
          <a:p>
            <a:pPr indent="304800" fontAlgn="auto">
              <a:lnSpc>
                <a:spcPts val="3380"/>
              </a:lnSpc>
            </a:pPr>
            <a:r>
              <a:rPr lang="en-US" sz="2400" b="0">
                <a:latin typeface="Times New Roman" panose="02020603050405020304" charset="0"/>
                <a:ea typeface="宋体" panose="02010600030101010101" pitchFamily="2" charset="-122"/>
              </a:rPr>
              <a:t>6.4.2.1 </a:t>
            </a:r>
            <a:r>
              <a:rPr lang="zh-CN" sz="2400" b="0">
                <a:ea typeface="宋体" panose="02010600030101010101" pitchFamily="2" charset="-122"/>
              </a:rPr>
              <a:t>基于统计模型的离群点检测法</a:t>
            </a:r>
            <a:endParaRPr lang="zh-CN" sz="2400" b="0">
              <a:ea typeface="宋体" panose="02010600030101010101" pitchFamily="2" charset="-122"/>
            </a:endParaRPr>
          </a:p>
          <a:p>
            <a:pPr indent="304800" fontAlgn="auto">
              <a:lnSpc>
                <a:spcPts val="3380"/>
              </a:lnSpc>
            </a:pPr>
            <a:r>
              <a:rPr lang="en-US" altLang="zh-CN" sz="2400" b="0">
                <a:ea typeface="宋体" panose="02010600030101010101" pitchFamily="2" charset="-122"/>
              </a:rPr>
              <a:t>      </a:t>
            </a:r>
            <a:r>
              <a:rPr lang="zh-CN" sz="2400" b="0">
                <a:ea typeface="宋体" panose="02010600030101010101" pitchFamily="2" charset="-122"/>
              </a:rPr>
              <a:t>大部分基于统计的离群点检测方法是构建一个概率分布模型，并计算对象符合该模型的概率，把具有低概率的对象视为离群点。基于统计模型的离群点检测方法的前提是必须知道数据集服从什么分布；对于高维数据，检验效果可能很差。</a:t>
            </a:r>
            <a:r>
              <a:rPr lang="en-US" sz="2400" b="0">
                <a:latin typeface="Times New Roman" panose="02020603050405020304" charset="0"/>
                <a:ea typeface="宋体" panose="02010600030101010101" pitchFamily="2" charset="-122"/>
              </a:rPr>
              <a:t>   6.4.2.2 </a:t>
            </a:r>
            <a:r>
              <a:rPr lang="zh-CN" sz="2400" b="0">
                <a:ea typeface="宋体" panose="02010600030101010101" pitchFamily="2" charset="-122"/>
              </a:rPr>
              <a:t>基于邻近度的离群点检测方法</a:t>
            </a:r>
            <a:endParaRPr lang="zh-CN" sz="2400" b="0">
              <a:ea typeface="宋体" panose="02010600030101010101" pitchFamily="2" charset="-122"/>
            </a:endParaRPr>
          </a:p>
          <a:p>
            <a:pPr indent="304800" fontAlgn="auto">
              <a:lnSpc>
                <a:spcPts val="3380"/>
              </a:lnSpc>
            </a:pPr>
            <a:r>
              <a:rPr lang="en-US" altLang="zh-CN" sz="2400" b="0">
                <a:ea typeface="宋体" panose="02010600030101010101" pitchFamily="2" charset="-122"/>
              </a:rPr>
              <a:t>     </a:t>
            </a:r>
            <a:r>
              <a:rPr lang="zh-CN" sz="2400" b="0">
                <a:ea typeface="宋体" panose="02010600030101010101" pitchFamily="2" charset="-122"/>
              </a:rPr>
              <a:t>通常可以在数据对象之间定义邻近性度量，把远离大部分点的对象视为离群点。对于一维、二维或三维的数据可以做散点图观察，但对大数据集不适用，并且对参数选择敏感，具有全局阈值，不能处理具有不同密度区域的数据集。</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6.4.2 离群点检测方法 </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280670" y="1306195"/>
            <a:ext cx="11854815" cy="4682490"/>
          </a:xfrm>
          <a:prstGeom prst="rect">
            <a:avLst/>
          </a:prstGeom>
          <a:noFill/>
          <a:ln w="9525">
            <a:noFill/>
          </a:ln>
        </p:spPr>
        <p:txBody>
          <a:bodyPr wrap="square">
            <a:spAutoFit/>
          </a:bodyPr>
          <a:p>
            <a:pPr indent="304800" fontAlgn="auto">
              <a:lnSpc>
                <a:spcPts val="3580"/>
              </a:lnSpc>
            </a:pPr>
            <a:r>
              <a:rPr lang="en-US" sz="2400" b="0">
                <a:latin typeface="Times New Roman" panose="02020603050405020304" charset="0"/>
                <a:ea typeface="宋体" panose="02010600030101010101" pitchFamily="2" charset="-122"/>
              </a:rPr>
              <a:t>6.4.2.3 </a:t>
            </a:r>
            <a:r>
              <a:rPr lang="zh-CN" sz="2400" b="0">
                <a:ea typeface="宋体" panose="02010600030101010101" pitchFamily="2" charset="-122"/>
              </a:rPr>
              <a:t>基于密度的离群点检测方法</a:t>
            </a:r>
            <a:endParaRPr lang="zh-CN" sz="2400" b="0">
              <a:ea typeface="宋体" panose="02010600030101010101" pitchFamily="2" charset="-122"/>
            </a:endParaRPr>
          </a:p>
          <a:p>
            <a:pPr indent="304800" fontAlgn="auto">
              <a:lnSpc>
                <a:spcPts val="3580"/>
              </a:lnSpc>
            </a:pPr>
            <a:r>
              <a:rPr lang="en-US" altLang="zh-CN" sz="2400" b="0">
                <a:ea typeface="宋体" panose="02010600030101010101" pitchFamily="2" charset="-122"/>
              </a:rPr>
              <a:t>     </a:t>
            </a:r>
            <a:r>
              <a:rPr lang="zh-CN" sz="2400" b="0">
                <a:ea typeface="宋体" panose="02010600030101010101" pitchFamily="2" charset="-122"/>
              </a:rPr>
              <a:t>考虑数据集可能存在不同密度区域这一事实，从基于密度的观点分析，离群点是在低密度区域中的对象，一个对象的离群点得分是该对象周围密度的逆。该方法给出了对象是离群点的定量度量，并且即使数据具有不同的区域也能够很好地处理，但对于大数据集不适用，参数选择是困难的。</a:t>
            </a:r>
            <a:r>
              <a:rPr lang="en-US" sz="2400" b="0">
                <a:latin typeface="Times New Roman" panose="02020603050405020304" charset="0"/>
                <a:ea typeface="宋体" panose="02010600030101010101" pitchFamily="2" charset="-122"/>
              </a:rPr>
              <a:t>   6.4.2.4 </a:t>
            </a:r>
            <a:r>
              <a:rPr lang="zh-CN" sz="2400" b="0">
                <a:ea typeface="宋体" panose="02010600030101010101" pitchFamily="2" charset="-122"/>
              </a:rPr>
              <a:t>基于聚类的离群点检测方法</a:t>
            </a:r>
            <a:endParaRPr lang="zh-CN" sz="2400" b="0">
              <a:ea typeface="宋体" panose="02010600030101010101" pitchFamily="2" charset="-122"/>
            </a:endParaRPr>
          </a:p>
          <a:p>
            <a:pPr indent="304800" fontAlgn="auto">
              <a:lnSpc>
                <a:spcPts val="3580"/>
              </a:lnSpc>
            </a:pPr>
            <a:r>
              <a:rPr lang="en-US" altLang="zh-CN" sz="2400" b="0">
                <a:ea typeface="宋体" panose="02010600030101010101" pitchFamily="2" charset="-122"/>
              </a:rPr>
              <a:t>     </a:t>
            </a:r>
            <a:r>
              <a:rPr lang="zh-CN" sz="2400" b="0">
                <a:ea typeface="宋体" panose="02010600030101010101" pitchFamily="2" charset="-122"/>
              </a:rPr>
              <a:t>一种利用聚类检测离群点的方法是丢弃远离其他簇的小簇；另一种更系统的方法是首先聚类所有对象，然后评估对象属于簇的程度</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离群点得分</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。基于聚类技术来发现离群点可能是高度有效的；聚类算法产生的簇的质量对该算法产生的离群点的质量影响非常大。</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6.4.2 离群点检测方法 </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813435" y="1567815"/>
            <a:ext cx="10821670" cy="396938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基于统计模型的离群点检测方法需要满足统计学原理，如果分布已知，检验可能非常有效。基于邻近度的离群点检测方法比统计学方法更容易使用，因为确定数据集有意义的邻近度量比确定它的统计分布更容易。基于密度的离群点检测与基于邻近度的离群点检测密切相关，因为密度常用邻近度定义：一种是定义密度为到</a:t>
            </a:r>
            <a:r>
              <a:rPr lang="en-US" sz="2400" b="0" i="1">
                <a:latin typeface="Times New Roman" panose="02020603050405020304" charset="0"/>
                <a:ea typeface="宋体" panose="02010600030101010101" pitchFamily="2" charset="-122"/>
              </a:rPr>
              <a:t>k</a:t>
            </a:r>
            <a:r>
              <a:rPr lang="zh-CN" sz="2400" b="0">
                <a:ea typeface="宋体" panose="02010600030101010101" pitchFamily="2" charset="-122"/>
              </a:rPr>
              <a:t>个最邻近的平均距离的倒数，如果该距离小，则密度高；另一种是使用</a:t>
            </a:r>
            <a:r>
              <a:rPr lang="en-US" sz="2400" b="0">
                <a:latin typeface="Times New Roman" panose="02020603050405020304" charset="0"/>
                <a:ea typeface="宋体" panose="02010600030101010101" pitchFamily="2" charset="-122"/>
              </a:rPr>
              <a:t>DBSCAN</a:t>
            </a:r>
            <a:r>
              <a:rPr lang="zh-CN" sz="2400" b="0">
                <a:ea typeface="宋体" panose="02010600030101010101" pitchFamily="2" charset="-122"/>
              </a:rPr>
              <a:t>聚类算法，一个对象周围的密度等于该对象指定距离</a:t>
            </a:r>
            <a:r>
              <a:rPr lang="en-US" sz="2400" b="0" i="1">
                <a:latin typeface="Times New Roman" panose="02020603050405020304" charset="0"/>
                <a:ea typeface="宋体" panose="02010600030101010101" pitchFamily="2" charset="-122"/>
              </a:rPr>
              <a:t>d</a:t>
            </a:r>
            <a:r>
              <a:rPr lang="zh-CN" sz="2400" b="0">
                <a:ea typeface="宋体" panose="02010600030101010101" pitchFamily="2" charset="-122"/>
              </a:rPr>
              <a:t>内对象的个数。</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6.5 数据离散化案例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630555" y="1721485"/>
            <a:ext cx="10449560" cy="341503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数据离散化可以采用等宽法、等频法以及基于聚类分析的方法，如何通过程序实现呢？</a:t>
            </a:r>
            <a:r>
              <a:rPr lang="en-US" sz="2400" b="0">
                <a:latin typeface="Times New Roman" panose="02020603050405020304" charset="0"/>
                <a:ea typeface="宋体" panose="02010600030101010101" pitchFamily="2" charset="-122"/>
              </a:rPr>
              <a:t>Pandas</a:t>
            </a:r>
            <a:r>
              <a:rPr lang="zh-CN" sz="2400" b="0">
                <a:ea typeface="宋体" panose="02010600030101010101" pitchFamily="2" charset="-122"/>
              </a:rPr>
              <a:t>提供了</a:t>
            </a:r>
            <a:r>
              <a:rPr lang="en-US" sz="2400" b="0">
                <a:latin typeface="Times New Roman" panose="02020603050405020304" charset="0"/>
                <a:ea typeface="宋体" panose="02010600030101010101" pitchFamily="2" charset="-122"/>
              </a:rPr>
              <a:t>cut()</a:t>
            </a:r>
            <a:r>
              <a:rPr lang="zh-CN" sz="2400" b="0">
                <a:ea typeface="宋体" panose="02010600030101010101" pitchFamily="2" charset="-122"/>
              </a:rPr>
              <a:t>函数，可以进行连续数据的等宽离散化，该函数虽然不能直接实现等频离散化，但可以通过定义函数将相同数量的记录放进每个区间。一维聚类可采用</a:t>
            </a:r>
            <a:r>
              <a:rPr lang="en-US" sz="2400" b="0">
                <a:latin typeface="Times New Roman" panose="02020603050405020304" charset="0"/>
                <a:ea typeface="宋体" panose="02010600030101010101" pitchFamily="2" charset="-122"/>
              </a:rPr>
              <a:t>K-Means</a:t>
            </a:r>
            <a:r>
              <a:rPr lang="zh-CN" sz="2400" b="0">
                <a:ea typeface="宋体" panose="02010600030101010101" pitchFamily="2" charset="-122"/>
              </a:rPr>
              <a:t>算法先进行聚类，然后再对数据做离散化。</a:t>
            </a:r>
            <a:r>
              <a:rPr lang="en-US" sz="2400" b="0">
                <a:latin typeface="Times New Roman" panose="02020603050405020304" charset="0"/>
                <a:ea typeface="宋体" panose="02010600030101010101" pitchFamily="2" charset="-122"/>
              </a:rPr>
              <a:t>cut()</a:t>
            </a:r>
            <a:r>
              <a:rPr lang="zh-CN" sz="2400" b="0">
                <a:ea typeface="宋体" panose="02010600030101010101" pitchFamily="2" charset="-122"/>
              </a:rPr>
              <a:t>函数的使用方法以及三种离散化方法的应用参见例题</a:t>
            </a:r>
            <a:r>
              <a:rPr lang="en-US" sz="2400" b="0">
                <a:latin typeface="Times New Roman" panose="02020603050405020304" charset="0"/>
                <a:ea typeface="宋体" panose="02010600030101010101" pitchFamily="2" charset="-122"/>
              </a:rPr>
              <a:t>6.5</a:t>
            </a:r>
            <a:r>
              <a:rPr lang="zh-CN" sz="2400" b="0">
                <a:ea typeface="宋体" panose="02010600030101010101" pitchFamily="2" charset="-122"/>
              </a:rPr>
              <a:t>，三种方法的结果分别如图</a:t>
            </a:r>
            <a:r>
              <a:rPr lang="en-US" sz="2400" b="0">
                <a:latin typeface="Times New Roman" panose="02020603050405020304" charset="0"/>
                <a:ea typeface="宋体" panose="02010600030101010101" pitchFamily="2" charset="-122"/>
              </a:rPr>
              <a:t>6.6</a:t>
            </a:r>
            <a:r>
              <a:rPr lang="zh-CN" sz="2400" b="0">
                <a:ea typeface="宋体" panose="02010600030101010101" pitchFamily="2" charset="-122"/>
              </a:rPr>
              <a:t>、图</a:t>
            </a:r>
            <a:r>
              <a:rPr lang="en-US" sz="2400" b="0">
                <a:latin typeface="Times New Roman" panose="02020603050405020304" charset="0"/>
                <a:ea typeface="宋体" panose="02010600030101010101" pitchFamily="2" charset="-122"/>
              </a:rPr>
              <a:t>6.7</a:t>
            </a:r>
            <a:r>
              <a:rPr lang="zh-CN" sz="2400" b="0">
                <a:ea typeface="宋体" panose="02010600030101010101" pitchFamily="2" charset="-122"/>
              </a:rPr>
              <a:t>和图</a:t>
            </a:r>
            <a:r>
              <a:rPr lang="en-US" sz="2400" b="0">
                <a:latin typeface="Times New Roman" panose="02020603050405020304" charset="0"/>
                <a:ea typeface="宋体" panose="02010600030101010101" pitchFamily="2" charset="-122"/>
              </a:rPr>
              <a:t>6.8</a:t>
            </a:r>
            <a:r>
              <a:rPr lang="zh-CN" sz="2400" b="0">
                <a:ea typeface="宋体" panose="02010600030101010101" pitchFamily="2" charset="-122"/>
              </a:rPr>
              <a:t>所示。</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6.5 数据离散化案例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89610" y="1136015"/>
            <a:ext cx="3058160" cy="443865"/>
          </a:xfrm>
          <a:prstGeom prst="rect">
            <a:avLst/>
          </a:prstGeom>
          <a:noFill/>
        </p:spPr>
        <p:txBody>
          <a:bodyPr wrap="square" rtlCol="0" anchor="t">
            <a:noAutofit/>
          </a:bodyPr>
          <a:p>
            <a:r>
              <a:rPr lang="zh-CN" altLang="en-US" sz="2400">
                <a:latin typeface="Times New Roman" panose="02020603050405020304" charset="0"/>
                <a:ea typeface="宋体" panose="02010600030101010101" pitchFamily="2" charset="-122"/>
                <a:cs typeface="Times New Roman" panose="02020603050405020304" charset="0"/>
              </a:rPr>
              <a:t>例题6.5 数据离散化。</a:t>
            </a:r>
            <a:endParaRPr lang="zh-CN" altLang="en-US" sz="2400">
              <a:latin typeface="Times New Roman" panose="02020603050405020304" charset="0"/>
              <a:ea typeface="宋体" panose="02010600030101010101" pitchFamily="2" charset="-122"/>
              <a:cs typeface="Times New Roman" panose="02020603050405020304" charset="0"/>
            </a:endParaRPr>
          </a:p>
        </p:txBody>
      </p:sp>
      <p:pic>
        <p:nvPicPr>
          <p:cNvPr id="6" name="图片 5"/>
          <p:cNvPicPr>
            <a:picLocks noChangeAspect="1"/>
          </p:cNvPicPr>
          <p:nvPr>
            <p:custDataLst>
              <p:tags r:id="rId3"/>
            </p:custDataLst>
          </p:nvPr>
        </p:nvPicPr>
        <p:blipFill>
          <a:blip r:embed="rId4"/>
          <a:stretch>
            <a:fillRect/>
          </a:stretch>
        </p:blipFill>
        <p:spPr>
          <a:xfrm>
            <a:off x="141605" y="1754505"/>
            <a:ext cx="5897880" cy="4404360"/>
          </a:xfrm>
          <a:prstGeom prst="rect">
            <a:avLst/>
          </a:prstGeom>
        </p:spPr>
      </p:pic>
      <p:pic>
        <p:nvPicPr>
          <p:cNvPr id="7" name="图片 6"/>
          <p:cNvPicPr>
            <a:picLocks noChangeAspect="1"/>
          </p:cNvPicPr>
          <p:nvPr>
            <p:custDataLst>
              <p:tags r:id="rId5"/>
            </p:custDataLst>
          </p:nvPr>
        </p:nvPicPr>
        <p:blipFill>
          <a:blip r:embed="rId6"/>
          <a:stretch>
            <a:fillRect/>
          </a:stretch>
        </p:blipFill>
        <p:spPr>
          <a:xfrm>
            <a:off x="6099810" y="382905"/>
            <a:ext cx="5859780" cy="5775960"/>
          </a:xfrm>
          <a:prstGeom prst="rect">
            <a:avLst/>
          </a:prstGeom>
        </p:spPr>
      </p:pic>
    </p:spTree>
  </p:cSld>
  <p:clrMapOvr>
    <a:masterClrMapping/>
  </p:clrMapOvr>
  <p:transition spd="slow" advTm="2811">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6.5 数据离散化案例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200025" y="1247775"/>
            <a:ext cx="6301105" cy="491109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6580505" y="1136650"/>
            <a:ext cx="5611495" cy="4877435"/>
          </a:xfrm>
          <a:prstGeom prst="rect">
            <a:avLst/>
          </a:prstGeom>
        </p:spPr>
      </p:pic>
    </p:spTree>
  </p:cSld>
  <p:clrMapOvr>
    <a:masterClrMapping/>
  </p:clrMapOvr>
  <p:transition spd="slow" advTm="2811">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6.5 数据离散化案例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843915" y="1217930"/>
            <a:ext cx="5066665" cy="452247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6242685" y="1395095"/>
            <a:ext cx="5060950" cy="4345305"/>
          </a:xfrm>
          <a:prstGeom prst="rect">
            <a:avLst/>
          </a:prstGeom>
        </p:spPr>
      </p:pic>
    </p:spTree>
  </p:cSld>
  <p:clrMapOvr>
    <a:masterClrMapping/>
  </p:clrMapOvr>
  <p:transition spd="slow" advTm="2811">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337185" y="614045"/>
            <a:ext cx="533400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6.5 数据离散化案例</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1136650" y="1371600"/>
            <a:ext cx="4657725" cy="4409440"/>
          </a:xfrm>
          <a:prstGeom prst="rect">
            <a:avLst/>
          </a:prstGeom>
        </p:spPr>
      </p:pic>
      <p:sp>
        <p:nvSpPr>
          <p:cNvPr id="102" name="文本框 101"/>
          <p:cNvSpPr txBox="1"/>
          <p:nvPr/>
        </p:nvSpPr>
        <p:spPr>
          <a:xfrm>
            <a:off x="6522720" y="1837690"/>
            <a:ext cx="4991735" cy="2861310"/>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例题</a:t>
            </a:r>
            <a:r>
              <a:rPr lang="en-US" sz="2400" b="0">
                <a:latin typeface="Times New Roman" panose="02020603050405020304" charset="0"/>
                <a:ea typeface="宋体" panose="02010600030101010101" pitchFamily="2" charset="-122"/>
              </a:rPr>
              <a:t>6.5</a:t>
            </a:r>
            <a:r>
              <a:rPr lang="zh-CN" sz="2400" b="0">
                <a:ea typeface="宋体" panose="02010600030101010101" pitchFamily="2" charset="-122"/>
              </a:rPr>
              <a:t>采用等宽法、等频法以及一维聚类方法</a:t>
            </a:r>
            <a:r>
              <a:rPr lang="en-US" sz="2400" b="0">
                <a:latin typeface="Times New Roman" panose="02020603050405020304" charset="0"/>
                <a:ea typeface="宋体" panose="02010600030101010101" pitchFamily="2" charset="-122"/>
              </a:rPr>
              <a:t>(K-Means</a:t>
            </a:r>
            <a:r>
              <a:rPr lang="zh-CN" sz="2400" b="0">
                <a:ea typeface="宋体" panose="02010600030101010101" pitchFamily="2" charset="-122"/>
              </a:rPr>
              <a:t>聚类</a:t>
            </a:r>
            <a:r>
              <a:rPr lang="en-US" sz="2400" b="0">
                <a:latin typeface="Times New Roman" panose="02020603050405020304" charset="0"/>
                <a:ea typeface="宋体" panose="02010600030101010101" pitchFamily="2" charset="-122"/>
              </a:rPr>
              <a:t>)</a:t>
            </a:r>
            <a:r>
              <a:rPr lang="zh-CN" sz="2400" b="0">
                <a:ea typeface="宋体" panose="02010600030101010101" pitchFamily="2" charset="-122"/>
              </a:rPr>
              <a:t>对数据进行了离散化，将数据分为</a:t>
            </a:r>
            <a:r>
              <a:rPr lang="en-US" sz="2400" b="0">
                <a:latin typeface="Times New Roman" panose="02020603050405020304" charset="0"/>
                <a:ea typeface="宋体" panose="02010600030101010101" pitchFamily="2" charset="-122"/>
              </a:rPr>
              <a:t>5</a:t>
            </a:r>
            <a:r>
              <a:rPr lang="zh-CN" sz="2400" b="0">
                <a:ea typeface="宋体" panose="02010600030101010101" pitchFamily="2" charset="-122"/>
              </a:rPr>
              <a:t>类，同一类采用了相同的标识，此例中等宽法与聚类方法的结果比较相近。</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lang="zh-CN" altLang="en-US" sz="2800" dirty="0">
                <a:ln>
                  <a:solidFill>
                    <a:schemeClr val="accent1"/>
                  </a:solidFill>
                </a:ln>
                <a:latin typeface="微软雅黑" panose="020B0503020204020204" pitchFamily="34" charset="-122"/>
                <a:ea typeface="微软雅黑" panose="020B0503020204020204" pitchFamily="34" charset="-122"/>
                <a:sym typeface="+mn-ea"/>
              </a:rPr>
              <a:t>6.6 本章小结</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2" name="文本框 101"/>
          <p:cNvSpPr txBox="1"/>
          <p:nvPr/>
        </p:nvSpPr>
        <p:spPr>
          <a:xfrm>
            <a:off x="590550" y="1385570"/>
            <a:ext cx="11234420" cy="4523105"/>
          </a:xfrm>
          <a:prstGeom prst="rect">
            <a:avLst/>
          </a:prstGeom>
          <a:noFill/>
          <a:ln w="9525">
            <a:noFill/>
          </a:ln>
        </p:spPr>
        <p:txBody>
          <a:bodyPr wrap="square">
            <a:spAutoFit/>
          </a:bodyPr>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介绍了数据清洗的意义和内容，再介绍了数据清洗的方法，内容涉及异常数据处理、缺失值处理和噪声数据处理，最后介绍数据集成，对不同源数据进行整合。数据转换可用以改善数据格式，内容涉及采用离差标准化、标准差标准化和小数定标规范化对数据进行标准化，采用常用函数进行数据变换以及采用等宽法、等频法和聚类方法对连续属性进行离散化。数据归约内容涉及属性规约和数值规约，在尽可能保持数据原貌的前提下，最大限度地精简数据量，以提高数据挖掘和分析的性能和效率。离群点检测内容涉及离群点类型以及离群点检测的常用方法，用</a:t>
            </a:r>
            <a:r>
              <a:rPr lang="zh-CN" sz="2400" b="0">
                <a:ea typeface="宋体" panose="02010600030101010101" pitchFamily="2" charset="-122"/>
              </a:rPr>
              <a:t>于发现与大部分其它对象显著不同的对象。</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603250"/>
          </a:xfrm>
          <a:prstGeom prst="rect">
            <a:avLst/>
          </a:prstGeom>
          <a:noFill/>
        </p:spPr>
        <p:txBody>
          <a:bodyPr wrap="square" rtlCol="0">
            <a:no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6.1.2.1 异常数据处理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630555" y="1081405"/>
            <a:ext cx="10661015" cy="5077460"/>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charset="0"/>
                <a:ea typeface="宋体" panose="02010600030101010101" pitchFamily="2" charset="-122"/>
                <a:cs typeface="Times New Roman" panose="02020603050405020304" charset="0"/>
              </a:rPr>
              <a:t>  </a:t>
            </a:r>
            <a:r>
              <a:rPr lang="zh-CN" sz="2400" b="0">
                <a:latin typeface="Times New Roman" panose="02020603050405020304" charset="0"/>
                <a:ea typeface="宋体" panose="02010600030101010101" pitchFamily="2" charset="-122"/>
                <a:cs typeface="Times New Roman" panose="02020603050405020304" charset="0"/>
              </a:rPr>
              <a:t>（</a:t>
            </a:r>
            <a:r>
              <a:rPr lang="en-US" altLang="zh-CN" sz="2400" b="0">
                <a:latin typeface="Times New Roman" panose="02020603050405020304" charset="0"/>
                <a:ea typeface="宋体" panose="02010600030101010101" pitchFamily="2" charset="-122"/>
                <a:cs typeface="Times New Roman" panose="02020603050405020304" charset="0"/>
              </a:rPr>
              <a:t>1</a:t>
            </a:r>
            <a:r>
              <a:rPr lang="zh-CN" sz="2400" b="0">
                <a:latin typeface="Times New Roman" panose="02020603050405020304" charset="0"/>
                <a:ea typeface="宋体" panose="02010600030101010101" pitchFamily="2" charset="-122"/>
                <a:cs typeface="Times New Roman" panose="02020603050405020304" charset="0"/>
              </a:rPr>
              <a:t>）统计量判别法</a:t>
            </a:r>
            <a:endParaRPr lang="zh-CN" sz="2400" b="0">
              <a:latin typeface="Times New Roman" panose="02020603050405020304" charset="0"/>
              <a:ea typeface="宋体" panose="02010600030101010101" pitchFamily="2" charset="-122"/>
              <a:cs typeface="Times New Roman" panose="02020603050405020304" charset="0"/>
            </a:endParaRPr>
          </a:p>
          <a:p>
            <a:pPr indent="304800" fontAlgn="auto">
              <a:lnSpc>
                <a:spcPct val="150000"/>
              </a:lnSpc>
            </a:pPr>
            <a:r>
              <a:rPr lang="en-US" altLang="zh-CN" sz="2400" b="0">
                <a:latin typeface="Times New Roman" panose="02020603050405020304" charset="0"/>
                <a:ea typeface="宋体" panose="02010600030101010101" pitchFamily="2" charset="-122"/>
                <a:cs typeface="Times New Roman" panose="02020603050405020304" charset="0"/>
              </a:rPr>
              <a:t>        </a:t>
            </a:r>
            <a:r>
              <a:rPr lang="zh-CN" sz="2400" b="0">
                <a:latin typeface="Times New Roman" panose="02020603050405020304" charset="0"/>
                <a:ea typeface="宋体" panose="02010600030101010101" pitchFamily="2" charset="-122"/>
                <a:cs typeface="Times New Roman" panose="02020603050405020304" charset="0"/>
              </a:rPr>
              <a:t>计算该组数据的最小值，最大值以及平均值，来检测某个数据是否超出合理范围。</a:t>
            </a:r>
            <a:endParaRPr lang="en-US" sz="2400" b="0">
              <a:latin typeface="Times New Roman" panose="02020603050405020304" charset="0"/>
              <a:ea typeface="宋体" panose="02010600030101010101" pitchFamily="2" charset="-122"/>
              <a:cs typeface="Times New Roman" panose="02020603050405020304" charset="0"/>
            </a:endParaRPr>
          </a:p>
          <a:p>
            <a:pPr indent="304800" fontAlgn="auto">
              <a:lnSpc>
                <a:spcPct val="150000"/>
              </a:lnSpc>
            </a:pP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zh-CN" sz="2400">
                <a:latin typeface="Times New Roman" panose="02020603050405020304" charset="0"/>
                <a:ea typeface="宋体" panose="02010600030101010101" pitchFamily="2" charset="-122"/>
                <a:cs typeface="Times New Roman" panose="02020603050405020304" charset="0"/>
                <a:sym typeface="+mn-ea"/>
              </a:rPr>
              <a:t>（</a:t>
            </a:r>
            <a:r>
              <a:rPr lang="en-US" altLang="zh-CN" sz="2400">
                <a:latin typeface="Times New Roman" panose="02020603050405020304" charset="0"/>
                <a:ea typeface="宋体" panose="02010600030101010101" pitchFamily="2" charset="-122"/>
                <a:cs typeface="Times New Roman" panose="02020603050405020304" charset="0"/>
                <a:sym typeface="+mn-ea"/>
              </a:rPr>
              <a:t>2</a:t>
            </a:r>
            <a:r>
              <a:rPr lang="zh-CN" sz="2400">
                <a:latin typeface="Times New Roman" panose="02020603050405020304" charset="0"/>
                <a:ea typeface="宋体" panose="02010600030101010101" pitchFamily="2" charset="-122"/>
                <a:cs typeface="Times New Roman" panose="02020603050405020304" charset="0"/>
                <a:sym typeface="+mn-ea"/>
              </a:rPr>
              <a:t>）</a:t>
            </a:r>
            <a:r>
              <a:rPr lang="en-US" sz="2400" b="0">
                <a:latin typeface="Times New Roman" panose="02020603050405020304" charset="0"/>
                <a:ea typeface="宋体" panose="02010600030101010101" pitchFamily="2" charset="-122"/>
                <a:cs typeface="Times New Roman" panose="02020603050405020304" charset="0"/>
              </a:rPr>
              <a:t>3σ</a:t>
            </a:r>
            <a:r>
              <a:rPr lang="zh-CN" sz="2400" b="0">
                <a:latin typeface="Times New Roman" panose="02020603050405020304" charset="0"/>
                <a:ea typeface="宋体" panose="02010600030101010101" pitchFamily="2" charset="-122"/>
                <a:cs typeface="Times New Roman" panose="02020603050405020304" charset="0"/>
              </a:rPr>
              <a:t>原则</a:t>
            </a:r>
            <a:endParaRPr lang="zh-CN" sz="2400" b="0">
              <a:latin typeface="Times New Roman" panose="02020603050405020304" charset="0"/>
              <a:ea typeface="宋体" panose="02010600030101010101" pitchFamily="2" charset="-122"/>
              <a:cs typeface="Times New Roman" panose="02020603050405020304" charset="0"/>
            </a:endParaRPr>
          </a:p>
          <a:p>
            <a:pPr indent="304800" fontAlgn="auto">
              <a:lnSpc>
                <a:spcPct val="150000"/>
              </a:lnSpc>
            </a:pPr>
            <a:r>
              <a:rPr lang="en-US" altLang="zh-CN" sz="2400" b="0">
                <a:latin typeface="Times New Roman" panose="02020603050405020304" charset="0"/>
                <a:ea typeface="宋体" panose="02010600030101010101" pitchFamily="2" charset="-122"/>
                <a:cs typeface="Times New Roman" panose="02020603050405020304" charset="0"/>
              </a:rPr>
              <a:t>        </a:t>
            </a:r>
            <a:r>
              <a:rPr lang="zh-CN" sz="2400" b="0">
                <a:latin typeface="Times New Roman" panose="02020603050405020304" charset="0"/>
                <a:ea typeface="宋体" panose="02010600030101010101" pitchFamily="2" charset="-122"/>
                <a:cs typeface="Times New Roman" panose="02020603050405020304" charset="0"/>
              </a:rPr>
              <a:t>依据正态分布，距离平均值</a:t>
            </a:r>
            <a:r>
              <a:rPr lang="en-US" sz="2400" b="0">
                <a:latin typeface="Times New Roman" panose="02020603050405020304" charset="0"/>
                <a:ea typeface="宋体" panose="02010600030101010101" pitchFamily="2" charset="-122"/>
                <a:cs typeface="Times New Roman" panose="02020603050405020304" charset="0"/>
              </a:rPr>
              <a:t>3σ</a:t>
            </a:r>
            <a:r>
              <a:rPr lang="zh-CN" sz="2400" b="0">
                <a:latin typeface="Times New Roman" panose="02020603050405020304" charset="0"/>
                <a:ea typeface="宋体" panose="02010600030101010101" pitchFamily="2" charset="-122"/>
                <a:cs typeface="Times New Roman" panose="02020603050405020304" charset="0"/>
              </a:rPr>
              <a:t>以外的数值出现属于小概率事件，此时，异常值出将现在距离平均值</a:t>
            </a:r>
            <a:r>
              <a:rPr lang="en-US" sz="2400" b="0">
                <a:latin typeface="Times New Roman" panose="02020603050405020304" charset="0"/>
                <a:ea typeface="宋体" panose="02010600030101010101" pitchFamily="2" charset="-122"/>
                <a:cs typeface="Times New Roman" panose="02020603050405020304" charset="0"/>
              </a:rPr>
              <a:t>3σ</a:t>
            </a:r>
            <a:r>
              <a:rPr lang="zh-CN" sz="2400" b="0">
                <a:latin typeface="Times New Roman" panose="02020603050405020304" charset="0"/>
                <a:ea typeface="宋体" panose="02010600030101010101" pitchFamily="2" charset="-122"/>
                <a:cs typeface="Times New Roman" panose="02020603050405020304" charset="0"/>
              </a:rPr>
              <a:t>以外的地方。</a:t>
            </a:r>
            <a:endParaRPr lang="en-US" sz="2400" b="0">
              <a:latin typeface="Times New Roman" panose="02020603050405020304" charset="0"/>
              <a:ea typeface="宋体" panose="02010600030101010101" pitchFamily="2" charset="-122"/>
              <a:cs typeface="Times New Roman" panose="02020603050405020304" charset="0"/>
            </a:endParaRPr>
          </a:p>
          <a:p>
            <a:pPr indent="304800" fontAlgn="auto">
              <a:lnSpc>
                <a:spcPct val="150000"/>
              </a:lnSpc>
            </a:pPr>
            <a:r>
              <a:rPr lang="en-US" altLang="zh-CN" sz="2400">
                <a:latin typeface="Times New Roman" panose="02020603050405020304" charset="0"/>
                <a:ea typeface="宋体" panose="02010600030101010101" pitchFamily="2" charset="-122"/>
                <a:cs typeface="Times New Roman" panose="02020603050405020304" charset="0"/>
                <a:sym typeface="+mn-ea"/>
              </a:rPr>
              <a:t>      </a:t>
            </a:r>
            <a:r>
              <a:rPr lang="zh-CN" sz="2400">
                <a:latin typeface="Times New Roman" panose="02020603050405020304" charset="0"/>
                <a:ea typeface="宋体" panose="02010600030101010101" pitchFamily="2" charset="-122"/>
                <a:cs typeface="Times New Roman" panose="02020603050405020304" charset="0"/>
                <a:sym typeface="+mn-ea"/>
              </a:rPr>
              <a:t>（</a:t>
            </a:r>
            <a:r>
              <a:rPr lang="en-US" altLang="zh-CN" sz="2400">
                <a:latin typeface="Times New Roman" panose="02020603050405020304" charset="0"/>
                <a:ea typeface="宋体" panose="02010600030101010101" pitchFamily="2" charset="-122"/>
                <a:cs typeface="Times New Roman" panose="02020603050405020304" charset="0"/>
                <a:sym typeface="+mn-ea"/>
              </a:rPr>
              <a:t>3</a:t>
            </a:r>
            <a:r>
              <a:rPr lang="zh-CN" sz="2400">
                <a:latin typeface="Times New Roman" panose="02020603050405020304" charset="0"/>
                <a:ea typeface="宋体" panose="02010600030101010101" pitchFamily="2" charset="-122"/>
                <a:cs typeface="Times New Roman" panose="02020603050405020304" charset="0"/>
                <a:sym typeface="+mn-ea"/>
              </a:rPr>
              <a:t>）</a:t>
            </a:r>
            <a:r>
              <a:rPr lang="zh-CN" sz="2400" b="0">
                <a:latin typeface="Times New Roman" panose="02020603050405020304" charset="0"/>
                <a:ea typeface="宋体" panose="02010600030101010101" pitchFamily="2" charset="-122"/>
                <a:cs typeface="Times New Roman" panose="02020603050405020304" charset="0"/>
              </a:rPr>
              <a:t>箱线图判断法</a:t>
            </a:r>
            <a:endParaRPr lang="zh-CN" sz="2400" b="0">
              <a:latin typeface="Times New Roman" panose="02020603050405020304" charset="0"/>
              <a:ea typeface="宋体" panose="02010600030101010101" pitchFamily="2" charset="-122"/>
              <a:cs typeface="Times New Roman" panose="02020603050405020304" charset="0"/>
            </a:endParaRPr>
          </a:p>
          <a:p>
            <a:pPr indent="304800" fontAlgn="auto">
              <a:lnSpc>
                <a:spcPct val="150000"/>
              </a:lnSpc>
            </a:pPr>
            <a:r>
              <a:rPr lang="en-US" altLang="zh-CN" sz="2400" b="0">
                <a:latin typeface="Times New Roman" panose="02020603050405020304" charset="0"/>
                <a:ea typeface="宋体" panose="02010600030101010101" pitchFamily="2" charset="-122"/>
                <a:cs typeface="Times New Roman" panose="02020603050405020304" charset="0"/>
              </a:rPr>
              <a:t>         </a:t>
            </a:r>
            <a:r>
              <a:rPr lang="zh-CN" sz="2400" b="0">
                <a:latin typeface="Times New Roman" panose="02020603050405020304" charset="0"/>
                <a:ea typeface="宋体" panose="02010600030101010101" pitchFamily="2" charset="-122"/>
                <a:cs typeface="Times New Roman" panose="02020603050405020304" charset="0"/>
              </a:rPr>
              <a:t>箱线图可以直观地查看数据分布情况，如果数据超出箱线图的上下边界就认为是异常值。</a:t>
            </a:r>
            <a:endParaRPr lang="zh-CN" altLang="en-US" sz="2400" b="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advTm="281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1" name="文本框 30"/>
          <p:cNvSpPr txBox="1"/>
          <p:nvPr>
            <p:custDataLst>
              <p:tags r:id="rId2"/>
            </p:custDataLst>
          </p:nvPr>
        </p:nvSpPr>
        <p:spPr>
          <a:xfrm>
            <a:off x="337185" y="614045"/>
            <a:ext cx="5334000" cy="603250"/>
          </a:xfrm>
          <a:prstGeom prst="rect">
            <a:avLst/>
          </a:prstGeom>
          <a:noFill/>
        </p:spPr>
        <p:txBody>
          <a:bodyPr wrap="square" rtlCol="0">
            <a:no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6.1.2.1 异常数据处理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337185" y="1066800"/>
            <a:ext cx="11854815" cy="5077460"/>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当异常值出现时，是否需要进行处理应视具体情况而定。常见的异常值的处理方法有：</a:t>
            </a:r>
            <a:r>
              <a:rPr lang="en-US" sz="2400" b="0">
                <a:latin typeface="Times New Roman" panose="02020603050405020304" charset="0"/>
                <a:ea typeface="宋体" panose="02010600030101010101" pitchFamily="2" charset="-122"/>
              </a:rPr>
              <a:t>     (1) </a:t>
            </a:r>
            <a:r>
              <a:rPr lang="zh-CN" sz="2400" b="0">
                <a:ea typeface="宋体" panose="02010600030101010101" pitchFamily="2" charset="-122"/>
              </a:rPr>
              <a:t>删除记录</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数据量足够多的情况下直接删除异常值记录，不进行考虑。</a:t>
            </a:r>
            <a:r>
              <a:rPr lang="en-US" sz="2400" b="0">
                <a:latin typeface="Times New Roman" panose="02020603050405020304" charset="0"/>
                <a:ea typeface="宋体" panose="02010600030101010101" pitchFamily="2" charset="-122"/>
              </a:rPr>
              <a:t>     (2) </a:t>
            </a:r>
            <a:r>
              <a:rPr lang="zh-CN" sz="2400" b="0">
                <a:ea typeface="宋体" panose="02010600030101010101" pitchFamily="2" charset="-122"/>
              </a:rPr>
              <a:t>视为缺失</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将异常值看作缺失值，按缺失值的处理方法进行操作。</a:t>
            </a:r>
            <a:r>
              <a:rPr lang="en-US" sz="2400" b="0">
                <a:latin typeface="Times New Roman" panose="02020603050405020304" charset="0"/>
                <a:ea typeface="宋体" panose="02010600030101010101" pitchFamily="2" charset="-122"/>
              </a:rPr>
              <a:t>     (3) </a:t>
            </a:r>
            <a:r>
              <a:rPr lang="zh-CN" sz="2400" b="0">
                <a:ea typeface="宋体" panose="02010600030101010101" pitchFamily="2" charset="-122"/>
              </a:rPr>
              <a:t>平均值修正</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使用靠近异常值的几个数据的平均值代替，或使用整个数据集的平均值代替。</a:t>
            </a:r>
            <a:r>
              <a:rPr lang="en-US" sz="2400" b="0">
                <a:latin typeface="Times New Roman" panose="02020603050405020304" charset="0"/>
                <a:ea typeface="宋体" panose="02010600030101010101" pitchFamily="2" charset="-122"/>
              </a:rPr>
              <a:t>     (4) </a:t>
            </a:r>
            <a:r>
              <a:rPr lang="zh-CN" sz="2400" b="0">
                <a:ea typeface="宋体" panose="02010600030101010101" pitchFamily="2" charset="-122"/>
              </a:rPr>
              <a:t>不做处理</a:t>
            </a:r>
            <a:endParaRPr lang="zh-CN" sz="2400" b="0">
              <a:ea typeface="宋体" panose="02010600030101010101" pitchFamily="2" charset="-122"/>
            </a:endParaRPr>
          </a:p>
          <a:p>
            <a:pPr indent="304800" fontAlgn="auto">
              <a:lnSpc>
                <a:spcPct val="150000"/>
              </a:lnSpc>
            </a:pPr>
            <a:r>
              <a:rPr lang="en-US" altLang="zh-CN" sz="2400" b="0">
                <a:ea typeface="宋体" panose="02010600030101010101" pitchFamily="2" charset="-122"/>
              </a:rPr>
              <a:t>    </a:t>
            </a:r>
            <a:r>
              <a:rPr lang="zh-CN" sz="2400" b="0">
                <a:ea typeface="宋体" panose="02010600030101010101" pitchFamily="2" charset="-122"/>
              </a:rPr>
              <a:t>将异常值当成正常数据进行操作。</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1045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1" name="文本框 30"/>
          <p:cNvSpPr txBox="1"/>
          <p:nvPr>
            <p:custDataLst>
              <p:tags r:id="rId2"/>
            </p:custDataLst>
          </p:nvPr>
        </p:nvSpPr>
        <p:spPr>
          <a:xfrm>
            <a:off x="337185" y="311785"/>
            <a:ext cx="5334000" cy="603250"/>
          </a:xfrm>
          <a:prstGeom prst="rect">
            <a:avLst/>
          </a:prstGeom>
          <a:noFill/>
        </p:spPr>
        <p:txBody>
          <a:bodyPr wrap="square" rtlCol="0">
            <a:noAutofit/>
          </a:bodyPr>
          <a:p>
            <a:r>
              <a:rPr sz="2800" dirty="0">
                <a:ln>
                  <a:solidFill>
                    <a:schemeClr val="accent1"/>
                  </a:solidFill>
                </a:ln>
                <a:latin typeface="微软雅黑" panose="020B0503020204020204" pitchFamily="34" charset="-122"/>
                <a:ea typeface="微软雅黑" panose="020B0503020204020204" pitchFamily="34" charset="-122"/>
                <a:sym typeface="+mn-ea"/>
              </a:rPr>
              <a:t>6.1.2.1 异常数据处理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337185" y="728345"/>
            <a:ext cx="11626850" cy="1198880"/>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例题</a:t>
            </a:r>
            <a:r>
              <a:rPr lang="en-US" sz="2400" b="0">
                <a:latin typeface="Times New Roman" panose="02020603050405020304" charset="0"/>
                <a:ea typeface="宋体" panose="02010600030101010101" pitchFamily="2" charset="-122"/>
              </a:rPr>
              <a:t>6.1</a:t>
            </a:r>
            <a:r>
              <a:rPr lang="zh-CN" sz="2400" b="0">
                <a:ea typeface="宋体" panose="02010600030101010101" pitchFamily="2" charset="-122"/>
              </a:rPr>
              <a:t>中先设置异常值，再分别采用散点图、箱线图以及</a:t>
            </a:r>
            <a:r>
              <a:rPr lang="en-US" sz="2400" b="0">
                <a:latin typeface="Times New Roman" panose="02020603050405020304" charset="0"/>
                <a:ea typeface="宋体" panose="02010600030101010101" pitchFamily="2" charset="-122"/>
              </a:rPr>
              <a:t>3σ</a:t>
            </a:r>
            <a:r>
              <a:rPr lang="zh-CN" sz="2400" b="0">
                <a:ea typeface="宋体" panose="02010600030101010101" pitchFamily="2" charset="-122"/>
              </a:rPr>
              <a:t>原则进行异常值检测，散点图如图</a:t>
            </a:r>
            <a:r>
              <a:rPr lang="en-US" sz="2400" b="0">
                <a:latin typeface="Times New Roman" panose="02020603050405020304" charset="0"/>
                <a:ea typeface="宋体" panose="02010600030101010101" pitchFamily="2" charset="-122"/>
              </a:rPr>
              <a:t>6.1</a:t>
            </a:r>
            <a:r>
              <a:rPr lang="zh-CN" sz="2400" b="0">
                <a:ea typeface="宋体" panose="02010600030101010101" pitchFamily="2" charset="-122"/>
              </a:rPr>
              <a:t>所示，箱线图如图</a:t>
            </a:r>
            <a:r>
              <a:rPr lang="en-US" sz="2400" b="0">
                <a:latin typeface="Times New Roman" panose="02020603050405020304" charset="0"/>
                <a:ea typeface="宋体" panose="02010600030101010101" pitchFamily="2" charset="-122"/>
              </a:rPr>
              <a:t>6.2</a:t>
            </a:r>
            <a:r>
              <a:rPr lang="zh-CN" sz="2400" b="0">
                <a:ea typeface="宋体" panose="02010600030101010101" pitchFamily="2" charset="-122"/>
              </a:rPr>
              <a:t>所示。</a:t>
            </a:r>
            <a:endParaRPr lang="zh-CN" altLang="en-US" sz="2400" b="0">
              <a:ea typeface="宋体" panose="02010600030101010101" pitchFamily="2" charset="-122"/>
            </a:endParaRPr>
          </a:p>
        </p:txBody>
      </p:sp>
      <p:sp>
        <p:nvSpPr>
          <p:cNvPr id="3" name="文本框 2"/>
          <p:cNvSpPr txBox="1"/>
          <p:nvPr/>
        </p:nvSpPr>
        <p:spPr>
          <a:xfrm>
            <a:off x="423545" y="2248535"/>
            <a:ext cx="5080000" cy="460375"/>
          </a:xfrm>
          <a:prstGeom prst="rect">
            <a:avLst/>
          </a:prstGeom>
          <a:noFill/>
          <a:ln w="9525">
            <a:noFill/>
          </a:ln>
        </p:spPr>
        <p:txBody>
          <a:bodyPr>
            <a:spAutoFit/>
          </a:bodyPr>
          <a:p>
            <a:pPr indent="304800"/>
            <a:r>
              <a:rPr lang="zh-CN" sz="2400" b="0">
                <a:ea typeface="黑体" panose="02010609060101010101" charset="-122"/>
              </a:rPr>
              <a:t>例题</a:t>
            </a:r>
            <a:r>
              <a:rPr lang="en-US" sz="2400" b="0">
                <a:latin typeface="Times New Roman" panose="02020603050405020304" charset="0"/>
                <a:ea typeface="黑体" panose="02010609060101010101" charset="-122"/>
              </a:rPr>
              <a:t>6.1</a:t>
            </a:r>
            <a:r>
              <a:rPr lang="zh-CN" sz="2400" b="0">
                <a:ea typeface="宋体" panose="02010600030101010101" pitchFamily="2" charset="-122"/>
              </a:rPr>
              <a:t>异常值检测。</a:t>
            </a:r>
            <a:endParaRPr lang="zh-CN" altLang="en-US" sz="2400" b="0">
              <a:ea typeface="宋体" panose="0201060003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a:off x="264160" y="1927225"/>
            <a:ext cx="5310505" cy="4362450"/>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6096000" y="2708910"/>
            <a:ext cx="5662930" cy="2795270"/>
          </a:xfrm>
          <a:prstGeom prst="rect">
            <a:avLst/>
          </a:prstGeom>
        </p:spPr>
      </p:pic>
    </p:spTree>
  </p:cSld>
  <p:clrMapOvr>
    <a:masterClrMapping/>
  </p:clrMapOvr>
  <p:transition spd="slow" advTm="2811">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31395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1" name="文本框 30"/>
          <p:cNvSpPr txBox="1"/>
          <p:nvPr>
            <p:custDataLst>
              <p:tags r:id="rId2"/>
            </p:custDataLst>
          </p:nvPr>
        </p:nvSpPr>
        <p:spPr>
          <a:xfrm>
            <a:off x="337185" y="415290"/>
            <a:ext cx="5334000" cy="603250"/>
          </a:xfrm>
          <a:prstGeom prst="rect">
            <a:avLst/>
          </a:prstGeom>
          <a:noFill/>
        </p:spPr>
        <p:txBody>
          <a:bodyPr wrap="square" rtlCol="0">
            <a:noAutofit/>
          </a:bodyPr>
          <a:p>
            <a:r>
              <a:rPr sz="2800" dirty="0">
                <a:ln>
                  <a:solidFill>
                    <a:schemeClr val="accent1"/>
                  </a:solidFill>
                </a:ln>
                <a:latin typeface="微软雅黑" panose="020B0503020204020204" pitchFamily="34" charset="-122"/>
                <a:ea typeface="微软雅黑" panose="020B0503020204020204" pitchFamily="34" charset="-122"/>
                <a:sym typeface="+mn-ea"/>
              </a:rPr>
              <a:t>6.1.2.1 异常数据处理</a:t>
            </a:r>
            <a:endParaRPr sz="2800" dirty="0">
              <a:ln>
                <a:solidFill>
                  <a:schemeClr val="accent1"/>
                </a:solidFill>
              </a:ln>
              <a:latin typeface="微软雅黑" panose="020B0503020204020204" pitchFamily="34" charset="-122"/>
              <a:ea typeface="微软雅黑" panose="020B0503020204020204" pitchFamily="34" charset="-122"/>
              <a:sym typeface="+mn-ea"/>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16" name="图片 15"/>
          <p:cNvPicPr>
            <a:picLocks noChangeAspect="1"/>
          </p:cNvPicPr>
          <p:nvPr>
            <p:custDataLst>
              <p:tags r:id="rId3"/>
            </p:custDataLst>
          </p:nvPr>
        </p:nvPicPr>
        <p:blipFill>
          <a:blip r:embed="rId4"/>
          <a:srcRect l="2080" t="1599" r="8399" b="3715"/>
          <a:stretch>
            <a:fillRect/>
          </a:stretch>
        </p:blipFill>
        <p:spPr>
          <a:xfrm>
            <a:off x="1325880" y="896620"/>
            <a:ext cx="4345305" cy="4062095"/>
          </a:xfrm>
          <a:prstGeom prst="rect">
            <a:avLst/>
          </a:prstGeom>
        </p:spPr>
      </p:pic>
      <p:pic>
        <p:nvPicPr>
          <p:cNvPr id="17" name="图片 16"/>
          <p:cNvPicPr>
            <a:picLocks noChangeAspect="1"/>
          </p:cNvPicPr>
          <p:nvPr>
            <p:custDataLst>
              <p:tags r:id="rId5"/>
            </p:custDataLst>
          </p:nvPr>
        </p:nvPicPr>
        <p:blipFill>
          <a:blip r:embed="rId6"/>
          <a:stretch>
            <a:fillRect/>
          </a:stretch>
        </p:blipFill>
        <p:spPr>
          <a:xfrm>
            <a:off x="6379845" y="953135"/>
            <a:ext cx="4827270" cy="3921125"/>
          </a:xfrm>
          <a:prstGeom prst="rect">
            <a:avLst/>
          </a:prstGeom>
        </p:spPr>
      </p:pic>
      <p:sp>
        <p:nvSpPr>
          <p:cNvPr id="100" name="文本框 99"/>
          <p:cNvSpPr txBox="1"/>
          <p:nvPr/>
        </p:nvSpPr>
        <p:spPr>
          <a:xfrm>
            <a:off x="337185" y="4958715"/>
            <a:ext cx="11750040" cy="1245235"/>
          </a:xfrm>
          <a:prstGeom prst="rect">
            <a:avLst/>
          </a:prstGeom>
          <a:noFill/>
          <a:ln w="9525">
            <a:noFill/>
          </a:ln>
        </p:spPr>
        <p:txBody>
          <a:bodyPr wrap="square">
            <a:spAutoFit/>
          </a:bodyPr>
          <a:p>
            <a:pPr indent="304800" fontAlgn="auto">
              <a:lnSpc>
                <a:spcPts val="3000"/>
              </a:lnSpc>
            </a:pPr>
            <a:r>
              <a:rPr lang="zh-CN" sz="2400" b="0">
                <a:ea typeface="宋体" panose="02010600030101010101" pitchFamily="2" charset="-122"/>
              </a:rPr>
              <a:t>从案例</a:t>
            </a:r>
            <a:r>
              <a:rPr lang="en-US" sz="2400" b="0">
                <a:latin typeface="Times New Roman" panose="02020603050405020304" charset="0"/>
                <a:ea typeface="宋体" panose="02010600030101010101" pitchFamily="2" charset="-122"/>
              </a:rPr>
              <a:t>6.1 </a:t>
            </a:r>
            <a:r>
              <a:rPr lang="zh-CN" sz="2400" b="0">
                <a:ea typeface="宋体" panose="02010600030101010101" pitchFamily="2" charset="-122"/>
              </a:rPr>
              <a:t>可知，通过绘制散点图和箱线图可以快速有效地找到两个异常值，但使用</a:t>
            </a:r>
            <a:r>
              <a:rPr lang="en-US" sz="2400" b="0">
                <a:latin typeface="Times New Roman" panose="02020603050405020304" charset="0"/>
                <a:ea typeface="宋体" panose="02010600030101010101" pitchFamily="2" charset="-122"/>
              </a:rPr>
              <a:t>3σ</a:t>
            </a:r>
            <a:r>
              <a:rPr lang="zh-CN" sz="2400" b="0">
                <a:ea typeface="宋体" panose="02010600030101010101" pitchFamily="2" charset="-122"/>
              </a:rPr>
              <a:t>原则却只筛选出一个异常值，这是因为</a:t>
            </a:r>
            <a:r>
              <a:rPr lang="en-US" sz="2400" b="0">
                <a:latin typeface="Times New Roman" panose="02020603050405020304" charset="0"/>
                <a:ea typeface="宋体" panose="02010600030101010101" pitchFamily="2" charset="-122"/>
              </a:rPr>
              <a:t>3σ</a:t>
            </a:r>
            <a:r>
              <a:rPr lang="zh-CN" sz="2400" b="0">
                <a:ea typeface="宋体" panose="02010600030101010101" pitchFamily="2" charset="-122"/>
              </a:rPr>
              <a:t>原则假设数据集服从正态分布，所以对于不符合该要求的数据，效果不是很好。</a:t>
            </a:r>
            <a:endParaRPr lang="zh-CN" altLang="en-US" sz="2400" b="0">
              <a:ea typeface="宋体" panose="02010600030101010101" pitchFamily="2" charset="-122"/>
            </a:endParaRPr>
          </a:p>
        </p:txBody>
      </p:sp>
    </p:spTree>
  </p:cSld>
  <p:clrMapOvr>
    <a:masterClrMapping/>
  </p:clrMapOvr>
  <p:transition spd="slow" advTm="2811">
    <p:push dir="u"/>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PP_MARK_KEY" val="3b2d7f82-677f-49dc-96d7-a8e0cd7484b8"/>
  <p:tag name="COMMONDATA" val="eyJjb3VudCI6MjMsImhkaWQiOiJmNTU1NTc2YmJmZmM3MGE3NDUxYzIwYmE1M2U3ZDM4OSIsInVzZXJDb3VudCI6NX0="/>
  <p:tag name="commondata" val="eyJjb3VudCI6MjQsImhkaWQiOiJhODBjNjVlNmVjZDJkODQ0MDIzNjdhNWM4NGUyODNjYyIsInVzZXJDb3VudCI6MX0="/>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12079</Words>
  <Application>WPS 演示</Application>
  <PresentationFormat>宽屏</PresentationFormat>
  <Paragraphs>338</Paragraphs>
  <Slides>58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17</vt:i4>
      </vt:variant>
      <vt:variant>
        <vt:lpstr>幻灯片标题</vt:lpstr>
      </vt:variant>
      <vt:variant>
        <vt:i4>58</vt:i4>
      </vt:variant>
    </vt:vector>
  </HeadingPairs>
  <TitlesOfParts>
    <vt:vector size="86" baseType="lpstr">
      <vt:lpstr>Arial</vt:lpstr>
      <vt:lpstr>宋体</vt:lpstr>
      <vt:lpstr>Wingdings</vt:lpstr>
      <vt:lpstr>微软雅黑</vt:lpstr>
      <vt:lpstr>黑体</vt:lpstr>
      <vt:lpstr>Times New Roman</vt:lpstr>
      <vt:lpstr>阿里巴巴普惠体 R</vt:lpstr>
      <vt:lpstr>Segoe Print</vt:lpstr>
      <vt:lpstr>Arial Unicode MS</vt:lpstr>
      <vt:lpstr>Calibri</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179</cp:revision>
  <dcterms:created xsi:type="dcterms:W3CDTF">2019-09-12T05:45:00Z</dcterms:created>
  <dcterms:modified xsi:type="dcterms:W3CDTF">2023-12-18T15:27:41Z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D0C1A6E6AC1C4A91AA7E7022AA6BD71E_13</vt:lpwstr>
  </property>
</Properties>
</file>