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84" r:id="rId3"/>
    <p:sldId id="486" r:id="rId4"/>
    <p:sldId id="485" r:id="rId5"/>
    <p:sldId id="487" r:id="rId6"/>
    <p:sldId id="415" r:id="rId7"/>
    <p:sldId id="490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6" userDrawn="1">
          <p15:clr>
            <a:srgbClr val="A4A3A4"/>
          </p15:clr>
        </p15:guide>
        <p15:guide id="2" pos="3784" userDrawn="1">
          <p15:clr>
            <a:srgbClr val="A4A3A4"/>
          </p15:clr>
        </p15:guide>
        <p15:guide id="3" orient="horz" pos="3825" userDrawn="1">
          <p15:clr>
            <a:srgbClr val="A4A3A4"/>
          </p15:clr>
        </p15:guide>
        <p15:guide id="4" orient="horz" pos="551" userDrawn="1">
          <p15:clr>
            <a:srgbClr val="A4A3A4"/>
          </p15:clr>
        </p15:guide>
        <p15:guide id="5" pos="6998" userDrawn="1">
          <p15:clr>
            <a:srgbClr val="A4A3A4"/>
          </p15:clr>
        </p15:guide>
        <p15:guide id="6" pos="6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</p:showPr>
  <p:clrMru>
    <a:srgbClr val="2E75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19" autoAdjust="0"/>
    <p:restoredTop sz="94660"/>
  </p:normalViewPr>
  <p:slideViewPr>
    <p:cSldViewPr snapToGrid="0" showGuides="1">
      <p:cViewPr varScale="1">
        <p:scale>
          <a:sx n="64" d="100"/>
          <a:sy n="64" d="100"/>
        </p:scale>
        <p:origin x="108" y="52"/>
      </p:cViewPr>
      <p:guideLst>
        <p:guide orient="horz" pos="2096"/>
        <p:guide pos="3784"/>
        <p:guide orient="horz" pos="3825"/>
        <p:guide orient="horz" pos="551"/>
        <p:guide pos="6998"/>
        <p:guide pos="68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20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image" Target="../media/image3.wmf"/><Relationship Id="rId4" Type="http://schemas.openxmlformats.org/officeDocument/2006/relationships/tags" Target="../tags/tag6.xml"/><Relationship Id="rId3" Type="http://schemas.openxmlformats.org/officeDocument/2006/relationships/image" Target="../media/image2.jpeg"/><Relationship Id="rId2" Type="http://schemas.openxmlformats.org/officeDocument/2006/relationships/tags" Target="../tags/tag5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16.xml"/><Relationship Id="rId14" Type="http://schemas.openxmlformats.org/officeDocument/2006/relationships/tags" Target="../tags/tag15.xml"/><Relationship Id="rId13" Type="http://schemas.openxmlformats.org/officeDocument/2006/relationships/tags" Target="../tags/tag14.xml"/><Relationship Id="rId12" Type="http://schemas.openxmlformats.org/officeDocument/2006/relationships/tags" Target="../tags/tag13.xml"/><Relationship Id="rId11" Type="http://schemas.openxmlformats.org/officeDocument/2006/relationships/tags" Target="../tags/tag12.xml"/><Relationship Id="rId10" Type="http://schemas.openxmlformats.org/officeDocument/2006/relationships/tags" Target="../tags/tag11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.bin"/><Relationship Id="rId8" Type="http://schemas.openxmlformats.org/officeDocument/2006/relationships/tags" Target="../tags/tag19.xml"/><Relationship Id="rId7" Type="http://schemas.openxmlformats.org/officeDocument/2006/relationships/oleObject" Target="../embeddings/oleObject2.bin"/><Relationship Id="rId6" Type="http://schemas.openxmlformats.org/officeDocument/2006/relationships/image" Target="../media/image5.wmf"/><Relationship Id="rId5" Type="http://schemas.openxmlformats.org/officeDocument/2006/relationships/oleObject" Target="../embeddings/oleObject1.bin"/><Relationship Id="rId4" Type="http://schemas.openxmlformats.org/officeDocument/2006/relationships/tags" Target="../tags/tag18.xml"/><Relationship Id="rId3" Type="http://schemas.openxmlformats.org/officeDocument/2006/relationships/image" Target="../media/image4.png"/><Relationship Id="rId2" Type="http://schemas.openxmlformats.org/officeDocument/2006/relationships/tags" Target="../tags/tag17.xml"/><Relationship Id="rId12" Type="http://schemas.openxmlformats.org/officeDocument/2006/relationships/vmlDrawing" Target="../drawings/vmlDrawing1.v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6.wmf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13988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78535" y="1439545"/>
            <a:ext cx="9728200" cy="37217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241300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charset="0"/>
                <a:ea typeface="楷体_GB2312" pitchFamily="49" charset="-122"/>
                <a:sym typeface="+mn-ea"/>
              </a:rPr>
              <a:t>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数理统计是一个内容十分丰富的数学分支。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它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既有严格的理论，更有极其广泛的应用。而且随着科技的发展其研究内容还在不断地充实提高。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241300"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从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总体上来说，数理统计可以分为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两大类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：一类是如何科学地安排试验，以获取有效的随机数据。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此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部分内容称为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描述统计学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如：试验设计、抽样方法。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241300">
              <a:lnSpc>
                <a:spcPct val="150000"/>
              </a:lnSpc>
            </a:pP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241300">
              <a:lnSpc>
                <a:spcPct val="150000"/>
              </a:lnSpc>
            </a:pP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241300">
              <a:lnSpc>
                <a:spcPct val="150000"/>
              </a:lnSpc>
            </a:pP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0" y="-635"/>
            <a:ext cx="12192000" cy="78486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3.</a:t>
            </a:r>
            <a:r>
              <a:rPr lang="en-US" altLang="zh-CN" sz="2800"/>
              <a:t> </a:t>
            </a:r>
            <a:r>
              <a:rPr lang="zh-CN" altLang="en-US" sz="2800"/>
              <a:t>统计学</a:t>
            </a:r>
            <a:endParaRPr lang="zh-CN" altLang="en-US" sz="2800"/>
          </a:p>
        </p:txBody>
      </p:sp>
    </p:spTree>
  </p:cSld>
  <p:clrMapOvr>
    <a:masterClrMapping/>
  </p:clrMapOvr>
  <p:transition spd="slow" advTm="5231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13988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6780" y="2189480"/>
            <a:ext cx="1020127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241300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charset="0"/>
                <a:ea typeface="楷体_GB2312" pitchFamily="49" charset="-122"/>
                <a:sym typeface="+mn-ea"/>
              </a:rPr>
              <a:t>   </a:t>
            </a:r>
            <a:r>
              <a:rPr lang="zh-CN" altLang="en-US" sz="2400" b="1" dirty="0">
                <a:latin typeface="Times New Roman" panose="02020603050405020304" charset="0"/>
                <a:ea typeface="楷体_GB2312" pitchFamily="49" charset="-122"/>
                <a:sym typeface="+mn-ea"/>
              </a:rPr>
              <a:t>另一类是研究如何分析所获得的随机数据，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  <a:sym typeface="+mn-ea"/>
              </a:rPr>
              <a:t>对所研究的问题进行科学的、合理的估计和推断，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  <a:sym typeface="+mn-ea"/>
              </a:rPr>
              <a:t>尽可能地</a:t>
            </a:r>
            <a:r>
              <a:rPr lang="zh-CN" altLang="en-US" sz="2400" b="1" dirty="0">
                <a:latin typeface="Times New Roman" panose="02020603050405020304" charset="0"/>
                <a:ea typeface="楷体_GB2312" pitchFamily="49" charset="-122"/>
                <a:sym typeface="+mn-ea"/>
              </a:rPr>
              <a:t>为采取一定的决策提供依据，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  <a:sym typeface="+mn-ea"/>
              </a:rPr>
              <a:t>作出精确而可靠的结论。</a:t>
            </a:r>
            <a:r>
              <a:rPr lang="zh-CN" altLang="en-US" sz="2400" b="1">
                <a:latin typeface="Times New Roman" panose="02020603050405020304" charset="0"/>
                <a:ea typeface="楷体_GB2312" pitchFamily="49" charset="-122"/>
                <a:sym typeface="+mn-ea"/>
              </a:rPr>
              <a:t>这</a:t>
            </a:r>
            <a:r>
              <a:rPr lang="zh-CN" altLang="en-US" sz="2400" b="1" dirty="0">
                <a:latin typeface="Times New Roman" panose="02020603050405020304" charset="0"/>
                <a:ea typeface="楷体_GB2312" pitchFamily="49" charset="-122"/>
                <a:sym typeface="+mn-ea"/>
              </a:rPr>
              <a:t>部分的内容称为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楷体_GB2312" pitchFamily="49" charset="-122"/>
                <a:sym typeface="+mn-ea"/>
              </a:rPr>
              <a:t>推断统计学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  <a:sym typeface="+mn-ea"/>
              </a:rPr>
              <a:t>。</a:t>
            </a:r>
            <a:r>
              <a:rPr lang="zh-CN" altLang="en-US" sz="2400" b="1" dirty="0">
                <a:latin typeface="Times New Roman" panose="02020603050405020304" charset="0"/>
                <a:ea typeface="楷体_GB2312" pitchFamily="49" charset="-122"/>
                <a:sym typeface="+mn-ea"/>
              </a:rPr>
              <a:t>如：参数估计、假设检验等。</a:t>
            </a:r>
            <a:endParaRPr lang="zh-CN" altLang="en-US" sz="2400">
              <a:latin typeface="Times New Roman" panose="02020603050405020304" charset="0"/>
              <a:ea typeface="楷体_GB2312" pitchFamily="49" charset="-122"/>
            </a:endParaRPr>
          </a:p>
          <a:p>
            <a:pPr indent="241300">
              <a:lnSpc>
                <a:spcPct val="150000"/>
              </a:lnSpc>
            </a:pPr>
            <a:endParaRPr lang="zh-CN" altLang="en-US" sz="2400" b="1">
              <a:latin typeface="Times New Roman" panose="02020603050405020304" charset="0"/>
              <a:ea typeface="楷体_GB2312" pitchFamily="49" charset="-122"/>
            </a:endParaRPr>
          </a:p>
          <a:p>
            <a:pPr indent="241300">
              <a:lnSpc>
                <a:spcPct val="150000"/>
              </a:lnSpc>
            </a:pP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241300">
              <a:lnSpc>
                <a:spcPct val="150000"/>
              </a:lnSpc>
            </a:pP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241300">
              <a:lnSpc>
                <a:spcPct val="150000"/>
              </a:lnSpc>
            </a:pP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0" y="-635"/>
            <a:ext cx="12192000" cy="78486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3.</a:t>
            </a:r>
            <a:r>
              <a:rPr lang="en-US" altLang="zh-CN" sz="2800"/>
              <a:t> </a:t>
            </a:r>
            <a:r>
              <a:rPr lang="zh-CN" altLang="en-US" sz="2800"/>
              <a:t>统计学</a:t>
            </a:r>
            <a:endParaRPr lang="zh-CN" altLang="en-US" sz="2800"/>
          </a:p>
        </p:txBody>
      </p:sp>
    </p:spTree>
  </p:cSld>
  <p:clrMapOvr>
    <a:masterClrMapping/>
  </p:clrMapOvr>
  <p:transition spd="slow" advTm="5231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13988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0245" y="1285875"/>
            <a:ext cx="10808335" cy="40506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241300">
              <a:lnSpc>
                <a:spcPct val="150000"/>
              </a:lnSpc>
            </a:pPr>
            <a:r>
              <a:rPr lang="en-US" altLang="zh-CN" sz="2400" b="1" dirty="0">
                <a:solidFill>
                  <a:srgbClr val="FFFF00"/>
                </a:solidFill>
                <a:highlight>
                  <a:srgbClr val="0000FF"/>
                </a:highlight>
                <a:latin typeface="Times New Roman" panose="02020603050405020304" charset="0"/>
                <a:ea typeface="楷体_GB2312" pitchFamily="49" charset="-122"/>
                <a:sym typeface="+mn-ea"/>
              </a:rPr>
              <a:t> </a:t>
            </a:r>
            <a:r>
              <a:rPr lang="zh-CN" altLang="en-US" sz="2400" b="1" dirty="0">
                <a:solidFill>
                  <a:srgbClr val="FFFF00"/>
                </a:solidFill>
                <a:highlight>
                  <a:srgbClr val="0000FF"/>
                </a:highlight>
                <a:latin typeface="Times New Roman" panose="02020603050405020304" charset="0"/>
                <a:ea typeface="楷体_GB2312" pitchFamily="49" charset="-122"/>
                <a:sym typeface="+mn-ea"/>
              </a:rPr>
              <a:t>例如</a:t>
            </a:r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charset="0"/>
                <a:ea typeface="楷体_GB2312" pitchFamily="49" charset="-122"/>
                <a:sym typeface="+mn-ea"/>
              </a:rPr>
              <a:t>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某厂生产一型号的合金材料，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用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随机的方法选取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100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个样品进行强度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测试，面临以下问题：</a:t>
            </a:r>
            <a:endParaRPr lang="zh-CN" altLang="en-US" sz="2400" b="1" dirty="0">
              <a:latin typeface="Times New Roman" panose="02020603050405020304" charset="0"/>
              <a:ea typeface="楷体_GB2312" pitchFamily="49" charset="-122"/>
              <a:sym typeface="+mn-ea"/>
            </a:endParaRPr>
          </a:p>
          <a:p>
            <a:pPr indent="241300"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charset="0"/>
                <a:ea typeface="楷体_GB2312" pitchFamily="49" charset="-122"/>
                <a:sym typeface="+mn-ea"/>
              </a:rPr>
              <a:t>1</a:t>
            </a:r>
            <a:r>
              <a:rPr lang="zh-CN" altLang="en-US" sz="2400" b="1" dirty="0">
                <a:latin typeface="Times New Roman" panose="02020603050405020304" charset="0"/>
                <a:ea typeface="楷体_GB2312" pitchFamily="49" charset="-122"/>
                <a:sym typeface="+mn-ea"/>
              </a:rPr>
              <a:t>、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估计这批合金材料</a:t>
            </a:r>
            <a:r>
              <a:rPr lang="zh-CN" altLang="en-US" sz="2400" b="1" dirty="0">
                <a:latin typeface="Times New Roman" panose="02020603050405020304" charset="0"/>
                <a:ea typeface="楷体_GB2312" pitchFamily="49" charset="-122"/>
                <a:sym typeface="+mn-ea"/>
              </a:rPr>
              <a:t>的强度均值是多少</a:t>
            </a:r>
            <a:r>
              <a:rPr lang="en-US" altLang="zh-CN" sz="2400" b="1">
                <a:latin typeface="Times New Roman" panose="02020603050405020304" charset="0"/>
                <a:ea typeface="楷体_GB2312" pitchFamily="49" charset="-122"/>
                <a:sym typeface="+mn-ea"/>
              </a:rPr>
              <a:t>? </a:t>
            </a:r>
            <a:r>
              <a:rPr lang="en-US" altLang="zh-CN" sz="2400">
                <a:latin typeface="Times New Roman" panose="02020603050405020304" charset="0"/>
                <a:ea typeface="楷体_GB2312" pitchFamily="49" charset="-122"/>
                <a:sym typeface="+mn-ea"/>
              </a:rPr>
              <a:t>(</a:t>
            </a:r>
            <a:r>
              <a:rPr lang="zh-CN" altLang="en-US" sz="2400" b="1" dirty="0">
                <a:solidFill>
                  <a:srgbClr val="FFFF00"/>
                </a:solidFill>
                <a:highlight>
                  <a:srgbClr val="0000FF"/>
                </a:highlight>
                <a:latin typeface="Times New Roman" panose="02020603050405020304" charset="0"/>
                <a:ea typeface="楷体_GB2312" pitchFamily="49" charset="-122"/>
                <a:sym typeface="+mn-ea"/>
              </a:rPr>
              <a:t>参数的点估计问题</a:t>
            </a:r>
            <a:r>
              <a:rPr lang="zh-CN" altLang="en-US" sz="2400" dirty="0">
                <a:latin typeface="Times New Roman" panose="02020603050405020304" charset="0"/>
                <a:ea typeface="楷体_GB2312" pitchFamily="49" charset="-122"/>
                <a:sym typeface="+mn-ea"/>
              </a:rPr>
              <a:t>）</a:t>
            </a:r>
            <a:endParaRPr lang="zh-CN" altLang="en-US" sz="2400" dirty="0">
              <a:latin typeface="Times New Roman" panose="02020603050405020304" charset="0"/>
              <a:ea typeface="楷体_GB2312" pitchFamily="49" charset="-122"/>
              <a:sym typeface="+mn-ea"/>
            </a:endParaRPr>
          </a:p>
          <a:p>
            <a:pPr indent="24130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charset="0"/>
                <a:ea typeface="楷体_GB2312" pitchFamily="49" charset="-122"/>
                <a:sym typeface="+mn-ea"/>
              </a:rPr>
              <a:t>2</a:t>
            </a:r>
            <a:r>
              <a:rPr lang="zh-CN" altLang="en-US" sz="2400" b="1" dirty="0">
                <a:latin typeface="Times New Roman" panose="02020603050405020304" charset="0"/>
                <a:ea typeface="楷体_GB2312" pitchFamily="49" charset="-122"/>
                <a:sym typeface="+mn-ea"/>
              </a:rPr>
              <a:t>、</a:t>
            </a:r>
            <a:r>
              <a:rPr lang="en-US" altLang="zh-CN" sz="2400" b="1" dirty="0">
                <a:latin typeface="Times New Roman" panose="02020603050405020304" charset="0"/>
                <a:ea typeface="楷体_GB2312" pitchFamily="49" charset="-122"/>
                <a:sym typeface="+mn-ea"/>
              </a:rPr>
              <a:t> </a:t>
            </a:r>
            <a:r>
              <a:rPr lang="zh-CN" altLang="en-US" sz="2400" b="1" dirty="0">
                <a:latin typeface="Times New Roman" panose="02020603050405020304" charset="0"/>
                <a:ea typeface="楷体_GB2312" pitchFamily="49" charset="-122"/>
                <a:sym typeface="+mn-ea"/>
              </a:rPr>
              <a:t>强度均值在什么范围内？</a:t>
            </a:r>
            <a:r>
              <a:rPr lang="zh-CN" altLang="en-US" sz="2400" b="1" dirty="0">
                <a:solidFill>
                  <a:srgbClr val="FFFF00"/>
                </a:solidFill>
                <a:highlight>
                  <a:srgbClr val="0000FF"/>
                </a:highlight>
                <a:latin typeface="Times New Roman" panose="02020603050405020304" charset="0"/>
                <a:ea typeface="楷体_GB2312" pitchFamily="49" charset="-122"/>
                <a:sym typeface="+mn-ea"/>
              </a:rPr>
              <a:t>(参数的区间估计问题）</a:t>
            </a:r>
            <a:endParaRPr lang="zh-CN" altLang="en-US" sz="2400" b="1" dirty="0">
              <a:solidFill>
                <a:srgbClr val="FFFF00"/>
              </a:solidFill>
              <a:highlight>
                <a:srgbClr val="0000FF"/>
              </a:highlight>
              <a:latin typeface="Times New Roman" panose="02020603050405020304" charset="0"/>
              <a:ea typeface="楷体_GB2312" pitchFamily="49" charset="-122"/>
            </a:endParaRPr>
          </a:p>
          <a:p>
            <a:pPr indent="241300" algn="l">
              <a:lnSpc>
                <a:spcPct val="150000"/>
              </a:lnSpc>
              <a:buClrTx/>
              <a:buSzTx/>
              <a:buFontTx/>
            </a:pPr>
            <a:r>
              <a:rPr lang="zh-CN" altLang="en-US" sz="2400" b="1" dirty="0">
                <a:latin typeface="Times New Roman" panose="02020603050405020304" charset="0"/>
                <a:ea typeface="楷体_GB2312" pitchFamily="49" charset="-122"/>
                <a:sym typeface="+mn-ea"/>
              </a:rPr>
              <a:t>3、若规定强度均值不小于某个定值为合格，那么这批材料是否合格？</a:t>
            </a:r>
            <a:r>
              <a:rPr lang="zh-CN" altLang="en-US" sz="2400" b="1" dirty="0">
                <a:solidFill>
                  <a:srgbClr val="FFFF00"/>
                </a:solidFill>
                <a:highlight>
                  <a:srgbClr val="0000FF"/>
                </a:highlight>
                <a:latin typeface="Times New Roman" panose="02020603050405020304" charset="0"/>
                <a:ea typeface="楷体_GB2312" pitchFamily="49" charset="-122"/>
                <a:sym typeface="+mn-ea"/>
              </a:rPr>
              <a:t>(参数的假设检验问题）</a:t>
            </a:r>
            <a:endParaRPr lang="zh-CN" altLang="en-US" sz="2400" b="1" dirty="0">
              <a:solidFill>
                <a:srgbClr val="FFFF00"/>
              </a:solidFill>
              <a:highlight>
                <a:srgbClr val="0000FF"/>
              </a:highlight>
              <a:latin typeface="Times New Roman" panose="02020603050405020304" charset="0"/>
              <a:ea typeface="楷体_GB2312" pitchFamily="49" charset="-122"/>
            </a:endParaRPr>
          </a:p>
          <a:p>
            <a:pPr indent="241300" algn="l">
              <a:lnSpc>
                <a:spcPct val="150000"/>
              </a:lnSpc>
              <a:buClrTx/>
              <a:buSzTx/>
              <a:buFontTx/>
            </a:pPr>
            <a:r>
              <a:rPr lang="zh-CN" altLang="en-US" sz="2400" b="1" dirty="0">
                <a:latin typeface="Times New Roman" panose="02020603050405020304" charset="0"/>
                <a:ea typeface="楷体_GB2312" pitchFamily="49" charset="-122"/>
                <a:sym typeface="+mn-ea"/>
              </a:rPr>
              <a:t>4、这批合金的强度是否服从正态分布？</a:t>
            </a:r>
            <a:r>
              <a:rPr lang="zh-CN" altLang="en-US" sz="2400" b="1" dirty="0">
                <a:solidFill>
                  <a:srgbClr val="FFFF00"/>
                </a:solidFill>
                <a:highlight>
                  <a:srgbClr val="0000FF"/>
                </a:highlight>
                <a:latin typeface="Times New Roman" panose="02020603050405020304" charset="0"/>
                <a:ea typeface="楷体_GB2312" pitchFamily="49" charset="-122"/>
                <a:sym typeface="+mn-ea"/>
              </a:rPr>
              <a:t>(分布检验问题）</a:t>
            </a:r>
            <a:endParaRPr lang="zh-CN" altLang="en-US" sz="2400" b="1">
              <a:solidFill>
                <a:srgbClr val="FFFF00"/>
              </a:solidFill>
              <a:latin typeface="Times New Roman" panose="02020603050405020304" charset="0"/>
              <a:ea typeface="楷体_GB2312" pitchFamily="49" charset="-122"/>
            </a:endParaRPr>
          </a:p>
          <a:p>
            <a:pPr indent="241300" algn="l">
              <a:lnSpc>
                <a:spcPct val="150000"/>
              </a:lnSpc>
              <a:buClrTx/>
              <a:buSzTx/>
              <a:buFontTx/>
            </a:pPr>
            <a:endParaRPr lang="zh-CN" altLang="en-US" sz="2400" b="1" dirty="0">
              <a:latin typeface="Times New Roman" panose="02020603050405020304" charset="0"/>
              <a:ea typeface="楷体_GB2312" pitchFamily="49" charset="-122"/>
            </a:endParaRPr>
          </a:p>
          <a:p>
            <a:pPr indent="241300" algn="l">
              <a:lnSpc>
                <a:spcPct val="150000"/>
              </a:lnSpc>
              <a:buClrTx/>
              <a:buSzTx/>
              <a:buFontTx/>
            </a:pPr>
            <a:endParaRPr lang="zh-CN" altLang="en-US" sz="2400" b="1" dirty="0">
              <a:latin typeface="Times New Roman" panose="02020603050405020304" charset="0"/>
              <a:ea typeface="楷体_GB2312" pitchFamily="49" charset="-122"/>
            </a:endParaRPr>
          </a:p>
          <a:p>
            <a:pPr indent="241300">
              <a:lnSpc>
                <a:spcPct val="150000"/>
              </a:lnSpc>
            </a:pPr>
            <a:endParaRPr lang="zh-CN" altLang="en-US" sz="2400" b="1" dirty="0">
              <a:latin typeface="Times New Roman" panose="02020603050405020304" charset="0"/>
              <a:ea typeface="楷体_GB2312" pitchFamily="49" charset="-122"/>
              <a:sym typeface="+mn-ea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0" y="-635"/>
            <a:ext cx="12192000" cy="78486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3.</a:t>
            </a:r>
            <a:r>
              <a:rPr lang="en-US" altLang="zh-CN" sz="2800"/>
              <a:t> </a:t>
            </a:r>
            <a:r>
              <a:rPr lang="zh-CN" altLang="en-US" sz="2800"/>
              <a:t>统计学</a:t>
            </a:r>
            <a:endParaRPr lang="zh-CN" altLang="en-US" sz="2800"/>
          </a:p>
        </p:txBody>
      </p:sp>
    </p:spTree>
  </p:cSld>
  <p:clrMapOvr>
    <a:masterClrMapping/>
  </p:clrMapOvr>
  <p:transition spd="slow" advTm="5231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13988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78535" y="1532255"/>
            <a:ext cx="10591800" cy="30626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241300" algn="l">
              <a:lnSpc>
                <a:spcPct val="150000"/>
              </a:lnSpc>
              <a:buClrTx/>
              <a:buSzTx/>
              <a:buFontTx/>
            </a:pPr>
            <a:r>
              <a:rPr lang="en-US" altLang="zh-CN" sz="24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5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、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若这批材料是由两种不同工艺生产的，那么不同的工艺对合金强度有否影响？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若有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影响，那一种工艺生产的强度较好？</a:t>
            </a:r>
            <a:r>
              <a:rPr lang="zh-CN" altLang="en-US" sz="2400" b="1" dirty="0">
                <a:solidFill>
                  <a:srgbClr val="FFFF00"/>
                </a:solidFill>
                <a:highlight>
                  <a:srgbClr val="0000FF"/>
                </a:highlight>
                <a:latin typeface="Times New Roman" panose="02020603050405020304" charset="0"/>
                <a:ea typeface="楷体_GB2312" pitchFamily="49" charset="-122"/>
                <a:sym typeface="+mn-ea"/>
              </a:rPr>
              <a:t>(方差分析问题）</a:t>
            </a:r>
            <a:endParaRPr lang="zh-CN" altLang="en-US" sz="2400" b="1" dirty="0">
              <a:solidFill>
                <a:srgbClr val="FFFF00"/>
              </a:solidFill>
              <a:highlight>
                <a:srgbClr val="0000FF"/>
              </a:highlight>
              <a:latin typeface="Times New Roman" panose="02020603050405020304" charset="0"/>
              <a:ea typeface="楷体_GB2312" pitchFamily="49" charset="-122"/>
            </a:endParaRPr>
          </a:p>
          <a:p>
            <a:pPr indent="241300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6、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若这批合金由几种原料用不同的比例合成，那么如何表达这批合金的强度与原料比例之间的关系？</a:t>
            </a:r>
            <a:r>
              <a:rPr lang="zh-CN" altLang="en-US" sz="2400" b="1" dirty="0">
                <a:solidFill>
                  <a:srgbClr val="FFFF00"/>
                </a:solidFill>
                <a:highlight>
                  <a:srgbClr val="0000FF"/>
                </a:highlight>
                <a:latin typeface="Times New Roman" panose="02020603050405020304" charset="0"/>
                <a:ea typeface="楷体_GB2312" pitchFamily="49" charset="-122"/>
                <a:sym typeface="+mn-ea"/>
              </a:rPr>
              <a:t>(回归分析问题）</a:t>
            </a:r>
            <a:endParaRPr lang="zh-CN" altLang="en-US" sz="2400" b="1" dirty="0">
              <a:solidFill>
                <a:srgbClr val="FFFF00"/>
              </a:solidFill>
              <a:highlight>
                <a:srgbClr val="0000FF"/>
              </a:highlight>
              <a:latin typeface="Times New Roman" panose="02020603050405020304" charset="0"/>
              <a:ea typeface="楷体_GB2312" pitchFamily="49" charset="-122"/>
            </a:endParaRPr>
          </a:p>
          <a:p>
            <a:pPr indent="241300">
              <a:lnSpc>
                <a:spcPct val="150000"/>
              </a:lnSpc>
            </a:pP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41300">
              <a:lnSpc>
                <a:spcPct val="150000"/>
              </a:lnSpc>
            </a:pP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0" y="-635"/>
            <a:ext cx="12192000" cy="78486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3.</a:t>
            </a:r>
            <a:r>
              <a:rPr lang="en-US" altLang="zh-CN" sz="2800"/>
              <a:t> </a:t>
            </a:r>
            <a:r>
              <a:rPr lang="zh-CN" altLang="en-US" sz="2800"/>
              <a:t>统计学</a:t>
            </a:r>
            <a:endParaRPr lang="zh-CN" altLang="en-US" sz="2800"/>
          </a:p>
        </p:txBody>
      </p:sp>
    </p:spTree>
  </p:cSld>
  <p:clrMapOvr>
    <a:masterClrMapping/>
  </p:clrMapOvr>
  <p:transition spd="slow" advTm="5231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13988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3.1 </a:t>
            </a:r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统计学基本</a:t>
            </a:r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概念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5585" y="2470150"/>
            <a:ext cx="7710805" cy="2084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81405" y="1492250"/>
            <a:ext cx="9140825" cy="36474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 eaLnBrk="1" hangingPunct="1"/>
            <a:r>
              <a:rPr lang="en-US" altLang="zh-CN" sz="2400" b="1">
                <a:latin typeface="Times New Roman" panose="02020603050405020304" charset="0"/>
                <a:cs typeface="Times New Roman" panose="02020603050405020304" charset="0"/>
              </a:rPr>
              <a:t>3.1.1</a:t>
            </a:r>
            <a:r>
              <a:rPr lang="en-US" altLang="zh-CN" sz="2400" b="1"/>
              <a:t> </a:t>
            </a:r>
            <a:r>
              <a:rPr lang="zh-CN" altLang="en-US" sz="2400" b="1"/>
              <a:t>总体和</a:t>
            </a:r>
            <a:r>
              <a:rPr lang="zh-CN" altLang="en-US" sz="2400" b="1"/>
              <a:t>样本</a:t>
            </a:r>
            <a:endParaRPr lang="zh-CN" altLang="en-US" sz="2400" b="1"/>
          </a:p>
        </p:txBody>
      </p:sp>
      <p:pic>
        <p:nvPicPr>
          <p:cNvPr id="111624" name="图片 111623" descr="多个灯泡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447800" y="2567940"/>
            <a:ext cx="3208020" cy="22510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1626" name="组合 111625"/>
          <p:cNvGrpSpPr/>
          <p:nvPr/>
        </p:nvGrpSpPr>
        <p:grpSpPr>
          <a:xfrm>
            <a:off x="5969000" y="2712720"/>
            <a:ext cx="3308350" cy="1733550"/>
            <a:chOff x="2976" y="2448"/>
            <a:chExt cx="2084" cy="1092"/>
          </a:xfrm>
        </p:grpSpPr>
        <p:grpSp>
          <p:nvGrpSpPr>
            <p:cNvPr id="111627" name="组合 111626"/>
            <p:cNvGrpSpPr/>
            <p:nvPr/>
          </p:nvGrpSpPr>
          <p:grpSpPr>
            <a:xfrm>
              <a:off x="2976" y="2448"/>
              <a:ext cx="2084" cy="768"/>
              <a:chOff x="2688" y="816"/>
              <a:chExt cx="2084" cy="768"/>
            </a:xfrm>
          </p:grpSpPr>
          <p:pic>
            <p:nvPicPr>
              <p:cNvPr id="111628" name="图片 111627" descr="小汽车1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2688" y="864"/>
                <a:ext cx="768" cy="30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1629" name="图片 111628" descr="小汽车1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2784" y="960"/>
                <a:ext cx="768" cy="30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1630" name="图片 111629" descr="小汽车1"/>
              <p:cNvPicPr>
                <a:picLocks noChangeAspect="1"/>
              </p:cNvPicPr>
              <p:nvPr>
                <p:custDataLst>
                  <p:tags r:id="rId7"/>
                </p:custDataLst>
              </p:nvPr>
            </p:nvPicPr>
            <p:blipFill>
              <a:blip r:embed="rId5">
                <a:clrChange>
                  <a:clrFrom>
                    <a:srgbClr val="0000A0"/>
                  </a:clrFrom>
                  <a:clrTo>
                    <a:srgbClr val="D9072F"/>
                  </a:clrTo>
                </a:clrChange>
                <a:clrChange>
                  <a:clrFrom>
                    <a:srgbClr val="0000E0"/>
                  </a:clrFrom>
                  <a:clrTo>
                    <a:srgbClr val="D9072F"/>
                  </a:clrTo>
                </a:clrChange>
                <a:clrChange>
                  <a:clrFrom>
                    <a:srgbClr val="0000FF"/>
                  </a:clrFrom>
                  <a:clrTo>
                    <a:srgbClr val="D9072F"/>
                  </a:clrTo>
                </a:clrChange>
                <a:clrChange>
                  <a:clrFrom>
                    <a:srgbClr val="4040FF"/>
                  </a:clrFrom>
                  <a:clrTo>
                    <a:srgbClr val="D9072F"/>
                  </a:clrTo>
                </a:clrChange>
              </a:blip>
              <a:stretch>
                <a:fillRect/>
              </a:stretch>
            </p:blipFill>
            <p:spPr>
              <a:xfrm>
                <a:off x="2880" y="1056"/>
                <a:ext cx="768" cy="30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1631" name="图片 111630" descr="小汽车1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5">
                <a:clrChange>
                  <a:clrFrom>
                    <a:srgbClr val="0000A0"/>
                  </a:clrFrom>
                  <a:clrTo>
                    <a:srgbClr val="D9072F"/>
                  </a:clrTo>
                </a:clrChange>
                <a:clrChange>
                  <a:clrFrom>
                    <a:srgbClr val="0000E0"/>
                  </a:clrFrom>
                  <a:clrTo>
                    <a:srgbClr val="D9072F"/>
                  </a:clrTo>
                </a:clrChange>
                <a:clrChange>
                  <a:clrFrom>
                    <a:srgbClr val="0000FF"/>
                  </a:clrFrom>
                  <a:clrTo>
                    <a:srgbClr val="D9072F"/>
                  </a:clrTo>
                </a:clrChange>
                <a:clrChange>
                  <a:clrFrom>
                    <a:srgbClr val="4040FF"/>
                  </a:clrFrom>
                  <a:clrTo>
                    <a:srgbClr val="D9072F"/>
                  </a:clrTo>
                </a:clrChange>
              </a:blip>
              <a:stretch>
                <a:fillRect/>
              </a:stretch>
            </p:blipFill>
            <p:spPr>
              <a:xfrm>
                <a:off x="2976" y="1152"/>
                <a:ext cx="768" cy="30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1632" name="图片 111631" descr="小汽车1"/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5">
                <a:clrChange>
                  <a:clrFrom>
                    <a:srgbClr val="0000A0"/>
                  </a:clrFrom>
                  <a:clrTo>
                    <a:srgbClr val="D9072F"/>
                  </a:clrTo>
                </a:clrChange>
                <a:clrChange>
                  <a:clrFrom>
                    <a:srgbClr val="0000E0"/>
                  </a:clrFrom>
                  <a:clrTo>
                    <a:srgbClr val="D9072F"/>
                  </a:clrTo>
                </a:clrChange>
                <a:clrChange>
                  <a:clrFrom>
                    <a:srgbClr val="0000FF"/>
                  </a:clrFrom>
                  <a:clrTo>
                    <a:srgbClr val="D9072F"/>
                  </a:clrTo>
                </a:clrChange>
                <a:clrChange>
                  <a:clrFrom>
                    <a:srgbClr val="4040FF"/>
                  </a:clrFrom>
                  <a:clrTo>
                    <a:srgbClr val="D9072F"/>
                  </a:clrTo>
                </a:clrChange>
              </a:blip>
              <a:stretch>
                <a:fillRect/>
              </a:stretch>
            </p:blipFill>
            <p:spPr>
              <a:xfrm>
                <a:off x="3072" y="1248"/>
                <a:ext cx="768" cy="30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1633" name="图片 111632" descr="小汽车1"/>
              <p:cNvPicPr>
                <a:picLocks noChangeAspect="1"/>
              </p:cNvPicPr>
              <p:nvPr>
                <p:custDataLst>
                  <p:tags r:id="rId10"/>
                </p:custDataLst>
              </p:nvPr>
            </p:nvPicPr>
            <p:blipFill>
              <a:blip r:embed="rId5">
                <a:clrChange>
                  <a:clrFrom>
                    <a:srgbClr val="0000A0"/>
                  </a:clrFrom>
                  <a:clrTo>
                    <a:srgbClr val="D9072F"/>
                  </a:clrTo>
                </a:clrChange>
                <a:clrChange>
                  <a:clrFrom>
                    <a:srgbClr val="0000E0"/>
                  </a:clrFrom>
                  <a:clrTo>
                    <a:srgbClr val="D9072F"/>
                  </a:clrTo>
                </a:clrChange>
                <a:clrChange>
                  <a:clrFrom>
                    <a:srgbClr val="0000FF"/>
                  </a:clrFrom>
                  <a:clrTo>
                    <a:srgbClr val="D9072F"/>
                  </a:clrTo>
                </a:clrChange>
                <a:clrChange>
                  <a:clrFrom>
                    <a:srgbClr val="4040FF"/>
                  </a:clrFrom>
                  <a:clrTo>
                    <a:srgbClr val="D9072F"/>
                  </a:clrTo>
                </a:clrChange>
              </a:blip>
              <a:stretch>
                <a:fillRect/>
              </a:stretch>
            </p:blipFill>
            <p:spPr>
              <a:xfrm>
                <a:off x="3408" y="816"/>
                <a:ext cx="768" cy="30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1634" name="图片 111633" descr="小汽车1"/>
              <p:cNvPicPr>
                <a:picLocks noChangeAspect="1"/>
              </p:cNvPicPr>
              <p:nvPr>
                <p:custDataLst>
                  <p:tags r:id="rId11"/>
                </p:custDataLst>
              </p:nvPr>
            </p:nvPicPr>
            <p:blipFill>
              <a:blip r:embed="rId5">
                <a:clrChange>
                  <a:clrFrom>
                    <a:srgbClr val="0000A0"/>
                  </a:clrFrom>
                  <a:clrTo>
                    <a:srgbClr val="006600"/>
                  </a:clrTo>
                </a:clrChange>
                <a:clrChange>
                  <a:clrFrom>
                    <a:srgbClr val="0000E0"/>
                  </a:clrFrom>
                  <a:clrTo>
                    <a:srgbClr val="006600"/>
                  </a:clrTo>
                </a:clrChange>
                <a:clrChange>
                  <a:clrFrom>
                    <a:srgbClr val="0000FF"/>
                  </a:clrFrom>
                  <a:clrTo>
                    <a:srgbClr val="006600"/>
                  </a:clrTo>
                </a:clrChange>
                <a:clrChange>
                  <a:clrFrom>
                    <a:srgbClr val="4040FF"/>
                  </a:clrFrom>
                  <a:clrTo>
                    <a:srgbClr val="006600"/>
                  </a:clrTo>
                </a:clrChange>
              </a:blip>
              <a:stretch>
                <a:fillRect/>
              </a:stretch>
            </p:blipFill>
            <p:spPr>
              <a:xfrm>
                <a:off x="3552" y="960"/>
                <a:ext cx="768" cy="30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1635" name="图片 111634" descr="小汽车1"/>
              <p:cNvPicPr>
                <a:picLocks noChangeAspect="1"/>
              </p:cNvPicPr>
              <p:nvPr>
                <p:custDataLst>
                  <p:tags r:id="rId12"/>
                </p:custDataLst>
              </p:nvPr>
            </p:nvPicPr>
            <p:blipFill>
              <a:blip r:embed="rId5">
                <a:clrChange>
                  <a:clrFrom>
                    <a:srgbClr val="0000A0"/>
                  </a:clrFrom>
                  <a:clrTo>
                    <a:srgbClr val="006600"/>
                  </a:clrTo>
                </a:clrChange>
                <a:clrChange>
                  <a:clrFrom>
                    <a:srgbClr val="0000E0"/>
                  </a:clrFrom>
                  <a:clrTo>
                    <a:srgbClr val="006600"/>
                  </a:clrTo>
                </a:clrChange>
                <a:clrChange>
                  <a:clrFrom>
                    <a:srgbClr val="0000FF"/>
                  </a:clrFrom>
                  <a:clrTo>
                    <a:srgbClr val="006600"/>
                  </a:clrTo>
                </a:clrChange>
                <a:clrChange>
                  <a:clrFrom>
                    <a:srgbClr val="4040FF"/>
                  </a:clrFrom>
                  <a:clrTo>
                    <a:srgbClr val="006600"/>
                  </a:clrTo>
                </a:clrChange>
              </a:blip>
              <a:stretch>
                <a:fillRect/>
              </a:stretch>
            </p:blipFill>
            <p:spPr>
              <a:xfrm>
                <a:off x="3744" y="1104"/>
                <a:ext cx="768" cy="30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1636" name="图片 111635" descr="小汽车1"/>
              <p:cNvPicPr>
                <a:picLocks noChangeAspect="1"/>
              </p:cNvPicPr>
              <p:nvPr>
                <p:custDataLst>
                  <p:tags r:id="rId13"/>
                </p:custDataLst>
              </p:nvPr>
            </p:nvPicPr>
            <p:blipFill>
              <a:blip r:embed="rId5">
                <a:clrChange>
                  <a:clrFrom>
                    <a:srgbClr val="0000A0"/>
                  </a:clrFrom>
                  <a:clrTo>
                    <a:srgbClr val="006600"/>
                  </a:clrTo>
                </a:clrChange>
                <a:clrChange>
                  <a:clrFrom>
                    <a:srgbClr val="0000E0"/>
                  </a:clrFrom>
                  <a:clrTo>
                    <a:srgbClr val="006600"/>
                  </a:clrTo>
                </a:clrChange>
                <a:clrChange>
                  <a:clrFrom>
                    <a:srgbClr val="0000FF"/>
                  </a:clrFrom>
                  <a:clrTo>
                    <a:srgbClr val="006600"/>
                  </a:clrTo>
                </a:clrChange>
                <a:clrChange>
                  <a:clrFrom>
                    <a:srgbClr val="4040FF"/>
                  </a:clrFrom>
                  <a:clrTo>
                    <a:srgbClr val="006600"/>
                  </a:clrTo>
                </a:clrChange>
              </a:blip>
              <a:stretch>
                <a:fillRect/>
              </a:stretch>
            </p:blipFill>
            <p:spPr>
              <a:xfrm>
                <a:off x="3888" y="1248"/>
                <a:ext cx="768" cy="3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11637" name="矩形 111636"/>
              <p:cNvSpPr/>
              <p:nvPr>
                <p:custDataLst>
                  <p:tags r:id="rId14"/>
                </p:custDataLst>
              </p:nvPr>
            </p:nvSpPr>
            <p:spPr>
              <a:xfrm>
                <a:off x="4432" y="883"/>
                <a:ext cx="340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ctr" anchorCtr="0">
                <a:spAutoFit/>
              </a:bodyPr>
              <a:p>
                <a:pPr algn="ctr" eaLnBrk="1" hangingPunct="1"/>
                <a:r>
                  <a:rPr lang="en-US" altLang="zh-CN">
                    <a:latin typeface="Times New Roman" panose="02020603050405020304" charset="0"/>
                    <a:ea typeface="楷体_GB2312" pitchFamily="49" charset="-122"/>
                  </a:rPr>
                  <a:t>…</a:t>
                </a:r>
                <a:endParaRPr lang="en-US" altLang="zh-CN">
                  <a:latin typeface="楷体_GB2312" pitchFamily="49" charset="-122"/>
                  <a:ea typeface="楷体_GB2312" pitchFamily="49" charset="-122"/>
                </a:endParaRPr>
              </a:p>
            </p:txBody>
          </p:sp>
        </p:grpSp>
        <p:sp>
          <p:nvSpPr>
            <p:cNvPr id="111638" name="矩形 111637"/>
            <p:cNvSpPr/>
            <p:nvPr>
              <p:custDataLst>
                <p:tags r:id="rId15"/>
              </p:custDataLst>
            </p:nvPr>
          </p:nvSpPr>
          <p:spPr>
            <a:xfrm>
              <a:off x="3072" y="3308"/>
              <a:ext cx="1491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b="1" dirty="0">
                  <a:latin typeface="楷体_GB2312" pitchFamily="49" charset="-122"/>
                  <a:ea typeface="楷体_GB2312" pitchFamily="49" charset="-122"/>
                </a:rPr>
                <a:t>考察国产 轿车的质量</a:t>
              </a:r>
              <a:endParaRPr lang="zh-CN" altLang="en-US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 spd="slow" advTm="2811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500"/>
                                        <p:tgtEl>
                                          <p:spTgt spid="111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13988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Th 3.1</a:t>
            </a:r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图例</a:t>
            </a:r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5585" y="2470150"/>
            <a:ext cx="7710805" cy="2084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89330" y="1573530"/>
            <a:ext cx="9140825" cy="36474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 eaLnBrk="1" hangingPunct="1"/>
            <a:endParaRPr lang="zh-CN" altLang="en-US" sz="2400" b="1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38500" y="1356360"/>
            <a:ext cx="5715000" cy="4145280"/>
          </a:xfrm>
          <a:prstGeom prst="rect">
            <a:avLst/>
          </a:prstGeom>
        </p:spPr>
      </p:pic>
      <p:sp>
        <p:nvSpPr>
          <p:cNvPr id="39939" name="矩形 200706"/>
          <p:cNvSpPr/>
          <p:nvPr>
            <p:custDataLst>
              <p:tags r:id="rId4"/>
            </p:custDataLst>
          </p:nvPr>
        </p:nvSpPr>
        <p:spPr>
          <a:xfrm>
            <a:off x="2775585" y="5354955"/>
            <a:ext cx="592455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en-US" altLang="zh-CN" sz="3200" b="1" i="1">
                <a:latin typeface="Times New Roman" panose="02020603050405020304" charset="0"/>
                <a:ea typeface="宋体" panose="02010600030101010101" pitchFamily="2" charset="-122"/>
              </a:rPr>
              <a:t>n</a:t>
            </a:r>
            <a:r>
              <a:rPr lang="zh-CN" altLang="en-US" sz="3200" b="1" dirty="0">
                <a:latin typeface="Times New Roman" panose="02020603050405020304" charset="0"/>
                <a:ea typeface="宋体" panose="02010600030101010101" pitchFamily="2" charset="-122"/>
              </a:rPr>
              <a:t>取不同值时样本均值</a:t>
            </a:r>
            <a:r>
              <a:rPr lang="en-US" altLang="zh-CN" sz="3200" b="1" dirty="0">
                <a:latin typeface="Times New Roman" panose="02020603050405020304" charset="0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Times New Roman" panose="02020603050405020304" charset="0"/>
                <a:ea typeface="宋体" panose="02010600030101010101" pitchFamily="2" charset="-122"/>
              </a:rPr>
              <a:t>的分布</a:t>
            </a:r>
            <a:endParaRPr lang="zh-CN" altLang="en-US" sz="3200" b="1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007418" y="3327400"/>
          <a:ext cx="177165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5" imgW="177165" imgH="203200" progId="Equation.KSEE3">
                  <p:embed/>
                </p:oleObj>
              </mc:Choice>
              <mc:Fallback>
                <p:oleObj name="" r:id="rId5" imgW="177165" imgH="2032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007418" y="3327400"/>
                        <a:ext cx="177165" cy="20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779260" y="5283200"/>
          <a:ext cx="485140" cy="5562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7" imgW="177165" imgH="203200" progId="Equation.KSEE3">
                  <p:embed/>
                </p:oleObj>
              </mc:Choice>
              <mc:Fallback>
                <p:oleObj name="" r:id="rId7" imgW="177165" imgH="2032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779260" y="5283200"/>
                        <a:ext cx="485140" cy="5562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/>
          <p:nvPr>
            <p:custDataLst>
              <p:tags r:id="rId8"/>
            </p:custDataLst>
          </p:nvPr>
        </p:nvGraphicFramePr>
        <p:xfrm>
          <a:off x="6019800" y="3350895"/>
          <a:ext cx="152400" cy="1562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9" imgW="177165" imgH="190500" progId="Equation.KSEE3">
                  <p:embed/>
                </p:oleObj>
              </mc:Choice>
              <mc:Fallback>
                <p:oleObj name="" r:id="rId9" imgW="177165" imgH="190500" progId="Equation.KSEE3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019800" y="3350895"/>
                        <a:ext cx="152400" cy="1562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Tm="2811">
    <p:push dir="u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PP_MARK_KEY" val="3b2d7f82-677f-49dc-96d7-a8e0cd7484b8"/>
  <p:tag name="COMMONDATA" val="eyJjb3VudCI6MjMsImhkaWQiOiJmNTU1NTc2YmJmZmM3MGE3NDUxYzIwYmE1M2U3ZDM4OSIsInVzZXJDb3VudCI6NX0="/>
  <p:tag name="commondata" val="eyJjb3VudCI6MjQsImhkaWQiOiJmNTU1NTc2YmJmZmM3MGE3NDUxYzIwYmE1M2U3ZDM4OSIsInVzZXJDb3VudCI6Nn0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普惠体">
      <a:majorFont>
        <a:latin typeface="阿里巴巴普惠体 R"/>
        <a:ea typeface="阿里巴巴普惠体 R"/>
        <a:cs typeface=""/>
      </a:majorFont>
      <a:minorFont>
        <a:latin typeface="阿里巴巴普惠体 R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617</Words>
  <Application>WPS 演示</Application>
  <PresentationFormat>宽屏</PresentationFormat>
  <Paragraphs>54</Paragraphs>
  <Slides>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Times New Roman</vt:lpstr>
      <vt:lpstr>楷体_GB2312</vt:lpstr>
      <vt:lpstr>新宋体</vt:lpstr>
      <vt:lpstr>黑体</vt:lpstr>
      <vt:lpstr>阿里巴巴普惠体 R</vt:lpstr>
      <vt:lpstr>Segoe Print</vt:lpstr>
      <vt:lpstr>Arial Unicode MS</vt:lpstr>
      <vt:lpstr>Calibri</vt:lpstr>
      <vt:lpstr>Office 主题</vt:lpstr>
      <vt:lpstr>Equation.KSEE3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Zhangjiangbo</dc:creator>
  <cp:lastModifiedBy>林先森</cp:lastModifiedBy>
  <cp:revision>163</cp:revision>
  <dcterms:created xsi:type="dcterms:W3CDTF">2019-09-12T05:45:00Z</dcterms:created>
  <dcterms:modified xsi:type="dcterms:W3CDTF">2023-11-08T12:57:08Z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2052-12.1.0.15933</vt:lpwstr>
  </property>
  <property fmtid="{D5CDD505-2E9C-101B-9397-08002B2CF9AE}" pid="3" name="KSOTemplateUUID">
    <vt:lpwstr>v1.0_mb_bduJ9BQMPWVVzUVCsYvO/Q==</vt:lpwstr>
  </property>
  <property fmtid="{D5CDD505-2E9C-101B-9397-08002B2CF9AE}" pid="4" name="commondata">
    <vt:lpwstr>eyJjb3VudCI6MSwiaGRpZCI6ImY1NTU1NzZiYmZmYzcwYTc0NTFjMjBiYTUzZTdkMzg5IiwidXNlckNvdW50IjoxfQ==</vt:lpwstr>
  </property>
  <property fmtid="{D5CDD505-2E9C-101B-9397-08002B2CF9AE}" pid="5" name="ICV">
    <vt:lpwstr>3403382ED0AC4EE2BBB948E5F5EDD35C</vt:lpwstr>
  </property>
</Properties>
</file>