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5" r:id="rId3"/>
    <p:sldId id="527" r:id="rId4"/>
    <p:sldId id="341" r:id="rId5"/>
    <p:sldId id="551" r:id="rId6"/>
    <p:sldId id="484" r:id="rId7"/>
    <p:sldId id="485" r:id="rId8"/>
    <p:sldId id="487" r:id="rId9"/>
    <p:sldId id="528" r:id="rId10"/>
    <p:sldId id="488" r:id="rId11"/>
    <p:sldId id="489" r:id="rId12"/>
    <p:sldId id="490" r:id="rId13"/>
    <p:sldId id="491" r:id="rId14"/>
    <p:sldId id="511" r:id="rId15"/>
    <p:sldId id="492" r:id="rId16"/>
    <p:sldId id="493" r:id="rId17"/>
    <p:sldId id="494" r:id="rId18"/>
    <p:sldId id="495" r:id="rId19"/>
    <p:sldId id="496" r:id="rId20"/>
    <p:sldId id="497" r:id="rId21"/>
    <p:sldId id="498" r:id="rId22"/>
    <p:sldId id="500" r:id="rId23"/>
    <p:sldId id="499" r:id="rId24"/>
    <p:sldId id="501" r:id="rId25"/>
    <p:sldId id="502" r:id="rId26"/>
    <p:sldId id="503" r:id="rId27"/>
    <p:sldId id="504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2" userDrawn="1">
          <p15:clr>
            <a:srgbClr val="A4A3A4"/>
          </p15:clr>
        </p15:guide>
        <p15:guide id="2" pos="3696" userDrawn="1">
          <p15:clr>
            <a:srgbClr val="A4A3A4"/>
          </p15:clr>
        </p15:guide>
        <p15:guide id="3" orient="horz" pos="3664" userDrawn="1">
          <p15:clr>
            <a:srgbClr val="A4A3A4"/>
          </p15:clr>
        </p15:guide>
        <p15:guide id="4" orient="horz" pos="545" userDrawn="1">
          <p15:clr>
            <a:srgbClr val="A4A3A4"/>
          </p15:clr>
        </p15:guide>
        <p15:guide id="5" pos="7022" userDrawn="1">
          <p15:clr>
            <a:srgbClr val="A4A3A4"/>
          </p15:clr>
        </p15:guide>
        <p15:guide id="6" pos="7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2E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19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108" y="52"/>
      </p:cViewPr>
      <p:guideLst>
        <p:guide orient="horz" pos="2232"/>
        <p:guide pos="3696"/>
        <p:guide orient="horz" pos="3664"/>
        <p:guide orient="horz" pos="545"/>
        <p:guide pos="7022"/>
        <p:guide pos="7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75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7" Type="http://schemas.openxmlformats.org/officeDocument/2006/relationships/image" Target="../media/image47.wmf"/><Relationship Id="rId6" Type="http://schemas.openxmlformats.org/officeDocument/2006/relationships/image" Target="../media/image46.wmf"/><Relationship Id="rId5" Type="http://schemas.openxmlformats.org/officeDocument/2006/relationships/image" Target="../media/image45.wmf"/><Relationship Id="rId4" Type="http://schemas.openxmlformats.org/officeDocument/2006/relationships/image" Target="../media/image44.wmf"/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2.vml.rels><?xml version="1.0" encoding="UTF-8" standalone="yes"?>
<Relationships xmlns="http://schemas.openxmlformats.org/package/2006/relationships"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Relationship Id="rId3" Type="http://schemas.openxmlformats.org/officeDocument/2006/relationships/image" Target="../media/image47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14.vml.rels><?xml version="1.0" encoding="UTF-8" standalone="yes"?>
<Relationships xmlns="http://schemas.openxmlformats.org/package/2006/relationships"><Relationship Id="rId4" Type="http://schemas.openxmlformats.org/officeDocument/2006/relationships/image" Target="../media/image68.wmf"/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7" Type="http://schemas.openxmlformats.org/officeDocument/2006/relationships/image" Target="../media/image22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7" Type="http://schemas.openxmlformats.org/officeDocument/2006/relationships/image" Target="../media/image29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31.wmf"/><Relationship Id="rId3" Type="http://schemas.openxmlformats.org/officeDocument/2006/relationships/image" Target="../media/image26.wmf"/><Relationship Id="rId2" Type="http://schemas.openxmlformats.org/officeDocument/2006/relationships/image" Target="../media/image30.wmf"/><Relationship Id="rId1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9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6.wmf"/><Relationship Id="rId6" Type="http://schemas.openxmlformats.org/officeDocument/2006/relationships/oleObject" Target="../embeddings/oleObject34.bin"/><Relationship Id="rId5" Type="http://schemas.openxmlformats.org/officeDocument/2006/relationships/tags" Target="../tags/tag42.xml"/><Relationship Id="rId4" Type="http://schemas.openxmlformats.org/officeDocument/2006/relationships/image" Target="../media/image35.wmf"/><Relationship Id="rId3" Type="http://schemas.openxmlformats.org/officeDocument/2006/relationships/oleObject" Target="../embeddings/oleObject33.bin"/><Relationship Id="rId2" Type="http://schemas.openxmlformats.org/officeDocument/2006/relationships/tags" Target="../tags/tag41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0.png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3.png"/><Relationship Id="rId4" Type="http://schemas.openxmlformats.org/officeDocument/2006/relationships/image" Target="../media/image37.wmf"/><Relationship Id="rId3" Type="http://schemas.openxmlformats.org/officeDocument/2006/relationships/oleObject" Target="../embeddings/oleObject35.bin"/><Relationship Id="rId2" Type="http://schemas.openxmlformats.org/officeDocument/2006/relationships/tags" Target="../tags/tag43.xml"/><Relationship Id="rId10" Type="http://schemas.openxmlformats.org/officeDocument/2006/relationships/vmlDrawing" Target="../drawings/vmlDrawing10.v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5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8.bin"/><Relationship Id="rId8" Type="http://schemas.openxmlformats.org/officeDocument/2006/relationships/tags" Target="../tags/tag48.xml"/><Relationship Id="rId7" Type="http://schemas.openxmlformats.org/officeDocument/2006/relationships/image" Target="../media/image42.wmf"/><Relationship Id="rId6" Type="http://schemas.openxmlformats.org/officeDocument/2006/relationships/oleObject" Target="../embeddings/oleObject37.bin"/><Relationship Id="rId5" Type="http://schemas.openxmlformats.org/officeDocument/2006/relationships/tags" Target="../tags/tag47.xml"/><Relationship Id="rId4" Type="http://schemas.openxmlformats.org/officeDocument/2006/relationships/image" Target="../media/image41.wmf"/><Relationship Id="rId33" Type="http://schemas.openxmlformats.org/officeDocument/2006/relationships/vmlDrawing" Target="../drawings/vmlDrawing11.vml"/><Relationship Id="rId32" Type="http://schemas.openxmlformats.org/officeDocument/2006/relationships/slideLayout" Target="../slideLayouts/slideLayout1.xml"/><Relationship Id="rId31" Type="http://schemas.openxmlformats.org/officeDocument/2006/relationships/image" Target="../media/image48.wmf"/><Relationship Id="rId30" Type="http://schemas.openxmlformats.org/officeDocument/2006/relationships/oleObject" Target="../embeddings/oleObject46.bin"/><Relationship Id="rId3" Type="http://schemas.openxmlformats.org/officeDocument/2006/relationships/oleObject" Target="../embeddings/oleObject36.bin"/><Relationship Id="rId29" Type="http://schemas.openxmlformats.org/officeDocument/2006/relationships/tags" Target="../tags/tag56.xml"/><Relationship Id="rId28" Type="http://schemas.openxmlformats.org/officeDocument/2006/relationships/image" Target="../media/image47.wmf"/><Relationship Id="rId27" Type="http://schemas.openxmlformats.org/officeDocument/2006/relationships/oleObject" Target="../embeddings/oleObject45.bin"/><Relationship Id="rId26" Type="http://schemas.openxmlformats.org/officeDocument/2006/relationships/tags" Target="../tags/tag55.xml"/><Relationship Id="rId25" Type="http://schemas.openxmlformats.org/officeDocument/2006/relationships/oleObject" Target="../embeddings/oleObject44.bin"/><Relationship Id="rId24" Type="http://schemas.openxmlformats.org/officeDocument/2006/relationships/tags" Target="../tags/tag54.xml"/><Relationship Id="rId23" Type="http://schemas.openxmlformats.org/officeDocument/2006/relationships/oleObject" Target="../embeddings/oleObject43.bin"/><Relationship Id="rId22" Type="http://schemas.openxmlformats.org/officeDocument/2006/relationships/tags" Target="../tags/tag53.xml"/><Relationship Id="rId21" Type="http://schemas.openxmlformats.org/officeDocument/2006/relationships/image" Target="../media/image46.wmf"/><Relationship Id="rId20" Type="http://schemas.openxmlformats.org/officeDocument/2006/relationships/oleObject" Target="../embeddings/oleObject42.bin"/><Relationship Id="rId2" Type="http://schemas.openxmlformats.org/officeDocument/2006/relationships/tags" Target="../tags/tag46.xml"/><Relationship Id="rId19" Type="http://schemas.openxmlformats.org/officeDocument/2006/relationships/tags" Target="../tags/tag52.xml"/><Relationship Id="rId18" Type="http://schemas.openxmlformats.org/officeDocument/2006/relationships/oleObject" Target="../embeddings/oleObject41.bin"/><Relationship Id="rId17" Type="http://schemas.openxmlformats.org/officeDocument/2006/relationships/tags" Target="../tags/tag51.xml"/><Relationship Id="rId16" Type="http://schemas.openxmlformats.org/officeDocument/2006/relationships/image" Target="../media/image45.wmf"/><Relationship Id="rId15" Type="http://schemas.openxmlformats.org/officeDocument/2006/relationships/oleObject" Target="../embeddings/oleObject40.bin"/><Relationship Id="rId14" Type="http://schemas.openxmlformats.org/officeDocument/2006/relationships/tags" Target="../tags/tag50.xml"/><Relationship Id="rId13" Type="http://schemas.openxmlformats.org/officeDocument/2006/relationships/image" Target="../media/image44.wmf"/><Relationship Id="rId12" Type="http://schemas.openxmlformats.org/officeDocument/2006/relationships/oleObject" Target="../embeddings/oleObject39.bin"/><Relationship Id="rId11" Type="http://schemas.openxmlformats.org/officeDocument/2006/relationships/tags" Target="../tags/tag49.xml"/><Relationship Id="rId10" Type="http://schemas.openxmlformats.org/officeDocument/2006/relationships/image" Target="../media/image43.wmf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9.bin"/><Relationship Id="rId8" Type="http://schemas.openxmlformats.org/officeDocument/2006/relationships/tags" Target="../tags/tag59.xml"/><Relationship Id="rId7" Type="http://schemas.openxmlformats.org/officeDocument/2006/relationships/image" Target="../media/image42.wmf"/><Relationship Id="rId6" Type="http://schemas.openxmlformats.org/officeDocument/2006/relationships/oleObject" Target="../embeddings/oleObject48.bin"/><Relationship Id="rId5" Type="http://schemas.openxmlformats.org/officeDocument/2006/relationships/tags" Target="../tags/tag58.xml"/><Relationship Id="rId4" Type="http://schemas.openxmlformats.org/officeDocument/2006/relationships/image" Target="../media/image41.wmf"/><Relationship Id="rId3" Type="http://schemas.openxmlformats.org/officeDocument/2006/relationships/oleObject" Target="../embeddings/oleObject47.bin"/><Relationship Id="rId25" Type="http://schemas.openxmlformats.org/officeDocument/2006/relationships/vmlDrawing" Target="../drawings/vmlDrawing12.vml"/><Relationship Id="rId24" Type="http://schemas.openxmlformats.org/officeDocument/2006/relationships/slideLayout" Target="../slideLayouts/slideLayout1.xml"/><Relationship Id="rId23" Type="http://schemas.openxmlformats.org/officeDocument/2006/relationships/oleObject" Target="../embeddings/oleObject54.bin"/><Relationship Id="rId22" Type="http://schemas.openxmlformats.org/officeDocument/2006/relationships/tags" Target="../tags/tag64.xml"/><Relationship Id="rId21" Type="http://schemas.openxmlformats.org/officeDocument/2006/relationships/image" Target="../media/image50.wmf"/><Relationship Id="rId20" Type="http://schemas.openxmlformats.org/officeDocument/2006/relationships/oleObject" Target="../embeddings/oleObject53.bin"/><Relationship Id="rId2" Type="http://schemas.openxmlformats.org/officeDocument/2006/relationships/tags" Target="../tags/tag57.xml"/><Relationship Id="rId19" Type="http://schemas.openxmlformats.org/officeDocument/2006/relationships/tags" Target="../tags/tag63.xml"/><Relationship Id="rId18" Type="http://schemas.openxmlformats.org/officeDocument/2006/relationships/oleObject" Target="../embeddings/oleObject52.bin"/><Relationship Id="rId17" Type="http://schemas.openxmlformats.org/officeDocument/2006/relationships/tags" Target="../tags/tag62.xml"/><Relationship Id="rId16" Type="http://schemas.openxmlformats.org/officeDocument/2006/relationships/image" Target="../media/image49.wmf"/><Relationship Id="rId15" Type="http://schemas.openxmlformats.org/officeDocument/2006/relationships/oleObject" Target="../embeddings/oleObject51.bin"/><Relationship Id="rId14" Type="http://schemas.openxmlformats.org/officeDocument/2006/relationships/tags" Target="../tags/tag61.xml"/><Relationship Id="rId13" Type="http://schemas.openxmlformats.org/officeDocument/2006/relationships/image" Target="../media/image48.wmf"/><Relationship Id="rId12" Type="http://schemas.openxmlformats.org/officeDocument/2006/relationships/oleObject" Target="../embeddings/oleObject50.bin"/><Relationship Id="rId11" Type="http://schemas.openxmlformats.org/officeDocument/2006/relationships/tags" Target="../tags/tag60.xml"/><Relationship Id="rId10" Type="http://schemas.openxmlformats.org/officeDocument/2006/relationships/image" Target="../media/image47.wmf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3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1.wmf"/><Relationship Id="rId3" Type="http://schemas.openxmlformats.org/officeDocument/2006/relationships/oleObject" Target="../embeddings/oleObject55.bin"/><Relationship Id="rId2" Type="http://schemas.openxmlformats.org/officeDocument/2006/relationships/tags" Target="../tags/tag65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tags" Target="../tags/tag66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wmf"/><Relationship Id="rId6" Type="http://schemas.openxmlformats.org/officeDocument/2006/relationships/oleObject" Target="../embeddings/oleObject2.bin"/><Relationship Id="rId5" Type="http://schemas.openxmlformats.org/officeDocument/2006/relationships/tags" Target="../tags/tag3.xml"/><Relationship Id="rId4" Type="http://schemas.openxmlformats.org/officeDocument/2006/relationships/image" Target="../media/image7.wmf"/><Relationship Id="rId3" Type="http://schemas.openxmlformats.org/officeDocument/2006/relationships/oleObject" Target="../embeddings/oleObject1.bin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5.png"/><Relationship Id="rId4" Type="http://schemas.openxmlformats.org/officeDocument/2006/relationships/tags" Target="../tags/tag67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6.png"/><Relationship Id="rId2" Type="http://schemas.openxmlformats.org/officeDocument/2006/relationships/tags" Target="../tags/tag69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tags" Target="../tags/tag70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4.png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8.bin"/><Relationship Id="rId8" Type="http://schemas.openxmlformats.org/officeDocument/2006/relationships/tags" Target="../tags/tag73.xml"/><Relationship Id="rId7" Type="http://schemas.openxmlformats.org/officeDocument/2006/relationships/image" Target="../media/image66.wmf"/><Relationship Id="rId6" Type="http://schemas.openxmlformats.org/officeDocument/2006/relationships/oleObject" Target="../embeddings/oleObject57.bin"/><Relationship Id="rId5" Type="http://schemas.openxmlformats.org/officeDocument/2006/relationships/tags" Target="../tags/tag72.xml"/><Relationship Id="rId4" Type="http://schemas.openxmlformats.org/officeDocument/2006/relationships/image" Target="../media/image65.wmf"/><Relationship Id="rId3" Type="http://schemas.openxmlformats.org/officeDocument/2006/relationships/oleObject" Target="../embeddings/oleObject56.bin"/><Relationship Id="rId2" Type="http://schemas.openxmlformats.org/officeDocument/2006/relationships/tags" Target="../tags/tag71.xml"/><Relationship Id="rId15" Type="http://schemas.openxmlformats.org/officeDocument/2006/relationships/vmlDrawing" Target="../drawings/vmlDrawing14.v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68.wmf"/><Relationship Id="rId12" Type="http://schemas.openxmlformats.org/officeDocument/2006/relationships/oleObject" Target="../embeddings/oleObject59.bin"/><Relationship Id="rId11" Type="http://schemas.openxmlformats.org/officeDocument/2006/relationships/tags" Target="../tags/tag74.xml"/><Relationship Id="rId10" Type="http://schemas.openxmlformats.org/officeDocument/2006/relationships/image" Target="../media/image67.wmf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wmf"/><Relationship Id="rId6" Type="http://schemas.openxmlformats.org/officeDocument/2006/relationships/oleObject" Target="../embeddings/oleObject4.bin"/><Relationship Id="rId5" Type="http://schemas.openxmlformats.org/officeDocument/2006/relationships/tags" Target="../tags/tag5.xml"/><Relationship Id="rId4" Type="http://schemas.openxmlformats.org/officeDocument/2006/relationships/image" Target="../media/image9.wmf"/><Relationship Id="rId3" Type="http://schemas.openxmlformats.org/officeDocument/2006/relationships/oleObject" Target="../embeddings/oleObject3.bin"/><Relationship Id="rId2" Type="http://schemas.openxmlformats.org/officeDocument/2006/relationships/tags" Target="../tags/tag4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wmf"/><Relationship Id="rId8" Type="http://schemas.openxmlformats.org/officeDocument/2006/relationships/oleObject" Target="../embeddings/oleObject6.bin"/><Relationship Id="rId7" Type="http://schemas.openxmlformats.org/officeDocument/2006/relationships/tags" Target="../tags/tag9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5.bin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wmf"/><Relationship Id="rId8" Type="http://schemas.openxmlformats.org/officeDocument/2006/relationships/oleObject" Target="../embeddings/oleObject8.bin"/><Relationship Id="rId7" Type="http://schemas.openxmlformats.org/officeDocument/2006/relationships/tags" Target="../tags/tag13.x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7.bin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4" Type="http://schemas.openxmlformats.org/officeDocument/2006/relationships/vmlDrawing" Target="../drawings/vmlDrawing4.v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5.wmf"/><Relationship Id="rId11" Type="http://schemas.openxmlformats.org/officeDocument/2006/relationships/oleObject" Target="../embeddings/oleObject9.bin"/><Relationship Id="rId10" Type="http://schemas.openxmlformats.org/officeDocument/2006/relationships/tags" Target="../tags/tag14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.bin"/><Relationship Id="rId8" Type="http://schemas.openxmlformats.org/officeDocument/2006/relationships/tags" Target="../tags/tag17.xml"/><Relationship Id="rId7" Type="http://schemas.openxmlformats.org/officeDocument/2006/relationships/image" Target="../media/image17.wmf"/><Relationship Id="rId6" Type="http://schemas.openxmlformats.org/officeDocument/2006/relationships/oleObject" Target="../embeddings/oleObject11.bin"/><Relationship Id="rId5" Type="http://schemas.openxmlformats.org/officeDocument/2006/relationships/tags" Target="../tags/tag16.xml"/><Relationship Id="rId4" Type="http://schemas.openxmlformats.org/officeDocument/2006/relationships/image" Target="../media/image16.wmf"/><Relationship Id="rId3" Type="http://schemas.openxmlformats.org/officeDocument/2006/relationships/oleObject" Target="../embeddings/oleObject10.bin"/><Relationship Id="rId24" Type="http://schemas.openxmlformats.org/officeDocument/2006/relationships/vmlDrawing" Target="../drawings/vmlDrawing5.vml"/><Relationship Id="rId23" Type="http://schemas.openxmlformats.org/officeDocument/2006/relationships/slideLayout" Target="../slideLayouts/slideLayout1.xml"/><Relationship Id="rId22" Type="http://schemas.openxmlformats.org/officeDocument/2006/relationships/image" Target="../media/image22.wmf"/><Relationship Id="rId21" Type="http://schemas.openxmlformats.org/officeDocument/2006/relationships/oleObject" Target="../embeddings/oleObject16.bin"/><Relationship Id="rId20" Type="http://schemas.openxmlformats.org/officeDocument/2006/relationships/tags" Target="../tags/tag21.xml"/><Relationship Id="rId2" Type="http://schemas.openxmlformats.org/officeDocument/2006/relationships/tags" Target="../tags/tag15.xml"/><Relationship Id="rId19" Type="http://schemas.openxmlformats.org/officeDocument/2006/relationships/image" Target="../media/image21.wmf"/><Relationship Id="rId18" Type="http://schemas.openxmlformats.org/officeDocument/2006/relationships/oleObject" Target="../embeddings/oleObject15.bin"/><Relationship Id="rId17" Type="http://schemas.openxmlformats.org/officeDocument/2006/relationships/tags" Target="../tags/tag20.xml"/><Relationship Id="rId16" Type="http://schemas.openxmlformats.org/officeDocument/2006/relationships/image" Target="../media/image20.wmf"/><Relationship Id="rId15" Type="http://schemas.openxmlformats.org/officeDocument/2006/relationships/oleObject" Target="../embeddings/oleObject14.bin"/><Relationship Id="rId14" Type="http://schemas.openxmlformats.org/officeDocument/2006/relationships/tags" Target="../tags/tag19.xml"/><Relationship Id="rId13" Type="http://schemas.openxmlformats.org/officeDocument/2006/relationships/image" Target="../media/image19.wmf"/><Relationship Id="rId12" Type="http://schemas.openxmlformats.org/officeDocument/2006/relationships/oleObject" Target="../embeddings/oleObject13.bin"/><Relationship Id="rId11" Type="http://schemas.openxmlformats.org/officeDocument/2006/relationships/tags" Target="../tags/tag18.xml"/><Relationship Id="rId10" Type="http://schemas.openxmlformats.org/officeDocument/2006/relationships/image" Target="../media/image18.wmf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.bin"/><Relationship Id="rId8" Type="http://schemas.openxmlformats.org/officeDocument/2006/relationships/tags" Target="../tags/tag24.xml"/><Relationship Id="rId7" Type="http://schemas.openxmlformats.org/officeDocument/2006/relationships/image" Target="../media/image24.wmf"/><Relationship Id="rId6" Type="http://schemas.openxmlformats.org/officeDocument/2006/relationships/oleObject" Target="../embeddings/oleObject18.bin"/><Relationship Id="rId5" Type="http://schemas.openxmlformats.org/officeDocument/2006/relationships/tags" Target="../tags/tag23.xml"/><Relationship Id="rId4" Type="http://schemas.openxmlformats.org/officeDocument/2006/relationships/image" Target="../media/image23.wmf"/><Relationship Id="rId31" Type="http://schemas.openxmlformats.org/officeDocument/2006/relationships/vmlDrawing" Target="../drawings/vmlDrawing6.vml"/><Relationship Id="rId30" Type="http://schemas.openxmlformats.org/officeDocument/2006/relationships/slideLayout" Target="../slideLayouts/slideLayout1.xml"/><Relationship Id="rId3" Type="http://schemas.openxmlformats.org/officeDocument/2006/relationships/oleObject" Target="../embeddings/oleObject17.bin"/><Relationship Id="rId29" Type="http://schemas.openxmlformats.org/officeDocument/2006/relationships/image" Target="../media/image29.wmf"/><Relationship Id="rId28" Type="http://schemas.openxmlformats.org/officeDocument/2006/relationships/oleObject" Target="../embeddings/oleObject25.bin"/><Relationship Id="rId27" Type="http://schemas.openxmlformats.org/officeDocument/2006/relationships/tags" Target="../tags/tag33.xml"/><Relationship Id="rId26" Type="http://schemas.openxmlformats.org/officeDocument/2006/relationships/oleObject" Target="../embeddings/oleObject24.bin"/><Relationship Id="rId25" Type="http://schemas.openxmlformats.org/officeDocument/2006/relationships/tags" Target="../tags/tag32.xml"/><Relationship Id="rId24" Type="http://schemas.openxmlformats.org/officeDocument/2006/relationships/oleObject" Target="../embeddings/oleObject23.bin"/><Relationship Id="rId23" Type="http://schemas.openxmlformats.org/officeDocument/2006/relationships/tags" Target="../tags/tag31.xml"/><Relationship Id="rId22" Type="http://schemas.openxmlformats.org/officeDocument/2006/relationships/image" Target="../media/image28.wmf"/><Relationship Id="rId21" Type="http://schemas.openxmlformats.org/officeDocument/2006/relationships/oleObject" Target="../embeddings/oleObject22.bin"/><Relationship Id="rId20" Type="http://schemas.openxmlformats.org/officeDocument/2006/relationships/tags" Target="../tags/tag30.xml"/><Relationship Id="rId2" Type="http://schemas.openxmlformats.org/officeDocument/2006/relationships/tags" Target="../tags/tag22.xml"/><Relationship Id="rId19" Type="http://schemas.openxmlformats.org/officeDocument/2006/relationships/image" Target="../media/image27.wmf"/><Relationship Id="rId18" Type="http://schemas.openxmlformats.org/officeDocument/2006/relationships/oleObject" Target="../embeddings/oleObject21.bin"/><Relationship Id="rId17" Type="http://schemas.openxmlformats.org/officeDocument/2006/relationships/tags" Target="../tags/tag29.xml"/><Relationship Id="rId16" Type="http://schemas.openxmlformats.org/officeDocument/2006/relationships/image" Target="../media/image26.wmf"/><Relationship Id="rId15" Type="http://schemas.openxmlformats.org/officeDocument/2006/relationships/oleObject" Target="../embeddings/oleObject20.bin"/><Relationship Id="rId14" Type="http://schemas.openxmlformats.org/officeDocument/2006/relationships/tags" Target="../tags/tag28.xml"/><Relationship Id="rId13" Type="http://schemas.openxmlformats.org/officeDocument/2006/relationships/tags" Target="../tags/tag27.xml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image" Target="../media/image25.wmf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.bin"/><Relationship Id="rId8" Type="http://schemas.openxmlformats.org/officeDocument/2006/relationships/tags" Target="../tags/tag36.xml"/><Relationship Id="rId7" Type="http://schemas.openxmlformats.org/officeDocument/2006/relationships/image" Target="../media/image30.wmf"/><Relationship Id="rId6" Type="http://schemas.openxmlformats.org/officeDocument/2006/relationships/oleObject" Target="../embeddings/oleObject27.bin"/><Relationship Id="rId5" Type="http://schemas.openxmlformats.org/officeDocument/2006/relationships/tags" Target="../tags/tag35.xml"/><Relationship Id="rId4" Type="http://schemas.openxmlformats.org/officeDocument/2006/relationships/image" Target="../media/image27.wmf"/><Relationship Id="rId3" Type="http://schemas.openxmlformats.org/officeDocument/2006/relationships/oleObject" Target="../embeddings/oleObject26.bin"/><Relationship Id="rId2" Type="http://schemas.openxmlformats.org/officeDocument/2006/relationships/tags" Target="../tags/tag34.xml"/><Relationship Id="rId15" Type="http://schemas.openxmlformats.org/officeDocument/2006/relationships/vmlDrawing" Target="../drawings/vmlDrawing7.v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31.wmf"/><Relationship Id="rId12" Type="http://schemas.openxmlformats.org/officeDocument/2006/relationships/oleObject" Target="../embeddings/oleObject29.bin"/><Relationship Id="rId11" Type="http://schemas.openxmlformats.org/officeDocument/2006/relationships/tags" Target="../tags/tag37.xml"/><Relationship Id="rId10" Type="http://schemas.openxmlformats.org/officeDocument/2006/relationships/image" Target="../media/image26.wmf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2.bin"/><Relationship Id="rId8" Type="http://schemas.openxmlformats.org/officeDocument/2006/relationships/tags" Target="../tags/tag40.xml"/><Relationship Id="rId7" Type="http://schemas.openxmlformats.org/officeDocument/2006/relationships/image" Target="../media/image33.wmf"/><Relationship Id="rId6" Type="http://schemas.openxmlformats.org/officeDocument/2006/relationships/oleObject" Target="../embeddings/oleObject31.bin"/><Relationship Id="rId5" Type="http://schemas.openxmlformats.org/officeDocument/2006/relationships/tags" Target="../tags/tag39.xml"/><Relationship Id="rId4" Type="http://schemas.openxmlformats.org/officeDocument/2006/relationships/image" Target="../media/image32.wmf"/><Relationship Id="rId3" Type="http://schemas.openxmlformats.org/officeDocument/2006/relationships/oleObject" Target="../embeddings/oleObject30.bin"/><Relationship Id="rId2" Type="http://schemas.openxmlformats.org/officeDocument/2006/relationships/tags" Target="../tags/tag38.xml"/><Relationship Id="rId12" Type="http://schemas.openxmlformats.org/officeDocument/2006/relationships/vmlDrawing" Target="../drawings/vmlDrawing8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34.wmf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4.4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矩阵微分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0770" y="1246505"/>
            <a:ext cx="10998200" cy="7270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在优化理论中，常常需要对矩阵函数求导数。即需要定义矩阵微分的概念。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57530" y="1965960"/>
            <a:ext cx="4041775" cy="4699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607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4.4.1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矩阵函数的导数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924685" y="2698115"/>
            <a:ext cx="1000760" cy="26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2592070" y="2607310"/>
            <a:ext cx="974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sz="2400" b="0">
                <a:latin typeface="Times New Roman" panose="02020603050405020304" charset="0"/>
                <a:ea typeface="宋体" panose="02010600030101010101" pitchFamily="2" charset="-122"/>
              </a:rPr>
              <a:t>称</a:t>
            </a:r>
            <a:endParaRPr lang="zh-CN" altLang="en-US" sz="2400" b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3"/>
          <a:stretch>
            <a:fillRect/>
          </a:stretch>
        </p:blipFill>
        <p:spPr>
          <a:xfrm>
            <a:off x="3401060" y="2698750"/>
            <a:ext cx="546100" cy="26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" name="文本框 101"/>
          <p:cNvSpPr txBox="1"/>
          <p:nvPr/>
        </p:nvSpPr>
        <p:spPr>
          <a:xfrm>
            <a:off x="3625850" y="2607310"/>
            <a:ext cx="1737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sz="2400" b="0">
                <a:ea typeface="宋体" panose="02010600030101010101" pitchFamily="2" charset="-122"/>
              </a:rPr>
              <a:t>对矩阵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4"/>
          <a:stretch>
            <a:fillRect/>
          </a:stretch>
        </p:blipFill>
        <p:spPr>
          <a:xfrm>
            <a:off x="4939030" y="2721610"/>
            <a:ext cx="260985" cy="27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" name="文本框 102"/>
          <p:cNvSpPr txBox="1"/>
          <p:nvPr/>
        </p:nvSpPr>
        <p:spPr>
          <a:xfrm>
            <a:off x="4839335" y="2613660"/>
            <a:ext cx="1831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sz="2400" b="0">
                <a:ea typeface="宋体" panose="02010600030101010101" pitchFamily="2" charset="-122"/>
              </a:rPr>
              <a:t>的导数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6191885" y="2532380"/>
            <a:ext cx="869950" cy="60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" name="文本框 103"/>
          <p:cNvSpPr txBox="1"/>
          <p:nvPr/>
        </p:nvSpPr>
        <p:spPr>
          <a:xfrm>
            <a:off x="6813550" y="2698115"/>
            <a:ext cx="25057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b="0">
                <a:ea typeface="宋体" panose="02010600030101010101" pitchFamily="2" charset="-122"/>
              </a:rPr>
              <a:t>为矩阵函数的导数。</a:t>
            </a:r>
            <a:endParaRPr lang="zh-CN" altLang="en-US" b="0"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6"/>
          <a:stretch>
            <a:fillRect/>
          </a:stretch>
        </p:blipFill>
        <p:spPr>
          <a:xfrm>
            <a:off x="3143885" y="3429000"/>
            <a:ext cx="4997450" cy="1966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1125855" y="2607310"/>
            <a:ext cx="832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sz="2400" b="0">
                <a:ea typeface="宋体" panose="02010600030101010101" pitchFamily="2" charset="-122"/>
              </a:rPr>
              <a:t>设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4.7</a:t>
            </a:r>
            <a:endParaRPr lang="en-US" altLang="zh-CN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graphicFrame>
        <p:nvGraphicFramePr>
          <p:cNvPr id="3" name="对象 -2147481943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775585" y="1567815"/>
          <a:ext cx="5532120" cy="1491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2787650" imgH="749300" progId="Equation.Ribbit">
                  <p:embed/>
                </p:oleObj>
              </mc:Choice>
              <mc:Fallback>
                <p:oleObj name="" r:id="rId3" imgW="2787650" imgH="74930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75585" y="1567815"/>
                        <a:ext cx="5532120" cy="14916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" name="文本框 129"/>
          <p:cNvSpPr txBox="1"/>
          <p:nvPr/>
        </p:nvSpPr>
        <p:spPr>
          <a:xfrm>
            <a:off x="899160" y="3542030"/>
            <a:ext cx="2323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914400"/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可</a:t>
            </a:r>
            <a:r>
              <a:rPr lang="zh-CN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得</a:t>
            </a:r>
            <a:r>
              <a:rPr lang="en-US" altLang="zh-CN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1812925" y="354203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914400"/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的广义逆为：</a:t>
            </a:r>
            <a:endParaRPr lang="zh-CN" altLang="en-US" sz="2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6" name="对象 -2147481941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2775585" y="4388485"/>
          <a:ext cx="589788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6" imgW="3745230" imgH="529590" progId="Equation.Ribbit">
                  <p:embed/>
                </p:oleObj>
              </mc:Choice>
              <mc:Fallback>
                <p:oleObj name="" r:id="rId6" imgW="3745230" imgH="529590" progId="Equation.Ribbit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75585" y="4388485"/>
                        <a:ext cx="5897880" cy="1009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2811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4.6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最优化基础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14450" y="1857375"/>
            <a:ext cx="100736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 fontAlgn="auto">
              <a:lnSpc>
                <a:spcPct val="150000"/>
              </a:lnSpc>
            </a:pP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</a:rPr>
              <a:t>最优化问题一般指定量决策问题，关注如何对有限资源进行有效分配，并在某一种意义上达到最优。最优化方法已被广泛应用至科学计算、经济与金融、管理科学、通信工程、人工智能、大数据、计算物理等科学的众多领域。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7185" y="695960"/>
            <a:ext cx="59283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4.6.1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最优化问题的一般形式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56320" y="2345055"/>
            <a:ext cx="1127125" cy="4845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(4-17)</a:t>
            </a:r>
            <a:endParaRPr lang="zh-CN" altLang="en-US" sz="240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graphicFrame>
        <p:nvGraphicFramePr>
          <p:cNvPr id="3" name="对象 -214748194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3601720" y="1874520"/>
          <a:ext cx="3376930" cy="955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3" imgW="1822450" imgH="515620" progId="Equation.Ribbit">
                  <p:embed/>
                </p:oleObj>
              </mc:Choice>
              <mc:Fallback>
                <p:oleObj name="" r:id="rId3" imgW="1822450" imgH="515620" progId="Equation.Ribbit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01720" y="1874520"/>
                        <a:ext cx="3376930" cy="9550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1" name="文本框 130"/>
          <p:cNvSpPr txBox="1"/>
          <p:nvPr/>
        </p:nvSpPr>
        <p:spPr>
          <a:xfrm>
            <a:off x="908050" y="3293745"/>
            <a:ext cx="1270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其中，</a:t>
            </a:r>
            <a:endParaRPr lang="zh-CN" altLang="en-US" sz="2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16" name="图片 15"/>
          <p:cNvPicPr/>
          <p:nvPr/>
        </p:nvPicPr>
        <p:blipFill>
          <a:blip r:embed="rId5"/>
          <a:stretch>
            <a:fillRect/>
          </a:stretch>
        </p:blipFill>
        <p:spPr>
          <a:xfrm>
            <a:off x="2178685" y="3396615"/>
            <a:ext cx="527050" cy="311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2" name="文本框 131"/>
          <p:cNvSpPr txBox="1"/>
          <p:nvPr/>
        </p:nvSpPr>
        <p:spPr>
          <a:xfrm>
            <a:off x="2364740" y="331279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称为目标函数，</a:t>
            </a:r>
            <a:endParaRPr lang="zh-CN" altLang="en-US" sz="2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17" name="图片 16"/>
          <p:cNvPicPr/>
          <p:nvPr/>
        </p:nvPicPr>
        <p:blipFill>
          <a:blip r:embed="rId6"/>
          <a:stretch>
            <a:fillRect/>
          </a:stretch>
        </p:blipFill>
        <p:spPr>
          <a:xfrm>
            <a:off x="4822825" y="3381375"/>
            <a:ext cx="610870" cy="320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" name="文本框 132"/>
          <p:cNvSpPr txBox="1"/>
          <p:nvPr/>
        </p:nvSpPr>
        <p:spPr>
          <a:xfrm>
            <a:off x="5080000" y="329565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为优化变量或者决策变量，</a:t>
            </a:r>
            <a:endParaRPr lang="zh-CN" altLang="en-US" sz="2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/>
          <p:nvPr/>
        </p:nvPicPr>
        <p:blipFill>
          <a:blip r:embed="rId7"/>
          <a:stretch>
            <a:fillRect/>
          </a:stretch>
        </p:blipFill>
        <p:spPr>
          <a:xfrm>
            <a:off x="9013825" y="3381375"/>
            <a:ext cx="606425" cy="32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4" name="文本框 133"/>
          <p:cNvSpPr txBox="1"/>
          <p:nvPr/>
        </p:nvSpPr>
        <p:spPr>
          <a:xfrm>
            <a:off x="517525" y="393065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为等式约束函数，</a:t>
            </a:r>
            <a:endParaRPr lang="zh-CN" altLang="en-US" sz="2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19" name="图片 18"/>
          <p:cNvPicPr/>
          <p:nvPr/>
        </p:nvPicPr>
        <p:blipFill>
          <a:blip r:embed="rId8"/>
          <a:stretch>
            <a:fillRect/>
          </a:stretch>
        </p:blipFill>
        <p:spPr>
          <a:xfrm>
            <a:off x="3260725" y="3930650"/>
            <a:ext cx="561340" cy="386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5" name="文本框 134"/>
          <p:cNvSpPr txBox="1"/>
          <p:nvPr/>
        </p:nvSpPr>
        <p:spPr>
          <a:xfrm>
            <a:off x="3514725" y="3930650"/>
            <a:ext cx="5080000" cy="2700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4800"/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为不等式约束函数，由</a:t>
            </a:r>
            <a:endParaRPr lang="zh-CN" altLang="en-US" sz="2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20" name="图片 19"/>
          <p:cNvPicPr/>
          <p:nvPr/>
        </p:nvPicPr>
        <p:blipFill>
          <a:blip r:embed="rId7"/>
          <a:stretch>
            <a:fillRect/>
          </a:stretch>
        </p:blipFill>
        <p:spPr>
          <a:xfrm>
            <a:off x="6978650" y="4042410"/>
            <a:ext cx="568960" cy="298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6" name="文本框 135"/>
          <p:cNvSpPr txBox="1"/>
          <p:nvPr/>
        </p:nvSpPr>
        <p:spPr>
          <a:xfrm>
            <a:off x="7252970" y="3930650"/>
            <a:ext cx="956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与</a:t>
            </a:r>
            <a:endParaRPr lang="zh-CN" altLang="en-US" sz="2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/>
          <p:nvPr/>
        </p:nvPicPr>
        <p:blipFill>
          <a:blip r:embed="rId8"/>
          <a:stretch>
            <a:fillRect/>
          </a:stretch>
        </p:blipFill>
        <p:spPr>
          <a:xfrm>
            <a:off x="8099425" y="3968750"/>
            <a:ext cx="704850" cy="336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7" name="文本框 136"/>
          <p:cNvSpPr txBox="1"/>
          <p:nvPr/>
        </p:nvSpPr>
        <p:spPr>
          <a:xfrm>
            <a:off x="337820" y="3749675"/>
            <a:ext cx="132130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lang="en-US" alt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                                                                   </a:t>
            </a:r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组成的</a:t>
            </a:r>
            <a:endParaRPr lang="zh-CN" sz="2400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en-US" alt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集合称为可行域。</a:t>
            </a:r>
            <a:endParaRPr lang="zh-CN" altLang="en-US" sz="2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4.6.2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最优化问题的分类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3905" y="1697355"/>
            <a:ext cx="1038034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1.凸优化与非凸优化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当目标函数为凸函数且可行域为凸集合时，称该优化问题为凸优化，反之目标函数和可行域至少有一个非凸时，称为非凸优化问题。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2.光滑优化与非光滑优化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当目标函数和约束函数连续可微时，称为光滑优化问题。反之，当目标函数和约束函数至少有一个是不可微函数时，称为非光滑优化问题。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4.6.2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最优化问题的分类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630555" y="1567815"/>
            <a:ext cx="10768330" cy="3958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3.确定性优化与随机优化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当决策变量是随机变量时，称为随机优化问题；当决策变量不随时间变化时，称为确定性优化问题。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4.连续优化与离散优化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当决策变量的取值是连续变化的值时，该优化问题称为连续优化问题；当决策变量取值是某一集合中的离散数值时，称为离散优化又称组合优化问题。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4.7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无约束优化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2"/>
            </p:custDataLst>
          </p:nvPr>
        </p:nvSpPr>
        <p:spPr>
          <a:xfrm>
            <a:off x="1104265" y="1696085"/>
            <a:ext cx="9864725" cy="16668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对一般优化问题，如果决策变量，则称其为无约束优化问题。无约束优化问题是优化理论的基础，约束优化问题可以通过转化为无约束优化问题，所以无约束优化问题是优化理论的基石</a:t>
            </a: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zh-CN" sz="2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7185" y="695960"/>
            <a:ext cx="7373620" cy="5219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4.7.1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无约束最优化问题的最优性条件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1187450" y="829564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en-US" altLang="en-US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3285" y="1574800"/>
            <a:ext cx="10195560" cy="270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1.下降方向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可微向量函数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和点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，如存在向量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满足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则称向量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处的一个下降方向。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2.一阶必要条件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假设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处可微，如是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一个局部极小值点，则有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对象 -2147481932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3160078" y="2049145"/>
          <a:ext cx="495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304165" imgH="168910" progId="Equation.Ribbit">
                  <p:embed/>
                </p:oleObj>
              </mc:Choice>
              <mc:Fallback>
                <p:oleObj name="" r:id="rId3" imgW="304165" imgH="16891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60078" y="2049145"/>
                        <a:ext cx="495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1931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2876868" y="4251008"/>
          <a:ext cx="882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6" imgW="467360" imgH="148590" progId="Equation.Ribbit">
                  <p:embed/>
                </p:oleObj>
              </mc:Choice>
              <mc:Fallback>
                <p:oleObj name="" r:id="rId6" imgW="467360" imgH="148590" progId="Equation.Ribbit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76868" y="4251008"/>
                        <a:ext cx="882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930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7399338" y="2038985"/>
          <a:ext cx="75937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9" imgW="434340" imgH="149860" progId="Equation.Ribbit">
                  <p:embed/>
                </p:oleObj>
              </mc:Choice>
              <mc:Fallback>
                <p:oleObj name="" r:id="rId9" imgW="434340" imgH="149860" progId="Equation.Ribbit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99338" y="2038985"/>
                        <a:ext cx="75937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1929"/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4711700" y="2618740"/>
          <a:ext cx="1678940" cy="354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2" imgW="854710" imgH="182880" progId="Equation.Ribbit">
                  <p:embed/>
                </p:oleObj>
              </mc:Choice>
              <mc:Fallback>
                <p:oleObj name="" r:id="rId12" imgW="854710" imgH="182880" progId="Equation.Ribbit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11700" y="2618740"/>
                        <a:ext cx="1678940" cy="3543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1928"/>
          <p:cNvGraphicFramePr>
            <a:graphicFrameLocks noChangeAspect="1"/>
          </p:cNvGraphicFramePr>
          <p:nvPr>
            <p:custDataLst>
              <p:tags r:id="rId14"/>
            </p:custDataLst>
          </p:nvPr>
        </p:nvGraphicFramePr>
        <p:xfrm>
          <a:off x="2555240" y="3294380"/>
          <a:ext cx="212725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5" imgW="91440" imgH="149860" progId="Equation.Ribbit">
                  <p:embed/>
                </p:oleObj>
              </mc:Choice>
              <mc:Fallback>
                <p:oleObj name="" r:id="rId15" imgW="91440" imgH="149860" progId="Equation.Ribbit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555240" y="3294380"/>
                        <a:ext cx="212725" cy="269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1927"/>
          <p:cNvGraphicFramePr>
            <a:graphicFrameLocks noChangeAspect="1"/>
          </p:cNvGraphicFramePr>
          <p:nvPr>
            <p:custDataLst>
              <p:tags r:id="rId17"/>
            </p:custDataLst>
          </p:nvPr>
        </p:nvGraphicFramePr>
        <p:xfrm>
          <a:off x="1932305" y="4224020"/>
          <a:ext cx="544830" cy="297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8" imgW="304165" imgH="168910" progId="Equation.Ribbit">
                  <p:embed/>
                </p:oleObj>
              </mc:Choice>
              <mc:Fallback>
                <p:oleObj name="" r:id="rId18" imgW="304165" imgH="168910" progId="Equation.Ribbit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32305" y="4224020"/>
                        <a:ext cx="544830" cy="2971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1926"/>
          <p:cNvGraphicFramePr>
            <a:graphicFrameLocks noChangeAspect="1"/>
          </p:cNvGraphicFramePr>
          <p:nvPr>
            <p:custDataLst>
              <p:tags r:id="rId19"/>
            </p:custDataLst>
          </p:nvPr>
        </p:nvGraphicFramePr>
        <p:xfrm>
          <a:off x="3906838" y="3294063"/>
          <a:ext cx="234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20" imgW="125730" imgH="148590" progId="Equation.Ribbit">
                  <p:embed/>
                </p:oleObj>
              </mc:Choice>
              <mc:Fallback>
                <p:oleObj name="" r:id="rId20" imgW="125730" imgH="148590" progId="Equation.Ribbit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06838" y="3294063"/>
                        <a:ext cx="234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-2147481925"/>
          <p:cNvGraphicFramePr>
            <a:graphicFrameLocks noChangeAspect="1"/>
          </p:cNvGraphicFramePr>
          <p:nvPr>
            <p:custDataLst>
              <p:tags r:id="rId22"/>
            </p:custDataLst>
          </p:nvPr>
        </p:nvGraphicFramePr>
        <p:xfrm>
          <a:off x="3070543" y="3294380"/>
          <a:ext cx="495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23" imgW="304165" imgH="168910" progId="Equation.Ribbit">
                  <p:embed/>
                </p:oleObj>
              </mc:Choice>
              <mc:Fallback>
                <p:oleObj name="" r:id="rId23" imgW="304165" imgH="168910" progId="Equation.Ribbit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70543" y="3294380"/>
                        <a:ext cx="495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-2147481924"/>
          <p:cNvGraphicFramePr>
            <a:graphicFrameLocks noChangeAspect="1"/>
          </p:cNvGraphicFramePr>
          <p:nvPr>
            <p:custDataLst>
              <p:tags r:id="rId24"/>
            </p:custDataLst>
          </p:nvPr>
        </p:nvGraphicFramePr>
        <p:xfrm>
          <a:off x="4420553" y="2038668"/>
          <a:ext cx="882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25" imgW="467360" imgH="148590" progId="Equation.Ribbit">
                  <p:embed/>
                </p:oleObj>
              </mc:Choice>
              <mc:Fallback>
                <p:oleObj name="" r:id="rId25" imgW="467360" imgH="148590" progId="Equation.Ribbit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20553" y="2038668"/>
                        <a:ext cx="882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-2147481923"/>
          <p:cNvGraphicFramePr>
            <a:graphicFrameLocks noChangeAspect="1"/>
          </p:cNvGraphicFramePr>
          <p:nvPr>
            <p:custDataLst>
              <p:tags r:id="rId26"/>
            </p:custDataLst>
          </p:nvPr>
        </p:nvGraphicFramePr>
        <p:xfrm>
          <a:off x="5740083" y="4230370"/>
          <a:ext cx="32062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27" imgW="176530" imgH="151130" progId="Equation.Ribbit">
                  <p:embed/>
                </p:oleObj>
              </mc:Choice>
              <mc:Fallback>
                <p:oleObj name="" r:id="rId27" imgW="176530" imgH="151130" progId="Equation.Ribbit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740083" y="4230370"/>
                        <a:ext cx="32062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-2147481922"/>
          <p:cNvGraphicFramePr>
            <a:graphicFrameLocks noChangeAspect="1"/>
          </p:cNvGraphicFramePr>
          <p:nvPr>
            <p:custDataLst>
              <p:tags r:id="rId29"/>
            </p:custDataLst>
          </p:nvPr>
        </p:nvGraphicFramePr>
        <p:xfrm>
          <a:off x="4834890" y="4883785"/>
          <a:ext cx="1555750" cy="372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30" imgW="742950" imgH="168910" progId="Equation.Ribbit">
                  <p:embed/>
                </p:oleObj>
              </mc:Choice>
              <mc:Fallback>
                <p:oleObj name="" r:id="rId30" imgW="742950" imgH="168910" progId="Equation.Ribbit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834890" y="4883785"/>
                        <a:ext cx="1555750" cy="3721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2811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7185" y="695960"/>
            <a:ext cx="7284085" cy="6946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4.7.1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无约束最优化问题的最优性条件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58900" y="1763395"/>
            <a:ext cx="9609455" cy="4050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3.二阶最优性充要条件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假设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某个领域二阶连续可微，则以下最优性条件成立：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是一个局部极小值点， 则有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；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是一个局部极小值点。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对象 -214748192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383790" y="2343785"/>
          <a:ext cx="54229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304165" imgH="168910" progId="Equation.Ribbit">
                  <p:embed/>
                </p:oleObj>
              </mc:Choice>
              <mc:Fallback>
                <p:oleObj name="" r:id="rId3" imgW="304165" imgH="16891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83790" y="2343785"/>
                        <a:ext cx="542290" cy="295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1920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3273108" y="2368868"/>
          <a:ext cx="882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6" imgW="467360" imgH="148590" progId="Equation.Ribbit">
                  <p:embed/>
                </p:oleObj>
              </mc:Choice>
              <mc:Fallback>
                <p:oleObj name="" r:id="rId6" imgW="467360" imgH="148590" progId="Equation.Ribbit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73108" y="2368868"/>
                        <a:ext cx="882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919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1813878" y="2930525"/>
          <a:ext cx="32062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9" imgW="176530" imgH="151130" progId="Equation.Ribbit">
                  <p:embed/>
                </p:oleObj>
              </mc:Choice>
              <mc:Fallback>
                <p:oleObj name="" r:id="rId9" imgW="176530" imgH="151130" progId="Equation.Ribbit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13878" y="2930525"/>
                        <a:ext cx="32062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1918"/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4030980" y="3294380"/>
          <a:ext cx="1533525" cy="353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2" imgW="742950" imgH="168910" progId="Equation.Ribbit">
                  <p:embed/>
                </p:oleObj>
              </mc:Choice>
              <mc:Fallback>
                <p:oleObj name="" r:id="rId12" imgW="742950" imgH="168910" progId="Equation.Ribbit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030980" y="3294380"/>
                        <a:ext cx="1533525" cy="3536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0544"/>
          <p:cNvGraphicFramePr>
            <a:graphicFrameLocks noChangeAspect="1"/>
          </p:cNvGraphicFramePr>
          <p:nvPr>
            <p:custDataLst>
              <p:tags r:id="rId14"/>
            </p:custDataLst>
          </p:nvPr>
        </p:nvGraphicFramePr>
        <p:xfrm>
          <a:off x="6040120" y="3294380"/>
          <a:ext cx="1564005" cy="353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5" imgW="802640" imgH="182880" progId="Equation.Ribbit">
                  <p:embed/>
                </p:oleObj>
              </mc:Choice>
              <mc:Fallback>
                <p:oleObj name="" r:id="rId15" imgW="802640" imgH="182880" progId="Equation.Ribbit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40120" y="3294380"/>
                        <a:ext cx="1564005" cy="3536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1916"/>
          <p:cNvGraphicFramePr>
            <a:graphicFrameLocks noChangeAspect="1"/>
          </p:cNvGraphicFramePr>
          <p:nvPr>
            <p:custDataLst>
              <p:tags r:id="rId17"/>
            </p:custDataLst>
          </p:nvPr>
        </p:nvGraphicFramePr>
        <p:xfrm>
          <a:off x="1755775" y="4044315"/>
          <a:ext cx="1288415" cy="297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8" imgW="742950" imgH="168910" progId="Equation.Ribbit">
                  <p:embed/>
                </p:oleObj>
              </mc:Choice>
              <mc:Fallback>
                <p:oleObj name="" r:id="rId18" imgW="742950" imgH="168910" progId="Equation.Ribbit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55775" y="4044315"/>
                        <a:ext cx="1288415" cy="2971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1915"/>
          <p:cNvGraphicFramePr>
            <a:graphicFrameLocks noChangeAspect="1"/>
          </p:cNvGraphicFramePr>
          <p:nvPr>
            <p:custDataLst>
              <p:tags r:id="rId19"/>
            </p:custDataLst>
          </p:nvPr>
        </p:nvGraphicFramePr>
        <p:xfrm>
          <a:off x="3273425" y="4018915"/>
          <a:ext cx="1427480" cy="322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20" imgW="802640" imgH="182880" progId="Equation.Ribbit">
                  <p:embed/>
                </p:oleObj>
              </mc:Choice>
              <mc:Fallback>
                <p:oleObj name="" r:id="rId20" imgW="802640" imgH="182880" progId="Equation.Ribbit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73425" y="4018915"/>
                        <a:ext cx="1427480" cy="3225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-2147481914"/>
          <p:cNvGraphicFramePr>
            <a:graphicFrameLocks noChangeAspect="1"/>
          </p:cNvGraphicFramePr>
          <p:nvPr>
            <p:custDataLst>
              <p:tags r:id="rId22"/>
            </p:custDataLst>
          </p:nvPr>
        </p:nvGraphicFramePr>
        <p:xfrm>
          <a:off x="5824538" y="4071620"/>
          <a:ext cx="32062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23" imgW="176530" imgH="151130" progId="Equation.Ribbit">
                  <p:embed/>
                </p:oleObj>
              </mc:Choice>
              <mc:Fallback>
                <p:oleObj name="" r:id="rId23" imgW="176530" imgH="151130" progId="Equation.Ribbit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24538" y="4071620"/>
                        <a:ext cx="32062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2811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7185" y="695960"/>
            <a:ext cx="61410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4.7.2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无约束最优化问题的求解算法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4865" y="1673225"/>
            <a:ext cx="7710805" cy="5454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无约束优化问题可表述为：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                     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3" name="对象 -2147481913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4658360" y="2461260"/>
          <a:ext cx="1819910" cy="803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3" imgW="735330" imgH="328930" progId="Equation.Ribbit">
                  <p:embed/>
                </p:oleObj>
              </mc:Choice>
              <mc:Fallback>
                <p:oleObj name="" r:id="rId3" imgW="735330" imgH="328930" progId="Equation.Ribbit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58360" y="2461260"/>
                        <a:ext cx="1819910" cy="8039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892175" y="3507740"/>
            <a:ext cx="9255125" cy="25793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480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1.最速下降法</a:t>
            </a:r>
            <a:r>
              <a:rPr lang="zh-CN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最速下降算法是计算无约束优化算法中最简单的算法，进利用负梯度方向作为下降方向，进行计算局部最优点，算法步骤如图</a:t>
            </a:r>
            <a:r>
              <a:rPr lang="en-US" altLang="zh-CN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-1所示。</a:t>
            </a:r>
            <a:endParaRPr lang="zh-CN" alt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7185" y="695960"/>
            <a:ext cx="8412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4.7.2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无约束最优化问题的求解算法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5066665"/>
            <a:ext cx="11137900" cy="10922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400"/>
              <a:t>由于最速下降易出现之字形效应，导致收敛速度较慢，人们引入了函数的二阶信息，得到了如下的牛顿法。</a:t>
            </a:r>
            <a:endParaRPr lang="zh-CN" altLang="en-US" sz="240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656647" y="3154680"/>
            <a:ext cx="20574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3656647" y="3154680"/>
            <a:ext cx="20574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3656647" y="3154680"/>
            <a:ext cx="10668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3656647" y="3154680"/>
            <a:ext cx="10668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3656647" y="3154680"/>
            <a:ext cx="10668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3656647" y="3154680"/>
            <a:ext cx="10668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3656647" y="3154680"/>
            <a:ext cx="10668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/>
          <p:nvPr/>
        </p:nvPicPr>
        <p:blipFill>
          <a:blip r:embed="rId3"/>
          <a:stretch>
            <a:fillRect/>
          </a:stretch>
        </p:blipFill>
        <p:spPr>
          <a:xfrm>
            <a:off x="3656647" y="3154680"/>
            <a:ext cx="10668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/>
          <p:nvPr/>
        </p:nvPicPr>
        <p:blipFill>
          <a:blip r:embed="rId3"/>
          <a:stretch>
            <a:fillRect/>
          </a:stretch>
        </p:blipFill>
        <p:spPr>
          <a:xfrm>
            <a:off x="3656647" y="3154680"/>
            <a:ext cx="10668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/>
          <p:nvPr/>
        </p:nvPicPr>
        <p:blipFill>
          <a:blip r:embed="rId2"/>
          <a:stretch>
            <a:fillRect/>
          </a:stretch>
        </p:blipFill>
        <p:spPr>
          <a:xfrm>
            <a:off x="3656647" y="3154680"/>
            <a:ext cx="20574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3"/>
          <a:stretch>
            <a:fillRect/>
          </a:stretch>
        </p:blipFill>
        <p:spPr>
          <a:xfrm>
            <a:off x="3656647" y="3154680"/>
            <a:ext cx="10668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/>
          <p:nvPr/>
        </p:nvPicPr>
        <p:blipFill>
          <a:blip r:embed="rId3"/>
          <a:stretch>
            <a:fillRect/>
          </a:stretch>
        </p:blipFill>
        <p:spPr>
          <a:xfrm>
            <a:off x="3656647" y="3154680"/>
            <a:ext cx="10668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/>
          <p:nvPr/>
        </p:nvPicPr>
        <p:blipFill>
          <a:blip r:embed="rId3"/>
          <a:stretch>
            <a:fillRect/>
          </a:stretch>
        </p:blipFill>
        <p:spPr>
          <a:xfrm>
            <a:off x="3656647" y="3154680"/>
            <a:ext cx="10668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/>
          <p:nvPr/>
        </p:nvPicPr>
        <p:blipFill>
          <a:blip r:embed="rId3"/>
          <a:stretch>
            <a:fillRect/>
          </a:stretch>
        </p:blipFill>
        <p:spPr>
          <a:xfrm>
            <a:off x="3656647" y="3154680"/>
            <a:ext cx="10668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/>
          <p:nvPr/>
        </p:nvPicPr>
        <p:blipFill>
          <a:blip r:embed="rId3"/>
          <a:stretch>
            <a:fillRect/>
          </a:stretch>
        </p:blipFill>
        <p:spPr>
          <a:xfrm>
            <a:off x="3656647" y="3154680"/>
            <a:ext cx="10668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845310" y="1334770"/>
            <a:ext cx="7825740" cy="3731895"/>
          </a:xfrm>
          <a:prstGeom prst="rect">
            <a:avLst/>
          </a:prstGeom>
        </p:spPr>
      </p:pic>
    </p:spTree>
  </p:cSld>
  <p:clrMapOvr>
    <a:masterClrMapping/>
  </p:clrMapOvr>
  <p:transition spd="slow" advTm="2811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4.4.2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常用矩阵函数的导数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4585" y="1217930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1.向量的一次多项式与二次型函数导数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2.矩阵迹函数导数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对象 -2147481980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4262755" y="1872615"/>
          <a:ext cx="2465705" cy="1849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1409700" imgH="1059180" progId="Equation.Ribbit">
                  <p:embed/>
                </p:oleObj>
              </mc:Choice>
              <mc:Fallback>
                <p:oleObj name="" r:id="rId3" imgW="1409700" imgH="105918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62755" y="1872615"/>
                        <a:ext cx="2465705" cy="18491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1979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3922395" y="4280535"/>
          <a:ext cx="3298190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6" imgW="2067560" imgH="911860" progId="Equation.Ribbit">
                  <p:embed/>
                </p:oleObj>
              </mc:Choice>
              <mc:Fallback>
                <p:oleObj name="" r:id="rId6" imgW="2067560" imgH="911860" progId="Equation.Ribbit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22395" y="4280535"/>
                        <a:ext cx="3298190" cy="1562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2811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23648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7185" y="327660"/>
            <a:ext cx="71926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4.7.2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无约束最优化问题的求解算法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553720" y="941070"/>
            <a:ext cx="111105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2.牛顿法</a:t>
            </a:r>
            <a:endParaRPr lang="zh-CN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 fontAlgn="auto">
              <a:lnSpc>
                <a:spcPct val="150000"/>
              </a:lnSpc>
            </a:pPr>
            <a:r>
              <a:rPr lang="en-US" altLang="zh-CN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lang="zh-CN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虽然最速下降法计算简单，在给定误差情况下，其计算次数往往很大，导致时间较长，人们引入了函数的二次信息得到了牛顿算法，算法步骤如图</a:t>
            </a:r>
            <a:r>
              <a:rPr lang="en-US" altLang="zh-CN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-2所示。</a:t>
            </a:r>
            <a:endParaRPr lang="zh-CN" alt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8" name="图片 17"/>
          <p:cNvPicPr/>
          <p:nvPr/>
        </p:nvPicPr>
        <p:blipFill>
          <a:blip r:embed="rId2"/>
          <a:stretch>
            <a:fillRect/>
          </a:stretch>
        </p:blipFill>
        <p:spPr>
          <a:xfrm>
            <a:off x="3656647" y="3154680"/>
            <a:ext cx="20574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/>
          <p:nvPr/>
        </p:nvPicPr>
        <p:blipFill>
          <a:blip r:embed="rId2"/>
          <a:stretch>
            <a:fillRect/>
          </a:stretch>
        </p:blipFill>
        <p:spPr>
          <a:xfrm>
            <a:off x="3656647" y="3154680"/>
            <a:ext cx="20574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/>
          <p:nvPr/>
        </p:nvPicPr>
        <p:blipFill>
          <a:blip r:embed="rId3"/>
          <a:stretch>
            <a:fillRect/>
          </a:stretch>
        </p:blipFill>
        <p:spPr>
          <a:xfrm>
            <a:off x="3656647" y="3154680"/>
            <a:ext cx="10668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/>
          <p:nvPr/>
        </p:nvPicPr>
        <p:blipFill>
          <a:blip r:embed="rId3"/>
          <a:stretch>
            <a:fillRect/>
          </a:stretch>
        </p:blipFill>
        <p:spPr>
          <a:xfrm>
            <a:off x="3656647" y="3154680"/>
            <a:ext cx="10668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/>
          <p:nvPr/>
        </p:nvPicPr>
        <p:blipFill>
          <a:blip r:embed="rId3"/>
          <a:stretch>
            <a:fillRect/>
          </a:stretch>
        </p:blipFill>
        <p:spPr>
          <a:xfrm>
            <a:off x="3656647" y="3154680"/>
            <a:ext cx="10668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/>
          <p:nvPr/>
        </p:nvPicPr>
        <p:blipFill>
          <a:blip r:embed="rId3"/>
          <a:stretch>
            <a:fillRect/>
          </a:stretch>
        </p:blipFill>
        <p:spPr>
          <a:xfrm>
            <a:off x="3656647" y="3154680"/>
            <a:ext cx="10668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/>
          <p:cNvPicPr/>
          <p:nvPr/>
        </p:nvPicPr>
        <p:blipFill>
          <a:blip r:embed="rId3"/>
          <a:stretch>
            <a:fillRect/>
          </a:stretch>
        </p:blipFill>
        <p:spPr>
          <a:xfrm>
            <a:off x="3656647" y="3154680"/>
            <a:ext cx="10668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/>
          <p:nvPr/>
        </p:nvPicPr>
        <p:blipFill>
          <a:blip r:embed="rId3"/>
          <a:stretch>
            <a:fillRect/>
          </a:stretch>
        </p:blipFill>
        <p:spPr>
          <a:xfrm>
            <a:off x="3656647" y="3154680"/>
            <a:ext cx="10668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/>
          <p:cNvPicPr/>
          <p:nvPr/>
        </p:nvPicPr>
        <p:blipFill>
          <a:blip r:embed="rId3"/>
          <a:stretch>
            <a:fillRect/>
          </a:stretch>
        </p:blipFill>
        <p:spPr>
          <a:xfrm>
            <a:off x="3656647" y="3154680"/>
            <a:ext cx="106680" cy="137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32255" y="2729865"/>
            <a:ext cx="8084820" cy="3895090"/>
          </a:xfrm>
          <a:prstGeom prst="rect">
            <a:avLst/>
          </a:prstGeom>
        </p:spPr>
      </p:pic>
    </p:spTree>
  </p:cSld>
  <p:clrMapOvr>
    <a:masterClrMapping/>
  </p:clrMapOvr>
  <p:transition spd="slow" advTm="2811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7185" y="695960"/>
            <a:ext cx="6629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4.7.2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无约束最优化问题的求解算法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924560" y="1357630"/>
            <a:ext cx="9966960" cy="18542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127000" fontAlgn="auto">
              <a:lnSpc>
                <a:spcPct val="150000"/>
              </a:lnSpc>
            </a:pPr>
            <a:r>
              <a:rPr lang="en-US" altLang="zh-CN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由于牛顿法每次迭代时需要计算海森阵的逆矩阵，对高维矩阵的逆阵计算将会非常的耗时，为此人们引入了拟牛顿法。由于拟牛顿法是一个簇，所以我们介绍最常用的BFGS牛顿法。</a:t>
            </a:r>
            <a:endParaRPr lang="zh-CN" alt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064260" y="3277870"/>
            <a:ext cx="100628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50000"/>
              </a:lnSpc>
            </a:pPr>
            <a:r>
              <a:rPr lang="zh-CN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3.BFGS拟牛顿法</a:t>
            </a:r>
            <a:endParaRPr lang="zh-CN" sz="2400" b="1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 fontAlgn="auto">
              <a:lnSpc>
                <a:spcPct val="150000"/>
              </a:lnSpc>
            </a:pPr>
            <a:r>
              <a:rPr lang="en-US" altLang="zh-CN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lang="zh-CN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虽然拟牛顿算法计算次数相对较少，但是每一次迭代均需计算海森矩阵的逆矩阵导致计算量增大，人们对海森阵逆阵进行近似得到了拟牛顿算法，拟牛顿算法中最著名的是BFGS算法，该算法步骤如图</a:t>
            </a:r>
            <a:r>
              <a:rPr lang="en-US" altLang="zh-CN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-3所示。</a:t>
            </a:r>
            <a:endParaRPr lang="zh-CN" alt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282842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7185" y="365760"/>
            <a:ext cx="7192645" cy="62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4.7.2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无约束最优化问题的求解算法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47240" y="892810"/>
            <a:ext cx="7369175" cy="44570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77520" y="5417185"/>
            <a:ext cx="112903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fontAlgn="auto">
              <a:lnSpc>
                <a:spcPct val="100000"/>
              </a:lnSpc>
            </a:pPr>
            <a:r>
              <a:rPr lang="en-US" altLang="zh-CN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拟牛顿法中的BFGS算法是求解无约束优化常用的方法，但是对于特殊形式的目标函数，共轭梯度法具有所谓的二次终止性。</a:t>
            </a:r>
            <a:endParaRPr lang="zh-CN" alt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7185" y="695960"/>
            <a:ext cx="6918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4.7.2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无约束最优化问题的求解算法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963930" y="1561148"/>
            <a:ext cx="50800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sz="2400" b="0">
                <a:ea typeface="宋体" panose="02010600030101010101" pitchFamily="2" charset="-122"/>
              </a:rPr>
              <a:t>共轭梯度法</a:t>
            </a:r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             </a:t>
            </a:r>
            <a:endParaRPr lang="en-US" altLang="en-US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902710" y="2355850"/>
            <a:ext cx="3982720" cy="715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7" name="文本框 156"/>
          <p:cNvSpPr txBox="1"/>
          <p:nvPr/>
        </p:nvSpPr>
        <p:spPr>
          <a:xfrm>
            <a:off x="883920" y="2788285"/>
            <a:ext cx="9841230" cy="170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304800" fontAlgn="auto">
              <a:lnSpc>
                <a:spcPct val="150000"/>
              </a:lnSpc>
            </a:pPr>
            <a:endParaRPr lang="en-US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 fontAlgn="auto">
              <a:lnSpc>
                <a:spcPct val="150000"/>
              </a:lnSpc>
            </a:pPr>
            <a:r>
              <a:rPr lang="en-US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对复杂函数进行二次近似，可以转化为二次规划，因此二次规划常常出现在工程问题中。共轭梯度法作为求解二次规划的常用方法被大量使用，针对上述无约束二次规划问题，共轭梯度算法如图5-4所示。</a:t>
            </a:r>
            <a:endParaRPr lang="zh-CN" alt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7185" y="695960"/>
            <a:ext cx="63550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4.7.2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无约束最优化问题的求解算法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65300" y="1316355"/>
            <a:ext cx="7651115" cy="4842510"/>
          </a:xfrm>
          <a:prstGeom prst="rect">
            <a:avLst/>
          </a:prstGeom>
        </p:spPr>
      </p:pic>
    </p:spTree>
  </p:cSld>
  <p:clrMapOvr>
    <a:masterClrMapping/>
  </p:clrMapOvr>
  <p:transition spd="slow" advTm="2811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4.8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703580" y="130111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zh-CN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用Newton法求解无约束优化问题</a:t>
            </a:r>
            <a:endParaRPr lang="zh-CN" altLang="en-US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4274185" y="1976120"/>
            <a:ext cx="3415030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" name="文本框 157"/>
          <p:cNvSpPr txBox="1"/>
          <p:nvPr/>
        </p:nvSpPr>
        <p:spPr>
          <a:xfrm>
            <a:off x="1240790" y="2433320"/>
            <a:ext cx="50800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endParaRPr lang="zh-CN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304800"/>
            <a:r>
              <a:rPr lang="zh-CN" sz="2400" b="0">
                <a:latin typeface="Times New Roman" panose="02020603050405020304" charset="0"/>
                <a:ea typeface="宋体" panose="02010600030101010101" pitchFamily="2" charset="-122"/>
              </a:rPr>
              <a:t>取初值</a:t>
            </a:r>
            <a:endParaRPr lang="zh-CN" altLang="en-US" sz="2400" b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2327275" y="2747645"/>
            <a:ext cx="1297940" cy="374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9" name="文本框 158"/>
          <p:cNvSpPr txBox="1"/>
          <p:nvPr/>
        </p:nvSpPr>
        <p:spPr>
          <a:xfrm>
            <a:off x="3313430" y="275082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zh-CN" sz="2400" b="0">
                <a:ea typeface="宋体" panose="02010600030101010101" pitchFamily="2" charset="-122"/>
              </a:rPr>
              <a:t>，精度要求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4"/>
          <a:stretch>
            <a:fillRect/>
          </a:stretch>
        </p:blipFill>
        <p:spPr>
          <a:xfrm>
            <a:off x="5340350" y="2808605"/>
            <a:ext cx="839470" cy="323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0" name="文本框 159"/>
          <p:cNvSpPr txBox="1"/>
          <p:nvPr/>
        </p:nvSpPr>
        <p:spPr>
          <a:xfrm>
            <a:off x="831850" y="328930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2400" b="0">
                <a:latin typeface="Times New Roman" panose="02020603050405020304" charset="0"/>
                <a:ea typeface="宋体" panose="02010600030101010101" pitchFamily="2" charset="-122"/>
              </a:rPr>
              <a:t>解</a:t>
            </a:r>
            <a:r>
              <a:rPr lang="zh-CN" b="0">
                <a:latin typeface="Times New Roman" panose="02020603050405020304" charset="0"/>
                <a:ea typeface="宋体" panose="02010600030101010101" pitchFamily="2" charset="-122"/>
              </a:rPr>
              <a:t>：</a:t>
            </a:r>
            <a:endParaRPr lang="zh-CN" altLang="en-US" b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5"/>
          <a:stretch>
            <a:fillRect/>
          </a:stretch>
        </p:blipFill>
        <p:spPr>
          <a:xfrm>
            <a:off x="4274185" y="3507740"/>
            <a:ext cx="3008630" cy="10521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1" name="文本框 160"/>
          <p:cNvSpPr txBox="1"/>
          <p:nvPr/>
        </p:nvSpPr>
        <p:spPr>
          <a:xfrm>
            <a:off x="1191260" y="4385945"/>
            <a:ext cx="50800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609600"/>
            <a:endParaRPr lang="zh-CN" b="0"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609600"/>
            <a:r>
              <a:rPr lang="zh-CN" sz="2400" b="0">
                <a:latin typeface="Times New Roman" panose="02020603050405020304" charset="0"/>
                <a:ea typeface="宋体" panose="02010600030101010101" pitchFamily="2" charset="-122"/>
              </a:rPr>
              <a:t>取</a:t>
            </a:r>
            <a:endParaRPr lang="zh-CN" altLang="en-US" sz="2400" b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6"/>
          <a:stretch>
            <a:fillRect/>
          </a:stretch>
        </p:blipFill>
        <p:spPr>
          <a:xfrm>
            <a:off x="1621790" y="4672330"/>
            <a:ext cx="1257300" cy="407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2" name="文本框 161"/>
          <p:cNvSpPr txBox="1"/>
          <p:nvPr/>
        </p:nvSpPr>
        <p:spPr>
          <a:xfrm>
            <a:off x="2174875" y="469328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609600"/>
            <a:r>
              <a:rPr lang="zh-CN" sz="2400" b="0">
                <a:ea typeface="宋体" panose="02010600030101010101" pitchFamily="2" charset="-122"/>
              </a:rPr>
              <a:t>，得到：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7"/>
          <a:stretch>
            <a:fillRect/>
          </a:stretch>
        </p:blipFill>
        <p:spPr>
          <a:xfrm>
            <a:off x="4008755" y="5277485"/>
            <a:ext cx="4384675" cy="7632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2811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4356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例题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4.8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0919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932815" y="1416050"/>
            <a:ext cx="80219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609600"/>
            <a:r>
              <a:rPr lang="zh-CN" sz="2400" b="0">
                <a:latin typeface="Times New Roman" panose="02020603050405020304" charset="0"/>
                <a:ea typeface="宋体" panose="02010600030101010101" pitchFamily="2" charset="-122"/>
              </a:rPr>
              <a:t>解线性方程组得到新的下降方向：</a:t>
            </a:r>
            <a:endParaRPr lang="zh-CN" altLang="en-US" sz="2400" b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1602740" y="2120265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609600"/>
            <a:r>
              <a:rPr lang="zh-CN" sz="2400" b="0">
                <a:latin typeface="Times New Roman" panose="02020603050405020304" charset="0"/>
                <a:ea typeface="宋体" panose="02010600030101010101" pitchFamily="2" charset="-122"/>
              </a:rPr>
              <a:t>解得：</a:t>
            </a:r>
            <a:endParaRPr lang="zh-CN" altLang="en-US" sz="2400" b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932815" y="3427730"/>
            <a:ext cx="50800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        </a:t>
            </a:r>
            <a:r>
              <a:rPr lang="zh-CN" sz="2400" b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由迭代公式得：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                   </a:t>
            </a:r>
            <a:endParaRPr lang="en-US" altLang="en-US" sz="2400" b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1602740" y="495300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371600" indent="-1371600"/>
            <a:r>
              <a:rPr lang="zh-CN" sz="2400" b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经过上述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zh-CN" sz="2400" b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次迭代可以得到其极小值：</a:t>
            </a:r>
            <a:endParaRPr lang="zh-CN" altLang="en-US" sz="2400" b="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3" name="对象 -2147481865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4827270" y="2075180"/>
          <a:ext cx="3426460" cy="467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1466850" imgH="200660" progId="Equation.Ribbit">
                  <p:embed/>
                </p:oleObj>
              </mc:Choice>
              <mc:Fallback>
                <p:oleObj name="" r:id="rId3" imgW="1466850" imgH="20066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27270" y="2075180"/>
                        <a:ext cx="3426460" cy="4673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1863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2994025" y="4217670"/>
          <a:ext cx="7273290" cy="447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6" imgW="3653790" imgH="187960" progId="Equation.Ribbit">
                  <p:embed/>
                </p:oleObj>
              </mc:Choice>
              <mc:Fallback>
                <p:oleObj name="" r:id="rId6" imgW="3653790" imgH="187960" progId="Equation.Ribbit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94025" y="4217670"/>
                        <a:ext cx="7273290" cy="4470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864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5045710" y="3120390"/>
          <a:ext cx="255333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9" imgW="1277620" imgH="182880" progId="Equation.Ribbit">
                  <p:embed/>
                </p:oleObj>
              </mc:Choice>
              <mc:Fallback>
                <p:oleObj name="" r:id="rId9" imgW="1277620" imgH="182880" progId="Equation.Ribbit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45710" y="3120390"/>
                        <a:ext cx="2553335" cy="361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1862"/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5641340" y="5543550"/>
          <a:ext cx="1649730" cy="423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2" imgW="707390" imgH="182880" progId="Equation.Ribbit">
                  <p:embed/>
                </p:oleObj>
              </mc:Choice>
              <mc:Fallback>
                <p:oleObj name="" r:id="rId12" imgW="707390" imgH="182880" progId="Equation.Ribbit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41340" y="5543550"/>
                        <a:ext cx="1649730" cy="4235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2811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4.4.2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常用矩阵函数的导数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4585" y="1217930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986155" y="160655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 </a:t>
            </a:r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矩阵范数对矩阵的导数</a:t>
            </a:r>
            <a:endParaRPr lang="zh-CN" altLang="en-US" sz="2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925320" y="530923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                         </a:t>
            </a:r>
            <a:endParaRPr lang="en-US" altLang="en-US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3" name="对象 -2147481977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4183380" y="3429000"/>
          <a:ext cx="3246120" cy="842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3" imgW="1253490" imgH="330200" progId="Equation.Ribbit">
                  <p:embed/>
                </p:oleObj>
              </mc:Choice>
              <mc:Fallback>
                <p:oleObj name="" r:id="rId3" imgW="1253490" imgH="330200" progId="Equation.Ribbit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83380" y="3429000"/>
                        <a:ext cx="3246120" cy="8426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1978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4282440" y="2185035"/>
          <a:ext cx="3147695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6" imgW="1069340" imgH="331470" progId="Equation.Ribbit">
                  <p:embed/>
                </p:oleObj>
              </mc:Choice>
              <mc:Fallback>
                <p:oleObj name="" r:id="rId6" imgW="1069340" imgH="331470" progId="Equation.Ribbit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82440" y="2185035"/>
                        <a:ext cx="3147695" cy="955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2811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4.6</a:t>
            </a:r>
            <a:endParaRPr lang="en-US" altLang="zh-CN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700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270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30555" y="3658235"/>
            <a:ext cx="10586085" cy="1373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751205" y="1447800"/>
            <a:ext cx="10245725" cy="270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1022350" y="1363980"/>
            <a:ext cx="1574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设矩阵</a:t>
            </a:r>
            <a:endParaRPr lang="zh-CN" altLang="en-US" sz="2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3308350" y="1367790"/>
            <a:ext cx="4451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b="0"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求</a:t>
            </a:r>
            <a:r>
              <a:rPr lang="en-US" altLang="zh-CN" sz="2400" b="0">
                <a:ea typeface="宋体" panose="02010600030101010101" pitchFamily="2" charset="-122"/>
              </a:rPr>
              <a:t>                    </a:t>
            </a:r>
            <a:r>
              <a:rPr lang="zh-CN" altLang="en-US" sz="2400" b="0">
                <a:ea typeface="宋体" panose="02010600030101010101" pitchFamily="2" charset="-122"/>
              </a:rPr>
              <a:t>，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graphicFrame>
        <p:nvGraphicFramePr>
          <p:cNvPr id="3" name="对象 -2147480543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2380615" y="1466850"/>
          <a:ext cx="126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5" imgW="793750" imgH="172720" progId="Equation.Ribbit">
                  <p:embed/>
                </p:oleObj>
              </mc:Choice>
              <mc:Fallback>
                <p:oleObj name="" r:id="rId5" imgW="793750" imgH="17272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80615" y="1466850"/>
                        <a:ext cx="126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975"/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4338955" y="1447800"/>
          <a:ext cx="2294255" cy="376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" name="" r:id="rId8" imgW="1290320" imgH="204470" progId="Equation.Ribbit">
                  <p:embed/>
                </p:oleObj>
              </mc:Choice>
              <mc:Fallback>
                <p:oleObj name="" r:id="rId8" imgW="1290320" imgH="204470" progId="Equation.Ribbit">
                  <p:embed/>
                  <p:pic>
                    <p:nvPicPr>
                      <p:cNvPr id="0" name="图片 3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38955" y="1447800"/>
                        <a:ext cx="2294255" cy="3765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2811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4.6</a:t>
            </a:r>
            <a:endParaRPr lang="en-US" altLang="zh-CN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700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270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30555" y="3658235"/>
            <a:ext cx="10586085" cy="1373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751205" y="1447800"/>
            <a:ext cx="10245725" cy="270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1450975" y="1985645"/>
            <a:ext cx="1736090" cy="7232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4800"/>
            <a:endParaRPr lang="zh-CN" b="0">
              <a:ea typeface="宋体" panose="02010600030101010101" pitchFamily="2" charset="-122"/>
            </a:endParaRPr>
          </a:p>
          <a:p>
            <a:pPr indent="304800"/>
            <a:r>
              <a:rPr lang="zh-CN" sz="2400" b="0">
                <a:ea typeface="宋体" panose="02010600030101010101" pitchFamily="2" charset="-122"/>
              </a:rPr>
              <a:t>解：由于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4479290" y="229616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zh-CN" sz="2400" b="0">
                <a:ea typeface="宋体" panose="02010600030101010101" pitchFamily="2" charset="-122"/>
              </a:rPr>
              <a:t>，所以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1374775" y="3992245"/>
            <a:ext cx="50800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en-US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 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故</a:t>
            </a:r>
            <a:endParaRPr lang="zh-CN" altLang="en-US" sz="2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1470025" y="4843780"/>
            <a:ext cx="50800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endParaRPr lang="en-US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/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行列式按照某行展开可得：</a:t>
            </a:r>
            <a:endParaRPr lang="zh-CN" altLang="en-US" sz="2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9" name="对象 -2147481974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2775585" y="2331720"/>
          <a:ext cx="207645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" name="" r:id="rId5" imgW="1051560" imgH="172720" progId="Equation.Ribbit">
                  <p:embed/>
                </p:oleObj>
              </mc:Choice>
              <mc:Fallback>
                <p:oleObj name="" r:id="rId5" imgW="1051560" imgH="172720" progId="Equation.Ribbit">
                  <p:embed/>
                  <p:pic>
                    <p:nvPicPr>
                      <p:cNvPr id="0" name="图片 3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75585" y="2331720"/>
                        <a:ext cx="2076450" cy="339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1973"/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4720590" y="3037205"/>
          <a:ext cx="2904490" cy="897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" name="" r:id="rId8" imgW="1446530" imgH="447040" progId="Equation.Ribbit">
                  <p:embed/>
                </p:oleObj>
              </mc:Choice>
              <mc:Fallback>
                <p:oleObj name="" r:id="rId8" imgW="1446530" imgH="447040" progId="Equation.Ribbit">
                  <p:embed/>
                  <p:pic>
                    <p:nvPicPr>
                      <p:cNvPr id="0" name="图片 3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20590" y="3037205"/>
                        <a:ext cx="2904490" cy="8978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0542"/>
          <p:cNvGraphicFramePr>
            <a:graphicFrameLocks noChangeAspect="1"/>
          </p:cNvGraphicFramePr>
          <p:nvPr>
            <p:custDataLst>
              <p:tags r:id="rId10"/>
            </p:custDataLst>
          </p:nvPr>
        </p:nvGraphicFramePr>
        <p:xfrm>
          <a:off x="2520950" y="4342130"/>
          <a:ext cx="148717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" name="" r:id="rId11" imgW="831850" imgH="204470" progId="Equation.Ribbit">
                  <p:embed/>
                </p:oleObj>
              </mc:Choice>
              <mc:Fallback>
                <p:oleObj name="" r:id="rId11" imgW="831850" imgH="204470" progId="Equation.Ribbit">
                  <p:embed/>
                  <p:pic>
                    <p:nvPicPr>
                      <p:cNvPr id="0" name="图片 4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20950" y="4342130"/>
                        <a:ext cx="1487170" cy="358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2811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832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例题4.6</a:t>
            </a:r>
            <a:r>
              <a:rPr lang="en-US" sz="2400" dirty="0">
                <a:ln>
                  <a:solidFill>
                    <a:schemeClr val="accent1"/>
                  </a:solidFill>
                </a:ln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dirty="0">
              <a:ln>
                <a:solidFill>
                  <a:schemeClr val="accent1"/>
                </a:solidFill>
              </a:ln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1445895" y="2180590"/>
            <a:ext cx="17176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sz="2400" b="0">
                <a:latin typeface="Times New Roman" panose="02020603050405020304" charset="0"/>
                <a:ea typeface="宋体" panose="02010600030101010101" pitchFamily="2" charset="-122"/>
              </a:rPr>
              <a:t>其中，</a:t>
            </a:r>
            <a:endParaRPr lang="zh-CN" altLang="en-US" sz="2400" b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2865120" y="219900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zh-CN" sz="2400" b="0">
                <a:ea typeface="宋体" panose="02010600030101010101" pitchFamily="2" charset="-122"/>
              </a:rPr>
              <a:t>为元素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4446270" y="219837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zh-CN" sz="2400" b="0">
                <a:ea typeface="宋体" panose="02010600030101010101" pitchFamily="2" charset="-122"/>
              </a:rPr>
              <a:t>对应的代数余子式，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7520305" y="219583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zh-CN" sz="2400" b="0">
                <a:ea typeface="宋体" panose="02010600030101010101" pitchFamily="2" charset="-122"/>
              </a:rPr>
              <a:t>为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8345170" y="220281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zh-CN" sz="2400" b="0">
                <a:ea typeface="宋体" panose="02010600030101010101" pitchFamily="2" charset="-122"/>
              </a:rPr>
              <a:t>的伴随矩阵。</a:t>
            </a:r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1744980" y="3788410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endParaRPr 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/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可得：</a:t>
            </a:r>
            <a:endParaRPr lang="zh-CN" altLang="en-US" sz="2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2" name="对象 -214748197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4700905" y="1301750"/>
          <a:ext cx="2425700" cy="354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3" imgW="1174750" imgH="172720" progId="Equation.Ribbit">
                  <p:embed/>
                </p:oleObj>
              </mc:Choice>
              <mc:Fallback>
                <p:oleObj name="" r:id="rId3" imgW="1174750" imgH="172720" progId="Equation.Ribbit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00905" y="1301750"/>
                        <a:ext cx="2425700" cy="3549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970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2734945" y="2240915"/>
          <a:ext cx="495300" cy="311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6" imgW="260985" imgH="163830" progId="Equation.Ribbit">
                  <p:embed/>
                </p:oleObj>
              </mc:Choice>
              <mc:Fallback>
                <p:oleObj name="" r:id="rId6" imgW="260985" imgH="163830" progId="Equation.Ribbit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34945" y="2240915"/>
                        <a:ext cx="495300" cy="3117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1969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4241483" y="2320608"/>
          <a:ext cx="519231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9" imgW="234950" imgH="125730" progId="Equation.Ribbit">
                  <p:embed/>
                </p:oleObj>
              </mc:Choice>
              <mc:Fallback>
                <p:oleObj name="" r:id="rId9" imgW="234950" imgH="125730" progId="Equation.Ribbit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41483" y="2320608"/>
                        <a:ext cx="519231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1968"/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7520305" y="2290445"/>
          <a:ext cx="358775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2" imgW="175260" imgH="151130" progId="Equation.Ribbit">
                  <p:embed/>
                </p:oleObj>
              </mc:Choice>
              <mc:Fallback>
                <p:oleObj name="" r:id="rId12" imgW="175260" imgH="151130" progId="Equation.Ribbit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20305" y="2290445"/>
                        <a:ext cx="358775" cy="301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967"/>
          <p:cNvGraphicFramePr>
            <a:graphicFrameLocks noChangeAspect="1"/>
          </p:cNvGraphicFramePr>
          <p:nvPr>
            <p:custDataLst>
              <p:tags r:id="rId14"/>
            </p:custDataLst>
          </p:nvPr>
        </p:nvGraphicFramePr>
        <p:xfrm>
          <a:off x="8345170" y="2279015"/>
          <a:ext cx="266065" cy="327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15" imgW="123190" imgH="149860" progId="Equation.Ribbit">
                  <p:embed/>
                </p:oleObj>
              </mc:Choice>
              <mc:Fallback>
                <p:oleObj name="" r:id="rId15" imgW="123190" imgH="149860" progId="Equation.Ribbit">
                  <p:embed/>
                  <p:pic>
                    <p:nvPicPr>
                      <p:cNvPr id="0" name="图片 2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345170" y="2279015"/>
                        <a:ext cx="266065" cy="3276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1966"/>
          <p:cNvGraphicFramePr>
            <a:graphicFrameLocks noChangeAspect="1"/>
          </p:cNvGraphicFramePr>
          <p:nvPr>
            <p:custDataLst>
              <p:tags r:id="rId17"/>
            </p:custDataLst>
          </p:nvPr>
        </p:nvGraphicFramePr>
        <p:xfrm>
          <a:off x="3593465" y="3146425"/>
          <a:ext cx="5017770" cy="549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18" imgW="2095500" imgH="229870" progId="Equation.Ribbit">
                  <p:embed/>
                </p:oleObj>
              </mc:Choice>
              <mc:Fallback>
                <p:oleObj name="" r:id="rId18" imgW="2095500" imgH="229870" progId="Equation.Ribbit">
                  <p:embed/>
                  <p:pic>
                    <p:nvPicPr>
                      <p:cNvPr id="0" name="图片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593465" y="3146425"/>
                        <a:ext cx="5017770" cy="5499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1965"/>
          <p:cNvGraphicFramePr>
            <a:graphicFrameLocks noChangeAspect="1"/>
          </p:cNvGraphicFramePr>
          <p:nvPr>
            <p:custDataLst>
              <p:tags r:id="rId20"/>
            </p:custDataLst>
          </p:nvPr>
        </p:nvGraphicFramePr>
        <p:xfrm>
          <a:off x="4241800" y="4710430"/>
          <a:ext cx="3921125" cy="492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21" imgW="1667510" imgH="209550" progId="Equation.Ribbit">
                  <p:embed/>
                </p:oleObj>
              </mc:Choice>
              <mc:Fallback>
                <p:oleObj name="" r:id="rId21" imgW="1667510" imgH="209550" progId="Equation.Ribbit">
                  <p:embed/>
                  <p:pic>
                    <p:nvPicPr>
                      <p:cNvPr id="0" name="图片 2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241800" y="4710430"/>
                        <a:ext cx="3921125" cy="4927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2811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4.5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矩阵广义逆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508000" y="1399540"/>
            <a:ext cx="3982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/>
            <a:r>
              <a:rPr lang="en-US" sz="2400">
                <a:latin typeface="Times New Roman" panose="02020603050405020304" charset="0"/>
                <a:ea typeface="黑体" panose="02010609060101010101" charset="-122"/>
              </a:rPr>
              <a:t>4.5.1 </a:t>
            </a:r>
            <a:r>
              <a:rPr lang="zh-CN" sz="2400">
                <a:latin typeface="Times New Roman" panose="02020603050405020304" charset="0"/>
                <a:ea typeface="黑体" panose="02010609060101010101" charset="-122"/>
              </a:rPr>
              <a:t>广义逆的定义与性质</a:t>
            </a:r>
            <a:endParaRPr lang="zh-CN" altLang="en-US" sz="2400"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956310" y="2041525"/>
            <a:ext cx="1965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/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设矩阵</a:t>
            </a:r>
            <a:endParaRPr lang="zh-CN" alt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3014980" y="210693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，若存在矩阵</a:t>
            </a:r>
            <a:endParaRPr lang="zh-CN" alt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6169025" y="211836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/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满足如下方程：</a:t>
            </a:r>
            <a:endParaRPr lang="zh-CN" alt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" name="对象 -2147481962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557780" y="2637790"/>
          <a:ext cx="1433195" cy="323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" name="" r:id="rId3" imgW="669290" imgH="149860" progId="Equation.Ribbit">
                  <p:embed/>
                </p:oleObj>
              </mc:Choice>
              <mc:Fallback>
                <p:oleObj name="" r:id="rId3" imgW="669290" imgH="149860" progId="Equation.Ribbit">
                  <p:embed/>
                  <p:pic>
                    <p:nvPicPr>
                      <p:cNvPr id="0" name="图片 3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7780" y="2637790"/>
                        <a:ext cx="1433195" cy="3232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961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2597150" y="3237230"/>
          <a:ext cx="13938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" name="" r:id="rId6" imgW="671830" imgH="149860" progId="Equation.Ribbit">
                  <p:embed/>
                </p:oleObj>
              </mc:Choice>
              <mc:Fallback>
                <p:oleObj name="" r:id="rId6" imgW="671830" imgH="149860" progId="Equation.Ribbit">
                  <p:embed/>
                  <p:pic>
                    <p:nvPicPr>
                      <p:cNvPr id="0" name="图片 3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97150" y="3237230"/>
                        <a:ext cx="1393825" cy="314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1959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2510155" y="4244975"/>
          <a:ext cx="1682115" cy="351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" name="" r:id="rId9" imgW="872490" imgH="184150" progId="Equation.Ribbit">
                  <p:embed/>
                </p:oleObj>
              </mc:Choice>
              <mc:Fallback>
                <p:oleObj name="" r:id="rId9" imgW="872490" imgH="184150" progId="Equation.Ribbit">
                  <p:embed/>
                  <p:pic>
                    <p:nvPicPr>
                      <p:cNvPr id="0" name="图片 3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10155" y="4244975"/>
                        <a:ext cx="1682115" cy="3511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文本框 39"/>
          <p:cNvSpPr txBox="1"/>
          <p:nvPr/>
        </p:nvSpPr>
        <p:spPr>
          <a:xfrm>
            <a:off x="1348105" y="2578735"/>
            <a:ext cx="1057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/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</a:t>
            </a:r>
            <a:endParaRPr lang="zh-CN" alt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11"/>
            </p:custDataLst>
          </p:nvPr>
        </p:nvSpPr>
        <p:spPr>
          <a:xfrm>
            <a:off x="1348105" y="3180715"/>
            <a:ext cx="1057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/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12"/>
            </p:custDataLst>
          </p:nvPr>
        </p:nvSpPr>
        <p:spPr>
          <a:xfrm>
            <a:off x="1346835" y="3698240"/>
            <a:ext cx="1057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/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13"/>
            </p:custDataLst>
          </p:nvPr>
        </p:nvSpPr>
        <p:spPr>
          <a:xfrm>
            <a:off x="1346835" y="4206240"/>
            <a:ext cx="1057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/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346835" y="4817745"/>
            <a:ext cx="85725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称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为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altLang="en-US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的Moore-Penrose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广义逆，记为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6" name="对象 -2147481956"/>
          <p:cNvGraphicFramePr>
            <a:graphicFrameLocks noChangeAspect="1"/>
          </p:cNvGraphicFramePr>
          <p:nvPr>
            <p:custDataLst>
              <p:tags r:id="rId14"/>
            </p:custDataLst>
          </p:nvPr>
        </p:nvGraphicFramePr>
        <p:xfrm>
          <a:off x="6837680" y="4895850"/>
          <a:ext cx="44323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" name="" r:id="rId15" imgW="207010" imgH="166370" progId="Equation.Ribbit">
                  <p:embed/>
                </p:oleObj>
              </mc:Choice>
              <mc:Fallback>
                <p:oleObj name="" r:id="rId15" imgW="207010" imgH="166370" progId="Equation.Ribbit">
                  <p:embed/>
                  <p:pic>
                    <p:nvPicPr>
                      <p:cNvPr id="0" name="图片 4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837680" y="4895850"/>
                        <a:ext cx="443230" cy="342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文本框 45"/>
          <p:cNvSpPr txBox="1"/>
          <p:nvPr/>
        </p:nvSpPr>
        <p:spPr>
          <a:xfrm>
            <a:off x="965835" y="5354955"/>
            <a:ext cx="93345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定理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：设矩阵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，则其Moore-Penrose广义逆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存在并唯一。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7" name="对象 -2147481955"/>
          <p:cNvGraphicFramePr>
            <a:graphicFrameLocks noChangeAspect="1"/>
          </p:cNvGraphicFramePr>
          <p:nvPr>
            <p:custDataLst>
              <p:tags r:id="rId17"/>
            </p:custDataLst>
          </p:nvPr>
        </p:nvGraphicFramePr>
        <p:xfrm>
          <a:off x="2273618" y="2145030"/>
          <a:ext cx="116437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" name="" r:id="rId18" imgW="647700" imgH="153670" progId="Equation.Ribbit">
                  <p:embed/>
                </p:oleObj>
              </mc:Choice>
              <mc:Fallback>
                <p:oleObj name="" r:id="rId18" imgW="647700" imgH="153670" progId="Equation.Ribbit">
                  <p:embed/>
                  <p:pic>
                    <p:nvPicPr>
                      <p:cNvPr id="0" name="图片 4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73618" y="2145030"/>
                        <a:ext cx="116437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-2147481963"/>
          <p:cNvGraphicFramePr>
            <a:graphicFrameLocks noChangeAspect="1"/>
          </p:cNvGraphicFramePr>
          <p:nvPr>
            <p:custDataLst>
              <p:tags r:id="rId20"/>
            </p:custDataLst>
          </p:nvPr>
        </p:nvGraphicFramePr>
        <p:xfrm>
          <a:off x="5329873" y="2232025"/>
          <a:ext cx="116437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" name="" r:id="rId21" imgW="648970" imgH="153670" progId="Equation.Ribbit">
                  <p:embed/>
                </p:oleObj>
              </mc:Choice>
              <mc:Fallback>
                <p:oleObj name="" r:id="rId21" imgW="648970" imgH="153670" progId="Equation.Ribbit">
                  <p:embed/>
                  <p:pic>
                    <p:nvPicPr>
                      <p:cNvPr id="0" name="图片 4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329873" y="2232025"/>
                        <a:ext cx="116437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对象 -2147481955"/>
          <p:cNvGraphicFramePr>
            <a:graphicFrameLocks noChangeAspect="1"/>
          </p:cNvGraphicFramePr>
          <p:nvPr>
            <p:custDataLst>
              <p:tags r:id="rId23"/>
            </p:custDataLst>
          </p:nvPr>
        </p:nvGraphicFramePr>
        <p:xfrm>
          <a:off x="2921953" y="5467350"/>
          <a:ext cx="116437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" name="" r:id="rId24" imgW="647700" imgH="153670" progId="Equation.Ribbit">
                  <p:embed/>
                </p:oleObj>
              </mc:Choice>
              <mc:Fallback>
                <p:oleObj name="" r:id="rId24" imgW="647700" imgH="153670" progId="Equation.Ribbit">
                  <p:embed/>
                  <p:pic>
                    <p:nvPicPr>
                      <p:cNvPr id="0" name="图片 4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21953" y="5467350"/>
                        <a:ext cx="116437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对象 -2147481956"/>
          <p:cNvGraphicFramePr>
            <a:graphicFrameLocks noChangeAspect="1"/>
          </p:cNvGraphicFramePr>
          <p:nvPr>
            <p:custDataLst>
              <p:tags r:id="rId25"/>
            </p:custDataLst>
          </p:nvPr>
        </p:nvGraphicFramePr>
        <p:xfrm>
          <a:off x="7926705" y="5403850"/>
          <a:ext cx="44323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" name="" r:id="rId26" imgW="207010" imgH="166370" progId="Equation.Ribbit">
                  <p:embed/>
                </p:oleObj>
              </mc:Choice>
              <mc:Fallback>
                <p:oleObj name="" r:id="rId26" imgW="207010" imgH="166370" progId="Equation.Ribbit">
                  <p:embed/>
                  <p:pic>
                    <p:nvPicPr>
                      <p:cNvPr id="0" name="图片 4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926705" y="5403850"/>
                        <a:ext cx="443230" cy="342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-2147481959" name="对象 -2147481960"/>
          <p:cNvGraphicFramePr>
            <a:graphicFrameLocks noChangeAspect="1"/>
          </p:cNvGraphicFramePr>
          <p:nvPr>
            <p:custDataLst>
              <p:tags r:id="rId27"/>
            </p:custDataLst>
          </p:nvPr>
        </p:nvGraphicFramePr>
        <p:xfrm>
          <a:off x="2510155" y="3761105"/>
          <a:ext cx="1595120" cy="335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8" imgW="873760" imgH="184150" progId="Equation.Ribbit">
                  <p:embed/>
                </p:oleObj>
              </mc:Choice>
              <mc:Fallback>
                <p:oleObj name="" r:id="rId28" imgW="873760" imgH="18415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510155" y="3761105"/>
                        <a:ext cx="1595120" cy="3352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2811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4.5.2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广义逆计算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9500" y="1915795"/>
            <a:ext cx="1337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52400" indent="-152400"/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设矩阵</a:t>
            </a:r>
            <a:endParaRPr lang="zh-CN" altLang="en-US" sz="2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3194050" y="192151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52400" indent="-152400"/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，其满秩分解</a:t>
            </a:r>
            <a:endParaRPr lang="zh-CN" altLang="en-US" sz="2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6137275" y="187896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52400" indent="-152400"/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，则其</a:t>
            </a:r>
            <a:r>
              <a:rPr lang="zh-CN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Moore-Penrose</a:t>
            </a:r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广义逆</a:t>
            </a:r>
            <a:endParaRPr lang="zh-CN" altLang="en-US" sz="2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708025" y="2670175"/>
            <a:ext cx="2251710" cy="44958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marL="152400" indent="-152400"/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的计算式为：</a:t>
            </a:r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     </a:t>
            </a:r>
            <a:endParaRPr lang="en-US" alt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613410" y="3914775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1066800"/>
            <a:r>
              <a:rPr lang="en-US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 </a:t>
            </a:r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也可以通过对矩阵</a:t>
            </a:r>
            <a:r>
              <a:rPr lang="en-US" altLang="zh-CN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endParaRPr lang="en-US" altLang="zh-CN" sz="24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3279775" y="4284345"/>
            <a:ext cx="6301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/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求奇异值分解，对分解后的矩阵求逆阵。</a:t>
            </a:r>
            <a:endParaRPr lang="zh-CN" altLang="en-US" sz="2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" name="对象 -2147481953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115503" y="2012315"/>
          <a:ext cx="116437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647700" imgH="153670" progId="Equation.Ribbit">
                  <p:embed/>
                </p:oleObj>
              </mc:Choice>
              <mc:Fallback>
                <p:oleObj name="" r:id="rId3" imgW="647700" imgH="15367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5503" y="2012315"/>
                        <a:ext cx="116437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1952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5146675" y="2012315"/>
          <a:ext cx="105029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6" imgW="527050" imgH="149860" progId="Equation.Ribbit">
                  <p:embed/>
                </p:oleObj>
              </mc:Choice>
              <mc:Fallback>
                <p:oleObj name="" r:id="rId6" imgW="527050" imgH="149860" progId="Equation.Ribbit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46675" y="2012315"/>
                        <a:ext cx="1050290" cy="327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0541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9949815" y="1934845"/>
          <a:ext cx="453390" cy="350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9" imgW="207010" imgH="166370" progId="Equation.Ribbit">
                  <p:embed/>
                </p:oleObj>
              </mc:Choice>
              <mc:Fallback>
                <p:oleObj name="" r:id="rId9" imgW="207010" imgH="166370" progId="Equation.Ribbit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949815" y="1934845"/>
                        <a:ext cx="453390" cy="3505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1950"/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3742690" y="3218180"/>
          <a:ext cx="3858895" cy="431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2" imgW="1621790" imgH="184150" progId="Equation.Ribbit">
                  <p:embed/>
                </p:oleObj>
              </mc:Choice>
              <mc:Fallback>
                <p:oleObj name="" r:id="rId12" imgW="1621790" imgH="184150" progId="Equation.Ribbit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42690" y="3218180"/>
                        <a:ext cx="3858895" cy="4311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8991600" y="3218180"/>
            <a:ext cx="8667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4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(4-16)</a:t>
            </a:r>
            <a:endParaRPr lang="en-US" altLang="en-US" sz="240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4.7</a:t>
            </a:r>
            <a:endParaRPr lang="en-US" altLang="zh-CN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400"/>
              <a:t>设矩阵</a:t>
            </a:r>
            <a:endParaRPr lang="zh-CN" altLang="en-US" sz="2400"/>
          </a:p>
          <a:p>
            <a:pPr>
              <a:lnSpc>
                <a:spcPct val="150000"/>
              </a:lnSpc>
            </a:pP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/>
              <a:t>    </a:t>
            </a:r>
            <a:r>
              <a:rPr lang="zh-CN" altLang="en-US" sz="2400"/>
              <a:t>解：</a:t>
            </a:r>
            <a:endParaRPr lang="zh-CN" altLang="en-US" sz="2400"/>
          </a:p>
          <a:p>
            <a:pPr>
              <a:lnSpc>
                <a:spcPct val="150000"/>
              </a:lnSpc>
            </a:pP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/>
              <a:t>    </a:t>
            </a:r>
            <a:r>
              <a:rPr lang="zh-CN" altLang="en-US" sz="2400"/>
              <a:t>可得的满秩分解为：</a:t>
            </a:r>
            <a:endParaRPr lang="zh-CN" altLang="en-US" sz="2400"/>
          </a:p>
        </p:txBody>
      </p:sp>
      <p:graphicFrame>
        <p:nvGraphicFramePr>
          <p:cNvPr id="2" name="对象 -2147481948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694180" y="1434465"/>
          <a:ext cx="1887855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1148080" imgH="687070" progId="Equation.Ribbit">
                  <p:embed/>
                </p:oleObj>
              </mc:Choice>
              <mc:Fallback>
                <p:oleObj name="" r:id="rId3" imgW="1148080" imgH="687070" progId="Equation.Ribbit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94180" y="1434465"/>
                        <a:ext cx="1887855" cy="1123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-2147481946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3138805" y="2698750"/>
          <a:ext cx="392811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6" imgW="2614930" imgH="687070" progId="Equation.Ribbit">
                  <p:embed/>
                </p:oleObj>
              </mc:Choice>
              <mc:Fallback>
                <p:oleObj name="" r:id="rId6" imgW="2614930" imgH="687070" progId="Equation.Ribbit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38805" y="2698750"/>
                        <a:ext cx="3928110" cy="1028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1944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3138805" y="4452620"/>
          <a:ext cx="3851275" cy="1287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9" imgW="2153920" imgH="687070" progId="Equation.Ribbit">
                  <p:embed/>
                </p:oleObj>
              </mc:Choice>
              <mc:Fallback>
                <p:oleObj name="" r:id="rId9" imgW="2153920" imgH="687070" progId="Equation.Ribbit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38805" y="4452620"/>
                        <a:ext cx="3851275" cy="12877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3582035" y="1567815"/>
            <a:ext cx="3943350" cy="9518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400">
                <a:sym typeface="+mn-ea"/>
              </a:rPr>
              <a:t>，求其</a:t>
            </a:r>
            <a:r>
              <a:rPr lang="zh-CN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Moore-Penrose广</a:t>
            </a:r>
            <a:r>
              <a:rPr lang="zh-CN" altLang="en-US" sz="2400">
                <a:sym typeface="+mn-ea"/>
              </a:rPr>
              <a:t>义逆。</a:t>
            </a:r>
            <a:endParaRPr lang="zh-CN" altLang="en-US" sz="2400"/>
          </a:p>
          <a:p>
            <a:pPr>
              <a:lnSpc>
                <a:spcPct val="150000"/>
              </a:lnSpc>
            </a:pPr>
            <a:endParaRPr lang="zh-CN" altLang="en-US" sz="2400">
              <a:sym typeface="+mn-ea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PP_MARK_KEY" val="3b2d7f82-677f-49dc-96d7-a8e0cd7484b8"/>
  <p:tag name="COMMONDATA" val="eyJjb3VudCI6MjMsImhkaWQiOiJmNTU1NTc2YmJmZmM3MGE3NDUxYzIwYmE1M2U3ZDM4OSIsInVzZXJDb3VudCI6NX0="/>
  <p:tag name="commondata" val="eyJjb3VudCI6MjQsImhkaWQiOiJmNTU1NTc2YmJmZmM3MGE3NDUxYzIwYmE1M2U3ZDM4OSIsInVzZXJDb3VudCI6Nn0=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普惠体">
      <a:majorFont>
        <a:latin typeface="阿里巴巴普惠体 R"/>
        <a:ea typeface="阿里巴巴普惠体 R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2379</Words>
  <Application>WPS 演示</Application>
  <PresentationFormat>宽屏</PresentationFormat>
  <Paragraphs>242</Paragraphs>
  <Slides>26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59</vt:i4>
      </vt:variant>
      <vt:variant>
        <vt:lpstr>幻灯片标题</vt:lpstr>
      </vt:variant>
      <vt:variant>
        <vt:i4>26</vt:i4>
      </vt:variant>
    </vt:vector>
  </HeadingPairs>
  <TitlesOfParts>
    <vt:vector size="96" baseType="lpstr">
      <vt:lpstr>Arial</vt:lpstr>
      <vt:lpstr>宋体</vt:lpstr>
      <vt:lpstr>Wingdings</vt:lpstr>
      <vt:lpstr>微软雅黑</vt:lpstr>
      <vt:lpstr>Times New Roman</vt:lpstr>
      <vt:lpstr>黑体</vt:lpstr>
      <vt:lpstr>阿里巴巴普惠体 R</vt:lpstr>
      <vt:lpstr>Segoe Print</vt:lpstr>
      <vt:lpstr>Arial Unicode MS</vt:lpstr>
      <vt:lpstr>Calibri</vt:lpstr>
      <vt:lpstr>Office 主题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Zhangjiangbo</dc:creator>
  <cp:lastModifiedBy>林先森</cp:lastModifiedBy>
  <cp:revision>177</cp:revision>
  <dcterms:created xsi:type="dcterms:W3CDTF">2019-09-12T05:45:00Z</dcterms:created>
  <dcterms:modified xsi:type="dcterms:W3CDTF">2023-11-28T09:39:04Z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KSOTemplateUUID">
    <vt:lpwstr>v1.0_mb_bduJ9BQMPWVVzUVCsYvO/Q==</vt:lpwstr>
  </property>
  <property fmtid="{D5CDD505-2E9C-101B-9397-08002B2CF9AE}" pid="4" name="commondata">
    <vt:lpwstr>eyJjb3VudCI6MSwiaGRpZCI6ImY1NTU1NzZiYmZmYzcwYTc0NTFjMjBiYTUzZTdkMzg5IiwidXNlckNvdW50IjoxfQ==</vt:lpwstr>
  </property>
  <property fmtid="{D5CDD505-2E9C-101B-9397-08002B2CF9AE}" pid="5" name="ICV">
    <vt:lpwstr>EAB534CD7D294BFEBC72E26E6544A8A0_13</vt:lpwstr>
  </property>
</Properties>
</file>