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2" r:id="rId3"/>
    <p:sldId id="415" r:id="rId4"/>
    <p:sldId id="341" r:id="rId5"/>
    <p:sldId id="416" r:id="rId6"/>
    <p:sldId id="414" r:id="rId7"/>
    <p:sldId id="417" r:id="rId8"/>
    <p:sldId id="442" r:id="rId9"/>
    <p:sldId id="344" r:id="rId10"/>
    <p:sldId id="418" r:id="rId11"/>
    <p:sldId id="419" r:id="rId12"/>
    <p:sldId id="420" r:id="rId13"/>
    <p:sldId id="422" r:id="rId14"/>
    <p:sldId id="434" r:id="rId15"/>
    <p:sldId id="401" r:id="rId16"/>
    <p:sldId id="435" r:id="rId17"/>
    <p:sldId id="436" r:id="rId18"/>
    <p:sldId id="437" r:id="rId19"/>
    <p:sldId id="438" r:id="rId20"/>
    <p:sldId id="443" r:id="rId21"/>
    <p:sldId id="441" r:id="rId22"/>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8" userDrawn="1">
          <p15:clr>
            <a:srgbClr val="A4A3A4"/>
          </p15:clr>
        </p15:guide>
        <p15:guide id="2" pos="3795" userDrawn="1">
          <p15:clr>
            <a:srgbClr val="A4A3A4"/>
          </p15:clr>
        </p15:guide>
        <p15:guide id="3" orient="horz" pos="3779" userDrawn="1">
          <p15:clr>
            <a:srgbClr val="A4A3A4"/>
          </p15:clr>
        </p15:guide>
        <p15:guide id="4" orient="horz" pos="551" userDrawn="1">
          <p15:clr>
            <a:srgbClr val="A4A3A4"/>
          </p15:clr>
        </p15:guide>
        <p15:guide id="5" pos="7022" userDrawn="1">
          <p15:clr>
            <a:srgbClr val="A4A3A4"/>
          </p15:clr>
        </p15:guide>
        <p15:guide id="6" pos="6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64" d="100"/>
          <a:sy n="64" d="100"/>
        </p:scale>
        <p:origin x="108" y="52"/>
      </p:cViewPr>
      <p:guideLst>
        <p:guide orient="horz" pos="2118"/>
        <p:guide pos="3795"/>
        <p:guide orient="horz" pos="3779"/>
        <p:guide orient="horz" pos="551"/>
        <p:guide pos="7022"/>
        <p:guide pos="6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gs" Target="tags/tag27.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png"/><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png"/><Relationship Id="rId2" Type="http://schemas.openxmlformats.org/officeDocument/2006/relationships/tags" Target="../tags/tag2.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978535" y="1285240"/>
            <a:ext cx="8885555" cy="3969385"/>
          </a:xfrm>
          <a:prstGeom prst="rect">
            <a:avLst/>
          </a:prstGeom>
          <a:noFill/>
        </p:spPr>
        <p:txBody>
          <a:bodyPr wrap="square" rtlCol="0">
            <a:spAutoFit/>
          </a:bodyPr>
          <a:p>
            <a:pPr indent="241300">
              <a:lnSpc>
                <a:spcPct val="150000"/>
              </a:lnSpc>
            </a:pPr>
            <a:r>
              <a:rPr lang="zh-CN" sz="2400" b="1">
                <a:solidFill>
                  <a:srgbClr val="000000"/>
                </a:solidFill>
                <a:ea typeface="宋体" panose="02010600030101010101" pitchFamily="2" charset="-122"/>
                <a:sym typeface="+mn-ea"/>
              </a:rPr>
              <a:t>数据</a:t>
            </a:r>
            <a:r>
              <a:rPr lang="zh-CN" sz="2400" b="1">
                <a:solidFill>
                  <a:srgbClr val="FF0000"/>
                </a:solidFill>
                <a:ea typeface="宋体" panose="02010600030101010101" pitchFamily="2" charset="-122"/>
                <a:sym typeface="+mn-ea"/>
              </a:rPr>
              <a:t>适合分析</a:t>
            </a:r>
            <a:r>
              <a:rPr lang="zh-CN" sz="2400" b="1">
                <a:solidFill>
                  <a:srgbClr val="000000"/>
                </a:solidFill>
                <a:ea typeface="宋体" panose="02010600030101010101" pitchFamily="2" charset="-122"/>
                <a:sym typeface="+mn-ea"/>
              </a:rPr>
              <a:t>的</a:t>
            </a:r>
            <a:r>
              <a:rPr lang="zh-CN" sz="2400" b="1">
                <a:solidFill>
                  <a:srgbClr val="FF0000"/>
                </a:solidFill>
                <a:ea typeface="宋体" panose="02010600030101010101" pitchFamily="2" charset="-122"/>
                <a:sym typeface="+mn-ea"/>
              </a:rPr>
              <a:t>预处理</a:t>
            </a:r>
            <a:r>
              <a:rPr lang="zh-CN" sz="2400" b="1">
                <a:solidFill>
                  <a:srgbClr val="000000"/>
                </a:solidFill>
                <a:ea typeface="宋体" panose="02010600030101010101" pitchFamily="2" charset="-122"/>
                <a:sym typeface="+mn-ea"/>
              </a:rPr>
              <a:t>步骤</a:t>
            </a:r>
            <a:r>
              <a:rPr lang="en-US" sz="2400">
                <a:solidFill>
                  <a:srgbClr val="000000"/>
                </a:solidFill>
                <a:latin typeface="宋体" panose="02010600030101010101" pitchFamily="2" charset="-122"/>
                <a:sym typeface="+mn-ea"/>
              </a:rPr>
              <a:t>  </a:t>
            </a:r>
            <a:r>
              <a:rPr lang="zh-CN" sz="2400">
                <a:solidFill>
                  <a:srgbClr val="000000"/>
                </a:solidFill>
                <a:ea typeface="宋体" panose="02010600030101010101" pitchFamily="2" charset="-122"/>
                <a:sym typeface="+mn-ea"/>
              </a:rPr>
              <a:t>原始数据必须加以处理才能适合于分析。</a:t>
            </a:r>
            <a:endParaRPr lang="zh-CN" sz="2400">
              <a:solidFill>
                <a:srgbClr val="000000"/>
              </a:solidFill>
              <a:ea typeface="宋体" panose="02010600030101010101" pitchFamily="2" charset="-122"/>
              <a:sym typeface="+mn-ea"/>
            </a:endParaRPr>
          </a:p>
          <a:p>
            <a:pPr indent="241300">
              <a:lnSpc>
                <a:spcPct val="150000"/>
              </a:lnSpc>
            </a:pPr>
            <a:r>
              <a:rPr lang="zh-CN" sz="2400">
                <a:solidFill>
                  <a:srgbClr val="000000"/>
                </a:solidFill>
                <a:ea typeface="宋体" panose="02010600030101010101" pitchFamily="2" charset="-122"/>
                <a:sym typeface="+mn-ea"/>
              </a:rPr>
              <a:t>处理一方面是要提高数据的质量，另一方面要让数据更好地适应特定的数据分析技术或工具。</a:t>
            </a:r>
            <a:endParaRPr lang="zh-CN" sz="2400">
              <a:solidFill>
                <a:srgbClr val="000000"/>
              </a:solidFill>
              <a:ea typeface="宋体" panose="02010600030101010101" pitchFamily="2" charset="-122"/>
              <a:sym typeface="+mn-ea"/>
            </a:endParaRPr>
          </a:p>
          <a:p>
            <a:pPr indent="241300">
              <a:lnSpc>
                <a:spcPct val="150000"/>
              </a:lnSpc>
            </a:pPr>
            <a:r>
              <a:rPr lang="zh-CN" sz="2400">
                <a:solidFill>
                  <a:srgbClr val="000000"/>
                </a:solidFill>
                <a:ea typeface="宋体" panose="02010600030101010101" pitchFamily="2" charset="-122"/>
                <a:sym typeface="+mn-ea"/>
              </a:rPr>
              <a:t>例如，可能需要将连续属性（如长度）转换成具有离散的分类值的属性（如短、中、长）</a:t>
            </a:r>
            <a:r>
              <a:rPr lang="en-US" sz="2400">
                <a:solidFill>
                  <a:srgbClr val="000000"/>
                </a:solidFill>
                <a:latin typeface="宋体" panose="02010600030101010101" pitchFamily="2" charset="-122"/>
                <a:sym typeface="+mn-ea"/>
              </a:rPr>
              <a:t>,</a:t>
            </a:r>
            <a:r>
              <a:rPr lang="zh-CN" sz="2400">
                <a:solidFill>
                  <a:srgbClr val="000000"/>
                </a:solidFill>
                <a:ea typeface="宋体" panose="02010600030101010101" pitchFamily="2" charset="-122"/>
                <a:sym typeface="+mn-ea"/>
              </a:rPr>
              <a:t>以便应用于特定的技术。数据集属性的数目需要减少，因为属性较少时许多技术用起来更加有效。</a:t>
            </a:r>
            <a:endParaRPr lang="zh-CN" altLang="en-US" sz="2400"/>
          </a:p>
        </p:txBody>
      </p:sp>
      <p:sp>
        <p:nvSpPr>
          <p:cNvPr id="4" name="矩形 3"/>
          <p:cNvSpPr/>
          <p:nvPr>
            <p:custDataLst>
              <p:tags r:id="rId2"/>
            </p:custDataLst>
          </p:nvPr>
        </p:nvSpPr>
        <p:spPr>
          <a:xfrm>
            <a:off x="0" y="-635"/>
            <a:ext cx="12192000" cy="78486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800"/>
              <a:t>2.</a:t>
            </a:r>
            <a:r>
              <a:rPr lang="zh-CN" altLang="en-US" sz="2800"/>
              <a:t>数据特征</a:t>
            </a:r>
            <a:r>
              <a:rPr lang="zh-CN" altLang="en-US" sz="2800"/>
              <a:t>分析</a:t>
            </a:r>
            <a:endParaRPr lang="zh-CN" altLang="en-US" sz="2800"/>
          </a:p>
        </p:txBody>
      </p:sp>
    </p:spTree>
  </p:cSld>
  <p:clrMapOvr>
    <a:masterClrMapping/>
  </p:clrMapOvr>
  <p:transition spd="slow" advTm="523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1367790"/>
            <a:ext cx="10809605" cy="4955540"/>
          </a:xfrm>
          <a:prstGeom prst="rect">
            <a:avLst/>
          </a:prstGeom>
          <a:noFill/>
          <a:ln w="9525">
            <a:noFill/>
          </a:ln>
        </p:spPr>
        <p:txBody>
          <a:bodyPr>
            <a:noAutofit/>
          </a:bodyPr>
          <a:p>
            <a:pPr indent="254000">
              <a:lnSpc>
                <a:spcPct val="150000"/>
              </a:lnSpc>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 每个样本有p个指标（变量）从不同角度描述其性质，形成一个p维的向量。N个样本可以看做p维空间的n个点，则两个样本之间的相似度就可以用维空间的两点之间的距离来进行计算。</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336884" y="444443"/>
            <a:ext cx="4602179"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2.2.3数据对象之间的相似度</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3" name="图片 2" descr="HTM5[[PG34L8C`NV36AO9%B"/>
          <p:cNvPicPr>
            <a:picLocks noChangeAspect="1"/>
          </p:cNvPicPr>
          <p:nvPr>
            <p:custDataLst>
              <p:tags r:id="rId3"/>
            </p:custDataLst>
          </p:nvPr>
        </p:nvPicPr>
        <p:blipFill>
          <a:blip r:embed="rId4"/>
          <a:stretch>
            <a:fillRect/>
          </a:stretch>
        </p:blipFill>
        <p:spPr>
          <a:xfrm>
            <a:off x="1279525" y="2972435"/>
            <a:ext cx="8924925" cy="1181100"/>
          </a:xfrm>
          <a:prstGeom prst="rect">
            <a:avLst/>
          </a:prstGeom>
        </p:spPr>
      </p:pic>
    </p:spTree>
  </p:cSld>
  <p:clrMapOvr>
    <a:masterClrMapping/>
  </p:clrMapOvr>
  <p:transition spd="slow" advTm="48737">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337185" y="966470"/>
            <a:ext cx="11623040" cy="4955540"/>
          </a:xfrm>
          <a:prstGeom prst="rect">
            <a:avLst/>
          </a:prstGeom>
          <a:noFill/>
          <a:ln w="9525">
            <a:noFill/>
          </a:ln>
        </p:spPr>
        <p:txBody>
          <a:bodyPr>
            <a:noAutofit/>
          </a:bodyPr>
          <a:p>
            <a:pPr indent="254000">
              <a:lnSpc>
                <a:spcPct val="150000"/>
              </a:lnSpc>
            </a:pP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759450"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.3 </a:t>
            </a:r>
            <a:r>
              <a:rPr lang="zh-CN" altLang="en-US" sz="2800" dirty="0">
                <a:ln>
                  <a:solidFill>
                    <a:schemeClr val="accent1"/>
                  </a:solidFill>
                </a:ln>
                <a:latin typeface="微软雅黑" panose="020B0503020204020204" pitchFamily="34" charset="-122"/>
                <a:ea typeface="微软雅黑" panose="020B0503020204020204" pitchFamily="34" charset="-122"/>
              </a:rPr>
              <a:t>数据对象之间的相似</a:t>
            </a:r>
            <a:r>
              <a:rPr lang="zh-CN" altLang="en-US" sz="2800" dirty="0">
                <a:ln>
                  <a:solidFill>
                    <a:schemeClr val="accent1"/>
                  </a:solidFill>
                </a:ln>
                <a:latin typeface="微软雅黑" panose="020B0503020204020204" pitchFamily="34" charset="-122"/>
                <a:ea typeface="微软雅黑" panose="020B0503020204020204" pitchFamily="34" charset="-122"/>
              </a:rPr>
              <a:t>度</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3" name="图片 2" descr="~9~(7WFR`R)}685`(22(J_4"/>
          <p:cNvPicPr>
            <a:picLocks noChangeAspect="1"/>
          </p:cNvPicPr>
          <p:nvPr>
            <p:custDataLst>
              <p:tags r:id="rId4"/>
            </p:custDataLst>
          </p:nvPr>
        </p:nvPicPr>
        <p:blipFill>
          <a:blip r:embed="rId5"/>
          <a:stretch>
            <a:fillRect/>
          </a:stretch>
        </p:blipFill>
        <p:spPr>
          <a:xfrm>
            <a:off x="2157095" y="1004570"/>
            <a:ext cx="7877175" cy="4848225"/>
          </a:xfrm>
          <a:prstGeom prst="rect">
            <a:avLst/>
          </a:prstGeom>
        </p:spPr>
      </p:pic>
    </p:spTree>
  </p:cSld>
  <p:clrMapOvr>
    <a:masterClrMapping/>
  </p:clrMapOvr>
  <p:transition spd="slow" advTm="48737">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623040"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数据挖掘的对象种类繁多，描述对象的数据类型是多样，如结构化的文本文件、半结构化的网页、复杂的多媒体数据文件。不同算法对所处理的数据都有特定的要求，常见的数据集类型有</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结构化数据、半结构化数据、非结构化数据</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。通过对数据的特征提取，这些对象的属性（维）具有不同的数据类型，下面介绍几种常用的属性类型。</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a:t>
            </a:r>
            <a:r>
              <a:rPr lang="zh-CN" altLang="en-US" sz="2800" dirty="0">
                <a:ln>
                  <a:solidFill>
                    <a:schemeClr val="accent1"/>
                  </a:solidFill>
                </a:ln>
                <a:latin typeface="微软雅黑" panose="020B0503020204020204" pitchFamily="34" charset="-122"/>
                <a:ea typeface="微软雅黑" panose="020B0503020204020204" pitchFamily="34" charset="-122"/>
              </a:rPr>
              <a:t>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623040"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标称属性    </a:t>
            </a:r>
            <a:r>
              <a:rPr lang="en-US" altLang="zh-CN" sz="2400" b="1">
                <a:latin typeface="宋体" panose="02010600030101010101" pitchFamily="2" charset="-122"/>
                <a:ea typeface="宋体" panose="02010600030101010101" pitchFamily="2" charset="-122"/>
                <a:cs typeface="宋体" panose="02010600030101010101" pitchFamily="2" charset="-122"/>
              </a:rPr>
              <a:t>类似标签，在统计学中称为</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定类变量</a:t>
            </a:r>
            <a:r>
              <a:rPr lang="en-US" altLang="zh-CN" sz="2400" b="1">
                <a:latin typeface="宋体" panose="02010600030101010101" pitchFamily="2" charset="-122"/>
                <a:ea typeface="宋体" panose="02010600030101010101" pitchFamily="2" charset="-122"/>
                <a:cs typeface="宋体" panose="02010600030101010101" pitchFamily="2" charset="-122"/>
              </a:rPr>
              <a:t>。在设计标称属值的时候，要注意所有可能取值之间的互斥性和完备性。UCI数据集Balloons如表2.1所示。</a:t>
            </a:r>
            <a:endParaRPr lang="en-US" altLang="zh-CN"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1542415" y="3137535"/>
            <a:ext cx="8842375" cy="2359660"/>
          </a:xfrm>
          <a:prstGeom prst="rect">
            <a:avLst/>
          </a:prstGeom>
          <a:noFill/>
          <a:ln w="9525">
            <a:noFill/>
          </a:ln>
        </p:spPr>
        <p:txBody>
          <a:bodyPr>
            <a:noAutofit/>
          </a:bodyPr>
          <a:p>
            <a:pPr indent="304800"/>
            <a:r>
              <a:rPr lang="en-US" altLang="zh-CN" sz="1050" b="1">
                <a:ea typeface="等线" panose="02010600030101010101" charset="-122"/>
              </a:rPr>
              <a:t> </a:t>
            </a:r>
            <a:r>
              <a:rPr lang="zh-CN" sz="1050" b="1">
                <a:ea typeface="等线" panose="02010600030101010101" charset="-122"/>
              </a:rPr>
              <a:t>　　　　</a:t>
            </a:r>
            <a:endParaRPr lang="zh-CN" altLang="en-US"/>
          </a:p>
        </p:txBody>
      </p:sp>
      <p:pic>
        <p:nvPicPr>
          <p:cNvPr id="7" name="图片 6"/>
          <p:cNvPicPr>
            <a:picLocks noChangeAspect="1"/>
          </p:cNvPicPr>
          <p:nvPr/>
        </p:nvPicPr>
        <p:blipFill>
          <a:blip r:embed="rId4"/>
          <a:stretch>
            <a:fillRect/>
          </a:stretch>
        </p:blipFill>
        <p:spPr>
          <a:xfrm>
            <a:off x="213995" y="3044190"/>
            <a:ext cx="11456670" cy="2500630"/>
          </a:xfrm>
          <a:prstGeom prst="rect">
            <a:avLst/>
          </a:prstGeom>
        </p:spPr>
      </p:pic>
    </p:spTree>
  </p:cSld>
  <p:clrMapOvr>
    <a:masterClrMapping/>
  </p:clrMapOvr>
  <p:transition spd="slow" advTm="48737">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122680" y="1933575"/>
            <a:ext cx="8885555" cy="368300"/>
          </a:xfrm>
          <a:prstGeom prst="rect">
            <a:avLst/>
          </a:prstGeom>
          <a:noFill/>
        </p:spPr>
        <p:txBody>
          <a:bodyPr wrap="square" rtlCol="0">
            <a:spAutoFit/>
          </a:bodyPr>
          <a:p>
            <a:r>
              <a:rPr lang="zh-CN" altLang="en-US"/>
              <a:t> 　　　</a:t>
            </a:r>
            <a:endParaRPr lang="zh-CN" altLang="en-US"/>
          </a:p>
        </p:txBody>
      </p:sp>
      <p:sp>
        <p:nvSpPr>
          <p:cNvPr id="4" name="矩形 3"/>
          <p:cNvSpPr/>
          <p:nvPr>
            <p:custDataLst>
              <p:tags r:id="rId2"/>
            </p:custDataLst>
          </p:nvPr>
        </p:nvSpPr>
        <p:spPr>
          <a:xfrm>
            <a:off x="0" y="-63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p>
        </p:txBody>
      </p:sp>
      <p:sp>
        <p:nvSpPr>
          <p:cNvPr id="3" name="文本框 2"/>
          <p:cNvSpPr txBox="1"/>
          <p:nvPr/>
        </p:nvSpPr>
        <p:spPr>
          <a:xfrm>
            <a:off x="1755775" y="2044700"/>
            <a:ext cx="9130030" cy="2402205"/>
          </a:xfrm>
          <a:prstGeom prst="rect">
            <a:avLst/>
          </a:prstGeom>
          <a:noFill/>
        </p:spPr>
        <p:txBody>
          <a:bodyPr wrap="square" rtlCol="0" anchor="t">
            <a:noAutofit/>
          </a:bodyPr>
          <a:p>
            <a:pPr>
              <a:lnSpc>
                <a:spcPct val="150000"/>
              </a:lnSpc>
            </a:pPr>
            <a:r>
              <a:rPr lang="en-US" altLang="zh-CN" sz="2400"/>
              <a:t> </a:t>
            </a:r>
            <a:r>
              <a:rPr lang="en-US" altLang="zh-CN" sz="2400">
                <a:highlight>
                  <a:srgbClr val="FFFF00"/>
                </a:highlight>
              </a:rPr>
              <a:t> </a:t>
            </a:r>
            <a:r>
              <a:rPr lang="zh-CN" altLang="en-US" sz="2400">
                <a:highlight>
                  <a:srgbClr val="FFFF00"/>
                </a:highlight>
              </a:rPr>
              <a:t>注：</a:t>
            </a:r>
            <a:r>
              <a:rPr lang="en-US" altLang="zh-CN" sz="2400">
                <a:highlight>
                  <a:srgbClr val="FFFF00"/>
                </a:highlight>
              </a:rPr>
              <a:t> </a:t>
            </a:r>
            <a:r>
              <a:rPr lang="en-US" altLang="zh-CN" sz="2400"/>
              <a:t>  </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标称属性</a:t>
            </a:r>
            <a:r>
              <a:rPr lang="zh-CN" altLang="en-US" sz="2400">
                <a:latin typeface="宋体" panose="02010600030101010101" pitchFamily="2" charset="-122"/>
                <a:ea typeface="宋体" panose="02010600030101010101" pitchFamily="2" charset="-122"/>
                <a:cs typeface="宋体" panose="02010600030101010101" pitchFamily="2" charset="-122"/>
              </a:rPr>
              <a:t>不能做加减乘除运算，常用的统计分析方法有分析各个属性值出现的次数(频数分析)、统计各个属性值出现次数在总样本数中所占的比例(比率分析)、出现次数最多的属性值(众数)。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5231">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623040"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序数属性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这种属性值间是有顺序关系的，也就是说它不仅包含标称属性的全部特征，还能反映对象之间的等级和顺序。</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1542415" y="3137535"/>
            <a:ext cx="8842375" cy="2359660"/>
          </a:xfrm>
          <a:prstGeom prst="rect">
            <a:avLst/>
          </a:prstGeom>
          <a:noFill/>
          <a:ln w="9525">
            <a:noFill/>
          </a:ln>
        </p:spPr>
        <p:txBody>
          <a:bodyPr>
            <a:noAutofit/>
          </a:bodyPr>
          <a:p>
            <a:pPr indent="304800"/>
            <a:r>
              <a:rPr lang="en-US" altLang="zh-CN" sz="1050" b="1">
                <a:ea typeface="等线" panose="02010600030101010101" charset="-122"/>
              </a:rPr>
              <a:t> </a:t>
            </a:r>
            <a:r>
              <a:rPr lang="zh-CN" sz="1050" b="1">
                <a:ea typeface="等线" panose="02010600030101010101" charset="-122"/>
              </a:rPr>
              <a:t>　　　　</a:t>
            </a:r>
            <a:endParaRPr lang="zh-CN" altLang="en-US"/>
          </a:p>
        </p:txBody>
      </p:sp>
    </p:spTree>
  </p:cSld>
  <p:clrMapOvr>
    <a:masterClrMapping/>
  </p:clrMapOvr>
  <p:transition spd="slow" advTm="48737">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623040"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序数属性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这种属性值间是有顺序关系的，也就是说它不仅包含标称属性的全部特征，还能反映对象之间的等级和顺序。</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如学生成绩可以分为优秀、良好、中等、及格和不及格；产品质量可以分为优等、合格和不合格。</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注</a:t>
            </a:r>
            <a:r>
              <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序数</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属性值</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可以用数字进行编码，可用来比较大小，但还不能反映不同等级间的差异程度，不能进行加减乘除等数学运算。</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2005330"/>
            <a:ext cx="11623040" cy="329946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数值属性</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在客观世界中对象的很多属性是可以定量的，这也是使用度量衡单位对事物进行测量的结果其结果表现为具体数值。数值属性是可以度量的，通常用实数来表示。数值属性可以分为区间标度(Interval Scaled)属性和比率标度(Ratio Scaled)属性。</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1542415" y="3137535"/>
            <a:ext cx="8842375" cy="2359660"/>
          </a:xfrm>
          <a:prstGeom prst="rect">
            <a:avLst/>
          </a:prstGeom>
          <a:noFill/>
          <a:ln w="9525">
            <a:noFill/>
          </a:ln>
        </p:spPr>
        <p:txBody>
          <a:bodyPr>
            <a:noAutofit/>
          </a:bodyPr>
          <a:p>
            <a:pPr indent="304800"/>
            <a:r>
              <a:rPr lang="en-US" altLang="zh-CN" sz="1050" b="1">
                <a:ea typeface="等线" panose="02010600030101010101" charset="-122"/>
              </a:rPr>
              <a:t> </a:t>
            </a:r>
            <a:r>
              <a:rPr lang="zh-CN" sz="1050" b="1">
                <a:ea typeface="等线" panose="02010600030101010101" charset="-122"/>
              </a:rPr>
              <a:t>　　　　</a:t>
            </a:r>
            <a:endParaRPr lang="zh-CN" altLang="en-US"/>
          </a:p>
        </p:txBody>
      </p:sp>
    </p:spTree>
  </p:cSld>
  <p:clrMapOvr>
    <a:masterClrMapping/>
  </p:clrMapOvr>
  <p:transition spd="slow" advTm="48737">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623040"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（1）区间标度属性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考试成绩是区间标度属性的例子，成绩从0到100，0分并不表示一点知识没有，两个分数之间的差是有意义的，我们可以说90分比80分高10分，不能认为100分同学的数学水平是50分同学的两倍。同时，如果换一张考卷的话，零点就变化了，成绩也可能发生变化因此在零点不固定的条件下，区间标度属性值不能进行比率运算。</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203325"/>
            <a:ext cx="11623040" cy="4955540"/>
          </a:xfrm>
          <a:prstGeom prst="rect">
            <a:avLst/>
          </a:prstGeom>
          <a:noFill/>
          <a:ln w="9525">
            <a:noFill/>
          </a:ln>
        </p:spPr>
        <p:txBody>
          <a:bodyPr>
            <a:noAutofit/>
          </a:bodyPr>
          <a:p>
            <a:pPr indent="254000">
              <a:lnSpc>
                <a:spcPct val="150000"/>
              </a:lnSpc>
            </a:pP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（2）比率标度属性  </a:t>
            </a:r>
            <a:r>
              <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rPr>
              <a:t>如果数值属性有固定零点的话，那么属性值之间的比率关系就有意义了。例如，年龄、长度、重量、收入、销售额等很多数值属性，除了具有区间标度属性的所有特性外，由于存在绝对零点，因此可以进行比率的计算，即它可进行加减乘除运算。这一类数值属性称为比率标度属。 </a:t>
            </a:r>
            <a:endParaRPr lang="en-US" altLang="zh-CN" sz="2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数据类型</a:t>
            </a:r>
            <a:endParaRPr lang="en-US" altLang="zh-CN"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1083310" y="1975485"/>
            <a:ext cx="9140825" cy="3051175"/>
          </a:xfrm>
          <a:prstGeom prst="rect">
            <a:avLst/>
          </a:prstGeom>
          <a:noFill/>
        </p:spPr>
        <p:txBody>
          <a:bodyPr wrap="square" rtlCol="0" anchor="t">
            <a:noAutofit/>
          </a:bodyPr>
          <a:p>
            <a:pPr>
              <a:lnSpc>
                <a:spcPct val="150000"/>
              </a:lnSpc>
            </a:pPr>
            <a:r>
              <a:rPr lang="en-US" altLang="zh-CN"/>
              <a:t> </a:t>
            </a:r>
            <a:r>
              <a:rPr lang="zh-CN" altLang="en-US" sz="2400"/>
              <a:t>数据集可以看作</a:t>
            </a:r>
            <a:r>
              <a:rPr lang="zh-CN" altLang="en-US" sz="2400" b="1">
                <a:solidFill>
                  <a:srgbClr val="FF0000"/>
                </a:solidFill>
              </a:rPr>
              <a:t>数据对象</a:t>
            </a:r>
            <a:r>
              <a:rPr lang="zh-CN" altLang="en-US" sz="2400"/>
              <a:t>的集合。</a:t>
            </a:r>
            <a:endParaRPr lang="zh-CN" altLang="en-US" sz="2400"/>
          </a:p>
          <a:p>
            <a:pPr>
              <a:lnSpc>
                <a:spcPct val="150000"/>
              </a:lnSpc>
            </a:pPr>
            <a:r>
              <a:rPr lang="en-US" altLang="zh-CN" sz="2400"/>
              <a:t> </a:t>
            </a:r>
            <a:r>
              <a:rPr lang="zh-CN" altLang="en-US" sz="2400"/>
              <a:t>数据对象也叫做记录、点、向量、模式、事件、案例、样本、观</a:t>
            </a:r>
            <a:r>
              <a:rPr lang="en-US" altLang="zh-CN" sz="2400"/>
              <a:t> </a:t>
            </a:r>
            <a:r>
              <a:rPr lang="zh-CN" altLang="en-US" sz="2400"/>
              <a:t>测或实体。</a:t>
            </a:r>
            <a:endParaRPr lang="zh-CN" altLang="en-US" sz="2400"/>
          </a:p>
          <a:p>
            <a:pPr>
              <a:lnSpc>
                <a:spcPct val="150000"/>
              </a:lnSpc>
            </a:pPr>
            <a:r>
              <a:rPr lang="zh-CN" altLang="en-US" sz="2400"/>
              <a:t> 数据对象用一组刻画对象基本特性（如物体质量或事件发生时间）的属性描述。属性也叫特征或维。</a:t>
            </a:r>
            <a:endParaRPr lang="zh-CN" altLang="en-US" sz="2400"/>
          </a:p>
        </p:txBody>
      </p:sp>
    </p:spTree>
  </p:cSld>
  <p:clrMapOvr>
    <a:masterClrMapping/>
  </p:clrMapOvr>
  <p:transition spd="slow" advTm="2811">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213995" y="1665605"/>
            <a:ext cx="11978005" cy="4955540"/>
          </a:xfrm>
          <a:prstGeom prst="rect">
            <a:avLst/>
          </a:prstGeom>
          <a:noFill/>
          <a:ln w="9525">
            <a:noFill/>
          </a:ln>
        </p:spPr>
        <p:txBody>
          <a:bodyPr>
            <a:noAutofit/>
          </a:bodyPr>
          <a:p>
            <a:pPr indent="254000">
              <a:lnSpc>
                <a:spcPct val="150000"/>
              </a:lnSpc>
            </a:pP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337185" y="444500"/>
            <a:ext cx="5950585"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a:t>
            </a:r>
            <a:r>
              <a:rPr lang="en-US" altLang="zh-CN" sz="2800" dirty="0">
                <a:ln>
                  <a:solidFill>
                    <a:schemeClr val="accent1"/>
                  </a:solidFill>
                </a:ln>
                <a:latin typeface="微软雅黑" panose="020B0503020204020204" pitchFamily="34" charset="-122"/>
                <a:ea typeface="微软雅黑" panose="020B0503020204020204" pitchFamily="34" charset="-122"/>
              </a:rPr>
              <a:t>.4 </a:t>
            </a:r>
            <a:r>
              <a:rPr lang="zh-CN" altLang="en-US" sz="2800" dirty="0">
                <a:ln>
                  <a:solidFill>
                    <a:schemeClr val="accent1"/>
                  </a:solidFill>
                </a:ln>
                <a:latin typeface="微软雅黑" panose="020B0503020204020204" pitchFamily="34" charset="-122"/>
                <a:ea typeface="微软雅黑" panose="020B0503020204020204" pitchFamily="34" charset="-122"/>
              </a:rPr>
              <a:t>数据属性类型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文本框 2"/>
          <p:cNvSpPr txBox="1"/>
          <p:nvPr/>
        </p:nvSpPr>
        <p:spPr>
          <a:xfrm>
            <a:off x="1542415" y="3137535"/>
            <a:ext cx="8842375" cy="2359660"/>
          </a:xfrm>
          <a:prstGeom prst="rect">
            <a:avLst/>
          </a:prstGeom>
          <a:noFill/>
          <a:ln w="9525">
            <a:noFill/>
          </a:ln>
        </p:spPr>
        <p:txBody>
          <a:bodyPr>
            <a:noAutofit/>
          </a:bodyPr>
          <a:p>
            <a:pPr indent="304800"/>
            <a:r>
              <a:rPr lang="en-US" altLang="zh-CN" sz="1050" b="1">
                <a:ea typeface="等线" panose="02010600030101010101" charset="-122"/>
              </a:rPr>
              <a:t> </a:t>
            </a:r>
            <a:r>
              <a:rPr lang="zh-CN" sz="1050" b="1">
                <a:ea typeface="等线" panose="02010600030101010101" charset="-122"/>
              </a:rPr>
              <a:t>　　　　</a:t>
            </a:r>
            <a:endParaRPr lang="zh-CN" altLang="en-US"/>
          </a:p>
        </p:txBody>
      </p:sp>
      <p:pic>
        <p:nvPicPr>
          <p:cNvPr id="8" name="图片 7"/>
          <p:cNvPicPr>
            <a:picLocks noChangeAspect="1"/>
          </p:cNvPicPr>
          <p:nvPr/>
        </p:nvPicPr>
        <p:blipFill>
          <a:blip r:embed="rId4"/>
          <a:stretch>
            <a:fillRect/>
          </a:stretch>
        </p:blipFill>
        <p:spPr>
          <a:xfrm>
            <a:off x="1465580" y="1147445"/>
            <a:ext cx="8107680" cy="4831080"/>
          </a:xfrm>
          <a:prstGeom prst="rect">
            <a:avLst/>
          </a:prstGeom>
        </p:spPr>
      </p:pic>
    </p:spTree>
  </p:cSld>
  <p:clrMapOvr>
    <a:masterClrMapping/>
  </p:clrMapOvr>
  <p:transition spd="slow" advTm="48737">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en-US" altLang="zh-CN" sz="2800" dirty="0">
                <a:ln>
                  <a:solidFill>
                    <a:schemeClr val="accent1"/>
                  </a:solidFill>
                </a:ln>
                <a:latin typeface="微软雅黑" panose="020B0503020204020204" pitchFamily="34" charset="-122"/>
                <a:ea typeface="微软雅黑" panose="020B0503020204020204" pitchFamily="34" charset="-122"/>
              </a:rPr>
              <a:t>.1</a:t>
            </a:r>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a:t>
            </a:r>
            <a:r>
              <a:rPr lang="zh-CN" altLang="en-US" sz="2800" dirty="0">
                <a:ln>
                  <a:solidFill>
                    <a:schemeClr val="accent1"/>
                  </a:solidFill>
                </a:ln>
                <a:latin typeface="微软雅黑" panose="020B0503020204020204" pitchFamily="34" charset="-122"/>
                <a:ea typeface="微软雅黑" panose="020B0503020204020204" pitchFamily="34" charset="-122"/>
              </a:rPr>
              <a:t>属性和</a:t>
            </a:r>
            <a:r>
              <a:rPr lang="zh-CN" altLang="en-US" sz="2800" dirty="0">
                <a:ln>
                  <a:solidFill>
                    <a:schemeClr val="accent1"/>
                  </a:solidFill>
                </a:ln>
                <a:latin typeface="微软雅黑" panose="020B0503020204020204" pitchFamily="34" charset="-122"/>
                <a:ea typeface="微软雅黑" panose="020B0503020204020204" pitchFamily="34" charset="-122"/>
              </a:rPr>
              <a:t>度量</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743585" y="1810385"/>
            <a:ext cx="10210800" cy="460375"/>
          </a:xfrm>
          <a:prstGeom prst="rect">
            <a:avLst/>
          </a:prstGeom>
          <a:noFill/>
        </p:spPr>
        <p:txBody>
          <a:bodyPr wrap="square" rtlCol="0" anchor="t">
            <a:spAutoFit/>
          </a:bodyPr>
          <a:p>
            <a:r>
              <a:rPr lang="zh-CN" altLang="en-US" sz="2400"/>
              <a:t>定义</a:t>
            </a:r>
            <a:r>
              <a:rPr lang="en-US" altLang="zh-CN" sz="2400">
                <a:latin typeface="宋体" panose="02010600030101010101" pitchFamily="2" charset="-122"/>
                <a:ea typeface="宋体" panose="02010600030101010101" pitchFamily="2" charset="-122"/>
              </a:rPr>
              <a:t>2.1</a:t>
            </a:r>
            <a:r>
              <a:rPr lang="zh-CN" altLang="en-US" sz="2400"/>
              <a:t> 属性是对象的性质或特性，它因对象而异，或随时间而变化。</a:t>
            </a:r>
            <a:endParaRPr lang="zh-CN" altLang="en-US" sz="2400"/>
          </a:p>
        </p:txBody>
      </p:sp>
      <p:sp>
        <p:nvSpPr>
          <p:cNvPr id="4" name="文本框 3"/>
          <p:cNvSpPr txBox="1"/>
          <p:nvPr/>
        </p:nvSpPr>
        <p:spPr>
          <a:xfrm>
            <a:off x="908050" y="2617470"/>
            <a:ext cx="9361805" cy="1623060"/>
          </a:xfrm>
          <a:prstGeom prst="rect">
            <a:avLst/>
          </a:prstGeom>
          <a:noFill/>
        </p:spPr>
        <p:txBody>
          <a:bodyPr wrap="square" rtlCol="0" anchor="t">
            <a:noAutofit/>
          </a:bodyPr>
          <a:p>
            <a:pPr>
              <a:lnSpc>
                <a:spcPct val="150000"/>
              </a:lnSpc>
            </a:pPr>
            <a:r>
              <a:rPr lang="zh-CN" altLang="en-US" sz="2400"/>
              <a:t>例如，玫瑰花颜色因</a:t>
            </a:r>
            <a:r>
              <a:rPr lang="zh-CN" altLang="en-US" sz="2400" b="1">
                <a:solidFill>
                  <a:srgbClr val="FF0000"/>
                </a:solidFill>
              </a:rPr>
              <a:t>品种（对象）</a:t>
            </a:r>
            <a:r>
              <a:rPr lang="zh-CN" altLang="en-US" sz="2400"/>
              <a:t>而异，而物体的温度随</a:t>
            </a:r>
            <a:r>
              <a:rPr lang="zh-CN" altLang="en-US" sz="2400">
                <a:solidFill>
                  <a:srgbClr val="FF0000"/>
                </a:solidFill>
              </a:rPr>
              <a:t>时间</a:t>
            </a:r>
            <a:r>
              <a:rPr lang="zh-CN" altLang="en-US" sz="2400"/>
              <a:t>而变。</a:t>
            </a:r>
            <a:r>
              <a:rPr lang="en-US" altLang="zh-CN" sz="2400"/>
              <a:t> </a:t>
            </a:r>
            <a:r>
              <a:rPr lang="zh-CN" altLang="en-US" sz="2400"/>
              <a:t>玫瑰花颜色是一种符号属性，具有少量可能的值{红色，粉色，蓝色，黄色},</a:t>
            </a:r>
            <a:r>
              <a:rPr lang="en-US" altLang="zh-CN" sz="2400"/>
              <a:t> </a:t>
            </a:r>
            <a:r>
              <a:rPr lang="zh-CN" altLang="en-US" sz="2400"/>
              <a:t>而温度是数值属性，可以取无穷多个值。</a:t>
            </a:r>
            <a:endParaRPr lang="zh-CN" altLang="en-US" sz="2400"/>
          </a:p>
          <a:p>
            <a:pPr>
              <a:lnSpc>
                <a:spcPct val="150000"/>
              </a:lnSpc>
            </a:pPr>
            <a:r>
              <a:rPr lang="zh-CN" altLang="en-US" sz="2400"/>
              <a:t>属性并非数字或符号。为了精细地分析对象的特性，我们为它们赋予了数字或符号。一种明确</a:t>
            </a:r>
            <a:r>
              <a:rPr lang="zh-CN" altLang="en-US" sz="2400" b="1">
                <a:solidFill>
                  <a:srgbClr val="FF0000"/>
                </a:solidFill>
              </a:rPr>
              <a:t>定义属性的方式</a:t>
            </a:r>
            <a:r>
              <a:rPr lang="zh-CN" altLang="en-US" sz="2400"/>
              <a:t>就是</a:t>
            </a:r>
            <a:r>
              <a:rPr lang="zh-CN" altLang="en-US" sz="2400" b="1">
                <a:solidFill>
                  <a:srgbClr val="FF0000"/>
                </a:solidFill>
              </a:rPr>
              <a:t>测量标度</a:t>
            </a:r>
            <a:r>
              <a:rPr lang="zh-CN" altLang="en-US" sz="2400"/>
              <a:t>。</a:t>
            </a:r>
            <a:endParaRPr lang="zh-CN" altLang="en-US" sz="2400"/>
          </a:p>
        </p:txBody>
      </p:sp>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en-US" altLang="zh-CN" sz="2800" dirty="0">
                <a:ln>
                  <a:solidFill>
                    <a:schemeClr val="accent1"/>
                  </a:solidFill>
                </a:ln>
                <a:latin typeface="微软雅黑" panose="020B0503020204020204" pitchFamily="34" charset="-122"/>
                <a:ea typeface="微软雅黑" panose="020B0503020204020204" pitchFamily="34" charset="-122"/>
              </a:rPr>
              <a:t>.1</a:t>
            </a:r>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a:t>
            </a:r>
            <a:r>
              <a:rPr lang="zh-CN" altLang="en-US" sz="2800" dirty="0">
                <a:ln>
                  <a:solidFill>
                    <a:schemeClr val="accent1"/>
                  </a:solidFill>
                </a:ln>
                <a:latin typeface="微软雅黑" panose="020B0503020204020204" pitchFamily="34" charset="-122"/>
                <a:ea typeface="微软雅黑" panose="020B0503020204020204" pitchFamily="34" charset="-122"/>
              </a:rPr>
              <a:t>属性和</a:t>
            </a:r>
            <a:r>
              <a:rPr lang="zh-CN" altLang="en-US" sz="2800" dirty="0">
                <a:ln>
                  <a:solidFill>
                    <a:schemeClr val="accent1"/>
                  </a:solidFill>
                </a:ln>
                <a:latin typeface="微软雅黑" panose="020B0503020204020204" pitchFamily="34" charset="-122"/>
                <a:ea typeface="微软雅黑" panose="020B0503020204020204" pitchFamily="34" charset="-122"/>
              </a:rPr>
              <a:t>度量</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743585" y="1810385"/>
            <a:ext cx="10210800" cy="460375"/>
          </a:xfrm>
          <a:prstGeom prst="rect">
            <a:avLst/>
          </a:prstGeom>
          <a:noFill/>
        </p:spPr>
        <p:txBody>
          <a:bodyPr wrap="square" rtlCol="0" anchor="t">
            <a:spAutoFit/>
          </a:bodyPr>
          <a:p>
            <a:r>
              <a:rPr lang="zh-CN" altLang="en-US" sz="2400"/>
              <a:t>定义</a:t>
            </a:r>
            <a:r>
              <a:rPr lang="zh-CN" altLang="en-US" sz="2400">
                <a:latin typeface="宋体" panose="02010600030101010101" pitchFamily="2" charset="-122"/>
                <a:ea typeface="宋体" panose="02010600030101010101" pitchFamily="2" charset="-122"/>
              </a:rPr>
              <a:t>2.2</a:t>
            </a:r>
            <a:r>
              <a:rPr lang="zh-CN" altLang="en-US" sz="2400"/>
              <a:t> </a:t>
            </a:r>
            <a:r>
              <a:rPr lang="zh-CN" altLang="en-US" sz="2400" b="1">
                <a:solidFill>
                  <a:srgbClr val="FF0000"/>
                </a:solidFill>
              </a:rPr>
              <a:t>测量标度</a:t>
            </a:r>
            <a:r>
              <a:rPr lang="zh-CN" altLang="en-US" sz="2400"/>
              <a:t>是将数值或符号值与对象的属性相关联的</a:t>
            </a:r>
            <a:r>
              <a:rPr lang="zh-CN" altLang="en-US" sz="2400" b="1">
                <a:solidFill>
                  <a:srgbClr val="FF0000"/>
                </a:solidFill>
              </a:rPr>
              <a:t>规则（函数）</a:t>
            </a:r>
            <a:r>
              <a:rPr lang="zh-CN" altLang="en-US" sz="2400"/>
              <a:t>。</a:t>
            </a:r>
            <a:endParaRPr lang="zh-CN" altLang="en-US" sz="2400"/>
          </a:p>
        </p:txBody>
      </p:sp>
      <p:sp>
        <p:nvSpPr>
          <p:cNvPr id="4" name="文本框 3"/>
          <p:cNvSpPr txBox="1"/>
          <p:nvPr/>
        </p:nvSpPr>
        <p:spPr>
          <a:xfrm>
            <a:off x="908050" y="2470150"/>
            <a:ext cx="9361805" cy="1623060"/>
          </a:xfrm>
          <a:prstGeom prst="rect">
            <a:avLst/>
          </a:prstGeom>
          <a:noFill/>
        </p:spPr>
        <p:txBody>
          <a:bodyPr wrap="square" rtlCol="0" anchor="t">
            <a:noAutofit/>
          </a:bodyPr>
          <a:p>
            <a:pPr>
              <a:lnSpc>
                <a:spcPct val="150000"/>
              </a:lnSpc>
            </a:pPr>
            <a:r>
              <a:rPr lang="en-US" altLang="zh-CN" sz="2400"/>
              <a:t>   </a:t>
            </a:r>
            <a:r>
              <a:rPr lang="zh-CN" altLang="en-US" sz="2400"/>
              <a:t>测量过程是使用测量标度将一个值与一个特定对象的特定属性相关联。</a:t>
            </a:r>
            <a:endParaRPr lang="zh-CN" altLang="en-US" sz="2400"/>
          </a:p>
          <a:p>
            <a:pPr>
              <a:lnSpc>
                <a:spcPct val="150000"/>
              </a:lnSpc>
            </a:pPr>
            <a:r>
              <a:rPr lang="en-US" altLang="zh-CN" sz="2400"/>
              <a:t>  </a:t>
            </a:r>
            <a:r>
              <a:rPr lang="zh-CN" altLang="en-US" sz="2400"/>
              <a:t>例如，清点教室的椅子数目，确定是否能够为所有学生提供足够的座位。</a:t>
            </a:r>
            <a:r>
              <a:rPr lang="zh-CN" altLang="en-US" sz="2400" b="1">
                <a:solidFill>
                  <a:srgbClr val="FF0000"/>
                </a:solidFill>
              </a:rPr>
              <a:t>对象属性的“物理值”都被映射到数值或符号值。</a:t>
            </a:r>
            <a:endParaRPr lang="zh-CN" altLang="en-US" sz="2400" b="1">
              <a:solidFill>
                <a:srgbClr val="FF0000"/>
              </a:solidFill>
            </a:endParaRPr>
          </a:p>
        </p:txBody>
      </p:sp>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en-US" altLang="zh-CN" sz="2800" dirty="0">
                <a:ln>
                  <a:solidFill>
                    <a:schemeClr val="accent1"/>
                  </a:solidFill>
                </a:ln>
                <a:latin typeface="微软雅黑" panose="020B0503020204020204" pitchFamily="34" charset="-122"/>
                <a:ea typeface="微软雅黑" panose="020B0503020204020204" pitchFamily="34" charset="-122"/>
              </a:rPr>
              <a:t>.2</a:t>
            </a:r>
            <a:r>
              <a:rPr lang="zh-CN" altLang="zh-CN" sz="2800" dirty="0">
                <a:ln>
                  <a:solidFill>
                    <a:schemeClr val="accent1"/>
                  </a:solidFill>
                </a:ln>
                <a:latin typeface="微软雅黑" panose="020B0503020204020204" pitchFamily="34" charset="-122"/>
                <a:ea typeface="微软雅黑" panose="020B0503020204020204" pitchFamily="34" charset="-122"/>
              </a:rPr>
              <a:t> </a:t>
            </a:r>
            <a:r>
              <a:rPr lang="en-US" altLang="zh-CN" sz="2800" dirty="0">
                <a:ln>
                  <a:solidFill>
                    <a:schemeClr val="accent1"/>
                  </a:solidFill>
                </a:ln>
                <a:latin typeface="微软雅黑" panose="020B0503020204020204" pitchFamily="34" charset="-122"/>
                <a:ea typeface="微软雅黑" panose="020B0503020204020204" pitchFamily="34" charset="-122"/>
              </a:rPr>
              <a:t>  数据</a:t>
            </a:r>
            <a:r>
              <a:rPr lang="zh-CN" altLang="en-US" sz="2800" dirty="0">
                <a:ln>
                  <a:solidFill>
                    <a:schemeClr val="accent1"/>
                  </a:solidFill>
                </a:ln>
                <a:latin typeface="微软雅黑" panose="020B0503020204020204" pitchFamily="34" charset="-122"/>
                <a:ea typeface="微软雅黑" panose="020B0503020204020204" pitchFamily="34" charset="-122"/>
              </a:rPr>
              <a:t>集的一般</a:t>
            </a:r>
            <a:r>
              <a:rPr lang="zh-CN" altLang="en-US" sz="2800" dirty="0">
                <a:ln>
                  <a:solidFill>
                    <a:schemeClr val="accent1"/>
                  </a:solidFill>
                </a:ln>
                <a:latin typeface="微软雅黑" panose="020B0503020204020204" pitchFamily="34" charset="-122"/>
                <a:ea typeface="微软雅黑" panose="020B0503020204020204" pitchFamily="34" charset="-122"/>
              </a:rPr>
              <a:t>特性</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959485" y="1794510"/>
            <a:ext cx="8637905" cy="768985"/>
          </a:xfrm>
          <a:prstGeom prst="rect">
            <a:avLst/>
          </a:prstGeom>
          <a:noFill/>
        </p:spPr>
        <p:txBody>
          <a:bodyPr wrap="square" rtlCol="0" anchor="t">
            <a:noAutofit/>
          </a:bodyPr>
          <a:p>
            <a:pPr>
              <a:lnSpc>
                <a:spcPct val="150000"/>
              </a:lnSpc>
            </a:pPr>
            <a:r>
              <a:rPr lang="zh-CN" altLang="en-US" sz="2400" b="1">
                <a:solidFill>
                  <a:srgbClr val="FF0000"/>
                </a:solidFill>
                <a:latin typeface="宋体" panose="02010600030101010101" pitchFamily="2" charset="-122"/>
                <a:ea typeface="宋体" panose="02010600030101010101" pitchFamily="2" charset="-122"/>
              </a:rPr>
              <a:t>维度</a:t>
            </a:r>
            <a:r>
              <a:rPr lang="zh-CN" altLang="en-US" sz="2400">
                <a:latin typeface="宋体" panose="02010600030101010101" pitchFamily="2" charset="-122"/>
                <a:ea typeface="宋体" panose="02010600030101010101" pitchFamily="2" charset="-122"/>
              </a:rPr>
              <a:t> 数据集的维度是数据集中的对象具有的属性数目。</a:t>
            </a:r>
            <a:endParaRPr lang="zh-CN" altLang="en-US" sz="2400">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宋体" panose="02010600030101010101" pitchFamily="2" charset="-122"/>
                <a:ea typeface="宋体" panose="02010600030101010101" pitchFamily="2" charset="-122"/>
              </a:rPr>
              <a:t>稀疏性</a:t>
            </a:r>
            <a:r>
              <a:rPr lang="zh-CN" altLang="en-US" sz="2400">
                <a:latin typeface="宋体" panose="02010600030101010101" pitchFamily="2" charset="-122"/>
                <a:ea typeface="宋体" panose="02010600030101010101" pitchFamily="2" charset="-122"/>
              </a:rPr>
              <a:t> 有些数据集，如具有非对称特征的数据集，一个对象的大部分属性上的值都为0；在许多情况下，非零项还不到1%。</a:t>
            </a:r>
            <a:endParaRPr lang="zh-CN" altLang="en-US" sz="2400">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宋体" panose="02010600030101010101" pitchFamily="2" charset="-122"/>
                <a:ea typeface="宋体" panose="02010600030101010101" pitchFamily="2" charset="-122"/>
              </a:rPr>
              <a:t>分辨率</a:t>
            </a:r>
            <a:r>
              <a:rPr lang="zh-CN" altLang="en-US" sz="2400">
                <a:latin typeface="宋体" panose="02010600030101010101" pitchFamily="2" charset="-122"/>
                <a:ea typeface="宋体" panose="02010600030101010101" pitchFamily="2" charset="-122"/>
              </a:rPr>
              <a:t> 我们经常可以在不同的分辩率下得到数据，并且在不同的分辨率下数据的性质也不同。</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en-US" altLang="zh-CN" sz="2800" dirty="0">
                <a:ln>
                  <a:solidFill>
                    <a:schemeClr val="accent1"/>
                  </a:solidFill>
                </a:ln>
                <a:latin typeface="微软雅黑" panose="020B0503020204020204" pitchFamily="34" charset="-122"/>
                <a:ea typeface="微软雅黑" panose="020B0503020204020204" pitchFamily="34" charset="-122"/>
              </a:rPr>
              <a:t>.3 </a:t>
            </a:r>
            <a:r>
              <a:rPr lang="zh-CN" altLang="en-US" sz="2800" dirty="0">
                <a:ln>
                  <a:solidFill>
                    <a:schemeClr val="accent1"/>
                  </a:solidFill>
                </a:ln>
                <a:latin typeface="微软雅黑" panose="020B0503020204020204" pitchFamily="34" charset="-122"/>
                <a:ea typeface="微软雅黑" panose="020B0503020204020204" pitchFamily="34" charset="-122"/>
              </a:rPr>
              <a:t>常见的数据</a:t>
            </a:r>
            <a:r>
              <a:rPr lang="zh-CN" altLang="en-US" sz="2800" dirty="0">
                <a:ln>
                  <a:solidFill>
                    <a:schemeClr val="accent1"/>
                  </a:solidFill>
                </a:ln>
                <a:latin typeface="微软雅黑" panose="020B0503020204020204" pitchFamily="34" charset="-122"/>
                <a:ea typeface="微软雅黑" panose="020B0503020204020204" pitchFamily="34" charset="-122"/>
              </a:rPr>
              <a:t>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897890" y="1217930"/>
            <a:ext cx="9933940" cy="789305"/>
          </a:xfrm>
          <a:prstGeom prst="rect">
            <a:avLst/>
          </a:prstGeom>
          <a:noFill/>
        </p:spPr>
        <p:txBody>
          <a:bodyPr wrap="square" rtlCol="0" anchor="t">
            <a:noAutofit/>
          </a:bodyPr>
          <a:p>
            <a:pPr>
              <a:lnSpc>
                <a:spcPct val="150000"/>
              </a:lnSpc>
            </a:pPr>
            <a:r>
              <a:rPr lang="zh-CN" altLang="en-US" sz="2400" b="1">
                <a:solidFill>
                  <a:srgbClr val="FF0000"/>
                </a:solidFill>
                <a:latin typeface="宋体" panose="02010600030101010101" pitchFamily="2" charset="-122"/>
                <a:ea typeface="宋体" panose="02010600030101010101" pitchFamily="2" charset="-122"/>
              </a:rPr>
              <a:t>表格</a:t>
            </a:r>
            <a:r>
              <a:rPr lang="zh-CN" altLang="en-US" sz="2400">
                <a:latin typeface="宋体" panose="02010600030101010101" pitchFamily="2" charset="-122"/>
                <a:ea typeface="宋体" panose="02010600030101010101" pitchFamily="2" charset="-122"/>
              </a:rPr>
              <a:t>  这是最经典的数据类型。在表格数据中，通常行代表样本，列代表特征。</a:t>
            </a:r>
            <a:endParaRPr lang="zh-CN" altLang="en-US" sz="2400">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宋体" panose="02010600030101010101" pitchFamily="2" charset="-122"/>
                <a:ea typeface="宋体" panose="02010600030101010101" pitchFamily="2" charset="-122"/>
              </a:rPr>
              <a:t>点集</a:t>
            </a:r>
            <a:r>
              <a:rPr lang="zh-CN" altLang="en-US" sz="2400">
                <a:latin typeface="宋体" panose="02010600030101010101" pitchFamily="2" charset="-122"/>
                <a:ea typeface="宋体" panose="02010600030101010101" pitchFamily="2" charset="-122"/>
              </a:rPr>
              <a:t>  很多数据可以看成是某空间中的点的集合。</a:t>
            </a:r>
            <a:endParaRPr lang="zh-CN" altLang="en-US" sz="2400">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宋体" panose="02010600030101010101" pitchFamily="2" charset="-122"/>
                <a:ea typeface="宋体" panose="02010600030101010101" pitchFamily="2" charset="-122"/>
              </a:rPr>
              <a:t>事务数据（购物篮数据）</a:t>
            </a:r>
            <a:r>
              <a:rPr lang="en-US" altLang="zh-CN" sz="2400" b="1">
                <a:solidFill>
                  <a:srgbClr val="FF0000"/>
                </a:solidFill>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事务数据是一种特殊类型的记录数据，其中每个记录（事务）涉及一系列的项。例如：病人每日早餐的食物</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牛奶，咖啡，饮料，馒头，</a:t>
            </a:r>
            <a:r>
              <a:rPr lang="zh-CN" altLang="en-US" sz="2400">
                <a:latin typeface="宋体" panose="02010600030101010101" pitchFamily="2" charset="-122"/>
                <a:ea typeface="宋体" panose="02010600030101010101" pitchFamily="2" charset="-122"/>
              </a:rPr>
              <a:t>米饭）</a:t>
            </a:r>
            <a:endParaRPr lang="zh-CN" altLang="en-US" sz="2400">
              <a:latin typeface="宋体" panose="02010600030101010101" pitchFamily="2" charset="-122"/>
              <a:ea typeface="宋体" panose="02010600030101010101" pitchFamily="2" charset="-122"/>
            </a:endParaRPr>
          </a:p>
          <a:p>
            <a:pPr>
              <a:lnSpc>
                <a:spcPct val="150000"/>
              </a:lnSpc>
            </a:pPr>
            <a:r>
              <a:rPr lang="zh-CN" altLang="en-US" sz="2400" b="1">
                <a:solidFill>
                  <a:srgbClr val="FF0000"/>
                </a:solidFill>
                <a:latin typeface="宋体" panose="02010600030101010101" pitchFamily="2" charset="-122"/>
                <a:ea typeface="宋体" panose="02010600030101010101" pitchFamily="2" charset="-122"/>
              </a:rPr>
              <a:t>数据矩阵</a:t>
            </a:r>
            <a:r>
              <a:rPr lang="zh-CN" altLang="en-US" sz="2400">
                <a:latin typeface="宋体" panose="02010600030101010101" pitchFamily="2" charset="-122"/>
                <a:ea typeface="宋体" panose="02010600030101010101" pitchFamily="2" charset="-122"/>
              </a:rPr>
              <a:t> 如果一个数据集族中的所有数据对象都具有相同的数值属性集，则数据对象可以看作多维空间中的点（向量），其中每个维代表对象的一个不同属性。（</a:t>
            </a:r>
            <a:r>
              <a:rPr lang="zh-CN" altLang="en-US" sz="2400">
                <a:solidFill>
                  <a:srgbClr val="FF0000"/>
                </a:solidFill>
                <a:latin typeface="宋体" panose="02010600030101010101" pitchFamily="2" charset="-122"/>
                <a:ea typeface="宋体" panose="02010600030101010101" pitchFamily="2" charset="-122"/>
              </a:rPr>
              <a:t>稀疏数据矩阵，文档</a:t>
            </a:r>
            <a:r>
              <a:rPr lang="zh-CN" altLang="en-US" sz="2400">
                <a:solidFill>
                  <a:srgbClr val="FF0000"/>
                </a:solidFill>
                <a:latin typeface="宋体" panose="02010600030101010101" pitchFamily="2" charset="-122"/>
                <a:ea typeface="宋体" panose="02010600030101010101" pitchFamily="2" charset="-122"/>
              </a:rPr>
              <a:t>数据？）</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zh-CN" altLang="zh-CN" sz="2800" dirty="0">
                <a:ln>
                  <a:solidFill>
                    <a:schemeClr val="accent1"/>
                  </a:solidFill>
                </a:ln>
                <a:latin typeface="微软雅黑" panose="020B0503020204020204" pitchFamily="34" charset="-122"/>
                <a:ea typeface="微软雅黑" panose="020B0503020204020204" pitchFamily="34" charset="-122"/>
              </a:rPr>
              <a:t>２</a:t>
            </a:r>
            <a:r>
              <a:rPr lang="en-US" altLang="zh-CN" sz="2800" dirty="0">
                <a:ln>
                  <a:solidFill>
                    <a:schemeClr val="accent1"/>
                  </a:solidFill>
                </a:ln>
                <a:latin typeface="微软雅黑" panose="020B0503020204020204" pitchFamily="34" charset="-122"/>
                <a:ea typeface="微软雅黑" panose="020B0503020204020204" pitchFamily="34" charset="-122"/>
              </a:rPr>
              <a:t>.</a:t>
            </a:r>
            <a:r>
              <a:rPr lang="zh-CN" altLang="en-US" sz="2800" dirty="0">
                <a:ln>
                  <a:solidFill>
                    <a:schemeClr val="accent1"/>
                  </a:solidFill>
                </a:ln>
                <a:latin typeface="微软雅黑" panose="020B0503020204020204" pitchFamily="34" charset="-122"/>
                <a:ea typeface="微软雅黑" panose="020B0503020204020204" pitchFamily="34" charset="-122"/>
              </a:rPr>
              <a:t>１</a:t>
            </a:r>
            <a:r>
              <a:rPr lang="en-US" altLang="zh-CN" sz="2800" dirty="0">
                <a:ln>
                  <a:solidFill>
                    <a:schemeClr val="accent1"/>
                  </a:solidFill>
                </a:ln>
                <a:latin typeface="微软雅黑" panose="020B0503020204020204" pitchFamily="34" charset="-122"/>
                <a:ea typeface="微软雅黑" panose="020B0503020204020204" pitchFamily="34" charset="-122"/>
              </a:rPr>
              <a:t>.3 </a:t>
            </a:r>
            <a:r>
              <a:rPr lang="zh-CN" altLang="en-US" sz="2800" dirty="0">
                <a:ln>
                  <a:solidFill>
                    <a:schemeClr val="accent1"/>
                  </a:solidFill>
                </a:ln>
                <a:latin typeface="微软雅黑" panose="020B0503020204020204" pitchFamily="34" charset="-122"/>
                <a:ea typeface="微软雅黑" panose="020B0503020204020204" pitchFamily="34" charset="-122"/>
              </a:rPr>
              <a:t>常见的数据</a:t>
            </a:r>
            <a:r>
              <a:rPr lang="zh-CN" altLang="en-US" sz="2800" dirty="0">
                <a:ln>
                  <a:solidFill>
                    <a:schemeClr val="accent1"/>
                  </a:solidFill>
                </a:ln>
                <a:latin typeface="微软雅黑" panose="020B0503020204020204" pitchFamily="34" charset="-122"/>
                <a:ea typeface="微软雅黑" panose="020B0503020204020204" pitchFamily="34" charset="-122"/>
              </a:rPr>
              <a:t>类型</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897890" y="1217930"/>
            <a:ext cx="9933940" cy="789305"/>
          </a:xfrm>
          <a:prstGeom prst="rect">
            <a:avLst/>
          </a:prstGeom>
          <a:noFill/>
        </p:spPr>
        <p:txBody>
          <a:bodyPr wrap="square" rtlCol="0" anchor="t">
            <a:noAutofit/>
          </a:bodyPr>
          <a:p>
            <a:pPr>
              <a:lnSpc>
                <a:spcPct val="150000"/>
              </a:lnSpc>
            </a:pPr>
            <a:r>
              <a:rPr lang="zh-CN" altLang="en-US" sz="2400">
                <a:solidFill>
                  <a:srgbClr val="FF0000"/>
                </a:solidFill>
                <a:latin typeface="宋体" panose="02010600030101010101" pitchFamily="2" charset="-122"/>
                <a:ea typeface="宋体" panose="02010600030101010101" pitchFamily="2" charset="-122"/>
              </a:rPr>
              <a:t> </a:t>
            </a:r>
            <a:r>
              <a:rPr lang="zh-CN" altLang="en-US" sz="2400" b="1">
                <a:solidFill>
                  <a:srgbClr val="FF0000"/>
                </a:solidFill>
                <a:latin typeface="宋体" panose="02010600030101010101" pitchFamily="2" charset="-122"/>
                <a:ea typeface="宋体" panose="02010600030101010101" pitchFamily="2" charset="-122"/>
              </a:rPr>
              <a:t>图像</a:t>
            </a:r>
            <a:r>
              <a:rPr lang="zh-CN" altLang="en-US" sz="2400">
                <a:solidFill>
                  <a:srgbClr val="FF0000"/>
                </a:solidFill>
                <a:latin typeface="宋体" panose="02010600030101010101" pitchFamily="2" charset="-122"/>
                <a:ea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rPr>
              <a:t>有时，图形可以方便而有效地表示数据。考虑两种特殊情况:</a:t>
            </a:r>
            <a:endParaRPr lang="zh-CN" altLang="en-US" sz="2400">
              <a:solidFill>
                <a:schemeClr val="tx1"/>
              </a:solidFill>
              <a:latin typeface="宋体" panose="02010600030101010101" pitchFamily="2" charset="-122"/>
              <a:ea typeface="宋体" panose="02010600030101010101" pitchFamily="2" charset="-122"/>
            </a:endParaRPr>
          </a:p>
          <a:p>
            <a:pPr>
              <a:lnSpc>
                <a:spcPct val="150000"/>
              </a:lnSpc>
            </a:pPr>
            <a:r>
              <a:rPr lang="zh-CN" altLang="en-US" sz="2400">
                <a:solidFill>
                  <a:schemeClr val="tx1"/>
                </a:solidFill>
                <a:latin typeface="宋体" panose="02010600030101010101" pitchFamily="2" charset="-122"/>
                <a:ea typeface="宋体" panose="02010600030101010101" pitchFamily="2" charset="-122"/>
              </a:rPr>
              <a:t>(1)图形捕获数据对象之间的联系，(2)数据对象本身用图形表示。</a:t>
            </a:r>
            <a:endParaRPr lang="zh-CN" altLang="en-US" sz="2400">
              <a:solidFill>
                <a:schemeClr val="tx1"/>
              </a:solidFill>
              <a:latin typeface="宋体" panose="02010600030101010101" pitchFamily="2" charset="-122"/>
              <a:ea typeface="宋体" panose="02010600030101010101" pitchFamily="2" charset="-122"/>
            </a:endParaRPr>
          </a:p>
        </p:txBody>
      </p:sp>
      <p:pic>
        <p:nvPicPr>
          <p:cNvPr id="4" name="图片 3" descr="GU035JF}H~Q)485[@J2}6_M"/>
          <p:cNvPicPr>
            <a:picLocks noChangeAspect="1"/>
          </p:cNvPicPr>
          <p:nvPr>
            <p:custDataLst>
              <p:tags r:id="rId2"/>
            </p:custDataLst>
          </p:nvPr>
        </p:nvPicPr>
        <p:blipFill>
          <a:blip r:embed="rId3"/>
          <a:stretch>
            <a:fillRect/>
          </a:stretch>
        </p:blipFill>
        <p:spPr>
          <a:xfrm>
            <a:off x="2842895" y="2380615"/>
            <a:ext cx="6680835" cy="3404870"/>
          </a:xfrm>
          <a:prstGeom prst="rect">
            <a:avLst/>
          </a:prstGeom>
        </p:spPr>
      </p:pic>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603250" y="966470"/>
            <a:ext cx="10809605" cy="4955540"/>
          </a:xfrm>
          <a:prstGeom prst="rect">
            <a:avLst/>
          </a:prstGeom>
          <a:noFill/>
          <a:ln w="9525">
            <a:noFill/>
          </a:ln>
        </p:spPr>
        <p:txBody>
          <a:bodyPr>
            <a:noAutofit/>
          </a:bodyPr>
          <a:p>
            <a:pPr indent="254000">
              <a:lnSpc>
                <a:spcPct val="150000"/>
              </a:lnSpc>
            </a:pPr>
            <a:r>
              <a:rPr lang="en-US" altLang="zh-CN" sz="2400" b="0">
                <a:solidFill>
                  <a:srgbClr val="000000"/>
                </a:solidFill>
                <a:ea typeface="宋体" panose="02010600030101010101" pitchFamily="2" charset="-122"/>
              </a:rPr>
              <a:t> </a:t>
            </a:r>
            <a:r>
              <a:rPr lang="zh-CN" altLang="en-US" sz="2400" b="0">
                <a:solidFill>
                  <a:srgbClr val="000000"/>
                </a:solidFill>
                <a:ea typeface="宋体" panose="02010600030101010101" pitchFamily="2" charset="-122"/>
              </a:rPr>
              <a:t>有序</a:t>
            </a:r>
            <a:r>
              <a:rPr lang="zh-CN" sz="2400" b="0">
                <a:solidFill>
                  <a:srgbClr val="000000"/>
                </a:solidFill>
                <a:ea typeface="宋体" panose="02010600030101010101" pitchFamily="2" charset="-122"/>
              </a:rPr>
              <a:t>数据，属性具有涉及时间或空间序的联系。</a:t>
            </a:r>
            <a:r>
              <a:rPr lang="zh-CN" sz="2400" b="0">
                <a:solidFill>
                  <a:srgbClr val="000000"/>
                </a:solidFill>
                <a:ea typeface="宋体" panose="02010600030101010101" pitchFamily="2" charset="-122"/>
              </a:rPr>
              <a:t>分为</a:t>
            </a:r>
            <a:endParaRPr lang="zh-CN" sz="2400" b="0">
              <a:solidFill>
                <a:srgbClr val="000000"/>
              </a:solidFill>
              <a:ea typeface="宋体" panose="02010600030101010101" pitchFamily="2" charset="-122"/>
            </a:endParaRPr>
          </a:p>
          <a:p>
            <a:pPr indent="254000">
              <a:lnSpc>
                <a:spcPct val="150000"/>
              </a:lnSpc>
            </a:pPr>
            <a:r>
              <a:rPr lang="zh-CN" sz="2400" b="1">
                <a:solidFill>
                  <a:srgbClr val="FF0000"/>
                </a:solidFill>
                <a:ea typeface="宋体" panose="02010600030101010101" pitchFamily="2" charset="-122"/>
              </a:rPr>
              <a:t>时序数据</a:t>
            </a:r>
            <a:r>
              <a:rPr lang="en-US" sz="2400" b="0">
                <a:solidFill>
                  <a:srgbClr val="000000"/>
                </a:solidFill>
                <a:latin typeface="宋体" panose="02010600030101010101" pitchFamily="2" charset="-122"/>
              </a:rPr>
              <a:t> </a:t>
            </a:r>
            <a:r>
              <a:rPr lang="zh-CN" sz="2400" b="0">
                <a:solidFill>
                  <a:srgbClr val="000000"/>
                </a:solidFill>
                <a:ea typeface="宋体" panose="02010600030101010101" pitchFamily="2" charset="-122"/>
              </a:rPr>
              <a:t>时序数据也称时间数据。可以看作记录数据的扩充，其中每个记录包含一个与之相关联的时间。</a:t>
            </a:r>
            <a:endParaRPr lang="zh-CN" sz="2400" b="1">
              <a:solidFill>
                <a:srgbClr val="000000"/>
              </a:solidFill>
              <a:ea typeface="宋体" panose="02010600030101010101" pitchFamily="2" charset="-122"/>
            </a:endParaRPr>
          </a:p>
          <a:p>
            <a:pPr indent="254000">
              <a:lnSpc>
                <a:spcPct val="150000"/>
              </a:lnSpc>
            </a:pPr>
            <a:r>
              <a:rPr lang="zh-CN" sz="2400" b="1">
                <a:solidFill>
                  <a:srgbClr val="FF0000"/>
                </a:solidFill>
                <a:ea typeface="宋体" panose="02010600030101010101" pitchFamily="2" charset="-122"/>
              </a:rPr>
              <a:t>序列数据</a:t>
            </a:r>
            <a:r>
              <a:rPr lang="en-US" sz="2400" b="0">
                <a:solidFill>
                  <a:srgbClr val="FF0000"/>
                </a:solidFill>
                <a:latin typeface="宋体" panose="02010600030101010101" pitchFamily="2" charset="-122"/>
              </a:rPr>
              <a:t> </a:t>
            </a:r>
            <a:r>
              <a:rPr lang="zh-CN" sz="2400" b="0">
                <a:solidFill>
                  <a:srgbClr val="000000"/>
                </a:solidFill>
                <a:ea typeface="宋体" panose="02010600030101010101" pitchFamily="2" charset="-122"/>
              </a:rPr>
              <a:t>序列数据是一个数据集合，它是各个实体的序列，如词或字母的序列。除没有时间戳之外，它与时序数据非常相似，只是有序序列考虑项的位置。</a:t>
            </a:r>
            <a:endParaRPr lang="zh-CN" sz="2400" b="1">
              <a:solidFill>
                <a:srgbClr val="000000"/>
              </a:solidFill>
              <a:ea typeface="宋体" panose="02010600030101010101" pitchFamily="2" charset="-122"/>
            </a:endParaRPr>
          </a:p>
          <a:p>
            <a:pPr indent="254000">
              <a:lnSpc>
                <a:spcPct val="150000"/>
              </a:lnSpc>
            </a:pPr>
            <a:r>
              <a:rPr lang="zh-CN" sz="2400" b="1">
                <a:solidFill>
                  <a:srgbClr val="FF0000"/>
                </a:solidFill>
                <a:ea typeface="宋体" panose="02010600030101010101" pitchFamily="2" charset="-122"/>
              </a:rPr>
              <a:t>时间序列数据</a:t>
            </a:r>
            <a:r>
              <a:rPr lang="en-US" sz="2400" b="0">
                <a:solidFill>
                  <a:srgbClr val="000000"/>
                </a:solidFill>
                <a:latin typeface="宋体" panose="02010600030101010101" pitchFamily="2" charset="-122"/>
              </a:rPr>
              <a:t> </a:t>
            </a:r>
            <a:r>
              <a:rPr lang="zh-CN" sz="2400" b="0">
                <a:solidFill>
                  <a:srgbClr val="000000"/>
                </a:solidFill>
                <a:ea typeface="宋体" panose="02010600030101010101" pitchFamily="2" charset="-122"/>
              </a:rPr>
              <a:t>时间序列数据是一种特殊的时序数据，其中每个记录都是一个时间序列</a:t>
            </a:r>
            <a:r>
              <a:rPr lang="en-US" sz="2400" b="0">
                <a:solidFill>
                  <a:srgbClr val="000000"/>
                </a:solidFill>
                <a:latin typeface="宋体" panose="02010600030101010101" pitchFamily="2" charset="-122"/>
              </a:rPr>
              <a:t>,</a:t>
            </a:r>
            <a:r>
              <a:rPr lang="zh-CN" sz="2400" b="0">
                <a:solidFill>
                  <a:srgbClr val="000000"/>
                </a:solidFill>
                <a:ea typeface="宋体" panose="02010600030101010101" pitchFamily="2" charset="-122"/>
              </a:rPr>
              <a:t>即一段时间以来的测量序列。</a:t>
            </a:r>
            <a:endParaRPr lang="zh-CN" sz="2400" b="1">
              <a:solidFill>
                <a:srgbClr val="000000"/>
              </a:solidFill>
              <a:ea typeface="等线" panose="02010600030101010101" charset="-122"/>
            </a:endParaRPr>
          </a:p>
          <a:p>
            <a:pPr indent="254000">
              <a:lnSpc>
                <a:spcPct val="150000"/>
              </a:lnSpc>
            </a:pPr>
            <a:r>
              <a:rPr lang="zh-CN" sz="2400" b="1">
                <a:solidFill>
                  <a:srgbClr val="FF0000"/>
                </a:solidFill>
                <a:ea typeface="宋体" panose="02010600030101010101" pitchFamily="2" charset="-122"/>
              </a:rPr>
              <a:t>空间数据</a:t>
            </a:r>
            <a:r>
              <a:rPr lang="zh-CN" sz="2400" b="0">
                <a:solidFill>
                  <a:srgbClr val="000000"/>
                </a:solidFill>
                <a:ea typeface="宋体" panose="02010600030101010101" pitchFamily="2" charset="-122"/>
              </a:rPr>
              <a:t> 有些对象除了其他类型的属性之外，还具有空间属性。</a:t>
            </a:r>
            <a:r>
              <a:rPr lang="zh-CN" sz="2400" b="0">
                <a:solidFill>
                  <a:srgbClr val="000000"/>
                </a:solidFill>
                <a:ea typeface="等线" panose="02010600030101010101" charset="-122"/>
              </a:rPr>
              <a:t>　</a:t>
            </a:r>
            <a:endParaRPr lang="zh-CN" altLang="en-US" sz="2400" b="0">
              <a:solidFill>
                <a:srgbClr val="000000"/>
              </a:solidFill>
              <a:ea typeface="等线" panose="02010600030101010101" charset="-122"/>
            </a:endParaRPr>
          </a:p>
        </p:txBody>
      </p:sp>
      <p:sp>
        <p:nvSpPr>
          <p:cNvPr id="3" name="文本框 2"/>
          <p:cNvSpPr txBox="1"/>
          <p:nvPr>
            <p:custDataLst>
              <p:tags r:id="rId2"/>
            </p:custDataLst>
          </p:nvPr>
        </p:nvSpPr>
        <p:spPr>
          <a:xfrm>
            <a:off x="408639" y="444443"/>
            <a:ext cx="4602179"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有序</a:t>
            </a:r>
            <a:r>
              <a:rPr lang="zh-CN" altLang="en-US" sz="2800" dirty="0">
                <a:ln>
                  <a:solidFill>
                    <a:schemeClr val="accent1"/>
                  </a:solidFill>
                </a:ln>
                <a:latin typeface="微软雅黑" panose="020B0503020204020204" pitchFamily="34" charset="-122"/>
                <a:ea typeface="微软雅黑" panose="020B0503020204020204" pitchFamily="34" charset="-122"/>
              </a:rPr>
              <a:t>数据</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261631"/>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3530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337185" y="1367790"/>
            <a:ext cx="10809605" cy="4955540"/>
          </a:xfrm>
          <a:prstGeom prst="rect">
            <a:avLst/>
          </a:prstGeom>
          <a:noFill/>
          <a:ln w="9525">
            <a:noFill/>
          </a:ln>
        </p:spPr>
        <p:txBody>
          <a:bodyPr>
            <a:noAutofit/>
          </a:bodyPr>
          <a:p>
            <a:pPr indent="254000">
              <a:lnSpc>
                <a:spcPct val="150000"/>
              </a:lnSpc>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 两个对象之间的相似度是指这两个対象相似程度的数值度量。两个对象越相似，它们的相似度就越高。通常相似度是非负的，并在0（不相似）和1（完全相似）之间取值。</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 两个对象之间的相异度是这两个对象差异程度的数值度量。对象越类似，它们的相异度就越低。</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通常距离用作相异度的同义词，距离用来表示特定类型的相异度。</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254000">
              <a:lnSpc>
                <a:spcPct val="150000"/>
              </a:lnSpc>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solidFill>
                  <a:srgbClr val="000000"/>
                </a:solidFill>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注：</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数据的应用变换是为了使数据适用于挖掘计算需要而进行的一种数据转换。例如，将日期数据汇总为月份数据，将不同度量单位进行单位换算。</a:t>
            </a:r>
            <a:endPar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2"/>
            </p:custDataLst>
          </p:nvPr>
        </p:nvSpPr>
        <p:spPr>
          <a:xfrm>
            <a:off x="336884" y="444443"/>
            <a:ext cx="4602179" cy="521970"/>
          </a:xfrm>
          <a:prstGeom prst="rect">
            <a:avLst/>
          </a:prstGeom>
          <a:noFill/>
        </p:spPr>
        <p:txBody>
          <a:bodyPr wrap="square" rtlCol="0">
            <a:spAutoFit/>
          </a:bodyPr>
          <a:p>
            <a:r>
              <a:rPr lang="zh-CN" altLang="en-US" sz="2800" dirty="0">
                <a:ln>
                  <a:solidFill>
                    <a:schemeClr val="accent1"/>
                  </a:solidFill>
                </a:ln>
                <a:latin typeface="微软雅黑" panose="020B0503020204020204" pitchFamily="34" charset="-122"/>
                <a:ea typeface="微软雅黑" panose="020B0503020204020204" pitchFamily="34" charset="-122"/>
              </a:rPr>
              <a:t>2.2相似性和相异性的度量</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48737">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PP_MARK_KEY" val="3b2d7f82-677f-49dc-96d7-a8e0cd7484b8"/>
  <p:tag name="COMMONDATA" val="eyJjb3VudCI6MjMsImhkaWQiOiJmNTU1NTc2YmJmZmM3MGE3NDUxYzIwYmE1M2U3ZDM4OSIsInVzZXJDb3VudCI6NX0="/>
  <p:tag name="commondata" val="eyJjb3VudCI6MjQsImhkaWQiOiJhODBjNjVlNmVjZDJkODQ0MDIzNjdhNWM4NGUyODNjYyIsInVzZXJDb3VudCI6MX0="/>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2736</Words>
  <Application>WPS 演示</Application>
  <PresentationFormat>宽屏</PresentationFormat>
  <Paragraphs>141</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微软雅黑</vt:lpstr>
      <vt:lpstr>黑体</vt:lpstr>
      <vt:lpstr>等线</vt:lpstr>
      <vt:lpstr>阿里巴巴普惠体 R</vt:lpstr>
      <vt:lpstr>Segoe Print</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157</cp:revision>
  <dcterms:created xsi:type="dcterms:W3CDTF">2019-09-12T05:45:00Z</dcterms:created>
  <dcterms:modified xsi:type="dcterms:W3CDTF">2024-08-08T08:53:34Z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3403382ED0AC4EE2BBB948E5F5EDD35C</vt:lpwstr>
  </property>
</Properties>
</file>