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351" r:id="rId4"/>
    <p:sldId id="352" r:id="rId5"/>
    <p:sldId id="394" r:id="rId6"/>
    <p:sldId id="395" r:id="rId7"/>
    <p:sldId id="399" r:id="rId8"/>
    <p:sldId id="396" r:id="rId9"/>
    <p:sldId id="397" r:id="rId10"/>
    <p:sldId id="354" r:id="rId11"/>
    <p:sldId id="355" r:id="rId12"/>
    <p:sldId id="357" r:id="rId13"/>
    <p:sldId id="358" r:id="rId14"/>
    <p:sldId id="359" r:id="rId15"/>
    <p:sldId id="400" r:id="rId16"/>
    <p:sldId id="360" r:id="rId17"/>
    <p:sldId id="362" r:id="rId18"/>
    <p:sldId id="320" r:id="rId19"/>
    <p:sldId id="323" r:id="rId20"/>
    <p:sldId id="363" r:id="rId21"/>
    <p:sldId id="371" r:id="rId22"/>
    <p:sldId id="375" r:id="rId23"/>
    <p:sldId id="372" r:id="rId24"/>
    <p:sldId id="373" r:id="rId25"/>
    <p:sldId id="374" r:id="rId26"/>
    <p:sldId id="376" r:id="rId27"/>
    <p:sldId id="402" r:id="rId28"/>
    <p:sldId id="409" r:id="rId29"/>
    <p:sldId id="410" r:id="rId30"/>
    <p:sldId id="403" r:id="rId31"/>
    <p:sldId id="404" r:id="rId32"/>
    <p:sldId id="405" r:id="rId33"/>
    <p:sldId id="406" r:id="rId34"/>
    <p:sldId id="407" r:id="rId35"/>
    <p:sldId id="408" r:id="rId36"/>
    <p:sldId id="411" r:id="rId37"/>
    <p:sldId id="377" r:id="rId38"/>
    <p:sldId id="378" r:id="rId39"/>
    <p:sldId id="379" r:id="rId40"/>
    <p:sldId id="380" r:id="rId41"/>
    <p:sldId id="412" r:id="rId42"/>
    <p:sldId id="381" r:id="rId43"/>
    <p:sldId id="413" r:id="rId44"/>
    <p:sldId id="414" r:id="rId45"/>
    <p:sldId id="382" r:id="rId46"/>
    <p:sldId id="383" r:id="rId47"/>
    <p:sldId id="384" r:id="rId48"/>
    <p:sldId id="385" r:id="rId49"/>
    <p:sldId id="386" r:id="rId50"/>
    <p:sldId id="387" r:id="rId51"/>
    <p:sldId id="388" r:id="rId52"/>
    <p:sldId id="389" r:id="rId53"/>
    <p:sldId id="390" r:id="rId54"/>
    <p:sldId id="391" r:id="rId55"/>
    <p:sldId id="392" r:id="rId56"/>
    <p:sldId id="393" r:id="rId57"/>
    <p:sldId id="275" r:id="rId5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605"/>
    <a:srgbClr val="1109B7"/>
    <a:srgbClr val="FF9933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4E4992F-6BED-4343-85FF-CAE03A4EB534}" type="datetimeFigureOut">
              <a:rPr lang="zh-CN" altLang="en-US"/>
              <a:pPr>
                <a:defRPr/>
              </a:pPr>
              <a:t>2017/11/9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F35D02E-31DC-4918-AEA2-76C8A517A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653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549275"/>
            <a:ext cx="63722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 descr="Light horizontal"/>
          <p:cNvSpPr>
            <a:spLocks noChangeArrowheads="1"/>
          </p:cNvSpPr>
          <p:nvPr/>
        </p:nvSpPr>
        <p:spPr bwMode="gray">
          <a:xfrm>
            <a:off x="9525" y="9525"/>
            <a:ext cx="1473200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invGray">
          <a:xfrm>
            <a:off x="-9525" y="3940968"/>
            <a:ext cx="9153525" cy="11033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82725" y="3986212"/>
            <a:ext cx="7239000" cy="1012825"/>
          </a:xfrm>
        </p:spPr>
        <p:txBody>
          <a:bodyPr/>
          <a:lstStyle>
            <a:lvl1pPr algn="l">
              <a:defRPr sz="4400"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C1C796A2-4E67-4714-B12E-187CD9B431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11527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D3D76-1B8D-470E-B9C5-4A01A6E0D5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9607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21828-385B-4135-8140-F73ED95DCB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5443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ECDBB-5F80-4385-9ADA-49047641E26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1106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37FDC-ADCB-4DE2-A992-80CD1736D91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1709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4BFF5-5044-4938-BB8A-A93A7D7B16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8611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9DBF9-A3CF-449A-9F52-E75B17D9BFF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4501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DE9CA-4F4B-41F7-A2A6-F8F6998D942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4868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81AB4-8EF3-4942-A622-8F98C4316D8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097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61607-ED1C-4FD5-9BB4-EDE4781A40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0464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42D4F-D909-421F-9C60-7E2C266FCE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234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90B4C-DF5D-4950-8926-6F1D9E5C81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502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7" descr="Light horizontal"/>
          <p:cNvSpPr>
            <a:spLocks noChangeArrowheads="1"/>
          </p:cNvSpPr>
          <p:nvPr/>
        </p:nvSpPr>
        <p:spPr bwMode="gray">
          <a:xfrm>
            <a:off x="-9525" y="0"/>
            <a:ext cx="481013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7" name="Rectangle 8"/>
          <p:cNvSpPr>
            <a:spLocks noChangeArrowheads="1"/>
          </p:cNvSpPr>
          <p:nvPr/>
        </p:nvSpPr>
        <p:spPr bwMode="gray">
          <a:xfrm>
            <a:off x="1" y="0"/>
            <a:ext cx="9144000" cy="10527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AutoShape 9"/>
          <p:cNvSpPr>
            <a:spLocks noChangeArrowheads="1"/>
          </p:cNvSpPr>
          <p:nvPr/>
        </p:nvSpPr>
        <p:spPr bwMode="ltGray">
          <a:xfrm>
            <a:off x="304800" y="233363"/>
            <a:ext cx="8443664" cy="819374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D4A467FD-3E65-47BC-812E-C164F49504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77356" y="233364"/>
            <a:ext cx="8117370" cy="81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5" name="AutoShape 14"/>
          <p:cNvSpPr>
            <a:spLocks noChangeArrowheads="1"/>
          </p:cNvSpPr>
          <p:nvPr/>
        </p:nvSpPr>
        <p:spPr bwMode="gray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bg1"/>
          </a:solidFill>
          <a:latin typeface="黑体" pitchFamily="49" charset="-122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bg1"/>
          </a:solidFill>
          <a:latin typeface="黑体" pitchFamily="49" charset="-122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bg1"/>
          </a:solidFill>
          <a:latin typeface="黑体" pitchFamily="49" charset="-122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bg1"/>
          </a:solidFill>
          <a:latin typeface="黑体" pitchFamily="49" charset="-122"/>
          <a:ea typeface="黑体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www.dscc.dla.mil/images/c/uveprom.gif&amp;imgrefurl=http://www.dscc.dla.mil/programs/promrom/&amp;h=75&amp;w=100&amp;prev=/images?q=UVEPROM&amp;svnum=10&amp;hl=zh-CN&amp;lr=&amp;ie=UTF-8&amp;oe=UTF-8&amp;sa=N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15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3861048"/>
            <a:ext cx="8713788" cy="1012825"/>
          </a:xfrm>
        </p:spPr>
        <p:txBody>
          <a:bodyPr/>
          <a:lstStyle/>
          <a:p>
            <a:pPr eaLnBrk="1" hangingPunct="1"/>
            <a:r>
              <a:rPr lang="zh-CN" altLang="en-US" sz="3600" dirty="0">
                <a:solidFill>
                  <a:srgbClr val="FFFF00"/>
                </a:solidFill>
              </a:rPr>
              <a:t>第</a:t>
            </a:r>
            <a:r>
              <a:rPr lang="en-US" altLang="zh-CN" sz="3600" dirty="0">
                <a:solidFill>
                  <a:srgbClr val="FFFF00"/>
                </a:solidFill>
              </a:rPr>
              <a:t>7</a:t>
            </a:r>
            <a:r>
              <a:rPr lang="zh-CN" altLang="en-US" sz="3600" dirty="0">
                <a:solidFill>
                  <a:srgbClr val="FFFF00"/>
                </a:solidFill>
              </a:rPr>
              <a:t>章 </a:t>
            </a:r>
            <a:r>
              <a:rPr lang="zh-CN" altLang="en-US" sz="3600" dirty="0" smtClean="0">
                <a:solidFill>
                  <a:srgbClr val="FFFF00"/>
                </a:solidFill>
              </a:rPr>
              <a:t> 半导体</a:t>
            </a:r>
            <a:r>
              <a:rPr lang="zh-CN" altLang="en-US" sz="3600" dirty="0">
                <a:solidFill>
                  <a:srgbClr val="FFFF00"/>
                </a:solidFill>
              </a:rPr>
              <a:t>逻辑器和</a:t>
            </a:r>
            <a:r>
              <a:rPr lang="zh-CN" altLang="en-US" sz="3600" dirty="0" smtClean="0">
                <a:solidFill>
                  <a:srgbClr val="FFFF00"/>
                </a:solidFill>
              </a:rPr>
              <a:t>可编程逻辑器件</a:t>
            </a:r>
            <a:endParaRPr lang="en-US" altLang="zh-CN" sz="3600" dirty="0" smtClean="0">
              <a:solidFill>
                <a:srgbClr val="FFFF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619672" y="5661248"/>
            <a:ext cx="7086600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zh-CN" sz="2000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７</a:t>
            </a:r>
            <a:r>
              <a:rPr lang="en-US" altLang="zh-CN" dirty="0" smtClean="0"/>
              <a:t>.2</a:t>
            </a:r>
            <a:r>
              <a:rPr lang="zh-CN" altLang="en-US" dirty="0"/>
              <a:t>　只读存储器</a:t>
            </a:r>
            <a:r>
              <a:rPr lang="en-US" altLang="zh-CN" dirty="0"/>
              <a:t>( </a:t>
            </a:r>
            <a:r>
              <a:rPr lang="zh-CN" altLang="en-US" dirty="0"/>
              <a:t>ＲＯＭ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pPr>
              <a:lnSpc>
                <a:spcPct val="120000"/>
              </a:lnSpc>
            </a:pPr>
            <a:endParaRPr lang="en-US" altLang="zh-CN" dirty="0" smtClean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619672" y="3369320"/>
            <a:ext cx="1103187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 dirty="0">
                <a:solidFill>
                  <a:srgbClr val="CC6600"/>
                </a:solidFill>
              </a:rPr>
              <a:t>ROM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3024610" y="3183582"/>
            <a:ext cx="135646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solidFill>
                  <a:srgbClr val="1109B7"/>
                </a:solidFill>
              </a:rPr>
              <a:t>PROM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024610" y="3647132"/>
            <a:ext cx="159370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solidFill>
                  <a:srgbClr val="1109B7"/>
                </a:solidFill>
              </a:rPr>
              <a:t>EPROM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024610" y="4129732"/>
            <a:ext cx="175721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solidFill>
                  <a:srgbClr val="1109B7"/>
                </a:solidFill>
              </a:rPr>
              <a:t>E</a:t>
            </a:r>
            <a:r>
              <a:rPr lang="en-US" altLang="zh-CN" sz="3000" b="1" baseline="30000">
                <a:solidFill>
                  <a:srgbClr val="1109B7"/>
                </a:solidFill>
              </a:rPr>
              <a:t>2</a:t>
            </a:r>
            <a:r>
              <a:rPr lang="en-US" altLang="zh-CN" sz="3000" b="1">
                <a:solidFill>
                  <a:srgbClr val="1109B7"/>
                </a:solidFill>
              </a:rPr>
              <a:t>PROM</a:t>
            </a:r>
          </a:p>
        </p:txBody>
      </p:sp>
      <p:sp>
        <p:nvSpPr>
          <p:cNvPr id="16" name="AutoShape 17"/>
          <p:cNvSpPr>
            <a:spLocks/>
          </p:cNvSpPr>
          <p:nvPr/>
        </p:nvSpPr>
        <p:spPr bwMode="auto">
          <a:xfrm>
            <a:off x="2832522" y="2834332"/>
            <a:ext cx="152400" cy="1676400"/>
          </a:xfrm>
          <a:prstGeom prst="lef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 sz="3000"/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2986510" y="2708920"/>
            <a:ext cx="187583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1109B7"/>
                </a:solidFill>
              </a:rPr>
              <a:t>掩膜</a:t>
            </a:r>
            <a:r>
              <a:rPr lang="en-US" altLang="zh-CN" sz="3000" b="1" dirty="0">
                <a:solidFill>
                  <a:srgbClr val="1109B7"/>
                </a:solidFill>
              </a:rPr>
              <a:t>ROM</a:t>
            </a:r>
          </a:p>
        </p:txBody>
      </p:sp>
    </p:spTree>
    <p:extLst>
      <p:ext uri="{BB962C8B-B14F-4D97-AF65-F5344CB8AC3E}">
        <p14:creationId xmlns:p14="http://schemas.microsoft.com/office/powerpoint/2010/main" val="309725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7.2.1 </a:t>
            </a:r>
            <a:r>
              <a:rPr lang="zh-CN" altLang="en-US" sz="3600" dirty="0" smtClean="0"/>
              <a:t>ＲＯＭ </a:t>
            </a:r>
            <a:r>
              <a:rPr lang="zh-CN" altLang="en-US" sz="3600" dirty="0"/>
              <a:t>的结构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r>
              <a:rPr lang="zh-CN" altLang="en-US" sz="2800" dirty="0" smtClean="0"/>
              <a:t>ＲＯＭ </a:t>
            </a:r>
            <a:r>
              <a:rPr lang="zh-CN" altLang="en-US" sz="2800" dirty="0"/>
              <a:t>的结构如图</a:t>
            </a:r>
            <a:r>
              <a:rPr lang="zh-CN" altLang="en-US" sz="2800" dirty="0" smtClean="0"/>
              <a:t>７</a:t>
            </a:r>
            <a:r>
              <a:rPr lang="en-US" altLang="zh-CN" sz="2800" dirty="0" smtClean="0"/>
              <a:t>-</a:t>
            </a:r>
            <a:r>
              <a:rPr lang="zh-CN" altLang="en-US" sz="2800" dirty="0" smtClean="0"/>
              <a:t>１所</a:t>
            </a:r>
            <a:r>
              <a:rPr lang="zh-CN" altLang="en-US" sz="2800" dirty="0" smtClean="0"/>
              <a:t>示。主要</a:t>
            </a:r>
            <a:r>
              <a:rPr lang="zh-CN" altLang="en-US" sz="2800" dirty="0"/>
              <a:t>由</a:t>
            </a:r>
            <a:r>
              <a:rPr lang="zh-CN" altLang="en-US" sz="2800" dirty="0">
                <a:solidFill>
                  <a:srgbClr val="1109B7"/>
                </a:solidFill>
              </a:rPr>
              <a:t>地址译码器、存储矩阵和输出缓冲器</a:t>
            </a:r>
            <a:r>
              <a:rPr lang="zh-CN" altLang="en-US" sz="2800" dirty="0" smtClean="0"/>
              <a:t>３部分构成。</a:t>
            </a:r>
            <a:endParaRPr lang="ii-CN" altLang="en-US" sz="2800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14405"/>
            <a:ext cx="4397117" cy="374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892499" y="5949280"/>
            <a:ext cx="4208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zh-CN" altLang="en-US" sz="24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７</a:t>
            </a:r>
            <a:r>
              <a:rPr lang="en-US" altLang="zh-CN" sz="24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24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１</a:t>
            </a:r>
            <a:r>
              <a:rPr lang="zh-CN" altLang="en-US" sz="2400" b="1" dirty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　ＲＯＭ 的结构框图</a:t>
            </a:r>
          </a:p>
        </p:txBody>
      </p:sp>
    </p:spTree>
    <p:extLst>
      <p:ext uri="{BB962C8B-B14F-4D97-AF65-F5344CB8AC3E}">
        <p14:creationId xmlns:p14="http://schemas.microsoft.com/office/powerpoint/2010/main" val="3097253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７</a:t>
            </a:r>
            <a:r>
              <a:rPr lang="en-US" altLang="zh-CN" dirty="0" smtClean="0"/>
              <a:t>.2.2</a:t>
            </a:r>
            <a:r>
              <a:rPr lang="zh-CN" altLang="en-US" dirty="0"/>
              <a:t>　掩模</a:t>
            </a:r>
            <a:r>
              <a:rPr lang="zh-CN" altLang="en-US" dirty="0" smtClean="0"/>
              <a:t>只读存储器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435280" cy="5248275"/>
          </a:xfrm>
        </p:spPr>
        <p:txBody>
          <a:bodyPr/>
          <a:lstStyle/>
          <a:p>
            <a:endParaRPr lang="en-US" altLang="zh-CN" sz="3000" dirty="0" smtClean="0"/>
          </a:p>
          <a:p>
            <a:r>
              <a:rPr lang="zh-CN" altLang="en-US" sz="3000" dirty="0" smtClean="0"/>
              <a:t>掩模</a:t>
            </a:r>
            <a:r>
              <a:rPr lang="zh-CN" altLang="en-US" sz="3000" dirty="0"/>
              <a:t>ＲＯＭ 采用掩模工艺</a:t>
            </a:r>
            <a:r>
              <a:rPr lang="zh-CN" altLang="en-US" sz="3000" dirty="0" smtClean="0"/>
              <a:t>制作，其中</a:t>
            </a:r>
            <a:r>
              <a:rPr lang="zh-CN" altLang="en-US" sz="3000" dirty="0"/>
              <a:t>存储的数据由制作过程中使用的</a:t>
            </a:r>
            <a:r>
              <a:rPr lang="zh-CN" altLang="en-US" sz="3000" dirty="0" smtClean="0"/>
              <a:t>掩模板决定。用户</a:t>
            </a:r>
            <a:r>
              <a:rPr lang="zh-CN" altLang="en-US" sz="3000" dirty="0"/>
              <a:t>按照使用要求确定存储器的存储</a:t>
            </a:r>
            <a:r>
              <a:rPr lang="zh-CN" altLang="en-US" sz="3000" dirty="0" smtClean="0"/>
              <a:t>内容，存储器</a:t>
            </a:r>
            <a:r>
              <a:rPr lang="zh-CN" altLang="en-US" sz="3000" dirty="0"/>
              <a:t>制造商根据用户</a:t>
            </a:r>
            <a:r>
              <a:rPr lang="zh-CN" altLang="en-US" sz="3000" dirty="0" smtClean="0"/>
              <a:t>的要求</a:t>
            </a:r>
            <a:r>
              <a:rPr lang="zh-CN" altLang="en-US" sz="3000" dirty="0"/>
              <a:t>设计掩模</a:t>
            </a:r>
            <a:r>
              <a:rPr lang="zh-CN" altLang="en-US" sz="3000" dirty="0" smtClean="0"/>
              <a:t>板，利用</a:t>
            </a:r>
            <a:r>
              <a:rPr lang="zh-CN" altLang="en-US" sz="3000" dirty="0"/>
              <a:t>掩模板生产出相应的</a:t>
            </a:r>
            <a:r>
              <a:rPr lang="zh-CN" altLang="en-US" sz="3000" dirty="0" smtClean="0"/>
              <a:t>ＲＯＭ。因此，掩模</a:t>
            </a:r>
            <a:r>
              <a:rPr lang="zh-CN" altLang="en-US" sz="3000" dirty="0"/>
              <a:t>ＲＯＭ 在出厂时</a:t>
            </a:r>
            <a:r>
              <a:rPr lang="zh-CN" altLang="en-US" sz="3000" dirty="0" smtClean="0"/>
              <a:t>内部</a:t>
            </a:r>
            <a:r>
              <a:rPr lang="zh-CN" altLang="en-US" sz="3000" dirty="0"/>
              <a:t>存储的数据在制作时已经</a:t>
            </a:r>
            <a:r>
              <a:rPr lang="zh-CN" altLang="en-US" sz="3000" dirty="0" smtClean="0"/>
              <a:t>确定，已</a:t>
            </a:r>
            <a:r>
              <a:rPr lang="zh-CN" altLang="en-US" sz="3000" dirty="0"/>
              <a:t>固化在芯片</a:t>
            </a:r>
            <a:r>
              <a:rPr lang="zh-CN" altLang="en-US" sz="3000" dirty="0" smtClean="0"/>
              <a:t>内部，使用</a:t>
            </a:r>
            <a:r>
              <a:rPr lang="zh-CN" altLang="en-US" sz="3000" dirty="0"/>
              <a:t>时内容无法</a:t>
            </a:r>
            <a:r>
              <a:rPr lang="zh-CN" altLang="en-US" sz="3000" dirty="0" smtClean="0"/>
              <a:t>更改，只能</a:t>
            </a:r>
            <a:r>
              <a:rPr lang="zh-CN" altLang="en-US" sz="3000" dirty="0"/>
              <a:t>读出其中</a:t>
            </a:r>
            <a:r>
              <a:rPr lang="zh-CN" altLang="en-US" sz="3000" dirty="0" smtClean="0"/>
              <a:t>的数据。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5156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/>
              <a:t>１</a:t>
            </a:r>
            <a:r>
              <a:rPr lang="en-US" altLang="zh-CN" dirty="0"/>
              <a:t>.</a:t>
            </a:r>
            <a:r>
              <a:rPr lang="zh-CN" altLang="en-US" dirty="0"/>
              <a:t>电路</a:t>
            </a:r>
            <a:r>
              <a:rPr lang="zh-CN" altLang="en-US" dirty="0" smtClean="0"/>
              <a:t>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7"/>
            <a:ext cx="8640960" cy="5271864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500" dirty="0" smtClean="0"/>
              <a:t>ＲＯＭ </a:t>
            </a:r>
            <a:r>
              <a:rPr lang="zh-CN" altLang="en-US" sz="2500" dirty="0"/>
              <a:t>的电路结构包含存储矩阵、地址译码器和输出缓冲器三个</a:t>
            </a:r>
            <a:r>
              <a:rPr lang="zh-CN" altLang="en-US" sz="2500" dirty="0" smtClean="0"/>
              <a:t>组成部分。如图</a:t>
            </a:r>
            <a:r>
              <a:rPr lang="zh-CN" altLang="en-US" sz="2500" dirty="0" smtClean="0"/>
              <a:t>７</a:t>
            </a:r>
            <a:r>
              <a:rPr lang="en-US" altLang="zh-CN" sz="2500" dirty="0" smtClean="0"/>
              <a:t>-</a:t>
            </a:r>
            <a:r>
              <a:rPr lang="zh-CN" altLang="en-US" sz="2500" dirty="0" smtClean="0"/>
              <a:t>２</a:t>
            </a:r>
            <a:r>
              <a:rPr lang="en-US" altLang="zh-CN" sz="2500" dirty="0"/>
              <a:t>(</a:t>
            </a:r>
            <a:r>
              <a:rPr lang="zh-CN" altLang="en-US" sz="2500" dirty="0"/>
              <a:t>ａ</a:t>
            </a:r>
            <a:r>
              <a:rPr lang="en-US" altLang="zh-CN" sz="2500" dirty="0"/>
              <a:t>)</a:t>
            </a:r>
            <a:r>
              <a:rPr lang="zh-CN" altLang="en-US" sz="2500" dirty="0"/>
              <a:t>所示是一个２ 线－４ 线地址译码器和一个４</a:t>
            </a:r>
            <a:r>
              <a:rPr lang="en-US" altLang="zh-CN" sz="2500" dirty="0"/>
              <a:t>×</a:t>
            </a:r>
            <a:r>
              <a:rPr lang="zh-CN" altLang="en-US" sz="2500" dirty="0"/>
              <a:t>４ 的二极管</a:t>
            </a:r>
            <a:r>
              <a:rPr lang="zh-CN" altLang="en-US" sz="2500" dirty="0" smtClean="0"/>
              <a:t>存储矩阵组成。在</a:t>
            </a:r>
            <a:r>
              <a:rPr lang="zh-CN" altLang="en-US" sz="2500" dirty="0"/>
              <a:t>存储矩阵</a:t>
            </a:r>
            <a:r>
              <a:rPr lang="zh-CN" altLang="en-US" sz="2500" dirty="0" smtClean="0"/>
              <a:t>里，行</a:t>
            </a:r>
            <a:r>
              <a:rPr lang="zh-CN" altLang="en-US" sz="2500" dirty="0"/>
              <a:t>线称为字选择</a:t>
            </a:r>
            <a:r>
              <a:rPr lang="zh-CN" altLang="en-US" sz="2500" dirty="0" smtClean="0"/>
              <a:t>线，列</a:t>
            </a:r>
            <a:r>
              <a:rPr lang="zh-CN" altLang="en-US" sz="2500" dirty="0"/>
              <a:t>线称为位选择</a:t>
            </a:r>
            <a:r>
              <a:rPr lang="zh-CN" altLang="en-US" sz="2500" dirty="0" smtClean="0"/>
              <a:t>线。在</a:t>
            </a:r>
            <a:r>
              <a:rPr lang="zh-CN" altLang="en-US" sz="2500" dirty="0"/>
              <a:t>字选择线与</a:t>
            </a:r>
            <a:r>
              <a:rPr lang="zh-CN" altLang="en-US" sz="2500" dirty="0" smtClean="0"/>
              <a:t>位选择</a:t>
            </a:r>
            <a:r>
              <a:rPr lang="zh-CN" altLang="en-US" sz="2500" dirty="0"/>
              <a:t>线相交处是</a:t>
            </a:r>
            <a:r>
              <a:rPr lang="zh-CN" altLang="en-US" sz="2500" dirty="0" smtClean="0"/>
              <a:t>存储单元。存储单元</a:t>
            </a:r>
            <a:r>
              <a:rPr lang="zh-CN" altLang="en-US" sz="2500" dirty="0"/>
              <a:t>由二极管</a:t>
            </a:r>
            <a:r>
              <a:rPr lang="zh-CN" altLang="en-US" sz="2500" dirty="0" smtClean="0"/>
              <a:t>构成。 </a:t>
            </a:r>
            <a:r>
              <a:rPr lang="zh-CN" altLang="en-US" sz="2500" dirty="0"/>
              <a:t>为简化</a:t>
            </a:r>
            <a:r>
              <a:rPr lang="zh-CN" altLang="en-US" sz="2500" dirty="0" smtClean="0"/>
              <a:t>起见，图</a:t>
            </a:r>
            <a:r>
              <a:rPr lang="zh-CN" altLang="en-US" sz="2500" dirty="0" smtClean="0"/>
              <a:t>７</a:t>
            </a:r>
            <a:r>
              <a:rPr lang="en-US" altLang="zh-CN" sz="2500" dirty="0" smtClean="0"/>
              <a:t>-</a:t>
            </a:r>
            <a:r>
              <a:rPr lang="zh-CN" altLang="en-US" sz="2500" dirty="0" smtClean="0"/>
              <a:t>２ </a:t>
            </a:r>
            <a:r>
              <a:rPr lang="zh-CN" altLang="en-US" sz="2500" dirty="0"/>
              <a:t>中</a:t>
            </a:r>
            <a:r>
              <a:rPr lang="zh-CN" altLang="en-US" sz="2500" dirty="0" smtClean="0"/>
              <a:t>未画</a:t>
            </a:r>
            <a:r>
              <a:rPr lang="zh-CN" altLang="en-US" sz="2500" dirty="0"/>
              <a:t>出输出</a:t>
            </a:r>
            <a:r>
              <a:rPr lang="zh-CN" altLang="en-US" sz="2500" dirty="0" smtClean="0"/>
              <a:t>缓冲器。</a:t>
            </a:r>
            <a:endParaRPr lang="zh-CN" altLang="en-US" sz="2500" dirty="0"/>
          </a:p>
        </p:txBody>
      </p:sp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646" y="3848552"/>
            <a:ext cx="5707912" cy="262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267744" y="6463352"/>
            <a:ext cx="4371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b="1" dirty="0" smtClean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７</a:t>
            </a:r>
            <a:r>
              <a:rPr lang="en-US" altLang="zh-CN" b="1" dirty="0" smtClean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b="1" dirty="0" smtClean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２</a:t>
            </a:r>
            <a:r>
              <a:rPr lang="zh-CN" altLang="en-US" b="1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４</a:t>
            </a:r>
            <a:r>
              <a:rPr lang="en-US" altLang="zh-CN" b="1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zh-CN" altLang="en-US" b="1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４ 二极管ＲＯＭ 原理图</a:t>
            </a:r>
          </a:p>
        </p:txBody>
      </p:sp>
    </p:spTree>
    <p:extLst>
      <p:ext uri="{BB962C8B-B14F-4D97-AF65-F5344CB8AC3E}">
        <p14:creationId xmlns:p14="http://schemas.microsoft.com/office/powerpoint/2010/main" val="151990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 dirty="0"/>
              <a:t>２</a:t>
            </a:r>
            <a:r>
              <a:rPr lang="en-US" altLang="zh-CN" sz="3600" dirty="0"/>
              <a:t>.</a:t>
            </a:r>
            <a:r>
              <a:rPr lang="zh-CN" altLang="en-US" sz="3600" dirty="0"/>
              <a:t>工作</a:t>
            </a:r>
            <a:r>
              <a:rPr lang="zh-CN" altLang="en-US" sz="3600" dirty="0" smtClean="0"/>
              <a:t>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248275"/>
          </a:xfrm>
        </p:spPr>
        <p:txBody>
          <a:bodyPr/>
          <a:lstStyle/>
          <a:p>
            <a:r>
              <a:rPr lang="zh-CN" altLang="zh-CN" sz="2400" dirty="0" smtClean="0"/>
              <a:t>当</a:t>
            </a:r>
            <a:r>
              <a:rPr lang="zh-CN" altLang="zh-CN" sz="2400" dirty="0"/>
              <a:t>输入一组地址码时，在</a:t>
            </a:r>
            <a:r>
              <a:rPr lang="en-US" altLang="zh-CN" sz="2400" dirty="0"/>
              <a:t>ROM</a:t>
            </a:r>
            <a:r>
              <a:rPr lang="zh-CN" altLang="zh-CN" sz="2400" dirty="0"/>
              <a:t>的输出端就可读出该地址码对应的存储内容。每一组地址码都有一个</a:t>
            </a:r>
            <a:r>
              <a:rPr lang="en-US" altLang="zh-CN" sz="2400" dirty="0"/>
              <a:t>4</a:t>
            </a:r>
            <a:r>
              <a:rPr lang="zh-CN" altLang="zh-CN" sz="2400" dirty="0"/>
              <a:t>位的字和它对应。如在图</a:t>
            </a:r>
            <a:r>
              <a:rPr lang="en-US" altLang="zh-CN" sz="2400" dirty="0" smtClean="0"/>
              <a:t>7-2(a</a:t>
            </a:r>
            <a:r>
              <a:rPr lang="en-US" altLang="zh-CN" sz="2400" dirty="0"/>
              <a:t>)</a:t>
            </a:r>
            <a:r>
              <a:rPr lang="zh-CN" altLang="zh-CN" sz="2400" dirty="0"/>
              <a:t>中，当</a:t>
            </a:r>
            <a:r>
              <a:rPr lang="en-US" altLang="zh-CN" sz="2400" dirty="0"/>
              <a:t>A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A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=00</a:t>
            </a:r>
            <a:r>
              <a:rPr lang="zh-CN" altLang="zh-CN" sz="2400" dirty="0"/>
              <a:t>时，则字线</a:t>
            </a:r>
            <a:r>
              <a:rPr lang="en-US" altLang="zh-CN" sz="2400" dirty="0"/>
              <a:t>W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=1</a:t>
            </a:r>
            <a:r>
              <a:rPr lang="zh-CN" altLang="zh-CN" sz="2400" dirty="0"/>
              <a:t>，其他字线都为</a:t>
            </a:r>
            <a:r>
              <a:rPr lang="en-US" altLang="zh-CN" sz="2400" dirty="0"/>
              <a:t>0</a:t>
            </a:r>
            <a:r>
              <a:rPr lang="zh-CN" altLang="zh-CN" sz="2400" dirty="0"/>
              <a:t>，这时和</a:t>
            </a:r>
            <a:r>
              <a:rPr lang="en-US" altLang="zh-CN" sz="2400" dirty="0"/>
              <a:t>W</a:t>
            </a:r>
            <a:r>
              <a:rPr lang="en-US" altLang="zh-CN" sz="2400" baseline="-25000" dirty="0"/>
              <a:t>0</a:t>
            </a:r>
            <a:r>
              <a:rPr lang="zh-CN" altLang="zh-CN" sz="2400" dirty="0"/>
              <a:t>相连的</a:t>
            </a:r>
            <a:r>
              <a:rPr lang="en-US" altLang="zh-CN" sz="2400" dirty="0"/>
              <a:t>3</a:t>
            </a:r>
            <a:r>
              <a:rPr lang="zh-CN" altLang="zh-CN" sz="2400" dirty="0"/>
              <a:t>个二极管导通，位线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3</a:t>
            </a:r>
            <a:r>
              <a:rPr lang="en-US" altLang="zh-CN" sz="2400" dirty="0"/>
              <a:t>=l</a:t>
            </a:r>
            <a:r>
              <a:rPr lang="zh-CN" altLang="zh-CN" sz="2400" dirty="0"/>
              <a:t>、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=1</a:t>
            </a:r>
            <a:r>
              <a:rPr lang="zh-CN" altLang="zh-CN" sz="2400" dirty="0"/>
              <a:t>、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=1</a:t>
            </a:r>
            <a:r>
              <a:rPr lang="zh-CN" altLang="zh-CN" sz="2400" dirty="0"/>
              <a:t>，而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2</a:t>
            </a:r>
            <a:r>
              <a:rPr lang="zh-CN" altLang="zh-CN" sz="2400" dirty="0"/>
              <a:t>为</a:t>
            </a:r>
            <a:r>
              <a:rPr lang="en-US" altLang="zh-CN" sz="2400" dirty="0"/>
              <a:t>0</a:t>
            </a:r>
            <a:r>
              <a:rPr lang="zh-CN" altLang="zh-CN" sz="2400" dirty="0"/>
              <a:t>，输出端得到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3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2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1</a:t>
            </a:r>
            <a:r>
              <a:rPr lang="en-US" altLang="zh-CN" sz="2400" dirty="0"/>
              <a:t>D</a:t>
            </a:r>
            <a:r>
              <a:rPr lang="en-US" altLang="zh-CN" sz="2400" baseline="-25000" dirty="0"/>
              <a:t>0</a:t>
            </a:r>
            <a:r>
              <a:rPr lang="en-US" altLang="zh-CN" sz="2400" dirty="0"/>
              <a:t>=1011</a:t>
            </a:r>
            <a:r>
              <a:rPr lang="zh-CN" altLang="zh-CN" sz="2400" dirty="0"/>
              <a:t>一组数据，以此类推。</a:t>
            </a:r>
          </a:p>
          <a:p>
            <a:endParaRPr lang="zh-CN" altLang="en-US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3316610" cy="272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248370" y="6350469"/>
            <a:ext cx="35477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000" b="1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  </a:t>
            </a:r>
            <a:r>
              <a:rPr lang="en-US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二极管</a:t>
            </a:r>
            <a:r>
              <a:rPr lang="en-US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ROM</a:t>
            </a:r>
            <a:r>
              <a:rPr lang="zh-CN" altLang="zh-CN" sz="20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原理图</a:t>
            </a:r>
          </a:p>
        </p:txBody>
      </p:sp>
    </p:spTree>
    <p:extLst>
      <p:ext uri="{BB962C8B-B14F-4D97-AF65-F5344CB8AC3E}">
        <p14:creationId xmlns:p14="http://schemas.microsoft.com/office/powerpoint/2010/main" val="24841751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496981"/>
              </p:ext>
            </p:extLst>
          </p:nvPr>
        </p:nvGraphicFramePr>
        <p:xfrm>
          <a:off x="971600" y="3284984"/>
          <a:ext cx="6802696" cy="2821482"/>
        </p:xfrm>
        <a:graphic>
          <a:graphicData uri="http://schemas.openxmlformats.org/drawingml/2006/table">
            <a:tbl>
              <a:tblPr/>
              <a:tblGrid>
                <a:gridCol w="679584"/>
                <a:gridCol w="680441"/>
                <a:gridCol w="680441"/>
                <a:gridCol w="680441"/>
                <a:gridCol w="680441"/>
                <a:gridCol w="679584"/>
                <a:gridCol w="680441"/>
                <a:gridCol w="680441"/>
                <a:gridCol w="680441"/>
                <a:gridCol w="680441"/>
              </a:tblGrid>
              <a:tr h="47024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地 址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字 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数 据 内 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70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en-US" sz="2800" kern="100" baseline="-25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en-US" sz="2800" kern="100" baseline="-25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en-US" sz="2800" kern="100" baseline="-25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US" sz="2800" kern="100" baseline="-25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70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0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0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2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2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845662" y="2276872"/>
            <a:ext cx="52164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600" b="1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  </a:t>
            </a:r>
            <a:r>
              <a:rPr lang="en-US" altLang="zh-CN" sz="26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ROM</a:t>
            </a:r>
            <a:r>
              <a:rPr lang="zh-CN" altLang="zh-CN" sz="2600" b="1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地址与输出的对应关系</a:t>
            </a:r>
          </a:p>
        </p:txBody>
      </p:sp>
    </p:spTree>
    <p:extLst>
      <p:ext uri="{BB962C8B-B14F-4D97-AF65-F5344CB8AC3E}">
        <p14:creationId xmlns:p14="http://schemas.microsoft.com/office/powerpoint/2010/main" val="4063617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76325"/>
            <a:ext cx="8568952" cy="5248275"/>
          </a:xfrm>
        </p:spPr>
        <p:txBody>
          <a:bodyPr/>
          <a:lstStyle/>
          <a:p>
            <a:r>
              <a:rPr lang="en-US" altLang="zh-CN" sz="2700" dirty="0" smtClean="0">
                <a:solidFill>
                  <a:srgbClr val="020605"/>
                </a:solidFill>
              </a:rPr>
              <a:t>    </a:t>
            </a:r>
            <a:r>
              <a:rPr lang="zh-CN" altLang="zh-CN" sz="2700" dirty="0" smtClean="0">
                <a:solidFill>
                  <a:srgbClr val="020605"/>
                </a:solidFill>
              </a:rPr>
              <a:t>字线</a:t>
            </a:r>
            <a:r>
              <a:rPr lang="zh-CN" altLang="zh-CN" sz="2700" dirty="0">
                <a:solidFill>
                  <a:srgbClr val="020605"/>
                </a:solidFill>
              </a:rPr>
              <a:t>和位线的每一个交叉处对应于存储单元中的一位。交叉处接有二极管的相当于存储</a:t>
            </a:r>
            <a:r>
              <a:rPr lang="en-US" altLang="zh-CN" sz="2700" dirty="0">
                <a:solidFill>
                  <a:srgbClr val="020605"/>
                </a:solidFill>
              </a:rPr>
              <a:t>l</a:t>
            </a:r>
            <a:r>
              <a:rPr lang="zh-CN" altLang="zh-CN" sz="2700" dirty="0">
                <a:solidFill>
                  <a:srgbClr val="020605"/>
                </a:solidFill>
              </a:rPr>
              <a:t>，没有接二极营的相当于存储</a:t>
            </a:r>
            <a:r>
              <a:rPr lang="en-US" altLang="zh-CN" sz="2700" dirty="0">
                <a:solidFill>
                  <a:srgbClr val="020605"/>
                </a:solidFill>
              </a:rPr>
              <a:t>0</a:t>
            </a:r>
            <a:r>
              <a:rPr lang="zh-CN" altLang="zh-CN" sz="2700" dirty="0">
                <a:solidFill>
                  <a:srgbClr val="020605"/>
                </a:solidFill>
              </a:rPr>
              <a:t>。读取信息时，若字线为高电平。与之相连的二极管导通，则对应的位线输出高电平</a:t>
            </a:r>
            <a:r>
              <a:rPr lang="en-US" altLang="zh-CN" sz="2700" dirty="0">
                <a:solidFill>
                  <a:srgbClr val="020605"/>
                </a:solidFill>
              </a:rPr>
              <a:t>1</a:t>
            </a:r>
            <a:r>
              <a:rPr lang="zh-CN" altLang="zh-CN" sz="2700" dirty="0">
                <a:solidFill>
                  <a:srgbClr val="020605"/>
                </a:solidFill>
              </a:rPr>
              <a:t>，没有二极管的位线则输出低电平</a:t>
            </a:r>
            <a:r>
              <a:rPr lang="en-US" altLang="zh-CN" sz="2700" dirty="0">
                <a:solidFill>
                  <a:srgbClr val="020605"/>
                </a:solidFill>
              </a:rPr>
              <a:t>0</a:t>
            </a:r>
            <a:r>
              <a:rPr lang="zh-CN" altLang="zh-CN" sz="2700" dirty="0">
                <a:solidFill>
                  <a:srgbClr val="020605"/>
                </a:solidFill>
              </a:rPr>
              <a:t>。图</a:t>
            </a:r>
            <a:r>
              <a:rPr lang="en-US" altLang="zh-CN" sz="2700" dirty="0" smtClean="0">
                <a:solidFill>
                  <a:srgbClr val="020605"/>
                </a:solidFill>
              </a:rPr>
              <a:t>7-2(a</a:t>
            </a:r>
            <a:r>
              <a:rPr lang="en-US" altLang="zh-CN" sz="2700" dirty="0">
                <a:solidFill>
                  <a:srgbClr val="020605"/>
                </a:solidFill>
              </a:rPr>
              <a:t>)</a:t>
            </a:r>
            <a:r>
              <a:rPr lang="zh-CN" altLang="zh-CN" sz="2700" dirty="0">
                <a:solidFill>
                  <a:srgbClr val="020605"/>
                </a:solidFill>
              </a:rPr>
              <a:t>中的存储矩阵部分可用如图</a:t>
            </a:r>
            <a:r>
              <a:rPr lang="en-US" altLang="zh-CN" sz="2700" dirty="0" smtClean="0">
                <a:solidFill>
                  <a:srgbClr val="020605"/>
                </a:solidFill>
              </a:rPr>
              <a:t>7-2(b</a:t>
            </a:r>
            <a:r>
              <a:rPr lang="en-US" altLang="zh-CN" sz="2700" dirty="0">
                <a:solidFill>
                  <a:srgbClr val="020605"/>
                </a:solidFill>
              </a:rPr>
              <a:t>)</a:t>
            </a:r>
            <a:r>
              <a:rPr lang="zh-CN" altLang="zh-CN" sz="2700" dirty="0">
                <a:solidFill>
                  <a:srgbClr val="020605"/>
                </a:solidFill>
              </a:rPr>
              <a:t>所示的简化阵列图来表示，字线和位线交叉处的圆点“·”代表接有二极管</a:t>
            </a:r>
            <a:r>
              <a:rPr lang="en-US" altLang="zh-CN" sz="2700" dirty="0">
                <a:solidFill>
                  <a:srgbClr val="020605"/>
                </a:solidFill>
              </a:rPr>
              <a:t>(</a:t>
            </a:r>
            <a:r>
              <a:rPr lang="zh-CN" altLang="zh-CN" sz="2700" dirty="0">
                <a:solidFill>
                  <a:srgbClr val="020605"/>
                </a:solidFill>
              </a:rPr>
              <a:t>或</a:t>
            </a:r>
            <a:r>
              <a:rPr lang="en-US" altLang="zh-CN" sz="2700" dirty="0">
                <a:solidFill>
                  <a:srgbClr val="020605"/>
                </a:solidFill>
              </a:rPr>
              <a:t>MOS</a:t>
            </a:r>
            <a:r>
              <a:rPr lang="zh-CN" altLang="zh-CN" sz="2700" dirty="0">
                <a:solidFill>
                  <a:srgbClr val="020605"/>
                </a:solidFill>
              </a:rPr>
              <a:t>管、晶体管</a:t>
            </a:r>
            <a:r>
              <a:rPr lang="en-US" altLang="zh-CN" sz="2700" dirty="0">
                <a:solidFill>
                  <a:srgbClr val="020605"/>
                </a:solidFill>
              </a:rPr>
              <a:t>)</a:t>
            </a:r>
            <a:r>
              <a:rPr lang="zh-CN" altLang="zh-CN" sz="2700" dirty="0">
                <a:solidFill>
                  <a:srgbClr val="020605"/>
                </a:solidFill>
              </a:rPr>
              <a:t>，存储信息</a:t>
            </a:r>
            <a:r>
              <a:rPr lang="en-US" altLang="zh-CN" sz="2700" dirty="0">
                <a:solidFill>
                  <a:srgbClr val="020605"/>
                </a:solidFill>
              </a:rPr>
              <a:t>1</a:t>
            </a:r>
            <a:r>
              <a:rPr lang="zh-CN" altLang="zh-CN" sz="2700" dirty="0">
                <a:solidFill>
                  <a:srgbClr val="020605"/>
                </a:solidFill>
              </a:rPr>
              <a:t>，没有圆点的表示存储</a:t>
            </a:r>
            <a:r>
              <a:rPr lang="en-US" altLang="zh-CN" sz="2700" dirty="0">
                <a:solidFill>
                  <a:srgbClr val="020605"/>
                </a:solidFill>
              </a:rPr>
              <a:t>0</a:t>
            </a:r>
            <a:r>
              <a:rPr lang="zh-CN" altLang="zh-CN" sz="2700" dirty="0">
                <a:solidFill>
                  <a:srgbClr val="020605"/>
                </a:solidFill>
              </a:rPr>
              <a:t>。</a:t>
            </a:r>
          </a:p>
          <a:p>
            <a:r>
              <a:rPr lang="en-US" altLang="zh-CN" sz="2700" dirty="0">
                <a:solidFill>
                  <a:srgbClr val="020605"/>
                </a:solidFill>
              </a:rPr>
              <a:t>    </a:t>
            </a:r>
            <a:r>
              <a:rPr lang="zh-CN" altLang="zh-CN" sz="2700" dirty="0">
                <a:solidFill>
                  <a:srgbClr val="020605"/>
                </a:solidFill>
              </a:rPr>
              <a:t>常用存储单元的数量和位数的乘积表示存储器容量，写成“字数×位数</a:t>
            </a:r>
            <a:r>
              <a:rPr lang="en-US" altLang="zh-CN" sz="2700" dirty="0">
                <a:solidFill>
                  <a:srgbClr val="020605"/>
                </a:solidFill>
              </a:rPr>
              <a:t>=</a:t>
            </a:r>
            <a:r>
              <a:rPr lang="zh-CN" altLang="zh-CN" sz="2700" dirty="0">
                <a:solidFill>
                  <a:srgbClr val="020605"/>
                </a:solidFill>
              </a:rPr>
              <a:t>存储容量”，对于如图</a:t>
            </a:r>
            <a:r>
              <a:rPr lang="en-US" altLang="zh-CN" sz="2700" dirty="0" smtClean="0">
                <a:solidFill>
                  <a:srgbClr val="020605"/>
                </a:solidFill>
              </a:rPr>
              <a:t>7-2</a:t>
            </a:r>
            <a:r>
              <a:rPr lang="zh-CN" altLang="zh-CN" sz="2700" dirty="0">
                <a:solidFill>
                  <a:srgbClr val="020605"/>
                </a:solidFill>
              </a:rPr>
              <a:t>所示的</a:t>
            </a:r>
            <a:r>
              <a:rPr lang="en-US" altLang="zh-CN" sz="2700" dirty="0">
                <a:solidFill>
                  <a:srgbClr val="020605"/>
                </a:solidFill>
              </a:rPr>
              <a:t>ROM</a:t>
            </a:r>
            <a:r>
              <a:rPr lang="zh-CN" altLang="zh-CN" sz="2700" dirty="0">
                <a:solidFill>
                  <a:srgbClr val="020605"/>
                </a:solidFill>
              </a:rPr>
              <a:t>来说，其存储容量为</a:t>
            </a:r>
            <a:r>
              <a:rPr lang="en-US" altLang="zh-CN" sz="2700" dirty="0">
                <a:solidFill>
                  <a:srgbClr val="020605"/>
                </a:solidFill>
              </a:rPr>
              <a:t>4</a:t>
            </a:r>
            <a:r>
              <a:rPr lang="zh-CN" altLang="zh-CN" sz="2700" dirty="0">
                <a:solidFill>
                  <a:srgbClr val="020605"/>
                </a:solidFill>
              </a:rPr>
              <a:t>×</a:t>
            </a:r>
            <a:r>
              <a:rPr lang="en-US" altLang="zh-CN" sz="2700" dirty="0">
                <a:solidFill>
                  <a:srgbClr val="020605"/>
                </a:solidFill>
              </a:rPr>
              <a:t>4=16</a:t>
            </a:r>
            <a:r>
              <a:rPr lang="zh-CN" altLang="zh-CN" sz="2700" dirty="0">
                <a:solidFill>
                  <a:srgbClr val="020605"/>
                </a:solidFill>
              </a:rPr>
              <a:t>位。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77064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88640"/>
            <a:ext cx="5416550" cy="717550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7.2.3 </a:t>
            </a:r>
            <a:r>
              <a:rPr lang="zh-CN" altLang="en-US" sz="2800" b="1" dirty="0" smtClean="0"/>
              <a:t>可编程</a:t>
            </a:r>
            <a:r>
              <a:rPr lang="en-US" altLang="zh-CN" sz="2800" b="1" dirty="0" smtClean="0"/>
              <a:t>ROM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PROM</a:t>
            </a:r>
            <a:r>
              <a:rPr lang="zh-CN" altLang="en-US" sz="2800" b="1" dirty="0" smtClean="0"/>
              <a:t>）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993775"/>
            <a:ext cx="8137525" cy="4794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dirty="0" smtClean="0"/>
              <a:t>总体结构与掩模</a:t>
            </a:r>
            <a:r>
              <a:rPr lang="en-US" altLang="zh-CN" sz="2800" dirty="0" smtClean="0"/>
              <a:t>ROM</a:t>
            </a:r>
            <a:r>
              <a:rPr lang="zh-CN" altLang="en-US" sz="2800" dirty="0" smtClean="0"/>
              <a:t>一样，但存储单元不同</a:t>
            </a:r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556792"/>
            <a:ext cx="2874963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7-2-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54041"/>
            <a:ext cx="4529138" cy="533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54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533639"/>
              </p:ext>
            </p:extLst>
          </p:nvPr>
        </p:nvGraphicFramePr>
        <p:xfrm>
          <a:off x="333375" y="4826000"/>
          <a:ext cx="3678238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04" name="Equation" r:id="rId5" imgW="1771616" imgH="904943" progId="Equation.DSMT4">
                  <p:embed/>
                </p:oleObj>
              </mc:Choice>
              <mc:Fallback>
                <p:oleObj name="Equation" r:id="rId5" imgW="1771616" imgH="904943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4826000"/>
                        <a:ext cx="3678238" cy="189071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8798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884237"/>
          </a:xfrm>
        </p:spPr>
        <p:txBody>
          <a:bodyPr/>
          <a:lstStyle/>
          <a:p>
            <a:pPr algn="l" eaLnBrk="1" hangingPunct="1"/>
            <a:r>
              <a:rPr lang="en-US" altLang="zh-CN" sz="2800" b="1" dirty="0" smtClean="0"/>
              <a:t>7.2.4 </a:t>
            </a:r>
            <a:r>
              <a:rPr lang="zh-CN" altLang="en-US" sz="2800" b="1" dirty="0" smtClean="0"/>
              <a:t>可擦除</a:t>
            </a:r>
            <a:r>
              <a:rPr lang="zh-CN" altLang="en-US" sz="2800" b="1" dirty="0" smtClean="0"/>
              <a:t>可编程</a:t>
            </a:r>
            <a:r>
              <a:rPr lang="en-US" altLang="zh-CN" sz="2800" b="1" dirty="0" smtClean="0"/>
              <a:t>ROM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EPROM</a:t>
            </a:r>
            <a:r>
              <a:rPr lang="zh-CN" altLang="en-US" sz="2800" b="1" dirty="0" smtClean="0"/>
              <a:t>）</a:t>
            </a:r>
            <a:endParaRPr lang="zh-CN" altLang="en-US" sz="2800" b="1" dirty="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7038" y="1052513"/>
            <a:ext cx="8137525" cy="10588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dirty="0" smtClean="0">
                <a:solidFill>
                  <a:srgbClr val="020605"/>
                </a:solidFill>
              </a:rPr>
              <a:t>总体结构与掩模</a:t>
            </a:r>
            <a:r>
              <a:rPr lang="en-US" altLang="zh-CN" sz="2800" b="1" dirty="0" smtClean="0">
                <a:solidFill>
                  <a:srgbClr val="020605"/>
                </a:solidFill>
              </a:rPr>
              <a:t>ROM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一样，但存储单元不同</a:t>
            </a: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rgbClr val="020605"/>
                </a:solidFill>
              </a:rPr>
              <a:t>1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、紫外线</a:t>
            </a:r>
            <a:r>
              <a:rPr lang="zh-CN" altLang="en-US" sz="2800" b="1" dirty="0">
                <a:solidFill>
                  <a:srgbClr val="020605"/>
                </a:solidFill>
              </a:rPr>
              <a:t>可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擦除可编程</a:t>
            </a:r>
            <a:r>
              <a:rPr lang="en-US" altLang="zh-CN" sz="2800" b="1" dirty="0" smtClean="0">
                <a:solidFill>
                  <a:srgbClr val="020605"/>
                </a:solidFill>
              </a:rPr>
              <a:t>ROM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（</a:t>
            </a:r>
            <a:r>
              <a:rPr lang="en-US" altLang="zh-CN" sz="2800" b="1" dirty="0" smtClean="0">
                <a:solidFill>
                  <a:srgbClr val="020605"/>
                </a:solidFill>
              </a:rPr>
              <a:t>UVEPROM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）</a:t>
            </a:r>
            <a:endParaRPr lang="zh-CN" altLang="en-US" sz="2800" b="1" dirty="0" smtClean="0">
              <a:solidFill>
                <a:srgbClr val="020605"/>
              </a:solidFill>
            </a:endParaRPr>
          </a:p>
          <a:p>
            <a:pPr eaLnBrk="1" hangingPunct="1">
              <a:buFontTx/>
              <a:buNone/>
            </a:pPr>
            <a:endParaRPr lang="en-US" altLang="zh-CN" sz="2800" dirty="0" smtClean="0"/>
          </a:p>
        </p:txBody>
      </p:sp>
      <p:pic>
        <p:nvPicPr>
          <p:cNvPr id="147460" name="Picture 4" descr="eras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2673350"/>
            <a:ext cx="37973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461" name="Picture 5" descr="uveprom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075" y="2717800"/>
            <a:ext cx="3683000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85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4915" y="324834"/>
            <a:ext cx="8137525" cy="72008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sz="2800" dirty="0" smtClean="0">
              <a:solidFill>
                <a:srgbClr val="FF3300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0338" y="2983679"/>
            <a:ext cx="8753475" cy="2835275"/>
            <a:chOff x="201" y="1026"/>
            <a:chExt cx="5514" cy="1786"/>
          </a:xfrm>
        </p:grpSpPr>
        <p:pic>
          <p:nvPicPr>
            <p:cNvPr id="717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" y="1026"/>
              <a:ext cx="3302" cy="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4" y="1036"/>
              <a:ext cx="2111" cy="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0338" y="1772816"/>
            <a:ext cx="88026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1pPr>
            <a:lvl2pPr marL="742950" indent="-285750" eaLnBrk="0" hangingPunct="0"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2pPr>
            <a:lvl3pPr marL="1143000" indent="-228600" eaLnBrk="0" hangingPunct="0"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3pPr>
            <a:lvl4pPr marL="1600200" indent="-228600" eaLnBrk="0" hangingPunct="0"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4pPr>
            <a:lvl5pPr marL="2057400" indent="-228600" eaLnBrk="0" hangingPunct="0"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bg1"/>
                </a:solidFill>
                <a:latin typeface="Times New Roman" pitchFamily="18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为克服</a:t>
            </a:r>
            <a:r>
              <a:rPr lang="en-US" altLang="zh-CN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UVEPROM</a:t>
            </a:r>
            <a:r>
              <a:rPr lang="zh-CN" altLang="en-US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擦除慢、操作不便的缺点，采用</a:t>
            </a:r>
            <a:r>
              <a:rPr lang="en-US" altLang="zh-CN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FLOTOX</a:t>
            </a:r>
            <a:r>
              <a:rPr lang="zh-CN" altLang="en-US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（浮栅隧道氧化层</a:t>
            </a:r>
            <a:r>
              <a:rPr lang="en-US" altLang="zh-CN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MOS</a:t>
            </a:r>
            <a:r>
              <a:rPr lang="zh-CN" altLang="en-US" b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管）</a:t>
            </a:r>
          </a:p>
        </p:txBody>
      </p:sp>
      <p:sp>
        <p:nvSpPr>
          <p:cNvPr id="4" name="矩形 3"/>
          <p:cNvSpPr/>
          <p:nvPr/>
        </p:nvSpPr>
        <p:spPr>
          <a:xfrm>
            <a:off x="1907704" y="5942183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(a)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结构示意图         </a:t>
            </a:r>
            <a:r>
              <a:rPr lang="en-US" altLang="zh-CN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(b)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图形符号      </a:t>
            </a:r>
            <a:r>
              <a:rPr lang="en-US" altLang="zh-CN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(c) </a:t>
            </a:r>
            <a:r>
              <a:rPr lang="zh-CN" altLang="en-US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存储单元</a:t>
            </a:r>
            <a:endParaRPr lang="zh-CN" altLang="zh-CN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052736"/>
            <a:ext cx="53765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8CA35F"/>
              </a:buClr>
            </a:pPr>
            <a:r>
              <a:rPr lang="en-US" altLang="zh-CN" sz="3200" b="1" kern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3200" b="1" kern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电可擦除可编程</a:t>
            </a:r>
            <a:r>
              <a:rPr lang="en-US" altLang="zh-CN" sz="3200" b="1" kern="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ROM</a:t>
            </a:r>
            <a:endParaRPr lang="en-US" altLang="zh-CN" sz="2800" b="1" kern="0" dirty="0">
              <a:solidFill>
                <a:srgbClr val="02060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035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</a:rPr>
              <a:t> 内 容 提 要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1828800" y="1738636"/>
            <a:ext cx="762000" cy="665162"/>
            <a:chOff x="1110" y="2656"/>
            <a:chExt cx="1549" cy="1351"/>
          </a:xfrm>
        </p:grpSpPr>
        <p:sp>
          <p:nvSpPr>
            <p:cNvPr id="6186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87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966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sp>
        <p:nvSpPr>
          <p:cNvPr id="6149" name="Line 11"/>
          <p:cNvSpPr>
            <a:spLocks noChangeShapeType="1"/>
          </p:cNvSpPr>
          <p:nvPr/>
        </p:nvSpPr>
        <p:spPr bwMode="auto">
          <a:xfrm>
            <a:off x="2438400" y="2348236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Text Box 12"/>
          <p:cNvSpPr txBox="1">
            <a:spLocks noChangeArrowheads="1"/>
          </p:cNvSpPr>
          <p:nvPr/>
        </p:nvSpPr>
        <p:spPr bwMode="auto">
          <a:xfrm>
            <a:off x="2883451" y="1814836"/>
            <a:ext cx="24326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概述</a:t>
            </a:r>
            <a:endParaRPr lang="zh-CN" altLang="en-US" b="1" dirty="0">
              <a:solidFill>
                <a:srgbClr val="1109B7"/>
              </a:solidFill>
            </a:endParaRPr>
          </a:p>
        </p:txBody>
      </p:sp>
      <p:sp>
        <p:nvSpPr>
          <p:cNvPr id="6151" name="Text Box 13"/>
          <p:cNvSpPr txBox="1">
            <a:spLocks noChangeArrowheads="1"/>
          </p:cNvSpPr>
          <p:nvPr/>
        </p:nvSpPr>
        <p:spPr bwMode="gray">
          <a:xfrm>
            <a:off x="1896323" y="1837061"/>
            <a:ext cx="612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7.1</a:t>
            </a:r>
            <a:endParaRPr lang="en-US" altLang="zh-CN" sz="24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155" name="Group 17"/>
          <p:cNvGrpSpPr>
            <a:grpSpLocks/>
          </p:cNvGrpSpPr>
          <p:nvPr/>
        </p:nvGrpSpPr>
        <p:grpSpPr bwMode="auto">
          <a:xfrm>
            <a:off x="1828800" y="2708920"/>
            <a:ext cx="762000" cy="665162"/>
            <a:chOff x="1110" y="2656"/>
            <a:chExt cx="1549" cy="1351"/>
          </a:xfrm>
        </p:grpSpPr>
        <p:sp>
          <p:nvSpPr>
            <p:cNvPr id="6180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81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0980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sp>
        <p:nvSpPr>
          <p:cNvPr id="6157" name="Line 25"/>
          <p:cNvSpPr>
            <a:spLocks noChangeShapeType="1"/>
          </p:cNvSpPr>
          <p:nvPr/>
        </p:nvSpPr>
        <p:spPr bwMode="auto">
          <a:xfrm>
            <a:off x="2438400" y="3318520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8" name="Text Box 26"/>
          <p:cNvSpPr txBox="1">
            <a:spLocks noChangeArrowheads="1"/>
          </p:cNvSpPr>
          <p:nvPr/>
        </p:nvSpPr>
        <p:spPr bwMode="auto">
          <a:xfrm>
            <a:off x="2843808" y="2754775"/>
            <a:ext cx="491563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只读存储器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ＲＯＭ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b="1" dirty="0">
              <a:solidFill>
                <a:srgbClr val="1109B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9" name="Text Box 27"/>
          <p:cNvSpPr txBox="1">
            <a:spLocks noChangeArrowheads="1"/>
          </p:cNvSpPr>
          <p:nvPr/>
        </p:nvSpPr>
        <p:spPr bwMode="gray">
          <a:xfrm>
            <a:off x="1896323" y="2807345"/>
            <a:ext cx="612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7.2</a:t>
            </a:r>
            <a:endParaRPr lang="en-US" altLang="zh-CN" sz="24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6163" name="Group 17"/>
          <p:cNvGrpSpPr>
            <a:grpSpLocks/>
          </p:cNvGrpSpPr>
          <p:nvPr/>
        </p:nvGrpSpPr>
        <p:grpSpPr bwMode="auto">
          <a:xfrm>
            <a:off x="1835150" y="3645024"/>
            <a:ext cx="762000" cy="665162"/>
            <a:chOff x="1110" y="2656"/>
            <a:chExt cx="1549" cy="1351"/>
          </a:xfrm>
        </p:grpSpPr>
        <p:sp>
          <p:nvSpPr>
            <p:cNvPr id="6174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75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4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sp>
        <p:nvSpPr>
          <p:cNvPr id="6165" name="Line 25"/>
          <p:cNvSpPr>
            <a:spLocks noChangeShapeType="1"/>
          </p:cNvSpPr>
          <p:nvPr/>
        </p:nvSpPr>
        <p:spPr bwMode="auto">
          <a:xfrm>
            <a:off x="2444750" y="4254624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6" name="Text Box 26"/>
          <p:cNvSpPr txBox="1">
            <a:spLocks noChangeArrowheads="1"/>
          </p:cNvSpPr>
          <p:nvPr/>
        </p:nvSpPr>
        <p:spPr bwMode="auto">
          <a:xfrm>
            <a:off x="2882905" y="3716461"/>
            <a:ext cx="38779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随机存储器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</a:rPr>
              <a:t>ＲＡＭ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167" name="Text Box 27"/>
          <p:cNvSpPr txBox="1">
            <a:spLocks noChangeArrowheads="1"/>
          </p:cNvSpPr>
          <p:nvPr/>
        </p:nvSpPr>
        <p:spPr bwMode="gray">
          <a:xfrm>
            <a:off x="1902673" y="3743449"/>
            <a:ext cx="612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7.3</a:t>
            </a:r>
            <a:endParaRPr lang="en-US" altLang="zh-CN" sz="24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4" name="Group 17"/>
          <p:cNvGrpSpPr>
            <a:grpSpLocks/>
          </p:cNvGrpSpPr>
          <p:nvPr/>
        </p:nvGrpSpPr>
        <p:grpSpPr bwMode="auto">
          <a:xfrm>
            <a:off x="1835696" y="4642198"/>
            <a:ext cx="762000" cy="665162"/>
            <a:chOff x="1110" y="2656"/>
            <a:chExt cx="1549" cy="1351"/>
          </a:xfrm>
        </p:grpSpPr>
        <p:sp>
          <p:nvSpPr>
            <p:cNvPr id="25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sp>
        <p:nvSpPr>
          <p:cNvPr id="28" name="Line 25"/>
          <p:cNvSpPr>
            <a:spLocks noChangeShapeType="1"/>
          </p:cNvSpPr>
          <p:nvPr/>
        </p:nvSpPr>
        <p:spPr bwMode="auto">
          <a:xfrm>
            <a:off x="2445296" y="5251798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2883451" y="4713635"/>
            <a:ext cx="26468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None/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存储器的应用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gray">
          <a:xfrm>
            <a:off x="1903219" y="4740623"/>
            <a:ext cx="612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7.4</a:t>
            </a:r>
            <a:endParaRPr lang="en-US" altLang="zh-CN" sz="24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31" name="Group 17"/>
          <p:cNvGrpSpPr>
            <a:grpSpLocks/>
          </p:cNvGrpSpPr>
          <p:nvPr/>
        </p:nvGrpSpPr>
        <p:grpSpPr bwMode="auto">
          <a:xfrm>
            <a:off x="1826096" y="5578302"/>
            <a:ext cx="762000" cy="665162"/>
            <a:chOff x="1110" y="2656"/>
            <a:chExt cx="1549" cy="1351"/>
          </a:xfrm>
        </p:grpSpPr>
        <p:sp>
          <p:nvSpPr>
            <p:cNvPr id="32" name="AutoShape 18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3" name="AutoShape 19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hlink"/>
                </a:buClr>
                <a:buFont typeface="Wingdings" pitchFamily="2" charset="2"/>
                <a:buChar char="v"/>
                <a:defRPr sz="32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§"/>
                <a:defRPr sz="28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1"/>
                </a:buClr>
                <a:buChar char="•"/>
                <a:defRPr sz="24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黑体" pitchFamily="49" charset="-122"/>
                  <a:ea typeface="黑体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5" name="AutoShape 20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sp>
        <p:nvSpPr>
          <p:cNvPr id="36" name="Line 25"/>
          <p:cNvSpPr>
            <a:spLocks noChangeShapeType="1"/>
          </p:cNvSpPr>
          <p:nvPr/>
        </p:nvSpPr>
        <p:spPr bwMode="auto">
          <a:xfrm>
            <a:off x="2435696" y="6187902"/>
            <a:ext cx="4800600" cy="0"/>
          </a:xfrm>
          <a:prstGeom prst="line">
            <a:avLst/>
          </a:prstGeom>
          <a:noFill/>
          <a:ln w="25400">
            <a:solidFill>
              <a:srgbClr val="C0C0C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2873851" y="5649739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None/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</a:rPr>
              <a:t>可编程逻辑器件</a:t>
            </a:r>
            <a:endParaRPr lang="zh-CN" altLang="en-US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gray">
          <a:xfrm>
            <a:off x="1893619" y="5676727"/>
            <a:ext cx="61266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zh-CN" sz="2400" b="1" dirty="0" smtClean="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7.5</a:t>
            </a:r>
            <a:endParaRPr lang="en-US" altLang="zh-CN" sz="2400" b="1" dirty="0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49019"/>
          </a:xfrm>
        </p:spPr>
        <p:txBody>
          <a:bodyPr/>
          <a:lstStyle/>
          <a:p>
            <a:r>
              <a:rPr lang="en-US" altLang="zh-CN" sz="3000" b="1" dirty="0">
                <a:solidFill>
                  <a:srgbClr val="020605"/>
                </a:solidFill>
              </a:rPr>
              <a:t>3 </a:t>
            </a:r>
            <a:r>
              <a:rPr lang="zh-CN" altLang="en-US" sz="3000" b="1" dirty="0">
                <a:solidFill>
                  <a:srgbClr val="020605"/>
                </a:solidFill>
              </a:rPr>
              <a:t>快</a:t>
            </a:r>
            <a:r>
              <a:rPr lang="zh-CN" altLang="zh-CN" sz="3000" b="1" dirty="0">
                <a:solidFill>
                  <a:srgbClr val="020605"/>
                </a:solidFill>
              </a:rPr>
              <a:t>闪</a:t>
            </a:r>
            <a:r>
              <a:rPr lang="zh-CN" altLang="zh-CN" sz="3000" b="1" dirty="0" smtClean="0">
                <a:solidFill>
                  <a:srgbClr val="020605"/>
                </a:solidFill>
              </a:rPr>
              <a:t>存储器</a:t>
            </a:r>
            <a:r>
              <a:rPr lang="en-US" altLang="zh-CN" sz="2800" dirty="0"/>
              <a:t>(Flash Memory)</a:t>
            </a:r>
            <a:endParaRPr lang="en-US" altLang="zh-CN" sz="3000" b="1" dirty="0" smtClean="0">
              <a:solidFill>
                <a:srgbClr val="020605"/>
              </a:solidFill>
            </a:endParaRPr>
          </a:p>
          <a:p>
            <a:endParaRPr lang="zh-CN" altLang="en-US" sz="900" dirty="0"/>
          </a:p>
          <a:p>
            <a:r>
              <a:rPr lang="zh-CN" altLang="zh-CN" sz="2400" dirty="0" smtClean="0"/>
              <a:t>是</a:t>
            </a:r>
            <a:r>
              <a:rPr lang="zh-CN" altLang="zh-CN" sz="2400" dirty="0"/>
              <a:t>一类非易失性存储器</a:t>
            </a:r>
            <a:r>
              <a:rPr lang="en-US" altLang="zh-CN" sz="2400" dirty="0"/>
              <a:t>NVM(Non-Volatile Memory)</a:t>
            </a:r>
            <a:r>
              <a:rPr lang="zh-CN" altLang="zh-CN" sz="2400" dirty="0"/>
              <a:t>，即使在供电电源关闭后仍能保持片内信息。相对传统的</a:t>
            </a:r>
            <a:r>
              <a:rPr lang="en-US" altLang="zh-CN" sz="2400" dirty="0"/>
              <a:t>EEPROM</a:t>
            </a:r>
            <a:r>
              <a:rPr lang="zh-CN" altLang="zh-CN" sz="2400" dirty="0"/>
              <a:t>芯片，该类芯片可以用电气方法快速地擦写</a:t>
            </a:r>
            <a:r>
              <a:rPr lang="en-US" altLang="zh-CN" sz="2400" dirty="0"/>
              <a:t>.</a:t>
            </a:r>
            <a:r>
              <a:rPr lang="zh-CN" altLang="zh-CN" sz="2400" dirty="0"/>
              <a:t>由于快擦写存储器不需要存储电容器，故其集成度更高，制造成本较低。</a:t>
            </a:r>
          </a:p>
          <a:p>
            <a:r>
              <a:rPr lang="zh-CN" altLang="zh-CN" sz="2400" dirty="0">
                <a:solidFill>
                  <a:srgbClr val="1109B7"/>
                </a:solidFill>
              </a:rPr>
              <a:t>闪速存储器的结构</a:t>
            </a:r>
            <a:r>
              <a:rPr lang="zh-CN" altLang="zh-CN" sz="2400" dirty="0"/>
              <a:t>类似于</a:t>
            </a:r>
            <a:r>
              <a:rPr lang="en-US" altLang="zh-CN" sz="2400" dirty="0"/>
              <a:t>EPROM</a:t>
            </a:r>
            <a:r>
              <a:rPr lang="zh-CN" altLang="zh-CN" sz="2400" dirty="0"/>
              <a:t>和</a:t>
            </a:r>
            <a:r>
              <a:rPr lang="en-US" altLang="zh-CN" sz="2400" dirty="0"/>
              <a:t>EEPROM</a:t>
            </a:r>
            <a:r>
              <a:rPr lang="zh-CN" altLang="zh-CN" sz="2400" dirty="0"/>
              <a:t>，同为双栅极</a:t>
            </a:r>
            <a:r>
              <a:rPr lang="en-US" altLang="zh-CN" sz="2400" dirty="0"/>
              <a:t> MOS </a:t>
            </a:r>
            <a:r>
              <a:rPr lang="zh-CN" altLang="zh-CN" sz="2400" dirty="0"/>
              <a:t>管结构。两个栅极为控制栅和浮置栅。闪速存储器的隧道氧化物层较</a:t>
            </a:r>
            <a:r>
              <a:rPr lang="en-US" altLang="zh-CN" sz="2400" dirty="0"/>
              <a:t>EEPROM</a:t>
            </a:r>
            <a:r>
              <a:rPr lang="zh-CN" altLang="zh-CN" sz="2400" dirty="0"/>
              <a:t>的更薄。</a:t>
            </a:r>
          </a:p>
          <a:p>
            <a:r>
              <a:rPr lang="zh-CN" altLang="zh-CN" sz="2400" dirty="0">
                <a:solidFill>
                  <a:srgbClr val="1109B7"/>
                </a:solidFill>
              </a:rPr>
              <a:t>闪速存储器的擦除方法</a:t>
            </a:r>
            <a:r>
              <a:rPr lang="zh-CN" altLang="zh-CN" sz="2400" dirty="0"/>
              <a:t>与</a:t>
            </a:r>
            <a:r>
              <a:rPr lang="en-US" altLang="zh-CN" sz="2400" dirty="0"/>
              <a:t>EEPROM</a:t>
            </a:r>
            <a:r>
              <a:rPr lang="zh-CN" altLang="zh-CN" sz="2400" dirty="0"/>
              <a:t>相似，利用“隧道效应”。而编程方法有 </a:t>
            </a:r>
            <a:r>
              <a:rPr lang="en-US" altLang="zh-CN" sz="2400" dirty="0"/>
              <a:t>FN</a:t>
            </a:r>
            <a:r>
              <a:rPr lang="zh-CN" altLang="zh-CN" sz="2400" dirty="0"/>
              <a:t>（</a:t>
            </a:r>
            <a:r>
              <a:rPr lang="en-US" altLang="zh-CN" sz="2400" dirty="0"/>
              <a:t>Fowler-</a:t>
            </a:r>
            <a:r>
              <a:rPr lang="en-US" altLang="zh-CN" sz="2400" dirty="0" err="1"/>
              <a:t>Nordheim</a:t>
            </a:r>
            <a:r>
              <a:rPr lang="zh-CN" altLang="zh-CN" sz="2400" dirty="0"/>
              <a:t>）隧道效应法和</a:t>
            </a:r>
            <a:r>
              <a:rPr lang="en-US" altLang="zh-CN" sz="2400" dirty="0"/>
              <a:t> CHE</a:t>
            </a:r>
            <a:r>
              <a:rPr lang="zh-CN" altLang="zh-CN" sz="2400" dirty="0"/>
              <a:t>（</a:t>
            </a:r>
            <a:r>
              <a:rPr lang="en-US" altLang="zh-CN" sz="2400" dirty="0"/>
              <a:t>Channel </a:t>
            </a:r>
            <a:r>
              <a:rPr lang="en-US" altLang="zh-CN" sz="2400" dirty="0" err="1"/>
              <a:t>HotElectron</a:t>
            </a:r>
            <a:r>
              <a:rPr lang="zh-CN" altLang="zh-CN" sz="2400" dirty="0"/>
              <a:t>，沟道热电子）法两类。在编程和擦除时，闪速存储器可一次对多个存储单元同时完成，因而闪速存储器的存取速率比</a:t>
            </a:r>
            <a:r>
              <a:rPr lang="en-US" altLang="zh-CN" sz="2400" dirty="0"/>
              <a:t> EPROM</a:t>
            </a:r>
            <a:r>
              <a:rPr lang="zh-CN" altLang="zh-CN" sz="2400" dirty="0"/>
              <a:t>、</a:t>
            </a:r>
            <a:r>
              <a:rPr lang="en-US" altLang="zh-CN" sz="2400" dirty="0"/>
              <a:t>EEPROM </a:t>
            </a:r>
            <a:r>
              <a:rPr lang="zh-CN" altLang="zh-CN" sz="2400" dirty="0"/>
              <a:t>快</a:t>
            </a:r>
            <a:r>
              <a:rPr lang="zh-CN" altLang="zh-CN" sz="2400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8807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7.3  </a:t>
            </a:r>
            <a:r>
              <a:rPr lang="zh-CN" altLang="zh-CN" dirty="0" smtClean="0"/>
              <a:t>随机</a:t>
            </a:r>
            <a:r>
              <a:rPr lang="zh-CN" altLang="en-US" dirty="0" smtClean="0"/>
              <a:t>存取存</a:t>
            </a:r>
            <a:r>
              <a:rPr lang="zh-CN" altLang="zh-CN" dirty="0" smtClean="0"/>
              <a:t>储器</a:t>
            </a:r>
            <a:r>
              <a:rPr lang="zh-CN" altLang="zh-CN" dirty="0"/>
              <a:t>（</a:t>
            </a:r>
            <a:r>
              <a:rPr lang="en-US" altLang="zh-CN" dirty="0"/>
              <a:t>RAM</a:t>
            </a:r>
            <a:r>
              <a:rPr lang="zh-CN" altLang="zh-CN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52736"/>
            <a:ext cx="8712968" cy="524827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    </a:t>
            </a:r>
            <a:r>
              <a:rPr lang="zh-CN" altLang="zh-CN" sz="2800" dirty="0" smtClean="0">
                <a:solidFill>
                  <a:srgbClr val="020605"/>
                </a:solidFill>
              </a:rPr>
              <a:t>随机存储器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（</a:t>
            </a:r>
            <a:r>
              <a:rPr lang="en-US" altLang="zh-CN" sz="2800" dirty="0">
                <a:solidFill>
                  <a:srgbClr val="020605"/>
                </a:solidFill>
              </a:rPr>
              <a:t>Random Access Memory</a:t>
            </a:r>
            <a:r>
              <a:rPr lang="zh-CN" altLang="zh-CN" sz="2800" dirty="0">
                <a:solidFill>
                  <a:srgbClr val="020605"/>
                </a:solidFill>
              </a:rPr>
              <a:t>）由于能够在存储器的任意一个单元进行读或写，所以又称为随机读</a:t>
            </a:r>
            <a:r>
              <a:rPr lang="en-US" altLang="zh-CN" sz="2800" dirty="0">
                <a:solidFill>
                  <a:srgbClr val="020605"/>
                </a:solidFill>
              </a:rPr>
              <a:t>/</a:t>
            </a:r>
            <a:r>
              <a:rPr lang="zh-CN" altLang="zh-CN" sz="2800" dirty="0">
                <a:solidFill>
                  <a:srgbClr val="020605"/>
                </a:solidFill>
              </a:rPr>
              <a:t>写存储（</a:t>
            </a:r>
            <a:r>
              <a:rPr lang="en-US" altLang="zh-CN" sz="2800" dirty="0">
                <a:solidFill>
                  <a:srgbClr val="020605"/>
                </a:solidFill>
              </a:rPr>
              <a:t>RWR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Read Write Memory</a:t>
            </a:r>
            <a:r>
              <a:rPr lang="zh-CN" altLang="zh-CN" sz="2800" dirty="0">
                <a:solidFill>
                  <a:srgbClr val="020605"/>
                </a:solidFill>
              </a:rPr>
              <a:t>）</a:t>
            </a:r>
            <a:r>
              <a:rPr lang="zh-CN" altLang="zh-CN" sz="2800" dirty="0" smtClean="0">
                <a:solidFill>
                  <a:srgbClr val="020605"/>
                </a:solidFill>
              </a:rPr>
              <a:t>。</a:t>
            </a:r>
            <a:endParaRPr lang="en-US" altLang="zh-CN" sz="2800" dirty="0" smtClean="0">
              <a:solidFill>
                <a:srgbClr val="020605"/>
              </a:solidFill>
            </a:endParaRPr>
          </a:p>
          <a:p>
            <a:pPr marL="0" indent="0">
              <a:buNone/>
            </a:pPr>
            <a:endParaRPr lang="en-US" altLang="zh-CN" sz="1000" dirty="0" smtClean="0"/>
          </a:p>
          <a:p>
            <a:r>
              <a:rPr lang="zh-CN" altLang="zh-CN" sz="2800" dirty="0" smtClean="0">
                <a:solidFill>
                  <a:srgbClr val="1109B7"/>
                </a:solidFill>
              </a:rPr>
              <a:t>优点</a:t>
            </a:r>
            <a:r>
              <a:rPr lang="zh-CN" altLang="en-US" sz="2800" dirty="0" smtClean="0">
                <a:solidFill>
                  <a:srgbClr val="1109B7"/>
                </a:solidFill>
              </a:rPr>
              <a:t>：</a:t>
            </a:r>
            <a:r>
              <a:rPr lang="zh-CN" altLang="zh-CN" sz="2800" dirty="0" smtClean="0">
                <a:solidFill>
                  <a:srgbClr val="020605"/>
                </a:solidFill>
              </a:rPr>
              <a:t>读</a:t>
            </a:r>
            <a:r>
              <a:rPr lang="zh-CN" altLang="zh-CN" sz="2800" dirty="0">
                <a:solidFill>
                  <a:srgbClr val="020605"/>
                </a:solidFill>
              </a:rPr>
              <a:t>、写方便，使用灵活</a:t>
            </a:r>
            <a:r>
              <a:rPr lang="zh-CN" altLang="zh-CN" sz="2800" dirty="0" smtClean="0">
                <a:solidFill>
                  <a:srgbClr val="020605"/>
                </a:solidFill>
              </a:rPr>
              <a:t>；</a:t>
            </a:r>
            <a:endParaRPr lang="en-US" altLang="zh-CN" sz="2800" dirty="0" smtClean="0">
              <a:solidFill>
                <a:srgbClr val="020605"/>
              </a:solidFill>
            </a:endParaRPr>
          </a:p>
          <a:p>
            <a:r>
              <a:rPr lang="zh-CN" altLang="zh-CN" sz="2800" dirty="0">
                <a:solidFill>
                  <a:srgbClr val="1109B7"/>
                </a:solidFill>
              </a:rPr>
              <a:t>缺点</a:t>
            </a:r>
            <a:r>
              <a:rPr lang="zh-CN" altLang="en-US" sz="2800" dirty="0">
                <a:solidFill>
                  <a:srgbClr val="1109B7"/>
                </a:solidFill>
              </a:rPr>
              <a:t>：</a:t>
            </a:r>
            <a:r>
              <a:rPr lang="zh-CN" altLang="zh-CN" sz="2800" dirty="0">
                <a:solidFill>
                  <a:srgbClr val="020605"/>
                </a:solidFill>
              </a:rPr>
              <a:t>存储</a:t>
            </a:r>
            <a:r>
              <a:rPr lang="zh-CN" altLang="zh-CN" sz="2800" dirty="0">
                <a:solidFill>
                  <a:srgbClr val="020605"/>
                </a:solidFill>
              </a:rPr>
              <a:t>的信息不是永久性的，存储器电路断电后，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原先所保存的数据将全部丢失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r>
              <a:rPr lang="zh-CN" altLang="en-US" sz="2800" dirty="0">
                <a:solidFill>
                  <a:srgbClr val="1109B7"/>
                </a:solidFill>
              </a:rPr>
              <a:t>应用：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主要用来微控制器在运行过程中的临时性的输入</a:t>
            </a:r>
            <a:r>
              <a:rPr lang="en-US" altLang="zh-CN" sz="2800" dirty="0">
                <a:solidFill>
                  <a:srgbClr val="020605"/>
                </a:solidFill>
              </a:rPr>
              <a:t>/</a:t>
            </a:r>
            <a:r>
              <a:rPr lang="zh-CN" altLang="zh-CN" sz="2800" dirty="0">
                <a:solidFill>
                  <a:srgbClr val="020605"/>
                </a:solidFill>
              </a:rPr>
              <a:t>输出数据、中间结果以及作为堆栈。</a:t>
            </a:r>
          </a:p>
          <a:p>
            <a:r>
              <a:rPr lang="zh-CN" altLang="en-US" sz="2800" dirty="0">
                <a:solidFill>
                  <a:srgbClr val="1109B7"/>
                </a:solidFill>
              </a:rPr>
              <a:t>分类：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可以分为静态存储器</a:t>
            </a:r>
            <a:r>
              <a:rPr lang="en-US" altLang="zh-CN" sz="2800" dirty="0">
                <a:solidFill>
                  <a:srgbClr val="020605"/>
                </a:solidFill>
              </a:rPr>
              <a:t>(SRAM)</a:t>
            </a:r>
            <a:r>
              <a:rPr lang="zh-CN" altLang="zh-CN" sz="2800" dirty="0">
                <a:solidFill>
                  <a:srgbClr val="020605"/>
                </a:solidFill>
              </a:rPr>
              <a:t>和动态存储器</a:t>
            </a:r>
            <a:r>
              <a:rPr lang="en-US" altLang="zh-CN" sz="2800" dirty="0">
                <a:solidFill>
                  <a:srgbClr val="020605"/>
                </a:solidFill>
              </a:rPr>
              <a:t>(DRAM)</a:t>
            </a:r>
            <a:r>
              <a:rPr lang="zh-CN" altLang="zh-CN" sz="2800" dirty="0">
                <a:solidFill>
                  <a:srgbClr val="020605"/>
                </a:solidFill>
              </a:rPr>
              <a:t>。</a:t>
            </a:r>
            <a:endParaRPr lang="zh-CN" altLang="en-US" sz="28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7079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00808"/>
            <a:ext cx="448889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131840" y="5157192"/>
            <a:ext cx="3871573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７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-5</a:t>
            </a:r>
            <a:r>
              <a:rPr lang="zh-CN" altLang="en-US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ＲＡＭ </a:t>
            </a:r>
            <a:r>
              <a:rPr lang="zh-CN" altLang="en-US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的结构框图</a:t>
            </a:r>
          </a:p>
        </p:txBody>
      </p:sp>
    </p:spTree>
    <p:extLst>
      <p:ext uri="{BB962C8B-B14F-4D97-AF65-F5344CB8AC3E}">
        <p14:creationId xmlns:p14="http://schemas.microsoft.com/office/powerpoint/2010/main" val="29680128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7.2.1 </a:t>
            </a:r>
            <a:r>
              <a:rPr lang="zh-CN" altLang="zh-CN" dirty="0" smtClean="0"/>
              <a:t>静态</a:t>
            </a:r>
            <a:r>
              <a:rPr lang="en-US" altLang="zh-CN" dirty="0" smtClean="0"/>
              <a:t>RAM</a:t>
            </a:r>
            <a:r>
              <a:rPr lang="zh-CN" altLang="en-US" dirty="0" smtClean="0"/>
              <a:t>的</a:t>
            </a:r>
            <a:r>
              <a:rPr lang="zh-CN" altLang="zh-CN" dirty="0" smtClean="0"/>
              <a:t>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435280" cy="5665043"/>
          </a:xfrm>
        </p:spPr>
        <p:txBody>
          <a:bodyPr/>
          <a:lstStyle/>
          <a:p>
            <a:r>
              <a:rPr lang="en-US" altLang="zh-CN" sz="3000" b="1" dirty="0">
                <a:solidFill>
                  <a:srgbClr val="1109B7"/>
                </a:solidFill>
              </a:rPr>
              <a:t>1. </a:t>
            </a:r>
            <a:r>
              <a:rPr lang="en-US" altLang="zh-CN" sz="3000" b="1" dirty="0">
                <a:solidFill>
                  <a:srgbClr val="1109B7"/>
                </a:solidFill>
              </a:rPr>
              <a:t>S</a:t>
            </a:r>
            <a:r>
              <a:rPr lang="en-US" altLang="zh-CN" sz="3000" b="1" dirty="0" smtClean="0">
                <a:solidFill>
                  <a:srgbClr val="1109B7"/>
                </a:solidFill>
              </a:rPr>
              <a:t>RAM</a:t>
            </a:r>
            <a:r>
              <a:rPr lang="zh-CN" altLang="zh-CN" sz="3000" b="1" dirty="0">
                <a:solidFill>
                  <a:srgbClr val="1109B7"/>
                </a:solidFill>
              </a:rPr>
              <a:t>存储电路</a:t>
            </a:r>
          </a:p>
          <a:p>
            <a:pPr marL="0" indent="0">
              <a:buNone/>
            </a:pPr>
            <a:r>
              <a:rPr lang="en-US" altLang="zh-CN" sz="2400" dirty="0" smtClean="0"/>
              <a:t>    </a:t>
            </a:r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en-US" altLang="zh-CN" sz="2400" dirty="0" smtClean="0"/>
              <a:t>   </a:t>
            </a:r>
            <a:r>
              <a:rPr lang="en-US" altLang="zh-CN" sz="2600" dirty="0" smtClean="0"/>
              <a:t>SRAM</a:t>
            </a:r>
            <a:r>
              <a:rPr lang="zh-CN" altLang="zh-CN" sz="2600" dirty="0"/>
              <a:t>存储单元的每一位是在静态触发器的基础上附加门控管而构成的，图</a:t>
            </a:r>
            <a:r>
              <a:rPr lang="en-US" altLang="zh-CN" sz="2600" dirty="0" smtClean="0"/>
              <a:t>7-6</a:t>
            </a:r>
            <a:r>
              <a:rPr lang="zh-CN" altLang="zh-CN" sz="2600" dirty="0" smtClean="0"/>
              <a:t>是</a:t>
            </a:r>
            <a:r>
              <a:rPr lang="zh-CN" altLang="zh-CN" sz="2600" dirty="0"/>
              <a:t>用</a:t>
            </a:r>
            <a:r>
              <a:rPr lang="en-US" altLang="zh-CN" sz="2600" dirty="0"/>
              <a:t>N</a:t>
            </a:r>
            <a:r>
              <a:rPr lang="zh-CN" altLang="zh-CN" sz="2600" dirty="0"/>
              <a:t>沟道增强型</a:t>
            </a:r>
            <a:r>
              <a:rPr lang="en-US" altLang="zh-CN" sz="2600" dirty="0"/>
              <a:t>MOS</a:t>
            </a:r>
            <a:r>
              <a:rPr lang="zh-CN" altLang="zh-CN" sz="2600" dirty="0"/>
              <a:t>管组成的静态存储电路。其中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1</a:t>
            </a:r>
            <a:r>
              <a:rPr lang="zh-CN" altLang="zh-CN" sz="2600" dirty="0"/>
              <a:t>～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4</a:t>
            </a:r>
            <a:r>
              <a:rPr lang="zh-CN" altLang="zh-CN" sz="2600" dirty="0"/>
              <a:t>构成基本</a:t>
            </a:r>
            <a:r>
              <a:rPr lang="en-US" altLang="zh-CN" sz="2600" dirty="0"/>
              <a:t>RS</a:t>
            </a:r>
            <a:r>
              <a:rPr lang="zh-CN" altLang="zh-CN" sz="2600" dirty="0"/>
              <a:t>触发器，用于记忆一位二进制代码。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5</a:t>
            </a:r>
            <a:r>
              <a:rPr lang="zh-CN" altLang="zh-CN" sz="2600" dirty="0"/>
              <a:t>、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6</a:t>
            </a:r>
            <a:r>
              <a:rPr lang="zh-CN" altLang="zh-CN" sz="2600" dirty="0"/>
              <a:t>为存储电路的控制门，由行选择线</a:t>
            </a:r>
            <a:r>
              <a:rPr lang="en-US" altLang="zh-CN" sz="2600" i="1" dirty="0"/>
              <a:t>X</a:t>
            </a:r>
            <a:r>
              <a:rPr lang="en-US" altLang="zh-CN" sz="2600" baseline="-25000" dirty="0"/>
              <a:t>i</a:t>
            </a:r>
            <a:r>
              <a:rPr lang="zh-CN" altLang="zh-CN" sz="2600" dirty="0"/>
              <a:t>控制。</a:t>
            </a:r>
            <a:r>
              <a:rPr lang="en-US" altLang="zh-CN" sz="2600" i="1" dirty="0"/>
              <a:t>X</a:t>
            </a:r>
            <a:r>
              <a:rPr lang="en-US" altLang="zh-CN" sz="2600" baseline="-25000" dirty="0"/>
              <a:t>i</a:t>
            </a:r>
            <a:r>
              <a:rPr lang="en-US" altLang="zh-CN" sz="2600" dirty="0"/>
              <a:t>=1</a:t>
            </a:r>
            <a:r>
              <a:rPr lang="zh-CN" altLang="zh-CN" sz="2600" dirty="0"/>
              <a:t>时，</a:t>
            </a:r>
            <a:r>
              <a:rPr lang="en-US" altLang="zh-CN" sz="2600" dirty="0"/>
              <a:t>T5</a:t>
            </a:r>
            <a:r>
              <a:rPr lang="zh-CN" altLang="zh-CN" sz="2600" dirty="0"/>
              <a:t>、</a:t>
            </a:r>
            <a:r>
              <a:rPr lang="en-US" altLang="zh-CN" sz="2600" dirty="0"/>
              <a:t>T6</a:t>
            </a:r>
            <a:r>
              <a:rPr lang="zh-CN" altLang="zh-CN" sz="2600" dirty="0"/>
              <a:t>导通，存储电路与位线接通；</a:t>
            </a:r>
            <a:r>
              <a:rPr lang="en-US" altLang="zh-CN" sz="2600" i="1" dirty="0"/>
              <a:t>X</a:t>
            </a:r>
            <a:r>
              <a:rPr lang="en-US" altLang="zh-CN" sz="2600" baseline="-25000" dirty="0"/>
              <a:t>i</a:t>
            </a:r>
            <a:r>
              <a:rPr lang="en-US" altLang="zh-CN" sz="2600" dirty="0"/>
              <a:t>=0</a:t>
            </a:r>
            <a:r>
              <a:rPr lang="zh-CN" altLang="zh-CN" sz="2600" dirty="0"/>
              <a:t>时，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5</a:t>
            </a:r>
            <a:r>
              <a:rPr lang="zh-CN" altLang="zh-CN" sz="2600" dirty="0"/>
              <a:t>、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6</a:t>
            </a:r>
            <a:r>
              <a:rPr lang="zh-CN" altLang="zh-CN" sz="2600" dirty="0"/>
              <a:t>截止，存储电路与位线隔离。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7</a:t>
            </a:r>
            <a:r>
              <a:rPr lang="zh-CN" altLang="zh-CN" sz="2600" dirty="0"/>
              <a:t>、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8</a:t>
            </a:r>
            <a:r>
              <a:rPr lang="zh-CN" altLang="zh-CN" sz="2600" dirty="0"/>
              <a:t>是列存储电路的公共控制门，用于控制位线和数据线的连接状态，由列选择线</a:t>
            </a:r>
            <a:r>
              <a:rPr lang="en-US" altLang="zh-CN" sz="2600" i="1" dirty="0" err="1"/>
              <a:t>Y</a:t>
            </a:r>
            <a:r>
              <a:rPr lang="en-US" altLang="zh-CN" sz="2600" baseline="-25000" dirty="0" err="1"/>
              <a:t>j</a:t>
            </a:r>
            <a:r>
              <a:rPr lang="zh-CN" altLang="zh-CN" sz="2600" dirty="0"/>
              <a:t>控制。显然，当位选信号</a:t>
            </a:r>
            <a:r>
              <a:rPr lang="en-US" altLang="zh-CN" sz="2600" dirty="0"/>
              <a:t>X</a:t>
            </a:r>
            <a:r>
              <a:rPr lang="en-US" altLang="zh-CN" sz="2600" baseline="-25000" dirty="0"/>
              <a:t>i</a:t>
            </a:r>
            <a:r>
              <a:rPr lang="zh-CN" altLang="zh-CN" sz="2600" dirty="0"/>
              <a:t>和列选信号</a:t>
            </a:r>
            <a:r>
              <a:rPr lang="en-US" altLang="zh-CN" sz="2600" i="1" dirty="0" err="1"/>
              <a:t>Y</a:t>
            </a:r>
            <a:r>
              <a:rPr lang="en-US" altLang="zh-CN" sz="2600" baseline="-25000" dirty="0" err="1"/>
              <a:t>j</a:t>
            </a:r>
            <a:r>
              <a:rPr lang="zh-CN" altLang="zh-CN" sz="2600" dirty="0"/>
              <a:t>都为高电平，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5</a:t>
            </a:r>
            <a:r>
              <a:rPr lang="zh-CN" altLang="zh-CN" sz="2600" dirty="0"/>
              <a:t>～</a:t>
            </a:r>
            <a:r>
              <a:rPr lang="en-US" altLang="zh-CN" sz="2600" dirty="0"/>
              <a:t>T</a:t>
            </a:r>
            <a:r>
              <a:rPr lang="en-US" altLang="zh-CN" sz="2600" baseline="-25000" dirty="0"/>
              <a:t>6</a:t>
            </a:r>
            <a:r>
              <a:rPr lang="zh-CN" altLang="zh-CN" sz="2600" dirty="0"/>
              <a:t>均导通，触发器与数据线接通，存储电路才能进行数据的读或写操作。静态</a:t>
            </a:r>
            <a:r>
              <a:rPr lang="en-US" altLang="zh-CN" sz="2600" dirty="0"/>
              <a:t>RAM</a:t>
            </a:r>
            <a:r>
              <a:rPr lang="zh-CN" altLang="zh-CN" sz="2600" dirty="0"/>
              <a:t>靠触发器保存数据，只要不断电，数据就能长久保存。</a:t>
            </a:r>
            <a:endParaRPr lang="zh-CN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073092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057" y="1196752"/>
            <a:ext cx="578565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50331" y="5661248"/>
            <a:ext cx="357662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7-6  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MOS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静态存储器</a:t>
            </a:r>
          </a:p>
        </p:txBody>
      </p:sp>
    </p:spTree>
    <p:extLst>
      <p:ext uri="{BB962C8B-B14F-4D97-AF65-F5344CB8AC3E}">
        <p14:creationId xmlns:p14="http://schemas.microsoft.com/office/powerpoint/2010/main" val="464840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900" dirty="0" smtClean="0">
                <a:solidFill>
                  <a:srgbClr val="020605"/>
                </a:solidFill>
              </a:rPr>
              <a:t>2 </a:t>
            </a:r>
            <a:r>
              <a:rPr lang="en-US" altLang="zh-CN" sz="2900" dirty="0" smtClean="0">
                <a:solidFill>
                  <a:srgbClr val="020605"/>
                </a:solidFill>
              </a:rPr>
              <a:t>SRAM</a:t>
            </a:r>
            <a:r>
              <a:rPr lang="zh-CN" altLang="zh-CN" sz="2900" dirty="0">
                <a:solidFill>
                  <a:srgbClr val="020605"/>
                </a:solidFill>
              </a:rPr>
              <a:t>的</a:t>
            </a:r>
            <a:r>
              <a:rPr lang="zh-CN" altLang="zh-CN" sz="2900" dirty="0" smtClean="0">
                <a:solidFill>
                  <a:srgbClr val="020605"/>
                </a:solidFill>
              </a:rPr>
              <a:t>结构</a:t>
            </a:r>
            <a:r>
              <a:rPr lang="zh-CN" altLang="en-US" sz="2900" dirty="0">
                <a:solidFill>
                  <a:srgbClr val="020605"/>
                </a:solidFill>
              </a:rPr>
              <a:t>及</a:t>
            </a:r>
            <a:r>
              <a:rPr lang="zh-CN" altLang="zh-CN" sz="2900" dirty="0" smtClean="0">
                <a:solidFill>
                  <a:srgbClr val="020605"/>
                </a:solidFill>
              </a:rPr>
              <a:t>工作</a:t>
            </a:r>
            <a:r>
              <a:rPr lang="zh-CN" altLang="zh-CN" sz="2900" dirty="0">
                <a:solidFill>
                  <a:srgbClr val="020605"/>
                </a:solidFill>
              </a:rPr>
              <a:t>原理</a:t>
            </a: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20605"/>
                </a:solidFill>
              </a:rPr>
              <a:t>  </a:t>
            </a:r>
            <a:endParaRPr lang="en-US" altLang="zh-CN" sz="1200" dirty="0" smtClean="0">
              <a:solidFill>
                <a:srgbClr val="020605"/>
              </a:solidFill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800" dirty="0">
                <a:solidFill>
                  <a:srgbClr val="020605"/>
                </a:solidFill>
              </a:rPr>
              <a:t> </a:t>
            </a:r>
            <a:r>
              <a:rPr lang="en-US" altLang="zh-CN" sz="2800" dirty="0" smtClean="0">
                <a:solidFill>
                  <a:srgbClr val="020605"/>
                </a:solidFill>
              </a:rPr>
              <a:t>  </a:t>
            </a:r>
            <a:r>
              <a:rPr lang="zh-CN" altLang="zh-CN" sz="2700" dirty="0" smtClean="0">
                <a:solidFill>
                  <a:srgbClr val="020605"/>
                </a:solidFill>
              </a:rPr>
              <a:t>静态随机存储器</a:t>
            </a:r>
            <a:r>
              <a:rPr lang="en-US" altLang="zh-CN" sz="2700" dirty="0">
                <a:solidFill>
                  <a:srgbClr val="020605"/>
                </a:solidFill>
              </a:rPr>
              <a:t>(SRAM)</a:t>
            </a:r>
            <a:r>
              <a:rPr lang="zh-CN" altLang="zh-CN" sz="2700" dirty="0">
                <a:solidFill>
                  <a:srgbClr val="020605"/>
                </a:solidFill>
              </a:rPr>
              <a:t>通常由地址译码器、读</a:t>
            </a:r>
            <a:r>
              <a:rPr lang="en-US" altLang="zh-CN" sz="2700" dirty="0">
                <a:solidFill>
                  <a:srgbClr val="020605"/>
                </a:solidFill>
              </a:rPr>
              <a:t>/</a:t>
            </a:r>
            <a:r>
              <a:rPr lang="zh-CN" altLang="zh-CN" sz="2700" dirty="0">
                <a:solidFill>
                  <a:srgbClr val="020605"/>
                </a:solidFill>
              </a:rPr>
              <a:t>写控制电路、片选控制和存储矩阵等部分组成，如图</a:t>
            </a:r>
            <a:r>
              <a:rPr lang="en-US" altLang="zh-CN" sz="2700" dirty="0" smtClean="0">
                <a:solidFill>
                  <a:srgbClr val="020605"/>
                </a:solidFill>
              </a:rPr>
              <a:t>7-7</a:t>
            </a:r>
            <a:r>
              <a:rPr lang="zh-CN" altLang="zh-CN" sz="2700" dirty="0" smtClean="0">
                <a:solidFill>
                  <a:srgbClr val="020605"/>
                </a:solidFill>
              </a:rPr>
              <a:t>所</a:t>
            </a:r>
            <a:r>
              <a:rPr lang="zh-CN" altLang="zh-CN" sz="2700" dirty="0">
                <a:solidFill>
                  <a:srgbClr val="020605"/>
                </a:solidFill>
              </a:rPr>
              <a:t>示。存储矩阵由许多存储单元排列而成，每个存储单元能存储</a:t>
            </a:r>
            <a:r>
              <a:rPr lang="en-US" altLang="zh-CN" sz="2700" dirty="0">
                <a:solidFill>
                  <a:srgbClr val="020605"/>
                </a:solidFill>
              </a:rPr>
              <a:t>1</a:t>
            </a:r>
            <a:r>
              <a:rPr lang="zh-CN" altLang="zh-CN" sz="2700" dirty="0">
                <a:solidFill>
                  <a:srgbClr val="020605"/>
                </a:solidFill>
              </a:rPr>
              <a:t>位二进制数据</a:t>
            </a:r>
            <a:r>
              <a:rPr lang="en-US" altLang="zh-CN" sz="2700" dirty="0">
                <a:solidFill>
                  <a:srgbClr val="020605"/>
                </a:solidFill>
              </a:rPr>
              <a:t>(1</a:t>
            </a:r>
            <a:r>
              <a:rPr lang="zh-CN" altLang="zh-CN" sz="2700" dirty="0">
                <a:solidFill>
                  <a:srgbClr val="020605"/>
                </a:solidFill>
              </a:rPr>
              <a:t>或</a:t>
            </a:r>
            <a:r>
              <a:rPr lang="en-US" altLang="zh-CN" sz="2700" dirty="0">
                <a:solidFill>
                  <a:srgbClr val="020605"/>
                </a:solidFill>
              </a:rPr>
              <a:t>0)</a:t>
            </a:r>
            <a:r>
              <a:rPr lang="zh-CN" altLang="zh-CN" sz="2700" dirty="0">
                <a:solidFill>
                  <a:srgbClr val="020605"/>
                </a:solidFill>
              </a:rPr>
              <a:t>。在译码器和读</a:t>
            </a:r>
            <a:r>
              <a:rPr lang="en-US" altLang="zh-CN" sz="2700" dirty="0">
                <a:solidFill>
                  <a:srgbClr val="020605"/>
                </a:solidFill>
              </a:rPr>
              <a:t>/</a:t>
            </a:r>
            <a:r>
              <a:rPr lang="zh-CN" altLang="zh-CN" sz="2700" dirty="0">
                <a:solidFill>
                  <a:srgbClr val="020605"/>
                </a:solidFill>
              </a:rPr>
              <a:t>写控制电路的控制下，既可写入</a:t>
            </a:r>
            <a:r>
              <a:rPr lang="en-US" altLang="zh-CN" sz="2700" dirty="0">
                <a:solidFill>
                  <a:srgbClr val="020605"/>
                </a:solidFill>
              </a:rPr>
              <a:t>1</a:t>
            </a:r>
            <a:r>
              <a:rPr lang="zh-CN" altLang="zh-CN" sz="2700" dirty="0">
                <a:solidFill>
                  <a:srgbClr val="020605"/>
                </a:solidFill>
              </a:rPr>
              <a:t>或</a:t>
            </a:r>
            <a:r>
              <a:rPr lang="en-US" altLang="zh-CN" sz="2700" dirty="0">
                <a:solidFill>
                  <a:srgbClr val="020605"/>
                </a:solidFill>
              </a:rPr>
              <a:t>0</a:t>
            </a:r>
            <a:r>
              <a:rPr lang="zh-CN" altLang="zh-CN" sz="2700" dirty="0">
                <a:solidFill>
                  <a:srgbClr val="020605"/>
                </a:solidFill>
              </a:rPr>
              <a:t>，又可将所存储的数据读出。地址译码器一般都分成行地址译码器和列地址译码器两部分。读</a:t>
            </a:r>
            <a:r>
              <a:rPr lang="en-US" altLang="zh-CN" sz="2700" dirty="0">
                <a:solidFill>
                  <a:srgbClr val="020605"/>
                </a:solidFill>
              </a:rPr>
              <a:t>/</a:t>
            </a:r>
            <a:r>
              <a:rPr lang="zh-CN" altLang="zh-CN" sz="2700" dirty="0">
                <a:solidFill>
                  <a:srgbClr val="020605"/>
                </a:solidFill>
              </a:rPr>
              <a:t>写控制电路用于对电路的工作状态进行控制。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9570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5698976" cy="5248275"/>
          </a:xfrm>
        </p:spPr>
        <p:txBody>
          <a:bodyPr/>
          <a:lstStyle/>
          <a:p>
            <a:r>
              <a:rPr lang="zh-CN" altLang="en-US" sz="2800" dirty="0" smtClean="0">
                <a:solidFill>
                  <a:srgbClr val="1109B7"/>
                </a:solidFill>
              </a:rPr>
              <a:t>工作原理：</a:t>
            </a:r>
            <a:endParaRPr lang="en-US" altLang="zh-CN" sz="2800" dirty="0" smtClean="0">
              <a:solidFill>
                <a:srgbClr val="1109B7"/>
              </a:solidFill>
            </a:endParaRPr>
          </a:p>
          <a:p>
            <a:pPr marL="0" indent="0">
              <a:buNone/>
            </a:pPr>
            <a:r>
              <a:rPr lang="zh-CN" altLang="zh-CN" sz="2500" dirty="0" smtClean="0">
                <a:solidFill>
                  <a:srgbClr val="020605"/>
                </a:solidFill>
              </a:rPr>
              <a:t>当</a:t>
            </a:r>
            <a:r>
              <a:rPr lang="en-US" altLang="zh-CN" sz="2500" dirty="0" smtClean="0">
                <a:solidFill>
                  <a:srgbClr val="020605"/>
                </a:solidFill>
              </a:rPr>
              <a:t>   =</a:t>
            </a:r>
            <a:r>
              <a:rPr lang="en-US" altLang="zh-CN" sz="25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时，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2</a:t>
            </a:r>
            <a:r>
              <a:rPr lang="zh-CN" altLang="zh-CN" sz="2500" dirty="0">
                <a:solidFill>
                  <a:srgbClr val="020605"/>
                </a:solidFill>
              </a:rPr>
              <a:t>被封锁，都输出低电平</a:t>
            </a:r>
            <a:r>
              <a:rPr lang="en-US" altLang="zh-CN" sz="2500" dirty="0">
                <a:solidFill>
                  <a:srgbClr val="020605"/>
                </a:solidFill>
              </a:rPr>
              <a:t>0</a:t>
            </a:r>
            <a:r>
              <a:rPr lang="zh-CN" altLang="zh-CN" sz="2500" dirty="0">
                <a:solidFill>
                  <a:srgbClr val="020605"/>
                </a:solidFill>
              </a:rPr>
              <a:t>，三态门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3</a:t>
            </a:r>
            <a:r>
              <a:rPr lang="zh-CN" altLang="zh-CN" sz="2500" dirty="0">
                <a:solidFill>
                  <a:srgbClr val="020605"/>
                </a:solidFill>
              </a:rPr>
              <a:t>、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5</a:t>
            </a:r>
            <a:r>
              <a:rPr lang="zh-CN" altLang="zh-CN" sz="2500" dirty="0">
                <a:solidFill>
                  <a:srgbClr val="020605"/>
                </a:solidFill>
              </a:rPr>
              <a:t>为高阻态，使</a:t>
            </a:r>
            <a:r>
              <a:rPr lang="en-US" altLang="zh-CN" sz="2500" dirty="0">
                <a:solidFill>
                  <a:srgbClr val="020605"/>
                </a:solidFill>
              </a:rPr>
              <a:t>I/O</a:t>
            </a:r>
            <a:r>
              <a:rPr lang="zh-CN" altLang="zh-CN" sz="2500" dirty="0">
                <a:solidFill>
                  <a:srgbClr val="020605"/>
                </a:solidFill>
              </a:rPr>
              <a:t>端和存储器内部隔离，不能进行读</a:t>
            </a:r>
            <a:r>
              <a:rPr lang="en-US" altLang="zh-CN" sz="2500" dirty="0">
                <a:solidFill>
                  <a:srgbClr val="020605"/>
                </a:solidFill>
              </a:rPr>
              <a:t>/</a:t>
            </a:r>
            <a:r>
              <a:rPr lang="zh-CN" altLang="zh-CN" sz="2500" dirty="0">
                <a:solidFill>
                  <a:srgbClr val="020605"/>
                </a:solidFill>
              </a:rPr>
              <a:t>写，这时称存储器未被选中。</a:t>
            </a:r>
            <a:r>
              <a:rPr lang="zh-CN" altLang="zh-CN" sz="2500" dirty="0" smtClean="0">
                <a:solidFill>
                  <a:srgbClr val="020605"/>
                </a:solidFill>
              </a:rPr>
              <a:t>当</a:t>
            </a:r>
            <a:r>
              <a:rPr lang="en-US" altLang="zh-CN" sz="2500" dirty="0" smtClean="0">
                <a:solidFill>
                  <a:srgbClr val="020605"/>
                </a:solidFill>
              </a:rPr>
              <a:t>   </a:t>
            </a:r>
            <a:r>
              <a:rPr lang="en-US" altLang="zh-CN" sz="2500" dirty="0">
                <a:solidFill>
                  <a:srgbClr val="020605"/>
                </a:solidFill>
              </a:rPr>
              <a:t>=0</a:t>
            </a:r>
            <a:r>
              <a:rPr lang="zh-CN" altLang="zh-CN" sz="2500" dirty="0">
                <a:solidFill>
                  <a:srgbClr val="020605"/>
                </a:solidFill>
              </a:rPr>
              <a:t>时，存储器被选中，这时可根据读</a:t>
            </a:r>
            <a:r>
              <a:rPr lang="en-US" altLang="zh-CN" sz="2500" dirty="0">
                <a:solidFill>
                  <a:srgbClr val="020605"/>
                </a:solidFill>
              </a:rPr>
              <a:t>/</a:t>
            </a:r>
            <a:r>
              <a:rPr lang="zh-CN" altLang="zh-CN" sz="2500" dirty="0">
                <a:solidFill>
                  <a:srgbClr val="020605"/>
                </a:solidFill>
              </a:rPr>
              <a:t>写</a:t>
            </a:r>
            <a:r>
              <a:rPr lang="en-US" altLang="zh-CN" sz="2500" dirty="0">
                <a:solidFill>
                  <a:srgbClr val="020605"/>
                </a:solidFill>
              </a:rPr>
              <a:t>(</a:t>
            </a:r>
            <a:r>
              <a:rPr lang="en-US" altLang="zh-CN" sz="2500" i="1" dirty="0" smtClean="0">
                <a:solidFill>
                  <a:srgbClr val="020605"/>
                </a:solidFill>
              </a:rPr>
              <a:t>R/W</a:t>
            </a:r>
            <a:r>
              <a:rPr lang="en-US" altLang="zh-CN" sz="2500" dirty="0" smtClean="0">
                <a:solidFill>
                  <a:srgbClr val="020605"/>
                </a:solidFill>
              </a:rPr>
              <a:t> </a:t>
            </a:r>
            <a:r>
              <a:rPr lang="en-US" altLang="zh-CN" sz="2500" dirty="0">
                <a:solidFill>
                  <a:srgbClr val="020605"/>
                </a:solidFill>
              </a:rPr>
              <a:t>)</a:t>
            </a:r>
            <a:r>
              <a:rPr lang="zh-CN" altLang="zh-CN" sz="2500" dirty="0">
                <a:solidFill>
                  <a:srgbClr val="020605"/>
                </a:solidFill>
              </a:rPr>
              <a:t>信号进行操作，如</a:t>
            </a:r>
            <a:r>
              <a:rPr lang="en-US" altLang="zh-CN" sz="2500" i="1" dirty="0">
                <a:solidFill>
                  <a:srgbClr val="020605"/>
                </a:solidFill>
              </a:rPr>
              <a:t>R</a:t>
            </a:r>
            <a:r>
              <a:rPr lang="en-US" altLang="zh-CN" sz="2500" dirty="0">
                <a:solidFill>
                  <a:srgbClr val="020605"/>
                </a:solidFill>
              </a:rPr>
              <a:t>/ </a:t>
            </a:r>
            <a:r>
              <a:rPr lang="zh-CN" altLang="zh-CN" sz="2500" dirty="0">
                <a:solidFill>
                  <a:srgbClr val="020605"/>
                </a:solidFill>
              </a:rPr>
              <a:t>为</a:t>
            </a:r>
            <a:r>
              <a:rPr lang="en-US" altLang="zh-CN" sz="25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输出</a:t>
            </a:r>
            <a:r>
              <a:rPr lang="en-US" altLang="zh-CN" sz="2500" dirty="0">
                <a:solidFill>
                  <a:srgbClr val="020605"/>
                </a:solidFill>
              </a:rPr>
              <a:t>0</a:t>
            </a:r>
            <a:r>
              <a:rPr lang="zh-CN" altLang="zh-CN" sz="2500" dirty="0">
                <a:solidFill>
                  <a:srgbClr val="020605"/>
                </a:solidFill>
              </a:rPr>
              <a:t>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、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5</a:t>
            </a:r>
            <a:r>
              <a:rPr lang="zh-CN" altLang="zh-CN" sz="2500" dirty="0">
                <a:solidFill>
                  <a:srgbClr val="020605"/>
                </a:solidFill>
              </a:rPr>
              <a:t>为高阻态，而</a:t>
            </a:r>
            <a:r>
              <a:rPr lang="en-US" altLang="zh-CN" sz="2500" dirty="0">
                <a:solidFill>
                  <a:srgbClr val="020605"/>
                </a:solidFill>
              </a:rPr>
              <a:t>G 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2</a:t>
            </a:r>
            <a:r>
              <a:rPr lang="zh-CN" altLang="zh-CN" sz="2500" dirty="0">
                <a:solidFill>
                  <a:srgbClr val="020605"/>
                </a:solidFill>
              </a:rPr>
              <a:t>输出</a:t>
            </a:r>
            <a:r>
              <a:rPr lang="en-US" altLang="zh-CN" sz="25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，三态门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3</a:t>
            </a:r>
            <a:r>
              <a:rPr lang="zh-CN" altLang="zh-CN" sz="2500" dirty="0">
                <a:solidFill>
                  <a:srgbClr val="020605"/>
                </a:solidFill>
              </a:rPr>
              <a:t>开通，数据</a:t>
            </a:r>
            <a:r>
              <a:rPr lang="en-US" altLang="zh-CN" sz="2500" dirty="0">
                <a:solidFill>
                  <a:srgbClr val="020605"/>
                </a:solidFill>
              </a:rPr>
              <a:t>D</a:t>
            </a:r>
            <a:r>
              <a:rPr lang="zh-CN" altLang="zh-CN" sz="2500" dirty="0">
                <a:solidFill>
                  <a:srgbClr val="020605"/>
                </a:solidFill>
              </a:rPr>
              <a:t>经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3</a:t>
            </a:r>
            <a:r>
              <a:rPr lang="zh-CN" altLang="zh-CN" sz="2500" dirty="0">
                <a:solidFill>
                  <a:srgbClr val="020605"/>
                </a:solidFill>
              </a:rPr>
              <a:t>送到</a:t>
            </a:r>
            <a:r>
              <a:rPr lang="en-US" altLang="zh-CN" sz="2500" dirty="0">
                <a:solidFill>
                  <a:srgbClr val="020605"/>
                </a:solidFill>
              </a:rPr>
              <a:t>I/O</a:t>
            </a:r>
            <a:r>
              <a:rPr lang="zh-CN" altLang="zh-CN" sz="2500" dirty="0">
                <a:solidFill>
                  <a:srgbClr val="020605"/>
                </a:solidFill>
              </a:rPr>
              <a:t>端读出，完成读操作；如</a:t>
            </a:r>
            <a:r>
              <a:rPr lang="en-US" altLang="zh-CN" sz="2500" i="1" dirty="0">
                <a:solidFill>
                  <a:srgbClr val="020605"/>
                </a:solidFill>
              </a:rPr>
              <a:t>R/</a:t>
            </a:r>
            <a:r>
              <a:rPr lang="en-US" altLang="zh-CN" sz="2500" dirty="0">
                <a:solidFill>
                  <a:srgbClr val="020605"/>
                </a:solidFill>
              </a:rPr>
              <a:t> </a:t>
            </a:r>
            <a:r>
              <a:rPr lang="zh-CN" altLang="zh-CN" sz="2500" dirty="0">
                <a:solidFill>
                  <a:srgbClr val="020605"/>
                </a:solidFill>
              </a:rPr>
              <a:t>为</a:t>
            </a:r>
            <a:r>
              <a:rPr lang="en-US" altLang="zh-CN" sz="2500" dirty="0">
                <a:solidFill>
                  <a:srgbClr val="020605"/>
                </a:solidFill>
              </a:rPr>
              <a:t>0</a:t>
            </a:r>
            <a:r>
              <a:rPr lang="zh-CN" altLang="zh-CN" sz="2500" dirty="0">
                <a:solidFill>
                  <a:srgbClr val="020605"/>
                </a:solidFill>
              </a:rPr>
              <a:t>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2</a:t>
            </a:r>
            <a:r>
              <a:rPr lang="zh-CN" altLang="zh-CN" sz="2500" dirty="0">
                <a:solidFill>
                  <a:srgbClr val="020605"/>
                </a:solidFill>
              </a:rPr>
              <a:t>输出</a:t>
            </a:r>
            <a:r>
              <a:rPr lang="en-US" altLang="zh-CN" sz="2500" dirty="0">
                <a:solidFill>
                  <a:srgbClr val="020605"/>
                </a:solidFill>
              </a:rPr>
              <a:t>0</a:t>
            </a:r>
            <a:r>
              <a:rPr lang="zh-CN" altLang="zh-CN" sz="2500" dirty="0">
                <a:solidFill>
                  <a:srgbClr val="020605"/>
                </a:solidFill>
              </a:rPr>
              <a:t>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3</a:t>
            </a:r>
            <a:r>
              <a:rPr lang="zh-CN" altLang="zh-CN" sz="2500" dirty="0">
                <a:solidFill>
                  <a:srgbClr val="020605"/>
                </a:solidFill>
              </a:rPr>
              <a:t>为高阻态，而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输出</a:t>
            </a:r>
            <a:r>
              <a:rPr lang="en-US" altLang="zh-CN" sz="25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，三态门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、</a:t>
            </a:r>
            <a:r>
              <a:rPr lang="en-US" altLang="zh-CN" sz="2500" dirty="0">
                <a:solidFill>
                  <a:srgbClr val="020605"/>
                </a:solidFill>
              </a:rPr>
              <a:t>G</a:t>
            </a:r>
            <a:r>
              <a:rPr lang="en-US" altLang="zh-CN" sz="2500" baseline="-25000" dirty="0">
                <a:solidFill>
                  <a:srgbClr val="020605"/>
                </a:solidFill>
              </a:rPr>
              <a:t>5</a:t>
            </a:r>
            <a:r>
              <a:rPr lang="zh-CN" altLang="zh-CN" sz="2500" dirty="0">
                <a:solidFill>
                  <a:srgbClr val="020605"/>
                </a:solidFill>
              </a:rPr>
              <a:t>开通，</a:t>
            </a:r>
            <a:r>
              <a:rPr lang="en-US" altLang="zh-CN" sz="2500" dirty="0">
                <a:solidFill>
                  <a:srgbClr val="020605"/>
                </a:solidFill>
              </a:rPr>
              <a:t>I/O</a:t>
            </a:r>
            <a:r>
              <a:rPr lang="zh-CN" altLang="zh-CN" sz="2500" dirty="0">
                <a:solidFill>
                  <a:srgbClr val="020605"/>
                </a:solidFill>
              </a:rPr>
              <a:t>端输入的数据以互补形式出现在存储器内部数据线上，并存入被选中的存储单元，完成写操作。</a:t>
            </a:r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2180503"/>
              </p:ext>
            </p:extLst>
          </p:nvPr>
        </p:nvGraphicFramePr>
        <p:xfrm>
          <a:off x="971600" y="1772816"/>
          <a:ext cx="288032" cy="264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58" name="公式" r:id="rId3" imgW="252847" imgH="226053" progId="Equation.3">
                  <p:embed/>
                </p:oleObj>
              </mc:Choice>
              <mc:Fallback>
                <p:oleObj name="公式" r:id="rId3" imgW="252847" imgH="226053" progId="Equation.3">
                  <p:embed/>
                  <p:pic>
                    <p:nvPicPr>
                      <p:cNvPr id="0" name="对象 1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772816"/>
                        <a:ext cx="288032" cy="2649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471433"/>
              </p:ext>
            </p:extLst>
          </p:nvPr>
        </p:nvGraphicFramePr>
        <p:xfrm>
          <a:off x="5004048" y="2852936"/>
          <a:ext cx="361583" cy="332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59" name="公式" r:id="rId5" imgW="252847" imgH="226053" progId="Equation.3">
                  <p:embed/>
                </p:oleObj>
              </mc:Choice>
              <mc:Fallback>
                <p:oleObj name="公式" r:id="rId5" imgW="252847" imgH="226053" progId="Equation.3">
                  <p:embed/>
                  <p:pic>
                    <p:nvPicPr>
                      <p:cNvPr id="0" name="对象 1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852936"/>
                        <a:ext cx="361583" cy="3326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44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169" y="2492896"/>
            <a:ext cx="286347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940152" y="566124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图</a:t>
            </a:r>
            <a:r>
              <a:rPr lang="en-US" altLang="zh-CN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7-8 </a:t>
            </a:r>
            <a:r>
              <a:rPr lang="zh-CN" altLang="zh-CN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片选与读</a:t>
            </a:r>
            <a:r>
              <a:rPr lang="en-US" altLang="zh-CN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写控制电路</a:t>
            </a:r>
          </a:p>
        </p:txBody>
      </p:sp>
    </p:spTree>
    <p:extLst>
      <p:ext uri="{BB962C8B-B14F-4D97-AF65-F5344CB8AC3E}">
        <p14:creationId xmlns:p14="http://schemas.microsoft.com/office/powerpoint/2010/main" val="22358050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7.4 </a:t>
            </a:r>
            <a:r>
              <a:rPr lang="zh-CN" altLang="zh-CN" sz="3200" dirty="0" smtClean="0"/>
              <a:t>存储器应用</a:t>
            </a:r>
            <a:endParaRPr lang="zh-CN" altLang="en-US" sz="3200" dirty="0">
              <a:solidFill>
                <a:srgbClr val="1109B7"/>
              </a:solidFill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pPr algn="just">
              <a:lnSpc>
                <a:spcPct val="110000"/>
              </a:lnSpc>
            </a:pPr>
            <a:endParaRPr lang="en-US" altLang="zh-CN" dirty="0" smtClean="0"/>
          </a:p>
          <a:p>
            <a:pPr algn="just">
              <a:lnSpc>
                <a:spcPct val="110000"/>
              </a:lnSpc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>
                <a:solidFill>
                  <a:srgbClr val="020605"/>
                </a:solidFill>
              </a:rPr>
              <a:t>存储器</a:t>
            </a:r>
            <a:r>
              <a:rPr lang="zh-CN" altLang="zh-CN" dirty="0">
                <a:solidFill>
                  <a:srgbClr val="020605"/>
                </a:solidFill>
              </a:rPr>
              <a:t>大量用于计算机等数字系统中</a:t>
            </a:r>
            <a:r>
              <a:rPr lang="en-US" altLang="zh-CN" dirty="0">
                <a:solidFill>
                  <a:srgbClr val="020605"/>
                </a:solidFill>
              </a:rPr>
              <a:t>, </a:t>
            </a:r>
            <a:r>
              <a:rPr lang="zh-CN" altLang="zh-CN" dirty="0">
                <a:solidFill>
                  <a:srgbClr val="020605"/>
                </a:solidFill>
              </a:rPr>
              <a:t>用来存放程序、数据、指令、字符及汉字库等二进制信息</a:t>
            </a:r>
            <a:r>
              <a:rPr lang="en-US" altLang="zh-CN" dirty="0">
                <a:solidFill>
                  <a:srgbClr val="020605"/>
                </a:solidFill>
              </a:rPr>
              <a:t>, </a:t>
            </a:r>
            <a:r>
              <a:rPr lang="zh-CN" altLang="zh-CN" dirty="0">
                <a:solidFill>
                  <a:srgbClr val="020605"/>
                </a:solidFill>
              </a:rPr>
              <a:t>此外还可以应用到其他一些逻辑设计中</a:t>
            </a:r>
            <a:r>
              <a:rPr lang="en-US" altLang="zh-CN" dirty="0">
                <a:solidFill>
                  <a:srgbClr val="020605"/>
                </a:solidFill>
              </a:rPr>
              <a:t>, </a:t>
            </a:r>
            <a:r>
              <a:rPr lang="zh-CN" altLang="zh-CN" dirty="0">
                <a:solidFill>
                  <a:srgbClr val="020605"/>
                </a:solidFill>
              </a:rPr>
              <a:t>如实现逻辑函数、代码转换、数学函数表、字符发生器、波形发生器等。</a:t>
            </a:r>
            <a:endParaRPr lang="zh-CN" altLang="en-US" dirty="0">
              <a:solidFill>
                <a:srgbClr val="020605"/>
              </a:solidFill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840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200" dirty="0">
              <a:solidFill>
                <a:srgbClr val="1109B7"/>
              </a:solidFill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pPr lvl="0"/>
            <a:r>
              <a:rPr lang="en-US" altLang="zh-CN" dirty="0" smtClean="0">
                <a:solidFill>
                  <a:srgbClr val="1109B7"/>
                </a:solidFill>
              </a:rPr>
              <a:t>1</a:t>
            </a:r>
            <a:r>
              <a:rPr lang="zh-CN" altLang="zh-CN" dirty="0" smtClean="0">
                <a:solidFill>
                  <a:srgbClr val="1109B7"/>
                </a:solidFill>
              </a:rPr>
              <a:t>实现</a:t>
            </a:r>
            <a:r>
              <a:rPr lang="zh-CN" altLang="zh-CN" dirty="0">
                <a:solidFill>
                  <a:srgbClr val="1109B7"/>
                </a:solidFill>
              </a:rPr>
              <a:t>逻辑函数</a:t>
            </a:r>
          </a:p>
          <a:p>
            <a:r>
              <a:rPr lang="en-US" altLang="zh-CN" dirty="0"/>
              <a:t>   </a:t>
            </a:r>
            <a:r>
              <a:rPr lang="zh-CN" altLang="zh-CN" sz="2800" dirty="0">
                <a:solidFill>
                  <a:srgbClr val="020605"/>
                </a:solidFill>
              </a:rPr>
              <a:t>以</a:t>
            </a:r>
            <a:r>
              <a:rPr lang="en-US" altLang="zh-CN" sz="2800" dirty="0">
                <a:solidFill>
                  <a:srgbClr val="020605"/>
                </a:solidFill>
              </a:rPr>
              <a:t>PROM</a:t>
            </a:r>
            <a:r>
              <a:rPr lang="zh-CN" altLang="zh-CN" sz="2800" dirty="0">
                <a:solidFill>
                  <a:srgbClr val="020605"/>
                </a:solidFill>
              </a:rPr>
              <a:t>为例来介绍逻辑函数的实现。对于</a:t>
            </a:r>
            <a:r>
              <a:rPr lang="en-US" altLang="zh-CN" sz="2800" dirty="0">
                <a:solidFill>
                  <a:srgbClr val="020605"/>
                </a:solidFill>
              </a:rPr>
              <a:t>ROM</a:t>
            </a:r>
            <a:r>
              <a:rPr lang="zh-CN" altLang="zh-CN" sz="2800" dirty="0">
                <a:solidFill>
                  <a:srgbClr val="020605"/>
                </a:solidFill>
              </a:rPr>
              <a:t>的地址代码看成是</a:t>
            </a:r>
            <a:r>
              <a:rPr lang="en-US" altLang="zh-CN" sz="2800" dirty="0">
                <a:solidFill>
                  <a:srgbClr val="020605"/>
                </a:solidFill>
              </a:rPr>
              <a:t>n</a:t>
            </a:r>
            <a:r>
              <a:rPr lang="zh-CN" altLang="zh-CN" sz="2800" dirty="0">
                <a:solidFill>
                  <a:srgbClr val="020605"/>
                </a:solidFill>
              </a:rPr>
              <a:t>个输入变量，每一个数据输出端都可以看成输入变量的逻辑函数，因此</a:t>
            </a:r>
            <a:r>
              <a:rPr lang="en-US" altLang="zh-CN" sz="2800" dirty="0">
                <a:solidFill>
                  <a:srgbClr val="020605"/>
                </a:solidFill>
              </a:rPr>
              <a:t>ROM</a:t>
            </a:r>
            <a:r>
              <a:rPr lang="zh-CN" altLang="zh-CN" sz="2800" dirty="0">
                <a:solidFill>
                  <a:srgbClr val="020605"/>
                </a:solidFill>
              </a:rPr>
              <a:t>可以用来实现各种组合逻辑函数，尤其是多输出函数</a:t>
            </a:r>
            <a:r>
              <a:rPr lang="zh-CN" altLang="zh-CN" sz="2800" dirty="0" smtClean="0">
                <a:solidFill>
                  <a:srgbClr val="020605"/>
                </a:solidFill>
              </a:rPr>
              <a:t>。</a:t>
            </a:r>
            <a:endParaRPr lang="en-US" altLang="zh-CN" sz="2800" dirty="0" smtClean="0">
              <a:solidFill>
                <a:srgbClr val="020605"/>
              </a:solidFill>
            </a:endParaRPr>
          </a:p>
          <a:p>
            <a:endParaRPr lang="zh-CN" altLang="zh-CN" sz="1200" dirty="0">
              <a:solidFill>
                <a:srgbClr val="020605"/>
              </a:solidFill>
            </a:endParaRPr>
          </a:p>
          <a:p>
            <a:r>
              <a:rPr lang="en-US" altLang="zh-CN" sz="2800" dirty="0">
                <a:solidFill>
                  <a:srgbClr val="020605"/>
                </a:solidFill>
              </a:rPr>
              <a:t>    </a:t>
            </a:r>
            <a:r>
              <a:rPr lang="zh-CN" altLang="zh-CN" sz="2800" dirty="0">
                <a:solidFill>
                  <a:srgbClr val="020605"/>
                </a:solidFill>
              </a:rPr>
              <a:t>用</a:t>
            </a:r>
            <a:r>
              <a:rPr lang="en-US" altLang="zh-CN" sz="2800" dirty="0">
                <a:solidFill>
                  <a:srgbClr val="020605"/>
                </a:solidFill>
              </a:rPr>
              <a:t>ROM</a:t>
            </a:r>
            <a:r>
              <a:rPr lang="zh-CN" altLang="zh-CN" sz="2800" dirty="0">
                <a:solidFill>
                  <a:srgbClr val="020605"/>
                </a:solidFill>
              </a:rPr>
              <a:t>实现组合逻辑电路或逻辑函数时，首先需要列出逻辑函数的真值表或标准与或表达式，然后画出符号矩阵图。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9420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6325"/>
            <a:ext cx="9144000" cy="5248275"/>
          </a:xfrm>
        </p:spPr>
        <p:txBody>
          <a:bodyPr/>
          <a:lstStyle/>
          <a:p>
            <a:r>
              <a:rPr lang="zh-CN" altLang="zh-CN" dirty="0">
                <a:solidFill>
                  <a:srgbClr val="1109B7"/>
                </a:solidFill>
              </a:rPr>
              <a:t>用</a:t>
            </a:r>
            <a:r>
              <a:rPr lang="en-US" altLang="zh-CN" dirty="0">
                <a:solidFill>
                  <a:srgbClr val="1109B7"/>
                </a:solidFill>
              </a:rPr>
              <a:t>ROM </a:t>
            </a:r>
            <a:r>
              <a:rPr lang="zh-CN" altLang="zh-CN" dirty="0">
                <a:solidFill>
                  <a:srgbClr val="1109B7"/>
                </a:solidFill>
              </a:rPr>
              <a:t>实现组合逻辑电路或逻辑函数时的步骤：</a:t>
            </a:r>
          </a:p>
          <a:p>
            <a:pPr marL="0" indent="0">
              <a:buNone/>
            </a:pPr>
            <a:r>
              <a:rPr lang="en-US" altLang="zh-CN" dirty="0" smtClean="0"/>
              <a:t> </a:t>
            </a:r>
            <a:endParaRPr lang="en-US" altLang="zh-CN" sz="1000" dirty="0" smtClean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900" dirty="0" smtClean="0">
                <a:solidFill>
                  <a:srgbClr val="020605"/>
                </a:solidFill>
              </a:rPr>
              <a:t>(</a:t>
            </a:r>
            <a:r>
              <a:rPr lang="en-US" altLang="zh-CN" sz="2900" dirty="0">
                <a:solidFill>
                  <a:srgbClr val="020605"/>
                </a:solidFill>
              </a:rPr>
              <a:t>1) </a:t>
            </a:r>
            <a:r>
              <a:rPr lang="zh-CN" altLang="zh-CN" sz="2900" dirty="0">
                <a:solidFill>
                  <a:srgbClr val="020605"/>
                </a:solidFill>
              </a:rPr>
              <a:t>根据逻辑函数的输入、输出变量数，确定</a:t>
            </a:r>
            <a:r>
              <a:rPr lang="en-US" altLang="zh-CN" sz="2900" dirty="0">
                <a:solidFill>
                  <a:srgbClr val="020605"/>
                </a:solidFill>
              </a:rPr>
              <a:t>ROM</a:t>
            </a:r>
            <a:r>
              <a:rPr lang="zh-CN" altLang="zh-CN" sz="2900" dirty="0">
                <a:solidFill>
                  <a:srgbClr val="020605"/>
                </a:solidFill>
              </a:rPr>
              <a:t>容量，选择合适的</a:t>
            </a:r>
            <a:r>
              <a:rPr lang="en-US" altLang="zh-CN" sz="2900" dirty="0">
                <a:solidFill>
                  <a:srgbClr val="020605"/>
                </a:solidFill>
              </a:rPr>
              <a:t>ROM</a:t>
            </a:r>
            <a:r>
              <a:rPr lang="zh-CN" altLang="zh-CN" sz="2900" dirty="0">
                <a:solidFill>
                  <a:srgbClr val="020605"/>
                </a:solidFill>
              </a:rPr>
              <a:t>。</a:t>
            </a:r>
            <a:r>
              <a:rPr lang="en-US" altLang="zh-CN" sz="2900" dirty="0">
                <a:solidFill>
                  <a:srgbClr val="020605"/>
                </a:solidFill>
              </a:rPr>
              <a:t/>
            </a:r>
            <a:br>
              <a:rPr lang="en-US" altLang="zh-CN" sz="2900" dirty="0">
                <a:solidFill>
                  <a:srgbClr val="020605"/>
                </a:solidFill>
              </a:rPr>
            </a:br>
            <a:r>
              <a:rPr lang="en-US" altLang="zh-CN" sz="2900" dirty="0">
                <a:solidFill>
                  <a:srgbClr val="020605"/>
                </a:solidFill>
              </a:rPr>
              <a:t> (2) </a:t>
            </a:r>
            <a:r>
              <a:rPr lang="zh-CN" altLang="zh-CN" sz="2900" dirty="0">
                <a:solidFill>
                  <a:srgbClr val="020605"/>
                </a:solidFill>
              </a:rPr>
              <a:t>列出该函数的真值表，写出逻辑函数的最小项表达式，将输入变量作为地址输入变量，字线与最小项相对应，位线作为逻辑函数的输出。</a:t>
            </a:r>
            <a:r>
              <a:rPr lang="en-US" altLang="zh-CN" sz="2900" dirty="0">
                <a:solidFill>
                  <a:srgbClr val="020605"/>
                </a:solidFill>
              </a:rPr>
              <a:t/>
            </a:r>
            <a:br>
              <a:rPr lang="en-US" altLang="zh-CN" sz="2900" dirty="0">
                <a:solidFill>
                  <a:srgbClr val="020605"/>
                </a:solidFill>
              </a:rPr>
            </a:br>
            <a:r>
              <a:rPr lang="en-US" altLang="zh-CN" sz="2900" dirty="0">
                <a:solidFill>
                  <a:srgbClr val="020605"/>
                </a:solidFill>
              </a:rPr>
              <a:t> (3) </a:t>
            </a:r>
            <a:r>
              <a:rPr lang="zh-CN" altLang="zh-CN" sz="2900" dirty="0">
                <a:solidFill>
                  <a:srgbClr val="020605"/>
                </a:solidFill>
              </a:rPr>
              <a:t>将全部最小项相或，由真值表对应画出或阵列（存储矩阵）。</a:t>
            </a:r>
            <a:endParaRPr lang="zh-CN" altLang="en-US" sz="2900" dirty="0">
              <a:solidFill>
                <a:srgbClr val="020605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113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重点和难点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en-US" altLang="zh-CN" sz="3000" dirty="0" smtClean="0"/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020605"/>
                </a:solidFill>
              </a:rPr>
              <a:t>１</a:t>
            </a:r>
            <a:r>
              <a:rPr lang="en-US" altLang="zh-CN" sz="3000" dirty="0">
                <a:solidFill>
                  <a:srgbClr val="020605"/>
                </a:solidFill>
              </a:rPr>
              <a:t>.</a:t>
            </a:r>
            <a:r>
              <a:rPr lang="zh-CN" altLang="en-US" sz="3000" dirty="0">
                <a:solidFill>
                  <a:srgbClr val="020605"/>
                </a:solidFill>
              </a:rPr>
              <a:t>只读存储器的工作原理和性能特点；</a:t>
            </a:r>
            <a:endParaRPr lang="en-US" altLang="zh-CN" sz="3000" dirty="0">
              <a:solidFill>
                <a:srgbClr val="020605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020605"/>
                </a:solidFill>
              </a:rPr>
              <a:t>２</a:t>
            </a:r>
            <a:r>
              <a:rPr lang="en-US" altLang="zh-CN" sz="3000" dirty="0">
                <a:solidFill>
                  <a:srgbClr val="020605"/>
                </a:solidFill>
              </a:rPr>
              <a:t>.</a:t>
            </a:r>
            <a:r>
              <a:rPr lang="zh-CN" altLang="en-US" sz="3000" dirty="0">
                <a:solidFill>
                  <a:srgbClr val="020605"/>
                </a:solidFill>
              </a:rPr>
              <a:t>随机</a:t>
            </a:r>
            <a:r>
              <a:rPr lang="zh-CN" altLang="en-US" sz="3000" dirty="0">
                <a:solidFill>
                  <a:srgbClr val="020605"/>
                </a:solidFill>
              </a:rPr>
              <a:t>存储器</a:t>
            </a:r>
            <a:r>
              <a:rPr lang="zh-CN" altLang="en-US" sz="3000" dirty="0">
                <a:solidFill>
                  <a:srgbClr val="020605"/>
                </a:solidFill>
              </a:rPr>
              <a:t>的工作原理和性能特点；</a:t>
            </a:r>
            <a:endParaRPr lang="en-US" altLang="zh-CN" sz="3000" dirty="0">
              <a:solidFill>
                <a:srgbClr val="020605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020605"/>
                </a:solidFill>
              </a:rPr>
              <a:t>３</a:t>
            </a:r>
            <a:r>
              <a:rPr lang="en-US" altLang="zh-CN" sz="3000" dirty="0">
                <a:solidFill>
                  <a:srgbClr val="020605"/>
                </a:solidFill>
              </a:rPr>
              <a:t>.</a:t>
            </a:r>
            <a:r>
              <a:rPr lang="zh-CN" altLang="en-US" sz="3000" dirty="0">
                <a:solidFill>
                  <a:srgbClr val="020605"/>
                </a:solidFill>
              </a:rPr>
              <a:t>存储器的应用；</a:t>
            </a:r>
            <a:endParaRPr lang="en-US" altLang="zh-CN" sz="3000" dirty="0">
              <a:solidFill>
                <a:srgbClr val="020605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rgbClr val="020605"/>
                </a:solidFill>
              </a:rPr>
              <a:t>4. </a:t>
            </a:r>
            <a:r>
              <a:rPr lang="zh-CN" altLang="en-US" sz="3000" dirty="0">
                <a:solidFill>
                  <a:srgbClr val="020605"/>
                </a:solidFill>
              </a:rPr>
              <a:t>可编程逻辑器件</a:t>
            </a:r>
            <a:endParaRPr lang="zh-CN" altLang="en-US" sz="30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0112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579296" cy="5248275"/>
          </a:xfrm>
        </p:spPr>
        <p:txBody>
          <a:bodyPr/>
          <a:lstStyle/>
          <a:p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【</a:t>
            </a:r>
            <a:r>
              <a:rPr lang="zh-CN" altLang="zh-CN" sz="2800" b="1" dirty="0">
                <a:solidFill>
                  <a:schemeClr val="tx1">
                    <a:lumMod val="50000"/>
                  </a:schemeClr>
                </a:solidFill>
              </a:rPr>
              <a:t>例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7.1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】用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</a:rPr>
              <a:t>ROM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实现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</a:rPr>
              <a:t>1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位二进制全加器。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/>
              <a:t> </a:t>
            </a:r>
            <a:r>
              <a:rPr lang="zh-CN" altLang="zh-CN" sz="2400" dirty="0" smtClean="0"/>
              <a:t>解</a:t>
            </a:r>
            <a:r>
              <a:rPr lang="zh-CN" altLang="zh-CN" sz="2400" dirty="0"/>
              <a:t>：全加器的逻辑真值表如表</a:t>
            </a:r>
            <a:r>
              <a:rPr lang="en-US" altLang="zh-CN" sz="2400" dirty="0"/>
              <a:t>7.l.2</a:t>
            </a:r>
            <a:r>
              <a:rPr lang="zh-CN" altLang="zh-CN" sz="2400" dirty="0"/>
              <a:t>所示，</a:t>
            </a:r>
            <a:r>
              <a:rPr lang="en-US" altLang="zh-CN" sz="2400" dirty="0"/>
              <a:t>A</a:t>
            </a:r>
            <a:r>
              <a:rPr lang="zh-CN" altLang="zh-CN" sz="2400" dirty="0"/>
              <a:t>、</a:t>
            </a:r>
            <a:r>
              <a:rPr lang="en-US" altLang="zh-CN" sz="2400" dirty="0"/>
              <a:t>B</a:t>
            </a:r>
            <a:r>
              <a:rPr lang="zh-CN" altLang="zh-CN" sz="2400" dirty="0"/>
              <a:t>为两个加数</a:t>
            </a:r>
            <a:r>
              <a:rPr lang="en-US" altLang="zh-CN" sz="2400" dirty="0"/>
              <a:t>C</a:t>
            </a:r>
            <a:r>
              <a:rPr lang="en-US" altLang="zh-CN" sz="2400" baseline="-25000" dirty="0"/>
              <a:t>i-1</a:t>
            </a:r>
            <a:r>
              <a:rPr lang="zh-CN" altLang="zh-CN" sz="2400" dirty="0"/>
              <a:t>为低位的进位，</a:t>
            </a:r>
            <a:r>
              <a:rPr lang="en-US" altLang="zh-CN" sz="2400" dirty="0"/>
              <a:t>S</a:t>
            </a:r>
            <a:r>
              <a:rPr lang="zh-CN" altLang="zh-CN" sz="2400" dirty="0"/>
              <a:t>为本位的和，</a:t>
            </a:r>
            <a:r>
              <a:rPr lang="en-US" altLang="zh-CN" sz="2400" dirty="0"/>
              <a:t>C</a:t>
            </a:r>
            <a:r>
              <a:rPr lang="en-US" altLang="zh-CN" sz="2400" baseline="-25000" dirty="0"/>
              <a:t>i</a:t>
            </a:r>
            <a:r>
              <a:rPr lang="zh-CN" altLang="zh-CN" sz="2400" dirty="0"/>
              <a:t>为本位往高位的进位。</a:t>
            </a: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表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</a:rPr>
              <a:t>7.2  </a:t>
            </a:r>
            <a:r>
              <a:rPr lang="zh-CN" altLang="zh-CN" sz="2400" dirty="0">
                <a:solidFill>
                  <a:schemeClr val="tx1">
                    <a:lumMod val="50000"/>
                  </a:schemeClr>
                </a:solidFill>
              </a:rPr>
              <a:t>全加器真值表</a:t>
            </a:r>
          </a:p>
          <a:p>
            <a:endParaRPr lang="zh-CN" altLang="en-US" dirty="0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3240360" cy="332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139952" y="3110090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由真值表</a:t>
            </a:r>
            <a:r>
              <a:rPr lang="en-US" altLang="zh-CN" sz="28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7.2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可写出输出函数的最小项之和的表达式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696274"/>
              </p:ext>
            </p:extLst>
          </p:nvPr>
        </p:nvGraphicFramePr>
        <p:xfrm>
          <a:off x="4355976" y="4293096"/>
          <a:ext cx="4016447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4" name="公式" r:id="rId4" imgW="2388460" imgH="253900" progId="Equation.3">
                  <p:embed/>
                </p:oleObj>
              </mc:Choice>
              <mc:Fallback>
                <p:oleObj name="公式" r:id="rId4" imgW="2388460" imgH="253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4293096"/>
                        <a:ext cx="4016447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(7.1.1)</a:t>
            </a:r>
            <a:r>
              <a:rPr kumimoji="0" lang="en-US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" name="对象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6035966"/>
              </p:ext>
            </p:extLst>
          </p:nvPr>
        </p:nvGraphicFramePr>
        <p:xfrm>
          <a:off x="4427984" y="5229200"/>
          <a:ext cx="3888432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5" name="公式" r:id="rId6" imgW="2426635" imgH="253900" progId="Equation.3">
                  <p:embed/>
                </p:oleObj>
              </mc:Choice>
              <mc:Fallback>
                <p:oleObj name="公式" r:id="rId6" imgW="2426635" imgH="2539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5229200"/>
                        <a:ext cx="3888432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(7.1.2)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27984" y="5949279"/>
            <a:ext cx="3373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i="1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i="1" kern="100" baseline="-25000" dirty="0">
                <a:solidFill>
                  <a:srgbClr val="020605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 =∑</a:t>
            </a:r>
            <a:r>
              <a:rPr lang="en-US" altLang="zh-CN" sz="2400" i="1" kern="100" baseline="-25000" dirty="0">
                <a:solidFill>
                  <a:srgbClr val="020605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(3</a:t>
            </a:r>
            <a:r>
              <a:rPr lang="zh-CN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6</a:t>
            </a:r>
            <a:r>
              <a:rPr lang="zh-CN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</a:rPr>
              <a:t>7</a:t>
            </a:r>
            <a:r>
              <a:rPr lang="zh-CN" altLang="zh-CN" sz="2400" kern="100" dirty="0">
                <a:solidFill>
                  <a:srgbClr val="0206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000" dirty="0"/>
              <a:t>根据最小项表达式</a:t>
            </a:r>
            <a:r>
              <a:rPr lang="en-US" altLang="zh-CN" sz="3000" dirty="0"/>
              <a:t>(</a:t>
            </a:r>
            <a:r>
              <a:rPr lang="en-US" altLang="zh-CN" sz="3000" dirty="0" smtClean="0"/>
              <a:t>7.4.1</a:t>
            </a:r>
            <a:r>
              <a:rPr lang="en-US" altLang="zh-CN" sz="3000" dirty="0"/>
              <a:t>)</a:t>
            </a:r>
            <a:r>
              <a:rPr lang="zh-CN" altLang="zh-CN" sz="3000" dirty="0"/>
              <a:t>和式</a:t>
            </a:r>
            <a:r>
              <a:rPr lang="en-US" altLang="zh-CN" sz="3000" dirty="0"/>
              <a:t>(</a:t>
            </a:r>
            <a:r>
              <a:rPr lang="en-US" altLang="zh-CN" sz="3000" dirty="0" smtClean="0"/>
              <a:t>7.4.2</a:t>
            </a:r>
            <a:r>
              <a:rPr lang="en-US" altLang="zh-CN" sz="3000" dirty="0"/>
              <a:t>)</a:t>
            </a:r>
            <a:r>
              <a:rPr lang="zh-CN" altLang="zh-CN" sz="3000" dirty="0"/>
              <a:t>画出全加器</a:t>
            </a:r>
            <a:r>
              <a:rPr lang="en-US" altLang="zh-CN" sz="3000" dirty="0"/>
              <a:t>ROM</a:t>
            </a:r>
            <a:r>
              <a:rPr lang="zh-CN" altLang="zh-CN" sz="3000" dirty="0"/>
              <a:t>的阵列图如图</a:t>
            </a:r>
            <a:r>
              <a:rPr lang="en-US" altLang="zh-CN" sz="3000" dirty="0" smtClean="0"/>
              <a:t>7.9</a:t>
            </a:r>
            <a:r>
              <a:rPr lang="zh-CN" altLang="zh-CN" sz="3000" dirty="0" smtClean="0"/>
              <a:t>所</a:t>
            </a:r>
            <a:r>
              <a:rPr lang="zh-CN" altLang="zh-CN" sz="3000" dirty="0"/>
              <a:t>示。</a:t>
            </a:r>
          </a:p>
          <a:p>
            <a:endParaRPr lang="zh-CN" altLang="en-US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132856"/>
            <a:ext cx="446722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939196" y="602128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4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7.9  </a:t>
            </a:r>
            <a:r>
              <a:rPr lang="zh-CN" altLang="zh-CN" sz="24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全加器</a:t>
            </a:r>
            <a:r>
              <a:rPr lang="en-US" altLang="zh-CN" sz="24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ROM</a:t>
            </a:r>
            <a:r>
              <a:rPr lang="zh-CN" altLang="zh-CN" sz="24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阵列图</a:t>
            </a:r>
          </a:p>
        </p:txBody>
      </p:sp>
    </p:spTree>
    <p:extLst>
      <p:ext uri="{BB962C8B-B14F-4D97-AF65-F5344CB8AC3E}">
        <p14:creationId xmlns:p14="http://schemas.microsoft.com/office/powerpoint/2010/main" val="1899552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1109B7"/>
                </a:solidFill>
              </a:rPr>
              <a:t>2. </a:t>
            </a:r>
            <a:r>
              <a:rPr lang="zh-CN" altLang="zh-CN" dirty="0">
                <a:solidFill>
                  <a:srgbClr val="1109B7"/>
                </a:solidFill>
              </a:rPr>
              <a:t>代码转换器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dirty="0" smtClean="0"/>
              <a:t>   </a:t>
            </a:r>
            <a:r>
              <a:rPr lang="zh-CN" altLang="zh-CN" sz="2900" dirty="0">
                <a:solidFill>
                  <a:srgbClr val="020605"/>
                </a:solidFill>
              </a:rPr>
              <a:t>代码转换器是将一种代码转换成另一种代码的电路。通过具体例子介绍如何用</a:t>
            </a:r>
            <a:r>
              <a:rPr lang="en-US" altLang="zh-CN" sz="2900" dirty="0">
                <a:solidFill>
                  <a:srgbClr val="020605"/>
                </a:solidFill>
              </a:rPr>
              <a:t>PROM</a:t>
            </a:r>
            <a:r>
              <a:rPr lang="zh-CN" altLang="zh-CN" sz="2900" dirty="0">
                <a:solidFill>
                  <a:srgbClr val="020605"/>
                </a:solidFill>
              </a:rPr>
              <a:t>实现代码转换的方法。将欲转换的</a:t>
            </a:r>
            <a:r>
              <a:rPr lang="en-US" altLang="zh-CN" sz="2900" dirty="0">
                <a:solidFill>
                  <a:srgbClr val="020605"/>
                </a:solidFill>
              </a:rPr>
              <a:t>m</a:t>
            </a:r>
            <a:r>
              <a:rPr lang="zh-CN" altLang="zh-CN" sz="2900" dirty="0">
                <a:solidFill>
                  <a:srgbClr val="020605"/>
                </a:solidFill>
              </a:rPr>
              <a:t>位代码送到</a:t>
            </a:r>
            <a:r>
              <a:rPr lang="en-US" altLang="zh-CN" sz="2900" dirty="0">
                <a:solidFill>
                  <a:srgbClr val="020605"/>
                </a:solidFill>
              </a:rPr>
              <a:t>PROM</a:t>
            </a:r>
            <a:r>
              <a:rPr lang="zh-CN" altLang="zh-CN" sz="2900" dirty="0">
                <a:solidFill>
                  <a:srgbClr val="020605"/>
                </a:solidFill>
              </a:rPr>
              <a:t>的地址码输入端，通过</a:t>
            </a:r>
            <a:r>
              <a:rPr lang="en-US" altLang="zh-CN" sz="2900" dirty="0">
                <a:solidFill>
                  <a:srgbClr val="020605"/>
                </a:solidFill>
              </a:rPr>
              <a:t>PROM</a:t>
            </a:r>
            <a:r>
              <a:rPr lang="zh-CN" altLang="zh-CN" sz="2900" dirty="0">
                <a:solidFill>
                  <a:srgbClr val="020605"/>
                </a:solidFill>
              </a:rPr>
              <a:t>输出</a:t>
            </a:r>
            <a:r>
              <a:rPr lang="en-US" altLang="zh-CN" sz="2900" dirty="0">
                <a:solidFill>
                  <a:srgbClr val="020605"/>
                </a:solidFill>
              </a:rPr>
              <a:t>n</a:t>
            </a:r>
            <a:r>
              <a:rPr lang="zh-CN" altLang="zh-CN" sz="2900" dirty="0">
                <a:solidFill>
                  <a:srgbClr val="020605"/>
                </a:solidFill>
              </a:rPr>
              <a:t>位转换后的代码。显然，</a:t>
            </a:r>
            <a:r>
              <a:rPr lang="en-US" altLang="zh-CN" sz="2900" dirty="0">
                <a:solidFill>
                  <a:srgbClr val="020605"/>
                </a:solidFill>
              </a:rPr>
              <a:t>PROM</a:t>
            </a:r>
            <a:r>
              <a:rPr lang="zh-CN" altLang="zh-CN" sz="2900" dirty="0">
                <a:solidFill>
                  <a:srgbClr val="020605"/>
                </a:solidFill>
              </a:rPr>
              <a:t>的存储单元中应按代码转换的真值表存储相应的值</a:t>
            </a:r>
            <a:r>
              <a:rPr lang="en-US" altLang="zh-CN" sz="2900" dirty="0">
                <a:solidFill>
                  <a:srgbClr val="020605"/>
                </a:solidFill>
              </a:rPr>
              <a:t>(0</a:t>
            </a:r>
            <a:r>
              <a:rPr lang="zh-CN" altLang="zh-CN" sz="2900" dirty="0">
                <a:solidFill>
                  <a:srgbClr val="020605"/>
                </a:solidFill>
              </a:rPr>
              <a:t>或</a:t>
            </a:r>
            <a:r>
              <a:rPr lang="en-US" altLang="zh-CN" sz="2900" dirty="0">
                <a:solidFill>
                  <a:srgbClr val="020605"/>
                </a:solidFill>
              </a:rPr>
              <a:t>1)</a:t>
            </a:r>
            <a:r>
              <a:rPr lang="zh-CN" altLang="zh-CN" sz="2900" dirty="0">
                <a:solidFill>
                  <a:srgbClr val="020605"/>
                </a:solidFill>
              </a:rPr>
              <a:t>便可实现各种代码之间的转换。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666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593035"/>
          </a:xfrm>
        </p:spPr>
        <p:txBody>
          <a:bodyPr/>
          <a:lstStyle/>
          <a:p>
            <a:r>
              <a:rPr lang="zh-CN" altLang="zh-CN" sz="2600" dirty="0" smtClean="0">
                <a:solidFill>
                  <a:schemeClr val="tx1">
                    <a:lumMod val="50000"/>
                  </a:schemeClr>
                </a:solidFill>
              </a:rPr>
              <a:t>【</a:t>
            </a:r>
            <a:r>
              <a:rPr lang="zh-CN" altLang="zh-CN" sz="2600" b="1" dirty="0" smtClean="0">
                <a:solidFill>
                  <a:schemeClr val="tx1">
                    <a:lumMod val="50000"/>
                  </a:schemeClr>
                </a:solidFill>
              </a:rPr>
              <a:t>例</a:t>
            </a:r>
            <a:r>
              <a:rPr lang="en-US" altLang="zh-CN" sz="2600" b="1" dirty="0" smtClean="0">
                <a:solidFill>
                  <a:schemeClr val="tx1">
                    <a:lumMod val="50000"/>
                  </a:schemeClr>
                </a:solidFill>
              </a:rPr>
              <a:t>7.2</a:t>
            </a:r>
            <a:r>
              <a:rPr lang="zh-CN" altLang="zh-CN" sz="2600" dirty="0">
                <a:solidFill>
                  <a:schemeClr val="tx1">
                    <a:lumMod val="50000"/>
                  </a:schemeClr>
                </a:solidFill>
              </a:rPr>
              <a:t>】用</a:t>
            </a:r>
            <a:r>
              <a:rPr lang="en-US" altLang="zh-CN" sz="2600" dirty="0">
                <a:solidFill>
                  <a:schemeClr val="tx1">
                    <a:lumMod val="50000"/>
                  </a:schemeClr>
                </a:solidFill>
              </a:rPr>
              <a:t>PROM</a:t>
            </a:r>
            <a:r>
              <a:rPr lang="zh-CN" altLang="zh-CN" sz="2600" dirty="0">
                <a:solidFill>
                  <a:schemeClr val="tx1">
                    <a:lumMod val="50000"/>
                  </a:schemeClr>
                </a:solidFill>
              </a:rPr>
              <a:t>实现</a:t>
            </a:r>
            <a:r>
              <a:rPr lang="en-US" altLang="zh-CN" sz="2600" dirty="0">
                <a:solidFill>
                  <a:schemeClr val="tx1">
                    <a:lumMod val="50000"/>
                  </a:schemeClr>
                </a:solidFill>
              </a:rPr>
              <a:t>4</a:t>
            </a:r>
            <a:r>
              <a:rPr lang="zh-CN" altLang="zh-CN" sz="2600" dirty="0">
                <a:solidFill>
                  <a:schemeClr val="tx1">
                    <a:lumMod val="50000"/>
                  </a:schemeClr>
                </a:solidFill>
              </a:rPr>
              <a:t>位自然二进制码与</a:t>
            </a:r>
            <a:r>
              <a:rPr lang="zh-CN" altLang="zh-CN" sz="2600" dirty="0" smtClean="0">
                <a:solidFill>
                  <a:schemeClr val="tx1">
                    <a:lumMod val="50000"/>
                  </a:schemeClr>
                </a:solidFill>
              </a:rPr>
              <a:t>循环码转换电路</a:t>
            </a:r>
            <a:r>
              <a:rPr lang="zh-CN" altLang="en-US" sz="2600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zh-CN" altLang="zh-CN" sz="2600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zh-CN" altLang="zh-CN" sz="2500" dirty="0"/>
              <a:t>解</a:t>
            </a:r>
            <a:r>
              <a:rPr lang="zh-CN" altLang="zh-CN" sz="2500" dirty="0" smtClean="0"/>
              <a:t>：</a:t>
            </a:r>
            <a:r>
              <a:rPr lang="zh-CN" altLang="zh-CN" sz="2500" dirty="0" smtClean="0">
                <a:solidFill>
                  <a:srgbClr val="1109B7"/>
                </a:solidFill>
              </a:rPr>
              <a:t>（</a:t>
            </a:r>
            <a:r>
              <a:rPr lang="en-US" altLang="zh-CN" sz="2500" dirty="0">
                <a:solidFill>
                  <a:srgbClr val="1109B7"/>
                </a:solidFill>
              </a:rPr>
              <a:t>1</a:t>
            </a:r>
            <a:r>
              <a:rPr lang="zh-CN" altLang="zh-CN" sz="2500" dirty="0">
                <a:solidFill>
                  <a:srgbClr val="1109B7"/>
                </a:solidFill>
              </a:rPr>
              <a:t>）根据题意写出真值表</a:t>
            </a:r>
            <a:r>
              <a:rPr lang="zh-CN" altLang="zh-CN" sz="2500" dirty="0"/>
              <a:t>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30584" y="2620850"/>
            <a:ext cx="428105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5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5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5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）根据真值表写出输出函数的最小项之和的</a:t>
            </a:r>
            <a:r>
              <a:rPr lang="zh-CN" altLang="zh-CN" sz="25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表达式</a:t>
            </a:r>
            <a:r>
              <a:rPr lang="zh-CN" altLang="en-US" sz="25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500" dirty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00135"/>
            <a:ext cx="3990117" cy="202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12619"/>
              </p:ext>
            </p:extLst>
          </p:nvPr>
        </p:nvGraphicFramePr>
        <p:xfrm>
          <a:off x="179512" y="1988840"/>
          <a:ext cx="4712489" cy="49610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3610"/>
                <a:gridCol w="523610"/>
                <a:gridCol w="523610"/>
                <a:gridCol w="457948"/>
                <a:gridCol w="710288"/>
                <a:gridCol w="402593"/>
                <a:gridCol w="523610"/>
                <a:gridCol w="523610"/>
                <a:gridCol w="523610"/>
              </a:tblGrid>
              <a:tr h="393576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二进制码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 smtClean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选中字线</a:t>
                      </a:r>
                      <a:endParaRPr lang="zh-CN" sz="2000" b="1" kern="100" dirty="0">
                        <a:effectLst/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黑体" pitchFamily="49" charset="-122"/>
                          <a:ea typeface="黑体" pitchFamily="49" charset="-122"/>
                        </a:rPr>
                        <a:t>循环码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B</a:t>
                      </a:r>
                      <a:r>
                        <a:rPr lang="en-US" sz="1500" kern="100" baseline="-25000" dirty="0">
                          <a:effectLst/>
                        </a:rPr>
                        <a:t>3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B</a:t>
                      </a:r>
                      <a:r>
                        <a:rPr lang="en-US" sz="1500" kern="100" baseline="-25000" dirty="0">
                          <a:effectLst/>
                        </a:rPr>
                        <a:t>2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B</a:t>
                      </a:r>
                      <a:r>
                        <a:rPr lang="en-US" sz="1500" kern="100" baseline="-250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B</a:t>
                      </a:r>
                      <a:r>
                        <a:rPr lang="en-US" sz="1500" kern="100" baseline="-250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i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G</a:t>
                      </a:r>
                      <a:r>
                        <a:rPr lang="en-US" sz="1500" kern="100" baseline="-25000">
                          <a:effectLst/>
                        </a:rPr>
                        <a:t>3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G</a:t>
                      </a:r>
                      <a:r>
                        <a:rPr lang="en-US" sz="1500" kern="100" baseline="-25000">
                          <a:effectLst/>
                        </a:rPr>
                        <a:t>2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G</a:t>
                      </a:r>
                      <a:r>
                        <a:rPr lang="en-US" sz="1500" kern="100" baseline="-250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G</a:t>
                      </a:r>
                      <a:r>
                        <a:rPr lang="en-US" sz="1500" kern="100" baseline="-250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2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3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5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6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7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W</a:t>
                      </a:r>
                      <a:r>
                        <a:rPr lang="en-US" sz="1500" kern="100" baseline="-25000" dirty="0">
                          <a:effectLst/>
                        </a:rPr>
                        <a:t>8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9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12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13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14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559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1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W</a:t>
                      </a:r>
                      <a:r>
                        <a:rPr lang="en-US" sz="1500" kern="100" baseline="-25000">
                          <a:effectLst/>
                        </a:rPr>
                        <a:t>15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effectLst/>
                        </a:rPr>
                        <a:t>0</a:t>
                      </a:r>
                      <a:endParaRPr lang="zh-CN" sz="15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052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>
                <a:solidFill>
                  <a:srgbClr val="1109B7"/>
                </a:solidFill>
              </a:rPr>
              <a:t>（</a:t>
            </a:r>
            <a:r>
              <a:rPr lang="en-US" altLang="zh-CN" sz="2800" dirty="0">
                <a:solidFill>
                  <a:srgbClr val="1109B7"/>
                </a:solidFill>
              </a:rPr>
              <a:t>3</a:t>
            </a:r>
            <a:r>
              <a:rPr lang="zh-CN" altLang="zh-CN" sz="2800" dirty="0">
                <a:solidFill>
                  <a:srgbClr val="1109B7"/>
                </a:solidFill>
              </a:rPr>
              <a:t>）画出</a:t>
            </a:r>
            <a:r>
              <a:rPr lang="en-US" altLang="zh-CN" sz="2800" dirty="0">
                <a:solidFill>
                  <a:srgbClr val="1109B7"/>
                </a:solidFill>
              </a:rPr>
              <a:t>ROM</a:t>
            </a:r>
            <a:r>
              <a:rPr lang="zh-CN" altLang="zh-CN" sz="2800" dirty="0">
                <a:solidFill>
                  <a:srgbClr val="1109B7"/>
                </a:solidFill>
              </a:rPr>
              <a:t>阵列图。</a:t>
            </a: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6164" y="5254359"/>
            <a:ext cx="85689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可用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4 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位地址、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位数据的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ROM 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实现此转换的电路。根据最小项表达式画出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位二进制码转换为循环码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PROM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的阵列图，如图</a:t>
            </a:r>
            <a:r>
              <a:rPr lang="en-US" altLang="zh-CN" sz="2300" dirty="0" smtClean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7-12</a:t>
            </a:r>
            <a:r>
              <a:rPr lang="zh-CN" altLang="zh-CN" sz="2300" dirty="0" smtClean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示。将二进制码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B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连接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ROM 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的地址线，由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ROM 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的输出数据线得到循环码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G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2300" baseline="-250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300" dirty="0">
                <a:solidFill>
                  <a:srgbClr val="02060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300" dirty="0">
              <a:solidFill>
                <a:srgbClr val="02060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7234"/>
            <a:ext cx="5966077" cy="385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4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117370" cy="81937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76325"/>
            <a:ext cx="8712968" cy="5248275"/>
          </a:xfrm>
        </p:spPr>
        <p:txBody>
          <a:bodyPr/>
          <a:lstStyle/>
          <a:p>
            <a:r>
              <a:rPr lang="en-US" altLang="zh-CN" sz="2900" dirty="0">
                <a:solidFill>
                  <a:srgbClr val="020605"/>
                </a:solidFill>
              </a:rPr>
              <a:t>3. </a:t>
            </a:r>
            <a:r>
              <a:rPr lang="zh-CN" altLang="zh-CN" sz="2900" dirty="0">
                <a:solidFill>
                  <a:srgbClr val="020605"/>
                </a:solidFill>
              </a:rPr>
              <a:t>字符发生器</a:t>
            </a:r>
          </a:p>
          <a:p>
            <a:r>
              <a:rPr lang="en-US" altLang="zh-CN" dirty="0">
                <a:solidFill>
                  <a:srgbClr val="020605"/>
                </a:solidFill>
              </a:rPr>
              <a:t>   </a:t>
            </a:r>
            <a:r>
              <a:rPr lang="zh-CN" altLang="zh-CN" sz="2400" dirty="0" smtClean="0">
                <a:solidFill>
                  <a:srgbClr val="020605"/>
                </a:solidFill>
              </a:rPr>
              <a:t>用</a:t>
            </a:r>
            <a:r>
              <a:rPr lang="en-US" altLang="zh-CN" sz="2400" dirty="0">
                <a:solidFill>
                  <a:srgbClr val="020605"/>
                </a:solidFill>
              </a:rPr>
              <a:t>PROM</a:t>
            </a:r>
            <a:r>
              <a:rPr lang="zh-CN" altLang="zh-CN" sz="2400" dirty="0">
                <a:solidFill>
                  <a:srgbClr val="020605"/>
                </a:solidFill>
              </a:rPr>
              <a:t>可以非常简便地产生中、外文字符或简单图案，因而在宣传、信息报导以及广告行业获得广泛应用。如果与单片机结合起来使用，则能实现快速更改信息内容或者循环显示多幅广告</a:t>
            </a:r>
            <a:r>
              <a:rPr lang="zh-CN" altLang="zh-CN" sz="2400" dirty="0" smtClean="0">
                <a:solidFill>
                  <a:srgbClr val="020605"/>
                </a:solidFill>
              </a:rPr>
              <a:t>。</a:t>
            </a:r>
            <a:endParaRPr lang="zh-CN" altLang="en-US" dirty="0">
              <a:solidFill>
                <a:srgbClr val="020605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3308" y="6309320"/>
            <a:ext cx="4756430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7-13</a:t>
            </a:r>
            <a:r>
              <a:rPr lang="zh-CN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显示字符“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”的原理图。</a:t>
            </a:r>
            <a:endParaRPr lang="zh-CN" altLang="en-US" sz="2300" dirty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12976"/>
            <a:ext cx="474345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32948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020605"/>
                </a:solidFill>
              </a:rPr>
              <a:t>4. </a:t>
            </a:r>
            <a:r>
              <a:rPr lang="zh-CN" altLang="zh-CN" b="1" dirty="0">
                <a:solidFill>
                  <a:srgbClr val="020605"/>
                </a:solidFill>
              </a:rPr>
              <a:t>波形发生器</a:t>
            </a:r>
          </a:p>
          <a:p>
            <a:endParaRPr lang="en-US" altLang="zh-CN" sz="1000" dirty="0" smtClean="0"/>
          </a:p>
          <a:p>
            <a:pPr>
              <a:lnSpc>
                <a:spcPct val="120000"/>
              </a:lnSpc>
            </a:pPr>
            <a:r>
              <a:rPr lang="en-US" altLang="zh-CN" sz="2900" dirty="0" smtClean="0">
                <a:solidFill>
                  <a:srgbClr val="020605"/>
                </a:solidFill>
              </a:rPr>
              <a:t>    </a:t>
            </a:r>
            <a:r>
              <a:rPr lang="zh-CN" altLang="zh-CN" sz="2900" dirty="0" smtClean="0">
                <a:solidFill>
                  <a:srgbClr val="020605"/>
                </a:solidFill>
              </a:rPr>
              <a:t>波形</a:t>
            </a:r>
            <a:r>
              <a:rPr lang="zh-CN" altLang="zh-CN" sz="2900" dirty="0">
                <a:solidFill>
                  <a:srgbClr val="020605"/>
                </a:solidFill>
              </a:rPr>
              <a:t>发生器是用来产生一种或多种特定波形的装置</a:t>
            </a:r>
            <a:r>
              <a:rPr lang="zh-CN" altLang="zh-CN" sz="2900" dirty="0" smtClean="0">
                <a:solidFill>
                  <a:srgbClr val="020605"/>
                </a:solidFill>
              </a:rPr>
              <a:t>。波形</a:t>
            </a:r>
            <a:r>
              <a:rPr lang="zh-CN" altLang="zh-CN" sz="2900" dirty="0">
                <a:solidFill>
                  <a:srgbClr val="020605"/>
                </a:solidFill>
              </a:rPr>
              <a:t>可以是正弦波、方波、三角波和锯齿波等。目前</a:t>
            </a:r>
            <a:r>
              <a:rPr lang="en-US" altLang="zh-CN" sz="2900" dirty="0">
                <a:solidFill>
                  <a:srgbClr val="020605"/>
                </a:solidFill>
              </a:rPr>
              <a:t>, </a:t>
            </a:r>
            <a:r>
              <a:rPr lang="zh-CN" altLang="zh-CN" sz="2900" dirty="0">
                <a:solidFill>
                  <a:srgbClr val="020605"/>
                </a:solidFill>
              </a:rPr>
              <a:t>通常是用存储器为核心的数字集成电路来实现波形发生器</a:t>
            </a:r>
            <a:r>
              <a:rPr lang="en-US" altLang="zh-CN" sz="2900" dirty="0">
                <a:solidFill>
                  <a:srgbClr val="020605"/>
                </a:solidFill>
              </a:rPr>
              <a:t>, </a:t>
            </a:r>
            <a:r>
              <a:rPr lang="zh-CN" altLang="zh-CN" sz="2900" dirty="0">
                <a:solidFill>
                  <a:srgbClr val="020605"/>
                </a:solidFill>
              </a:rPr>
              <a:t>其实现原理如</a:t>
            </a:r>
            <a:r>
              <a:rPr lang="zh-CN" altLang="en-US" sz="2900" dirty="0">
                <a:solidFill>
                  <a:srgbClr val="020605"/>
                </a:solidFill>
              </a:rPr>
              <a:t>下</a:t>
            </a:r>
            <a:r>
              <a:rPr lang="zh-CN" altLang="zh-CN" sz="2900" dirty="0">
                <a:solidFill>
                  <a:srgbClr val="020605"/>
                </a:solidFill>
              </a:rPr>
              <a:t>图所</a:t>
            </a:r>
            <a:r>
              <a:rPr lang="zh-CN" altLang="zh-CN" sz="2900" dirty="0" smtClean="0">
                <a:solidFill>
                  <a:srgbClr val="020605"/>
                </a:solidFill>
              </a:rPr>
              <a:t>示</a:t>
            </a:r>
            <a:r>
              <a:rPr lang="zh-CN" altLang="en-US" sz="2900" dirty="0" smtClean="0">
                <a:solidFill>
                  <a:srgbClr val="020605"/>
                </a:solidFill>
              </a:rPr>
              <a:t>。</a:t>
            </a:r>
            <a:endParaRPr lang="zh-CN" altLang="en-US" sz="2900" dirty="0">
              <a:solidFill>
                <a:srgbClr val="020605"/>
              </a:solidFill>
            </a:endParaRPr>
          </a:p>
          <a:p>
            <a:endParaRPr lang="zh-CN" altLang="en-US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91" y="4521318"/>
            <a:ext cx="6257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2915816" y="5805264"/>
            <a:ext cx="373371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en-US" altLang="zh-CN" sz="25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7-14  </a:t>
            </a:r>
            <a:r>
              <a:rPr lang="zh-CN" altLang="en-US" sz="2500" b="1" dirty="0" smtClean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波形</a:t>
            </a:r>
            <a:r>
              <a:rPr lang="zh-CN" altLang="en-US" sz="2500" b="1" dirty="0">
                <a:solidFill>
                  <a:srgbClr val="020605"/>
                </a:solidFill>
                <a:latin typeface="黑体" pitchFamily="49" charset="-122"/>
                <a:ea typeface="黑体" pitchFamily="49" charset="-122"/>
              </a:rPr>
              <a:t>发生器框图</a:t>
            </a:r>
          </a:p>
        </p:txBody>
      </p:sp>
    </p:spTree>
    <p:extLst>
      <p:ext uri="{BB962C8B-B14F-4D97-AF65-F5344CB8AC3E}">
        <p14:creationId xmlns:p14="http://schemas.microsoft.com/office/powerpoint/2010/main" val="3223727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435280" cy="5248275"/>
          </a:xfrm>
        </p:spPr>
        <p:txBody>
          <a:bodyPr/>
          <a:lstStyle/>
          <a:p>
            <a:r>
              <a:rPr lang="en-US" altLang="zh-CN" sz="2900" dirty="0" smtClean="0">
                <a:solidFill>
                  <a:srgbClr val="1109B7"/>
                </a:solidFill>
              </a:rPr>
              <a:t>5.RAM</a:t>
            </a:r>
            <a:r>
              <a:rPr lang="zh-CN" altLang="zh-CN" sz="2900" dirty="0">
                <a:solidFill>
                  <a:srgbClr val="1109B7"/>
                </a:solidFill>
              </a:rPr>
              <a:t>与微型计算机系统的连接</a:t>
            </a:r>
          </a:p>
          <a:p>
            <a:pPr marL="0" indent="0">
              <a:buNone/>
            </a:pPr>
            <a:r>
              <a:rPr lang="en-US" altLang="zh-CN" sz="2800" dirty="0" smtClean="0"/>
              <a:t>   </a:t>
            </a:r>
            <a:r>
              <a:rPr lang="zh-CN" altLang="zh-CN" sz="2600" dirty="0" smtClean="0"/>
              <a:t>微型计算机</a:t>
            </a:r>
            <a:r>
              <a:rPr lang="zh-CN" altLang="zh-CN" sz="2600" dirty="0"/>
              <a:t>系统一般将其系统总线分为地址总线、数据总线和控制总线</a:t>
            </a:r>
            <a:r>
              <a:rPr lang="en-US" altLang="zh-CN" sz="2600" dirty="0"/>
              <a:t>3</a:t>
            </a:r>
            <a:r>
              <a:rPr lang="zh-CN" altLang="zh-CN" sz="2600" dirty="0"/>
              <a:t>组。</a:t>
            </a:r>
            <a:r>
              <a:rPr lang="en-US" altLang="zh-CN" sz="2600" dirty="0"/>
              <a:t>RAM</a:t>
            </a:r>
            <a:r>
              <a:rPr lang="zh-CN" altLang="zh-CN" sz="2600" dirty="0"/>
              <a:t>与微机系统连接时，将</a:t>
            </a:r>
            <a:r>
              <a:rPr lang="en-US" altLang="zh-CN" sz="2600" dirty="0"/>
              <a:t>RAM</a:t>
            </a:r>
            <a:r>
              <a:rPr lang="zh-CN" altLang="zh-CN" sz="2600" dirty="0"/>
              <a:t>的地址线与微机系统的地址总线依次相连，</a:t>
            </a:r>
            <a:r>
              <a:rPr lang="en-US" altLang="zh-CN" sz="2600" dirty="0"/>
              <a:t>RAM</a:t>
            </a:r>
            <a:r>
              <a:rPr lang="zh-CN" altLang="zh-CN" sz="2600" dirty="0"/>
              <a:t>的数据线与系统数据总线依次相连，</a:t>
            </a:r>
            <a:r>
              <a:rPr lang="en-US" altLang="zh-CN" sz="2600" dirty="0"/>
              <a:t>RAM</a:t>
            </a:r>
            <a:r>
              <a:rPr lang="zh-CN" altLang="zh-CN" sz="2600" dirty="0"/>
              <a:t>的读</a:t>
            </a:r>
            <a:r>
              <a:rPr lang="en-US" altLang="zh-CN" sz="2600" dirty="0"/>
              <a:t>/</a:t>
            </a:r>
            <a:r>
              <a:rPr lang="zh-CN" altLang="zh-CN" sz="2600" dirty="0"/>
              <a:t>写控制线与系统控制总线中有关读</a:t>
            </a:r>
            <a:r>
              <a:rPr lang="en-US" altLang="zh-CN" sz="2600" dirty="0"/>
              <a:t>/</a:t>
            </a:r>
            <a:r>
              <a:rPr lang="zh-CN" altLang="zh-CN" sz="2600" dirty="0"/>
              <a:t>写的控制线相连，如图</a:t>
            </a:r>
            <a:r>
              <a:rPr lang="en-US" altLang="zh-CN" sz="2600" dirty="0" smtClean="0"/>
              <a:t>7-15</a:t>
            </a:r>
            <a:r>
              <a:rPr lang="zh-CN" altLang="zh-CN" sz="2600" dirty="0" smtClean="0"/>
              <a:t>所</a:t>
            </a:r>
            <a:r>
              <a:rPr lang="zh-CN" altLang="zh-CN" sz="2600" dirty="0"/>
              <a:t>示。</a:t>
            </a:r>
          </a:p>
          <a:p>
            <a:endParaRPr lang="zh-CN" altLang="en-US" dirty="0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717032"/>
            <a:ext cx="471487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012160" y="5226744"/>
            <a:ext cx="298671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7-15  </a:t>
            </a:r>
            <a:endParaRPr lang="en-US" altLang="zh-CN" sz="2300" dirty="0" smtClean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RAM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与微机连接示意图</a:t>
            </a:r>
          </a:p>
        </p:txBody>
      </p:sp>
    </p:spTree>
    <p:extLst>
      <p:ext uri="{BB962C8B-B14F-4D97-AF65-F5344CB8AC3E}">
        <p14:creationId xmlns:p14="http://schemas.microsoft.com/office/powerpoint/2010/main" val="32397149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>
                <a:solidFill>
                  <a:srgbClr val="1109B7"/>
                </a:solidFill>
              </a:rPr>
              <a:t>6. </a:t>
            </a:r>
            <a:r>
              <a:rPr lang="zh-CN" altLang="zh-CN" sz="2800" dirty="0">
                <a:solidFill>
                  <a:srgbClr val="1109B7"/>
                </a:solidFill>
              </a:rPr>
              <a:t>存储芯片的扩展</a:t>
            </a: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20605"/>
                </a:solidFill>
              </a:rPr>
              <a:t> </a:t>
            </a:r>
            <a:r>
              <a:rPr lang="en-US" altLang="zh-CN" sz="2500" dirty="0" smtClean="0">
                <a:solidFill>
                  <a:srgbClr val="020605"/>
                </a:solidFill>
              </a:rPr>
              <a:t>  </a:t>
            </a:r>
            <a:r>
              <a:rPr lang="zh-CN" altLang="zh-CN" sz="2500" dirty="0">
                <a:solidFill>
                  <a:srgbClr val="020605"/>
                </a:solidFill>
              </a:rPr>
              <a:t>在实际应用中，常常需要大容量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。当一片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不能满足存储器容量要求时，就需要进行扩展，把多片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组合起来，形成一个大容量的存储器。</a:t>
            </a:r>
          </a:p>
          <a:p>
            <a:pPr marL="0" indent="0">
              <a:buNone/>
            </a:pPr>
            <a:r>
              <a:rPr lang="en-US" altLang="zh-CN" sz="2500" dirty="0" smtClean="0"/>
              <a:t>  </a:t>
            </a:r>
            <a:r>
              <a:rPr lang="zh-CN" altLang="en-US" sz="2500" dirty="0" smtClean="0">
                <a:solidFill>
                  <a:srgbClr val="1109B7"/>
                </a:solidFill>
              </a:rPr>
              <a:t>（</a:t>
            </a:r>
            <a:r>
              <a:rPr lang="en-US" altLang="zh-CN" sz="2500" dirty="0" smtClean="0">
                <a:solidFill>
                  <a:srgbClr val="1109B7"/>
                </a:solidFill>
              </a:rPr>
              <a:t>1</a:t>
            </a:r>
            <a:r>
              <a:rPr lang="zh-CN" altLang="en-US" sz="2500" dirty="0" smtClean="0">
                <a:solidFill>
                  <a:srgbClr val="1109B7"/>
                </a:solidFill>
              </a:rPr>
              <a:t>）</a:t>
            </a:r>
            <a:r>
              <a:rPr lang="zh-CN" altLang="zh-CN" sz="2500" dirty="0" smtClean="0">
                <a:solidFill>
                  <a:srgbClr val="1109B7"/>
                </a:solidFill>
              </a:rPr>
              <a:t>存储器位扩展</a:t>
            </a:r>
            <a:r>
              <a:rPr lang="zh-CN" altLang="en-US" sz="2500" dirty="0" smtClean="0">
                <a:solidFill>
                  <a:srgbClr val="1109B7"/>
                </a:solidFill>
              </a:rPr>
              <a:t>方式</a:t>
            </a:r>
            <a:endParaRPr lang="zh-CN" altLang="zh-CN" sz="2500" dirty="0">
              <a:solidFill>
                <a:srgbClr val="1109B7"/>
              </a:solidFill>
            </a:endParaRPr>
          </a:p>
          <a:p>
            <a:pPr marL="0" indent="0">
              <a:buNone/>
            </a:pPr>
            <a:r>
              <a:rPr lang="en-US" altLang="zh-CN" sz="2500" dirty="0" smtClean="0"/>
              <a:t>   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芯片每个单元的位数通常设计成</a:t>
            </a:r>
            <a:r>
              <a:rPr lang="en-US" altLang="zh-CN" sz="2500" dirty="0">
                <a:solidFill>
                  <a:srgbClr val="020605"/>
                </a:solidFill>
              </a:rPr>
              <a:t>1</a:t>
            </a:r>
            <a:r>
              <a:rPr lang="zh-CN" altLang="zh-CN" sz="2500" dirty="0">
                <a:solidFill>
                  <a:srgbClr val="020605"/>
                </a:solidFill>
              </a:rPr>
              <a:t>位、</a:t>
            </a:r>
            <a:r>
              <a:rPr lang="en-US" altLang="zh-CN" sz="25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位、</a:t>
            </a:r>
            <a:r>
              <a:rPr lang="en-US" altLang="zh-CN" sz="2500" dirty="0">
                <a:solidFill>
                  <a:srgbClr val="020605"/>
                </a:solidFill>
              </a:rPr>
              <a:t>8</a:t>
            </a:r>
            <a:r>
              <a:rPr lang="zh-CN" altLang="zh-CN" sz="2500" dirty="0">
                <a:solidFill>
                  <a:srgbClr val="020605"/>
                </a:solidFill>
              </a:rPr>
              <a:t>位等，当系统实际所需数据位超过芯片提供位数时，需要对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进行位扩展。</a:t>
            </a:r>
          </a:p>
          <a:p>
            <a:pPr marL="0" indent="0">
              <a:buNone/>
            </a:pPr>
            <a:r>
              <a:rPr lang="en-US" altLang="zh-CN" sz="2500" dirty="0" smtClean="0">
                <a:solidFill>
                  <a:srgbClr val="020605"/>
                </a:solidFill>
              </a:rPr>
              <a:t>   </a:t>
            </a:r>
            <a:r>
              <a:rPr lang="zh-CN" altLang="zh-CN" sz="2500" dirty="0" smtClean="0">
                <a:solidFill>
                  <a:srgbClr val="020605"/>
                </a:solidFill>
              </a:rPr>
              <a:t>扩展</a:t>
            </a:r>
            <a:r>
              <a:rPr lang="zh-CN" altLang="zh-CN" sz="2500" dirty="0">
                <a:solidFill>
                  <a:srgbClr val="020605"/>
                </a:solidFill>
              </a:rPr>
              <a:t>的法是将多片存储器的地址线、读</a:t>
            </a:r>
            <a:r>
              <a:rPr lang="en-US" altLang="zh-CN" sz="2500" dirty="0">
                <a:solidFill>
                  <a:srgbClr val="020605"/>
                </a:solidFill>
              </a:rPr>
              <a:t>/</a:t>
            </a:r>
            <a:r>
              <a:rPr lang="zh-CN" altLang="zh-CN" sz="2500" dirty="0">
                <a:solidFill>
                  <a:srgbClr val="020605"/>
                </a:solidFill>
              </a:rPr>
              <a:t>写控制线和片选线全部并联在一起，而将其数据线分别引出接到存储器不同位的数据总线上。图</a:t>
            </a:r>
            <a:r>
              <a:rPr lang="en-US" altLang="zh-CN" sz="2500" dirty="0" smtClean="0">
                <a:solidFill>
                  <a:srgbClr val="020605"/>
                </a:solidFill>
              </a:rPr>
              <a:t>7-16</a:t>
            </a:r>
            <a:r>
              <a:rPr lang="zh-CN" altLang="zh-CN" sz="2500" dirty="0" smtClean="0">
                <a:solidFill>
                  <a:srgbClr val="020605"/>
                </a:solidFill>
              </a:rPr>
              <a:t>为</a:t>
            </a:r>
            <a:r>
              <a:rPr lang="zh-CN" altLang="zh-CN" sz="2500" dirty="0">
                <a:solidFill>
                  <a:srgbClr val="020605"/>
                </a:solidFill>
              </a:rPr>
              <a:t>用</a:t>
            </a:r>
            <a:r>
              <a:rPr lang="en-US" altLang="zh-CN" sz="2500" dirty="0">
                <a:solidFill>
                  <a:srgbClr val="020605"/>
                </a:solidFill>
              </a:rPr>
              <a:t>2</a:t>
            </a:r>
            <a:r>
              <a:rPr lang="zh-CN" altLang="zh-CN" sz="2500" dirty="0">
                <a:solidFill>
                  <a:srgbClr val="020605"/>
                </a:solidFill>
              </a:rPr>
              <a:t>片</a:t>
            </a:r>
            <a:r>
              <a:rPr lang="en-US" altLang="zh-CN" sz="2500" dirty="0">
                <a:solidFill>
                  <a:srgbClr val="020605"/>
                </a:solidFill>
              </a:rPr>
              <a:t>2114(1K</a:t>
            </a:r>
            <a:r>
              <a:rPr lang="zh-CN" altLang="zh-CN" sz="2500" dirty="0">
                <a:solidFill>
                  <a:srgbClr val="020605"/>
                </a:solidFill>
              </a:rPr>
              <a:t>×</a:t>
            </a:r>
            <a:r>
              <a:rPr lang="en-US" altLang="zh-CN" sz="25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位</a:t>
            </a:r>
            <a:r>
              <a:rPr lang="en-US" altLang="zh-CN" sz="2500" dirty="0">
                <a:solidFill>
                  <a:srgbClr val="020605"/>
                </a:solidFill>
              </a:rPr>
              <a:t>)</a:t>
            </a:r>
            <a:r>
              <a:rPr lang="zh-CN" altLang="zh-CN" sz="2500" dirty="0">
                <a:solidFill>
                  <a:srgbClr val="020605"/>
                </a:solidFill>
              </a:rPr>
              <a:t>静态</a:t>
            </a:r>
            <a:r>
              <a:rPr lang="en-US" altLang="zh-CN" sz="2500" dirty="0">
                <a:solidFill>
                  <a:srgbClr val="020605"/>
                </a:solidFill>
              </a:rPr>
              <a:t>RAM</a:t>
            </a:r>
            <a:r>
              <a:rPr lang="zh-CN" altLang="zh-CN" sz="2500" dirty="0">
                <a:solidFill>
                  <a:srgbClr val="020605"/>
                </a:solidFill>
              </a:rPr>
              <a:t>组成的</a:t>
            </a:r>
            <a:r>
              <a:rPr lang="en-US" altLang="zh-CN" sz="2500" dirty="0">
                <a:solidFill>
                  <a:srgbClr val="020605"/>
                </a:solidFill>
              </a:rPr>
              <a:t>1K</a:t>
            </a:r>
            <a:r>
              <a:rPr lang="zh-CN" altLang="zh-CN" sz="2500" dirty="0">
                <a:solidFill>
                  <a:srgbClr val="020605"/>
                </a:solidFill>
              </a:rPr>
              <a:t>×</a:t>
            </a:r>
            <a:r>
              <a:rPr lang="en-US" altLang="zh-CN" sz="2500" dirty="0">
                <a:solidFill>
                  <a:srgbClr val="020605"/>
                </a:solidFill>
              </a:rPr>
              <a:t>8</a:t>
            </a:r>
            <a:r>
              <a:rPr lang="zh-CN" altLang="zh-CN" sz="2500" dirty="0">
                <a:solidFill>
                  <a:srgbClr val="020605"/>
                </a:solidFill>
              </a:rPr>
              <a:t>位存储器的框图。</a:t>
            </a:r>
            <a:endParaRPr lang="zh-CN" altLang="en-US" sz="25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534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608512" cy="2840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07137" y="5157192"/>
            <a:ext cx="313419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7-16 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位扩展连接图</a:t>
            </a:r>
          </a:p>
        </p:txBody>
      </p:sp>
    </p:spTree>
    <p:extLst>
      <p:ext uri="{BB962C8B-B14F-4D97-AF65-F5344CB8AC3E}">
        <p14:creationId xmlns:p14="http://schemas.microsoft.com/office/powerpoint/2010/main" val="213809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363272" cy="5248275"/>
          </a:xfrm>
        </p:spPr>
        <p:txBody>
          <a:bodyPr/>
          <a:lstStyle/>
          <a:p>
            <a:pPr>
              <a:lnSpc>
                <a:spcPct val="120000"/>
              </a:lnSpc>
            </a:pP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sz="3000" dirty="0" smtClean="0">
                <a:solidFill>
                  <a:srgbClr val="020605"/>
                </a:solidFill>
              </a:rPr>
              <a:t>存储器</a:t>
            </a:r>
            <a:r>
              <a:rPr lang="zh-CN" altLang="en-US" sz="3000" dirty="0">
                <a:solidFill>
                  <a:srgbClr val="020605"/>
                </a:solidFill>
              </a:rPr>
              <a:t>和可编程逻辑器件</a:t>
            </a:r>
            <a:r>
              <a:rPr lang="zh-CN" altLang="en-US" sz="3000" dirty="0">
                <a:solidFill>
                  <a:srgbClr val="1109B7"/>
                </a:solidFill>
              </a:rPr>
              <a:t>属于大规模集成电路</a:t>
            </a:r>
            <a:r>
              <a:rPr lang="zh-CN" altLang="en-US" sz="3000" dirty="0" smtClean="0">
                <a:solidFill>
                  <a:srgbClr val="1109B7"/>
                </a:solidFill>
              </a:rPr>
              <a:t>范畴</a:t>
            </a:r>
            <a:r>
              <a:rPr lang="zh-CN" altLang="en-US" sz="3000" dirty="0" smtClean="0">
                <a:solidFill>
                  <a:srgbClr val="020605"/>
                </a:solidFill>
              </a:rPr>
              <a:t>。 </a:t>
            </a:r>
            <a:r>
              <a:rPr lang="zh-CN" altLang="en-US" sz="3000" dirty="0">
                <a:solidFill>
                  <a:srgbClr val="020605"/>
                </a:solidFill>
              </a:rPr>
              <a:t>由于</a:t>
            </a:r>
            <a:r>
              <a:rPr lang="zh-CN" altLang="en-US" sz="3000" dirty="0" smtClean="0">
                <a:solidFill>
                  <a:srgbClr val="020605"/>
                </a:solidFill>
              </a:rPr>
              <a:t>大规模集成电路</a:t>
            </a:r>
            <a:r>
              <a:rPr lang="zh-CN" altLang="en-US" sz="3000" dirty="0">
                <a:solidFill>
                  <a:srgbClr val="020605"/>
                </a:solidFill>
              </a:rPr>
              <a:t>集成度</a:t>
            </a:r>
            <a:r>
              <a:rPr lang="zh-CN" altLang="en-US" sz="3000" dirty="0" smtClean="0">
                <a:solidFill>
                  <a:srgbClr val="020605"/>
                </a:solidFill>
              </a:rPr>
              <a:t>高，往往</a:t>
            </a:r>
            <a:r>
              <a:rPr lang="zh-CN" altLang="en-US" sz="3000" dirty="0">
                <a:solidFill>
                  <a:srgbClr val="020605"/>
                </a:solidFill>
              </a:rPr>
              <a:t>能将一个较复杂的逻辑部件或数字系统集成到一块芯片</a:t>
            </a:r>
            <a:r>
              <a:rPr lang="zh-CN" altLang="en-US" sz="3000" dirty="0" smtClean="0">
                <a:solidFill>
                  <a:srgbClr val="020605"/>
                </a:solidFill>
              </a:rPr>
              <a:t>上，它</a:t>
            </a:r>
            <a:r>
              <a:rPr lang="zh-CN" altLang="en-US" sz="3000" dirty="0">
                <a:solidFill>
                  <a:srgbClr val="020605"/>
                </a:solidFill>
              </a:rPr>
              <a:t>的应用能有效地缩小设备体积、减轻设备重量、降低功耗、提高系统稳定性</a:t>
            </a:r>
            <a:r>
              <a:rPr lang="zh-CN" altLang="en-US" sz="3000" dirty="0" smtClean="0">
                <a:solidFill>
                  <a:srgbClr val="020605"/>
                </a:solidFill>
              </a:rPr>
              <a:t>和可靠性，因而</a:t>
            </a:r>
            <a:r>
              <a:rPr lang="zh-CN" altLang="en-US" sz="3000" dirty="0">
                <a:solidFill>
                  <a:srgbClr val="020605"/>
                </a:solidFill>
              </a:rPr>
              <a:t>大规模集成电路在数字电路及计算机系统中得到广泛</a:t>
            </a:r>
            <a:r>
              <a:rPr lang="zh-CN" altLang="en-US" sz="3000" dirty="0" smtClean="0">
                <a:solidFill>
                  <a:srgbClr val="020605"/>
                </a:solidFill>
              </a:rPr>
              <a:t>应用。</a:t>
            </a:r>
            <a:endParaRPr lang="zh-CN" altLang="en-US" sz="30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9445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507288" cy="5248275"/>
          </a:xfrm>
        </p:spPr>
        <p:txBody>
          <a:bodyPr/>
          <a:lstStyle/>
          <a:p>
            <a:r>
              <a:rPr lang="zh-CN" altLang="en-US" sz="2800" dirty="0" smtClean="0">
                <a:solidFill>
                  <a:srgbClr val="1109B7"/>
                </a:solidFill>
              </a:rPr>
              <a:t>（</a:t>
            </a:r>
            <a:r>
              <a:rPr lang="en-US" altLang="zh-CN" sz="2800" dirty="0" smtClean="0">
                <a:solidFill>
                  <a:srgbClr val="1109B7"/>
                </a:solidFill>
              </a:rPr>
              <a:t>2</a:t>
            </a:r>
            <a:r>
              <a:rPr lang="zh-CN" altLang="en-US" sz="2800" dirty="0" smtClean="0">
                <a:solidFill>
                  <a:srgbClr val="1109B7"/>
                </a:solidFill>
              </a:rPr>
              <a:t>）</a:t>
            </a:r>
            <a:r>
              <a:rPr lang="zh-CN" altLang="zh-CN" sz="2800" dirty="0" smtClean="0">
                <a:solidFill>
                  <a:srgbClr val="1109B7"/>
                </a:solidFill>
              </a:rPr>
              <a:t>存储器</a:t>
            </a:r>
            <a:r>
              <a:rPr lang="zh-CN" altLang="zh-CN" sz="2800" dirty="0">
                <a:solidFill>
                  <a:srgbClr val="1109B7"/>
                </a:solidFill>
              </a:rPr>
              <a:t>字数的扩展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sz="2500" dirty="0">
                <a:solidFill>
                  <a:srgbClr val="020605"/>
                </a:solidFill>
              </a:rPr>
              <a:t>当芯片的位数够用，而存储单元数不足时，就需要将多个芯片连接起来，进行字扩展以满足大容量存储的需要。</a:t>
            </a:r>
          </a:p>
          <a:p>
            <a:pPr marL="0" indent="0">
              <a:buNone/>
            </a:pPr>
            <a:r>
              <a:rPr lang="en-US" altLang="zh-CN" sz="2500" dirty="0" smtClean="0">
                <a:solidFill>
                  <a:srgbClr val="020605"/>
                </a:solidFill>
              </a:rPr>
              <a:t>  </a:t>
            </a:r>
            <a:r>
              <a:rPr lang="zh-CN" altLang="zh-CN" sz="2500" dirty="0">
                <a:solidFill>
                  <a:srgbClr val="020605"/>
                </a:solidFill>
              </a:rPr>
              <a:t>字扩展的方法是将各个芯片的数据线、地址线和读</a:t>
            </a:r>
            <a:r>
              <a:rPr lang="en-US" altLang="zh-CN" sz="2500" dirty="0">
                <a:solidFill>
                  <a:srgbClr val="020605"/>
                </a:solidFill>
              </a:rPr>
              <a:t>/</a:t>
            </a:r>
            <a:r>
              <a:rPr lang="zh-CN" altLang="zh-CN" sz="2500" dirty="0">
                <a:solidFill>
                  <a:srgbClr val="020605"/>
                </a:solidFill>
              </a:rPr>
              <a:t>写控制线分别并联在一起，将高位地址线中的一部分或全部通过译码器译码，译码器的输出端分别接到各存储器的片选端。</a:t>
            </a:r>
            <a:endParaRPr lang="zh-CN" altLang="en-US" sz="2500" dirty="0">
              <a:solidFill>
                <a:srgbClr val="020605"/>
              </a:solidFill>
            </a:endParaRP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52850"/>
            <a:ext cx="5781675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020272" y="5380329"/>
            <a:ext cx="195438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7-17  </a:t>
            </a:r>
            <a:endParaRPr lang="en-US" altLang="zh-CN" sz="2300" dirty="0" smtClean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扩展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连接图</a:t>
            </a:r>
          </a:p>
        </p:txBody>
      </p:sp>
    </p:spTree>
    <p:extLst>
      <p:ext uri="{BB962C8B-B14F-4D97-AF65-F5344CB8AC3E}">
        <p14:creationId xmlns:p14="http://schemas.microsoft.com/office/powerpoint/2010/main" val="12075064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>
                <a:solidFill>
                  <a:srgbClr val="1109B7"/>
                </a:solidFill>
              </a:rPr>
              <a:t>（</a:t>
            </a:r>
            <a:r>
              <a:rPr lang="en-US" altLang="zh-CN" dirty="0">
                <a:solidFill>
                  <a:srgbClr val="1109B7"/>
                </a:solidFill>
              </a:rPr>
              <a:t>3</a:t>
            </a:r>
            <a:r>
              <a:rPr lang="zh-CN" altLang="en-US" dirty="0">
                <a:solidFill>
                  <a:srgbClr val="1109B7"/>
                </a:solidFill>
              </a:rPr>
              <a:t>）</a:t>
            </a:r>
            <a:r>
              <a:rPr lang="zh-CN" altLang="zh-CN" dirty="0">
                <a:solidFill>
                  <a:srgbClr val="1109B7"/>
                </a:solidFill>
              </a:rPr>
              <a:t>字和位同时</a:t>
            </a:r>
            <a:r>
              <a:rPr lang="zh-CN" altLang="zh-CN" dirty="0" smtClean="0">
                <a:solidFill>
                  <a:srgbClr val="1109B7"/>
                </a:solidFill>
              </a:rPr>
              <a:t>扩展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435280" cy="5248275"/>
          </a:xfrm>
        </p:spPr>
        <p:txBody>
          <a:bodyPr/>
          <a:lstStyle/>
          <a:p>
            <a:r>
              <a:rPr lang="zh-CN" altLang="zh-CN" sz="2600" dirty="0" smtClean="0">
                <a:solidFill>
                  <a:srgbClr val="020605"/>
                </a:solidFill>
              </a:rPr>
              <a:t>如果</a:t>
            </a:r>
            <a:r>
              <a:rPr lang="zh-CN" altLang="zh-CN" sz="2600" dirty="0">
                <a:solidFill>
                  <a:srgbClr val="020605"/>
                </a:solidFill>
              </a:rPr>
              <a:t>一片</a:t>
            </a:r>
            <a:r>
              <a:rPr lang="en-US" altLang="zh-CN" sz="2600" dirty="0">
                <a:solidFill>
                  <a:srgbClr val="020605"/>
                </a:solidFill>
              </a:rPr>
              <a:t>RAM</a:t>
            </a:r>
            <a:r>
              <a:rPr lang="zh-CN" altLang="zh-CN" sz="2600" dirty="0">
                <a:solidFill>
                  <a:srgbClr val="020605"/>
                </a:solidFill>
              </a:rPr>
              <a:t>或</a:t>
            </a:r>
            <a:r>
              <a:rPr lang="en-US" altLang="zh-CN" sz="2600" dirty="0">
                <a:solidFill>
                  <a:srgbClr val="020605"/>
                </a:solidFill>
              </a:rPr>
              <a:t>ROM</a:t>
            </a:r>
            <a:r>
              <a:rPr lang="zh-CN" altLang="zh-CN" sz="2600" dirty="0">
                <a:solidFill>
                  <a:srgbClr val="020605"/>
                </a:solidFill>
              </a:rPr>
              <a:t>的位数和字数都不够用，就</a:t>
            </a:r>
            <a:r>
              <a:rPr lang="zh-CN" altLang="zh-CN" sz="2600" dirty="0" smtClean="0">
                <a:solidFill>
                  <a:srgbClr val="020605"/>
                </a:solidFill>
              </a:rPr>
              <a:t>需同时</a:t>
            </a:r>
            <a:r>
              <a:rPr lang="zh-CN" altLang="zh-CN" sz="2600" dirty="0">
                <a:solidFill>
                  <a:srgbClr val="020605"/>
                </a:solidFill>
              </a:rPr>
              <a:t>采用位扩展和字扩展方法，用多片器件组成一个大的存储器系统，以</a:t>
            </a:r>
            <a:r>
              <a:rPr lang="zh-CN" altLang="zh-CN" sz="2600" dirty="0" smtClean="0">
                <a:solidFill>
                  <a:srgbClr val="020605"/>
                </a:solidFill>
              </a:rPr>
              <a:t>满足存储容量</a:t>
            </a:r>
            <a:r>
              <a:rPr lang="zh-CN" altLang="zh-CN" sz="2600" dirty="0">
                <a:solidFill>
                  <a:srgbClr val="020605"/>
                </a:solidFill>
              </a:rPr>
              <a:t>的要求。 </a:t>
            </a:r>
          </a:p>
          <a:p>
            <a:r>
              <a:rPr lang="en-US" altLang="zh-CN" sz="2600" dirty="0" smtClean="0">
                <a:solidFill>
                  <a:srgbClr val="020605"/>
                </a:solidFill>
              </a:rPr>
              <a:t>   </a:t>
            </a:r>
            <a:r>
              <a:rPr lang="zh-CN" altLang="zh-CN" sz="2600" dirty="0" smtClean="0">
                <a:solidFill>
                  <a:srgbClr val="020605"/>
                </a:solidFill>
              </a:rPr>
              <a:t>在</a:t>
            </a:r>
            <a:r>
              <a:rPr lang="zh-CN" altLang="zh-CN" sz="2600" dirty="0">
                <a:solidFill>
                  <a:srgbClr val="020605"/>
                </a:solidFill>
              </a:rPr>
              <a:t>字、位同时扩展情况下</a:t>
            </a:r>
            <a:r>
              <a:rPr lang="en-US" altLang="zh-CN" sz="2600" dirty="0">
                <a:solidFill>
                  <a:srgbClr val="020605"/>
                </a:solidFill>
              </a:rPr>
              <a:t>, </a:t>
            </a:r>
            <a:r>
              <a:rPr lang="zh-CN" altLang="zh-CN" sz="2600" dirty="0">
                <a:solidFill>
                  <a:srgbClr val="020605"/>
                </a:solidFill>
              </a:rPr>
              <a:t>一般先进行位扩展</a:t>
            </a:r>
            <a:r>
              <a:rPr lang="en-US" altLang="zh-CN" sz="2600" dirty="0">
                <a:solidFill>
                  <a:srgbClr val="020605"/>
                </a:solidFill>
              </a:rPr>
              <a:t>, </a:t>
            </a:r>
            <a:r>
              <a:rPr lang="zh-CN" altLang="zh-CN" sz="2600" dirty="0">
                <a:solidFill>
                  <a:srgbClr val="020605"/>
                </a:solidFill>
              </a:rPr>
              <a:t>然后再对位扩展后的</a:t>
            </a:r>
            <a:r>
              <a:rPr lang="en-US" altLang="zh-CN" sz="2600" dirty="0">
                <a:solidFill>
                  <a:srgbClr val="020605"/>
                </a:solidFill>
              </a:rPr>
              <a:t>RAM </a:t>
            </a:r>
            <a:r>
              <a:rPr lang="zh-CN" altLang="zh-CN" sz="2600" dirty="0">
                <a:solidFill>
                  <a:srgbClr val="020605"/>
                </a:solidFill>
              </a:rPr>
              <a:t>进行字扩展。</a:t>
            </a:r>
            <a:r>
              <a:rPr lang="zh-CN" altLang="en-US" sz="2600" dirty="0">
                <a:solidFill>
                  <a:srgbClr val="020605"/>
                </a:solidFill>
              </a:rPr>
              <a:t>下</a:t>
            </a:r>
            <a:r>
              <a:rPr lang="zh-CN" altLang="zh-CN" sz="2600" dirty="0">
                <a:solidFill>
                  <a:srgbClr val="020605"/>
                </a:solidFill>
              </a:rPr>
              <a:t>图是将</a:t>
            </a:r>
            <a:r>
              <a:rPr lang="en-US" altLang="zh-CN" sz="2600" dirty="0">
                <a:solidFill>
                  <a:srgbClr val="020605"/>
                </a:solidFill>
              </a:rPr>
              <a:t>4 </a:t>
            </a:r>
            <a:r>
              <a:rPr lang="zh-CN" altLang="zh-CN" sz="2600" dirty="0">
                <a:solidFill>
                  <a:srgbClr val="020605"/>
                </a:solidFill>
              </a:rPr>
              <a:t>片</a:t>
            </a:r>
            <a:r>
              <a:rPr lang="en-US" altLang="zh-CN" sz="2600" dirty="0">
                <a:solidFill>
                  <a:srgbClr val="020605"/>
                </a:solidFill>
              </a:rPr>
              <a:t>1K</a:t>
            </a:r>
            <a:r>
              <a:rPr lang="zh-CN" altLang="zh-CN" sz="2600" dirty="0">
                <a:solidFill>
                  <a:srgbClr val="020605"/>
                </a:solidFill>
              </a:rPr>
              <a:t>×</a:t>
            </a:r>
            <a:r>
              <a:rPr lang="en-US" altLang="zh-CN" sz="2600" dirty="0">
                <a:solidFill>
                  <a:srgbClr val="020605"/>
                </a:solidFill>
              </a:rPr>
              <a:t>4 </a:t>
            </a:r>
            <a:r>
              <a:rPr lang="zh-CN" altLang="zh-CN" sz="2600" dirty="0">
                <a:solidFill>
                  <a:srgbClr val="020605"/>
                </a:solidFill>
              </a:rPr>
              <a:t>位</a:t>
            </a:r>
            <a:r>
              <a:rPr lang="en-US" altLang="zh-CN" sz="2600" dirty="0">
                <a:solidFill>
                  <a:srgbClr val="020605"/>
                </a:solidFill>
              </a:rPr>
              <a:t>RAM </a:t>
            </a:r>
            <a:r>
              <a:rPr lang="zh-CN" altLang="zh-CN" sz="2600" dirty="0">
                <a:solidFill>
                  <a:srgbClr val="020605"/>
                </a:solidFill>
              </a:rPr>
              <a:t>扩展成</a:t>
            </a:r>
            <a:r>
              <a:rPr lang="en-US" altLang="zh-CN" sz="2600" dirty="0">
                <a:solidFill>
                  <a:srgbClr val="020605"/>
                </a:solidFill>
              </a:rPr>
              <a:t>2K</a:t>
            </a:r>
            <a:r>
              <a:rPr lang="zh-CN" altLang="zh-CN" sz="2600" dirty="0">
                <a:solidFill>
                  <a:srgbClr val="020605"/>
                </a:solidFill>
              </a:rPr>
              <a:t>×</a:t>
            </a:r>
            <a:r>
              <a:rPr lang="en-US" altLang="zh-CN" sz="2600" dirty="0">
                <a:solidFill>
                  <a:srgbClr val="020605"/>
                </a:solidFill>
              </a:rPr>
              <a:t>8 </a:t>
            </a:r>
            <a:r>
              <a:rPr lang="zh-CN" altLang="zh-CN" sz="2600" dirty="0">
                <a:solidFill>
                  <a:srgbClr val="020605"/>
                </a:solidFill>
              </a:rPr>
              <a:t>位</a:t>
            </a:r>
            <a:r>
              <a:rPr lang="en-US" altLang="zh-CN" sz="2600" dirty="0">
                <a:solidFill>
                  <a:srgbClr val="020605"/>
                </a:solidFill>
              </a:rPr>
              <a:t>RAM </a:t>
            </a:r>
            <a:r>
              <a:rPr lang="zh-CN" altLang="zh-CN" sz="2600" dirty="0">
                <a:solidFill>
                  <a:srgbClr val="020605"/>
                </a:solidFill>
              </a:rPr>
              <a:t>的连接图。</a:t>
            </a:r>
            <a:endParaRPr lang="zh-CN" altLang="en-US" sz="2600" dirty="0">
              <a:solidFill>
                <a:srgbClr val="020605"/>
              </a:solidFill>
            </a:endParaRPr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45024"/>
            <a:ext cx="6696744" cy="3116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74281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7.5  </a:t>
            </a:r>
            <a:r>
              <a:rPr lang="zh-CN" altLang="zh-CN" dirty="0" smtClean="0"/>
              <a:t>可编程逻辑器件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76325"/>
            <a:ext cx="8820472" cy="5248275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600" dirty="0">
                <a:solidFill>
                  <a:schemeClr val="tx1">
                    <a:lumMod val="50000"/>
                  </a:schemeClr>
                </a:solidFill>
              </a:rPr>
              <a:t>从逻辑</a:t>
            </a:r>
            <a:r>
              <a:rPr lang="zh-CN" altLang="zh-CN" sz="2600" dirty="0" smtClean="0">
                <a:solidFill>
                  <a:schemeClr val="tx1">
                    <a:lumMod val="50000"/>
                  </a:schemeClr>
                </a:solidFill>
              </a:rPr>
              <a:t>功能上</a:t>
            </a:r>
            <a:r>
              <a:rPr lang="zh-CN" altLang="zh-CN" sz="2600" dirty="0">
                <a:solidFill>
                  <a:schemeClr val="tx1">
                    <a:lumMod val="50000"/>
                  </a:schemeClr>
                </a:solidFill>
              </a:rPr>
              <a:t>可将数字集成电路分为通用型和专用型两类</a:t>
            </a:r>
            <a:r>
              <a:rPr lang="zh-CN" altLang="zh-CN" sz="2600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en-US" altLang="zh-CN" sz="26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en-US" altLang="zh-CN" sz="2400" dirty="0" smtClean="0"/>
          </a:p>
          <a:p>
            <a:r>
              <a:rPr lang="zh-CN" altLang="zh-CN" sz="2500" dirty="0" smtClean="0">
                <a:solidFill>
                  <a:srgbClr val="1109B7"/>
                </a:solidFill>
              </a:rPr>
              <a:t>通用型</a:t>
            </a:r>
            <a:r>
              <a:rPr lang="zh-CN" altLang="en-US" sz="2500" dirty="0" smtClean="0">
                <a:solidFill>
                  <a:srgbClr val="1109B7"/>
                </a:solidFill>
              </a:rPr>
              <a:t>：</a:t>
            </a:r>
            <a:r>
              <a:rPr lang="zh-CN" altLang="zh-CN" sz="2500" dirty="0" smtClean="0"/>
              <a:t>的</a:t>
            </a:r>
            <a:r>
              <a:rPr lang="zh-CN" altLang="zh-CN" sz="2500" dirty="0"/>
              <a:t>逻辑功能都比较简单，且固定不变</a:t>
            </a:r>
            <a:r>
              <a:rPr lang="zh-CN" altLang="zh-CN" sz="2500" dirty="0" smtClean="0"/>
              <a:t>。</a:t>
            </a:r>
            <a:endParaRPr lang="en-US" altLang="zh-CN" sz="2500" dirty="0" smtClean="0"/>
          </a:p>
          <a:p>
            <a:endParaRPr lang="en-US" altLang="zh-CN" sz="1000" dirty="0" smtClean="0"/>
          </a:p>
          <a:p>
            <a:r>
              <a:rPr lang="zh-CN" altLang="zh-CN" sz="2500" dirty="0">
                <a:solidFill>
                  <a:srgbClr val="1109B7"/>
                </a:solidFill>
              </a:rPr>
              <a:t>专用集成电路</a:t>
            </a:r>
            <a:r>
              <a:rPr lang="zh-CN" altLang="en-US" sz="2500" dirty="0">
                <a:solidFill>
                  <a:srgbClr val="1109B7"/>
                </a:solidFill>
              </a:rPr>
              <a:t>：</a:t>
            </a:r>
            <a:r>
              <a:rPr lang="zh-CN" altLang="zh-CN" sz="2500" dirty="0" smtClean="0"/>
              <a:t>一般</a:t>
            </a:r>
            <a:r>
              <a:rPr lang="zh-CN" altLang="zh-CN" sz="2500" dirty="0"/>
              <a:t>用量小，设计和制造成本高，周期长</a:t>
            </a:r>
            <a:r>
              <a:rPr lang="zh-CN" altLang="zh-CN" sz="2500" dirty="0" smtClean="0"/>
              <a:t>。</a:t>
            </a:r>
            <a:endParaRPr lang="en-US" altLang="zh-CN" sz="2500" dirty="0" smtClean="0"/>
          </a:p>
          <a:p>
            <a:endParaRPr lang="en-US" altLang="zh-CN" sz="1000" dirty="0" smtClean="0"/>
          </a:p>
          <a:p>
            <a:r>
              <a:rPr lang="zh-CN" altLang="zh-CN" sz="2500" dirty="0">
                <a:solidFill>
                  <a:srgbClr val="1109B7"/>
                </a:solidFill>
              </a:rPr>
              <a:t>可编程逻辑器件</a:t>
            </a:r>
            <a:r>
              <a:rPr lang="en-US" altLang="zh-CN" sz="2500" dirty="0"/>
              <a:t>(Programmable Logic Device</a:t>
            </a:r>
            <a:r>
              <a:rPr lang="zh-CN" altLang="zh-CN" sz="2500" dirty="0"/>
              <a:t>，</a:t>
            </a:r>
            <a:r>
              <a:rPr lang="en-US" altLang="zh-CN" sz="2500" dirty="0"/>
              <a:t>PLD)</a:t>
            </a:r>
            <a:r>
              <a:rPr lang="zh-CN" altLang="zh-CN" sz="2500" dirty="0"/>
              <a:t>的研制成功为解决这个矛盾提供一条比较理想的途径</a:t>
            </a:r>
            <a:r>
              <a:rPr lang="zh-CN" altLang="zh-CN" sz="2500" dirty="0" smtClean="0"/>
              <a:t>。</a:t>
            </a:r>
            <a:endParaRPr lang="en-US" altLang="zh-CN" sz="2500" dirty="0" smtClean="0"/>
          </a:p>
          <a:p>
            <a:endParaRPr lang="en-US" altLang="zh-CN" sz="1000" dirty="0" smtClean="0"/>
          </a:p>
          <a:p>
            <a:pPr marL="0" indent="0">
              <a:buNone/>
            </a:pPr>
            <a:r>
              <a:rPr lang="en-US" altLang="zh-CN" sz="2500" dirty="0" smtClean="0"/>
              <a:t>  </a:t>
            </a:r>
            <a:r>
              <a:rPr lang="zh-CN" altLang="zh-CN" sz="2500" dirty="0" smtClean="0"/>
              <a:t>具有</a:t>
            </a:r>
            <a:r>
              <a:rPr lang="zh-CN" altLang="zh-CN" sz="2500" dirty="0"/>
              <a:t>集成度和功能密度高、设计灵活方便、效率高、可靠性高、保密性强、数字系统的体积和成本降低、开发周期缩短优点，发展速度十分迅猛。目前，由用户编程就可获得板级，甚至系统级芯片，所以应用领域日渐扩大，已经成为设计数字系统的首选器件</a:t>
            </a:r>
            <a:r>
              <a:rPr lang="zh-CN" altLang="zh-CN" sz="2500" dirty="0" smtClean="0"/>
              <a:t>。</a:t>
            </a:r>
            <a:endParaRPr lang="zh-CN" altLang="zh-CN" sz="2500" dirty="0"/>
          </a:p>
        </p:txBody>
      </p:sp>
    </p:spTree>
    <p:extLst>
      <p:ext uri="{BB962C8B-B14F-4D97-AF65-F5344CB8AC3E}">
        <p14:creationId xmlns:p14="http://schemas.microsoft.com/office/powerpoint/2010/main" val="5569804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7.5.1  PLD</a:t>
            </a:r>
            <a:r>
              <a:rPr lang="zh-CN" altLang="zh-CN" b="1" dirty="0"/>
              <a:t>器件</a:t>
            </a:r>
            <a:r>
              <a:rPr lang="zh-CN" altLang="zh-CN" b="1" dirty="0" smtClean="0"/>
              <a:t>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6325"/>
            <a:ext cx="8507288" cy="5248275"/>
          </a:xfrm>
        </p:spPr>
        <p:txBody>
          <a:bodyPr/>
          <a:lstStyle/>
          <a:p>
            <a:pPr indent="0">
              <a:lnSpc>
                <a:spcPct val="130000"/>
              </a:lnSpc>
              <a:buFontTx/>
              <a:buNone/>
            </a:pPr>
            <a:r>
              <a:rPr kumimoji="1" lang="en-US" altLang="zh-CN" sz="2700" dirty="0" smtClean="0">
                <a:solidFill>
                  <a:srgbClr val="020605"/>
                </a:solidFill>
              </a:rPr>
              <a:t>PLD</a:t>
            </a:r>
            <a:r>
              <a:rPr kumimoji="1" lang="zh-CN" altLang="en-US" sz="2700" dirty="0">
                <a:solidFill>
                  <a:srgbClr val="020605"/>
                </a:solidFill>
              </a:rPr>
              <a:t>是</a:t>
            </a:r>
            <a:r>
              <a:rPr kumimoji="1" lang="en-US" altLang="zh-CN" sz="2700" dirty="0">
                <a:solidFill>
                  <a:srgbClr val="020605"/>
                </a:solidFill>
              </a:rPr>
              <a:t>20</a:t>
            </a:r>
            <a:r>
              <a:rPr kumimoji="1" lang="zh-CN" altLang="en-US" sz="2700" dirty="0">
                <a:solidFill>
                  <a:srgbClr val="020605"/>
                </a:solidFill>
              </a:rPr>
              <a:t>世纪</a:t>
            </a:r>
            <a:r>
              <a:rPr kumimoji="1" lang="en-US" altLang="zh-CN" sz="2700" dirty="0">
                <a:solidFill>
                  <a:srgbClr val="020605"/>
                </a:solidFill>
              </a:rPr>
              <a:t>70</a:t>
            </a:r>
            <a:r>
              <a:rPr kumimoji="1" lang="zh-CN" altLang="en-US" sz="2700" dirty="0">
                <a:solidFill>
                  <a:srgbClr val="020605"/>
                </a:solidFill>
              </a:rPr>
              <a:t>年代发展起来的一种新型逻辑器件。</a:t>
            </a:r>
            <a:endParaRPr kumimoji="1" lang="en-US" altLang="zh-CN" sz="2700" dirty="0">
              <a:solidFill>
                <a:srgbClr val="020605"/>
              </a:solidFill>
            </a:endParaRPr>
          </a:p>
          <a:p>
            <a:pPr indent="0">
              <a:lnSpc>
                <a:spcPct val="130000"/>
              </a:lnSpc>
              <a:buFontTx/>
              <a:buNone/>
            </a:pPr>
            <a:r>
              <a:rPr kumimoji="1" lang="zh-CN" altLang="en-US" sz="2700" dirty="0">
                <a:solidFill>
                  <a:srgbClr val="020605"/>
                </a:solidFill>
              </a:rPr>
              <a:t>它主要是一种“与或”两级结构的器件，其最终逻辑结构和功能由用户编程决定。 </a:t>
            </a:r>
            <a:endParaRPr kumimoji="1" lang="en-US" altLang="zh-CN" sz="2700" dirty="0">
              <a:solidFill>
                <a:srgbClr val="020605"/>
              </a:solidFill>
            </a:endParaRPr>
          </a:p>
          <a:p>
            <a:pPr indent="0">
              <a:lnSpc>
                <a:spcPct val="130000"/>
              </a:lnSpc>
              <a:buFontTx/>
              <a:buNone/>
            </a:pPr>
            <a:r>
              <a:rPr kumimoji="1" lang="en-US" altLang="zh-CN" sz="2700" dirty="0">
                <a:solidFill>
                  <a:srgbClr val="020605"/>
                </a:solidFill>
              </a:rPr>
              <a:t>PLD</a:t>
            </a:r>
            <a:r>
              <a:rPr kumimoji="1" lang="zh-CN" altLang="en-US" sz="2700" dirty="0">
                <a:solidFill>
                  <a:srgbClr val="020605"/>
                </a:solidFill>
              </a:rPr>
              <a:t>器件包括</a:t>
            </a:r>
            <a:r>
              <a:rPr kumimoji="1" lang="en-US" altLang="zh-CN" sz="2700" dirty="0">
                <a:solidFill>
                  <a:srgbClr val="020605"/>
                </a:solidFill>
              </a:rPr>
              <a:t>PROM</a:t>
            </a:r>
            <a:r>
              <a:rPr kumimoji="1" lang="zh-CN" altLang="en-US" sz="2700" dirty="0">
                <a:solidFill>
                  <a:srgbClr val="020605"/>
                </a:solidFill>
              </a:rPr>
              <a:t>、</a:t>
            </a:r>
            <a:r>
              <a:rPr kumimoji="1" lang="en-US" altLang="zh-CN" sz="2700" dirty="0">
                <a:solidFill>
                  <a:srgbClr val="020605"/>
                </a:solidFill>
              </a:rPr>
              <a:t>GAL</a:t>
            </a:r>
            <a:r>
              <a:rPr kumimoji="1" lang="zh-CN" altLang="en-US" sz="2700" dirty="0">
                <a:solidFill>
                  <a:srgbClr val="020605"/>
                </a:solidFill>
              </a:rPr>
              <a:t>等多种</a:t>
            </a:r>
            <a:r>
              <a:rPr kumimoji="1" lang="zh-CN" altLang="en-US" sz="2700" dirty="0" smtClean="0">
                <a:solidFill>
                  <a:srgbClr val="020605"/>
                </a:solidFill>
              </a:rPr>
              <a:t>结构。</a:t>
            </a:r>
            <a:endParaRPr kumimoji="1" lang="en-US" altLang="zh-CN" sz="2700" dirty="0" smtClean="0">
              <a:solidFill>
                <a:srgbClr val="020605"/>
              </a:solidFill>
            </a:endParaRPr>
          </a:p>
          <a:p>
            <a:pPr indent="276225">
              <a:lnSpc>
                <a:spcPct val="130000"/>
              </a:lnSpc>
              <a:buFontTx/>
              <a:buNone/>
            </a:pPr>
            <a:r>
              <a:rPr kumimoji="1" lang="en-US" altLang="zh-CN" sz="2700" b="1" dirty="0">
                <a:solidFill>
                  <a:srgbClr val="1109B7"/>
                </a:solidFill>
              </a:rPr>
              <a:t>1</a:t>
            </a:r>
            <a:r>
              <a:rPr kumimoji="1" lang="zh-CN" altLang="en-US" sz="2700" b="1" dirty="0">
                <a:solidFill>
                  <a:srgbClr val="1109B7"/>
                </a:solidFill>
              </a:rPr>
              <a:t>．</a:t>
            </a:r>
            <a:r>
              <a:rPr kumimoji="1" lang="en-US" altLang="zh-CN" sz="2700" b="1" dirty="0">
                <a:solidFill>
                  <a:srgbClr val="1109B7"/>
                </a:solidFill>
              </a:rPr>
              <a:t>PLD</a:t>
            </a:r>
            <a:r>
              <a:rPr kumimoji="1" lang="zh-CN" altLang="en-US" sz="2700" b="1" dirty="0">
                <a:solidFill>
                  <a:srgbClr val="1109B7"/>
                </a:solidFill>
              </a:rPr>
              <a:t>器件的发展概况</a:t>
            </a:r>
          </a:p>
          <a:p>
            <a:pPr indent="276225">
              <a:lnSpc>
                <a:spcPct val="130000"/>
              </a:lnSpc>
              <a:buFontTx/>
              <a:buNone/>
            </a:pPr>
            <a:r>
              <a:rPr kumimoji="1" lang="zh-CN" altLang="en-US" sz="2700" dirty="0">
                <a:solidFill>
                  <a:srgbClr val="020605"/>
                </a:solidFill>
              </a:rPr>
              <a:t>第一个</a:t>
            </a:r>
            <a:r>
              <a:rPr kumimoji="1" lang="en-US" altLang="zh-CN" sz="2700" dirty="0">
                <a:solidFill>
                  <a:srgbClr val="020605"/>
                </a:solidFill>
              </a:rPr>
              <a:t>PLD</a:t>
            </a:r>
            <a:r>
              <a:rPr kumimoji="1" lang="zh-CN" altLang="en-US" sz="2700" dirty="0">
                <a:solidFill>
                  <a:srgbClr val="020605"/>
                </a:solidFill>
              </a:rPr>
              <a:t>器件即可编程只读存储器</a:t>
            </a:r>
            <a:r>
              <a:rPr kumimoji="1" lang="en-US" altLang="zh-CN" sz="2700" dirty="0">
                <a:solidFill>
                  <a:srgbClr val="020605"/>
                </a:solidFill>
              </a:rPr>
              <a:t>(PROM)</a:t>
            </a:r>
            <a:r>
              <a:rPr kumimoji="1" lang="zh-CN" altLang="en-US" sz="2700" dirty="0">
                <a:solidFill>
                  <a:srgbClr val="020605"/>
                </a:solidFill>
              </a:rPr>
              <a:t>，于</a:t>
            </a:r>
            <a:r>
              <a:rPr kumimoji="1" lang="en-US" altLang="zh-CN" sz="2700" dirty="0">
                <a:solidFill>
                  <a:srgbClr val="020605"/>
                </a:solidFill>
              </a:rPr>
              <a:t>20</a:t>
            </a:r>
            <a:r>
              <a:rPr kumimoji="1" lang="zh-CN" altLang="en-US" sz="2700" dirty="0">
                <a:solidFill>
                  <a:srgbClr val="020605"/>
                </a:solidFill>
              </a:rPr>
              <a:t>世纪</a:t>
            </a:r>
            <a:r>
              <a:rPr kumimoji="1" lang="en-US" altLang="zh-CN" sz="2700" dirty="0">
                <a:solidFill>
                  <a:srgbClr val="020605"/>
                </a:solidFill>
              </a:rPr>
              <a:t>70</a:t>
            </a:r>
            <a:r>
              <a:rPr kumimoji="1" lang="zh-CN" altLang="en-US" sz="2700" dirty="0">
                <a:solidFill>
                  <a:srgbClr val="020605"/>
                </a:solidFill>
              </a:rPr>
              <a:t>年代初期制成。至今已</a:t>
            </a:r>
            <a:r>
              <a:rPr kumimoji="1" lang="zh-CN" altLang="en-US" sz="2700" dirty="0" smtClean="0">
                <a:solidFill>
                  <a:srgbClr val="020605"/>
                </a:solidFill>
              </a:rPr>
              <a:t>经历</a:t>
            </a:r>
            <a:r>
              <a:rPr kumimoji="1" lang="zh-CN" altLang="en-US" sz="2700" dirty="0">
                <a:solidFill>
                  <a:srgbClr val="020605"/>
                </a:solidFill>
              </a:rPr>
              <a:t>四个</a:t>
            </a:r>
            <a:r>
              <a:rPr kumimoji="1" lang="zh-CN" altLang="en-US" sz="2700" dirty="0" smtClean="0">
                <a:solidFill>
                  <a:srgbClr val="020605"/>
                </a:solidFill>
              </a:rPr>
              <a:t>个发展阶段。</a:t>
            </a:r>
            <a:endParaRPr kumimoji="1" lang="zh-CN" altLang="en-US" sz="2700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42706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109B7"/>
                </a:solidFill>
              </a:rPr>
              <a:t>2</a:t>
            </a:r>
            <a:r>
              <a:rPr lang="zh-CN" altLang="zh-CN" b="1" dirty="0">
                <a:solidFill>
                  <a:srgbClr val="1109B7"/>
                </a:solidFill>
              </a:rPr>
              <a:t>．</a:t>
            </a:r>
            <a:r>
              <a:rPr lang="en-US" altLang="zh-CN" b="1" dirty="0">
                <a:solidFill>
                  <a:srgbClr val="1109B7"/>
                </a:solidFill>
              </a:rPr>
              <a:t>PLD</a:t>
            </a:r>
            <a:r>
              <a:rPr lang="zh-CN" altLang="zh-CN" b="1" dirty="0">
                <a:solidFill>
                  <a:srgbClr val="1109B7"/>
                </a:solidFill>
              </a:rPr>
              <a:t>的特点</a:t>
            </a:r>
            <a:endParaRPr lang="zh-CN" altLang="zh-CN" dirty="0">
              <a:solidFill>
                <a:srgbClr val="1109B7"/>
              </a:solidFill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 smtClean="0">
                <a:solidFill>
                  <a:srgbClr val="020605"/>
                </a:solidFill>
              </a:rPr>
              <a:t>减少</a:t>
            </a:r>
            <a:r>
              <a:rPr lang="zh-CN" altLang="zh-CN" sz="2500" dirty="0">
                <a:solidFill>
                  <a:srgbClr val="020605"/>
                </a:solidFill>
              </a:rPr>
              <a:t>系统的硬件规模</a:t>
            </a:r>
            <a:r>
              <a:rPr lang="zh-CN" altLang="en-US" sz="2500" dirty="0">
                <a:solidFill>
                  <a:srgbClr val="020605"/>
                </a:solidFill>
              </a:rPr>
              <a:t>：</a:t>
            </a:r>
            <a:r>
              <a:rPr lang="zh-CN" altLang="zh-CN" sz="2500" dirty="0">
                <a:solidFill>
                  <a:srgbClr val="020605"/>
                </a:solidFill>
              </a:rPr>
              <a:t>单片</a:t>
            </a:r>
            <a:r>
              <a:rPr lang="en-US" altLang="zh-CN" sz="2500" dirty="0">
                <a:solidFill>
                  <a:srgbClr val="020605"/>
                </a:solidFill>
              </a:rPr>
              <a:t>PLD</a:t>
            </a:r>
            <a:r>
              <a:rPr lang="zh-CN" altLang="zh-CN" sz="2500" dirty="0">
                <a:solidFill>
                  <a:srgbClr val="020605"/>
                </a:solidFill>
              </a:rPr>
              <a:t>器件所能实现的逻辑功能大约是</a:t>
            </a:r>
            <a:r>
              <a:rPr lang="en-US" altLang="zh-CN" sz="2500" dirty="0">
                <a:solidFill>
                  <a:srgbClr val="020605"/>
                </a:solidFill>
              </a:rPr>
              <a:t>SSI</a:t>
            </a:r>
            <a:r>
              <a:rPr lang="zh-CN" altLang="zh-CN" sz="2500" dirty="0">
                <a:solidFill>
                  <a:srgbClr val="020605"/>
                </a:solidFill>
              </a:rPr>
              <a:t>／</a:t>
            </a:r>
            <a:r>
              <a:rPr lang="en-US" altLang="zh-CN" sz="2500" dirty="0">
                <a:solidFill>
                  <a:srgbClr val="020605"/>
                </a:solidFill>
              </a:rPr>
              <a:t>MSI</a:t>
            </a:r>
            <a:r>
              <a:rPr lang="zh-CN" altLang="zh-CN" sz="2500" dirty="0">
                <a:solidFill>
                  <a:srgbClr val="020605"/>
                </a:solidFill>
              </a:rPr>
              <a:t>逻辑器件的</a:t>
            </a:r>
            <a:r>
              <a:rPr lang="en-US" altLang="zh-CN" sz="2500" dirty="0">
                <a:solidFill>
                  <a:srgbClr val="020605"/>
                </a:solidFill>
              </a:rPr>
              <a:t>4</a:t>
            </a:r>
            <a:r>
              <a:rPr lang="zh-CN" altLang="zh-CN" sz="2500" dirty="0">
                <a:solidFill>
                  <a:srgbClr val="020605"/>
                </a:solidFill>
              </a:rPr>
              <a:t>～</a:t>
            </a:r>
            <a:r>
              <a:rPr lang="en-US" altLang="zh-CN" sz="2500" dirty="0">
                <a:solidFill>
                  <a:srgbClr val="020605"/>
                </a:solidFill>
              </a:rPr>
              <a:t>20</a:t>
            </a:r>
            <a:r>
              <a:rPr lang="zh-CN" altLang="zh-CN" sz="2500" dirty="0">
                <a:solidFill>
                  <a:srgbClr val="020605"/>
                </a:solidFill>
              </a:rPr>
              <a:t>倍</a:t>
            </a:r>
            <a:endParaRPr lang="en-US" altLang="zh-CN" sz="2500" dirty="0">
              <a:solidFill>
                <a:srgbClr val="020605"/>
              </a:solidFill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>
                <a:solidFill>
                  <a:srgbClr val="020605"/>
                </a:solidFill>
              </a:rPr>
              <a:t>增强逻辑设计的灵活性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>
                <a:solidFill>
                  <a:srgbClr val="020605"/>
                </a:solidFill>
              </a:rPr>
              <a:t>缩短系统设计周期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>
                <a:solidFill>
                  <a:srgbClr val="020605"/>
                </a:solidFill>
              </a:rPr>
              <a:t>简化系统设计，提高系统速度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>
                <a:solidFill>
                  <a:srgbClr val="020605"/>
                </a:solidFill>
              </a:rPr>
              <a:t>降低系统成本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zh-CN" sz="2500" dirty="0">
                <a:solidFill>
                  <a:srgbClr val="020605"/>
                </a:solidFill>
              </a:rPr>
              <a:t>典型可编程逻辑器件</a:t>
            </a:r>
            <a:r>
              <a:rPr lang="en-US" altLang="zh-CN" sz="2500" dirty="0">
                <a:solidFill>
                  <a:srgbClr val="020605"/>
                </a:solidFill>
              </a:rPr>
              <a:t>PLD</a:t>
            </a:r>
            <a:r>
              <a:rPr lang="zh-CN" altLang="zh-CN" sz="2500" dirty="0">
                <a:solidFill>
                  <a:srgbClr val="020605"/>
                </a:solidFill>
              </a:rPr>
              <a:t>中的与阵列（地址译码器）不可编程，或阵列（存储矩阵）可编程。</a:t>
            </a:r>
            <a:endParaRPr lang="zh-CN" altLang="en-US" sz="2500" dirty="0">
              <a:solidFill>
                <a:srgbClr val="020605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36791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7.5.2  PLD</a:t>
            </a:r>
            <a:r>
              <a:rPr lang="zh-CN" altLang="zh-CN" dirty="0" smtClean="0"/>
              <a:t>的</a:t>
            </a:r>
            <a:r>
              <a:rPr lang="zh-CN" altLang="zh-CN" dirty="0"/>
              <a:t>基本</a:t>
            </a:r>
            <a:r>
              <a:rPr lang="zh-CN" altLang="zh-CN" dirty="0" smtClean="0"/>
              <a:t>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020605"/>
                </a:solidFill>
              </a:rPr>
              <a:t>目前</a:t>
            </a:r>
            <a:r>
              <a:rPr lang="zh-CN" altLang="zh-CN" sz="2800" dirty="0">
                <a:solidFill>
                  <a:srgbClr val="020605"/>
                </a:solidFill>
              </a:rPr>
              <a:t>生产和使用的</a:t>
            </a:r>
            <a:r>
              <a:rPr lang="en-US" altLang="zh-CN" sz="2800" dirty="0">
                <a:solidFill>
                  <a:srgbClr val="020605"/>
                </a:solidFill>
              </a:rPr>
              <a:t>PLD</a:t>
            </a:r>
            <a:r>
              <a:rPr lang="zh-CN" altLang="zh-CN" sz="2800" dirty="0">
                <a:solidFill>
                  <a:srgbClr val="020605"/>
                </a:solidFill>
              </a:rPr>
              <a:t>产品主要有可编程阵列逻辑</a:t>
            </a:r>
            <a:r>
              <a:rPr lang="en-US" altLang="zh-CN" sz="2800" dirty="0">
                <a:solidFill>
                  <a:srgbClr val="020605"/>
                </a:solidFill>
              </a:rPr>
              <a:t>(Programmable Array Logic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PAL)</a:t>
            </a:r>
            <a:r>
              <a:rPr lang="zh-CN" altLang="zh-CN" sz="2800" dirty="0">
                <a:solidFill>
                  <a:srgbClr val="020605"/>
                </a:solidFill>
              </a:rPr>
              <a:t>、通用阵列逻辑</a:t>
            </a:r>
            <a:r>
              <a:rPr lang="en-US" altLang="zh-CN" sz="2800" dirty="0">
                <a:solidFill>
                  <a:srgbClr val="020605"/>
                </a:solidFill>
              </a:rPr>
              <a:t> (Generic Array Logic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GAL)</a:t>
            </a:r>
            <a:r>
              <a:rPr lang="zh-CN" altLang="zh-CN" sz="2800" dirty="0">
                <a:solidFill>
                  <a:srgbClr val="020605"/>
                </a:solidFill>
              </a:rPr>
              <a:t>、可擦除的可编程逻辑器件</a:t>
            </a:r>
            <a:r>
              <a:rPr lang="en-US" altLang="zh-CN" sz="2800" dirty="0">
                <a:solidFill>
                  <a:srgbClr val="020605"/>
                </a:solidFill>
              </a:rPr>
              <a:t> (Erasable Programmable Logic Device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EPLD)</a:t>
            </a:r>
            <a:r>
              <a:rPr lang="zh-CN" altLang="zh-CN" sz="2800" dirty="0">
                <a:solidFill>
                  <a:srgbClr val="020605"/>
                </a:solidFill>
              </a:rPr>
              <a:t>、复杂的可编程逻辑器件</a:t>
            </a:r>
            <a:r>
              <a:rPr lang="en-US" altLang="zh-CN" sz="2800" dirty="0">
                <a:solidFill>
                  <a:srgbClr val="020605"/>
                </a:solidFill>
              </a:rPr>
              <a:t> (Complex Programmable Logic Device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CPLD)</a:t>
            </a:r>
            <a:r>
              <a:rPr lang="zh-CN" altLang="zh-CN" sz="2800" dirty="0">
                <a:solidFill>
                  <a:srgbClr val="020605"/>
                </a:solidFill>
              </a:rPr>
              <a:t>和现场可编程门阵列</a:t>
            </a:r>
            <a:r>
              <a:rPr lang="en-US" altLang="zh-CN" sz="2800" dirty="0">
                <a:solidFill>
                  <a:srgbClr val="020605"/>
                </a:solidFill>
              </a:rPr>
              <a:t>(Field Programmable Gate Array</a:t>
            </a:r>
            <a:r>
              <a:rPr lang="zh-CN" altLang="zh-CN" sz="2800" dirty="0">
                <a:solidFill>
                  <a:srgbClr val="020605"/>
                </a:solidFill>
              </a:rPr>
              <a:t>，</a:t>
            </a:r>
            <a:r>
              <a:rPr lang="en-US" altLang="zh-CN" sz="2800" dirty="0">
                <a:solidFill>
                  <a:srgbClr val="020605"/>
                </a:solidFill>
              </a:rPr>
              <a:t>FPGA)</a:t>
            </a:r>
            <a:r>
              <a:rPr lang="zh-CN" altLang="zh-CN" sz="2800" dirty="0">
                <a:solidFill>
                  <a:srgbClr val="020605"/>
                </a:solidFill>
              </a:rPr>
              <a:t>等几种类型。</a:t>
            </a:r>
          </a:p>
          <a:p>
            <a:pPr marL="0" indent="0">
              <a:buNone/>
            </a:pPr>
            <a:endParaRPr lang="zh-CN" altLang="en-US" sz="2500" dirty="0">
              <a:solidFill>
                <a:srgbClr val="1109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3193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900" dirty="0">
                <a:solidFill>
                  <a:srgbClr val="020605"/>
                </a:solidFill>
              </a:rPr>
              <a:t>典型的</a:t>
            </a:r>
            <a:r>
              <a:rPr lang="en-US" altLang="zh-CN" sz="2900" dirty="0">
                <a:solidFill>
                  <a:srgbClr val="020605"/>
                </a:solidFill>
              </a:rPr>
              <a:t>PLD</a:t>
            </a:r>
            <a:r>
              <a:rPr lang="zh-CN" altLang="zh-CN" sz="2900" dirty="0">
                <a:solidFill>
                  <a:srgbClr val="020605"/>
                </a:solidFill>
              </a:rPr>
              <a:t>一般由与阵列、或阵列、起缓冲驱动作用的输入逻辑和输出逻辑组成，其通用结构框图如图</a:t>
            </a:r>
            <a:r>
              <a:rPr lang="en-US" altLang="zh-CN" sz="2900" dirty="0" smtClean="0">
                <a:solidFill>
                  <a:srgbClr val="020605"/>
                </a:solidFill>
              </a:rPr>
              <a:t>7-19</a:t>
            </a:r>
            <a:r>
              <a:rPr lang="zh-CN" altLang="zh-CN" sz="2900" dirty="0" smtClean="0">
                <a:solidFill>
                  <a:srgbClr val="020605"/>
                </a:solidFill>
              </a:rPr>
              <a:t>所</a:t>
            </a:r>
            <a:r>
              <a:rPr lang="zh-CN" altLang="zh-CN" sz="2900" dirty="0">
                <a:solidFill>
                  <a:srgbClr val="020605"/>
                </a:solidFill>
              </a:rPr>
              <a:t>示。</a:t>
            </a:r>
          </a:p>
          <a:p>
            <a:endParaRPr lang="zh-CN" altLang="en-US" dirty="0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18113"/>
            <a:ext cx="5616624" cy="1663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59832" y="5157192"/>
            <a:ext cx="328166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7-19  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PLD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的通用结构</a:t>
            </a:r>
          </a:p>
        </p:txBody>
      </p:sp>
    </p:spTree>
    <p:extLst>
      <p:ext uri="{BB962C8B-B14F-4D97-AF65-F5344CB8AC3E}">
        <p14:creationId xmlns:p14="http://schemas.microsoft.com/office/powerpoint/2010/main" val="1842541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7.5.3 PLD</a:t>
            </a:r>
            <a:r>
              <a:rPr lang="zh-CN" altLang="zh-CN" dirty="0" smtClean="0"/>
              <a:t>的</a:t>
            </a:r>
            <a:r>
              <a:rPr lang="zh-CN" altLang="zh-CN" dirty="0"/>
              <a:t>电路表示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900" dirty="0">
                <a:solidFill>
                  <a:srgbClr val="1109B7"/>
                </a:solidFill>
              </a:rPr>
              <a:t>1. </a:t>
            </a:r>
            <a:r>
              <a:rPr lang="zh-CN" altLang="zh-CN" sz="2900" dirty="0">
                <a:solidFill>
                  <a:srgbClr val="1109B7"/>
                </a:solidFill>
              </a:rPr>
              <a:t>输入输出缓冲器的逻辑表示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r>
              <a:rPr lang="en-US" altLang="zh-CN" sz="2800" dirty="0">
                <a:solidFill>
                  <a:srgbClr val="020605"/>
                </a:solidFill>
              </a:rPr>
              <a:t>PLD</a:t>
            </a:r>
            <a:r>
              <a:rPr lang="zh-CN" altLang="zh-CN" sz="2800" dirty="0">
                <a:solidFill>
                  <a:srgbClr val="020605"/>
                </a:solidFill>
              </a:rPr>
              <a:t>的输入输出缓冲器常用结构有互补输出和三态输出两种形式，缓冲器可增强其驱动能力，如图</a:t>
            </a:r>
            <a:r>
              <a:rPr lang="en-US" altLang="zh-CN" sz="2800" dirty="0" smtClean="0">
                <a:solidFill>
                  <a:srgbClr val="020605"/>
                </a:solidFill>
              </a:rPr>
              <a:t>7-20</a:t>
            </a:r>
            <a:r>
              <a:rPr lang="zh-CN" altLang="zh-CN" sz="2800" dirty="0" smtClean="0">
                <a:solidFill>
                  <a:srgbClr val="020605"/>
                </a:solidFill>
              </a:rPr>
              <a:t>所</a:t>
            </a:r>
            <a:r>
              <a:rPr lang="zh-CN" altLang="zh-CN" sz="2800" dirty="0">
                <a:solidFill>
                  <a:srgbClr val="020605"/>
                </a:solidFill>
              </a:rPr>
              <a:t>示。</a:t>
            </a:r>
          </a:p>
          <a:p>
            <a:endParaRPr lang="zh-CN" altLang="en-US" dirty="0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068960"/>
            <a:ext cx="6369158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983802" y="5085184"/>
            <a:ext cx="4019049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7-20  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PLD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缓冲器表示方法</a:t>
            </a:r>
          </a:p>
        </p:txBody>
      </p:sp>
    </p:spTree>
    <p:extLst>
      <p:ext uri="{BB962C8B-B14F-4D97-AF65-F5344CB8AC3E}">
        <p14:creationId xmlns:p14="http://schemas.microsoft.com/office/powerpoint/2010/main" val="2796461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</a:t>
            </a:r>
            <a:r>
              <a:rPr lang="en-US" altLang="zh-CN" sz="2900" dirty="0">
                <a:solidFill>
                  <a:srgbClr val="1109B7"/>
                </a:solidFill>
              </a:rPr>
              <a:t>2. PLD</a:t>
            </a:r>
            <a:r>
              <a:rPr lang="zh-CN" altLang="zh-CN" sz="2900" dirty="0">
                <a:solidFill>
                  <a:srgbClr val="1109B7"/>
                </a:solidFill>
              </a:rPr>
              <a:t>阵列交叉点的逻辑表示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en-US" altLang="zh-CN" sz="2800" dirty="0"/>
              <a:t>PLD</a:t>
            </a:r>
            <a:r>
              <a:rPr lang="zh-CN" altLang="zh-CN" sz="2800" dirty="0"/>
              <a:t>中阵列上交叉点连接方式有</a:t>
            </a:r>
            <a:r>
              <a:rPr lang="en-US" altLang="zh-CN" sz="2800" dirty="0"/>
              <a:t>3</a:t>
            </a:r>
            <a:r>
              <a:rPr lang="zh-CN" altLang="zh-CN" sz="2800" dirty="0"/>
              <a:t>种表示方法，如图</a:t>
            </a:r>
            <a:r>
              <a:rPr lang="en-US" altLang="zh-CN" sz="2800" dirty="0" smtClean="0"/>
              <a:t>7-21</a:t>
            </a:r>
            <a:r>
              <a:rPr lang="zh-CN" altLang="zh-CN" sz="2800" dirty="0" smtClean="0"/>
              <a:t>所</a:t>
            </a:r>
            <a:r>
              <a:rPr lang="zh-CN" altLang="zh-CN" sz="2800" dirty="0"/>
              <a:t>示。交叉点上的“·”表示固定连接，不可编程；“×”表示用户可编程连接；无任何标记则表示不连接或是擦除单元。</a:t>
            </a:r>
          </a:p>
          <a:p>
            <a:endParaRPr lang="zh-CN" altLang="en-US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45024"/>
            <a:ext cx="5639363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555776" y="5373216"/>
            <a:ext cx="4166525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7-21  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PLD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的连接点表示符号</a:t>
            </a:r>
          </a:p>
        </p:txBody>
      </p:sp>
    </p:spTree>
    <p:extLst>
      <p:ext uri="{BB962C8B-B14F-4D97-AF65-F5344CB8AC3E}">
        <p14:creationId xmlns:p14="http://schemas.microsoft.com/office/powerpoint/2010/main" val="40284891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900" dirty="0">
                <a:solidFill>
                  <a:srgbClr val="1109B7"/>
                </a:solidFill>
              </a:rPr>
              <a:t>3. </a:t>
            </a:r>
            <a:r>
              <a:rPr lang="zh-CN" altLang="zh-CN" sz="2900" dirty="0">
                <a:solidFill>
                  <a:srgbClr val="1109B7"/>
                </a:solidFill>
              </a:rPr>
              <a:t>基本门电路的</a:t>
            </a:r>
            <a:r>
              <a:rPr lang="en-US" altLang="zh-CN" sz="2900" dirty="0">
                <a:solidFill>
                  <a:srgbClr val="1109B7"/>
                </a:solidFill>
              </a:rPr>
              <a:t>PLD</a:t>
            </a:r>
            <a:r>
              <a:rPr lang="zh-CN" altLang="zh-CN" sz="2900" dirty="0">
                <a:solidFill>
                  <a:srgbClr val="1109B7"/>
                </a:solidFill>
              </a:rPr>
              <a:t>表示方式</a:t>
            </a:r>
          </a:p>
          <a:p>
            <a:r>
              <a:rPr lang="en-US" altLang="zh-CN" dirty="0"/>
              <a:t>   </a:t>
            </a:r>
            <a:r>
              <a:rPr lang="zh-CN" altLang="zh-CN" sz="2800" dirty="0" smtClean="0">
                <a:solidFill>
                  <a:srgbClr val="020605"/>
                </a:solidFill>
              </a:rPr>
              <a:t>下面</a:t>
            </a:r>
            <a:r>
              <a:rPr lang="zh-CN" altLang="zh-CN" sz="2800" dirty="0">
                <a:solidFill>
                  <a:srgbClr val="020605"/>
                </a:solidFill>
              </a:rPr>
              <a:t>两幅图将给出几种基本门在</a:t>
            </a:r>
            <a:r>
              <a:rPr lang="en-US" altLang="zh-CN" sz="2800" dirty="0">
                <a:solidFill>
                  <a:srgbClr val="020605"/>
                </a:solidFill>
              </a:rPr>
              <a:t>PLD</a:t>
            </a:r>
            <a:r>
              <a:rPr lang="zh-CN" altLang="zh-CN" sz="2800" dirty="0">
                <a:solidFill>
                  <a:srgbClr val="020605"/>
                </a:solidFill>
              </a:rPr>
              <a:t>表示法中的表示形式。一个三输入与门在</a:t>
            </a:r>
            <a:r>
              <a:rPr lang="en-US" altLang="zh-CN" sz="2800" dirty="0">
                <a:solidFill>
                  <a:srgbClr val="020605"/>
                </a:solidFill>
              </a:rPr>
              <a:t>PLD</a:t>
            </a:r>
            <a:r>
              <a:rPr lang="zh-CN" altLang="zh-CN" sz="2800" dirty="0">
                <a:solidFill>
                  <a:srgbClr val="020605"/>
                </a:solidFill>
              </a:rPr>
              <a:t>表示法中的表示如图</a:t>
            </a:r>
            <a:r>
              <a:rPr lang="en-US" altLang="zh-CN" sz="2800" dirty="0" smtClean="0">
                <a:solidFill>
                  <a:srgbClr val="020605"/>
                </a:solidFill>
              </a:rPr>
              <a:t>7</a:t>
            </a:r>
            <a:r>
              <a:rPr lang="en-US" altLang="zh-CN" sz="2800" dirty="0" smtClean="0">
                <a:solidFill>
                  <a:srgbClr val="020605"/>
                </a:solidFill>
              </a:rPr>
              <a:t>-22</a:t>
            </a:r>
            <a:r>
              <a:rPr lang="en-US" altLang="zh-CN" sz="2800" dirty="0" smtClean="0">
                <a:solidFill>
                  <a:srgbClr val="020605"/>
                </a:solidFill>
              </a:rPr>
              <a:t> </a:t>
            </a:r>
            <a:r>
              <a:rPr lang="zh-CN" altLang="zh-CN" sz="2800" dirty="0" smtClean="0">
                <a:solidFill>
                  <a:srgbClr val="020605"/>
                </a:solidFill>
              </a:rPr>
              <a:t>所</a:t>
            </a:r>
            <a:r>
              <a:rPr lang="zh-CN" altLang="zh-CN" sz="2800" dirty="0">
                <a:solidFill>
                  <a:srgbClr val="020605"/>
                </a:solidFill>
              </a:rPr>
              <a:t>示，</a:t>
            </a:r>
            <a:r>
              <a:rPr lang="en-US" altLang="zh-CN" sz="2800" i="1" dirty="0">
                <a:solidFill>
                  <a:srgbClr val="020605"/>
                </a:solidFill>
              </a:rPr>
              <a:t>F=ABC</a:t>
            </a:r>
            <a:r>
              <a:rPr lang="zh-CN" altLang="zh-CN" sz="2800" dirty="0">
                <a:solidFill>
                  <a:srgbClr val="020605"/>
                </a:solidFill>
              </a:rPr>
              <a:t>，通常把</a:t>
            </a:r>
            <a:r>
              <a:rPr lang="en-US" altLang="zh-CN" sz="2800" dirty="0">
                <a:solidFill>
                  <a:srgbClr val="020605"/>
                </a:solidFill>
              </a:rPr>
              <a:t>A</a:t>
            </a:r>
            <a:r>
              <a:rPr lang="zh-CN" altLang="zh-CN" sz="2800" dirty="0">
                <a:solidFill>
                  <a:srgbClr val="020605"/>
                </a:solidFill>
              </a:rPr>
              <a:t>、</a:t>
            </a:r>
            <a:r>
              <a:rPr lang="en-US" altLang="zh-CN" sz="2800" dirty="0">
                <a:solidFill>
                  <a:srgbClr val="020605"/>
                </a:solidFill>
              </a:rPr>
              <a:t>B</a:t>
            </a:r>
            <a:r>
              <a:rPr lang="zh-CN" altLang="zh-CN" sz="2800" dirty="0">
                <a:solidFill>
                  <a:srgbClr val="020605"/>
                </a:solidFill>
              </a:rPr>
              <a:t>、</a:t>
            </a:r>
            <a:r>
              <a:rPr lang="en-US" altLang="zh-CN" sz="2800" dirty="0">
                <a:solidFill>
                  <a:srgbClr val="020605"/>
                </a:solidFill>
              </a:rPr>
              <a:t>C</a:t>
            </a:r>
            <a:r>
              <a:rPr lang="zh-CN" altLang="zh-CN" sz="2800" dirty="0">
                <a:solidFill>
                  <a:srgbClr val="020605"/>
                </a:solidFill>
              </a:rPr>
              <a:t>称为输入项，</a:t>
            </a:r>
            <a:r>
              <a:rPr lang="en-US" altLang="zh-CN" sz="2800" dirty="0">
                <a:solidFill>
                  <a:srgbClr val="020605"/>
                </a:solidFill>
              </a:rPr>
              <a:t>F</a:t>
            </a:r>
            <a:r>
              <a:rPr lang="zh-CN" altLang="zh-CN" sz="2800" dirty="0">
                <a:solidFill>
                  <a:srgbClr val="020605"/>
                </a:solidFill>
              </a:rPr>
              <a:t>称为乘积项</a:t>
            </a:r>
            <a:r>
              <a:rPr lang="en-US" altLang="zh-CN" sz="2800" dirty="0">
                <a:solidFill>
                  <a:srgbClr val="020605"/>
                </a:solidFill>
              </a:rPr>
              <a:t>(</a:t>
            </a:r>
            <a:r>
              <a:rPr lang="zh-CN" altLang="zh-CN" sz="2800" dirty="0">
                <a:solidFill>
                  <a:srgbClr val="020605"/>
                </a:solidFill>
              </a:rPr>
              <a:t>简称积项</a:t>
            </a:r>
            <a:r>
              <a:rPr lang="en-US" altLang="zh-CN" sz="2800" dirty="0">
                <a:solidFill>
                  <a:srgbClr val="020605"/>
                </a:solidFill>
              </a:rPr>
              <a:t>)</a:t>
            </a:r>
            <a:r>
              <a:rPr lang="zh-CN" altLang="zh-CN" sz="2800" dirty="0">
                <a:solidFill>
                  <a:srgbClr val="020605"/>
                </a:solidFill>
              </a:rPr>
              <a:t>；一个三输入或门如图</a:t>
            </a:r>
            <a:r>
              <a:rPr lang="en-US" altLang="zh-CN" sz="2800" dirty="0" smtClean="0">
                <a:solidFill>
                  <a:srgbClr val="020605"/>
                </a:solidFill>
              </a:rPr>
              <a:t>7-23</a:t>
            </a:r>
            <a:r>
              <a:rPr lang="zh-CN" altLang="zh-CN" sz="2800" dirty="0" smtClean="0">
                <a:solidFill>
                  <a:srgbClr val="020605"/>
                </a:solidFill>
              </a:rPr>
              <a:t>所</a:t>
            </a:r>
            <a:r>
              <a:rPr lang="zh-CN" altLang="zh-CN" sz="2800" dirty="0">
                <a:solidFill>
                  <a:srgbClr val="020605"/>
                </a:solidFill>
              </a:rPr>
              <a:t>示，其中</a:t>
            </a:r>
            <a:r>
              <a:rPr lang="en-US" altLang="zh-CN" sz="2800" i="1" dirty="0">
                <a:solidFill>
                  <a:srgbClr val="020605"/>
                </a:solidFill>
              </a:rPr>
              <a:t>F=A+B+C</a:t>
            </a:r>
            <a:r>
              <a:rPr lang="zh-CN" altLang="zh-CN" sz="2800" dirty="0">
                <a:solidFill>
                  <a:srgbClr val="020605"/>
                </a:solidFill>
              </a:rPr>
              <a:t>。</a:t>
            </a:r>
          </a:p>
          <a:p>
            <a:endParaRPr lang="zh-CN" altLang="en-US" dirty="0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05064"/>
            <a:ext cx="8796373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5661248"/>
            <a:ext cx="8496944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7-22 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与门表示法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7-23 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或门表示法</a:t>
            </a:r>
          </a:p>
        </p:txBody>
      </p:sp>
    </p:spTree>
    <p:extLst>
      <p:ext uri="{BB962C8B-B14F-4D97-AF65-F5344CB8AC3E}">
        <p14:creationId xmlns:p14="http://schemas.microsoft.com/office/powerpoint/2010/main" val="1948414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6325"/>
            <a:ext cx="8784976" cy="5248275"/>
          </a:xfrm>
        </p:spPr>
        <p:txBody>
          <a:bodyPr/>
          <a:lstStyle/>
          <a:p>
            <a:pPr>
              <a:lnSpc>
                <a:spcPct val="137000"/>
              </a:lnSpc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1109B7"/>
                </a:solidFill>
              </a:rPr>
              <a:t>存储器</a:t>
            </a:r>
            <a:r>
              <a:rPr lang="zh-CN" altLang="zh-CN" sz="2800" b="1" dirty="0">
                <a:solidFill>
                  <a:srgbClr val="020605"/>
                </a:solidFill>
              </a:rPr>
              <a:t>是用来存储微型计算机和某些数字系统工作时使用的信息（程序、数据和资料等）的</a:t>
            </a:r>
            <a:r>
              <a:rPr lang="zh-CN" altLang="zh-CN" sz="2800" b="1" dirty="0" smtClean="0">
                <a:solidFill>
                  <a:srgbClr val="020605"/>
                </a:solidFill>
              </a:rPr>
              <a:t>器件。</a:t>
            </a:r>
            <a:endParaRPr lang="en-US" altLang="zh-CN" sz="2800" b="1" dirty="0">
              <a:solidFill>
                <a:srgbClr val="020605"/>
              </a:solidFill>
            </a:endParaRPr>
          </a:p>
          <a:p>
            <a:pPr>
              <a:lnSpc>
                <a:spcPct val="137000"/>
              </a:lnSpc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020605"/>
                </a:solidFill>
              </a:rPr>
              <a:t>存储器包含</a:t>
            </a:r>
            <a:r>
              <a:rPr lang="zh-CN" altLang="zh-CN" sz="2800" b="1" dirty="0">
                <a:solidFill>
                  <a:srgbClr val="1109B7"/>
                </a:solidFill>
              </a:rPr>
              <a:t>内存储器和外存储器</a:t>
            </a:r>
            <a:r>
              <a:rPr lang="zh-CN" altLang="zh-CN" sz="2800" b="1" dirty="0">
                <a:solidFill>
                  <a:srgbClr val="020605"/>
                </a:solidFill>
              </a:rPr>
              <a:t>。</a:t>
            </a:r>
            <a:endParaRPr lang="en-US" altLang="zh-CN" sz="2800" b="1" dirty="0">
              <a:solidFill>
                <a:srgbClr val="020605"/>
              </a:solidFill>
            </a:endParaRPr>
          </a:p>
          <a:p>
            <a:pPr>
              <a:lnSpc>
                <a:spcPct val="137000"/>
              </a:lnSpc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020605"/>
                </a:solidFill>
              </a:rPr>
              <a:t>外存能长期保存信息。内存指主板上的存储部件，用来存放当前正在执行的数据和程序，但仅用于暂时存放程序和数据，关闭电源或断电，数据就会丢失 。</a:t>
            </a:r>
            <a:endParaRPr lang="en-US" altLang="zh-CN" sz="2800" b="1" dirty="0">
              <a:solidFill>
                <a:srgbClr val="020605"/>
              </a:solidFill>
            </a:endParaRPr>
          </a:p>
          <a:p>
            <a:pPr>
              <a:lnSpc>
                <a:spcPct val="137000"/>
              </a:lnSpc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solidFill>
                  <a:srgbClr val="020605"/>
                </a:solidFill>
              </a:rPr>
              <a:t>存</a:t>
            </a:r>
            <a:r>
              <a:rPr lang="zh-CN" altLang="zh-CN" sz="2800" b="1" dirty="0" smtClean="0">
                <a:solidFill>
                  <a:srgbClr val="020605"/>
                </a:solidFill>
              </a:rPr>
              <a:t>储器按</a:t>
            </a:r>
            <a:r>
              <a:rPr lang="zh-CN" altLang="zh-CN" sz="2800" b="1" dirty="0">
                <a:solidFill>
                  <a:srgbClr val="1109B7"/>
                </a:solidFill>
              </a:rPr>
              <a:t>存储介质</a:t>
            </a:r>
            <a:r>
              <a:rPr lang="zh-CN" altLang="zh-CN" sz="2800" b="1" dirty="0">
                <a:solidFill>
                  <a:srgbClr val="020605"/>
                </a:solidFill>
              </a:rPr>
              <a:t>划分</a:t>
            </a:r>
            <a:r>
              <a:rPr lang="zh-CN" altLang="zh-CN" sz="2800" b="1" dirty="0">
                <a:solidFill>
                  <a:srgbClr val="020605"/>
                </a:solidFill>
              </a:rPr>
              <a:t>有半导体存储器、磁存储器和</a:t>
            </a:r>
            <a:r>
              <a:rPr lang="zh-CN" altLang="zh-CN" sz="2800" b="1" dirty="0" smtClean="0">
                <a:solidFill>
                  <a:srgbClr val="020605"/>
                </a:solidFill>
              </a:rPr>
              <a:t>光存储器</a:t>
            </a:r>
            <a:r>
              <a:rPr lang="zh-CN" altLang="en-US" sz="2800" b="1" dirty="0" smtClean="0">
                <a:solidFill>
                  <a:srgbClr val="020605"/>
                </a:solidFill>
              </a:rPr>
              <a:t>。</a:t>
            </a:r>
            <a:endParaRPr lang="en-US" altLang="zh-CN" sz="2800" b="1" dirty="0">
              <a:solidFill>
                <a:srgbClr val="020605"/>
              </a:solidFill>
            </a:endParaRPr>
          </a:p>
          <a:p>
            <a:pPr>
              <a:lnSpc>
                <a:spcPct val="137000"/>
              </a:lnSpc>
              <a:buFont typeface="Wingdings" panose="05000000000000000000" pitchFamily="2" charset="2"/>
              <a:buChar char="u"/>
            </a:pPr>
            <a:r>
              <a:rPr lang="zh-CN" altLang="zh-CN" sz="2800" b="1" dirty="0">
                <a:solidFill>
                  <a:srgbClr val="020605"/>
                </a:solidFill>
              </a:rPr>
              <a:t>本章主要讨论半导体存储器</a:t>
            </a:r>
            <a:r>
              <a:rPr lang="zh-CN" altLang="zh-CN" sz="2800" dirty="0">
                <a:solidFill>
                  <a:srgbClr val="020605"/>
                </a:solidFill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31010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7.5.4  PAL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2800" dirty="0" smtClean="0"/>
          </a:p>
          <a:p>
            <a:r>
              <a:rPr lang="zh-CN" altLang="zh-CN" sz="2800" dirty="0" smtClean="0"/>
              <a:t>可编程阵列逻辑</a:t>
            </a:r>
            <a:r>
              <a:rPr lang="en-US" altLang="zh-CN" sz="2800" dirty="0"/>
              <a:t>PAL</a:t>
            </a:r>
            <a:r>
              <a:rPr lang="zh-CN" altLang="zh-CN" sz="2800" dirty="0"/>
              <a:t>属于一次性可编程逻辑器件，它主要由可编程的与逻辑阵列、不可编程的或逻辑阵列和</a:t>
            </a:r>
            <a:r>
              <a:rPr lang="zh-CN" altLang="zh-CN" sz="2800" dirty="0" smtClean="0"/>
              <a:t>输出电路</a:t>
            </a:r>
            <a:r>
              <a:rPr lang="zh-CN" altLang="zh-CN" sz="2800" dirty="0"/>
              <a:t>三部分组成，如图</a:t>
            </a:r>
            <a:r>
              <a:rPr lang="en-US" altLang="zh-CN" sz="2800" dirty="0" smtClean="0"/>
              <a:t>7-24</a:t>
            </a:r>
            <a:r>
              <a:rPr lang="zh-CN" altLang="zh-CN" sz="2800" dirty="0" smtClean="0"/>
              <a:t>所</a:t>
            </a:r>
            <a:r>
              <a:rPr lang="zh-CN" altLang="zh-CN" sz="2800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4127376" cy="368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002295" y="4365104"/>
            <a:ext cx="239681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7-24  </a:t>
            </a:r>
            <a:endParaRPr lang="en-US" altLang="zh-CN" sz="2300" dirty="0" smtClean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PAL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的电路结构图</a:t>
            </a:r>
          </a:p>
        </p:txBody>
      </p:sp>
    </p:spTree>
    <p:extLst>
      <p:ext uri="{BB962C8B-B14F-4D97-AF65-F5344CB8AC3E}">
        <p14:creationId xmlns:p14="http://schemas.microsoft.com/office/powerpoint/2010/main" val="34737596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常用的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</a:rPr>
              <a:t>PAL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结构大致分成专用输出结构、可编程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</a:rPr>
              <a:t>I/O</a:t>
            </a:r>
            <a:r>
              <a:rPr lang="zh-CN" altLang="zh-CN" sz="2800" dirty="0">
                <a:solidFill>
                  <a:schemeClr val="tx1">
                    <a:lumMod val="50000"/>
                  </a:schemeClr>
                </a:solidFill>
              </a:rPr>
              <a:t>结构、寄存器输出结构、异或输出结构、带反馈的寄存器输出结构等几种类型。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rgbClr val="1109B7"/>
                </a:solidFill>
              </a:rPr>
              <a:t>  </a:t>
            </a:r>
            <a:r>
              <a:rPr lang="en-US" altLang="zh-CN" sz="2800" dirty="0" smtClean="0">
                <a:solidFill>
                  <a:srgbClr val="1109B7"/>
                </a:solidFill>
              </a:rPr>
              <a:t> </a:t>
            </a:r>
            <a:r>
              <a:rPr lang="en-US" altLang="zh-CN" sz="2800" dirty="0" smtClean="0">
                <a:solidFill>
                  <a:srgbClr val="1109B7"/>
                </a:solidFill>
              </a:rPr>
              <a:t>1</a:t>
            </a:r>
            <a:r>
              <a:rPr lang="en-US" altLang="zh-CN" sz="2800" dirty="0">
                <a:solidFill>
                  <a:srgbClr val="1109B7"/>
                </a:solidFill>
              </a:rPr>
              <a:t> </a:t>
            </a:r>
            <a:r>
              <a:rPr lang="zh-CN" altLang="zh-CN" sz="2800" dirty="0" smtClean="0">
                <a:solidFill>
                  <a:srgbClr val="1109B7"/>
                </a:solidFill>
              </a:rPr>
              <a:t>专用</a:t>
            </a:r>
            <a:r>
              <a:rPr lang="zh-CN" altLang="zh-CN" sz="2800" dirty="0">
                <a:solidFill>
                  <a:srgbClr val="1109B7"/>
                </a:solidFill>
              </a:rPr>
              <a:t>输出结构</a:t>
            </a:r>
          </a:p>
          <a:p>
            <a:pPr marL="0" indent="0">
              <a:buNone/>
            </a:pPr>
            <a:r>
              <a:rPr lang="en-US" altLang="zh-CN" sz="2800" dirty="0" smtClean="0"/>
              <a:t>   </a:t>
            </a:r>
            <a:r>
              <a:rPr lang="zh-CN" altLang="zh-CN" sz="2600" dirty="0" smtClean="0"/>
              <a:t>专用</a:t>
            </a:r>
            <a:r>
              <a:rPr lang="zh-CN" altLang="zh-CN" sz="2600" dirty="0"/>
              <a:t>输出结构是最简单的一种与或输出结构，又称为基本组合输出结构，它的输出端是一个与或门，只能用来实现简单的组合逻辑函数功能，如图</a:t>
            </a:r>
            <a:r>
              <a:rPr lang="en-US" altLang="zh-CN" sz="2600" dirty="0" smtClean="0"/>
              <a:t>7-25</a:t>
            </a:r>
            <a:r>
              <a:rPr lang="zh-CN" altLang="zh-CN" sz="2600" dirty="0" smtClean="0"/>
              <a:t>所</a:t>
            </a:r>
            <a:r>
              <a:rPr lang="zh-CN" altLang="zh-CN" sz="2600" dirty="0"/>
              <a:t>示。</a:t>
            </a:r>
            <a:endParaRPr lang="zh-CN" altLang="en-US" sz="2600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43" y="4293096"/>
            <a:ext cx="6912768" cy="238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739904" y="5589240"/>
            <a:ext cx="1954381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7-25 </a:t>
            </a:r>
            <a:endParaRPr lang="en-US" altLang="zh-CN" sz="2300" dirty="0" smtClean="0">
              <a:solidFill>
                <a:srgbClr val="1109B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专用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输出结构</a:t>
            </a:r>
          </a:p>
        </p:txBody>
      </p:sp>
    </p:spTree>
    <p:extLst>
      <p:ext uri="{BB962C8B-B14F-4D97-AF65-F5344CB8AC3E}">
        <p14:creationId xmlns:p14="http://schemas.microsoft.com/office/powerpoint/2010/main" val="38847383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1109B7"/>
                </a:solidFill>
              </a:rPr>
              <a:t> </a:t>
            </a:r>
            <a:r>
              <a:rPr lang="en-US" altLang="zh-CN" sz="2800" dirty="0" smtClean="0">
                <a:solidFill>
                  <a:srgbClr val="1109B7"/>
                </a:solidFill>
              </a:rPr>
              <a:t>2  </a:t>
            </a:r>
            <a:r>
              <a:rPr lang="zh-CN" altLang="zh-CN" sz="2800" dirty="0" smtClean="0">
                <a:solidFill>
                  <a:srgbClr val="1109B7"/>
                </a:solidFill>
              </a:rPr>
              <a:t>可编程</a:t>
            </a:r>
            <a:r>
              <a:rPr lang="en-US" altLang="zh-CN" sz="2800" dirty="0">
                <a:solidFill>
                  <a:srgbClr val="1109B7"/>
                </a:solidFill>
              </a:rPr>
              <a:t>I/O</a:t>
            </a:r>
            <a:r>
              <a:rPr lang="zh-CN" altLang="zh-CN" sz="2800" dirty="0">
                <a:solidFill>
                  <a:srgbClr val="1109B7"/>
                </a:solidFill>
              </a:rPr>
              <a:t>结构</a:t>
            </a:r>
          </a:p>
          <a:p>
            <a:pPr marL="0" indent="0">
              <a:buNone/>
            </a:pPr>
            <a:r>
              <a:rPr lang="en-US" altLang="zh-CN" sz="2800" dirty="0" smtClean="0"/>
              <a:t>   </a:t>
            </a:r>
            <a:r>
              <a:rPr lang="zh-CN" altLang="zh-CN" sz="2800" dirty="0" smtClean="0"/>
              <a:t>专用</a:t>
            </a:r>
            <a:r>
              <a:rPr lang="zh-CN" altLang="zh-CN" sz="2800" dirty="0"/>
              <a:t>输出结构只能实现简单的组合逻辑电路。如果希望输出端同时能够作为输入端使用，就需采用可编程</a:t>
            </a:r>
            <a:r>
              <a:rPr lang="en-US" altLang="zh-CN" sz="2800" dirty="0"/>
              <a:t>I/O</a:t>
            </a:r>
            <a:r>
              <a:rPr lang="zh-CN" altLang="zh-CN" sz="2800" dirty="0"/>
              <a:t>结构，如图</a:t>
            </a:r>
            <a:r>
              <a:rPr lang="en-US" altLang="zh-CN" sz="2800" dirty="0" smtClean="0"/>
              <a:t>7-26</a:t>
            </a:r>
            <a:r>
              <a:rPr lang="zh-CN" altLang="zh-CN" sz="2800" dirty="0" smtClean="0"/>
              <a:t>所</a:t>
            </a:r>
            <a:r>
              <a:rPr lang="zh-CN" altLang="zh-CN" sz="2800" dirty="0"/>
              <a:t>示。</a:t>
            </a:r>
            <a:endParaRPr lang="zh-CN" altLang="en-US" sz="2800" dirty="0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1" y="3244334"/>
            <a:ext cx="80295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203848" y="6021288"/>
            <a:ext cx="34291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7-26 </a:t>
            </a:r>
            <a:r>
              <a:rPr lang="zh-CN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可编程</a:t>
            </a:r>
            <a:r>
              <a:rPr lang="en-US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I/O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结构句</a:t>
            </a:r>
          </a:p>
        </p:txBody>
      </p:sp>
    </p:spTree>
    <p:extLst>
      <p:ext uri="{BB962C8B-B14F-4D97-AF65-F5344CB8AC3E}">
        <p14:creationId xmlns:p14="http://schemas.microsoft.com/office/powerpoint/2010/main" val="985884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6325"/>
            <a:ext cx="8435280" cy="5248275"/>
          </a:xfrm>
        </p:spPr>
        <p:txBody>
          <a:bodyPr/>
          <a:lstStyle/>
          <a:p>
            <a:r>
              <a:rPr lang="en-US" altLang="zh-CN" dirty="0">
                <a:solidFill>
                  <a:srgbClr val="1109B7"/>
                </a:solidFill>
              </a:rPr>
              <a:t> </a:t>
            </a:r>
            <a:r>
              <a:rPr lang="en-US" altLang="zh-CN" sz="2800" dirty="0">
                <a:solidFill>
                  <a:srgbClr val="1109B7"/>
                </a:solidFill>
              </a:rPr>
              <a:t>3) </a:t>
            </a:r>
            <a:r>
              <a:rPr lang="zh-CN" altLang="zh-CN" sz="2800" dirty="0">
                <a:solidFill>
                  <a:srgbClr val="1109B7"/>
                </a:solidFill>
              </a:rPr>
              <a:t>寄存器输出结构</a:t>
            </a:r>
          </a:p>
          <a:p>
            <a:pPr marL="0" indent="0">
              <a:buNone/>
            </a:pPr>
            <a:r>
              <a:rPr lang="en-US" altLang="zh-CN" sz="2600" dirty="0" smtClean="0"/>
              <a:t>   </a:t>
            </a:r>
            <a:r>
              <a:rPr lang="zh-CN" altLang="zh-CN" sz="2600" dirty="0" smtClean="0"/>
              <a:t>寄存器</a:t>
            </a:r>
            <a:r>
              <a:rPr lang="zh-CN" altLang="zh-CN" sz="2600" dirty="0"/>
              <a:t>输出结构是</a:t>
            </a:r>
            <a:r>
              <a:rPr lang="en-US" altLang="zh-CN" sz="2600" dirty="0"/>
              <a:t>PAL</a:t>
            </a:r>
            <a:r>
              <a:rPr lang="zh-CN" altLang="zh-CN" sz="2600" dirty="0"/>
              <a:t>器件的高端产品</a:t>
            </a:r>
            <a:r>
              <a:rPr lang="zh-CN" altLang="zh-CN" sz="2600" dirty="0" smtClean="0"/>
              <a:t>，在</a:t>
            </a:r>
            <a:r>
              <a:rPr lang="zh-CN" altLang="zh-CN" sz="2600" dirty="0"/>
              <a:t>或门和三态门之间串进了一个由</a:t>
            </a:r>
            <a:r>
              <a:rPr lang="en-US" altLang="zh-CN" sz="2600" dirty="0"/>
              <a:t>D</a:t>
            </a:r>
            <a:r>
              <a:rPr lang="zh-CN" altLang="zh-CN" sz="2600" dirty="0"/>
              <a:t>触发器组成的寄存器，同时，触发器的状态又经过互补输出的缓冲器反馈到与逻辑阵列的输入端，如图</a:t>
            </a:r>
            <a:r>
              <a:rPr lang="en-US" altLang="zh-CN" sz="2600" dirty="0" smtClean="0"/>
              <a:t>7-27</a:t>
            </a:r>
            <a:r>
              <a:rPr lang="zh-CN" altLang="zh-CN" sz="2600" dirty="0" smtClean="0"/>
              <a:t>所</a:t>
            </a:r>
            <a:r>
              <a:rPr lang="zh-CN" altLang="zh-CN" sz="2600" dirty="0"/>
              <a:t>示。</a:t>
            </a:r>
            <a:endParaRPr lang="zh-CN" altLang="en-US" sz="2600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72" y="3501008"/>
            <a:ext cx="85725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843808" y="5877272"/>
            <a:ext cx="34291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7-27 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寄存器输出结构</a:t>
            </a:r>
          </a:p>
        </p:txBody>
      </p:sp>
    </p:spTree>
    <p:extLst>
      <p:ext uri="{BB962C8B-B14F-4D97-AF65-F5344CB8AC3E}">
        <p14:creationId xmlns:p14="http://schemas.microsoft.com/office/powerpoint/2010/main" val="249966459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1109B7"/>
                </a:solidFill>
              </a:rPr>
              <a:t>4) </a:t>
            </a:r>
            <a:r>
              <a:rPr lang="zh-CN" altLang="zh-CN" dirty="0">
                <a:solidFill>
                  <a:srgbClr val="1109B7"/>
                </a:solidFill>
              </a:rPr>
              <a:t>异或输出结构</a:t>
            </a:r>
          </a:p>
          <a:p>
            <a:pPr marL="0" indent="0">
              <a:buNone/>
            </a:pPr>
            <a:r>
              <a:rPr lang="en-US" altLang="zh-CN" sz="2600" dirty="0">
                <a:solidFill>
                  <a:srgbClr val="020605"/>
                </a:solidFill>
              </a:rPr>
              <a:t> </a:t>
            </a:r>
            <a:r>
              <a:rPr lang="en-US" altLang="zh-CN" sz="2600" dirty="0" smtClean="0">
                <a:solidFill>
                  <a:srgbClr val="020605"/>
                </a:solidFill>
              </a:rPr>
              <a:t>  </a:t>
            </a:r>
            <a:r>
              <a:rPr lang="zh-CN" altLang="zh-CN" sz="2600" dirty="0" smtClean="0">
                <a:solidFill>
                  <a:srgbClr val="020605"/>
                </a:solidFill>
              </a:rPr>
              <a:t>异</a:t>
            </a:r>
            <a:r>
              <a:rPr lang="zh-CN" altLang="zh-CN" sz="2600" dirty="0">
                <a:solidFill>
                  <a:srgbClr val="020605"/>
                </a:solidFill>
              </a:rPr>
              <a:t>或输出结构型</a:t>
            </a:r>
            <a:r>
              <a:rPr lang="en-US" altLang="zh-CN" sz="2600" dirty="0">
                <a:solidFill>
                  <a:srgbClr val="020605"/>
                </a:solidFill>
              </a:rPr>
              <a:t>PAL</a:t>
            </a:r>
            <a:r>
              <a:rPr lang="zh-CN" altLang="zh-CN" sz="2600" dirty="0">
                <a:solidFill>
                  <a:srgbClr val="020605"/>
                </a:solidFill>
              </a:rPr>
              <a:t>的电路结构</a:t>
            </a:r>
            <a:r>
              <a:rPr lang="en-US" altLang="zh-CN" sz="2600" dirty="0" smtClean="0">
                <a:solidFill>
                  <a:srgbClr val="020605"/>
                </a:solidFill>
              </a:rPr>
              <a:t>7-28</a:t>
            </a:r>
            <a:r>
              <a:rPr lang="zh-CN" altLang="zh-CN" sz="2600" dirty="0" smtClean="0">
                <a:solidFill>
                  <a:srgbClr val="020605"/>
                </a:solidFill>
              </a:rPr>
              <a:t>所</a:t>
            </a:r>
            <a:r>
              <a:rPr lang="zh-CN" altLang="zh-CN" sz="2600" dirty="0">
                <a:solidFill>
                  <a:srgbClr val="020605"/>
                </a:solidFill>
              </a:rPr>
              <a:t>示。它的电路结构与寄存器输出结构类似，只是在与一或逻辑阵列的输出端又增设了异或门。</a:t>
            </a:r>
            <a:endParaRPr lang="zh-CN" altLang="en-US" sz="2600" dirty="0">
              <a:solidFill>
                <a:srgbClr val="020605"/>
              </a:solidFill>
            </a:endParaRP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70" y="3140968"/>
            <a:ext cx="86487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059832" y="5733256"/>
            <a:ext cx="342914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en-US" altLang="zh-CN" sz="2300" dirty="0" smtClean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7-28  </a:t>
            </a:r>
            <a:r>
              <a:rPr lang="zh-CN" altLang="zh-CN" sz="2300" dirty="0">
                <a:solidFill>
                  <a:srgbClr val="1109B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异或型输出结构</a:t>
            </a:r>
          </a:p>
        </p:txBody>
      </p:sp>
    </p:spTree>
    <p:extLst>
      <p:ext uri="{BB962C8B-B14F-4D97-AF65-F5344CB8AC3E}">
        <p14:creationId xmlns:p14="http://schemas.microsoft.com/office/powerpoint/2010/main" val="8150082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本章</a:t>
            </a:r>
            <a:r>
              <a:rPr lang="zh-CN" altLang="zh-CN" dirty="0" smtClean="0"/>
              <a:t>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76325"/>
            <a:ext cx="8640960" cy="5248275"/>
          </a:xfrm>
        </p:spPr>
        <p:txBody>
          <a:bodyPr/>
          <a:lstStyle/>
          <a:p>
            <a:r>
              <a:rPr lang="zh-CN" altLang="zh-CN" sz="2800" dirty="0" smtClean="0">
                <a:solidFill>
                  <a:srgbClr val="1109B7"/>
                </a:solidFill>
              </a:rPr>
              <a:t>半导体存储器多</a:t>
            </a:r>
            <a:r>
              <a:rPr lang="zh-CN" altLang="en-US" sz="2800" dirty="0" smtClean="0">
                <a:solidFill>
                  <a:srgbClr val="1109B7"/>
                </a:solidFill>
              </a:rPr>
              <a:t>种</a:t>
            </a:r>
            <a:r>
              <a:rPr lang="zh-CN" altLang="zh-CN" sz="2800" dirty="0" smtClean="0">
                <a:solidFill>
                  <a:srgbClr val="1109B7"/>
                </a:solidFill>
              </a:rPr>
              <a:t>类型</a:t>
            </a:r>
            <a:r>
              <a:rPr lang="en-US" altLang="zh-CN" sz="2800" dirty="0" smtClean="0">
                <a:solidFill>
                  <a:srgbClr val="1109B7"/>
                </a:solidFill>
              </a:rPr>
              <a:t>:</a:t>
            </a:r>
          </a:p>
          <a:p>
            <a:endParaRPr lang="en-US" altLang="zh-CN" sz="1000" dirty="0" smtClean="0"/>
          </a:p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020605"/>
                </a:solidFill>
              </a:rPr>
              <a:t>从</a:t>
            </a:r>
            <a:r>
              <a:rPr lang="zh-CN" altLang="zh-CN" sz="2800" dirty="0">
                <a:solidFill>
                  <a:srgbClr val="FF0000"/>
                </a:solidFill>
              </a:rPr>
              <a:t>读、写的功能上</a:t>
            </a:r>
            <a:r>
              <a:rPr lang="zh-CN" altLang="zh-CN" sz="2800" dirty="0">
                <a:solidFill>
                  <a:srgbClr val="020605"/>
                </a:solidFill>
              </a:rPr>
              <a:t>可分为</a:t>
            </a:r>
            <a:r>
              <a:rPr lang="en-US" altLang="zh-CN" sz="2800" dirty="0">
                <a:solidFill>
                  <a:srgbClr val="1109B7"/>
                </a:solidFill>
              </a:rPr>
              <a:t>ROM</a:t>
            </a:r>
            <a:r>
              <a:rPr lang="zh-CN" altLang="zh-CN" sz="2800" dirty="0">
                <a:solidFill>
                  <a:srgbClr val="1109B7"/>
                </a:solidFill>
              </a:rPr>
              <a:t>和</a:t>
            </a:r>
            <a:r>
              <a:rPr lang="en-US" altLang="zh-CN" sz="2800" dirty="0">
                <a:solidFill>
                  <a:srgbClr val="1109B7"/>
                </a:solidFill>
              </a:rPr>
              <a:t>RAM</a:t>
            </a:r>
            <a:r>
              <a:rPr lang="zh-CN" altLang="zh-CN" sz="2800" dirty="0">
                <a:solidFill>
                  <a:srgbClr val="1109B7"/>
                </a:solidFill>
              </a:rPr>
              <a:t>两大类</a:t>
            </a:r>
            <a:r>
              <a:rPr lang="zh-CN" altLang="zh-CN" sz="2800" dirty="0">
                <a:solidFill>
                  <a:srgbClr val="020605"/>
                </a:solidFill>
              </a:rPr>
              <a:t>，绝大多数属于</a:t>
            </a:r>
            <a:r>
              <a:rPr lang="en-US" altLang="zh-CN" sz="2800" dirty="0">
                <a:solidFill>
                  <a:srgbClr val="020605"/>
                </a:solidFill>
              </a:rPr>
              <a:t>MOS</a:t>
            </a:r>
            <a:r>
              <a:rPr lang="zh-CN" altLang="zh-CN" sz="2800" dirty="0">
                <a:solidFill>
                  <a:srgbClr val="020605"/>
                </a:solidFill>
              </a:rPr>
              <a:t>工艺制成的大规模数字集成电路</a:t>
            </a:r>
            <a:r>
              <a:rPr lang="zh-CN" altLang="zh-CN" sz="2800" dirty="0">
                <a:solidFill>
                  <a:srgbClr val="020605"/>
                </a:solidFill>
              </a:rPr>
              <a:t>。</a:t>
            </a:r>
            <a:endParaRPr lang="en-US" altLang="zh-CN" sz="2800" dirty="0">
              <a:solidFill>
                <a:srgbClr val="020605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/>
          </a:p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20605"/>
                </a:solidFill>
              </a:rPr>
              <a:t>根据</a:t>
            </a:r>
            <a:r>
              <a:rPr lang="zh-CN" altLang="zh-CN" sz="2800" dirty="0">
                <a:solidFill>
                  <a:srgbClr val="FF0000"/>
                </a:solidFill>
              </a:rPr>
              <a:t>存储单元电路结构和工作原理的不同</a:t>
            </a:r>
            <a:r>
              <a:rPr lang="zh-CN" altLang="zh-CN" sz="2800" dirty="0">
                <a:solidFill>
                  <a:srgbClr val="020605"/>
                </a:solidFill>
              </a:rPr>
              <a:t>，又将</a:t>
            </a:r>
            <a:r>
              <a:rPr lang="en-US" altLang="zh-CN" sz="2800" dirty="0">
                <a:solidFill>
                  <a:srgbClr val="020605"/>
                </a:solidFill>
              </a:rPr>
              <a:t>ROM</a:t>
            </a:r>
            <a:r>
              <a:rPr lang="zh-CN" altLang="zh-CN" sz="2800" dirty="0">
                <a:solidFill>
                  <a:srgbClr val="020605"/>
                </a:solidFill>
              </a:rPr>
              <a:t>分为掩模</a:t>
            </a:r>
            <a:r>
              <a:rPr lang="en-US" altLang="zh-CN" sz="2800" dirty="0">
                <a:solidFill>
                  <a:srgbClr val="020605"/>
                </a:solidFill>
              </a:rPr>
              <a:t>ROM</a:t>
            </a:r>
            <a:r>
              <a:rPr lang="zh-CN" altLang="zh-CN" sz="2800" dirty="0">
                <a:solidFill>
                  <a:srgbClr val="020605"/>
                </a:solidFill>
              </a:rPr>
              <a:t>、</a:t>
            </a:r>
            <a:r>
              <a:rPr lang="en-US" altLang="zh-CN" sz="2800" dirty="0">
                <a:solidFill>
                  <a:srgbClr val="020605"/>
                </a:solidFill>
              </a:rPr>
              <a:t>PROM</a:t>
            </a:r>
            <a:r>
              <a:rPr lang="zh-CN" altLang="zh-CN" sz="2800" dirty="0">
                <a:solidFill>
                  <a:srgbClr val="020605"/>
                </a:solidFill>
              </a:rPr>
              <a:t>、</a:t>
            </a:r>
            <a:r>
              <a:rPr lang="en-US" altLang="zh-CN" sz="2800" dirty="0">
                <a:solidFill>
                  <a:srgbClr val="020605"/>
                </a:solidFill>
              </a:rPr>
              <a:t>EPROM</a:t>
            </a:r>
            <a:r>
              <a:rPr lang="zh-CN" altLang="zh-CN" sz="2800" dirty="0">
                <a:solidFill>
                  <a:srgbClr val="020605"/>
                </a:solidFill>
              </a:rPr>
              <a:t>、</a:t>
            </a:r>
            <a:r>
              <a:rPr lang="en-US" altLang="zh-CN" sz="2800" dirty="0">
                <a:solidFill>
                  <a:srgbClr val="020605"/>
                </a:solidFill>
              </a:rPr>
              <a:t>EZPROM</a:t>
            </a:r>
            <a:r>
              <a:rPr lang="zh-CN" altLang="zh-CN" sz="2800" dirty="0">
                <a:solidFill>
                  <a:srgbClr val="020605"/>
                </a:solidFill>
              </a:rPr>
              <a:t>、闪速存储器等几种类型；将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分为静态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和动态</a:t>
            </a:r>
            <a:r>
              <a:rPr lang="en-US" altLang="zh-CN" sz="2800" dirty="0">
                <a:solidFill>
                  <a:srgbClr val="020605"/>
                </a:solidFill>
              </a:rPr>
              <a:t>RAM</a:t>
            </a:r>
            <a:r>
              <a:rPr lang="zh-CN" altLang="zh-CN" sz="2800" dirty="0">
                <a:solidFill>
                  <a:srgbClr val="020605"/>
                </a:solidFill>
              </a:rPr>
              <a:t>两类。掌握各种类型半导体存储器在电路结构和性能上的不同特点，为合理选用这些器件提供</a:t>
            </a:r>
            <a:r>
              <a:rPr lang="zh-CN" altLang="zh-CN" sz="2800" dirty="0">
                <a:solidFill>
                  <a:srgbClr val="020605"/>
                </a:solidFill>
              </a:rPr>
              <a:t>理论依据</a:t>
            </a:r>
            <a:r>
              <a:rPr lang="zh-CN" altLang="en-US" sz="2800" dirty="0">
                <a:solidFill>
                  <a:srgbClr val="020605"/>
                </a:solidFill>
              </a:rPr>
              <a:t>。</a:t>
            </a:r>
            <a:endParaRPr lang="zh-CN" altLang="zh-CN" sz="2800" dirty="0">
              <a:solidFill>
                <a:srgbClr val="020605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631194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1109B7"/>
                </a:solidFill>
              </a:rPr>
              <a:t>PLD</a:t>
            </a:r>
            <a:r>
              <a:rPr lang="zh-CN" altLang="zh-CN" dirty="0" smtClean="0">
                <a:solidFill>
                  <a:srgbClr val="1109B7"/>
                </a:solidFill>
              </a:rPr>
              <a:t>设计数字系统</a:t>
            </a:r>
            <a:r>
              <a:rPr lang="zh-CN" altLang="en-US" dirty="0" smtClean="0">
                <a:solidFill>
                  <a:srgbClr val="1109B7"/>
                </a:solidFill>
              </a:rPr>
              <a:t>的</a:t>
            </a:r>
            <a:r>
              <a:rPr lang="zh-CN" altLang="zh-CN" dirty="0" smtClean="0">
                <a:solidFill>
                  <a:srgbClr val="1109B7"/>
                </a:solidFill>
              </a:rPr>
              <a:t>优点</a:t>
            </a:r>
            <a:r>
              <a:rPr lang="zh-CN" altLang="en-US" dirty="0" smtClean="0">
                <a:solidFill>
                  <a:srgbClr val="1109B7"/>
                </a:solidFill>
              </a:rPr>
              <a:t>：</a:t>
            </a:r>
            <a:endParaRPr lang="en-US" altLang="zh-CN" dirty="0" smtClean="0">
              <a:solidFill>
                <a:srgbClr val="1109B7"/>
              </a:solidFill>
            </a:endParaRP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020605"/>
                </a:solidFill>
              </a:rPr>
              <a:t>(</a:t>
            </a:r>
            <a:r>
              <a:rPr lang="en-US" altLang="zh-CN" dirty="0">
                <a:solidFill>
                  <a:srgbClr val="020605"/>
                </a:solidFill>
              </a:rPr>
              <a:t>1) </a:t>
            </a:r>
            <a:r>
              <a:rPr lang="zh-CN" altLang="zh-CN" dirty="0">
                <a:solidFill>
                  <a:srgbClr val="020605"/>
                </a:solidFill>
              </a:rPr>
              <a:t>减小系统体积</a:t>
            </a:r>
            <a:r>
              <a:rPr lang="zh-CN" altLang="zh-CN" dirty="0" smtClean="0">
                <a:solidFill>
                  <a:srgbClr val="020605"/>
                </a:solidFill>
              </a:rPr>
              <a:t>。</a:t>
            </a:r>
            <a:endParaRPr lang="en-US" altLang="zh-CN" dirty="0" smtClean="0">
              <a:solidFill>
                <a:srgbClr val="020605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20605"/>
                </a:solidFill>
              </a:rPr>
              <a:t>   (</a:t>
            </a:r>
            <a:r>
              <a:rPr lang="en-US" altLang="zh-CN" dirty="0">
                <a:solidFill>
                  <a:srgbClr val="020605"/>
                </a:solidFill>
              </a:rPr>
              <a:t>2) </a:t>
            </a:r>
            <a:r>
              <a:rPr lang="zh-CN" altLang="zh-CN" dirty="0">
                <a:solidFill>
                  <a:srgbClr val="020605"/>
                </a:solidFill>
              </a:rPr>
              <a:t>增强逻辑设计的灵活性和设计效率</a:t>
            </a:r>
            <a:r>
              <a:rPr lang="zh-CN" altLang="zh-CN" dirty="0" smtClean="0">
                <a:solidFill>
                  <a:srgbClr val="020605"/>
                </a:solidFill>
              </a:rPr>
              <a:t>。</a:t>
            </a:r>
            <a:endParaRPr lang="en-US" altLang="zh-CN" dirty="0" smtClean="0">
              <a:solidFill>
                <a:srgbClr val="020605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020605"/>
                </a:solidFill>
              </a:rPr>
              <a:t>   (</a:t>
            </a:r>
            <a:r>
              <a:rPr lang="en-US" altLang="zh-CN" dirty="0">
                <a:solidFill>
                  <a:srgbClr val="020605"/>
                </a:solidFill>
              </a:rPr>
              <a:t>3) </a:t>
            </a:r>
            <a:r>
              <a:rPr lang="zh-CN" altLang="zh-CN" dirty="0">
                <a:solidFill>
                  <a:srgbClr val="020605"/>
                </a:solidFill>
              </a:rPr>
              <a:t>提高系统处理速度和可靠性。</a:t>
            </a:r>
            <a:endParaRPr lang="zh-CN" altLang="en-US" dirty="0">
              <a:solidFill>
                <a:srgbClr val="0206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900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WordArt 3"/>
          <p:cNvSpPr>
            <a:spLocks noChangeArrowheads="1" noChangeShapeType="1" noTextEdit="1"/>
          </p:cNvSpPr>
          <p:nvPr/>
        </p:nvSpPr>
        <p:spPr bwMode="gray">
          <a:xfrm>
            <a:off x="2362200" y="4343400"/>
            <a:ext cx="47244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54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effectLst>
                  <a:outerShdw dist="107763" dir="2700000" algn="ctr" rotWithShape="0">
                    <a:srgbClr val="000000">
                      <a:alpha val="50000"/>
                    </a:srgbClr>
                  </a:outerShdw>
                </a:effectLst>
                <a:latin typeface="Verdana"/>
                <a:ea typeface="Verdana"/>
                <a:cs typeface="Verdana"/>
              </a:rPr>
              <a:t>Thank You !</a:t>
            </a:r>
            <a:endParaRPr lang="zh-CN" altLang="en-US" sz="54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1"/>
                  </a:gs>
                  <a:gs pos="100000">
                    <a:schemeClr val="accent2"/>
                  </a:gs>
                </a:gsLst>
                <a:lin ang="5400000" scaled="1"/>
              </a:gradFill>
              <a:effectLst>
                <a:outerShdw dist="107763" dir="2700000" algn="ctr" rotWithShape="0">
                  <a:srgbClr val="000000">
                    <a:alpha val="50000"/>
                  </a:srgbClr>
                </a:outerShdw>
              </a:effectLst>
              <a:latin typeface="Verdana"/>
              <a:cs typeface="Verdana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white">
          <a:xfrm>
            <a:off x="1524000" y="5181600"/>
            <a:ext cx="70866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000">
                <a:solidFill>
                  <a:schemeClr val="bg1"/>
                </a:solidFill>
                <a:latin typeface="Arial" pitchFamily="34" charset="0"/>
                <a:ea typeface="宋体" pitchFamily="2" charset="-122"/>
              </a:rPr>
              <a:t>www.themegallery.com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7.1.1 </a:t>
            </a:r>
            <a:r>
              <a:rPr lang="zh-CN" altLang="en-US" b="1" dirty="0"/>
              <a:t>半导体存储器的特点与应用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6325"/>
            <a:ext cx="8784976" cy="5248275"/>
          </a:xfrm>
        </p:spPr>
        <p:txBody>
          <a:bodyPr/>
          <a:lstStyle/>
          <a:p>
            <a:pPr indent="457200">
              <a:lnSpc>
                <a:spcPct val="137000"/>
              </a:lnSpc>
            </a:pPr>
            <a:r>
              <a:rPr lang="zh-CN" altLang="zh-CN" sz="2800" dirty="0"/>
              <a:t>用半导体器件来存储二值信息的</a:t>
            </a:r>
            <a:r>
              <a:rPr lang="zh-CN" altLang="zh-CN" sz="2800" b="1" dirty="0"/>
              <a:t>大规模集成电路</a:t>
            </a:r>
            <a:r>
              <a:rPr lang="en-US" altLang="zh-CN" sz="2800" b="1" dirty="0"/>
              <a:t>LSI(Large Scale Integration) </a:t>
            </a:r>
            <a:r>
              <a:rPr lang="zh-CN" altLang="zh-CN" sz="2800" dirty="0"/>
              <a:t>器件叫</a:t>
            </a:r>
            <a:r>
              <a:rPr lang="zh-CN" altLang="zh-CN" sz="2800" dirty="0">
                <a:solidFill>
                  <a:srgbClr val="1109B7"/>
                </a:solidFill>
              </a:rPr>
              <a:t>半导体存储器</a:t>
            </a:r>
            <a:r>
              <a:rPr lang="zh-CN" altLang="zh-CN" sz="2800" dirty="0" smtClean="0">
                <a:solidFill>
                  <a:srgbClr val="1109B7"/>
                </a:solidFill>
              </a:rPr>
              <a:t>。</a:t>
            </a:r>
            <a:r>
              <a:rPr kumimoji="1" lang="zh-CN" altLang="en-US" sz="2800" dirty="0"/>
              <a:t>其组成框图如</a:t>
            </a:r>
            <a:r>
              <a:rPr kumimoji="1" lang="zh-CN" altLang="en-US" sz="2800" dirty="0" smtClean="0"/>
              <a:t>图所</a:t>
            </a:r>
            <a:r>
              <a:rPr kumimoji="1" lang="zh-CN" altLang="en-US" sz="2800" dirty="0"/>
              <a:t>示。</a:t>
            </a:r>
            <a:endParaRPr lang="en-US" altLang="zh-CN" sz="2800" dirty="0" smtClean="0">
              <a:solidFill>
                <a:srgbClr val="1109B7"/>
              </a:solidFill>
            </a:endParaRPr>
          </a:p>
          <a:p>
            <a:endParaRPr lang="zh-CN" altLang="en-US" dirty="0"/>
          </a:p>
        </p:txBody>
      </p: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889776" y="3035078"/>
            <a:ext cx="7270435" cy="2860248"/>
            <a:chOff x="884" y="2976"/>
            <a:chExt cx="4355" cy="2205"/>
          </a:xfrm>
        </p:grpSpPr>
        <p:graphicFrame>
          <p:nvGraphicFramePr>
            <p:cNvPr id="5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91768325"/>
                </p:ext>
              </p:extLst>
            </p:nvPr>
          </p:nvGraphicFramePr>
          <p:xfrm>
            <a:off x="884" y="3446"/>
            <a:ext cx="4128" cy="17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500" name="Photo Editor 照片" r:id="rId3" imgW="24057143" imgH="10116962" progId="MSPhotoEd.3">
                    <p:embed/>
                  </p:oleObj>
                </mc:Choice>
                <mc:Fallback>
                  <p:oleObj name="Photo Editor 照片" r:id="rId3" imgW="24057143" imgH="10116962" progId="MSPhotoEd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4" y="3446"/>
                          <a:ext cx="4128" cy="1735"/>
                        </a:xfrm>
                        <a:prstGeom prst="rect">
                          <a:avLst/>
                        </a:prstGeom>
                        <a:noFill/>
                        <a:ln w="57150" cmpd="thickThin">
                          <a:solidFill>
                            <a:srgbClr val="FF000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AutoShape 13"/>
            <p:cNvSpPr>
              <a:spLocks noChangeArrowheads="1"/>
            </p:cNvSpPr>
            <p:nvPr/>
          </p:nvSpPr>
          <p:spPr bwMode="auto">
            <a:xfrm>
              <a:off x="3560" y="2976"/>
              <a:ext cx="363" cy="299"/>
            </a:xfrm>
            <a:prstGeom prst="leftRightArrow">
              <a:avLst>
                <a:gd name="adj1" fmla="val 50000"/>
                <a:gd name="adj2" fmla="val 2428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14"/>
            <p:cNvSpPr>
              <a:spLocks noChangeArrowheads="1"/>
            </p:cNvSpPr>
            <p:nvPr/>
          </p:nvSpPr>
          <p:spPr bwMode="auto">
            <a:xfrm>
              <a:off x="4377" y="2976"/>
              <a:ext cx="345" cy="299"/>
            </a:xfrm>
            <a:prstGeom prst="leftRightArrow">
              <a:avLst>
                <a:gd name="adj1" fmla="val 50000"/>
                <a:gd name="adj2" fmla="val 2307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15"/>
            <p:cNvSpPr txBox="1">
              <a:spLocks noChangeArrowheads="1"/>
            </p:cNvSpPr>
            <p:nvPr/>
          </p:nvSpPr>
          <p:spPr bwMode="auto">
            <a:xfrm>
              <a:off x="4027" y="3558"/>
              <a:ext cx="295" cy="11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楷体_GB2312" pitchFamily="49" charset="-122"/>
                </a:rPr>
                <a:t>输入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_GB2312" pitchFamily="49" charset="-122"/>
                </a:rPr>
                <a:t>/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_GB2312" pitchFamily="49" charset="-122"/>
                </a:rPr>
                <a:t>出电路</a:t>
              </a:r>
            </a:p>
          </p:txBody>
        </p:sp>
        <p:sp>
          <p:nvSpPr>
            <p:cNvPr id="9" name="Text Box 16"/>
            <p:cNvSpPr txBox="1">
              <a:spLocks noChangeArrowheads="1"/>
            </p:cNvSpPr>
            <p:nvPr/>
          </p:nvSpPr>
          <p:spPr bwMode="auto">
            <a:xfrm>
              <a:off x="4694" y="2976"/>
              <a:ext cx="5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>
                  <a:solidFill>
                    <a:srgbClr val="000000"/>
                  </a:solidFill>
                  <a:ea typeface="方正舒体" pitchFamily="2" charset="-122"/>
                </a:rPr>
                <a:t>I/O</a:t>
              </a:r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884" y="3929"/>
              <a:ext cx="11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00"/>
                  </a:solidFill>
                  <a:latin typeface="楷体_GB2312" pitchFamily="49" charset="-122"/>
                </a:rPr>
                <a:t>输入</a:t>
              </a:r>
              <a:r>
                <a:rPr lang="en-US" altLang="zh-CN" sz="2000" b="1">
                  <a:solidFill>
                    <a:srgbClr val="000000"/>
                  </a:solidFill>
                  <a:latin typeface="楷体_GB2312" pitchFamily="49" charset="-122"/>
                </a:rPr>
                <a:t>/</a:t>
              </a:r>
              <a:r>
                <a:rPr lang="zh-CN" altLang="en-US" sz="2000" b="1">
                  <a:solidFill>
                    <a:srgbClr val="000000"/>
                  </a:solidFill>
                  <a:latin typeface="楷体_GB2312" pitchFamily="49" charset="-122"/>
                </a:rPr>
                <a:t>出控制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335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6325"/>
            <a:ext cx="8784976" cy="5248275"/>
          </a:xfrm>
        </p:spPr>
        <p:txBody>
          <a:bodyPr/>
          <a:lstStyle/>
          <a:p>
            <a:pPr indent="0">
              <a:lnSpc>
                <a:spcPct val="137000"/>
              </a:lnSpc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 indent="0">
              <a:lnSpc>
                <a:spcPct val="137000"/>
              </a:lnSpc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特点：</a:t>
            </a:r>
            <a:r>
              <a:rPr lang="zh-CN" altLang="zh-CN" sz="2800" dirty="0" smtClean="0"/>
              <a:t>集成度</a:t>
            </a:r>
            <a:r>
              <a:rPr lang="zh-CN" altLang="zh-CN" sz="2800" dirty="0"/>
              <a:t>高、存储密度大、速度快、功耗低、体积小、价格低和使用</a:t>
            </a:r>
            <a:r>
              <a:rPr lang="zh-CN" altLang="zh-CN" sz="2800" dirty="0" smtClean="0"/>
              <a:t>方便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 indent="0">
              <a:lnSpc>
                <a:spcPct val="137000"/>
              </a:lnSpc>
              <a:buNone/>
            </a:pPr>
            <a:r>
              <a:rPr lang="zh-CN" altLang="zh-CN" sz="2800" dirty="0">
                <a:solidFill>
                  <a:srgbClr val="FF0000"/>
                </a:solidFill>
              </a:rPr>
              <a:t>应用</a:t>
            </a:r>
            <a:r>
              <a:rPr lang="zh-CN" altLang="en-US" sz="2800" dirty="0">
                <a:solidFill>
                  <a:srgbClr val="FF0000"/>
                </a:solidFill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zh-CN" altLang="zh-CN" sz="2800" dirty="0" smtClean="0"/>
              <a:t>数字电路</a:t>
            </a:r>
            <a:r>
              <a:rPr lang="zh-CN" altLang="zh-CN" sz="2800" dirty="0"/>
              <a:t>及</a:t>
            </a:r>
            <a:r>
              <a:rPr lang="zh-CN" altLang="zh-CN" sz="2800" dirty="0" smtClean="0"/>
              <a:t>计算机系统</a:t>
            </a:r>
            <a:r>
              <a:rPr lang="zh-CN" altLang="en-US" sz="2800" dirty="0" smtClean="0"/>
              <a:t>的</a:t>
            </a:r>
            <a:r>
              <a:rPr lang="zh-CN" altLang="zh-CN" sz="2800" dirty="0" smtClean="0"/>
              <a:t>内存</a:t>
            </a:r>
            <a:r>
              <a:rPr lang="zh-CN" altLang="zh-CN" sz="2800" dirty="0"/>
              <a:t>。</a:t>
            </a:r>
            <a:r>
              <a:rPr lang="en-US" altLang="zh-CN" sz="2800" dirty="0"/>
              <a:t> </a:t>
            </a:r>
            <a:endParaRPr lang="en-US" altLang="zh-CN" sz="2800" dirty="0" smtClean="0"/>
          </a:p>
          <a:p>
            <a:pPr indent="0">
              <a:lnSpc>
                <a:spcPct val="137000"/>
              </a:lnSpc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用途：</a:t>
            </a:r>
            <a:r>
              <a:rPr lang="zh-CN" altLang="zh-CN" sz="2800" dirty="0" smtClean="0"/>
              <a:t>存储</a:t>
            </a:r>
            <a:r>
              <a:rPr lang="zh-CN" altLang="zh-CN" sz="2800" dirty="0"/>
              <a:t>程序</a:t>
            </a:r>
            <a:r>
              <a:rPr lang="zh-CN" altLang="zh-CN" sz="2800" dirty="0" smtClean="0"/>
              <a:t>和数据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 </a:t>
            </a:r>
            <a:r>
              <a:rPr lang="zh-CN" altLang="zh-CN" sz="2800" dirty="0" smtClean="0"/>
              <a:t>实现</a:t>
            </a:r>
            <a:r>
              <a:rPr lang="zh-CN" altLang="zh-CN" sz="2800" dirty="0"/>
              <a:t>任意</a:t>
            </a:r>
            <a:r>
              <a:rPr lang="zh-CN" altLang="zh-CN" sz="2800" dirty="0" smtClean="0"/>
              <a:t>逻辑函数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代码</a:t>
            </a:r>
            <a:r>
              <a:rPr lang="zh-CN" altLang="zh-CN" sz="2800" dirty="0"/>
              <a:t>转换、字符发生器、波形</a:t>
            </a:r>
            <a:r>
              <a:rPr lang="zh-CN" altLang="zh-CN" sz="2800" dirty="0" smtClean="0"/>
              <a:t>发生器等等</a:t>
            </a:r>
            <a:r>
              <a:rPr lang="zh-CN" altLang="zh-CN" sz="2800" dirty="0"/>
              <a:t>。</a:t>
            </a:r>
            <a:endParaRPr lang="zh-CN" altLang="en-US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560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7.1.2  </a:t>
            </a:r>
            <a:r>
              <a:rPr lang="zh-CN" altLang="en-US" b="1" dirty="0" smtClean="0"/>
              <a:t>半导体存储器</a:t>
            </a:r>
            <a:r>
              <a:rPr lang="zh-CN" altLang="en-US" b="1" dirty="0"/>
              <a:t>的分类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524827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n-US" altLang="zh-CN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、从存</a:t>
            </a:r>
            <a:r>
              <a:rPr lang="en-US" altLang="zh-CN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zh-CN" altLang="en-US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取功能</a:t>
            </a:r>
            <a:r>
              <a:rPr lang="zh-CN" altLang="en-US" sz="3000" dirty="0" smtClean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</a:t>
            </a:r>
            <a:endParaRPr lang="zh-CN" altLang="en-US" sz="3000" dirty="0">
              <a:solidFill>
                <a:srgbClr val="1109B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①</a:t>
            </a:r>
            <a:r>
              <a:rPr lang="zh-CN" altLang="en-US" sz="3000" dirty="0" smtClean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只读存储器</a:t>
            </a:r>
            <a:r>
              <a:rPr lang="en-US" altLang="zh-CN" sz="3000" dirty="0" smtClean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(</a:t>
            </a:r>
            <a:r>
              <a:rPr lang="en-US" altLang="zh-CN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Read-Only-Memory</a:t>
            </a: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）</a:t>
            </a:r>
          </a:p>
          <a:p>
            <a:pPr>
              <a:buFontTx/>
              <a:buNone/>
              <a:defRPr/>
            </a:pP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②随机读</a:t>
            </a:r>
            <a:r>
              <a:rPr lang="en-US" altLang="zh-CN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/</a:t>
            </a:r>
            <a:r>
              <a:rPr lang="zh-CN" altLang="en-US" sz="3000" dirty="0" smtClean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写</a:t>
            </a:r>
            <a:r>
              <a:rPr lang="zh-CN" altLang="en-US" sz="3000" dirty="0" smtClean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Random-Access-Memory</a:t>
            </a: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</a:p>
          <a:p>
            <a:pPr>
              <a:buNone/>
              <a:defRPr/>
            </a:pPr>
            <a:r>
              <a:rPr lang="en-US" altLang="zh-CN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、从工艺</a:t>
            </a:r>
            <a:r>
              <a:rPr lang="zh-CN" altLang="en-US" sz="3000" dirty="0">
                <a:solidFill>
                  <a:srgbClr val="1109B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</a:t>
            </a:r>
            <a:endParaRPr lang="zh-CN" altLang="en-US" sz="3000" dirty="0">
              <a:solidFill>
                <a:srgbClr val="1109B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  <a:defRPr/>
            </a:pP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①双极型</a:t>
            </a:r>
          </a:p>
          <a:p>
            <a:pPr>
              <a:buFontTx/>
              <a:buNone/>
              <a:defRPr/>
            </a:pP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②</a:t>
            </a:r>
            <a:r>
              <a:rPr lang="en-US" altLang="zh-CN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MOS</a:t>
            </a:r>
            <a:r>
              <a:rPr lang="zh-CN" altLang="en-US" sz="3000" dirty="0">
                <a:solidFill>
                  <a:srgbClr val="0206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型</a:t>
            </a:r>
            <a:endParaRPr lang="zh-CN" altLang="en-US" sz="3000" dirty="0">
              <a:solidFill>
                <a:srgbClr val="0206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>
              <a:lnSpc>
                <a:spcPct val="137000"/>
              </a:lnSpc>
              <a:buNone/>
            </a:pPr>
            <a:endParaRPr lang="zh-CN" altLang="en-US" sz="2800" dirty="0"/>
          </a:p>
          <a:p>
            <a:endParaRPr lang="zh-CN" altLang="en-US" dirty="0"/>
          </a:p>
        </p:txBody>
      </p:sp>
      <p:graphicFrame>
        <p:nvGraphicFramePr>
          <p:cNvPr id="4" name="Group 2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456460"/>
              </p:ext>
            </p:extLst>
          </p:nvPr>
        </p:nvGraphicFramePr>
        <p:xfrm>
          <a:off x="107504" y="4293096"/>
          <a:ext cx="8928992" cy="2232248"/>
        </p:xfrm>
        <a:graphic>
          <a:graphicData uri="http://schemas.openxmlformats.org/drawingml/2006/table">
            <a:tbl>
              <a:tblPr/>
              <a:tblGrid>
                <a:gridCol w="1227667"/>
                <a:gridCol w="1227667"/>
                <a:gridCol w="3305306"/>
                <a:gridCol w="3168352"/>
              </a:tblGrid>
              <a:tr h="540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9B7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名 称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9B7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类 型 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9B7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特  点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109B7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</a:rPr>
                        <a:t>使 用 场 合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012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半导体</a:t>
                      </a:r>
                      <a:endParaRPr kumimoji="1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存储器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MOS</a:t>
                      </a: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型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集成度高、功耗小、价格低、工艺简单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对容量要求较高的场合，用作主存储器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0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双极型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工作速度快、功耗高、价格较高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对速度要求较高的场合，用作高速缓冲存储器</a:t>
                      </a: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92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7.1.3 </a:t>
            </a:r>
            <a:r>
              <a:rPr lang="zh-CN" altLang="en-US" b="1" dirty="0"/>
              <a:t>半导体存储器</a:t>
            </a:r>
            <a:r>
              <a:rPr lang="zh-CN" altLang="en-US" b="1" dirty="0"/>
              <a:t>的主要技术</a:t>
            </a:r>
            <a:r>
              <a:rPr lang="zh-CN" altLang="en-US" b="1" dirty="0"/>
              <a:t>指标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76325"/>
            <a:ext cx="8784976" cy="5248275"/>
          </a:xfrm>
        </p:spPr>
        <p:txBody>
          <a:bodyPr/>
          <a:lstStyle/>
          <a:p>
            <a:pPr indent="0">
              <a:buNone/>
            </a:pPr>
            <a:r>
              <a:rPr lang="zh-CN" altLang="en-US" sz="2800" dirty="0" smtClean="0">
                <a:solidFill>
                  <a:srgbClr val="000000"/>
                </a:solidFill>
              </a:rPr>
              <a:t>   半导体存储器</a:t>
            </a:r>
            <a:r>
              <a:rPr lang="zh-CN" altLang="en-US" sz="2800" dirty="0">
                <a:solidFill>
                  <a:srgbClr val="000000"/>
                </a:solidFill>
              </a:rPr>
              <a:t>的主要技术指标有存储容量和存取时间、功耗、集成度和价格等。</a:t>
            </a:r>
          </a:p>
          <a:p>
            <a:pPr indent="0">
              <a:lnSpc>
                <a:spcPct val="120000"/>
              </a:lnSpc>
              <a:buNone/>
            </a:pPr>
            <a:r>
              <a:rPr lang="en-US" altLang="zh-CN" sz="2600" dirty="0">
                <a:solidFill>
                  <a:srgbClr val="1109B7"/>
                </a:solidFill>
              </a:rPr>
              <a:t>1. </a:t>
            </a:r>
            <a:r>
              <a:rPr lang="zh-CN" altLang="en-US" sz="2600" dirty="0">
                <a:solidFill>
                  <a:srgbClr val="1109B7"/>
                </a:solidFill>
              </a:rPr>
              <a:t>存储容量</a:t>
            </a:r>
            <a:r>
              <a:rPr lang="zh-CN" altLang="en-US" sz="2600" dirty="0">
                <a:solidFill>
                  <a:srgbClr val="000000"/>
                </a:solidFill>
              </a:rPr>
              <a:t>指存储器所能存放二进制信息的总量，常用“字数</a:t>
            </a:r>
            <a:r>
              <a:rPr lang="en-US" altLang="zh-CN" sz="2600" dirty="0">
                <a:solidFill>
                  <a:srgbClr val="000000"/>
                </a:solidFill>
              </a:rPr>
              <a:t>×</a:t>
            </a:r>
            <a:r>
              <a:rPr lang="zh-CN" altLang="en-US" sz="2600" dirty="0">
                <a:solidFill>
                  <a:srgbClr val="000000"/>
                </a:solidFill>
              </a:rPr>
              <a:t>位数”来表示。容量越大，表明能存储的二进制信越多。</a:t>
            </a:r>
          </a:p>
          <a:p>
            <a:pPr indent="0">
              <a:lnSpc>
                <a:spcPct val="120000"/>
              </a:lnSpc>
              <a:buNone/>
            </a:pPr>
            <a:r>
              <a:rPr lang="en-US" altLang="zh-CN" sz="2600" dirty="0">
                <a:solidFill>
                  <a:srgbClr val="1109B7"/>
                </a:solidFill>
              </a:rPr>
              <a:t>2. </a:t>
            </a:r>
            <a:r>
              <a:rPr lang="zh-CN" altLang="en-US" sz="2600" dirty="0">
                <a:solidFill>
                  <a:srgbClr val="1109B7"/>
                </a:solidFill>
              </a:rPr>
              <a:t>存取时间</a:t>
            </a:r>
            <a:r>
              <a:rPr lang="zh-CN" altLang="en-US" sz="2600" dirty="0">
                <a:solidFill>
                  <a:srgbClr val="000000"/>
                </a:solidFill>
              </a:rPr>
              <a:t>指进行一次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写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存或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读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取所用的时间，一般用读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或写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的周期来描述。读写周期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存取周期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指连续两次读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或写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操作的最短时间间隔，读写周期包括读</a:t>
            </a:r>
            <a:r>
              <a:rPr lang="en-US" altLang="zh-CN" sz="2600" dirty="0">
                <a:solidFill>
                  <a:srgbClr val="000000"/>
                </a:solidFill>
              </a:rPr>
              <a:t>(</a:t>
            </a:r>
            <a:r>
              <a:rPr lang="zh-CN" altLang="en-US" sz="2600" dirty="0">
                <a:solidFill>
                  <a:srgbClr val="000000"/>
                </a:solidFill>
              </a:rPr>
              <a:t>写</a:t>
            </a:r>
            <a:r>
              <a:rPr lang="en-US" altLang="zh-CN" sz="2600" dirty="0">
                <a:solidFill>
                  <a:srgbClr val="000000"/>
                </a:solidFill>
              </a:rPr>
              <a:t>)</a:t>
            </a:r>
            <a:r>
              <a:rPr lang="zh-CN" altLang="en-US" sz="2600" dirty="0">
                <a:solidFill>
                  <a:srgbClr val="000000"/>
                </a:solidFill>
              </a:rPr>
              <a:t>时间和内部电路的恢复时间。读写周期越短，则存储器的存储速度越高。 </a:t>
            </a:r>
            <a:endParaRPr lang="en-US" altLang="zh-CN" sz="2600" dirty="0">
              <a:solidFill>
                <a:srgbClr val="000000"/>
              </a:solidFill>
            </a:endParaRPr>
          </a:p>
          <a:p>
            <a:pPr indent="0">
              <a:lnSpc>
                <a:spcPct val="120000"/>
              </a:lnSpc>
              <a:buNone/>
            </a:pPr>
            <a:r>
              <a:rPr lang="en-US" altLang="zh-CN" sz="2600" dirty="0">
                <a:solidFill>
                  <a:srgbClr val="1109B7"/>
                </a:solidFill>
              </a:rPr>
              <a:t>3.</a:t>
            </a:r>
            <a:r>
              <a:rPr lang="zh-CN" altLang="en-US" sz="2600" dirty="0">
                <a:solidFill>
                  <a:srgbClr val="1109B7"/>
                </a:solidFill>
              </a:rPr>
              <a:t>功耗</a:t>
            </a:r>
            <a:r>
              <a:rPr lang="zh-CN" altLang="en-US" sz="2600" dirty="0">
                <a:solidFill>
                  <a:srgbClr val="000000"/>
                </a:solidFill>
              </a:rPr>
              <a:t>反映了半导体存储器耗电的多少。</a:t>
            </a:r>
            <a:endParaRPr lang="zh-CN" altLang="en-US" sz="26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464124"/>
      </p:ext>
    </p:extLst>
  </p:cSld>
  <p:clrMapOvr>
    <a:masterClrMapping/>
  </p:clrMapOvr>
</p:sld>
</file>

<file path=ppt/theme/theme1.xml><?xml version="1.0" encoding="utf-8"?>
<a:theme xmlns:a="http://schemas.openxmlformats.org/drawingml/2006/main" name="网络连接地球">
  <a:themeElements>
    <a:clrScheme name="网络连接地球 1">
      <a:dk1>
        <a:srgbClr val="1D4940"/>
      </a:dk1>
      <a:lt1>
        <a:srgbClr val="FFFFFF"/>
      </a:lt1>
      <a:dk2>
        <a:srgbClr val="3F716F"/>
      </a:dk2>
      <a:lt2>
        <a:srgbClr val="C0C0C0"/>
      </a:lt2>
      <a:accent1>
        <a:srgbClr val="669E86"/>
      </a:accent1>
      <a:accent2>
        <a:srgbClr val="A2CAB4"/>
      </a:accent2>
      <a:accent3>
        <a:srgbClr val="FFFFFF"/>
      </a:accent3>
      <a:accent4>
        <a:srgbClr val="173D35"/>
      </a:accent4>
      <a:accent5>
        <a:srgbClr val="B8CCC3"/>
      </a:accent5>
      <a:accent6>
        <a:srgbClr val="92B7A3"/>
      </a:accent6>
      <a:hlink>
        <a:srgbClr val="8CA35F"/>
      </a:hlink>
      <a:folHlink>
        <a:srgbClr val="C1B05D"/>
      </a:folHlink>
    </a:clrScheme>
    <a:fontScheme name="网络连接地球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网络连接地球 1">
        <a:dk1>
          <a:srgbClr val="1D4940"/>
        </a:dk1>
        <a:lt1>
          <a:srgbClr val="FFFFFF"/>
        </a:lt1>
        <a:dk2>
          <a:srgbClr val="3F716F"/>
        </a:dk2>
        <a:lt2>
          <a:srgbClr val="C0C0C0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连接地球 2">
        <a:dk1>
          <a:srgbClr val="093575"/>
        </a:dk1>
        <a:lt1>
          <a:srgbClr val="FFFFFF"/>
        </a:lt1>
        <a:dk2>
          <a:srgbClr val="000066"/>
        </a:dk2>
        <a:lt2>
          <a:srgbClr val="808080"/>
        </a:lt2>
        <a:accent1>
          <a:srgbClr val="4B92E1"/>
        </a:accent1>
        <a:accent2>
          <a:srgbClr val="99CCFF"/>
        </a:accent2>
        <a:accent3>
          <a:srgbClr val="FFFFFF"/>
        </a:accent3>
        <a:accent4>
          <a:srgbClr val="062C63"/>
        </a:accent4>
        <a:accent5>
          <a:srgbClr val="B1C7EE"/>
        </a:accent5>
        <a:accent6>
          <a:srgbClr val="8AB9E7"/>
        </a:accent6>
        <a:hlink>
          <a:srgbClr val="0066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网络连接地球 3">
        <a:dk1>
          <a:srgbClr val="0B4C5B"/>
        </a:dk1>
        <a:lt1>
          <a:srgbClr val="FFFFFF"/>
        </a:lt1>
        <a:dk2>
          <a:srgbClr val="000000"/>
        </a:dk2>
        <a:lt2>
          <a:srgbClr val="969696"/>
        </a:lt2>
        <a:accent1>
          <a:srgbClr val="E3BE05"/>
        </a:accent1>
        <a:accent2>
          <a:srgbClr val="81C200"/>
        </a:accent2>
        <a:accent3>
          <a:srgbClr val="FFFFFF"/>
        </a:accent3>
        <a:accent4>
          <a:srgbClr val="08404C"/>
        </a:accent4>
        <a:accent5>
          <a:srgbClr val="EFDBAA"/>
        </a:accent5>
        <a:accent6>
          <a:srgbClr val="74B0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网络连接地球</Template>
  <TotalTime>669</TotalTime>
  <Words>4231</Words>
  <Application>Microsoft Office PowerPoint</Application>
  <PresentationFormat>全屏显示(4:3)</PresentationFormat>
  <Paragraphs>444</Paragraphs>
  <Slides>57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61" baseType="lpstr">
      <vt:lpstr>网络连接地球</vt:lpstr>
      <vt:lpstr>MathType 6.0 Equation</vt:lpstr>
      <vt:lpstr>公式</vt:lpstr>
      <vt:lpstr>Photo Editor 照片</vt:lpstr>
      <vt:lpstr>第7章  半导体逻辑器和可编程逻辑器件</vt:lpstr>
      <vt:lpstr> 内 容 提 要</vt:lpstr>
      <vt:lpstr>重点和难点</vt:lpstr>
      <vt:lpstr>7.1 概述</vt:lpstr>
      <vt:lpstr>PowerPoint 演示文稿</vt:lpstr>
      <vt:lpstr>7.1.1 半导体存储器的特点与应用 </vt:lpstr>
      <vt:lpstr>PowerPoint 演示文稿</vt:lpstr>
      <vt:lpstr>7.1.2  半导体存储器的分类 </vt:lpstr>
      <vt:lpstr>7.1.3 半导体存储器的主要技术指标 </vt:lpstr>
      <vt:lpstr>７.2　只读存储器( ＲＯＭ)</vt:lpstr>
      <vt:lpstr>7.2.1 ＲＯＭ 的结构</vt:lpstr>
      <vt:lpstr>７.2.2　掩模只读存储器</vt:lpstr>
      <vt:lpstr>１.电路结构</vt:lpstr>
      <vt:lpstr>２.工作原理</vt:lpstr>
      <vt:lpstr>PowerPoint 演示文稿</vt:lpstr>
      <vt:lpstr>PowerPoint 演示文稿</vt:lpstr>
      <vt:lpstr> 7.2.3 可编程ROM（PROM）</vt:lpstr>
      <vt:lpstr>7.2.4 可擦除可编程ROM（EPROM）</vt:lpstr>
      <vt:lpstr>PowerPoint 演示文稿</vt:lpstr>
      <vt:lpstr>PowerPoint 演示文稿</vt:lpstr>
      <vt:lpstr>7.3  随机存取存储器（RAM）</vt:lpstr>
      <vt:lpstr>PowerPoint 演示文稿</vt:lpstr>
      <vt:lpstr>7.2.1 静态RAM的原理</vt:lpstr>
      <vt:lpstr>PowerPoint 演示文稿</vt:lpstr>
      <vt:lpstr>PowerPoint 演示文稿</vt:lpstr>
      <vt:lpstr>PowerPoint 演示文稿</vt:lpstr>
      <vt:lpstr>7.4 存储器应用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（3）字和位同时扩展</vt:lpstr>
      <vt:lpstr>7.5  可编程逻辑器件</vt:lpstr>
      <vt:lpstr>7.5.1  PLD器件概述</vt:lpstr>
      <vt:lpstr>PowerPoint 演示文稿</vt:lpstr>
      <vt:lpstr>7.5.2  PLD的基本结构</vt:lpstr>
      <vt:lpstr>PowerPoint 演示文稿</vt:lpstr>
      <vt:lpstr>7.5.3 PLD的电路表示</vt:lpstr>
      <vt:lpstr>PowerPoint 演示文稿</vt:lpstr>
      <vt:lpstr>PowerPoint 演示文稿</vt:lpstr>
      <vt:lpstr>7.5.4  PAL</vt:lpstr>
      <vt:lpstr>PowerPoint 演示文稿</vt:lpstr>
      <vt:lpstr>PowerPoint 演示文稿</vt:lpstr>
      <vt:lpstr>PowerPoint 演示文稿</vt:lpstr>
      <vt:lpstr>PowerPoint 演示文稿</vt:lpstr>
      <vt:lpstr>本章小结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刘全文</dc:creator>
  <cp:lastModifiedBy>Luo</cp:lastModifiedBy>
  <cp:revision>156</cp:revision>
  <dcterms:created xsi:type="dcterms:W3CDTF">2012-01-10T04:20:22Z</dcterms:created>
  <dcterms:modified xsi:type="dcterms:W3CDTF">2017-11-09T15:17:24Z</dcterms:modified>
</cp:coreProperties>
</file>