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sldIdLst>
    <p:sldId id="256" r:id="rId2"/>
    <p:sldId id="403" r:id="rId3"/>
    <p:sldId id="322" r:id="rId4"/>
    <p:sldId id="324" r:id="rId5"/>
    <p:sldId id="325" r:id="rId6"/>
    <p:sldId id="326" r:id="rId7"/>
    <p:sldId id="327" r:id="rId8"/>
    <p:sldId id="328" r:id="rId9"/>
    <p:sldId id="329" r:id="rId10"/>
    <p:sldId id="330" r:id="rId11"/>
    <p:sldId id="331" r:id="rId12"/>
    <p:sldId id="332" r:id="rId13"/>
    <p:sldId id="333" r:id="rId14"/>
    <p:sldId id="334" r:id="rId15"/>
    <p:sldId id="335" r:id="rId16"/>
    <p:sldId id="336" r:id="rId17"/>
    <p:sldId id="337" r:id="rId18"/>
    <p:sldId id="338" r:id="rId19"/>
    <p:sldId id="339" r:id="rId20"/>
    <p:sldId id="340" r:id="rId21"/>
    <p:sldId id="341" r:id="rId22"/>
    <p:sldId id="342" r:id="rId23"/>
    <p:sldId id="343" r:id="rId24"/>
    <p:sldId id="344" r:id="rId25"/>
    <p:sldId id="345" r:id="rId26"/>
    <p:sldId id="346" r:id="rId27"/>
    <p:sldId id="347" r:id="rId28"/>
    <p:sldId id="348" r:id="rId29"/>
    <p:sldId id="349" r:id="rId30"/>
    <p:sldId id="350" r:id="rId31"/>
    <p:sldId id="351" r:id="rId32"/>
    <p:sldId id="352" r:id="rId33"/>
    <p:sldId id="353" r:id="rId34"/>
    <p:sldId id="354" r:id="rId35"/>
    <p:sldId id="355" r:id="rId36"/>
    <p:sldId id="356" r:id="rId37"/>
    <p:sldId id="357" r:id="rId38"/>
    <p:sldId id="358" r:id="rId39"/>
    <p:sldId id="359" r:id="rId40"/>
    <p:sldId id="360" r:id="rId41"/>
    <p:sldId id="361" r:id="rId42"/>
    <p:sldId id="362" r:id="rId43"/>
    <p:sldId id="363" r:id="rId44"/>
    <p:sldId id="364" r:id="rId45"/>
    <p:sldId id="365" r:id="rId46"/>
    <p:sldId id="366" r:id="rId47"/>
    <p:sldId id="367" r:id="rId48"/>
    <p:sldId id="368" r:id="rId49"/>
    <p:sldId id="369" r:id="rId50"/>
    <p:sldId id="370" r:id="rId51"/>
    <p:sldId id="371" r:id="rId52"/>
    <p:sldId id="372" r:id="rId53"/>
    <p:sldId id="373" r:id="rId54"/>
    <p:sldId id="374" r:id="rId55"/>
    <p:sldId id="375" r:id="rId56"/>
    <p:sldId id="376" r:id="rId57"/>
    <p:sldId id="377" r:id="rId58"/>
    <p:sldId id="378" r:id="rId59"/>
    <p:sldId id="379" r:id="rId60"/>
    <p:sldId id="380" r:id="rId61"/>
    <p:sldId id="381" r:id="rId62"/>
    <p:sldId id="382" r:id="rId63"/>
    <p:sldId id="383" r:id="rId64"/>
    <p:sldId id="384" r:id="rId65"/>
    <p:sldId id="385" r:id="rId66"/>
    <p:sldId id="386" r:id="rId67"/>
    <p:sldId id="387" r:id="rId68"/>
    <p:sldId id="388" r:id="rId69"/>
    <p:sldId id="389" r:id="rId70"/>
    <p:sldId id="390" r:id="rId71"/>
    <p:sldId id="391" r:id="rId72"/>
    <p:sldId id="392" r:id="rId73"/>
    <p:sldId id="393" r:id="rId74"/>
    <p:sldId id="394" r:id="rId75"/>
    <p:sldId id="395" r:id="rId76"/>
    <p:sldId id="396" r:id="rId77"/>
    <p:sldId id="402" r:id="rId7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6" autoAdjust="0"/>
    <p:restoredTop sz="94626" autoAdjust="0"/>
  </p:normalViewPr>
  <p:slideViewPr>
    <p:cSldViewPr snapToGrid="0">
      <p:cViewPr varScale="1">
        <p:scale>
          <a:sx n="64" d="100"/>
          <a:sy n="64" d="100"/>
        </p:scale>
        <p:origin x="-712" y="-6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1.wmf"/><Relationship Id="rId1" Type="http://schemas.openxmlformats.org/officeDocument/2006/relationships/image" Target="../media/image30.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4" Type="http://schemas.openxmlformats.org/officeDocument/2006/relationships/image" Target="../media/image2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2017/9/25</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2017/9/25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0.xml"/><Relationship Id="rId6" Type="http://schemas.openxmlformats.org/officeDocument/2006/relationships/slide" Target="slide57.xml"/><Relationship Id="rId5" Type="http://schemas.openxmlformats.org/officeDocument/2006/relationships/slide" Target="slide37.xml"/><Relationship Id="rId4" Type="http://schemas.openxmlformats.org/officeDocument/2006/relationships/slide" Target="slide28.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18.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oleObject" Target="../embeddings/oleObject18.bin"/><Relationship Id="rId18" Type="http://schemas.openxmlformats.org/officeDocument/2006/relationships/oleObject" Target="../embeddings/oleObject23.bin"/><Relationship Id="rId3" Type="http://schemas.openxmlformats.org/officeDocument/2006/relationships/oleObject" Target="../embeddings/oleObject8.bin"/><Relationship Id="rId7" Type="http://schemas.openxmlformats.org/officeDocument/2006/relationships/oleObject" Target="../embeddings/oleObject12.bin"/><Relationship Id="rId12" Type="http://schemas.openxmlformats.org/officeDocument/2006/relationships/oleObject" Target="../embeddings/oleObject17.bin"/><Relationship Id="rId17" Type="http://schemas.openxmlformats.org/officeDocument/2006/relationships/oleObject" Target="../embeddings/oleObject22.bin"/><Relationship Id="rId2" Type="http://schemas.openxmlformats.org/officeDocument/2006/relationships/slideLayout" Target="../slideLayouts/slideLayout2.xml"/><Relationship Id="rId16" Type="http://schemas.openxmlformats.org/officeDocument/2006/relationships/oleObject" Target="../embeddings/oleObject21.bin"/><Relationship Id="rId1" Type="http://schemas.openxmlformats.org/officeDocument/2006/relationships/vmlDrawing" Target="../drawings/vmlDrawing5.vml"/><Relationship Id="rId6" Type="http://schemas.openxmlformats.org/officeDocument/2006/relationships/oleObject" Target="../embeddings/oleObject11.bin"/><Relationship Id="rId11" Type="http://schemas.openxmlformats.org/officeDocument/2006/relationships/oleObject" Target="../embeddings/oleObject16.bin"/><Relationship Id="rId5" Type="http://schemas.openxmlformats.org/officeDocument/2006/relationships/oleObject" Target="../embeddings/oleObject10.bin"/><Relationship Id="rId15" Type="http://schemas.openxmlformats.org/officeDocument/2006/relationships/oleObject" Target="../embeddings/oleObject20.bin"/><Relationship Id="rId10" Type="http://schemas.openxmlformats.org/officeDocument/2006/relationships/oleObject" Target="../embeddings/oleObject15.bin"/><Relationship Id="rId19" Type="http://schemas.openxmlformats.org/officeDocument/2006/relationships/oleObject" Target="../embeddings/oleObject24.bin"/><Relationship Id="rId4" Type="http://schemas.openxmlformats.org/officeDocument/2006/relationships/oleObject" Target="../embeddings/oleObject9.bin"/><Relationship Id="rId9" Type="http://schemas.openxmlformats.org/officeDocument/2006/relationships/oleObject" Target="../embeddings/oleObject14.bin"/><Relationship Id="rId14" Type="http://schemas.openxmlformats.org/officeDocument/2006/relationships/oleObject" Target="../embeddings/oleObject19.bin"/></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30.bin"/><Relationship Id="rId5" Type="http://schemas.openxmlformats.org/officeDocument/2006/relationships/oleObject" Target="../embeddings/oleObject29.bin"/><Relationship Id="rId4" Type="http://schemas.openxmlformats.org/officeDocument/2006/relationships/oleObject" Target="../embeddings/oleObject28.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9.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33.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oleObject" Target="../embeddings/oleObject35.bin"/></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oleObject" Target="../embeddings/oleObject38.bin"/><Relationship Id="rId4" Type="http://schemas.openxmlformats.org/officeDocument/2006/relationships/oleObject" Target="../embeddings/oleObject37.bin"/></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40.bin"/></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10.xml"/><Relationship Id="rId1" Type="http://schemas.openxmlformats.org/officeDocument/2006/relationships/vmlDrawing" Target="../drawings/vmlDrawing14.vml"/><Relationship Id="rId4" Type="http://schemas.openxmlformats.org/officeDocument/2006/relationships/oleObject" Target="../embeddings/oleObject42.bin"/></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44.bin"/></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oleObject" Target="../embeddings/oleObject47.bin"/><Relationship Id="rId4" Type="http://schemas.openxmlformats.org/officeDocument/2006/relationships/oleObject" Target="../embeddings/oleObject46.bin"/></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oleObject" Target="../embeddings/oleObject50.bin"/><Relationship Id="rId4" Type="http://schemas.openxmlformats.org/officeDocument/2006/relationships/oleObject" Target="../embeddings/oleObject49.bin"/></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oleObject" Target="../embeddings/oleObject53.bin"/><Relationship Id="rId5" Type="http://schemas.openxmlformats.org/officeDocument/2006/relationships/image" Target="../media/image1.jpeg"/><Relationship Id="rId4" Type="http://schemas.openxmlformats.org/officeDocument/2006/relationships/oleObject" Target="../embeddings/oleObject52.bin"/></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1.jpeg"/></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6.xml"/><Relationship Id="rId1" Type="http://schemas.openxmlformats.org/officeDocument/2006/relationships/vmlDrawing" Target="../drawings/vmlDrawing20.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61.bin"/><Relationship Id="rId3" Type="http://schemas.openxmlformats.org/officeDocument/2006/relationships/oleObject" Target="../embeddings/oleObject56.bin"/><Relationship Id="rId7"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59.bin"/><Relationship Id="rId11" Type="http://schemas.openxmlformats.org/officeDocument/2006/relationships/image" Target="../media/image1.jpeg"/><Relationship Id="rId5" Type="http://schemas.openxmlformats.org/officeDocument/2006/relationships/oleObject" Target="../embeddings/oleObject58.bin"/><Relationship Id="rId10" Type="http://schemas.openxmlformats.org/officeDocument/2006/relationships/oleObject" Target="../embeddings/oleObject63.bin"/><Relationship Id="rId4" Type="http://schemas.openxmlformats.org/officeDocument/2006/relationships/oleObject" Target="../embeddings/oleObject57.bin"/><Relationship Id="rId9" Type="http://schemas.openxmlformats.org/officeDocument/2006/relationships/oleObject" Target="../embeddings/oleObject62.bin"/></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Layout" Target="../slideLayouts/slideLayout2.xml"/><Relationship Id="rId1" Type="http://schemas.openxmlformats.org/officeDocument/2006/relationships/vmlDrawing" Target="../drawings/vmlDrawing22.v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2.xml"/><Relationship Id="rId1" Type="http://schemas.openxmlformats.org/officeDocument/2006/relationships/vmlDrawing" Target="../drawings/vmlDrawing23.v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2.xml"/><Relationship Id="rId1" Type="http://schemas.openxmlformats.org/officeDocument/2006/relationships/vmlDrawing" Target="../drawings/vmlDrawing24.v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2.xml"/><Relationship Id="rId1" Type="http://schemas.openxmlformats.org/officeDocument/2006/relationships/vmlDrawing" Target="../drawings/vmlDrawing25.v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26.vml"/></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27.v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7.xml"/><Relationship Id="rId1" Type="http://schemas.openxmlformats.org/officeDocument/2006/relationships/vmlDrawing" Target="../drawings/vmlDrawing28.v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oleObject" Target="../embeddings/oleObject73.bin"/><Relationship Id="rId5" Type="http://schemas.openxmlformats.org/officeDocument/2006/relationships/image" Target="../media/image1.jpeg"/><Relationship Id="rId4" Type="http://schemas.openxmlformats.org/officeDocument/2006/relationships/oleObject" Target="../embeddings/oleObject72.bin"/></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30.v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31.v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2.xml"/><Relationship Id="rId1" Type="http://schemas.openxmlformats.org/officeDocument/2006/relationships/vmlDrawing" Target="../drawings/vmlDrawing32.v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p:nvPr>
        </p:nvSpPr>
        <p:spPr>
          <a:xfrm>
            <a:off x="255270" y="207010"/>
            <a:ext cx="11793220" cy="6443980"/>
          </a:xfrm>
        </p:spPr>
        <p:txBody>
          <a:bodyPr>
            <a:normAutofit/>
          </a:bodyPr>
          <a:lstStyle/>
          <a:p>
            <a:pPr marL="0" indent="0">
              <a:buNone/>
            </a:pPr>
            <a:r>
              <a:rPr lang="zh-CN" altLang="en-US" dirty="0" smtClean="0">
                <a:latin typeface="黑体" panose="02010609060101010101" charset="-122"/>
                <a:ea typeface="黑体" panose="02010609060101010101" charset="-122"/>
              </a:rPr>
              <a:t>第六</a:t>
            </a:r>
            <a:r>
              <a:rPr lang="zh-CN" altLang="en-US" dirty="0" smtClean="0">
                <a:latin typeface="黑体" panose="02010609060101010101" charset="-122"/>
                <a:ea typeface="黑体" panose="02010609060101010101" charset="-122"/>
              </a:rPr>
              <a:t>章 脉冲</a:t>
            </a:r>
            <a:r>
              <a:rPr lang="zh-CN" altLang="en-US" dirty="0" smtClean="0">
                <a:latin typeface="黑体" panose="02010609060101010101" charset="-122"/>
                <a:ea typeface="黑体" panose="02010609060101010101" charset="-122"/>
              </a:rPr>
              <a:t>波形的变换与产生</a:t>
            </a:r>
            <a:endParaRPr lang="zh-CN" altLang="en-US" dirty="0">
              <a:latin typeface="黑体" panose="02010609060101010101" charset="-122"/>
              <a:ea typeface="黑体" panose="02010609060101010101" charset="-122"/>
            </a:endParaRPr>
          </a:p>
          <a:p>
            <a:pPr marL="0" indent="0">
              <a:buNone/>
            </a:pPr>
            <a:r>
              <a:rPr lang="zh-CN" altLang="en-US" dirty="0">
                <a:latin typeface="黑体" panose="02010609060101010101" charset="-122"/>
                <a:ea typeface="黑体" panose="02010609060101010101" charset="-122"/>
              </a:rPr>
              <a:t>          </a:t>
            </a:r>
          </a:p>
          <a:p>
            <a:pPr marL="0" indent="0">
              <a:buNone/>
            </a:pPr>
            <a:r>
              <a:rPr lang="zh-CN" altLang="en-US" dirty="0">
                <a:latin typeface="黑体" panose="02010609060101010101" charset="-122"/>
                <a:ea typeface="黑体" panose="02010609060101010101" charset="-122"/>
              </a:rPr>
              <a:t>               </a:t>
            </a:r>
            <a:r>
              <a:rPr lang="en-US" altLang="zh-CN" dirty="0" smtClean="0">
                <a:latin typeface="黑体" panose="02010609060101010101" charset="-122"/>
                <a:ea typeface="黑体" panose="02010609060101010101" charset="-122"/>
              </a:rPr>
              <a:t>6</a:t>
            </a:r>
            <a:r>
              <a:rPr lang="zh-CN" altLang="en-US" dirty="0" smtClean="0">
                <a:latin typeface="黑体" panose="02010609060101010101" charset="-122"/>
                <a:ea typeface="黑体" panose="02010609060101010101" charset="-122"/>
              </a:rPr>
              <a:t>.</a:t>
            </a:r>
            <a:r>
              <a:rPr lang="zh-CN" altLang="en-US" dirty="0">
                <a:latin typeface="黑体" panose="02010609060101010101" charset="-122"/>
                <a:ea typeface="黑体" panose="02010609060101010101" charset="-122"/>
              </a:rPr>
              <a:t>1 </a:t>
            </a:r>
            <a:r>
              <a:rPr lang="zh-CN" altLang="en-US" dirty="0">
                <a:latin typeface="黑体" panose="02010609060101010101" charset="-122"/>
                <a:ea typeface="黑体" panose="02010609060101010101" charset="-122"/>
                <a:hlinkClick r:id="rId2" action="ppaction://hlinksldjump"/>
              </a:rPr>
              <a:t>概述</a:t>
            </a:r>
            <a:endParaRPr lang="zh-CN" altLang="en-US" dirty="0">
              <a:latin typeface="黑体" panose="02010609060101010101" charset="-122"/>
              <a:ea typeface="黑体" panose="02010609060101010101" charset="-122"/>
            </a:endParaRPr>
          </a:p>
          <a:p>
            <a:pPr marL="0" indent="0">
              <a:buNone/>
            </a:pPr>
            <a:r>
              <a:rPr lang="zh-CN" altLang="en-US" dirty="0">
                <a:latin typeface="黑体" panose="02010609060101010101" charset="-122"/>
                <a:ea typeface="黑体" panose="02010609060101010101" charset="-122"/>
              </a:rPr>
              <a:t>               </a:t>
            </a:r>
            <a:r>
              <a:rPr lang="en-US" altLang="zh-CN" dirty="0" smtClean="0">
                <a:latin typeface="黑体" panose="02010609060101010101" charset="-122"/>
                <a:ea typeface="黑体" panose="02010609060101010101" charset="-122"/>
              </a:rPr>
              <a:t>6</a:t>
            </a:r>
            <a:r>
              <a:rPr lang="zh-CN" altLang="en-US" dirty="0" smtClean="0">
                <a:latin typeface="黑体" panose="02010609060101010101" charset="-122"/>
                <a:ea typeface="黑体" panose="02010609060101010101" charset="-122"/>
              </a:rPr>
              <a:t>.</a:t>
            </a:r>
            <a:r>
              <a:rPr lang="zh-CN" altLang="en-US" dirty="0" smtClean="0">
                <a:latin typeface="黑体" panose="02010609060101010101" charset="-122"/>
                <a:ea typeface="黑体" panose="02010609060101010101" charset="-122"/>
              </a:rPr>
              <a:t>2 </a:t>
            </a:r>
            <a:r>
              <a:rPr lang="zh-CN" altLang="en-US" dirty="0" smtClean="0">
                <a:latin typeface="黑体" panose="02010609060101010101" charset="-122"/>
                <a:ea typeface="黑体" panose="02010609060101010101" charset="-122"/>
                <a:hlinkClick r:id="rId3" action="ppaction://hlinksldjump"/>
              </a:rPr>
              <a:t>单稳态</a:t>
            </a:r>
            <a:r>
              <a:rPr lang="zh-CN" altLang="en-US" dirty="0" smtClean="0">
                <a:latin typeface="黑体" panose="02010609060101010101" charset="-122"/>
                <a:ea typeface="黑体" panose="02010609060101010101" charset="-122"/>
                <a:hlinkClick r:id="rId3" action="ppaction://hlinksldjump"/>
              </a:rPr>
              <a:t>触发器</a:t>
            </a:r>
            <a:endParaRPr lang="zh-CN" altLang="en-US" dirty="0">
              <a:latin typeface="黑体" panose="02010609060101010101" charset="-122"/>
              <a:ea typeface="黑体" panose="02010609060101010101" charset="-122"/>
            </a:endParaRPr>
          </a:p>
          <a:p>
            <a:pPr marL="0" indent="0">
              <a:buNone/>
            </a:pPr>
            <a:r>
              <a:rPr lang="zh-CN" altLang="en-US" dirty="0">
                <a:latin typeface="黑体" panose="02010609060101010101" charset="-122"/>
                <a:ea typeface="黑体" panose="02010609060101010101" charset="-122"/>
              </a:rPr>
              <a:t>               </a:t>
            </a:r>
            <a:r>
              <a:rPr lang="en-US" altLang="zh-CN" dirty="0" smtClean="0">
                <a:latin typeface="黑体" panose="02010609060101010101" charset="-122"/>
                <a:ea typeface="黑体" panose="02010609060101010101" charset="-122"/>
              </a:rPr>
              <a:t>6</a:t>
            </a:r>
            <a:r>
              <a:rPr lang="zh-CN" altLang="en-US" dirty="0" smtClean="0">
                <a:latin typeface="黑体" panose="02010609060101010101" charset="-122"/>
                <a:ea typeface="黑体" panose="02010609060101010101" charset="-122"/>
              </a:rPr>
              <a:t>.</a:t>
            </a:r>
            <a:r>
              <a:rPr lang="zh-CN" altLang="en-US" dirty="0">
                <a:latin typeface="黑体" panose="02010609060101010101" charset="-122"/>
                <a:ea typeface="黑体" panose="02010609060101010101" charset="-122"/>
              </a:rPr>
              <a:t>3 </a:t>
            </a:r>
            <a:r>
              <a:rPr lang="zh-CN" altLang="en-US" dirty="0" smtClean="0">
                <a:latin typeface="黑体" panose="02010609060101010101" charset="-122"/>
                <a:ea typeface="黑体" panose="02010609060101010101" charset="-122"/>
                <a:hlinkClick r:id="rId4" action="ppaction://hlinksldjump"/>
              </a:rPr>
              <a:t>施密特触发器</a:t>
            </a:r>
            <a:endParaRPr lang="zh-CN" altLang="en-US" dirty="0">
              <a:latin typeface="黑体" panose="02010609060101010101" charset="-122"/>
              <a:ea typeface="黑体" panose="02010609060101010101" charset="-122"/>
            </a:endParaRPr>
          </a:p>
          <a:p>
            <a:pPr marL="0" indent="0">
              <a:buNone/>
            </a:pPr>
            <a:r>
              <a:rPr lang="zh-CN" altLang="en-US" dirty="0">
                <a:latin typeface="黑体" panose="02010609060101010101" charset="-122"/>
                <a:ea typeface="黑体" panose="02010609060101010101" charset="-122"/>
              </a:rPr>
              <a:t>               </a:t>
            </a:r>
            <a:r>
              <a:rPr lang="en-US" altLang="zh-CN" dirty="0" smtClean="0">
                <a:latin typeface="黑体" panose="02010609060101010101" charset="-122"/>
                <a:ea typeface="黑体" panose="02010609060101010101" charset="-122"/>
              </a:rPr>
              <a:t>6</a:t>
            </a:r>
            <a:r>
              <a:rPr lang="zh-CN" altLang="en-US" dirty="0" smtClean="0">
                <a:latin typeface="黑体" panose="02010609060101010101" charset="-122"/>
                <a:ea typeface="黑体" panose="02010609060101010101" charset="-122"/>
              </a:rPr>
              <a:t>.</a:t>
            </a:r>
            <a:r>
              <a:rPr lang="zh-CN" altLang="en-US" dirty="0" smtClean="0">
                <a:latin typeface="黑体" panose="02010609060101010101" charset="-122"/>
                <a:ea typeface="黑体" panose="02010609060101010101" charset="-122"/>
              </a:rPr>
              <a:t>4 </a:t>
            </a:r>
            <a:r>
              <a:rPr lang="zh-CN" altLang="en-US" dirty="0" smtClean="0">
                <a:latin typeface="黑体" panose="02010609060101010101" charset="-122"/>
                <a:ea typeface="黑体" panose="02010609060101010101" charset="-122"/>
                <a:hlinkClick r:id="rId5" action="ppaction://hlinksldjump"/>
              </a:rPr>
              <a:t>多谐振荡器</a:t>
            </a:r>
            <a:endParaRPr lang="zh-CN" altLang="en-US" dirty="0">
              <a:latin typeface="黑体" panose="02010609060101010101" charset="-122"/>
              <a:ea typeface="黑体" panose="02010609060101010101" charset="-122"/>
            </a:endParaRPr>
          </a:p>
          <a:p>
            <a:pPr marL="0" indent="0">
              <a:buNone/>
            </a:pPr>
            <a:r>
              <a:rPr lang="zh-CN" altLang="en-US" dirty="0">
                <a:latin typeface="黑体" panose="02010609060101010101" charset="-122"/>
                <a:ea typeface="黑体" panose="02010609060101010101" charset="-122"/>
              </a:rPr>
              <a:t>               </a:t>
            </a:r>
            <a:r>
              <a:rPr lang="en-US" altLang="zh-CN" dirty="0" smtClean="0">
                <a:latin typeface="黑体" panose="02010609060101010101" charset="-122"/>
                <a:ea typeface="黑体" panose="02010609060101010101" charset="-122"/>
              </a:rPr>
              <a:t>6</a:t>
            </a:r>
            <a:r>
              <a:rPr lang="zh-CN" altLang="en-US" dirty="0" smtClean="0">
                <a:latin typeface="黑体" panose="02010609060101010101" charset="-122"/>
                <a:ea typeface="黑体" panose="02010609060101010101" charset="-122"/>
              </a:rPr>
              <a:t>.</a:t>
            </a:r>
            <a:r>
              <a:rPr lang="zh-CN" altLang="en-US" dirty="0">
                <a:latin typeface="黑体" panose="02010609060101010101" charset="-122"/>
                <a:ea typeface="黑体" panose="02010609060101010101" charset="-122"/>
              </a:rPr>
              <a:t>5 </a:t>
            </a:r>
            <a:r>
              <a:rPr lang="en-US" altLang="zh-CN" dirty="0" smtClean="0">
                <a:latin typeface="黑体" panose="02010609060101010101" charset="-122"/>
                <a:ea typeface="黑体" panose="02010609060101010101" charset="-122"/>
                <a:hlinkClick r:id="rId6" action="ppaction://hlinksldjump"/>
              </a:rPr>
              <a:t>555</a:t>
            </a:r>
            <a:r>
              <a:rPr lang="zh-CN" altLang="en-US" dirty="0" smtClean="0">
                <a:latin typeface="黑体" panose="02010609060101010101" charset="-122"/>
                <a:ea typeface="黑体" panose="02010609060101010101" charset="-122"/>
                <a:hlinkClick r:id="rId6" action="ppaction://hlinksldjump"/>
              </a:rPr>
              <a:t>定时器及其</a:t>
            </a:r>
            <a:r>
              <a:rPr lang="zh-CN" altLang="en-US" dirty="0" smtClean="0">
                <a:latin typeface="黑体" panose="02010609060101010101" charset="-122"/>
                <a:ea typeface="黑体" panose="02010609060101010101" charset="-122"/>
                <a:hlinkClick r:id="rId6" action="ppaction://hlinksldjump"/>
              </a:rPr>
              <a:t>应用</a:t>
            </a:r>
            <a:r>
              <a:rPr lang="zh-CN" altLang="en-US" dirty="0" smtClean="0">
                <a:latin typeface="黑体" panose="02010609060101010101" charset="-122"/>
                <a:ea typeface="黑体" panose="02010609060101010101" charset="-122"/>
              </a:rPr>
              <a:t>             </a:t>
            </a:r>
            <a:endParaRPr lang="zh-CN" altLang="en-US" dirty="0">
              <a:latin typeface="黑体" panose="02010609060101010101" charset="-122"/>
              <a:ea typeface="黑体" panose="02010609060101010101" charset="-122"/>
            </a:endParaRPr>
          </a:p>
          <a:p>
            <a:pPr marL="0" indent="0">
              <a:buNone/>
            </a:pPr>
            <a:r>
              <a:rPr lang="zh-CN" altLang="en-US" dirty="0">
                <a:latin typeface="黑体" panose="02010609060101010101" charset="-122"/>
                <a:ea typeface="黑体" panose="02010609060101010101" charset="-122"/>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灯片编号占位符 2"/>
          <p:cNvSpPr>
            <a:spLocks noGrp="1"/>
          </p:cNvSpPr>
          <p:nvPr>
            <p:ph type="sldNum" sz="quarter" idx="11"/>
          </p:nvPr>
        </p:nvSpPr>
        <p:spPr/>
        <p:txBody>
          <a:bodyPr/>
          <a:lstStyle/>
          <a:p>
            <a:fld id="{13F9E1BE-1358-4C61-B2A9-68206D796980}" type="slidenum">
              <a:rPr lang="en-US" altLang="zh-CN"/>
              <a:pPr/>
              <a:t>10</a:t>
            </a:fld>
            <a:endParaRPr lang="en-US" altLang="zh-CN"/>
          </a:p>
        </p:txBody>
      </p:sp>
      <p:grpSp>
        <p:nvGrpSpPr>
          <p:cNvPr id="2" name="Group 2"/>
          <p:cNvGrpSpPr>
            <a:grpSpLocks/>
          </p:cNvGrpSpPr>
          <p:nvPr/>
        </p:nvGrpSpPr>
        <p:grpSpPr bwMode="auto">
          <a:xfrm>
            <a:off x="508001" y="412751"/>
            <a:ext cx="4364567" cy="2867025"/>
            <a:chOff x="240" y="144"/>
            <a:chExt cx="2062" cy="1806"/>
          </a:xfrm>
        </p:grpSpPr>
        <p:grpSp>
          <p:nvGrpSpPr>
            <p:cNvPr id="3" name="Group 3"/>
            <p:cNvGrpSpPr>
              <a:grpSpLocks/>
            </p:cNvGrpSpPr>
            <p:nvPr/>
          </p:nvGrpSpPr>
          <p:grpSpPr bwMode="auto">
            <a:xfrm>
              <a:off x="240" y="144"/>
              <a:ext cx="2062" cy="1806"/>
              <a:chOff x="144" y="1776"/>
              <a:chExt cx="2062" cy="1806"/>
            </a:xfrm>
          </p:grpSpPr>
          <p:sp>
            <p:nvSpPr>
              <p:cNvPr id="336900" name="Rectangle 4"/>
              <p:cNvSpPr>
                <a:spLocks noChangeArrowheads="1"/>
              </p:cNvSpPr>
              <p:nvPr/>
            </p:nvSpPr>
            <p:spPr bwMode="auto">
              <a:xfrm>
                <a:off x="432"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336901" name="Oval 5"/>
              <p:cNvSpPr>
                <a:spLocks noChangeArrowheads="1"/>
              </p:cNvSpPr>
              <p:nvPr/>
            </p:nvSpPr>
            <p:spPr bwMode="auto">
              <a:xfrm>
                <a:off x="624"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36902" name="Line 6"/>
              <p:cNvSpPr>
                <a:spLocks noChangeShapeType="1"/>
              </p:cNvSpPr>
              <p:nvPr/>
            </p:nvSpPr>
            <p:spPr bwMode="auto">
              <a:xfrm>
                <a:off x="528" y="2736"/>
                <a:ext cx="0" cy="76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6903" name="Line 7"/>
              <p:cNvSpPr>
                <a:spLocks noChangeShapeType="1"/>
              </p:cNvSpPr>
              <p:nvPr/>
            </p:nvSpPr>
            <p:spPr bwMode="auto">
              <a:xfrm flipV="1">
                <a:off x="672"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04" name="Rectangle 8"/>
              <p:cNvSpPr>
                <a:spLocks noChangeArrowheads="1"/>
              </p:cNvSpPr>
              <p:nvPr/>
            </p:nvSpPr>
            <p:spPr bwMode="auto">
              <a:xfrm>
                <a:off x="1488"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336905" name="Oval 9"/>
              <p:cNvSpPr>
                <a:spLocks noChangeArrowheads="1"/>
              </p:cNvSpPr>
              <p:nvPr/>
            </p:nvSpPr>
            <p:spPr bwMode="auto">
              <a:xfrm>
                <a:off x="1680"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36906" name="Line 10"/>
              <p:cNvSpPr>
                <a:spLocks noChangeShapeType="1"/>
              </p:cNvSpPr>
              <p:nvPr/>
            </p:nvSpPr>
            <p:spPr bwMode="auto">
              <a:xfrm flipV="1">
                <a:off x="1728"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07" name="Line 11"/>
              <p:cNvSpPr>
                <a:spLocks noChangeShapeType="1"/>
              </p:cNvSpPr>
              <p:nvPr/>
            </p:nvSpPr>
            <p:spPr bwMode="auto">
              <a:xfrm>
                <a:off x="672"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08" name="Line 12"/>
              <p:cNvSpPr>
                <a:spLocks noChangeShapeType="1"/>
              </p:cNvSpPr>
              <p:nvPr/>
            </p:nvSpPr>
            <p:spPr bwMode="auto">
              <a:xfrm>
                <a:off x="1440" y="2784"/>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6909" name="Line 13"/>
              <p:cNvSpPr>
                <a:spLocks noChangeShapeType="1"/>
              </p:cNvSpPr>
              <p:nvPr/>
            </p:nvSpPr>
            <p:spPr bwMode="auto">
              <a:xfrm>
                <a:off x="1488" y="2784"/>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10" name="Line 14"/>
              <p:cNvSpPr>
                <a:spLocks noChangeShapeType="1"/>
              </p:cNvSpPr>
              <p:nvPr/>
            </p:nvSpPr>
            <p:spPr bwMode="auto">
              <a:xfrm>
                <a:off x="1488" y="2928"/>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11" name="Rectangle 15"/>
              <p:cNvSpPr>
                <a:spLocks noChangeArrowheads="1"/>
              </p:cNvSpPr>
              <p:nvPr/>
            </p:nvSpPr>
            <p:spPr bwMode="auto">
              <a:xfrm>
                <a:off x="1680" y="3051"/>
                <a:ext cx="86"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36912" name="Line 16"/>
              <p:cNvSpPr>
                <a:spLocks noChangeShapeType="1"/>
              </p:cNvSpPr>
              <p:nvPr/>
            </p:nvSpPr>
            <p:spPr bwMode="auto">
              <a:xfrm>
                <a:off x="1728" y="2736"/>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13" name="Line 17"/>
              <p:cNvSpPr>
                <a:spLocks noChangeShapeType="1"/>
              </p:cNvSpPr>
              <p:nvPr/>
            </p:nvSpPr>
            <p:spPr bwMode="auto">
              <a:xfrm>
                <a:off x="1728" y="3312"/>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14" name="Line 18"/>
              <p:cNvSpPr>
                <a:spLocks noChangeShapeType="1"/>
              </p:cNvSpPr>
              <p:nvPr/>
            </p:nvSpPr>
            <p:spPr bwMode="auto">
              <a:xfrm flipH="1">
                <a:off x="1440"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15" name="Line 19"/>
              <p:cNvSpPr>
                <a:spLocks noChangeShapeType="1"/>
              </p:cNvSpPr>
              <p:nvPr/>
            </p:nvSpPr>
            <p:spPr bwMode="auto">
              <a:xfrm>
                <a:off x="816" y="2736"/>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16" name="Line 20"/>
              <p:cNvSpPr>
                <a:spLocks noChangeShapeType="1"/>
              </p:cNvSpPr>
              <p:nvPr/>
            </p:nvSpPr>
            <p:spPr bwMode="auto">
              <a:xfrm>
                <a:off x="816" y="29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17" name="Line 21"/>
              <p:cNvSpPr>
                <a:spLocks noChangeShapeType="1"/>
              </p:cNvSpPr>
              <p:nvPr/>
            </p:nvSpPr>
            <p:spPr bwMode="auto">
              <a:xfrm flipH="1">
                <a:off x="1008" y="2160"/>
                <a:ext cx="432"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18" name="Line 22"/>
              <p:cNvSpPr>
                <a:spLocks noChangeShapeType="1"/>
              </p:cNvSpPr>
              <p:nvPr/>
            </p:nvSpPr>
            <p:spPr bwMode="auto">
              <a:xfrm>
                <a:off x="960" y="2160"/>
                <a:ext cx="336"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19" name="Line 23"/>
              <p:cNvSpPr>
                <a:spLocks noChangeShapeType="1"/>
              </p:cNvSpPr>
              <p:nvPr/>
            </p:nvSpPr>
            <p:spPr bwMode="auto">
              <a:xfrm>
                <a:off x="1296" y="2928"/>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6920" name="Text Box 24"/>
              <p:cNvSpPr txBox="1">
                <a:spLocks noChangeArrowheads="1"/>
              </p:cNvSpPr>
              <p:nvPr/>
            </p:nvSpPr>
            <p:spPr bwMode="auto">
              <a:xfrm>
                <a:off x="663" y="1802"/>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36921" name="Text Box 25"/>
              <p:cNvSpPr txBox="1">
                <a:spLocks noChangeArrowheads="1"/>
              </p:cNvSpPr>
              <p:nvPr/>
            </p:nvSpPr>
            <p:spPr bwMode="auto">
              <a:xfrm>
                <a:off x="1728" y="1776"/>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36922" name="Text Box 26"/>
              <p:cNvSpPr txBox="1">
                <a:spLocks noChangeArrowheads="1"/>
              </p:cNvSpPr>
              <p:nvPr/>
            </p:nvSpPr>
            <p:spPr bwMode="auto">
              <a:xfrm>
                <a:off x="1959" y="2426"/>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sp>
            <p:nvSpPr>
              <p:cNvPr id="336923" name="Text Box 27"/>
              <p:cNvSpPr txBox="1">
                <a:spLocks noChangeArrowheads="1"/>
              </p:cNvSpPr>
              <p:nvPr/>
            </p:nvSpPr>
            <p:spPr bwMode="auto">
              <a:xfrm>
                <a:off x="144" y="2448"/>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336924" name="Text Box 28"/>
              <p:cNvSpPr txBox="1">
                <a:spLocks noChangeArrowheads="1"/>
              </p:cNvSpPr>
              <p:nvPr/>
            </p:nvSpPr>
            <p:spPr bwMode="auto">
              <a:xfrm>
                <a:off x="528" y="3264"/>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36925" name="Text Box 29"/>
              <p:cNvSpPr txBox="1">
                <a:spLocks noChangeArrowheads="1"/>
              </p:cNvSpPr>
              <p:nvPr/>
            </p:nvSpPr>
            <p:spPr bwMode="auto">
              <a:xfrm>
                <a:off x="1719" y="3290"/>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grpSp>
        <p:sp>
          <p:nvSpPr>
            <p:cNvPr id="336926" name="Text Box 30"/>
            <p:cNvSpPr txBox="1">
              <a:spLocks noChangeArrowheads="1"/>
            </p:cNvSpPr>
            <p:nvPr/>
          </p:nvSpPr>
          <p:spPr bwMode="auto">
            <a:xfrm>
              <a:off x="1815" y="1149"/>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grpSp>
      <p:sp>
        <p:nvSpPr>
          <p:cNvPr id="336927" name="Line 31"/>
          <p:cNvSpPr>
            <a:spLocks noChangeShapeType="1"/>
          </p:cNvSpPr>
          <p:nvPr/>
        </p:nvSpPr>
        <p:spPr bwMode="auto">
          <a:xfrm>
            <a:off x="6807200" y="793750"/>
            <a:ext cx="203200" cy="0"/>
          </a:xfrm>
          <a:prstGeom prst="line">
            <a:avLst/>
          </a:prstGeom>
          <a:noFill/>
          <a:ln w="57150">
            <a:solidFill>
              <a:schemeClr val="tx2"/>
            </a:solidFill>
            <a:round/>
            <a:headEnd/>
            <a:tailEnd/>
          </a:ln>
          <a:effectLst/>
        </p:spPr>
        <p:txBody>
          <a:bodyPr wrap="none" lIns="90000" tIns="46800" rIns="90000" bIns="46800">
            <a:spAutoFit/>
          </a:bodyPr>
          <a:lstStyle/>
          <a:p>
            <a:endParaRPr lang="zh-CN" altLang="en-US"/>
          </a:p>
        </p:txBody>
      </p:sp>
      <p:sp>
        <p:nvSpPr>
          <p:cNvPr id="336928" name="Line 32"/>
          <p:cNvSpPr>
            <a:spLocks noChangeShapeType="1"/>
          </p:cNvSpPr>
          <p:nvPr/>
        </p:nvSpPr>
        <p:spPr bwMode="auto">
          <a:xfrm>
            <a:off x="7010400" y="793750"/>
            <a:ext cx="0" cy="685800"/>
          </a:xfrm>
          <a:prstGeom prst="line">
            <a:avLst/>
          </a:prstGeom>
          <a:noFill/>
          <a:ln w="57150">
            <a:solidFill>
              <a:schemeClr val="tx2"/>
            </a:solidFill>
            <a:round/>
            <a:headEnd/>
            <a:tailEnd/>
          </a:ln>
          <a:effectLst/>
        </p:spPr>
        <p:txBody>
          <a:bodyPr wrap="none" lIns="90000" tIns="46800" rIns="90000" bIns="46800">
            <a:spAutoFit/>
          </a:bodyPr>
          <a:lstStyle/>
          <a:p>
            <a:endParaRPr lang="zh-CN" altLang="en-US"/>
          </a:p>
        </p:txBody>
      </p:sp>
      <p:sp>
        <p:nvSpPr>
          <p:cNvPr id="336929" name="Line 33"/>
          <p:cNvSpPr>
            <a:spLocks noChangeShapeType="1"/>
          </p:cNvSpPr>
          <p:nvPr/>
        </p:nvSpPr>
        <p:spPr bwMode="auto">
          <a:xfrm>
            <a:off x="7010400" y="1479550"/>
            <a:ext cx="1117600" cy="0"/>
          </a:xfrm>
          <a:prstGeom prst="line">
            <a:avLst/>
          </a:prstGeom>
          <a:noFill/>
          <a:ln w="57150">
            <a:solidFill>
              <a:schemeClr val="tx2"/>
            </a:solidFill>
            <a:round/>
            <a:headEnd/>
            <a:tailEnd/>
          </a:ln>
          <a:effectLst/>
        </p:spPr>
        <p:txBody>
          <a:bodyPr lIns="90000" tIns="46800" rIns="90000" bIns="46800">
            <a:spAutoFit/>
          </a:bodyPr>
          <a:lstStyle/>
          <a:p>
            <a:endParaRPr lang="zh-CN" altLang="en-US"/>
          </a:p>
        </p:txBody>
      </p:sp>
      <p:sp>
        <p:nvSpPr>
          <p:cNvPr id="336930" name="Line 34"/>
          <p:cNvSpPr>
            <a:spLocks noChangeShapeType="1"/>
          </p:cNvSpPr>
          <p:nvPr/>
        </p:nvSpPr>
        <p:spPr bwMode="auto">
          <a:xfrm>
            <a:off x="6807200" y="2851150"/>
            <a:ext cx="1320800" cy="0"/>
          </a:xfrm>
          <a:prstGeom prst="line">
            <a:avLst/>
          </a:prstGeom>
          <a:noFill/>
          <a:ln w="57150">
            <a:solidFill>
              <a:schemeClr val="tx2"/>
            </a:solidFill>
            <a:round/>
            <a:headEnd/>
            <a:tailEnd/>
          </a:ln>
          <a:effectLst/>
        </p:spPr>
        <p:txBody>
          <a:bodyPr lIns="90000" tIns="46800" rIns="90000" bIns="46800">
            <a:spAutoFit/>
          </a:bodyPr>
          <a:lstStyle/>
          <a:p>
            <a:endParaRPr lang="zh-CN" altLang="en-US"/>
          </a:p>
        </p:txBody>
      </p:sp>
      <p:sp>
        <p:nvSpPr>
          <p:cNvPr id="336931" name="Freeform 35"/>
          <p:cNvSpPr>
            <a:spLocks/>
          </p:cNvSpPr>
          <p:nvPr/>
        </p:nvSpPr>
        <p:spPr bwMode="auto">
          <a:xfrm>
            <a:off x="6807200" y="3994150"/>
            <a:ext cx="1320800" cy="381000"/>
          </a:xfrm>
          <a:custGeom>
            <a:avLst/>
            <a:gdLst/>
            <a:ahLst/>
            <a:cxnLst>
              <a:cxn ang="0">
                <a:pos x="0" y="192"/>
              </a:cxn>
              <a:cxn ang="0">
                <a:pos x="624" y="0"/>
              </a:cxn>
            </a:cxnLst>
            <a:rect l="0" t="0" r="r" b="b"/>
            <a:pathLst>
              <a:path w="624" h="192">
                <a:moveTo>
                  <a:pt x="0" y="192"/>
                </a:moveTo>
                <a:cubicBezTo>
                  <a:pt x="158" y="113"/>
                  <a:pt x="405" y="31"/>
                  <a:pt x="624" y="0"/>
                </a:cubicBezTo>
              </a:path>
            </a:pathLst>
          </a:custGeom>
          <a:noFill/>
          <a:ln w="57150" cap="flat" cmpd="sng">
            <a:solidFill>
              <a:schemeClr val="tx2"/>
            </a:solidFill>
            <a:prstDash val="solid"/>
            <a:round/>
            <a:headEnd/>
            <a:tailEnd type="none" w="med" len="med"/>
          </a:ln>
          <a:effectLst/>
        </p:spPr>
        <p:txBody>
          <a:bodyPr lIns="90000" tIns="46800" rIns="90000" bIns="46800">
            <a:spAutoFit/>
          </a:bodyPr>
          <a:lstStyle/>
          <a:p>
            <a:endParaRPr lang="zh-CN" altLang="en-US"/>
          </a:p>
        </p:txBody>
      </p:sp>
      <p:sp>
        <p:nvSpPr>
          <p:cNvPr id="336932" name="Line 36"/>
          <p:cNvSpPr>
            <a:spLocks noChangeShapeType="1"/>
          </p:cNvSpPr>
          <p:nvPr/>
        </p:nvSpPr>
        <p:spPr bwMode="auto">
          <a:xfrm>
            <a:off x="5892800" y="3994150"/>
            <a:ext cx="2235200" cy="0"/>
          </a:xfrm>
          <a:prstGeom prst="line">
            <a:avLst/>
          </a:prstGeom>
          <a:noFill/>
          <a:ln w="12700">
            <a:solidFill>
              <a:schemeClr val="tx2"/>
            </a:solidFill>
            <a:prstDash val="lgDash"/>
            <a:round/>
            <a:headEnd/>
            <a:tailEnd/>
          </a:ln>
          <a:effectLst/>
        </p:spPr>
        <p:txBody>
          <a:bodyPr lIns="90000" tIns="46800" rIns="90000" bIns="46800">
            <a:spAutoFit/>
          </a:bodyPr>
          <a:lstStyle/>
          <a:p>
            <a:endParaRPr lang="zh-CN" altLang="en-US"/>
          </a:p>
        </p:txBody>
      </p:sp>
      <p:sp>
        <p:nvSpPr>
          <p:cNvPr id="336933" name="Line 37"/>
          <p:cNvSpPr>
            <a:spLocks noChangeShapeType="1"/>
          </p:cNvSpPr>
          <p:nvPr/>
        </p:nvSpPr>
        <p:spPr bwMode="auto">
          <a:xfrm>
            <a:off x="6807200" y="4984750"/>
            <a:ext cx="1320800" cy="0"/>
          </a:xfrm>
          <a:prstGeom prst="line">
            <a:avLst/>
          </a:prstGeom>
          <a:noFill/>
          <a:ln w="57150">
            <a:solidFill>
              <a:schemeClr val="tx2"/>
            </a:solidFill>
            <a:round/>
            <a:headEnd/>
            <a:tailEnd/>
          </a:ln>
          <a:effectLst/>
        </p:spPr>
        <p:txBody>
          <a:bodyPr lIns="90000" tIns="46800" rIns="90000" bIns="46800">
            <a:spAutoFit/>
          </a:bodyPr>
          <a:lstStyle/>
          <a:p>
            <a:endParaRPr lang="zh-CN" altLang="en-US"/>
          </a:p>
        </p:txBody>
      </p:sp>
      <p:sp>
        <p:nvSpPr>
          <p:cNvPr id="336934" name="Line 38"/>
          <p:cNvSpPr>
            <a:spLocks noChangeShapeType="1"/>
          </p:cNvSpPr>
          <p:nvPr/>
        </p:nvSpPr>
        <p:spPr bwMode="auto">
          <a:xfrm>
            <a:off x="8128000" y="1479550"/>
            <a:ext cx="0" cy="4267200"/>
          </a:xfrm>
          <a:prstGeom prst="line">
            <a:avLst/>
          </a:prstGeom>
          <a:noFill/>
          <a:ln w="12700">
            <a:solidFill>
              <a:schemeClr val="tx2"/>
            </a:solidFill>
            <a:prstDash val="lgDash"/>
            <a:round/>
            <a:headEnd/>
            <a:tailEnd/>
          </a:ln>
          <a:effectLst/>
        </p:spPr>
        <p:txBody>
          <a:bodyPr wrap="none" lIns="90000" tIns="46800" rIns="90000" bIns="46800">
            <a:spAutoFit/>
          </a:bodyPr>
          <a:lstStyle/>
          <a:p>
            <a:endParaRPr lang="zh-CN" altLang="en-US"/>
          </a:p>
        </p:txBody>
      </p:sp>
      <p:sp>
        <p:nvSpPr>
          <p:cNvPr id="336935" name="Text Box 39"/>
          <p:cNvSpPr txBox="1">
            <a:spLocks noChangeArrowheads="1"/>
          </p:cNvSpPr>
          <p:nvPr/>
        </p:nvSpPr>
        <p:spPr bwMode="auto">
          <a:xfrm>
            <a:off x="7092951" y="3578225"/>
            <a:ext cx="701131"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chemeClr val="tx2"/>
                </a:solidFill>
                <a:latin typeface="Times New Roman" pitchFamily="18" charset="0"/>
              </a:rPr>
              <a:t>V</a:t>
            </a:r>
            <a:r>
              <a:rPr kumimoji="1" lang="en-US" altLang="zh-CN" sz="2400" b="1" baseline="-25000">
                <a:solidFill>
                  <a:schemeClr val="tx2"/>
                </a:solidFill>
                <a:latin typeface="Times New Roman" pitchFamily="18" charset="0"/>
              </a:rPr>
              <a:t>TH</a:t>
            </a:r>
          </a:p>
        </p:txBody>
      </p:sp>
      <p:sp>
        <p:nvSpPr>
          <p:cNvPr id="336936" name="Text Box 40"/>
          <p:cNvSpPr txBox="1">
            <a:spLocks noChangeArrowheads="1"/>
          </p:cNvSpPr>
          <p:nvPr/>
        </p:nvSpPr>
        <p:spPr bwMode="auto">
          <a:xfrm>
            <a:off x="3325285" y="2144713"/>
            <a:ext cx="313204" cy="371513"/>
          </a:xfrm>
          <a:prstGeom prst="rect">
            <a:avLst/>
          </a:prstGeom>
          <a:noFill/>
          <a:ln w="28575">
            <a:noFill/>
            <a:miter lim="800000"/>
            <a:headEnd/>
            <a:tailEnd/>
          </a:ln>
          <a:effectLst/>
        </p:spPr>
        <p:txBody>
          <a:bodyPr wrap="none" lIns="90000" tIns="46800" rIns="90000" bIns="46800">
            <a:spAutoFit/>
          </a:bodyPr>
          <a:lstStyle/>
          <a:p>
            <a:r>
              <a:rPr kumimoji="1" lang="en-US" altLang="zh-CN" b="1">
                <a:solidFill>
                  <a:srgbClr val="0033CC"/>
                </a:solidFill>
                <a:latin typeface="Times New Roman" pitchFamily="18" charset="0"/>
              </a:rPr>
              <a:t>+</a:t>
            </a:r>
          </a:p>
        </p:txBody>
      </p:sp>
      <p:sp>
        <p:nvSpPr>
          <p:cNvPr id="336937" name="Text Box 41"/>
          <p:cNvSpPr txBox="1">
            <a:spLocks noChangeArrowheads="1"/>
          </p:cNvSpPr>
          <p:nvPr/>
        </p:nvSpPr>
        <p:spPr bwMode="auto">
          <a:xfrm>
            <a:off x="2734734" y="2212976"/>
            <a:ext cx="439842" cy="402291"/>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0033CC"/>
                </a:solidFill>
                <a:latin typeface="Times New Roman" pitchFamily="18" charset="0"/>
              </a:rPr>
              <a:t>－</a:t>
            </a:r>
          </a:p>
        </p:txBody>
      </p:sp>
      <p:sp>
        <p:nvSpPr>
          <p:cNvPr id="336938" name="Text Box 42"/>
          <p:cNvSpPr txBox="1">
            <a:spLocks noChangeArrowheads="1"/>
          </p:cNvSpPr>
          <p:nvPr/>
        </p:nvSpPr>
        <p:spPr bwMode="auto">
          <a:xfrm>
            <a:off x="8229600" y="3689350"/>
            <a:ext cx="1183635"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rPr>
              <a:t>+Δ</a:t>
            </a:r>
            <a:r>
              <a:rPr kumimoji="1" lang="en-US" altLang="zh-CN" sz="2400" b="1" baseline="-25000">
                <a:latin typeface="Times New Roman" pitchFamily="18" charset="0"/>
              </a:rPr>
              <a:t>+</a:t>
            </a:r>
          </a:p>
        </p:txBody>
      </p:sp>
      <p:sp>
        <p:nvSpPr>
          <p:cNvPr id="336939" name="Text Box 43"/>
          <p:cNvSpPr txBox="1">
            <a:spLocks noChangeArrowheads="1"/>
          </p:cNvSpPr>
          <p:nvPr/>
        </p:nvSpPr>
        <p:spPr bwMode="auto">
          <a:xfrm>
            <a:off x="8229601" y="2851150"/>
            <a:ext cx="1841500"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DD</a:t>
            </a: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TH</a:t>
            </a:r>
          </a:p>
        </p:txBody>
      </p:sp>
      <p:sp>
        <p:nvSpPr>
          <p:cNvPr id="336940" name="Line 44"/>
          <p:cNvSpPr>
            <a:spLocks noChangeShapeType="1"/>
          </p:cNvSpPr>
          <p:nvPr/>
        </p:nvSpPr>
        <p:spPr bwMode="auto">
          <a:xfrm>
            <a:off x="5892800" y="3689350"/>
            <a:ext cx="5791200"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grpSp>
        <p:nvGrpSpPr>
          <p:cNvPr id="4" name="Group 45"/>
          <p:cNvGrpSpPr>
            <a:grpSpLocks/>
          </p:cNvGrpSpPr>
          <p:nvPr/>
        </p:nvGrpSpPr>
        <p:grpSpPr bwMode="auto">
          <a:xfrm>
            <a:off x="5892800" y="442914"/>
            <a:ext cx="5791200" cy="5303837"/>
            <a:chOff x="2640" y="163"/>
            <a:chExt cx="2736" cy="3341"/>
          </a:xfrm>
        </p:grpSpPr>
        <p:sp>
          <p:nvSpPr>
            <p:cNvPr id="336942" name="Line 46"/>
            <p:cNvSpPr>
              <a:spLocks noChangeShapeType="1"/>
            </p:cNvSpPr>
            <p:nvPr/>
          </p:nvSpPr>
          <p:spPr bwMode="auto">
            <a:xfrm flipV="1">
              <a:off x="2640" y="240"/>
              <a:ext cx="0" cy="624"/>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6943" name="Line 47"/>
            <p:cNvSpPr>
              <a:spLocks noChangeShapeType="1"/>
            </p:cNvSpPr>
            <p:nvPr/>
          </p:nvSpPr>
          <p:spPr bwMode="auto">
            <a:xfrm>
              <a:off x="2640" y="86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6944" name="Line 48"/>
            <p:cNvSpPr>
              <a:spLocks noChangeShapeType="1"/>
            </p:cNvSpPr>
            <p:nvPr/>
          </p:nvSpPr>
          <p:spPr bwMode="auto">
            <a:xfrm flipV="1">
              <a:off x="2640" y="1056"/>
              <a:ext cx="0" cy="67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36945" name="Line 49"/>
            <p:cNvSpPr>
              <a:spLocks noChangeShapeType="1"/>
            </p:cNvSpPr>
            <p:nvPr/>
          </p:nvSpPr>
          <p:spPr bwMode="auto">
            <a:xfrm>
              <a:off x="2640" y="1728"/>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36946" name="Line 50"/>
            <p:cNvSpPr>
              <a:spLocks noChangeShapeType="1"/>
            </p:cNvSpPr>
            <p:nvPr/>
          </p:nvSpPr>
          <p:spPr bwMode="auto">
            <a:xfrm flipV="1">
              <a:off x="2640" y="1872"/>
              <a:ext cx="0" cy="768"/>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6947" name="Line 51"/>
            <p:cNvSpPr>
              <a:spLocks noChangeShapeType="1"/>
            </p:cNvSpPr>
            <p:nvPr/>
          </p:nvSpPr>
          <p:spPr bwMode="auto">
            <a:xfrm>
              <a:off x="2640" y="2640"/>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36948" name="Line 52"/>
            <p:cNvSpPr>
              <a:spLocks noChangeShapeType="1"/>
            </p:cNvSpPr>
            <p:nvPr/>
          </p:nvSpPr>
          <p:spPr bwMode="auto">
            <a:xfrm flipV="1">
              <a:off x="2640" y="2784"/>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6949" name="Line 53"/>
            <p:cNvSpPr>
              <a:spLocks noChangeShapeType="1"/>
            </p:cNvSpPr>
            <p:nvPr/>
          </p:nvSpPr>
          <p:spPr bwMode="auto">
            <a:xfrm>
              <a:off x="2640" y="350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6950" name="Text Box 54"/>
            <p:cNvSpPr txBox="1">
              <a:spLocks noChangeArrowheads="1"/>
            </p:cNvSpPr>
            <p:nvPr/>
          </p:nvSpPr>
          <p:spPr bwMode="auto">
            <a:xfrm>
              <a:off x="2688" y="16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36951" name="Text Box 55"/>
            <p:cNvSpPr txBox="1">
              <a:spLocks noChangeArrowheads="1"/>
            </p:cNvSpPr>
            <p:nvPr/>
          </p:nvSpPr>
          <p:spPr bwMode="auto">
            <a:xfrm>
              <a:off x="2688" y="931"/>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36952" name="Text Box 56"/>
            <p:cNvSpPr txBox="1">
              <a:spLocks noChangeArrowheads="1"/>
            </p:cNvSpPr>
            <p:nvPr/>
          </p:nvSpPr>
          <p:spPr bwMode="auto">
            <a:xfrm>
              <a:off x="2688" y="1843"/>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sp>
          <p:nvSpPr>
            <p:cNvPr id="336953" name="Text Box 57"/>
            <p:cNvSpPr txBox="1">
              <a:spLocks noChangeArrowheads="1"/>
            </p:cNvSpPr>
            <p:nvPr/>
          </p:nvSpPr>
          <p:spPr bwMode="auto">
            <a:xfrm>
              <a:off x="2688" y="270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5" name="Group 58"/>
          <p:cNvGrpSpPr>
            <a:grpSpLocks/>
          </p:cNvGrpSpPr>
          <p:nvPr/>
        </p:nvGrpSpPr>
        <p:grpSpPr bwMode="auto">
          <a:xfrm>
            <a:off x="5892800" y="1479550"/>
            <a:ext cx="914400" cy="4191000"/>
            <a:chOff x="2640" y="816"/>
            <a:chExt cx="432" cy="2640"/>
          </a:xfrm>
        </p:grpSpPr>
        <p:sp>
          <p:nvSpPr>
            <p:cNvPr id="336955" name="Line 59"/>
            <p:cNvSpPr>
              <a:spLocks noChangeShapeType="1"/>
            </p:cNvSpPr>
            <p:nvPr/>
          </p:nvSpPr>
          <p:spPr bwMode="auto">
            <a:xfrm>
              <a:off x="2640" y="81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6956" name="Line 60"/>
            <p:cNvSpPr>
              <a:spLocks noChangeShapeType="1"/>
            </p:cNvSpPr>
            <p:nvPr/>
          </p:nvSpPr>
          <p:spPr bwMode="auto">
            <a:xfrm>
              <a:off x="2640" y="129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6957" name="Line 61"/>
            <p:cNvSpPr>
              <a:spLocks noChangeShapeType="1"/>
            </p:cNvSpPr>
            <p:nvPr/>
          </p:nvSpPr>
          <p:spPr bwMode="auto">
            <a:xfrm>
              <a:off x="2640" y="2208"/>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6958" name="Line 62"/>
            <p:cNvSpPr>
              <a:spLocks noChangeShapeType="1"/>
            </p:cNvSpPr>
            <p:nvPr/>
          </p:nvSpPr>
          <p:spPr bwMode="auto">
            <a:xfrm>
              <a:off x="2640" y="345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6" name="Group 63"/>
          <p:cNvGrpSpPr>
            <a:grpSpLocks/>
          </p:cNvGrpSpPr>
          <p:nvPr/>
        </p:nvGrpSpPr>
        <p:grpSpPr bwMode="auto">
          <a:xfrm>
            <a:off x="6807200" y="793750"/>
            <a:ext cx="0" cy="4876800"/>
            <a:chOff x="3072" y="384"/>
            <a:chExt cx="0" cy="3072"/>
          </a:xfrm>
        </p:grpSpPr>
        <p:sp>
          <p:nvSpPr>
            <p:cNvPr id="336960" name="Line 64"/>
            <p:cNvSpPr>
              <a:spLocks noChangeShapeType="1"/>
            </p:cNvSpPr>
            <p:nvPr/>
          </p:nvSpPr>
          <p:spPr bwMode="auto">
            <a:xfrm flipV="1">
              <a:off x="3072" y="384"/>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36961" name="Line 65"/>
            <p:cNvSpPr>
              <a:spLocks noChangeShapeType="1"/>
            </p:cNvSpPr>
            <p:nvPr/>
          </p:nvSpPr>
          <p:spPr bwMode="auto">
            <a:xfrm>
              <a:off x="3072" y="1296"/>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36962" name="Line 66"/>
            <p:cNvSpPr>
              <a:spLocks noChangeShapeType="1"/>
            </p:cNvSpPr>
            <p:nvPr/>
          </p:nvSpPr>
          <p:spPr bwMode="auto">
            <a:xfrm>
              <a:off x="3072" y="2208"/>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36963" name="Line 67"/>
            <p:cNvSpPr>
              <a:spLocks noChangeShapeType="1"/>
            </p:cNvSpPr>
            <p:nvPr/>
          </p:nvSpPr>
          <p:spPr bwMode="auto">
            <a:xfrm flipV="1">
              <a:off x="3072" y="3024"/>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grpSp>
      <p:sp>
        <p:nvSpPr>
          <p:cNvPr id="336964" name="Line 68"/>
          <p:cNvSpPr>
            <a:spLocks noChangeShapeType="1"/>
          </p:cNvSpPr>
          <p:nvPr/>
        </p:nvSpPr>
        <p:spPr bwMode="auto">
          <a:xfrm>
            <a:off x="8128000" y="4984750"/>
            <a:ext cx="0" cy="6858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36965" name="Line 69"/>
          <p:cNvSpPr>
            <a:spLocks noChangeShapeType="1"/>
          </p:cNvSpPr>
          <p:nvPr/>
        </p:nvSpPr>
        <p:spPr bwMode="auto">
          <a:xfrm flipV="1">
            <a:off x="8128000" y="3155950"/>
            <a:ext cx="0" cy="8382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36966" name="Line 70"/>
          <p:cNvSpPr>
            <a:spLocks noChangeShapeType="1"/>
          </p:cNvSpPr>
          <p:nvPr/>
        </p:nvSpPr>
        <p:spPr bwMode="auto">
          <a:xfrm flipV="1">
            <a:off x="8128000" y="3460750"/>
            <a:ext cx="0" cy="533400"/>
          </a:xfrm>
          <a:prstGeom prst="line">
            <a:avLst/>
          </a:prstGeom>
          <a:noFill/>
          <a:ln w="76200">
            <a:solidFill>
              <a:srgbClr val="33CCCC"/>
            </a:solidFill>
            <a:round/>
            <a:headEnd/>
            <a:tailEnd/>
          </a:ln>
          <a:effectLst/>
        </p:spPr>
        <p:txBody>
          <a:bodyPr wrap="none" lIns="90000" tIns="46800" rIns="90000" bIns="46800">
            <a:spAutoFit/>
          </a:bodyPr>
          <a:lstStyle/>
          <a:p>
            <a:endParaRPr lang="zh-CN" altLang="en-US"/>
          </a:p>
        </p:txBody>
      </p:sp>
      <p:sp>
        <p:nvSpPr>
          <p:cNvPr id="336967" name="Line 71"/>
          <p:cNvSpPr>
            <a:spLocks noChangeShapeType="1"/>
          </p:cNvSpPr>
          <p:nvPr/>
        </p:nvSpPr>
        <p:spPr bwMode="auto">
          <a:xfrm flipV="1">
            <a:off x="8128000" y="2241550"/>
            <a:ext cx="0" cy="60960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36968" name="Line 72"/>
          <p:cNvSpPr>
            <a:spLocks noChangeShapeType="1"/>
          </p:cNvSpPr>
          <p:nvPr/>
        </p:nvSpPr>
        <p:spPr bwMode="auto">
          <a:xfrm>
            <a:off x="8128000" y="1479550"/>
            <a:ext cx="2641600" cy="0"/>
          </a:xfrm>
          <a:prstGeom prst="line">
            <a:avLst/>
          </a:prstGeom>
          <a:noFill/>
          <a:ln w="57150">
            <a:solidFill>
              <a:srgbClr val="CC3300"/>
            </a:solidFill>
            <a:round/>
            <a:headEnd/>
            <a:tailEnd type="triangle" w="med" len="med"/>
          </a:ln>
          <a:effectLst/>
        </p:spPr>
        <p:txBody>
          <a:bodyPr wrap="none" lIns="90000" tIns="46800" rIns="90000" bIns="46800">
            <a:spAutoFit/>
          </a:bodyPr>
          <a:lstStyle/>
          <a:p>
            <a:endParaRPr lang="zh-CN" altLang="en-US"/>
          </a:p>
        </p:txBody>
      </p:sp>
      <p:sp>
        <p:nvSpPr>
          <p:cNvPr id="336969" name="Line 73"/>
          <p:cNvSpPr>
            <a:spLocks noChangeShapeType="1"/>
          </p:cNvSpPr>
          <p:nvPr/>
        </p:nvSpPr>
        <p:spPr bwMode="auto">
          <a:xfrm>
            <a:off x="8128000" y="2241550"/>
            <a:ext cx="2641600" cy="0"/>
          </a:xfrm>
          <a:prstGeom prst="line">
            <a:avLst/>
          </a:prstGeom>
          <a:noFill/>
          <a:ln w="57150">
            <a:solidFill>
              <a:srgbClr val="CC3300"/>
            </a:solidFill>
            <a:round/>
            <a:headEnd/>
            <a:tailEnd type="triangle" w="med" len="med"/>
          </a:ln>
          <a:effectLst/>
        </p:spPr>
        <p:txBody>
          <a:bodyPr wrap="none" lIns="90000" tIns="46800" rIns="90000" bIns="46800">
            <a:spAutoFit/>
          </a:bodyPr>
          <a:lstStyle/>
          <a:p>
            <a:endParaRPr lang="zh-CN" altLang="en-US"/>
          </a:p>
        </p:txBody>
      </p:sp>
      <p:sp>
        <p:nvSpPr>
          <p:cNvPr id="336970" name="Line 74"/>
          <p:cNvSpPr>
            <a:spLocks noChangeShapeType="1"/>
          </p:cNvSpPr>
          <p:nvPr/>
        </p:nvSpPr>
        <p:spPr bwMode="auto">
          <a:xfrm>
            <a:off x="8128000" y="5670550"/>
            <a:ext cx="3149600" cy="0"/>
          </a:xfrm>
          <a:prstGeom prst="line">
            <a:avLst/>
          </a:prstGeom>
          <a:noFill/>
          <a:ln w="57150">
            <a:solidFill>
              <a:srgbClr val="CC3300"/>
            </a:solidFill>
            <a:round/>
            <a:headEnd/>
            <a:tailEnd type="triangle" w="med" len="med"/>
          </a:ln>
          <a:effectLst/>
        </p:spPr>
        <p:txBody>
          <a:bodyPr wrap="none" lIns="90000" tIns="46800" rIns="90000" bIns="46800">
            <a:spAutoFit/>
          </a:bodyPr>
          <a:lstStyle/>
          <a:p>
            <a:endParaRPr lang="zh-CN" altLang="en-US"/>
          </a:p>
        </p:txBody>
      </p:sp>
      <p:sp>
        <p:nvSpPr>
          <p:cNvPr id="336971" name="Freeform 75"/>
          <p:cNvSpPr>
            <a:spLocks/>
          </p:cNvSpPr>
          <p:nvPr/>
        </p:nvSpPr>
        <p:spPr bwMode="auto">
          <a:xfrm>
            <a:off x="8134352" y="3155950"/>
            <a:ext cx="181822" cy="371513"/>
          </a:xfrm>
          <a:custGeom>
            <a:avLst/>
            <a:gdLst/>
            <a:ahLst/>
            <a:cxnLst>
              <a:cxn ang="0">
                <a:pos x="0" y="0"/>
              </a:cxn>
              <a:cxn ang="0">
                <a:pos x="819" y="329"/>
              </a:cxn>
              <a:cxn ang="0">
                <a:pos x="1389" y="336"/>
              </a:cxn>
            </a:cxnLst>
            <a:rect l="0" t="0" r="r" b="b"/>
            <a:pathLst>
              <a:path w="1389" h="336">
                <a:moveTo>
                  <a:pt x="0" y="0"/>
                </a:moveTo>
                <a:cubicBezTo>
                  <a:pt x="165" y="153"/>
                  <a:pt x="336" y="329"/>
                  <a:pt x="819" y="329"/>
                </a:cubicBezTo>
                <a:cubicBezTo>
                  <a:pt x="1067" y="334"/>
                  <a:pt x="1220" y="336"/>
                  <a:pt x="1389" y="336"/>
                </a:cubicBezTo>
              </a:path>
            </a:pathLst>
          </a:custGeom>
          <a:noFill/>
          <a:ln w="57150" cap="flat" cmpd="sng">
            <a:solidFill>
              <a:srgbClr val="0033CC"/>
            </a:solidFill>
            <a:prstDash val="solid"/>
            <a:round/>
            <a:headEnd/>
            <a:tailEnd type="triangle" w="med" len="med"/>
          </a:ln>
          <a:effectLst/>
        </p:spPr>
        <p:txBody>
          <a:bodyPr wrap="none" lIns="90000" tIns="46800" rIns="90000" bIns="46800">
            <a:spAutoFit/>
          </a:bodyPr>
          <a:lstStyle/>
          <a:p>
            <a:endParaRPr lang="zh-CN" altLang="en-US"/>
          </a:p>
        </p:txBody>
      </p:sp>
      <p:sp>
        <p:nvSpPr>
          <p:cNvPr id="336972" name="Text Box 76"/>
          <p:cNvSpPr txBox="1">
            <a:spLocks noChangeArrowheads="1"/>
          </p:cNvSpPr>
          <p:nvPr/>
        </p:nvSpPr>
        <p:spPr bwMode="auto">
          <a:xfrm>
            <a:off x="508000" y="3460750"/>
            <a:ext cx="2863851"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(5) </a:t>
            </a:r>
            <a:r>
              <a:rPr kumimoji="1" lang="zh-CN" altLang="en-US" sz="2400" b="1">
                <a:solidFill>
                  <a:srgbClr val="0033CC"/>
                </a:solidFill>
                <a:latin typeface="Times New Roman" pitchFamily="18" charset="0"/>
              </a:rPr>
              <a:t>恢复过程</a:t>
            </a:r>
            <a:r>
              <a:rPr kumimoji="1" lang="en-US" altLang="zh-CN" sz="2400" b="1">
                <a:solidFill>
                  <a:srgbClr val="0033CC"/>
                </a:solidFill>
                <a:latin typeface="Times New Roman" pitchFamily="18" charset="0"/>
              </a:rPr>
              <a:t>:</a:t>
            </a:r>
          </a:p>
        </p:txBody>
      </p:sp>
      <p:sp>
        <p:nvSpPr>
          <p:cNvPr id="336973" name="Text Box 77"/>
          <p:cNvSpPr txBox="1">
            <a:spLocks noChangeArrowheads="1"/>
          </p:cNvSpPr>
          <p:nvPr/>
        </p:nvSpPr>
        <p:spPr bwMode="auto">
          <a:xfrm>
            <a:off x="203200" y="4451350"/>
            <a:ext cx="4673600" cy="1941173"/>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电路返回稳态</a:t>
            </a:r>
            <a:r>
              <a:rPr kumimoji="1" lang="en-US" altLang="zh-CN" sz="2400" b="1">
                <a:latin typeface="Times New Roman" pitchFamily="18" charset="0"/>
              </a:rPr>
              <a:t>:</a:t>
            </a:r>
          </a:p>
          <a:p>
            <a:r>
              <a:rPr kumimoji="1" lang="en-US" altLang="zh-CN" sz="2400" b="1" i="1">
                <a:latin typeface="Monotype Corsiva" pitchFamily="66" charset="0"/>
              </a:rPr>
              <a:t>  v</a:t>
            </a:r>
            <a:r>
              <a:rPr kumimoji="1" lang="en-US" altLang="zh-CN" sz="2400" b="1" baseline="-25000">
                <a:latin typeface="Times New Roman" pitchFamily="18" charset="0"/>
              </a:rPr>
              <a:t>I</a:t>
            </a:r>
            <a:r>
              <a:rPr kumimoji="1" lang="en-US" altLang="zh-CN" sz="2400" b="1">
                <a:latin typeface="Times New Roman" pitchFamily="18" charset="0"/>
              </a:rPr>
              <a:t>=0</a:t>
            </a:r>
          </a:p>
          <a:p>
            <a:r>
              <a:rPr kumimoji="1" lang="en-US" altLang="zh-CN" sz="2400" b="1" i="1">
                <a:latin typeface="Monotype Corsiva" pitchFamily="66" charset="0"/>
              </a:rPr>
              <a:t>  v</a:t>
            </a:r>
            <a:r>
              <a:rPr kumimoji="1" lang="en-US" altLang="zh-CN" sz="2400" b="1" baseline="-25000">
                <a:latin typeface="Times New Roman" pitchFamily="18" charset="0"/>
              </a:rPr>
              <a:t>I2</a:t>
            </a:r>
            <a:r>
              <a:rPr kumimoji="1" lang="en-US" altLang="zh-CN" sz="2400" b="1">
                <a:latin typeface="Times New Roman" pitchFamily="18" charset="0"/>
              </a:rPr>
              <a:t>= V</a:t>
            </a:r>
            <a:r>
              <a:rPr kumimoji="1" lang="en-US" altLang="zh-CN" sz="2400" b="1" baseline="-25000">
                <a:latin typeface="Times New Roman" pitchFamily="18" charset="0"/>
              </a:rPr>
              <a:t>DD</a:t>
            </a:r>
            <a:endParaRPr kumimoji="1" lang="en-US" altLang="zh-CN" sz="2400" b="1">
              <a:latin typeface="Times New Roman" pitchFamily="18" charset="0"/>
            </a:endParaRPr>
          </a:p>
          <a:p>
            <a:r>
              <a:rPr kumimoji="1" lang="en-US" altLang="zh-CN" sz="2400" b="1" i="1">
                <a:latin typeface="Monotype Corsiva" pitchFamily="66" charset="0"/>
              </a:rPr>
              <a:t>  v</a:t>
            </a:r>
            <a:r>
              <a:rPr kumimoji="1" lang="en-US" altLang="zh-CN" sz="2400" b="1" baseline="-25000">
                <a:latin typeface="Times New Roman" pitchFamily="18" charset="0"/>
              </a:rPr>
              <a:t>O</a:t>
            </a:r>
            <a:r>
              <a:rPr kumimoji="1" lang="en-US" altLang="zh-CN" sz="2400" b="1">
                <a:latin typeface="Times New Roman" pitchFamily="18" charset="0"/>
              </a:rPr>
              <a:t>=0</a:t>
            </a:r>
          </a:p>
          <a:p>
            <a:r>
              <a:rPr kumimoji="1" lang="en-US" altLang="zh-CN" sz="2400" b="1" i="1">
                <a:latin typeface="Monotype Corsiva" pitchFamily="66" charset="0"/>
              </a:rPr>
              <a:t>  v</a:t>
            </a:r>
            <a:r>
              <a:rPr kumimoji="1" lang="en-US" altLang="zh-CN" sz="2400" b="1" baseline="-25000">
                <a:latin typeface="Times New Roman" pitchFamily="18" charset="0"/>
              </a:rPr>
              <a:t>O1</a:t>
            </a:r>
            <a:r>
              <a:rPr kumimoji="1" lang="en-US" altLang="zh-CN" sz="2400" b="1">
                <a:latin typeface="Times New Roman" pitchFamily="18" charset="0"/>
              </a:rPr>
              <a:t>=1</a:t>
            </a:r>
          </a:p>
        </p:txBody>
      </p:sp>
      <p:sp>
        <p:nvSpPr>
          <p:cNvPr id="336974" name="Line 78"/>
          <p:cNvSpPr>
            <a:spLocks noChangeShapeType="1"/>
          </p:cNvSpPr>
          <p:nvPr/>
        </p:nvSpPr>
        <p:spPr bwMode="auto">
          <a:xfrm>
            <a:off x="8128000" y="3460750"/>
            <a:ext cx="0" cy="53340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6975" name="Freeform 79"/>
          <p:cNvSpPr>
            <a:spLocks/>
          </p:cNvSpPr>
          <p:nvPr/>
        </p:nvSpPr>
        <p:spPr bwMode="auto">
          <a:xfrm>
            <a:off x="8128000" y="3460750"/>
            <a:ext cx="2940051" cy="371513"/>
          </a:xfrm>
          <a:custGeom>
            <a:avLst/>
            <a:gdLst/>
            <a:ahLst/>
            <a:cxnLst>
              <a:cxn ang="0">
                <a:pos x="0" y="0"/>
              </a:cxn>
              <a:cxn ang="0">
                <a:pos x="819" y="329"/>
              </a:cxn>
              <a:cxn ang="0">
                <a:pos x="1389" y="336"/>
              </a:cxn>
            </a:cxnLst>
            <a:rect l="0" t="0" r="r" b="b"/>
            <a:pathLst>
              <a:path w="1389" h="336">
                <a:moveTo>
                  <a:pt x="0" y="0"/>
                </a:moveTo>
                <a:cubicBezTo>
                  <a:pt x="165" y="153"/>
                  <a:pt x="336" y="329"/>
                  <a:pt x="819" y="329"/>
                </a:cubicBezTo>
                <a:cubicBezTo>
                  <a:pt x="1067" y="334"/>
                  <a:pt x="1220" y="336"/>
                  <a:pt x="1389" y="336"/>
                </a:cubicBezTo>
              </a:path>
            </a:pathLst>
          </a:custGeom>
          <a:noFill/>
          <a:ln w="57150" cap="flat" cmpd="sng">
            <a:solidFill>
              <a:srgbClr val="CC3300"/>
            </a:solidFill>
            <a:prstDash val="solid"/>
            <a:round/>
            <a:headEnd/>
            <a:tailEnd type="triangle" w="med" len="med"/>
          </a:ln>
          <a:effectLst/>
        </p:spPr>
        <p:txBody>
          <a:bodyPr lIns="90000" tIns="46800" rIns="90000" bIns="46800">
            <a:spAutoFit/>
          </a:bodyPr>
          <a:lstStyle/>
          <a:p>
            <a:endParaRPr lang="zh-CN" altLang="en-US"/>
          </a:p>
        </p:txBody>
      </p:sp>
      <p:sp>
        <p:nvSpPr>
          <p:cNvPr id="336976" name="Rectangle 80"/>
          <p:cNvSpPr>
            <a:spLocks noChangeArrowheads="1"/>
          </p:cNvSpPr>
          <p:nvPr/>
        </p:nvSpPr>
        <p:spPr bwMode="auto">
          <a:xfrm>
            <a:off x="203200" y="3994150"/>
            <a:ext cx="6096000" cy="463846"/>
          </a:xfrm>
          <a:prstGeom prst="rect">
            <a:avLst/>
          </a:prstGeom>
          <a:noFill/>
          <a:ln w="28575">
            <a:noFill/>
            <a:miter lim="800000"/>
            <a:headEnd/>
            <a:tailEnd/>
          </a:ln>
          <a:effectLst/>
        </p:spPr>
        <p:txBody>
          <a:bodyPr lIns="90000" tIns="46800" rIns="90000" bIns="46800">
            <a:spAutoFit/>
          </a:bodyPr>
          <a:lstStyle/>
          <a:p>
            <a:pPr>
              <a:spcBef>
                <a:spcPct val="50000"/>
              </a:spcBef>
            </a:pPr>
            <a:r>
              <a:rPr kumimoji="1" lang="zh-CN" altLang="en-US" sz="2400" b="1">
                <a:latin typeface="Times New Roman" pitchFamily="18" charset="0"/>
              </a:rPr>
              <a:t>电容放电，</a:t>
            </a:r>
            <a:r>
              <a:rPr kumimoji="1" lang="en-US" altLang="zh-CN" sz="2400" b="1" i="1">
                <a:latin typeface="Monotype Corsiva" pitchFamily="66" charset="0"/>
              </a:rPr>
              <a:t>v</a:t>
            </a:r>
            <a:r>
              <a:rPr kumimoji="1" lang="en-US" altLang="zh-CN" sz="2400" b="1" baseline="-25000">
                <a:latin typeface="Times New Roman" pitchFamily="18" charset="0"/>
              </a:rPr>
              <a:t>C</a:t>
            </a:r>
            <a:r>
              <a:rPr kumimoji="1" lang="zh-CN" altLang="en-US" sz="2400" b="1">
                <a:latin typeface="Times New Roman" pitchFamily="18" charset="0"/>
              </a:rPr>
              <a:t>恢复到稳态值 </a:t>
            </a:r>
            <a:r>
              <a:rPr kumimoji="1" lang="en-US" altLang="zh-CN" sz="2400" b="1">
                <a:latin typeface="Times New Roman" pitchFamily="18" charset="0"/>
              </a:rPr>
              <a:t>;</a:t>
            </a:r>
          </a:p>
        </p:txBody>
      </p:sp>
      <p:sp>
        <p:nvSpPr>
          <p:cNvPr id="336977" name="Rectangle 81"/>
          <p:cNvSpPr>
            <a:spLocks noChangeArrowheads="1"/>
          </p:cNvSpPr>
          <p:nvPr/>
        </p:nvSpPr>
        <p:spPr bwMode="auto">
          <a:xfrm>
            <a:off x="2063751" y="5157788"/>
            <a:ext cx="3685116"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CC3300"/>
                </a:solidFill>
                <a:latin typeface="Times New Roman" pitchFamily="18" charset="0"/>
              </a:rPr>
              <a:t>等待下一次触发</a:t>
            </a:r>
          </a:p>
        </p:txBody>
      </p:sp>
      <p:sp>
        <p:nvSpPr>
          <p:cNvPr id="336978" name="Rectangle 82"/>
          <p:cNvSpPr>
            <a:spLocks noChangeArrowheads="1"/>
          </p:cNvSpPr>
          <p:nvPr/>
        </p:nvSpPr>
        <p:spPr bwMode="auto">
          <a:xfrm>
            <a:off x="10416117"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36979" name="Rectangle 83" descr="羊皮纸"/>
          <p:cNvSpPr>
            <a:spLocks noChangeArrowheads="1"/>
          </p:cNvSpPr>
          <p:nvPr/>
        </p:nvSpPr>
        <p:spPr bwMode="auto">
          <a:xfrm>
            <a:off x="4176184" y="5900739"/>
            <a:ext cx="4224867" cy="841375"/>
          </a:xfrm>
          <a:prstGeom prst="rect">
            <a:avLst/>
          </a:prstGeom>
          <a:blipFill dpi="0" rotWithShape="1">
            <a:blip r:embed="rId2" cstate="print"/>
            <a:srcRect/>
            <a:tile tx="0" ty="0" sx="100000" sy="100000" flip="none" algn="tl"/>
          </a:blipFill>
          <a:ln w="19050">
            <a:solidFill>
              <a:srgbClr val="CC3300"/>
            </a:solidFill>
            <a:miter lim="800000"/>
            <a:headEnd/>
            <a:tailEnd/>
          </a:ln>
          <a:effectLst/>
        </p:spPr>
        <p:txBody>
          <a:bodyPr lIns="90000" tIns="46800" rIns="90000" bIns="46800">
            <a:spAutoFit/>
          </a:bodyPr>
          <a:lstStyle/>
          <a:p>
            <a:pPr algn="ctr"/>
            <a:r>
              <a:rPr kumimoji="1" lang="zh-CN" altLang="en-US" sz="2400" b="1">
                <a:solidFill>
                  <a:srgbClr val="CC3300"/>
                </a:solidFill>
                <a:latin typeface="Times New Roman" pitchFamily="18" charset="0"/>
              </a:rPr>
              <a:t>特点</a:t>
            </a:r>
            <a:r>
              <a:rPr kumimoji="1" lang="en-US" altLang="zh-CN" sz="2400" b="1">
                <a:solidFill>
                  <a:srgbClr val="CC3300"/>
                </a:solidFill>
                <a:latin typeface="Times New Roman" pitchFamily="18" charset="0"/>
              </a:rPr>
              <a:t>: </a:t>
            </a:r>
            <a:r>
              <a:rPr kumimoji="1" lang="zh-CN" altLang="en-US" sz="2400" b="1">
                <a:latin typeface="Times New Roman" pitchFamily="18" charset="0"/>
              </a:rPr>
              <a:t>输入窄脉冲，</a:t>
            </a:r>
          </a:p>
          <a:p>
            <a:pPr algn="ctr"/>
            <a:r>
              <a:rPr kumimoji="1" lang="zh-CN" altLang="en-US" sz="2400" b="1">
                <a:latin typeface="Times New Roman" pitchFamily="18" charset="0"/>
              </a:rPr>
              <a:t>           输出宽脉冲。</a:t>
            </a:r>
          </a:p>
        </p:txBody>
      </p:sp>
      <p:sp>
        <p:nvSpPr>
          <p:cNvPr id="336980" name="Line 84"/>
          <p:cNvSpPr>
            <a:spLocks noChangeShapeType="1"/>
          </p:cNvSpPr>
          <p:nvPr/>
        </p:nvSpPr>
        <p:spPr bwMode="auto">
          <a:xfrm>
            <a:off x="3600451" y="1916113"/>
            <a:ext cx="0" cy="360362"/>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nvGrpSpPr>
          <p:cNvPr id="7" name="Group 85"/>
          <p:cNvGrpSpPr>
            <a:grpSpLocks/>
          </p:cNvGrpSpPr>
          <p:nvPr/>
        </p:nvGrpSpPr>
        <p:grpSpPr bwMode="auto">
          <a:xfrm>
            <a:off x="3886200" y="2206625"/>
            <a:ext cx="577851" cy="935038"/>
            <a:chOff x="3514" y="1933"/>
            <a:chExt cx="273" cy="589"/>
          </a:xfrm>
        </p:grpSpPr>
        <p:sp>
          <p:nvSpPr>
            <p:cNvPr id="336982" name="Line 86"/>
            <p:cNvSpPr>
              <a:spLocks noChangeShapeType="1"/>
            </p:cNvSpPr>
            <p:nvPr/>
          </p:nvSpPr>
          <p:spPr bwMode="auto">
            <a:xfrm>
              <a:off x="3514" y="1933"/>
              <a:ext cx="182" cy="0"/>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sp>
          <p:nvSpPr>
            <p:cNvPr id="336983" name="AutoShape 87"/>
            <p:cNvSpPr>
              <a:spLocks noChangeArrowheads="1"/>
            </p:cNvSpPr>
            <p:nvPr/>
          </p:nvSpPr>
          <p:spPr bwMode="auto">
            <a:xfrm flipV="1">
              <a:off x="3605" y="1996"/>
              <a:ext cx="182" cy="465"/>
            </a:xfrm>
            <a:prstGeom prst="triangle">
              <a:avLst>
                <a:gd name="adj" fmla="val 50000"/>
              </a:avLst>
            </a:prstGeom>
            <a:noFill/>
            <a:ln w="28575">
              <a:solidFill>
                <a:srgbClr val="CC3300"/>
              </a:solidFill>
              <a:miter lim="800000"/>
              <a:headEnd/>
              <a:tailEnd/>
            </a:ln>
            <a:effectLst/>
          </p:spPr>
          <p:txBody>
            <a:bodyPr lIns="90000" tIns="46800" rIns="90000" bIns="46800" anchor="ctr">
              <a:spAutoFit/>
            </a:bodyPr>
            <a:lstStyle/>
            <a:p>
              <a:endParaRPr lang="zh-CN" altLang="en-US"/>
            </a:p>
          </p:txBody>
        </p:sp>
        <p:sp>
          <p:nvSpPr>
            <p:cNvPr id="336984" name="Line 88"/>
            <p:cNvSpPr>
              <a:spLocks noChangeShapeType="1"/>
            </p:cNvSpPr>
            <p:nvPr/>
          </p:nvSpPr>
          <p:spPr bwMode="auto">
            <a:xfrm>
              <a:off x="3696" y="1933"/>
              <a:ext cx="0" cy="227"/>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sp>
          <p:nvSpPr>
            <p:cNvPr id="336985" name="Line 89"/>
            <p:cNvSpPr>
              <a:spLocks noChangeShapeType="1"/>
            </p:cNvSpPr>
            <p:nvPr/>
          </p:nvSpPr>
          <p:spPr bwMode="auto">
            <a:xfrm>
              <a:off x="3605" y="2296"/>
              <a:ext cx="182" cy="0"/>
            </a:xfrm>
            <a:prstGeom prst="line">
              <a:avLst/>
            </a:prstGeom>
            <a:noFill/>
            <a:ln w="28575">
              <a:solidFill>
                <a:srgbClr val="CC3300"/>
              </a:solidFill>
              <a:round/>
              <a:headEnd/>
              <a:tailEnd/>
            </a:ln>
            <a:effectLst/>
          </p:spPr>
          <p:txBody>
            <a:bodyPr wrap="none" lIns="90000" tIns="46800" rIns="90000" bIns="46800">
              <a:spAutoFit/>
            </a:bodyPr>
            <a:lstStyle/>
            <a:p>
              <a:endParaRPr lang="zh-CN" altLang="en-US"/>
            </a:p>
          </p:txBody>
        </p:sp>
        <p:sp>
          <p:nvSpPr>
            <p:cNvPr id="336986" name="Line 90"/>
            <p:cNvSpPr>
              <a:spLocks noChangeShapeType="1"/>
            </p:cNvSpPr>
            <p:nvPr/>
          </p:nvSpPr>
          <p:spPr bwMode="auto">
            <a:xfrm>
              <a:off x="3696" y="2341"/>
              <a:ext cx="0" cy="181"/>
            </a:xfrm>
            <a:prstGeom prst="line">
              <a:avLst/>
            </a:prstGeom>
            <a:noFill/>
            <a:ln w="38100">
              <a:solidFill>
                <a:srgbClr val="CC3300"/>
              </a:solidFill>
              <a:prstDash val="sysDot"/>
              <a:round/>
              <a:headEnd/>
              <a:tailEnd/>
            </a:ln>
            <a:effectLst/>
          </p:spPr>
          <p:txBody>
            <a:bodyPr wrap="none" lIns="90000" tIns="46800" rIns="90000" bIns="46800">
              <a:spAutoFit/>
            </a:bodyPr>
            <a:lstStyle/>
            <a:p>
              <a:endParaRPr lang="zh-CN" altLang="en-US"/>
            </a:p>
          </p:txBody>
        </p:sp>
        <p:sp>
          <p:nvSpPr>
            <p:cNvPr id="336987" name="Line 91"/>
            <p:cNvSpPr>
              <a:spLocks noChangeShapeType="1"/>
            </p:cNvSpPr>
            <p:nvPr/>
          </p:nvSpPr>
          <p:spPr bwMode="auto">
            <a:xfrm flipH="1">
              <a:off x="3515" y="2522"/>
              <a:ext cx="181" cy="0"/>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6972"/>
                                        </p:tgtEl>
                                        <p:attrNameLst>
                                          <p:attrName>style.visibility</p:attrName>
                                        </p:attrNameLst>
                                      </p:cBhvr>
                                      <p:to>
                                        <p:strVal val="visible"/>
                                      </p:to>
                                    </p:set>
                                    <p:animEffect transition="in" filter="wipe(up)">
                                      <p:cBhvr>
                                        <p:cTn id="7" dur="500"/>
                                        <p:tgtEl>
                                          <p:spTgt spid="33697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36976"/>
                                        </p:tgtEl>
                                        <p:attrNameLst>
                                          <p:attrName>style.visibility</p:attrName>
                                        </p:attrNameLst>
                                      </p:cBhvr>
                                      <p:to>
                                        <p:strVal val="visible"/>
                                      </p:to>
                                    </p:set>
                                    <p:animEffect transition="in" filter="checkerboard(across)">
                                      <p:cBhvr>
                                        <p:cTn id="12" dur="500"/>
                                        <p:tgtEl>
                                          <p:spTgt spid="3369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6940"/>
                                        </p:tgtEl>
                                        <p:attrNameLst>
                                          <p:attrName>style.visibility</p:attrName>
                                        </p:attrNameLst>
                                      </p:cBhvr>
                                      <p:to>
                                        <p:strVal val="visible"/>
                                      </p:to>
                                    </p:set>
                                    <p:animEffect transition="in" filter="wipe(left)">
                                      <p:cBhvr>
                                        <p:cTn id="17" dur="500"/>
                                        <p:tgtEl>
                                          <p:spTgt spid="3369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36971"/>
                                        </p:tgtEl>
                                        <p:attrNameLst>
                                          <p:attrName>style.visibility</p:attrName>
                                        </p:attrNameLst>
                                      </p:cBhvr>
                                      <p:to>
                                        <p:strVal val="visible"/>
                                      </p:to>
                                    </p:set>
                                    <p:animEffect transition="in" filter="wipe(left)">
                                      <p:cBhvr>
                                        <p:cTn id="22" dur="500"/>
                                        <p:tgtEl>
                                          <p:spTgt spid="33697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36975"/>
                                        </p:tgtEl>
                                        <p:attrNameLst>
                                          <p:attrName>style.visibility</p:attrName>
                                        </p:attrNameLst>
                                      </p:cBhvr>
                                      <p:to>
                                        <p:strVal val="visible"/>
                                      </p:to>
                                    </p:set>
                                    <p:animEffect transition="in" filter="wipe(left)">
                                      <p:cBhvr>
                                        <p:cTn id="27" dur="500"/>
                                        <p:tgtEl>
                                          <p:spTgt spid="33697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36973"/>
                                        </p:tgtEl>
                                        <p:attrNameLst>
                                          <p:attrName>style.visibility</p:attrName>
                                        </p:attrNameLst>
                                      </p:cBhvr>
                                      <p:to>
                                        <p:strVal val="visible"/>
                                      </p:to>
                                    </p:set>
                                    <p:animEffect transition="in" filter="wipe(up)">
                                      <p:cBhvr>
                                        <p:cTn id="32" dur="500"/>
                                        <p:tgtEl>
                                          <p:spTgt spid="33697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36968"/>
                                        </p:tgtEl>
                                        <p:attrNameLst>
                                          <p:attrName>style.visibility</p:attrName>
                                        </p:attrNameLst>
                                      </p:cBhvr>
                                      <p:to>
                                        <p:strVal val="visible"/>
                                      </p:to>
                                    </p:set>
                                    <p:animEffect transition="in" filter="wipe(left)">
                                      <p:cBhvr>
                                        <p:cTn id="37" dur="500"/>
                                        <p:tgtEl>
                                          <p:spTgt spid="336968"/>
                                        </p:tgtEl>
                                      </p:cBhvr>
                                    </p:animEffect>
                                  </p:childTnLst>
                                </p:cTn>
                              </p:par>
                            </p:childTnLst>
                          </p:cTn>
                        </p:par>
                        <p:par>
                          <p:cTn id="38" fill="hold">
                            <p:stCondLst>
                              <p:cond delay="500"/>
                            </p:stCondLst>
                            <p:childTnLst>
                              <p:par>
                                <p:cTn id="39" presetID="22" presetClass="entr" presetSubtype="8" fill="hold" grpId="0" nodeType="afterEffect">
                                  <p:stCondLst>
                                    <p:cond delay="500"/>
                                  </p:stCondLst>
                                  <p:childTnLst>
                                    <p:set>
                                      <p:cBhvr>
                                        <p:cTn id="40" dur="1" fill="hold">
                                          <p:stCondLst>
                                            <p:cond delay="0"/>
                                          </p:stCondLst>
                                        </p:cTn>
                                        <p:tgtEl>
                                          <p:spTgt spid="336969"/>
                                        </p:tgtEl>
                                        <p:attrNameLst>
                                          <p:attrName>style.visibility</p:attrName>
                                        </p:attrNameLst>
                                      </p:cBhvr>
                                      <p:to>
                                        <p:strVal val="visible"/>
                                      </p:to>
                                    </p:set>
                                    <p:animEffect transition="in" filter="wipe(left)">
                                      <p:cBhvr>
                                        <p:cTn id="41" dur="500"/>
                                        <p:tgtEl>
                                          <p:spTgt spid="336969"/>
                                        </p:tgtEl>
                                      </p:cBhvr>
                                    </p:animEffect>
                                  </p:childTnLst>
                                </p:cTn>
                              </p:par>
                            </p:childTnLst>
                          </p:cTn>
                        </p:par>
                        <p:par>
                          <p:cTn id="42" fill="hold">
                            <p:stCondLst>
                              <p:cond delay="1500"/>
                            </p:stCondLst>
                            <p:childTnLst>
                              <p:par>
                                <p:cTn id="43" presetID="22" presetClass="entr" presetSubtype="8" fill="hold" grpId="0" nodeType="afterEffect">
                                  <p:stCondLst>
                                    <p:cond delay="500"/>
                                  </p:stCondLst>
                                  <p:childTnLst>
                                    <p:set>
                                      <p:cBhvr>
                                        <p:cTn id="44" dur="1" fill="hold">
                                          <p:stCondLst>
                                            <p:cond delay="0"/>
                                          </p:stCondLst>
                                        </p:cTn>
                                        <p:tgtEl>
                                          <p:spTgt spid="336970"/>
                                        </p:tgtEl>
                                        <p:attrNameLst>
                                          <p:attrName>style.visibility</p:attrName>
                                        </p:attrNameLst>
                                      </p:cBhvr>
                                      <p:to>
                                        <p:strVal val="visible"/>
                                      </p:to>
                                    </p:set>
                                    <p:animEffect transition="in" filter="wipe(left)">
                                      <p:cBhvr>
                                        <p:cTn id="45" dur="500"/>
                                        <p:tgtEl>
                                          <p:spTgt spid="336970"/>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36977"/>
                                        </p:tgtEl>
                                        <p:attrNameLst>
                                          <p:attrName>style.visibility</p:attrName>
                                        </p:attrNameLst>
                                      </p:cBhvr>
                                      <p:to>
                                        <p:strVal val="visible"/>
                                      </p:to>
                                    </p:set>
                                    <p:animEffect transition="in" filter="blinds(horizontal)">
                                      <p:cBhvr>
                                        <p:cTn id="50" dur="500"/>
                                        <p:tgtEl>
                                          <p:spTgt spid="336977"/>
                                        </p:tgtEl>
                                      </p:cBhvr>
                                    </p:animEffect>
                                  </p:childTnLst>
                                </p:cTn>
                              </p:par>
                            </p:childTnLst>
                          </p:cTn>
                        </p:par>
                        <p:par>
                          <p:cTn id="51" fill="hold">
                            <p:stCondLst>
                              <p:cond delay="500"/>
                            </p:stCondLst>
                            <p:childTnLst>
                              <p:par>
                                <p:cTn id="52" presetID="2" presetClass="entr" presetSubtype="4" fill="hold" grpId="0" nodeType="afterEffect">
                                  <p:stCondLst>
                                    <p:cond delay="0"/>
                                  </p:stCondLst>
                                  <p:childTnLst>
                                    <p:set>
                                      <p:cBhvr>
                                        <p:cTn id="53" dur="1" fill="hold">
                                          <p:stCondLst>
                                            <p:cond delay="0"/>
                                          </p:stCondLst>
                                        </p:cTn>
                                        <p:tgtEl>
                                          <p:spTgt spid="336978"/>
                                        </p:tgtEl>
                                        <p:attrNameLst>
                                          <p:attrName>style.visibility</p:attrName>
                                        </p:attrNameLst>
                                      </p:cBhvr>
                                      <p:to>
                                        <p:strVal val="visible"/>
                                      </p:to>
                                    </p:set>
                                    <p:anim calcmode="lin" valueType="num">
                                      <p:cBhvr additive="base">
                                        <p:cTn id="54" dur="500" fill="hold"/>
                                        <p:tgtEl>
                                          <p:spTgt spid="336978"/>
                                        </p:tgtEl>
                                        <p:attrNameLst>
                                          <p:attrName>ppt_x</p:attrName>
                                        </p:attrNameLst>
                                      </p:cBhvr>
                                      <p:tavLst>
                                        <p:tav tm="0">
                                          <p:val>
                                            <p:strVal val="#ppt_x"/>
                                          </p:val>
                                        </p:tav>
                                        <p:tav tm="100000">
                                          <p:val>
                                            <p:strVal val="#ppt_x"/>
                                          </p:val>
                                        </p:tav>
                                      </p:tavLst>
                                    </p:anim>
                                    <p:anim calcmode="lin" valueType="num">
                                      <p:cBhvr additive="base">
                                        <p:cTn id="55" dur="500" fill="hold"/>
                                        <p:tgtEl>
                                          <p:spTgt spid="33697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336979">
                                            <p:bg/>
                                          </p:spTgt>
                                        </p:tgtEl>
                                        <p:attrNameLst>
                                          <p:attrName>style.visibility</p:attrName>
                                        </p:attrNameLst>
                                      </p:cBhvr>
                                      <p:to>
                                        <p:strVal val="visible"/>
                                      </p:to>
                                    </p:set>
                                    <p:animEffect transition="in" filter="blinds(horizontal)">
                                      <p:cBhvr>
                                        <p:cTn id="60" dur="500"/>
                                        <p:tgtEl>
                                          <p:spTgt spid="336979">
                                            <p:bg/>
                                          </p:spTgt>
                                        </p:tgtEl>
                                      </p:cBhvr>
                                    </p:animEffect>
                                  </p:childTnLst>
                                </p:cTn>
                              </p:par>
                            </p:childTnLst>
                          </p:cTn>
                        </p:par>
                        <p:par>
                          <p:cTn id="61" fill="hold">
                            <p:stCondLst>
                              <p:cond delay="500"/>
                            </p:stCondLst>
                            <p:childTnLst>
                              <p:par>
                                <p:cTn id="62" presetID="3" presetClass="entr" presetSubtype="10" fill="hold" grpId="0" nodeType="afterEffect">
                                  <p:stCondLst>
                                    <p:cond delay="0"/>
                                  </p:stCondLst>
                                  <p:childTnLst>
                                    <p:set>
                                      <p:cBhvr>
                                        <p:cTn id="63" dur="1" fill="hold">
                                          <p:stCondLst>
                                            <p:cond delay="0"/>
                                          </p:stCondLst>
                                        </p:cTn>
                                        <p:tgtEl>
                                          <p:spTgt spid="336979">
                                            <p:txEl>
                                              <p:pRg st="0" end="0"/>
                                            </p:txEl>
                                          </p:spTgt>
                                        </p:tgtEl>
                                        <p:attrNameLst>
                                          <p:attrName>style.visibility</p:attrName>
                                        </p:attrNameLst>
                                      </p:cBhvr>
                                      <p:to>
                                        <p:strVal val="visible"/>
                                      </p:to>
                                    </p:set>
                                    <p:animEffect transition="in" filter="blinds(horizontal)">
                                      <p:cBhvr>
                                        <p:cTn id="64" dur="500"/>
                                        <p:tgtEl>
                                          <p:spTgt spid="336979">
                                            <p:txEl>
                                              <p:pRg st="0" end="0"/>
                                            </p:txEl>
                                          </p:spTgt>
                                        </p:tgtEl>
                                      </p:cBhvr>
                                    </p:animEffect>
                                  </p:childTnLst>
                                </p:cTn>
                              </p:par>
                            </p:childTnLst>
                          </p:cTn>
                        </p:par>
                        <p:par>
                          <p:cTn id="65" fill="hold">
                            <p:stCondLst>
                              <p:cond delay="1000"/>
                            </p:stCondLst>
                            <p:childTnLst>
                              <p:par>
                                <p:cTn id="66" presetID="3" presetClass="entr" presetSubtype="10" fill="hold" grpId="0" nodeType="afterEffect">
                                  <p:stCondLst>
                                    <p:cond delay="0"/>
                                  </p:stCondLst>
                                  <p:childTnLst>
                                    <p:set>
                                      <p:cBhvr>
                                        <p:cTn id="67" dur="1" fill="hold">
                                          <p:stCondLst>
                                            <p:cond delay="0"/>
                                          </p:stCondLst>
                                        </p:cTn>
                                        <p:tgtEl>
                                          <p:spTgt spid="336979">
                                            <p:txEl>
                                              <p:pRg st="1" end="1"/>
                                            </p:txEl>
                                          </p:spTgt>
                                        </p:tgtEl>
                                        <p:attrNameLst>
                                          <p:attrName>style.visibility</p:attrName>
                                        </p:attrNameLst>
                                      </p:cBhvr>
                                      <p:to>
                                        <p:strVal val="visible"/>
                                      </p:to>
                                    </p:set>
                                    <p:animEffect transition="in" filter="blinds(horizontal)">
                                      <p:cBhvr>
                                        <p:cTn id="68" dur="500"/>
                                        <p:tgtEl>
                                          <p:spTgt spid="3369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940" grpId="0" animBg="1"/>
      <p:bldP spid="336968" grpId="0" animBg="1"/>
      <p:bldP spid="336969" grpId="0" animBg="1"/>
      <p:bldP spid="336970" grpId="0" animBg="1"/>
      <p:bldP spid="336971" grpId="0" animBg="1"/>
      <p:bldP spid="336972" grpId="0" autoUpdateAnimBg="0"/>
      <p:bldP spid="336973" grpId="0" autoUpdateAnimBg="0"/>
      <p:bldP spid="336975" grpId="0" animBg="1"/>
      <p:bldP spid="336976" grpId="0" autoUpdateAnimBg="0"/>
      <p:bldP spid="336977" grpId="0" autoUpdateAnimBg="0"/>
      <p:bldP spid="336978" grpId="0" autoUpdateAnimBg="0"/>
      <p:bldP spid="336979" grpId="0" build="p"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灯片编号占位符 3"/>
          <p:cNvSpPr>
            <a:spLocks noGrp="1"/>
          </p:cNvSpPr>
          <p:nvPr>
            <p:ph type="sldNum" sz="quarter" idx="11"/>
          </p:nvPr>
        </p:nvSpPr>
        <p:spPr/>
        <p:txBody>
          <a:bodyPr/>
          <a:lstStyle/>
          <a:p>
            <a:fld id="{B5FFEAC7-7DAF-4385-B8C3-76DBA918E267}" type="slidenum">
              <a:rPr lang="en-US" altLang="zh-CN"/>
              <a:pPr/>
              <a:t>11</a:t>
            </a:fld>
            <a:endParaRPr lang="en-US" altLang="zh-CN"/>
          </a:p>
        </p:txBody>
      </p:sp>
      <p:sp>
        <p:nvSpPr>
          <p:cNvPr id="337922" name="Rectangle 2"/>
          <p:cNvSpPr>
            <a:spLocks noGrp="1" noChangeArrowheads="1"/>
          </p:cNvSpPr>
          <p:nvPr>
            <p:ph type="title"/>
          </p:nvPr>
        </p:nvSpPr>
        <p:spPr>
          <a:xfrm>
            <a:off x="719667" y="1052513"/>
            <a:ext cx="5664200" cy="519112"/>
          </a:xfrm>
        </p:spPr>
        <p:txBody>
          <a:bodyPr/>
          <a:lstStyle/>
          <a:p>
            <a:r>
              <a:rPr lang="en-US" altLang="zh-CN" sz="2600" b="1">
                <a:solidFill>
                  <a:srgbClr val="CC3300"/>
                </a:solidFill>
                <a:latin typeface="Times New Roman" pitchFamily="18" charset="0"/>
              </a:rPr>
              <a:t>(1)</a:t>
            </a:r>
            <a:r>
              <a:rPr lang="zh-CN" altLang="en-US" sz="2600" b="1">
                <a:solidFill>
                  <a:srgbClr val="CC3300"/>
                </a:solidFill>
                <a:latin typeface="Times New Roman" pitchFamily="18" charset="0"/>
              </a:rPr>
              <a:t>输出脉冲宽度</a:t>
            </a:r>
            <a:r>
              <a:rPr lang="en-US" altLang="zh-CN" sz="2600" b="1" i="1">
                <a:solidFill>
                  <a:srgbClr val="CC3300"/>
                </a:solidFill>
                <a:latin typeface="Times New Roman" pitchFamily="18" charset="0"/>
              </a:rPr>
              <a:t>t</a:t>
            </a:r>
            <a:r>
              <a:rPr lang="en-US" altLang="zh-CN" sz="2600" b="1" baseline="-25000">
                <a:solidFill>
                  <a:srgbClr val="CC3300"/>
                </a:solidFill>
                <a:latin typeface="Times New Roman" pitchFamily="18" charset="0"/>
              </a:rPr>
              <a:t>W</a:t>
            </a:r>
          </a:p>
        </p:txBody>
      </p:sp>
      <p:graphicFrame>
        <p:nvGraphicFramePr>
          <p:cNvPr id="337923" name="Object 3"/>
          <p:cNvGraphicFramePr>
            <a:graphicFrameLocks noChangeAspect="1"/>
          </p:cNvGraphicFramePr>
          <p:nvPr/>
        </p:nvGraphicFramePr>
        <p:xfrm>
          <a:off x="6921500" y="4149725"/>
          <a:ext cx="4775200" cy="1023938"/>
        </p:xfrm>
        <a:graphic>
          <a:graphicData uri="http://schemas.openxmlformats.org/presentationml/2006/ole">
            <p:oleObj spid="_x0000_s87042" name="Equation" r:id="rId3" imgW="1600200" imgH="457200" progId="Equation.3">
              <p:embed/>
            </p:oleObj>
          </a:graphicData>
        </a:graphic>
      </p:graphicFrame>
      <p:sp>
        <p:nvSpPr>
          <p:cNvPr id="337924" name="Text Box 4"/>
          <p:cNvSpPr txBox="1">
            <a:spLocks noChangeArrowheads="1"/>
          </p:cNvSpPr>
          <p:nvPr/>
        </p:nvSpPr>
        <p:spPr bwMode="auto">
          <a:xfrm>
            <a:off x="3126318" y="1628775"/>
            <a:ext cx="1841500"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FF0000"/>
                </a:solidFill>
                <a:latin typeface="Times New Roman" pitchFamily="18" charset="0"/>
              </a:rPr>
              <a:t>V</a:t>
            </a:r>
            <a:r>
              <a:rPr kumimoji="1" lang="en-US" altLang="zh-CN" sz="2400" b="1" baseline="-25000">
                <a:solidFill>
                  <a:srgbClr val="FF0000"/>
                </a:solidFill>
                <a:latin typeface="Times New Roman" pitchFamily="18" charset="0"/>
              </a:rPr>
              <a:t>DD</a:t>
            </a:r>
            <a:r>
              <a:rPr kumimoji="1" lang="en-US" altLang="zh-CN" sz="2400" b="1">
                <a:solidFill>
                  <a:srgbClr val="FF0000"/>
                </a:solidFill>
                <a:latin typeface="Times New Roman" pitchFamily="18" charset="0"/>
              </a:rPr>
              <a:t>+V</a:t>
            </a:r>
            <a:r>
              <a:rPr kumimoji="1" lang="en-US" altLang="zh-CN" sz="2400" b="1" baseline="-25000">
                <a:solidFill>
                  <a:srgbClr val="FF0000"/>
                </a:solidFill>
                <a:latin typeface="Times New Roman" pitchFamily="18" charset="0"/>
              </a:rPr>
              <a:t>TH</a:t>
            </a:r>
          </a:p>
        </p:txBody>
      </p:sp>
      <p:sp>
        <p:nvSpPr>
          <p:cNvPr id="337925" name="Line 5"/>
          <p:cNvSpPr>
            <a:spLocks noChangeShapeType="1"/>
          </p:cNvSpPr>
          <p:nvPr/>
        </p:nvSpPr>
        <p:spPr bwMode="auto">
          <a:xfrm flipV="1">
            <a:off x="687917" y="1857375"/>
            <a:ext cx="0" cy="121920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7926" name="Line 6"/>
          <p:cNvSpPr>
            <a:spLocks noChangeShapeType="1"/>
          </p:cNvSpPr>
          <p:nvPr/>
        </p:nvSpPr>
        <p:spPr bwMode="auto">
          <a:xfrm>
            <a:off x="687917" y="3076575"/>
            <a:ext cx="5791200"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37927" name="Line 7"/>
          <p:cNvSpPr>
            <a:spLocks noChangeShapeType="1"/>
          </p:cNvSpPr>
          <p:nvPr/>
        </p:nvSpPr>
        <p:spPr bwMode="auto">
          <a:xfrm flipV="1">
            <a:off x="687917" y="3305175"/>
            <a:ext cx="0" cy="114300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7928" name="Line 8"/>
          <p:cNvSpPr>
            <a:spLocks noChangeShapeType="1"/>
          </p:cNvSpPr>
          <p:nvPr/>
        </p:nvSpPr>
        <p:spPr bwMode="auto">
          <a:xfrm>
            <a:off x="687917" y="4448175"/>
            <a:ext cx="57912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7929" name="Text Box 9"/>
          <p:cNvSpPr txBox="1">
            <a:spLocks noChangeArrowheads="1"/>
          </p:cNvSpPr>
          <p:nvPr/>
        </p:nvSpPr>
        <p:spPr bwMode="auto">
          <a:xfrm>
            <a:off x="789518" y="1811338"/>
            <a:ext cx="50075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sp>
        <p:nvSpPr>
          <p:cNvPr id="337930" name="Text Box 10"/>
          <p:cNvSpPr txBox="1">
            <a:spLocks noChangeArrowheads="1"/>
          </p:cNvSpPr>
          <p:nvPr/>
        </p:nvSpPr>
        <p:spPr bwMode="auto">
          <a:xfrm>
            <a:off x="789517" y="3182938"/>
            <a:ext cx="478314"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37931" name="Line 11"/>
          <p:cNvSpPr>
            <a:spLocks noChangeShapeType="1"/>
          </p:cNvSpPr>
          <p:nvPr/>
        </p:nvSpPr>
        <p:spPr bwMode="auto">
          <a:xfrm>
            <a:off x="687917" y="2390775"/>
            <a:ext cx="91440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7932" name="Line 12"/>
          <p:cNvSpPr>
            <a:spLocks noChangeShapeType="1"/>
          </p:cNvSpPr>
          <p:nvPr/>
        </p:nvSpPr>
        <p:spPr bwMode="auto">
          <a:xfrm>
            <a:off x="687917" y="4371975"/>
            <a:ext cx="91440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7933" name="Line 13"/>
          <p:cNvSpPr>
            <a:spLocks noChangeShapeType="1"/>
          </p:cNvSpPr>
          <p:nvPr/>
        </p:nvSpPr>
        <p:spPr bwMode="auto">
          <a:xfrm>
            <a:off x="1602317" y="2390775"/>
            <a:ext cx="0" cy="685800"/>
          </a:xfrm>
          <a:prstGeom prst="line">
            <a:avLst/>
          </a:prstGeom>
          <a:noFill/>
          <a:ln w="57150">
            <a:solidFill>
              <a:srgbClr val="FF33CC"/>
            </a:solidFill>
            <a:round/>
            <a:headEnd/>
            <a:tailEnd/>
          </a:ln>
          <a:effectLst/>
        </p:spPr>
        <p:txBody>
          <a:bodyPr wrap="none" lIns="90000" tIns="46800" rIns="90000" bIns="46800">
            <a:spAutoFit/>
          </a:bodyPr>
          <a:lstStyle/>
          <a:p>
            <a:endParaRPr lang="zh-CN" altLang="en-US"/>
          </a:p>
        </p:txBody>
      </p:sp>
      <p:sp>
        <p:nvSpPr>
          <p:cNvPr id="337934" name="Line 14"/>
          <p:cNvSpPr>
            <a:spLocks noChangeShapeType="1"/>
          </p:cNvSpPr>
          <p:nvPr/>
        </p:nvSpPr>
        <p:spPr bwMode="auto">
          <a:xfrm flipV="1">
            <a:off x="1602317" y="3686175"/>
            <a:ext cx="0" cy="685800"/>
          </a:xfrm>
          <a:prstGeom prst="line">
            <a:avLst/>
          </a:prstGeom>
          <a:noFill/>
          <a:ln w="57150">
            <a:solidFill>
              <a:srgbClr val="FF33CC"/>
            </a:solidFill>
            <a:round/>
            <a:headEnd/>
            <a:tailEnd/>
          </a:ln>
          <a:effectLst/>
        </p:spPr>
        <p:txBody>
          <a:bodyPr wrap="none" lIns="90000" tIns="46800" rIns="90000" bIns="46800">
            <a:spAutoFit/>
          </a:bodyPr>
          <a:lstStyle/>
          <a:p>
            <a:endParaRPr lang="zh-CN" altLang="en-US"/>
          </a:p>
        </p:txBody>
      </p:sp>
      <p:sp>
        <p:nvSpPr>
          <p:cNvPr id="337935" name="Freeform 15"/>
          <p:cNvSpPr>
            <a:spLocks/>
          </p:cNvSpPr>
          <p:nvPr/>
        </p:nvSpPr>
        <p:spPr bwMode="auto">
          <a:xfrm>
            <a:off x="1602317" y="2695575"/>
            <a:ext cx="1320800" cy="381000"/>
          </a:xfrm>
          <a:custGeom>
            <a:avLst/>
            <a:gdLst/>
            <a:ahLst/>
            <a:cxnLst>
              <a:cxn ang="0">
                <a:pos x="0" y="192"/>
              </a:cxn>
              <a:cxn ang="0">
                <a:pos x="624" y="0"/>
              </a:cxn>
            </a:cxnLst>
            <a:rect l="0" t="0" r="r" b="b"/>
            <a:pathLst>
              <a:path w="624" h="192">
                <a:moveTo>
                  <a:pt x="0" y="192"/>
                </a:moveTo>
                <a:cubicBezTo>
                  <a:pt x="158" y="113"/>
                  <a:pt x="405" y="31"/>
                  <a:pt x="624" y="0"/>
                </a:cubicBezTo>
              </a:path>
            </a:pathLst>
          </a:custGeom>
          <a:noFill/>
          <a:ln w="57150" cap="flat" cmpd="sng">
            <a:solidFill>
              <a:srgbClr val="006600"/>
            </a:solidFill>
            <a:prstDash val="solid"/>
            <a:round/>
            <a:headEnd/>
            <a:tailEnd type="none" w="med" len="med"/>
          </a:ln>
          <a:effectLst/>
        </p:spPr>
        <p:txBody>
          <a:bodyPr lIns="90000" tIns="46800" rIns="90000" bIns="46800">
            <a:spAutoFit/>
          </a:bodyPr>
          <a:lstStyle/>
          <a:p>
            <a:endParaRPr lang="zh-CN" altLang="en-US"/>
          </a:p>
        </p:txBody>
      </p:sp>
      <p:sp>
        <p:nvSpPr>
          <p:cNvPr id="337936" name="Line 16"/>
          <p:cNvSpPr>
            <a:spLocks noChangeShapeType="1"/>
          </p:cNvSpPr>
          <p:nvPr/>
        </p:nvSpPr>
        <p:spPr bwMode="auto">
          <a:xfrm>
            <a:off x="687917" y="2695575"/>
            <a:ext cx="2235200"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37937" name="Line 17"/>
          <p:cNvSpPr>
            <a:spLocks noChangeShapeType="1"/>
          </p:cNvSpPr>
          <p:nvPr/>
        </p:nvSpPr>
        <p:spPr bwMode="auto">
          <a:xfrm>
            <a:off x="1602317" y="3686175"/>
            <a:ext cx="1320800" cy="0"/>
          </a:xfrm>
          <a:prstGeom prst="line">
            <a:avLst/>
          </a:prstGeom>
          <a:noFill/>
          <a:ln w="57150">
            <a:solidFill>
              <a:srgbClr val="006600"/>
            </a:solidFill>
            <a:round/>
            <a:headEnd/>
            <a:tailEnd/>
          </a:ln>
          <a:effectLst/>
        </p:spPr>
        <p:txBody>
          <a:bodyPr lIns="90000" tIns="46800" rIns="90000" bIns="46800">
            <a:spAutoFit/>
          </a:bodyPr>
          <a:lstStyle/>
          <a:p>
            <a:endParaRPr lang="zh-CN" altLang="en-US"/>
          </a:p>
        </p:txBody>
      </p:sp>
      <p:sp>
        <p:nvSpPr>
          <p:cNvPr id="337938" name="Text Box 18"/>
          <p:cNvSpPr txBox="1">
            <a:spLocks noChangeArrowheads="1"/>
          </p:cNvSpPr>
          <p:nvPr/>
        </p:nvSpPr>
        <p:spPr bwMode="auto">
          <a:xfrm>
            <a:off x="1763185" y="2284413"/>
            <a:ext cx="701131"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337939" name="Line 19"/>
          <p:cNvSpPr>
            <a:spLocks noChangeShapeType="1"/>
          </p:cNvSpPr>
          <p:nvPr/>
        </p:nvSpPr>
        <p:spPr bwMode="auto">
          <a:xfrm>
            <a:off x="2923117" y="3686175"/>
            <a:ext cx="0" cy="6858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37940" name="Line 20"/>
          <p:cNvSpPr>
            <a:spLocks noChangeShapeType="1"/>
          </p:cNvSpPr>
          <p:nvPr/>
        </p:nvSpPr>
        <p:spPr bwMode="auto">
          <a:xfrm flipV="1">
            <a:off x="2923117" y="1857375"/>
            <a:ext cx="0" cy="83820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7941" name="Line 21"/>
          <p:cNvSpPr>
            <a:spLocks noChangeShapeType="1"/>
          </p:cNvSpPr>
          <p:nvPr/>
        </p:nvSpPr>
        <p:spPr bwMode="auto">
          <a:xfrm flipV="1">
            <a:off x="2923117" y="2162175"/>
            <a:ext cx="0" cy="533400"/>
          </a:xfrm>
          <a:prstGeom prst="line">
            <a:avLst/>
          </a:prstGeom>
          <a:noFill/>
          <a:ln w="76200">
            <a:solidFill>
              <a:srgbClr val="0033CC"/>
            </a:solidFill>
            <a:round/>
            <a:headEnd/>
            <a:tailEnd/>
          </a:ln>
          <a:effectLst/>
        </p:spPr>
        <p:txBody>
          <a:bodyPr wrap="none" lIns="90000" tIns="46800" rIns="90000" bIns="46800">
            <a:spAutoFit/>
          </a:bodyPr>
          <a:lstStyle/>
          <a:p>
            <a:endParaRPr lang="zh-CN" altLang="en-US"/>
          </a:p>
        </p:txBody>
      </p:sp>
      <p:sp>
        <p:nvSpPr>
          <p:cNvPr id="337942" name="Text Box 22"/>
          <p:cNvSpPr txBox="1">
            <a:spLocks noChangeArrowheads="1"/>
          </p:cNvSpPr>
          <p:nvPr/>
        </p:nvSpPr>
        <p:spPr bwMode="auto">
          <a:xfrm>
            <a:off x="3024718" y="2390775"/>
            <a:ext cx="1183635"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rPr>
              <a:t>+Δ</a:t>
            </a:r>
            <a:r>
              <a:rPr kumimoji="1" lang="en-US" altLang="zh-CN" sz="2400" b="1" baseline="-25000">
                <a:latin typeface="Times New Roman" pitchFamily="18" charset="0"/>
              </a:rPr>
              <a:t>+</a:t>
            </a:r>
          </a:p>
        </p:txBody>
      </p:sp>
      <p:sp>
        <p:nvSpPr>
          <p:cNvPr id="337943" name="Line 23"/>
          <p:cNvSpPr>
            <a:spLocks noChangeShapeType="1"/>
          </p:cNvSpPr>
          <p:nvPr/>
        </p:nvSpPr>
        <p:spPr bwMode="auto">
          <a:xfrm>
            <a:off x="687917" y="2427288"/>
            <a:ext cx="5791200" cy="0"/>
          </a:xfrm>
          <a:prstGeom prst="line">
            <a:avLst/>
          </a:prstGeom>
          <a:noFill/>
          <a:ln w="12700">
            <a:solidFill>
              <a:srgbClr val="0033CC"/>
            </a:solidFill>
            <a:prstDash val="lgDash"/>
            <a:round/>
            <a:headEnd/>
            <a:tailEnd/>
          </a:ln>
          <a:effectLst/>
        </p:spPr>
        <p:txBody>
          <a:bodyPr wrap="none" lIns="90000" tIns="46800" rIns="90000" bIns="46800">
            <a:spAutoFit/>
          </a:bodyPr>
          <a:lstStyle/>
          <a:p>
            <a:endParaRPr lang="zh-CN" altLang="en-US"/>
          </a:p>
        </p:txBody>
      </p:sp>
      <p:sp>
        <p:nvSpPr>
          <p:cNvPr id="337944" name="Line 24"/>
          <p:cNvSpPr>
            <a:spLocks noChangeShapeType="1"/>
          </p:cNvSpPr>
          <p:nvPr/>
        </p:nvSpPr>
        <p:spPr bwMode="auto">
          <a:xfrm>
            <a:off x="2923117" y="4371975"/>
            <a:ext cx="3149600" cy="0"/>
          </a:xfrm>
          <a:prstGeom prst="line">
            <a:avLst/>
          </a:prstGeom>
          <a:noFill/>
          <a:ln w="57150">
            <a:solidFill>
              <a:srgbClr val="0033CC"/>
            </a:solidFill>
            <a:round/>
            <a:headEnd/>
            <a:tailEnd type="triangle" w="med" len="med"/>
          </a:ln>
          <a:effectLst/>
        </p:spPr>
        <p:txBody>
          <a:bodyPr wrap="none" lIns="90000" tIns="46800" rIns="90000" bIns="46800">
            <a:spAutoFit/>
          </a:bodyPr>
          <a:lstStyle/>
          <a:p>
            <a:endParaRPr lang="zh-CN" altLang="en-US"/>
          </a:p>
        </p:txBody>
      </p:sp>
      <p:sp>
        <p:nvSpPr>
          <p:cNvPr id="337945" name="Freeform 25"/>
          <p:cNvSpPr>
            <a:spLocks/>
          </p:cNvSpPr>
          <p:nvPr/>
        </p:nvSpPr>
        <p:spPr bwMode="auto">
          <a:xfrm>
            <a:off x="2923118" y="1857375"/>
            <a:ext cx="181822" cy="371513"/>
          </a:xfrm>
          <a:custGeom>
            <a:avLst/>
            <a:gdLst/>
            <a:ahLst/>
            <a:cxnLst>
              <a:cxn ang="0">
                <a:pos x="0" y="0"/>
              </a:cxn>
              <a:cxn ang="0">
                <a:pos x="819" y="329"/>
              </a:cxn>
              <a:cxn ang="0">
                <a:pos x="1389" y="336"/>
              </a:cxn>
            </a:cxnLst>
            <a:rect l="0" t="0" r="r" b="b"/>
            <a:pathLst>
              <a:path w="1389" h="336">
                <a:moveTo>
                  <a:pt x="0" y="0"/>
                </a:moveTo>
                <a:cubicBezTo>
                  <a:pt x="165" y="153"/>
                  <a:pt x="336" y="329"/>
                  <a:pt x="819" y="329"/>
                </a:cubicBezTo>
                <a:cubicBezTo>
                  <a:pt x="1067" y="334"/>
                  <a:pt x="1220" y="336"/>
                  <a:pt x="1389" y="336"/>
                </a:cubicBezTo>
              </a:path>
            </a:pathLst>
          </a:custGeom>
          <a:noFill/>
          <a:ln w="57150" cap="flat" cmpd="sng">
            <a:solidFill>
              <a:srgbClr val="CC3300"/>
            </a:solidFill>
            <a:prstDash val="solid"/>
            <a:round/>
            <a:headEnd/>
            <a:tailEnd type="triangle" w="med" len="med"/>
          </a:ln>
          <a:effectLst/>
        </p:spPr>
        <p:txBody>
          <a:bodyPr wrap="none" lIns="90000" tIns="46800" rIns="90000" bIns="46800">
            <a:spAutoFit/>
          </a:bodyPr>
          <a:lstStyle/>
          <a:p>
            <a:endParaRPr lang="zh-CN" altLang="en-US"/>
          </a:p>
        </p:txBody>
      </p:sp>
      <p:sp>
        <p:nvSpPr>
          <p:cNvPr id="337946" name="Freeform 26"/>
          <p:cNvSpPr>
            <a:spLocks/>
          </p:cNvSpPr>
          <p:nvPr/>
        </p:nvSpPr>
        <p:spPr bwMode="auto">
          <a:xfrm>
            <a:off x="2923118" y="2162175"/>
            <a:ext cx="2940049" cy="371513"/>
          </a:xfrm>
          <a:custGeom>
            <a:avLst/>
            <a:gdLst/>
            <a:ahLst/>
            <a:cxnLst>
              <a:cxn ang="0">
                <a:pos x="0" y="0"/>
              </a:cxn>
              <a:cxn ang="0">
                <a:pos x="819" y="329"/>
              </a:cxn>
              <a:cxn ang="0">
                <a:pos x="1389" y="336"/>
              </a:cxn>
            </a:cxnLst>
            <a:rect l="0" t="0" r="r" b="b"/>
            <a:pathLst>
              <a:path w="1389" h="336">
                <a:moveTo>
                  <a:pt x="0" y="0"/>
                </a:moveTo>
                <a:cubicBezTo>
                  <a:pt x="165" y="153"/>
                  <a:pt x="336" y="329"/>
                  <a:pt x="819" y="329"/>
                </a:cubicBezTo>
                <a:cubicBezTo>
                  <a:pt x="1067" y="334"/>
                  <a:pt x="1220" y="336"/>
                  <a:pt x="1389" y="336"/>
                </a:cubicBezTo>
              </a:path>
            </a:pathLst>
          </a:custGeom>
          <a:noFill/>
          <a:ln w="57150" cap="flat" cmpd="sng">
            <a:solidFill>
              <a:srgbClr val="0033CC"/>
            </a:solidFill>
            <a:prstDash val="solid"/>
            <a:round/>
            <a:headEnd/>
            <a:tailEnd type="triangle" w="med" len="med"/>
          </a:ln>
          <a:effectLst/>
        </p:spPr>
        <p:txBody>
          <a:bodyPr lIns="90000" tIns="46800" rIns="90000" bIns="46800">
            <a:spAutoFit/>
          </a:bodyPr>
          <a:lstStyle/>
          <a:p>
            <a:endParaRPr lang="zh-CN" altLang="en-US"/>
          </a:p>
        </p:txBody>
      </p:sp>
      <p:grpSp>
        <p:nvGrpSpPr>
          <p:cNvPr id="2" name="Group 27"/>
          <p:cNvGrpSpPr>
            <a:grpSpLocks/>
          </p:cNvGrpSpPr>
          <p:nvPr/>
        </p:nvGrpSpPr>
        <p:grpSpPr bwMode="auto">
          <a:xfrm>
            <a:off x="6671734" y="152401"/>
            <a:ext cx="4364567" cy="2867025"/>
            <a:chOff x="240" y="144"/>
            <a:chExt cx="2062" cy="1806"/>
          </a:xfrm>
        </p:grpSpPr>
        <p:grpSp>
          <p:nvGrpSpPr>
            <p:cNvPr id="3" name="Group 28"/>
            <p:cNvGrpSpPr>
              <a:grpSpLocks/>
            </p:cNvGrpSpPr>
            <p:nvPr/>
          </p:nvGrpSpPr>
          <p:grpSpPr bwMode="auto">
            <a:xfrm>
              <a:off x="240" y="144"/>
              <a:ext cx="2062" cy="1806"/>
              <a:chOff x="144" y="1776"/>
              <a:chExt cx="2062" cy="1806"/>
            </a:xfrm>
          </p:grpSpPr>
          <p:sp>
            <p:nvSpPr>
              <p:cNvPr id="337949" name="Rectangle 29"/>
              <p:cNvSpPr>
                <a:spLocks noChangeArrowheads="1"/>
              </p:cNvSpPr>
              <p:nvPr/>
            </p:nvSpPr>
            <p:spPr bwMode="auto">
              <a:xfrm>
                <a:off x="432"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337950" name="Oval 30"/>
              <p:cNvSpPr>
                <a:spLocks noChangeArrowheads="1"/>
              </p:cNvSpPr>
              <p:nvPr/>
            </p:nvSpPr>
            <p:spPr bwMode="auto">
              <a:xfrm>
                <a:off x="624"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37951" name="Line 31"/>
              <p:cNvSpPr>
                <a:spLocks noChangeShapeType="1"/>
              </p:cNvSpPr>
              <p:nvPr/>
            </p:nvSpPr>
            <p:spPr bwMode="auto">
              <a:xfrm>
                <a:off x="528" y="2736"/>
                <a:ext cx="0" cy="76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7952" name="Line 32"/>
              <p:cNvSpPr>
                <a:spLocks noChangeShapeType="1"/>
              </p:cNvSpPr>
              <p:nvPr/>
            </p:nvSpPr>
            <p:spPr bwMode="auto">
              <a:xfrm flipV="1">
                <a:off x="672"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53" name="Rectangle 33"/>
              <p:cNvSpPr>
                <a:spLocks noChangeArrowheads="1"/>
              </p:cNvSpPr>
              <p:nvPr/>
            </p:nvSpPr>
            <p:spPr bwMode="auto">
              <a:xfrm>
                <a:off x="1488"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337954" name="Oval 34"/>
              <p:cNvSpPr>
                <a:spLocks noChangeArrowheads="1"/>
              </p:cNvSpPr>
              <p:nvPr/>
            </p:nvSpPr>
            <p:spPr bwMode="auto">
              <a:xfrm>
                <a:off x="1680"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37955" name="Line 35"/>
              <p:cNvSpPr>
                <a:spLocks noChangeShapeType="1"/>
              </p:cNvSpPr>
              <p:nvPr/>
            </p:nvSpPr>
            <p:spPr bwMode="auto">
              <a:xfrm flipV="1">
                <a:off x="1728"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56" name="Line 36"/>
              <p:cNvSpPr>
                <a:spLocks noChangeShapeType="1"/>
              </p:cNvSpPr>
              <p:nvPr/>
            </p:nvSpPr>
            <p:spPr bwMode="auto">
              <a:xfrm>
                <a:off x="672"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57" name="Line 37"/>
              <p:cNvSpPr>
                <a:spLocks noChangeShapeType="1"/>
              </p:cNvSpPr>
              <p:nvPr/>
            </p:nvSpPr>
            <p:spPr bwMode="auto">
              <a:xfrm>
                <a:off x="1440" y="2784"/>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7958" name="Line 38"/>
              <p:cNvSpPr>
                <a:spLocks noChangeShapeType="1"/>
              </p:cNvSpPr>
              <p:nvPr/>
            </p:nvSpPr>
            <p:spPr bwMode="auto">
              <a:xfrm>
                <a:off x="1488" y="2784"/>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59" name="Line 39"/>
              <p:cNvSpPr>
                <a:spLocks noChangeShapeType="1"/>
              </p:cNvSpPr>
              <p:nvPr/>
            </p:nvSpPr>
            <p:spPr bwMode="auto">
              <a:xfrm>
                <a:off x="1488" y="2928"/>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60" name="Rectangle 40"/>
              <p:cNvSpPr>
                <a:spLocks noChangeArrowheads="1"/>
              </p:cNvSpPr>
              <p:nvPr/>
            </p:nvSpPr>
            <p:spPr bwMode="auto">
              <a:xfrm>
                <a:off x="1680" y="3051"/>
                <a:ext cx="86"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37961" name="Line 41"/>
              <p:cNvSpPr>
                <a:spLocks noChangeShapeType="1"/>
              </p:cNvSpPr>
              <p:nvPr/>
            </p:nvSpPr>
            <p:spPr bwMode="auto">
              <a:xfrm>
                <a:off x="1728" y="2736"/>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62" name="Line 42"/>
              <p:cNvSpPr>
                <a:spLocks noChangeShapeType="1"/>
              </p:cNvSpPr>
              <p:nvPr/>
            </p:nvSpPr>
            <p:spPr bwMode="auto">
              <a:xfrm>
                <a:off x="1728" y="3312"/>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63" name="Line 43"/>
              <p:cNvSpPr>
                <a:spLocks noChangeShapeType="1"/>
              </p:cNvSpPr>
              <p:nvPr/>
            </p:nvSpPr>
            <p:spPr bwMode="auto">
              <a:xfrm flipH="1">
                <a:off x="1440"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64" name="Line 44"/>
              <p:cNvSpPr>
                <a:spLocks noChangeShapeType="1"/>
              </p:cNvSpPr>
              <p:nvPr/>
            </p:nvSpPr>
            <p:spPr bwMode="auto">
              <a:xfrm>
                <a:off x="816" y="2736"/>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65" name="Line 45"/>
              <p:cNvSpPr>
                <a:spLocks noChangeShapeType="1"/>
              </p:cNvSpPr>
              <p:nvPr/>
            </p:nvSpPr>
            <p:spPr bwMode="auto">
              <a:xfrm>
                <a:off x="816" y="29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66" name="Line 46"/>
              <p:cNvSpPr>
                <a:spLocks noChangeShapeType="1"/>
              </p:cNvSpPr>
              <p:nvPr/>
            </p:nvSpPr>
            <p:spPr bwMode="auto">
              <a:xfrm flipH="1">
                <a:off x="1008" y="2160"/>
                <a:ext cx="432"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67" name="Line 47"/>
              <p:cNvSpPr>
                <a:spLocks noChangeShapeType="1"/>
              </p:cNvSpPr>
              <p:nvPr/>
            </p:nvSpPr>
            <p:spPr bwMode="auto">
              <a:xfrm>
                <a:off x="960" y="2160"/>
                <a:ext cx="336"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68" name="Line 48"/>
              <p:cNvSpPr>
                <a:spLocks noChangeShapeType="1"/>
              </p:cNvSpPr>
              <p:nvPr/>
            </p:nvSpPr>
            <p:spPr bwMode="auto">
              <a:xfrm>
                <a:off x="1296" y="2928"/>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7969" name="Text Box 49"/>
              <p:cNvSpPr txBox="1">
                <a:spLocks noChangeArrowheads="1"/>
              </p:cNvSpPr>
              <p:nvPr/>
            </p:nvSpPr>
            <p:spPr bwMode="auto">
              <a:xfrm>
                <a:off x="663" y="1802"/>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37970" name="Text Box 50"/>
              <p:cNvSpPr txBox="1">
                <a:spLocks noChangeArrowheads="1"/>
              </p:cNvSpPr>
              <p:nvPr/>
            </p:nvSpPr>
            <p:spPr bwMode="auto">
              <a:xfrm>
                <a:off x="1728" y="1776"/>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37971" name="Text Box 51"/>
              <p:cNvSpPr txBox="1">
                <a:spLocks noChangeArrowheads="1"/>
              </p:cNvSpPr>
              <p:nvPr/>
            </p:nvSpPr>
            <p:spPr bwMode="auto">
              <a:xfrm>
                <a:off x="1959" y="2426"/>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sp>
            <p:nvSpPr>
              <p:cNvPr id="337972" name="Text Box 52"/>
              <p:cNvSpPr txBox="1">
                <a:spLocks noChangeArrowheads="1"/>
              </p:cNvSpPr>
              <p:nvPr/>
            </p:nvSpPr>
            <p:spPr bwMode="auto">
              <a:xfrm>
                <a:off x="144" y="2448"/>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337973" name="Text Box 53"/>
              <p:cNvSpPr txBox="1">
                <a:spLocks noChangeArrowheads="1"/>
              </p:cNvSpPr>
              <p:nvPr/>
            </p:nvSpPr>
            <p:spPr bwMode="auto">
              <a:xfrm>
                <a:off x="528" y="3264"/>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37974" name="Text Box 54"/>
              <p:cNvSpPr txBox="1">
                <a:spLocks noChangeArrowheads="1"/>
              </p:cNvSpPr>
              <p:nvPr/>
            </p:nvSpPr>
            <p:spPr bwMode="auto">
              <a:xfrm>
                <a:off x="1719" y="3290"/>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grpSp>
        <p:sp>
          <p:nvSpPr>
            <p:cNvPr id="337975" name="Text Box 55"/>
            <p:cNvSpPr txBox="1">
              <a:spLocks noChangeArrowheads="1"/>
            </p:cNvSpPr>
            <p:nvPr/>
          </p:nvSpPr>
          <p:spPr bwMode="auto">
            <a:xfrm>
              <a:off x="1815" y="1149"/>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grpSp>
      <p:sp>
        <p:nvSpPr>
          <p:cNvPr id="337976" name="Text Box 56"/>
          <p:cNvSpPr txBox="1">
            <a:spLocks noChangeArrowheads="1"/>
          </p:cNvSpPr>
          <p:nvPr/>
        </p:nvSpPr>
        <p:spPr bwMode="auto">
          <a:xfrm>
            <a:off x="1399118" y="4371975"/>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0</a:t>
            </a:r>
          </a:p>
        </p:txBody>
      </p:sp>
      <p:sp>
        <p:nvSpPr>
          <p:cNvPr id="337977" name="Text Box 57"/>
          <p:cNvSpPr txBox="1">
            <a:spLocks noChangeArrowheads="1"/>
          </p:cNvSpPr>
          <p:nvPr/>
        </p:nvSpPr>
        <p:spPr bwMode="auto">
          <a:xfrm>
            <a:off x="2719918" y="4371975"/>
            <a:ext cx="489534"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graphicFrame>
        <p:nvGraphicFramePr>
          <p:cNvPr id="337978" name="Object 58"/>
          <p:cNvGraphicFramePr>
            <a:graphicFrameLocks noChangeAspect="1"/>
          </p:cNvGraphicFramePr>
          <p:nvPr/>
        </p:nvGraphicFramePr>
        <p:xfrm>
          <a:off x="9101667" y="5683250"/>
          <a:ext cx="342900" cy="463550"/>
        </p:xfrm>
        <a:graphic>
          <a:graphicData uri="http://schemas.openxmlformats.org/presentationml/2006/ole">
            <p:oleObj spid="_x0000_s87043" name="公式" r:id="rId4" imgW="114120" imgH="215640" progId="Equation.3">
              <p:embed/>
            </p:oleObj>
          </a:graphicData>
        </a:graphic>
      </p:graphicFrame>
      <p:sp>
        <p:nvSpPr>
          <p:cNvPr id="337979" name="Text Box 59"/>
          <p:cNvSpPr txBox="1">
            <a:spLocks noChangeArrowheads="1"/>
          </p:cNvSpPr>
          <p:nvPr/>
        </p:nvSpPr>
        <p:spPr bwMode="auto">
          <a:xfrm>
            <a:off x="3395133" y="3724276"/>
            <a:ext cx="2243667" cy="371513"/>
          </a:xfrm>
          <a:prstGeom prst="rect">
            <a:avLst/>
          </a:prstGeom>
          <a:noFill/>
          <a:ln w="28575">
            <a:noFill/>
            <a:miter lim="800000"/>
            <a:headEnd/>
            <a:tailEnd/>
          </a:ln>
          <a:effectLst/>
        </p:spPr>
        <p:txBody>
          <a:bodyPr lIns="90000" tIns="46800" rIns="90000" bIns="46800">
            <a:spAutoFit/>
          </a:bodyPr>
          <a:lstStyle/>
          <a:p>
            <a:r>
              <a:rPr kumimoji="1" lang="en-US" altLang="zh-CN" b="1" i="1">
                <a:solidFill>
                  <a:srgbClr val="CC3300"/>
                </a:solidFill>
                <a:latin typeface="Times New Roman" pitchFamily="18" charset="0"/>
              </a:rPr>
              <a:t>t</a:t>
            </a:r>
            <a:r>
              <a:rPr kumimoji="1" lang="en-US" altLang="zh-CN" b="1" baseline="-25000">
                <a:solidFill>
                  <a:srgbClr val="CC3300"/>
                </a:solidFill>
                <a:latin typeface="Times New Roman" pitchFamily="18" charset="0"/>
              </a:rPr>
              <a:t>W</a:t>
            </a:r>
            <a:r>
              <a:rPr kumimoji="1" lang="en-US" altLang="zh-CN" b="1">
                <a:solidFill>
                  <a:srgbClr val="CC3300"/>
                </a:solidFill>
                <a:latin typeface="Times New Roman" pitchFamily="18" charset="0"/>
              </a:rPr>
              <a:t>=0.7RC</a:t>
            </a:r>
          </a:p>
        </p:txBody>
      </p:sp>
      <p:sp>
        <p:nvSpPr>
          <p:cNvPr id="337980" name="Text Box 60"/>
          <p:cNvSpPr txBox="1">
            <a:spLocks noChangeArrowheads="1"/>
          </p:cNvSpPr>
          <p:nvPr/>
        </p:nvSpPr>
        <p:spPr bwMode="auto">
          <a:xfrm>
            <a:off x="527051" y="5386388"/>
            <a:ext cx="6047316" cy="894733"/>
          </a:xfrm>
          <a:prstGeom prst="rect">
            <a:avLst/>
          </a:prstGeom>
          <a:noFill/>
          <a:ln w="28575">
            <a:noFill/>
            <a:miter lim="800000"/>
            <a:headEnd/>
            <a:tailEnd/>
          </a:ln>
          <a:effectLst/>
        </p:spPr>
        <p:txBody>
          <a:bodyPr lIns="90000" tIns="46800" rIns="90000" bIns="46800">
            <a:spAutoFit/>
          </a:bodyPr>
          <a:lstStyle/>
          <a:p>
            <a:r>
              <a:rPr kumimoji="1" lang="en-US" altLang="zh-CN" sz="2600" b="1">
                <a:latin typeface="宋体" pitchFamily="2" charset="-122"/>
              </a:rPr>
              <a:t>  </a:t>
            </a:r>
            <a:r>
              <a:rPr kumimoji="1" lang="en-US" altLang="zh-CN" sz="2600" b="1">
                <a:latin typeface="Times New Roman"/>
              </a:rPr>
              <a:t>——</a:t>
            </a:r>
            <a:r>
              <a:rPr kumimoji="1" lang="zh-CN" altLang="en-US" sz="2600" b="1">
                <a:latin typeface="宋体" pitchFamily="2" charset="-122"/>
              </a:rPr>
              <a:t>只取决于电路参数，与输入脉冲宽度无关。调节</a:t>
            </a:r>
            <a:r>
              <a:rPr kumimoji="1" lang="en-US" altLang="zh-CN" sz="2600" b="1">
                <a:latin typeface="Times New Roman" pitchFamily="18" charset="0"/>
              </a:rPr>
              <a:t>R</a:t>
            </a:r>
            <a:r>
              <a:rPr kumimoji="1" lang="zh-CN" altLang="en-US" sz="2600" b="1">
                <a:latin typeface="宋体" pitchFamily="2" charset="-122"/>
              </a:rPr>
              <a:t>或</a:t>
            </a:r>
            <a:r>
              <a:rPr kumimoji="1" lang="en-US" altLang="zh-CN" sz="2600" b="1">
                <a:latin typeface="Times New Roman" pitchFamily="18" charset="0"/>
              </a:rPr>
              <a:t>C</a:t>
            </a:r>
            <a:r>
              <a:rPr kumimoji="1" lang="zh-CN" altLang="en-US" sz="2600" b="1">
                <a:latin typeface="Times New Roman" pitchFamily="18" charset="0"/>
              </a:rPr>
              <a:t>，</a:t>
            </a:r>
            <a:r>
              <a:rPr kumimoji="1" lang="zh-CN" altLang="en-US" sz="2600" b="1">
                <a:latin typeface="宋体" pitchFamily="2" charset="-122"/>
              </a:rPr>
              <a:t>可改变</a:t>
            </a:r>
            <a:r>
              <a:rPr kumimoji="1" lang="en-US" altLang="zh-CN" sz="2600" b="1" i="1">
                <a:latin typeface="Times New Roman" pitchFamily="18" charset="0"/>
              </a:rPr>
              <a:t>t</a:t>
            </a:r>
            <a:r>
              <a:rPr kumimoji="1" lang="en-US" altLang="zh-CN" sz="2600" b="1" baseline="-25000">
                <a:latin typeface="Times New Roman" pitchFamily="18" charset="0"/>
              </a:rPr>
              <a:t>W</a:t>
            </a:r>
            <a:r>
              <a:rPr kumimoji="1" lang="zh-CN" altLang="en-US" sz="2600" b="1">
                <a:latin typeface="宋体" pitchFamily="2" charset="-122"/>
              </a:rPr>
              <a:t>宽度。</a:t>
            </a:r>
          </a:p>
        </p:txBody>
      </p:sp>
      <p:sp>
        <p:nvSpPr>
          <p:cNvPr id="337981" name="Rectangle 61"/>
          <p:cNvSpPr>
            <a:spLocks noChangeArrowheads="1"/>
          </p:cNvSpPr>
          <p:nvPr/>
        </p:nvSpPr>
        <p:spPr bwMode="auto">
          <a:xfrm>
            <a:off x="11508317"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4" name="Group 62"/>
          <p:cNvGrpSpPr>
            <a:grpSpLocks/>
          </p:cNvGrpSpPr>
          <p:nvPr/>
        </p:nvGrpSpPr>
        <p:grpSpPr bwMode="auto">
          <a:xfrm>
            <a:off x="1570567" y="3724275"/>
            <a:ext cx="1344084" cy="463550"/>
            <a:chOff x="657" y="1752"/>
            <a:chExt cx="635" cy="292"/>
          </a:xfrm>
        </p:grpSpPr>
        <p:sp>
          <p:nvSpPr>
            <p:cNvPr id="337983" name="Line 63"/>
            <p:cNvSpPr>
              <a:spLocks noChangeShapeType="1"/>
            </p:cNvSpPr>
            <p:nvPr/>
          </p:nvSpPr>
          <p:spPr bwMode="auto">
            <a:xfrm>
              <a:off x="657" y="2024"/>
              <a:ext cx="635" cy="0"/>
            </a:xfrm>
            <a:prstGeom prst="line">
              <a:avLst/>
            </a:prstGeom>
            <a:noFill/>
            <a:ln w="38100">
              <a:solidFill>
                <a:srgbClr val="FF33CC"/>
              </a:solidFill>
              <a:round/>
              <a:headEnd type="triangle" w="med" len="med"/>
              <a:tailEnd type="triangle" w="med" len="med"/>
            </a:ln>
            <a:effectLst/>
          </p:spPr>
          <p:txBody>
            <a:bodyPr wrap="none" lIns="90000" tIns="46800" rIns="90000" bIns="46800">
              <a:spAutoFit/>
            </a:bodyPr>
            <a:lstStyle/>
            <a:p>
              <a:endParaRPr lang="zh-CN" altLang="en-US"/>
            </a:p>
          </p:txBody>
        </p:sp>
        <p:sp>
          <p:nvSpPr>
            <p:cNvPr id="337984" name="Rectangle 64"/>
            <p:cNvSpPr>
              <a:spLocks noChangeArrowheads="1"/>
            </p:cNvSpPr>
            <p:nvPr/>
          </p:nvSpPr>
          <p:spPr bwMode="auto">
            <a:xfrm>
              <a:off x="839" y="1752"/>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grpSp>
      <p:grpSp>
        <p:nvGrpSpPr>
          <p:cNvPr id="5" name="Group 65"/>
          <p:cNvGrpSpPr>
            <a:grpSpLocks/>
          </p:cNvGrpSpPr>
          <p:nvPr/>
        </p:nvGrpSpPr>
        <p:grpSpPr bwMode="auto">
          <a:xfrm>
            <a:off x="8904816" y="1844676"/>
            <a:ext cx="889000" cy="463551"/>
            <a:chOff x="2426" y="268"/>
            <a:chExt cx="420" cy="292"/>
          </a:xfrm>
        </p:grpSpPr>
        <p:sp>
          <p:nvSpPr>
            <p:cNvPr id="337986" name="Text Box 66"/>
            <p:cNvSpPr txBox="1">
              <a:spLocks noChangeArrowheads="1"/>
            </p:cNvSpPr>
            <p:nvPr/>
          </p:nvSpPr>
          <p:spPr bwMode="auto">
            <a:xfrm>
              <a:off x="2698" y="268"/>
              <a:ext cx="148" cy="234"/>
            </a:xfrm>
            <a:prstGeom prst="rect">
              <a:avLst/>
            </a:prstGeom>
            <a:noFill/>
            <a:ln w="28575">
              <a:noFill/>
              <a:miter lim="800000"/>
              <a:headEnd/>
              <a:tailEnd/>
            </a:ln>
            <a:effectLst/>
          </p:spPr>
          <p:txBody>
            <a:bodyPr wrap="none" lIns="90000" tIns="46800" rIns="90000" bIns="46800">
              <a:spAutoFit/>
            </a:bodyPr>
            <a:lstStyle/>
            <a:p>
              <a:r>
                <a:rPr kumimoji="1" lang="en-US" altLang="zh-CN" b="1">
                  <a:solidFill>
                    <a:srgbClr val="0033CC"/>
                  </a:solidFill>
                  <a:latin typeface="Times New Roman" pitchFamily="18" charset="0"/>
                </a:rPr>
                <a:t>+</a:t>
              </a:r>
            </a:p>
          </p:txBody>
        </p:sp>
        <p:sp>
          <p:nvSpPr>
            <p:cNvPr id="337987" name="Text Box 67"/>
            <p:cNvSpPr txBox="1">
              <a:spLocks noChangeArrowheads="1"/>
            </p:cNvSpPr>
            <p:nvPr/>
          </p:nvSpPr>
          <p:spPr bwMode="auto">
            <a:xfrm>
              <a:off x="2426" y="307"/>
              <a:ext cx="318" cy="253"/>
            </a:xfrm>
            <a:prstGeom prst="rect">
              <a:avLst/>
            </a:prstGeom>
            <a:noFill/>
            <a:ln w="28575">
              <a:noFill/>
              <a:miter lim="800000"/>
              <a:headEnd/>
              <a:tailEnd/>
            </a:ln>
            <a:effectLst/>
          </p:spPr>
          <p:txBody>
            <a:bodyPr lIns="90000" tIns="46800" rIns="90000" bIns="46800">
              <a:spAutoFit/>
            </a:bodyPr>
            <a:lstStyle/>
            <a:p>
              <a:r>
                <a:rPr kumimoji="1" lang="zh-CN" altLang="en-US" sz="2000" b="1">
                  <a:solidFill>
                    <a:srgbClr val="0033CC"/>
                  </a:solidFill>
                  <a:latin typeface="Times New Roman" pitchFamily="18" charset="0"/>
                </a:rPr>
                <a:t>－</a:t>
              </a:r>
            </a:p>
          </p:txBody>
        </p:sp>
      </p:grpSp>
      <p:sp>
        <p:nvSpPr>
          <p:cNvPr id="337988" name="Rectangle 68"/>
          <p:cNvSpPr>
            <a:spLocks noChangeArrowheads="1"/>
          </p:cNvSpPr>
          <p:nvPr/>
        </p:nvSpPr>
        <p:spPr bwMode="auto">
          <a:xfrm>
            <a:off x="624417" y="476251"/>
            <a:ext cx="6720416" cy="519113"/>
          </a:xfrm>
          <a:prstGeom prst="rect">
            <a:avLst/>
          </a:prstGeom>
          <a:noFill/>
          <a:ln w="9525">
            <a:noFill/>
            <a:miter lim="800000"/>
            <a:headEnd/>
            <a:tailEnd/>
          </a:ln>
          <a:effectLst/>
        </p:spPr>
        <p:txBody>
          <a:bodyPr anchor="ctr"/>
          <a:lstStyle/>
          <a:p>
            <a:r>
              <a:rPr lang="en-US" altLang="zh-CN" b="1">
                <a:solidFill>
                  <a:srgbClr val="0033CC"/>
                </a:solidFill>
                <a:latin typeface="Times New Roman" pitchFamily="18" charset="0"/>
              </a:rPr>
              <a:t>3</a:t>
            </a:r>
            <a:r>
              <a:rPr lang="zh-CN" altLang="en-US" b="1">
                <a:solidFill>
                  <a:srgbClr val="0033CC"/>
                </a:solidFill>
                <a:latin typeface="Times New Roman" pitchFamily="18" charset="0"/>
              </a:rPr>
              <a:t>、主要参数计算：</a:t>
            </a:r>
            <a:endParaRPr lang="zh-CN" altLang="en-US" b="1" baseline="-25000">
              <a:solidFill>
                <a:srgbClr val="0033CC"/>
              </a:solidFill>
              <a:latin typeface="Times New Roman" pitchFamily="18" charset="0"/>
            </a:endParaRPr>
          </a:p>
        </p:txBody>
      </p:sp>
      <p:sp>
        <p:nvSpPr>
          <p:cNvPr id="337989" name="Rectangle 69"/>
          <p:cNvSpPr>
            <a:spLocks noChangeArrowheads="1"/>
          </p:cNvSpPr>
          <p:nvPr/>
        </p:nvSpPr>
        <p:spPr bwMode="auto">
          <a:xfrm>
            <a:off x="6826252" y="3140076"/>
            <a:ext cx="4895849" cy="936625"/>
          </a:xfrm>
          <a:prstGeom prst="rect">
            <a:avLst/>
          </a:prstGeom>
          <a:noFill/>
          <a:ln w="9525">
            <a:noFill/>
            <a:miter lim="800000"/>
            <a:headEnd/>
            <a:tailEnd/>
          </a:ln>
          <a:effectLst/>
        </p:spPr>
        <p:txBody>
          <a:bodyPr anchor="ctr"/>
          <a:lstStyle/>
          <a:p>
            <a:r>
              <a:rPr lang="en-US" altLang="zh-CN" sz="2600" b="1">
                <a:latin typeface="Times New Roman" pitchFamily="18" charset="0"/>
              </a:rPr>
              <a:t>    </a:t>
            </a:r>
            <a:r>
              <a:rPr lang="zh-CN" altLang="en-US" sz="2600" b="1">
                <a:latin typeface="Times New Roman" pitchFamily="18" charset="0"/>
              </a:rPr>
              <a:t>根据</a:t>
            </a:r>
            <a:r>
              <a:rPr lang="en-US" altLang="zh-CN" sz="2600" b="1">
                <a:latin typeface="Times New Roman" pitchFamily="18" charset="0"/>
              </a:rPr>
              <a:t>RC</a:t>
            </a:r>
            <a:r>
              <a:rPr lang="zh-CN" altLang="en-US" sz="2600" b="1">
                <a:latin typeface="Times New Roman" pitchFamily="18" charset="0"/>
              </a:rPr>
              <a:t>电路瞬态分析的三要素法：</a:t>
            </a:r>
            <a:endParaRPr lang="zh-CN" altLang="en-US" sz="2600" b="1" baseline="-25000">
              <a:latin typeface="Times New Roman" pitchFamily="18" charset="0"/>
            </a:endParaRPr>
          </a:p>
        </p:txBody>
      </p:sp>
      <p:sp>
        <p:nvSpPr>
          <p:cNvPr id="337990" name="Rectangle 70"/>
          <p:cNvSpPr>
            <a:spLocks noChangeArrowheads="1"/>
          </p:cNvSpPr>
          <p:nvPr/>
        </p:nvSpPr>
        <p:spPr bwMode="auto">
          <a:xfrm>
            <a:off x="10073218" y="2133600"/>
            <a:ext cx="40457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337991" name="Rectangle 71"/>
          <p:cNvSpPr>
            <a:spLocks noChangeArrowheads="1"/>
          </p:cNvSpPr>
          <p:nvPr/>
        </p:nvSpPr>
        <p:spPr bwMode="auto">
          <a:xfrm>
            <a:off x="814917" y="4843463"/>
            <a:ext cx="4800600" cy="463846"/>
          </a:xfrm>
          <a:prstGeom prst="rect">
            <a:avLst/>
          </a:prstGeom>
          <a:noFill/>
          <a:ln w="28575">
            <a:noFill/>
            <a:miter lim="800000"/>
            <a:headEnd/>
            <a:tailEnd/>
          </a:ln>
          <a:effectLst/>
        </p:spPr>
        <p:txBody>
          <a:bodyPr lIns="90000" tIns="46800" rIns="90000" bIns="46800">
            <a:spAutoFit/>
          </a:bodyPr>
          <a:lstStyle/>
          <a:p>
            <a:pPr algn="ct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TH</a:t>
            </a: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DD</a:t>
            </a:r>
            <a:r>
              <a:rPr kumimoji="1" lang="en-US" altLang="zh-CN" sz="2400" b="1">
                <a:solidFill>
                  <a:srgbClr val="0033CC"/>
                </a:solidFill>
                <a:latin typeface="Times New Roman" pitchFamily="18" charset="0"/>
              </a:rPr>
              <a:t>/2</a:t>
            </a:r>
            <a:endParaRPr kumimoji="1" lang="en-US" altLang="zh-CN" sz="2400" b="1" baseline="-25000">
              <a:solidFill>
                <a:srgbClr val="0033CC"/>
              </a:solidFill>
              <a:latin typeface="Times New Roman" pitchFamily="18" charset="0"/>
            </a:endParaRPr>
          </a:p>
        </p:txBody>
      </p:sp>
      <p:graphicFrame>
        <p:nvGraphicFramePr>
          <p:cNvPr id="337992" name="Object 72"/>
          <p:cNvGraphicFramePr>
            <a:graphicFrameLocks noChangeAspect="1"/>
          </p:cNvGraphicFramePr>
          <p:nvPr/>
        </p:nvGraphicFramePr>
        <p:xfrm>
          <a:off x="7535334" y="5157788"/>
          <a:ext cx="3456517" cy="990600"/>
        </p:xfrm>
        <a:graphic>
          <a:graphicData uri="http://schemas.openxmlformats.org/presentationml/2006/ole">
            <p:oleObj spid="_x0000_s87044" name="公式" r:id="rId5" imgW="1130040" imgH="431640" progId="Equation.3">
              <p:embed/>
            </p:oleObj>
          </a:graphicData>
        </a:graphic>
      </p:graphicFrame>
      <p:graphicFrame>
        <p:nvGraphicFramePr>
          <p:cNvPr id="337993" name="Object 73"/>
          <p:cNvGraphicFramePr>
            <a:graphicFrameLocks noChangeAspect="1"/>
          </p:cNvGraphicFramePr>
          <p:nvPr/>
        </p:nvGraphicFramePr>
        <p:xfrm>
          <a:off x="7535334" y="6165851"/>
          <a:ext cx="3649133" cy="415925"/>
        </p:xfrm>
        <a:graphic>
          <a:graphicData uri="http://schemas.openxmlformats.org/presentationml/2006/ole">
            <p:oleObj spid="_x0000_s87045" name="公式" r:id="rId6" imgW="1168200" imgH="177480" progId="Equation.3">
              <p:embed/>
            </p:oleObj>
          </a:graphicData>
        </a:graphic>
      </p:graphicFrame>
      <p:sp>
        <p:nvSpPr>
          <p:cNvPr id="337994" name="Line 74"/>
          <p:cNvSpPr>
            <a:spLocks noChangeShapeType="1"/>
          </p:cNvSpPr>
          <p:nvPr/>
        </p:nvSpPr>
        <p:spPr bwMode="auto">
          <a:xfrm>
            <a:off x="9745133" y="1700214"/>
            <a:ext cx="0" cy="288925"/>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nvGrpSpPr>
          <p:cNvPr id="6" name="Group 75"/>
          <p:cNvGrpSpPr>
            <a:grpSpLocks/>
          </p:cNvGrpSpPr>
          <p:nvPr/>
        </p:nvGrpSpPr>
        <p:grpSpPr bwMode="auto">
          <a:xfrm>
            <a:off x="10033000" y="1989139"/>
            <a:ext cx="577851" cy="935037"/>
            <a:chOff x="3514" y="1933"/>
            <a:chExt cx="273" cy="589"/>
          </a:xfrm>
        </p:grpSpPr>
        <p:sp>
          <p:nvSpPr>
            <p:cNvPr id="337996" name="Line 76"/>
            <p:cNvSpPr>
              <a:spLocks noChangeShapeType="1"/>
            </p:cNvSpPr>
            <p:nvPr/>
          </p:nvSpPr>
          <p:spPr bwMode="auto">
            <a:xfrm>
              <a:off x="3514" y="1933"/>
              <a:ext cx="182" cy="0"/>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sp>
          <p:nvSpPr>
            <p:cNvPr id="337997" name="AutoShape 77"/>
            <p:cNvSpPr>
              <a:spLocks noChangeArrowheads="1"/>
            </p:cNvSpPr>
            <p:nvPr/>
          </p:nvSpPr>
          <p:spPr bwMode="auto">
            <a:xfrm flipV="1">
              <a:off x="3605" y="1996"/>
              <a:ext cx="182" cy="465"/>
            </a:xfrm>
            <a:prstGeom prst="triangle">
              <a:avLst>
                <a:gd name="adj" fmla="val 50000"/>
              </a:avLst>
            </a:prstGeom>
            <a:noFill/>
            <a:ln w="28575">
              <a:solidFill>
                <a:srgbClr val="CC3300"/>
              </a:solidFill>
              <a:miter lim="800000"/>
              <a:headEnd/>
              <a:tailEnd/>
            </a:ln>
            <a:effectLst/>
          </p:spPr>
          <p:txBody>
            <a:bodyPr lIns="90000" tIns="46800" rIns="90000" bIns="46800" anchor="ctr">
              <a:spAutoFit/>
            </a:bodyPr>
            <a:lstStyle/>
            <a:p>
              <a:endParaRPr lang="zh-CN" altLang="en-US"/>
            </a:p>
          </p:txBody>
        </p:sp>
        <p:sp>
          <p:nvSpPr>
            <p:cNvPr id="337998" name="Line 78"/>
            <p:cNvSpPr>
              <a:spLocks noChangeShapeType="1"/>
            </p:cNvSpPr>
            <p:nvPr/>
          </p:nvSpPr>
          <p:spPr bwMode="auto">
            <a:xfrm>
              <a:off x="3696" y="1933"/>
              <a:ext cx="0" cy="227"/>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sp>
          <p:nvSpPr>
            <p:cNvPr id="337999" name="Line 79"/>
            <p:cNvSpPr>
              <a:spLocks noChangeShapeType="1"/>
            </p:cNvSpPr>
            <p:nvPr/>
          </p:nvSpPr>
          <p:spPr bwMode="auto">
            <a:xfrm>
              <a:off x="3605" y="2296"/>
              <a:ext cx="182" cy="0"/>
            </a:xfrm>
            <a:prstGeom prst="line">
              <a:avLst/>
            </a:prstGeom>
            <a:noFill/>
            <a:ln w="28575">
              <a:solidFill>
                <a:srgbClr val="CC3300"/>
              </a:solidFill>
              <a:round/>
              <a:headEnd/>
              <a:tailEnd/>
            </a:ln>
            <a:effectLst/>
          </p:spPr>
          <p:txBody>
            <a:bodyPr wrap="none" lIns="90000" tIns="46800" rIns="90000" bIns="46800">
              <a:spAutoFit/>
            </a:bodyPr>
            <a:lstStyle/>
            <a:p>
              <a:endParaRPr lang="zh-CN" altLang="en-US"/>
            </a:p>
          </p:txBody>
        </p:sp>
        <p:sp>
          <p:nvSpPr>
            <p:cNvPr id="338000" name="Line 80"/>
            <p:cNvSpPr>
              <a:spLocks noChangeShapeType="1"/>
            </p:cNvSpPr>
            <p:nvPr/>
          </p:nvSpPr>
          <p:spPr bwMode="auto">
            <a:xfrm>
              <a:off x="3696" y="2341"/>
              <a:ext cx="0" cy="181"/>
            </a:xfrm>
            <a:prstGeom prst="line">
              <a:avLst/>
            </a:prstGeom>
            <a:noFill/>
            <a:ln w="38100">
              <a:solidFill>
                <a:srgbClr val="CC3300"/>
              </a:solidFill>
              <a:prstDash val="sysDot"/>
              <a:round/>
              <a:headEnd/>
              <a:tailEnd/>
            </a:ln>
            <a:effectLst/>
          </p:spPr>
          <p:txBody>
            <a:bodyPr wrap="none" lIns="90000" tIns="46800" rIns="90000" bIns="46800">
              <a:spAutoFit/>
            </a:bodyPr>
            <a:lstStyle/>
            <a:p>
              <a:endParaRPr lang="zh-CN" altLang="en-US"/>
            </a:p>
          </p:txBody>
        </p:sp>
        <p:sp>
          <p:nvSpPr>
            <p:cNvPr id="338001" name="Line 81"/>
            <p:cNvSpPr>
              <a:spLocks noChangeShapeType="1"/>
            </p:cNvSpPr>
            <p:nvPr/>
          </p:nvSpPr>
          <p:spPr bwMode="auto">
            <a:xfrm flipH="1">
              <a:off x="3515" y="2522"/>
              <a:ext cx="181" cy="0"/>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337923"/>
                                        </p:tgtEl>
                                        <p:attrNameLst>
                                          <p:attrName>style.visibility</p:attrName>
                                        </p:attrNameLst>
                                      </p:cBhvr>
                                      <p:to>
                                        <p:strVal val="visible"/>
                                      </p:to>
                                    </p:set>
                                    <p:animEffect transition="in" filter="wipe(up)">
                                      <p:cBhvr>
                                        <p:cTn id="11" dur="500"/>
                                        <p:tgtEl>
                                          <p:spTgt spid="33792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3797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33797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37978"/>
                                        </p:tgtEl>
                                        <p:attrNameLst>
                                          <p:attrName>style.visibility</p:attrName>
                                        </p:attrNameLst>
                                      </p:cBhvr>
                                      <p:to>
                                        <p:strVal val="visible"/>
                                      </p:to>
                                    </p:set>
                                    <p:animEffect transition="in" filter="wipe(up)">
                                      <p:cBhvr>
                                        <p:cTn id="24" dur="500"/>
                                        <p:tgtEl>
                                          <p:spTgt spid="33797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37991"/>
                                        </p:tgtEl>
                                        <p:attrNameLst>
                                          <p:attrName>style.visibility</p:attrName>
                                        </p:attrNameLst>
                                      </p:cBhvr>
                                      <p:to>
                                        <p:strVal val="visible"/>
                                      </p:to>
                                    </p:set>
                                    <p:animEffect transition="in" filter="wipe(left)">
                                      <p:cBhvr>
                                        <p:cTn id="29" dur="500"/>
                                        <p:tgtEl>
                                          <p:spTgt spid="33799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337992"/>
                                        </p:tgtEl>
                                        <p:attrNameLst>
                                          <p:attrName>style.visibility</p:attrName>
                                        </p:attrNameLst>
                                      </p:cBhvr>
                                      <p:to>
                                        <p:strVal val="visible"/>
                                      </p:to>
                                    </p:set>
                                    <p:animEffect transition="in" filter="wipe(left)">
                                      <p:cBhvr>
                                        <p:cTn id="34" dur="500"/>
                                        <p:tgtEl>
                                          <p:spTgt spid="33799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37993"/>
                                        </p:tgtEl>
                                        <p:attrNameLst>
                                          <p:attrName>style.visibility</p:attrName>
                                        </p:attrNameLst>
                                      </p:cBhvr>
                                      <p:to>
                                        <p:strVal val="visible"/>
                                      </p:to>
                                    </p:set>
                                    <p:animEffect transition="in" filter="wipe(left)">
                                      <p:cBhvr>
                                        <p:cTn id="39" dur="500"/>
                                        <p:tgtEl>
                                          <p:spTgt spid="33799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337979"/>
                                        </p:tgtEl>
                                        <p:attrNameLst>
                                          <p:attrName>style.visibility</p:attrName>
                                        </p:attrNameLst>
                                      </p:cBhvr>
                                      <p:to>
                                        <p:strVal val="visible"/>
                                      </p:to>
                                    </p:set>
                                    <p:animEffect transition="in" filter="wipe(up)">
                                      <p:cBhvr>
                                        <p:cTn id="44" dur="500"/>
                                        <p:tgtEl>
                                          <p:spTgt spid="33797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337980"/>
                                        </p:tgtEl>
                                        <p:attrNameLst>
                                          <p:attrName>style.visibility</p:attrName>
                                        </p:attrNameLst>
                                      </p:cBhvr>
                                      <p:to>
                                        <p:strVal val="visible"/>
                                      </p:to>
                                    </p:set>
                                    <p:animEffect transition="in" filter="wipe(up)">
                                      <p:cBhvr>
                                        <p:cTn id="49" dur="500"/>
                                        <p:tgtEl>
                                          <p:spTgt spid="337980"/>
                                        </p:tgtEl>
                                      </p:cBhvr>
                                    </p:animEffect>
                                  </p:childTnLst>
                                </p:cTn>
                              </p:par>
                            </p:childTnLst>
                          </p:cTn>
                        </p:par>
                        <p:par>
                          <p:cTn id="50" fill="hold">
                            <p:stCondLst>
                              <p:cond delay="500"/>
                            </p:stCondLst>
                            <p:childTnLst>
                              <p:par>
                                <p:cTn id="51" presetID="2" presetClass="entr" presetSubtype="4" fill="hold" grpId="0" nodeType="afterEffect">
                                  <p:stCondLst>
                                    <p:cond delay="0"/>
                                  </p:stCondLst>
                                  <p:childTnLst>
                                    <p:set>
                                      <p:cBhvr>
                                        <p:cTn id="52" dur="1" fill="hold">
                                          <p:stCondLst>
                                            <p:cond delay="0"/>
                                          </p:stCondLst>
                                        </p:cTn>
                                        <p:tgtEl>
                                          <p:spTgt spid="337981"/>
                                        </p:tgtEl>
                                        <p:attrNameLst>
                                          <p:attrName>style.visibility</p:attrName>
                                        </p:attrNameLst>
                                      </p:cBhvr>
                                      <p:to>
                                        <p:strVal val="visible"/>
                                      </p:to>
                                    </p:set>
                                    <p:anim calcmode="lin" valueType="num">
                                      <p:cBhvr additive="base">
                                        <p:cTn id="53" dur="500" fill="hold"/>
                                        <p:tgtEl>
                                          <p:spTgt spid="337981"/>
                                        </p:tgtEl>
                                        <p:attrNameLst>
                                          <p:attrName>ppt_x</p:attrName>
                                        </p:attrNameLst>
                                      </p:cBhvr>
                                      <p:tavLst>
                                        <p:tav tm="0">
                                          <p:val>
                                            <p:strVal val="#ppt_x"/>
                                          </p:val>
                                        </p:tav>
                                        <p:tav tm="100000">
                                          <p:val>
                                            <p:strVal val="#ppt_x"/>
                                          </p:val>
                                        </p:tav>
                                      </p:tavLst>
                                    </p:anim>
                                    <p:anim calcmode="lin" valueType="num">
                                      <p:cBhvr additive="base">
                                        <p:cTn id="54" dur="500" fill="hold"/>
                                        <p:tgtEl>
                                          <p:spTgt spid="3379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6" grpId="0" autoUpdateAnimBg="0"/>
      <p:bldP spid="337977" grpId="0" autoUpdateAnimBg="0"/>
      <p:bldP spid="337979" grpId="0" autoUpdateAnimBg="0"/>
      <p:bldP spid="337980" grpId="0" autoUpdateAnimBg="0"/>
      <p:bldP spid="337981" grpId="0" autoUpdateAnimBg="0"/>
      <p:bldP spid="33799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灯片编号占位符 2"/>
          <p:cNvSpPr>
            <a:spLocks noGrp="1"/>
          </p:cNvSpPr>
          <p:nvPr>
            <p:ph type="sldNum" sz="quarter" idx="11"/>
          </p:nvPr>
        </p:nvSpPr>
        <p:spPr/>
        <p:txBody>
          <a:bodyPr/>
          <a:lstStyle/>
          <a:p>
            <a:fld id="{A1804E7C-E704-498C-9103-E1D0C0459AB1}" type="slidenum">
              <a:rPr lang="en-US" altLang="zh-CN"/>
              <a:pPr/>
              <a:t>12</a:t>
            </a:fld>
            <a:endParaRPr lang="en-US" altLang="zh-CN"/>
          </a:p>
        </p:txBody>
      </p:sp>
      <p:sp>
        <p:nvSpPr>
          <p:cNvPr id="43010" name="Text Box 2"/>
          <p:cNvSpPr txBox="1">
            <a:spLocks noChangeArrowheads="1"/>
          </p:cNvSpPr>
          <p:nvPr/>
        </p:nvSpPr>
        <p:spPr bwMode="auto">
          <a:xfrm>
            <a:off x="508000" y="563563"/>
            <a:ext cx="4724400" cy="494624"/>
          </a:xfrm>
          <a:prstGeom prst="rect">
            <a:avLst/>
          </a:prstGeom>
          <a:noFill/>
          <a:ln w="28575">
            <a:noFill/>
            <a:miter lim="800000"/>
            <a:headEnd/>
            <a:tailEnd/>
          </a:ln>
          <a:effectLst/>
        </p:spPr>
        <p:txBody>
          <a:bodyPr lIns="90000" tIns="46800" rIns="90000" bIns="46800">
            <a:spAutoFit/>
          </a:bodyPr>
          <a:lstStyle/>
          <a:p>
            <a:r>
              <a:rPr kumimoji="1" lang="en-US" altLang="zh-CN" sz="2600" b="1">
                <a:solidFill>
                  <a:srgbClr val="CC3300"/>
                </a:solidFill>
                <a:latin typeface="Times New Roman" pitchFamily="18" charset="0"/>
              </a:rPr>
              <a:t>(2)</a:t>
            </a:r>
            <a:r>
              <a:rPr kumimoji="1" lang="zh-CN" altLang="en-US" sz="2600" b="1">
                <a:solidFill>
                  <a:srgbClr val="CC3300"/>
                </a:solidFill>
                <a:latin typeface="Times New Roman" pitchFamily="18" charset="0"/>
              </a:rPr>
              <a:t>恢复时间</a:t>
            </a:r>
            <a:r>
              <a:rPr kumimoji="1" lang="en-US" altLang="zh-CN" sz="2600" b="1" i="1">
                <a:solidFill>
                  <a:srgbClr val="CC3300"/>
                </a:solidFill>
                <a:latin typeface="Times New Roman" pitchFamily="18" charset="0"/>
              </a:rPr>
              <a:t>t</a:t>
            </a:r>
            <a:r>
              <a:rPr kumimoji="1" lang="en-US" altLang="zh-CN" sz="2600" b="1" baseline="-25000">
                <a:solidFill>
                  <a:srgbClr val="CC3300"/>
                </a:solidFill>
                <a:latin typeface="Times New Roman" pitchFamily="18" charset="0"/>
              </a:rPr>
              <a:t>re</a:t>
            </a:r>
          </a:p>
        </p:txBody>
      </p:sp>
      <p:sp>
        <p:nvSpPr>
          <p:cNvPr id="43036" name="Text Box 28"/>
          <p:cNvSpPr txBox="1">
            <a:spLocks noChangeArrowheads="1"/>
          </p:cNvSpPr>
          <p:nvPr/>
        </p:nvSpPr>
        <p:spPr bwMode="auto">
          <a:xfrm>
            <a:off x="2540001" y="4051300"/>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0</a:t>
            </a:r>
          </a:p>
        </p:txBody>
      </p:sp>
      <p:sp>
        <p:nvSpPr>
          <p:cNvPr id="43037" name="Text Box 29"/>
          <p:cNvSpPr txBox="1">
            <a:spLocks noChangeArrowheads="1"/>
          </p:cNvSpPr>
          <p:nvPr/>
        </p:nvSpPr>
        <p:spPr bwMode="auto">
          <a:xfrm>
            <a:off x="3962400" y="4051300"/>
            <a:ext cx="445741"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baseline="-25000">
                <a:latin typeface="Times New Roman" pitchFamily="18" charset="0"/>
              </a:rPr>
              <a:t>re</a:t>
            </a:r>
          </a:p>
        </p:txBody>
      </p:sp>
      <p:sp>
        <p:nvSpPr>
          <p:cNvPr id="43038" name="Line 30"/>
          <p:cNvSpPr>
            <a:spLocks noChangeShapeType="1"/>
          </p:cNvSpPr>
          <p:nvPr/>
        </p:nvSpPr>
        <p:spPr bwMode="auto">
          <a:xfrm>
            <a:off x="4267200" y="1993900"/>
            <a:ext cx="0" cy="198120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43041" name="Text Box 33"/>
          <p:cNvSpPr txBox="1">
            <a:spLocks noChangeArrowheads="1"/>
          </p:cNvSpPr>
          <p:nvPr/>
        </p:nvSpPr>
        <p:spPr bwMode="auto">
          <a:xfrm>
            <a:off x="6288618" y="549275"/>
            <a:ext cx="5505449" cy="894733"/>
          </a:xfrm>
          <a:prstGeom prst="rect">
            <a:avLst/>
          </a:prstGeom>
          <a:noFill/>
          <a:ln w="28575">
            <a:noFill/>
            <a:miter lim="800000"/>
            <a:headEnd/>
            <a:tailEnd/>
          </a:ln>
          <a:effectLst/>
        </p:spPr>
        <p:txBody>
          <a:bodyPr lIns="90000" tIns="46800" rIns="90000" bIns="46800">
            <a:spAutoFit/>
          </a:bodyPr>
          <a:lstStyle/>
          <a:p>
            <a:r>
              <a:rPr kumimoji="1" lang="en-US" altLang="zh-CN" sz="2600" b="1">
                <a:latin typeface="Times New Roman" pitchFamily="18" charset="0"/>
              </a:rPr>
              <a:t>    </a:t>
            </a:r>
            <a:r>
              <a:rPr kumimoji="1" lang="zh-CN" altLang="en-US" sz="2600" b="1">
                <a:latin typeface="Times New Roman" pitchFamily="18" charset="0"/>
              </a:rPr>
              <a:t>一般认为经过</a:t>
            </a:r>
            <a:r>
              <a:rPr kumimoji="1" lang="en-US" altLang="zh-CN" sz="2600" b="1">
                <a:latin typeface="Times New Roman" pitchFamily="18" charset="0"/>
              </a:rPr>
              <a:t>(3~5)RC</a:t>
            </a:r>
            <a:r>
              <a:rPr kumimoji="1" lang="zh-CN" altLang="en-US" sz="2600" b="1">
                <a:latin typeface="Times New Roman" pitchFamily="18" charset="0"/>
              </a:rPr>
              <a:t>时间，电容已经放电完毕，即：</a:t>
            </a:r>
          </a:p>
        </p:txBody>
      </p:sp>
      <p:sp>
        <p:nvSpPr>
          <p:cNvPr id="43042" name="Text Box 34"/>
          <p:cNvSpPr txBox="1">
            <a:spLocks noChangeArrowheads="1"/>
          </p:cNvSpPr>
          <p:nvPr/>
        </p:nvSpPr>
        <p:spPr bwMode="auto">
          <a:xfrm>
            <a:off x="719667" y="5100638"/>
            <a:ext cx="4749800" cy="494624"/>
          </a:xfrm>
          <a:prstGeom prst="rect">
            <a:avLst/>
          </a:prstGeom>
          <a:noFill/>
          <a:ln w="28575">
            <a:noFill/>
            <a:miter lim="800000"/>
            <a:headEnd/>
            <a:tailEnd/>
          </a:ln>
          <a:effectLst/>
        </p:spPr>
        <p:txBody>
          <a:bodyPr lIns="90000" tIns="46800" rIns="90000" bIns="46800">
            <a:spAutoFit/>
          </a:bodyPr>
          <a:lstStyle/>
          <a:p>
            <a:r>
              <a:rPr kumimoji="1" lang="en-US" altLang="zh-CN" sz="2600" b="1">
                <a:solidFill>
                  <a:srgbClr val="CC3300"/>
                </a:solidFill>
                <a:latin typeface="Times New Roman" pitchFamily="18" charset="0"/>
              </a:rPr>
              <a:t>(3)</a:t>
            </a:r>
            <a:r>
              <a:rPr kumimoji="1" lang="zh-CN" altLang="en-US" sz="2600" b="1">
                <a:solidFill>
                  <a:srgbClr val="CC3300"/>
                </a:solidFill>
                <a:latin typeface="Times New Roman" pitchFamily="18" charset="0"/>
              </a:rPr>
              <a:t>最大工作频率：</a:t>
            </a:r>
          </a:p>
        </p:txBody>
      </p:sp>
      <p:graphicFrame>
        <p:nvGraphicFramePr>
          <p:cNvPr id="43043" name="Object 35"/>
          <p:cNvGraphicFramePr>
            <a:graphicFrameLocks noChangeAspect="1"/>
          </p:cNvGraphicFramePr>
          <p:nvPr/>
        </p:nvGraphicFramePr>
        <p:xfrm>
          <a:off x="5232400" y="4787901"/>
          <a:ext cx="4267200" cy="1089025"/>
        </p:xfrm>
        <a:graphic>
          <a:graphicData uri="http://schemas.openxmlformats.org/presentationml/2006/ole">
            <p:oleObj spid="_x0000_s88066" name="Equation" r:id="rId3" imgW="1269720" imgH="431640" progId="Equation.3">
              <p:embed/>
            </p:oleObj>
          </a:graphicData>
        </a:graphic>
      </p:graphicFrame>
      <p:sp>
        <p:nvSpPr>
          <p:cNvPr id="43044" name="Text Box 36"/>
          <p:cNvSpPr txBox="1">
            <a:spLocks noChangeArrowheads="1"/>
          </p:cNvSpPr>
          <p:nvPr/>
        </p:nvSpPr>
        <p:spPr bwMode="auto">
          <a:xfrm>
            <a:off x="6576485" y="2771776"/>
            <a:ext cx="5615516" cy="1520825"/>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600" b="1">
                <a:latin typeface="Times New Roman" pitchFamily="18" charset="0"/>
              </a:rPr>
              <a:t>    </a:t>
            </a:r>
            <a:r>
              <a:rPr kumimoji="1" lang="zh-CN" altLang="en-US" sz="2600" b="1">
                <a:latin typeface="Times New Roman" pitchFamily="18" charset="0"/>
              </a:rPr>
              <a:t>则，触发脉冲的间隔</a:t>
            </a:r>
          </a:p>
          <a:p>
            <a:pPr>
              <a:lnSpc>
                <a:spcPct val="120000"/>
              </a:lnSpc>
            </a:pPr>
            <a:r>
              <a:rPr kumimoji="1" lang="en-US" altLang="zh-CN" sz="2600" b="1">
                <a:latin typeface="Times New Roman" pitchFamily="18" charset="0"/>
              </a:rPr>
              <a:t>(</a:t>
            </a:r>
            <a:r>
              <a:rPr kumimoji="1" lang="zh-CN" altLang="en-US" sz="2600" b="1">
                <a:latin typeface="Times New Roman" pitchFamily="18" charset="0"/>
              </a:rPr>
              <a:t>周期</a:t>
            </a:r>
            <a:r>
              <a:rPr kumimoji="1" lang="en-US" altLang="zh-CN" sz="2600" b="1">
                <a:latin typeface="Times New Roman" pitchFamily="18" charset="0"/>
              </a:rPr>
              <a:t>)</a:t>
            </a:r>
            <a:r>
              <a:rPr kumimoji="1" lang="zh-CN" altLang="en-US" sz="2600" b="1">
                <a:latin typeface="Times New Roman" pitchFamily="18" charset="0"/>
              </a:rPr>
              <a:t>最小不能小于</a:t>
            </a:r>
            <a:r>
              <a:rPr kumimoji="1" lang="en-US" altLang="zh-CN" sz="2600" b="1" i="1">
                <a:latin typeface="Times New Roman" pitchFamily="18" charset="0"/>
              </a:rPr>
              <a:t>t</a:t>
            </a:r>
            <a:r>
              <a:rPr kumimoji="1" lang="en-US" altLang="zh-CN" sz="2600" b="1" baseline="-25000">
                <a:latin typeface="Times New Roman" pitchFamily="18" charset="0"/>
              </a:rPr>
              <a:t>w</a:t>
            </a:r>
            <a:r>
              <a:rPr kumimoji="1" lang="en-US" altLang="zh-CN" sz="2600" b="1">
                <a:latin typeface="Times New Roman" pitchFamily="18" charset="0"/>
              </a:rPr>
              <a:t>+</a:t>
            </a:r>
            <a:r>
              <a:rPr kumimoji="1" lang="en-US" altLang="zh-CN" sz="2600" b="1" i="1">
                <a:latin typeface="Times New Roman" pitchFamily="18" charset="0"/>
              </a:rPr>
              <a:t>t</a:t>
            </a:r>
            <a:r>
              <a:rPr kumimoji="1" lang="en-US" altLang="zh-CN" sz="2600" b="1" baseline="-25000">
                <a:latin typeface="Times New Roman" pitchFamily="18" charset="0"/>
              </a:rPr>
              <a:t>re</a:t>
            </a:r>
            <a:r>
              <a:rPr kumimoji="1" lang="zh-CN" altLang="en-US" sz="2600" b="1">
                <a:latin typeface="Times New Roman" pitchFamily="18" charset="0"/>
              </a:rPr>
              <a:t>，</a:t>
            </a:r>
          </a:p>
          <a:p>
            <a:pPr>
              <a:lnSpc>
                <a:spcPct val="120000"/>
              </a:lnSpc>
            </a:pPr>
            <a:r>
              <a:rPr kumimoji="1" lang="zh-CN" altLang="en-US" sz="2600" b="1">
                <a:latin typeface="Times New Roman" pitchFamily="18" charset="0"/>
              </a:rPr>
              <a:t>    即：</a:t>
            </a:r>
            <a:r>
              <a:rPr kumimoji="1" lang="en-US" altLang="zh-CN" sz="2600" b="1">
                <a:latin typeface="Times New Roman" pitchFamily="18" charset="0"/>
              </a:rPr>
              <a:t>T</a:t>
            </a:r>
            <a:r>
              <a:rPr kumimoji="1" lang="en-US" altLang="zh-CN" sz="2600" b="1" baseline="-25000">
                <a:latin typeface="Times New Roman" pitchFamily="18" charset="0"/>
              </a:rPr>
              <a:t>min</a:t>
            </a:r>
            <a:r>
              <a:rPr kumimoji="1" lang="en-US" altLang="zh-CN" sz="2600" b="1">
                <a:latin typeface="Times New Roman" pitchFamily="18" charset="0"/>
              </a:rPr>
              <a:t>&gt;</a:t>
            </a:r>
            <a:r>
              <a:rPr kumimoji="1" lang="en-US" altLang="zh-CN" sz="2600" b="1" i="1">
                <a:latin typeface="Times New Roman" pitchFamily="18" charset="0"/>
              </a:rPr>
              <a:t>t</a:t>
            </a:r>
            <a:r>
              <a:rPr kumimoji="1" lang="en-US" altLang="zh-CN" sz="2600" b="1" baseline="-25000">
                <a:latin typeface="Times New Roman" pitchFamily="18" charset="0"/>
              </a:rPr>
              <a:t>w</a:t>
            </a:r>
            <a:r>
              <a:rPr kumimoji="1" lang="en-US" altLang="zh-CN" sz="2600" b="1">
                <a:latin typeface="Times New Roman" pitchFamily="18" charset="0"/>
              </a:rPr>
              <a:t>+</a:t>
            </a:r>
            <a:r>
              <a:rPr kumimoji="1" lang="en-US" altLang="zh-CN" sz="2600" b="1" i="1">
                <a:latin typeface="Times New Roman" pitchFamily="18" charset="0"/>
              </a:rPr>
              <a:t>t</a:t>
            </a:r>
            <a:r>
              <a:rPr kumimoji="1" lang="en-US" altLang="zh-CN" sz="2600" b="1" baseline="-25000">
                <a:latin typeface="Times New Roman" pitchFamily="18" charset="0"/>
              </a:rPr>
              <a:t>re</a:t>
            </a:r>
          </a:p>
        </p:txBody>
      </p:sp>
      <p:sp>
        <p:nvSpPr>
          <p:cNvPr id="43048" name="Text Box 40"/>
          <p:cNvSpPr txBox="1">
            <a:spLocks noChangeArrowheads="1"/>
          </p:cNvSpPr>
          <p:nvPr/>
        </p:nvSpPr>
        <p:spPr bwMode="auto">
          <a:xfrm>
            <a:off x="2946401" y="1231900"/>
            <a:ext cx="1841500"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CC3300"/>
                </a:solidFill>
                <a:latin typeface="Times New Roman" pitchFamily="18" charset="0"/>
              </a:rPr>
              <a:t>V</a:t>
            </a:r>
            <a:r>
              <a:rPr kumimoji="1" lang="en-US" altLang="zh-CN" sz="2400" b="1" baseline="-25000">
                <a:solidFill>
                  <a:srgbClr val="CC3300"/>
                </a:solidFill>
                <a:latin typeface="Times New Roman" pitchFamily="18" charset="0"/>
              </a:rPr>
              <a:t>DD</a:t>
            </a:r>
            <a:r>
              <a:rPr kumimoji="1" lang="en-US" altLang="zh-CN" sz="2400" b="1">
                <a:solidFill>
                  <a:srgbClr val="CC3300"/>
                </a:solidFill>
                <a:latin typeface="Times New Roman" pitchFamily="18" charset="0"/>
              </a:rPr>
              <a:t>+V</a:t>
            </a:r>
            <a:r>
              <a:rPr kumimoji="1" lang="en-US" altLang="zh-CN" sz="2400" b="1" baseline="-25000">
                <a:solidFill>
                  <a:srgbClr val="CC3300"/>
                </a:solidFill>
                <a:latin typeface="Times New Roman" pitchFamily="18" charset="0"/>
              </a:rPr>
              <a:t>TH</a:t>
            </a:r>
          </a:p>
        </p:txBody>
      </p:sp>
      <p:sp>
        <p:nvSpPr>
          <p:cNvPr id="43049" name="Line 41"/>
          <p:cNvSpPr>
            <a:spLocks noChangeShapeType="1"/>
          </p:cNvSpPr>
          <p:nvPr/>
        </p:nvSpPr>
        <p:spPr bwMode="auto">
          <a:xfrm flipV="1">
            <a:off x="508000" y="1460500"/>
            <a:ext cx="0" cy="121920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43050" name="Line 42"/>
          <p:cNvSpPr>
            <a:spLocks noChangeShapeType="1"/>
          </p:cNvSpPr>
          <p:nvPr/>
        </p:nvSpPr>
        <p:spPr bwMode="auto">
          <a:xfrm>
            <a:off x="508000" y="2679700"/>
            <a:ext cx="5791200"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43051" name="Line 43"/>
          <p:cNvSpPr>
            <a:spLocks noChangeShapeType="1"/>
          </p:cNvSpPr>
          <p:nvPr/>
        </p:nvSpPr>
        <p:spPr bwMode="auto">
          <a:xfrm flipV="1">
            <a:off x="508000" y="2908300"/>
            <a:ext cx="0" cy="114300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43052" name="Line 44"/>
          <p:cNvSpPr>
            <a:spLocks noChangeShapeType="1"/>
          </p:cNvSpPr>
          <p:nvPr/>
        </p:nvSpPr>
        <p:spPr bwMode="auto">
          <a:xfrm>
            <a:off x="508000" y="4051300"/>
            <a:ext cx="57912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43053" name="Text Box 45"/>
          <p:cNvSpPr txBox="1">
            <a:spLocks noChangeArrowheads="1"/>
          </p:cNvSpPr>
          <p:nvPr/>
        </p:nvSpPr>
        <p:spPr bwMode="auto">
          <a:xfrm>
            <a:off x="609601" y="1414463"/>
            <a:ext cx="465490"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R</a:t>
            </a:r>
          </a:p>
        </p:txBody>
      </p:sp>
      <p:sp>
        <p:nvSpPr>
          <p:cNvPr id="43054" name="Text Box 46"/>
          <p:cNvSpPr txBox="1">
            <a:spLocks noChangeArrowheads="1"/>
          </p:cNvSpPr>
          <p:nvPr/>
        </p:nvSpPr>
        <p:spPr bwMode="auto">
          <a:xfrm>
            <a:off x="609601" y="2786063"/>
            <a:ext cx="478314"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43055" name="Line 47"/>
          <p:cNvSpPr>
            <a:spLocks noChangeShapeType="1"/>
          </p:cNvSpPr>
          <p:nvPr/>
        </p:nvSpPr>
        <p:spPr bwMode="auto">
          <a:xfrm>
            <a:off x="508000" y="1993900"/>
            <a:ext cx="91440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3056" name="Line 48"/>
          <p:cNvSpPr>
            <a:spLocks noChangeShapeType="1"/>
          </p:cNvSpPr>
          <p:nvPr/>
        </p:nvSpPr>
        <p:spPr bwMode="auto">
          <a:xfrm>
            <a:off x="508000" y="3975100"/>
            <a:ext cx="91440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3057" name="Line 49"/>
          <p:cNvSpPr>
            <a:spLocks noChangeShapeType="1"/>
          </p:cNvSpPr>
          <p:nvPr/>
        </p:nvSpPr>
        <p:spPr bwMode="auto">
          <a:xfrm>
            <a:off x="1422400" y="1993900"/>
            <a:ext cx="0" cy="685800"/>
          </a:xfrm>
          <a:prstGeom prst="line">
            <a:avLst/>
          </a:prstGeom>
          <a:noFill/>
          <a:ln w="57150">
            <a:solidFill>
              <a:srgbClr val="FF33CC"/>
            </a:solidFill>
            <a:round/>
            <a:headEnd/>
            <a:tailEnd/>
          </a:ln>
          <a:effectLst/>
        </p:spPr>
        <p:txBody>
          <a:bodyPr wrap="none" lIns="90000" tIns="46800" rIns="90000" bIns="46800">
            <a:spAutoFit/>
          </a:bodyPr>
          <a:lstStyle/>
          <a:p>
            <a:endParaRPr lang="zh-CN" altLang="en-US"/>
          </a:p>
        </p:txBody>
      </p:sp>
      <p:sp>
        <p:nvSpPr>
          <p:cNvPr id="43058" name="Line 50"/>
          <p:cNvSpPr>
            <a:spLocks noChangeShapeType="1"/>
          </p:cNvSpPr>
          <p:nvPr/>
        </p:nvSpPr>
        <p:spPr bwMode="auto">
          <a:xfrm flipV="1">
            <a:off x="1422400" y="3289300"/>
            <a:ext cx="0" cy="685800"/>
          </a:xfrm>
          <a:prstGeom prst="line">
            <a:avLst/>
          </a:prstGeom>
          <a:noFill/>
          <a:ln w="57150">
            <a:solidFill>
              <a:srgbClr val="FF33CC"/>
            </a:solidFill>
            <a:round/>
            <a:headEnd/>
            <a:tailEnd/>
          </a:ln>
          <a:effectLst/>
        </p:spPr>
        <p:txBody>
          <a:bodyPr wrap="none" lIns="90000" tIns="46800" rIns="90000" bIns="46800">
            <a:spAutoFit/>
          </a:bodyPr>
          <a:lstStyle/>
          <a:p>
            <a:endParaRPr lang="zh-CN" altLang="en-US"/>
          </a:p>
        </p:txBody>
      </p:sp>
      <p:sp>
        <p:nvSpPr>
          <p:cNvPr id="43059" name="Freeform 51"/>
          <p:cNvSpPr>
            <a:spLocks/>
          </p:cNvSpPr>
          <p:nvPr/>
        </p:nvSpPr>
        <p:spPr bwMode="auto">
          <a:xfrm>
            <a:off x="1422400" y="2298700"/>
            <a:ext cx="1320800" cy="381000"/>
          </a:xfrm>
          <a:custGeom>
            <a:avLst/>
            <a:gdLst/>
            <a:ahLst/>
            <a:cxnLst>
              <a:cxn ang="0">
                <a:pos x="0" y="192"/>
              </a:cxn>
              <a:cxn ang="0">
                <a:pos x="624" y="0"/>
              </a:cxn>
            </a:cxnLst>
            <a:rect l="0" t="0" r="r" b="b"/>
            <a:pathLst>
              <a:path w="624" h="192">
                <a:moveTo>
                  <a:pt x="0" y="192"/>
                </a:moveTo>
                <a:cubicBezTo>
                  <a:pt x="158" y="113"/>
                  <a:pt x="405" y="31"/>
                  <a:pt x="624" y="0"/>
                </a:cubicBezTo>
              </a:path>
            </a:pathLst>
          </a:custGeom>
          <a:noFill/>
          <a:ln w="57150" cap="flat" cmpd="sng">
            <a:solidFill>
              <a:srgbClr val="006600"/>
            </a:solidFill>
            <a:prstDash val="solid"/>
            <a:round/>
            <a:headEnd/>
            <a:tailEnd type="none" w="med" len="med"/>
          </a:ln>
          <a:effectLst/>
        </p:spPr>
        <p:txBody>
          <a:bodyPr lIns="90000" tIns="46800" rIns="90000" bIns="46800">
            <a:spAutoFit/>
          </a:bodyPr>
          <a:lstStyle/>
          <a:p>
            <a:endParaRPr lang="zh-CN" altLang="en-US"/>
          </a:p>
        </p:txBody>
      </p:sp>
      <p:sp>
        <p:nvSpPr>
          <p:cNvPr id="43060" name="Line 52"/>
          <p:cNvSpPr>
            <a:spLocks noChangeShapeType="1"/>
          </p:cNvSpPr>
          <p:nvPr/>
        </p:nvSpPr>
        <p:spPr bwMode="auto">
          <a:xfrm>
            <a:off x="508000" y="2298700"/>
            <a:ext cx="2235200"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43061" name="Line 53"/>
          <p:cNvSpPr>
            <a:spLocks noChangeShapeType="1"/>
          </p:cNvSpPr>
          <p:nvPr/>
        </p:nvSpPr>
        <p:spPr bwMode="auto">
          <a:xfrm>
            <a:off x="1422400" y="3289300"/>
            <a:ext cx="1320800" cy="0"/>
          </a:xfrm>
          <a:prstGeom prst="line">
            <a:avLst/>
          </a:prstGeom>
          <a:noFill/>
          <a:ln w="57150">
            <a:solidFill>
              <a:srgbClr val="006600"/>
            </a:solidFill>
            <a:round/>
            <a:headEnd/>
            <a:tailEnd/>
          </a:ln>
          <a:effectLst/>
        </p:spPr>
        <p:txBody>
          <a:bodyPr lIns="90000" tIns="46800" rIns="90000" bIns="46800">
            <a:spAutoFit/>
          </a:bodyPr>
          <a:lstStyle/>
          <a:p>
            <a:endParaRPr lang="zh-CN" altLang="en-US"/>
          </a:p>
        </p:txBody>
      </p:sp>
      <p:sp>
        <p:nvSpPr>
          <p:cNvPr id="43062" name="Text Box 54"/>
          <p:cNvSpPr txBox="1">
            <a:spLocks noChangeArrowheads="1"/>
          </p:cNvSpPr>
          <p:nvPr/>
        </p:nvSpPr>
        <p:spPr bwMode="auto">
          <a:xfrm>
            <a:off x="1708151" y="1882775"/>
            <a:ext cx="701131"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43063" name="Line 55"/>
          <p:cNvSpPr>
            <a:spLocks noChangeShapeType="1"/>
          </p:cNvSpPr>
          <p:nvPr/>
        </p:nvSpPr>
        <p:spPr bwMode="auto">
          <a:xfrm>
            <a:off x="2743200" y="3289300"/>
            <a:ext cx="0" cy="6858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43064" name="Line 56"/>
          <p:cNvSpPr>
            <a:spLocks noChangeShapeType="1"/>
          </p:cNvSpPr>
          <p:nvPr/>
        </p:nvSpPr>
        <p:spPr bwMode="auto">
          <a:xfrm flipV="1">
            <a:off x="2743200" y="1460500"/>
            <a:ext cx="0" cy="83820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3065" name="Line 57"/>
          <p:cNvSpPr>
            <a:spLocks noChangeShapeType="1"/>
          </p:cNvSpPr>
          <p:nvPr/>
        </p:nvSpPr>
        <p:spPr bwMode="auto">
          <a:xfrm flipV="1">
            <a:off x="2743200" y="1765300"/>
            <a:ext cx="0" cy="533400"/>
          </a:xfrm>
          <a:prstGeom prst="line">
            <a:avLst/>
          </a:prstGeom>
          <a:noFill/>
          <a:ln w="76200">
            <a:solidFill>
              <a:srgbClr val="0033CC"/>
            </a:solidFill>
            <a:round/>
            <a:headEnd/>
            <a:tailEnd/>
          </a:ln>
          <a:effectLst/>
        </p:spPr>
        <p:txBody>
          <a:bodyPr wrap="none" lIns="90000" tIns="46800" rIns="90000" bIns="46800">
            <a:spAutoFit/>
          </a:bodyPr>
          <a:lstStyle/>
          <a:p>
            <a:endParaRPr lang="zh-CN" altLang="en-US"/>
          </a:p>
        </p:txBody>
      </p:sp>
      <p:sp>
        <p:nvSpPr>
          <p:cNvPr id="43066" name="Text Box 58"/>
          <p:cNvSpPr txBox="1">
            <a:spLocks noChangeArrowheads="1"/>
          </p:cNvSpPr>
          <p:nvPr/>
        </p:nvSpPr>
        <p:spPr bwMode="auto">
          <a:xfrm>
            <a:off x="2844800" y="1993900"/>
            <a:ext cx="1183635"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rPr>
              <a:t>+Δ</a:t>
            </a:r>
            <a:r>
              <a:rPr kumimoji="1" lang="en-US" altLang="zh-CN" sz="2400" b="1" baseline="-25000">
                <a:latin typeface="Times New Roman" pitchFamily="18" charset="0"/>
              </a:rPr>
              <a:t>+</a:t>
            </a:r>
          </a:p>
        </p:txBody>
      </p:sp>
      <p:sp>
        <p:nvSpPr>
          <p:cNvPr id="43067" name="Line 59"/>
          <p:cNvSpPr>
            <a:spLocks noChangeShapeType="1"/>
          </p:cNvSpPr>
          <p:nvPr/>
        </p:nvSpPr>
        <p:spPr bwMode="auto">
          <a:xfrm>
            <a:off x="508000" y="1987550"/>
            <a:ext cx="5791200" cy="0"/>
          </a:xfrm>
          <a:prstGeom prst="line">
            <a:avLst/>
          </a:prstGeom>
          <a:noFill/>
          <a:ln w="12700">
            <a:solidFill>
              <a:srgbClr val="CC3300"/>
            </a:solidFill>
            <a:prstDash val="lgDash"/>
            <a:round/>
            <a:headEnd/>
            <a:tailEnd/>
          </a:ln>
          <a:effectLst/>
        </p:spPr>
        <p:txBody>
          <a:bodyPr wrap="none" lIns="90000" tIns="46800" rIns="90000" bIns="46800">
            <a:spAutoFit/>
          </a:bodyPr>
          <a:lstStyle/>
          <a:p>
            <a:endParaRPr lang="zh-CN" altLang="en-US"/>
          </a:p>
        </p:txBody>
      </p:sp>
      <p:sp>
        <p:nvSpPr>
          <p:cNvPr id="43068" name="Line 60"/>
          <p:cNvSpPr>
            <a:spLocks noChangeShapeType="1"/>
          </p:cNvSpPr>
          <p:nvPr/>
        </p:nvSpPr>
        <p:spPr bwMode="auto">
          <a:xfrm>
            <a:off x="2743200" y="3975100"/>
            <a:ext cx="3149600" cy="0"/>
          </a:xfrm>
          <a:prstGeom prst="line">
            <a:avLst/>
          </a:prstGeom>
          <a:noFill/>
          <a:ln w="57150">
            <a:solidFill>
              <a:srgbClr val="0033CC"/>
            </a:solidFill>
            <a:round/>
            <a:headEnd/>
            <a:tailEnd type="triangle" w="med" len="med"/>
          </a:ln>
          <a:effectLst/>
        </p:spPr>
        <p:txBody>
          <a:bodyPr wrap="none" lIns="90000" tIns="46800" rIns="90000" bIns="46800">
            <a:spAutoFit/>
          </a:bodyPr>
          <a:lstStyle/>
          <a:p>
            <a:endParaRPr lang="zh-CN" altLang="en-US"/>
          </a:p>
        </p:txBody>
      </p:sp>
      <p:sp>
        <p:nvSpPr>
          <p:cNvPr id="43069" name="Freeform 61"/>
          <p:cNvSpPr>
            <a:spLocks/>
          </p:cNvSpPr>
          <p:nvPr/>
        </p:nvSpPr>
        <p:spPr bwMode="auto">
          <a:xfrm>
            <a:off x="2743200" y="1460500"/>
            <a:ext cx="181822" cy="371513"/>
          </a:xfrm>
          <a:custGeom>
            <a:avLst/>
            <a:gdLst/>
            <a:ahLst/>
            <a:cxnLst>
              <a:cxn ang="0">
                <a:pos x="0" y="0"/>
              </a:cxn>
              <a:cxn ang="0">
                <a:pos x="819" y="329"/>
              </a:cxn>
              <a:cxn ang="0">
                <a:pos x="1389" y="336"/>
              </a:cxn>
            </a:cxnLst>
            <a:rect l="0" t="0" r="r" b="b"/>
            <a:pathLst>
              <a:path w="1389" h="336">
                <a:moveTo>
                  <a:pt x="0" y="0"/>
                </a:moveTo>
                <a:cubicBezTo>
                  <a:pt x="165" y="153"/>
                  <a:pt x="336" y="329"/>
                  <a:pt x="819" y="329"/>
                </a:cubicBezTo>
                <a:cubicBezTo>
                  <a:pt x="1067" y="334"/>
                  <a:pt x="1220" y="336"/>
                  <a:pt x="1389" y="336"/>
                </a:cubicBezTo>
              </a:path>
            </a:pathLst>
          </a:custGeom>
          <a:noFill/>
          <a:ln w="57150" cap="flat" cmpd="sng">
            <a:solidFill>
              <a:srgbClr val="CC3300"/>
            </a:solidFill>
            <a:prstDash val="solid"/>
            <a:round/>
            <a:headEnd/>
            <a:tailEnd type="triangle" w="med" len="med"/>
          </a:ln>
          <a:effectLst/>
        </p:spPr>
        <p:txBody>
          <a:bodyPr wrap="none" lIns="90000" tIns="46800" rIns="90000" bIns="46800">
            <a:spAutoFit/>
          </a:bodyPr>
          <a:lstStyle/>
          <a:p>
            <a:endParaRPr lang="zh-CN" altLang="en-US"/>
          </a:p>
        </p:txBody>
      </p:sp>
      <p:sp>
        <p:nvSpPr>
          <p:cNvPr id="43070" name="Freeform 62"/>
          <p:cNvSpPr>
            <a:spLocks/>
          </p:cNvSpPr>
          <p:nvPr/>
        </p:nvSpPr>
        <p:spPr bwMode="auto">
          <a:xfrm>
            <a:off x="2743200" y="1765300"/>
            <a:ext cx="2940051" cy="371513"/>
          </a:xfrm>
          <a:custGeom>
            <a:avLst/>
            <a:gdLst/>
            <a:ahLst/>
            <a:cxnLst>
              <a:cxn ang="0">
                <a:pos x="0" y="0"/>
              </a:cxn>
              <a:cxn ang="0">
                <a:pos x="819" y="329"/>
              </a:cxn>
              <a:cxn ang="0">
                <a:pos x="1389" y="336"/>
              </a:cxn>
            </a:cxnLst>
            <a:rect l="0" t="0" r="r" b="b"/>
            <a:pathLst>
              <a:path w="1389" h="336">
                <a:moveTo>
                  <a:pt x="0" y="0"/>
                </a:moveTo>
                <a:cubicBezTo>
                  <a:pt x="165" y="153"/>
                  <a:pt x="336" y="329"/>
                  <a:pt x="819" y="329"/>
                </a:cubicBezTo>
                <a:cubicBezTo>
                  <a:pt x="1067" y="334"/>
                  <a:pt x="1220" y="336"/>
                  <a:pt x="1389" y="336"/>
                </a:cubicBezTo>
              </a:path>
            </a:pathLst>
          </a:custGeom>
          <a:noFill/>
          <a:ln w="57150" cap="flat" cmpd="sng">
            <a:solidFill>
              <a:srgbClr val="0033CC"/>
            </a:solidFill>
            <a:prstDash val="solid"/>
            <a:round/>
            <a:headEnd/>
            <a:tailEnd type="triangle" w="med" len="med"/>
          </a:ln>
          <a:effectLst/>
        </p:spPr>
        <p:txBody>
          <a:bodyPr lIns="90000" tIns="46800" rIns="90000" bIns="46800">
            <a:spAutoFit/>
          </a:bodyPr>
          <a:lstStyle/>
          <a:p>
            <a:endParaRPr lang="zh-CN" altLang="en-US"/>
          </a:p>
        </p:txBody>
      </p:sp>
      <p:grpSp>
        <p:nvGrpSpPr>
          <p:cNvPr id="2" name="Group 70"/>
          <p:cNvGrpSpPr>
            <a:grpSpLocks/>
          </p:cNvGrpSpPr>
          <p:nvPr/>
        </p:nvGrpSpPr>
        <p:grpSpPr bwMode="auto">
          <a:xfrm>
            <a:off x="1422400" y="3441700"/>
            <a:ext cx="1320800" cy="463550"/>
            <a:chOff x="672" y="1824"/>
            <a:chExt cx="624" cy="292"/>
          </a:xfrm>
        </p:grpSpPr>
        <p:sp>
          <p:nvSpPr>
            <p:cNvPr id="43072" name="Text Box 64"/>
            <p:cNvSpPr txBox="1">
              <a:spLocks noChangeArrowheads="1"/>
            </p:cNvSpPr>
            <p:nvPr/>
          </p:nvSpPr>
          <p:spPr bwMode="auto">
            <a:xfrm>
              <a:off x="846" y="1824"/>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sp>
          <p:nvSpPr>
            <p:cNvPr id="43073" name="Line 65"/>
            <p:cNvSpPr>
              <a:spLocks noChangeShapeType="1"/>
            </p:cNvSpPr>
            <p:nvPr/>
          </p:nvSpPr>
          <p:spPr bwMode="auto">
            <a:xfrm>
              <a:off x="1104" y="2016"/>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43074" name="Line 66"/>
            <p:cNvSpPr>
              <a:spLocks noChangeShapeType="1"/>
            </p:cNvSpPr>
            <p:nvPr/>
          </p:nvSpPr>
          <p:spPr bwMode="auto">
            <a:xfrm flipH="1">
              <a:off x="672" y="2016"/>
              <a:ext cx="1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sp>
        <p:nvSpPr>
          <p:cNvPr id="43077" name="Rectangle 69"/>
          <p:cNvSpPr>
            <a:spLocks noChangeArrowheads="1"/>
          </p:cNvSpPr>
          <p:nvPr/>
        </p:nvSpPr>
        <p:spPr bwMode="auto">
          <a:xfrm>
            <a:off x="1070398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43080" name="Rectangle 72"/>
          <p:cNvSpPr>
            <a:spLocks noChangeArrowheads="1"/>
          </p:cNvSpPr>
          <p:nvPr/>
        </p:nvSpPr>
        <p:spPr bwMode="auto">
          <a:xfrm>
            <a:off x="7440084" y="1912939"/>
            <a:ext cx="4224867" cy="586957"/>
          </a:xfrm>
          <a:prstGeom prst="rect">
            <a:avLst/>
          </a:prstGeom>
          <a:noFill/>
          <a:ln w="28575">
            <a:noFill/>
            <a:miter lim="800000"/>
            <a:headEnd/>
            <a:tailEnd/>
          </a:ln>
          <a:effectLst/>
        </p:spPr>
        <p:txBody>
          <a:bodyPr lIns="90000" tIns="46800" rIns="90000" bIns="46800">
            <a:spAutoFit/>
          </a:bodyPr>
          <a:lstStyle/>
          <a:p>
            <a:r>
              <a:rPr kumimoji="1" lang="en-US" altLang="zh-CN" sz="3200" b="1" i="1">
                <a:latin typeface="Times New Roman" pitchFamily="18" charset="0"/>
              </a:rPr>
              <a:t>t</a:t>
            </a:r>
            <a:r>
              <a:rPr kumimoji="1" lang="en-US" altLang="zh-CN" sz="3200" b="1" baseline="-25000">
                <a:latin typeface="Times New Roman" pitchFamily="18" charset="0"/>
              </a:rPr>
              <a:t>re</a:t>
            </a:r>
            <a:r>
              <a:rPr kumimoji="1" lang="en-US" altLang="zh-CN" sz="3200" b="1">
                <a:latin typeface="Times New Roman" pitchFamily="18" charset="0"/>
              </a:rPr>
              <a:t>=(3~5)RC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30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43038"/>
                                        </p:tgtEl>
                                        <p:attrNameLst>
                                          <p:attrName>style.visibility</p:attrName>
                                        </p:attrNameLst>
                                      </p:cBhvr>
                                      <p:to>
                                        <p:strVal val="visible"/>
                                      </p:to>
                                    </p:set>
                                    <p:animEffect transition="in" filter="wipe(up)">
                                      <p:cBhvr>
                                        <p:cTn id="11" dur="500"/>
                                        <p:tgtEl>
                                          <p:spTgt spid="43038"/>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4303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3041"/>
                                        </p:tgtEl>
                                        <p:attrNameLst>
                                          <p:attrName>style.visibility</p:attrName>
                                        </p:attrNameLst>
                                      </p:cBhvr>
                                      <p:to>
                                        <p:strVal val="visible"/>
                                      </p:to>
                                    </p:set>
                                    <p:animEffect transition="in" filter="wipe(left)">
                                      <p:cBhvr>
                                        <p:cTn id="20" dur="500"/>
                                        <p:tgtEl>
                                          <p:spTgt spid="4304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3080"/>
                                        </p:tgtEl>
                                        <p:attrNameLst>
                                          <p:attrName>style.visibility</p:attrName>
                                        </p:attrNameLst>
                                      </p:cBhvr>
                                      <p:to>
                                        <p:strVal val="visible"/>
                                      </p:to>
                                    </p:set>
                                    <p:animEffect transition="in" filter="wipe(left)">
                                      <p:cBhvr>
                                        <p:cTn id="25" dur="500"/>
                                        <p:tgtEl>
                                          <p:spTgt spid="4308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3044"/>
                                        </p:tgtEl>
                                        <p:attrNameLst>
                                          <p:attrName>style.visibility</p:attrName>
                                        </p:attrNameLst>
                                      </p:cBhvr>
                                      <p:to>
                                        <p:strVal val="visible"/>
                                      </p:to>
                                    </p:set>
                                    <p:animEffect transition="in" filter="wipe(left)">
                                      <p:cBhvr>
                                        <p:cTn id="30" dur="500"/>
                                        <p:tgtEl>
                                          <p:spTgt spid="4304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3042"/>
                                        </p:tgtEl>
                                        <p:attrNameLst>
                                          <p:attrName>style.visibility</p:attrName>
                                        </p:attrNameLst>
                                      </p:cBhvr>
                                      <p:to>
                                        <p:strVal val="visible"/>
                                      </p:to>
                                    </p:set>
                                    <p:animEffect transition="in" filter="wipe(left)">
                                      <p:cBhvr>
                                        <p:cTn id="35" dur="500"/>
                                        <p:tgtEl>
                                          <p:spTgt spid="43042"/>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43043"/>
                                        </p:tgtEl>
                                        <p:attrNameLst>
                                          <p:attrName>style.visibility</p:attrName>
                                        </p:attrNameLst>
                                      </p:cBhvr>
                                      <p:to>
                                        <p:strVal val="visible"/>
                                      </p:to>
                                    </p:set>
                                    <p:animEffect transition="in" filter="wipe(left)">
                                      <p:cBhvr>
                                        <p:cTn id="39" dur="500"/>
                                        <p:tgtEl>
                                          <p:spTgt spid="43043"/>
                                        </p:tgtEl>
                                      </p:cBhvr>
                                    </p:animEffect>
                                  </p:childTnLst>
                                </p:cTn>
                              </p:par>
                            </p:childTnLst>
                          </p:cTn>
                        </p:par>
                        <p:par>
                          <p:cTn id="40" fill="hold">
                            <p:stCondLst>
                              <p:cond delay="1000"/>
                            </p:stCondLst>
                            <p:childTnLst>
                              <p:par>
                                <p:cTn id="41" presetID="2" presetClass="entr" presetSubtype="4" fill="hold" grpId="0" nodeType="afterEffect">
                                  <p:stCondLst>
                                    <p:cond delay="0"/>
                                  </p:stCondLst>
                                  <p:childTnLst>
                                    <p:set>
                                      <p:cBhvr>
                                        <p:cTn id="42" dur="1" fill="hold">
                                          <p:stCondLst>
                                            <p:cond delay="0"/>
                                          </p:stCondLst>
                                        </p:cTn>
                                        <p:tgtEl>
                                          <p:spTgt spid="43077"/>
                                        </p:tgtEl>
                                        <p:attrNameLst>
                                          <p:attrName>style.visibility</p:attrName>
                                        </p:attrNameLst>
                                      </p:cBhvr>
                                      <p:to>
                                        <p:strVal val="visible"/>
                                      </p:to>
                                    </p:set>
                                    <p:anim calcmode="lin" valueType="num">
                                      <p:cBhvr additive="base">
                                        <p:cTn id="43" dur="500" fill="hold"/>
                                        <p:tgtEl>
                                          <p:spTgt spid="43077"/>
                                        </p:tgtEl>
                                        <p:attrNameLst>
                                          <p:attrName>ppt_x</p:attrName>
                                        </p:attrNameLst>
                                      </p:cBhvr>
                                      <p:tavLst>
                                        <p:tav tm="0">
                                          <p:val>
                                            <p:strVal val="#ppt_x"/>
                                          </p:val>
                                        </p:tav>
                                        <p:tav tm="100000">
                                          <p:val>
                                            <p:strVal val="#ppt_x"/>
                                          </p:val>
                                        </p:tav>
                                      </p:tavLst>
                                    </p:anim>
                                    <p:anim calcmode="lin" valueType="num">
                                      <p:cBhvr additive="base">
                                        <p:cTn id="44" dur="500" fill="hold"/>
                                        <p:tgtEl>
                                          <p:spTgt spid="4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36" grpId="0" autoUpdateAnimBg="0"/>
      <p:bldP spid="43037" grpId="0" autoUpdateAnimBg="0"/>
      <p:bldP spid="43038" grpId="0" animBg="1"/>
      <p:bldP spid="43041" grpId="0" autoUpdateAnimBg="0"/>
      <p:bldP spid="43042" grpId="0" autoUpdateAnimBg="0"/>
      <p:bldP spid="43044" grpId="0" autoUpdateAnimBg="0"/>
      <p:bldP spid="43077" grpId="0" autoUpdateAnimBg="0"/>
      <p:bldP spid="4308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灯片编号占位符 4"/>
          <p:cNvSpPr>
            <a:spLocks noGrp="1"/>
          </p:cNvSpPr>
          <p:nvPr>
            <p:ph type="sldNum" sz="quarter" idx="11"/>
          </p:nvPr>
        </p:nvSpPr>
        <p:spPr/>
        <p:txBody>
          <a:bodyPr/>
          <a:lstStyle/>
          <a:p>
            <a:fld id="{235AA2F2-FD21-42EB-AE24-8DEA5A9E886B}" type="slidenum">
              <a:rPr lang="en-US" altLang="zh-CN"/>
              <a:pPr/>
              <a:t>13</a:t>
            </a:fld>
            <a:endParaRPr lang="en-US" altLang="zh-CN"/>
          </a:p>
        </p:txBody>
      </p:sp>
      <p:sp>
        <p:nvSpPr>
          <p:cNvPr id="285700" name="Rectangle 4"/>
          <p:cNvSpPr>
            <a:spLocks noChangeArrowheads="1"/>
          </p:cNvSpPr>
          <p:nvPr/>
        </p:nvSpPr>
        <p:spPr bwMode="auto">
          <a:xfrm>
            <a:off x="624417" y="620713"/>
            <a:ext cx="6720416" cy="519112"/>
          </a:xfrm>
          <a:prstGeom prst="rect">
            <a:avLst/>
          </a:prstGeom>
          <a:noFill/>
          <a:ln w="9525">
            <a:noFill/>
            <a:miter lim="800000"/>
            <a:headEnd/>
            <a:tailEnd/>
          </a:ln>
          <a:effectLst/>
        </p:spPr>
        <p:txBody>
          <a:bodyPr anchor="ctr"/>
          <a:lstStyle/>
          <a:p>
            <a:r>
              <a:rPr lang="en-US" altLang="zh-CN" b="1">
                <a:solidFill>
                  <a:srgbClr val="0033CC"/>
                </a:solidFill>
                <a:latin typeface="宋体" pitchFamily="2" charset="-122"/>
              </a:rPr>
              <a:t>4</a:t>
            </a:r>
            <a:r>
              <a:rPr lang="zh-CN" altLang="en-US" b="1">
                <a:solidFill>
                  <a:srgbClr val="0033CC"/>
                </a:solidFill>
                <a:latin typeface="宋体" pitchFamily="2" charset="-122"/>
              </a:rPr>
              <a:t>、讨论：</a:t>
            </a:r>
            <a:endParaRPr lang="zh-CN" altLang="en-US" b="1" baseline="-25000">
              <a:solidFill>
                <a:srgbClr val="0033CC"/>
              </a:solidFill>
              <a:latin typeface="Times New Roman" pitchFamily="18" charset="0"/>
            </a:endParaRPr>
          </a:p>
        </p:txBody>
      </p:sp>
      <p:grpSp>
        <p:nvGrpSpPr>
          <p:cNvPr id="2" name="Group 80"/>
          <p:cNvGrpSpPr>
            <a:grpSpLocks/>
          </p:cNvGrpSpPr>
          <p:nvPr/>
        </p:nvGrpSpPr>
        <p:grpSpPr bwMode="auto">
          <a:xfrm>
            <a:off x="10513485" y="2060575"/>
            <a:ext cx="960967" cy="935038"/>
            <a:chOff x="1655" y="2342"/>
            <a:chExt cx="454" cy="589"/>
          </a:xfrm>
        </p:grpSpPr>
        <p:sp>
          <p:nvSpPr>
            <p:cNvPr id="285730" name="Line 34"/>
            <p:cNvSpPr>
              <a:spLocks noChangeShapeType="1"/>
            </p:cNvSpPr>
            <p:nvPr/>
          </p:nvSpPr>
          <p:spPr bwMode="auto">
            <a:xfrm>
              <a:off x="1836" y="2342"/>
              <a:ext cx="182" cy="0"/>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sp>
          <p:nvSpPr>
            <p:cNvPr id="285731" name="AutoShape 35"/>
            <p:cNvSpPr>
              <a:spLocks noChangeArrowheads="1"/>
            </p:cNvSpPr>
            <p:nvPr/>
          </p:nvSpPr>
          <p:spPr bwMode="auto">
            <a:xfrm flipV="1">
              <a:off x="1927" y="2450"/>
              <a:ext cx="182" cy="465"/>
            </a:xfrm>
            <a:prstGeom prst="triangle">
              <a:avLst>
                <a:gd name="adj" fmla="val 50000"/>
              </a:avLst>
            </a:prstGeom>
            <a:noFill/>
            <a:ln w="38100">
              <a:solidFill>
                <a:srgbClr val="CC3300"/>
              </a:solidFill>
              <a:miter lim="800000"/>
              <a:headEnd/>
              <a:tailEnd/>
            </a:ln>
            <a:effectLst/>
          </p:spPr>
          <p:txBody>
            <a:bodyPr lIns="90000" tIns="46800" rIns="90000" bIns="46800" anchor="ctr">
              <a:spAutoFit/>
            </a:bodyPr>
            <a:lstStyle/>
            <a:p>
              <a:endParaRPr lang="zh-CN" altLang="en-US"/>
            </a:p>
          </p:txBody>
        </p:sp>
        <p:sp>
          <p:nvSpPr>
            <p:cNvPr id="285732" name="Line 36"/>
            <p:cNvSpPr>
              <a:spLocks noChangeShapeType="1"/>
            </p:cNvSpPr>
            <p:nvPr/>
          </p:nvSpPr>
          <p:spPr bwMode="auto">
            <a:xfrm>
              <a:off x="2018" y="2342"/>
              <a:ext cx="0" cy="272"/>
            </a:xfrm>
            <a:prstGeom prst="line">
              <a:avLst/>
            </a:prstGeom>
            <a:noFill/>
            <a:ln w="38100">
              <a:solidFill>
                <a:srgbClr val="CC3300"/>
              </a:solidFill>
              <a:prstDash val="sysDot"/>
              <a:round/>
              <a:headEnd/>
              <a:tailEnd/>
            </a:ln>
            <a:effectLst/>
          </p:spPr>
          <p:txBody>
            <a:bodyPr wrap="none" lIns="90000" tIns="46800" rIns="90000" bIns="46800">
              <a:spAutoFit/>
            </a:bodyPr>
            <a:lstStyle/>
            <a:p>
              <a:endParaRPr lang="zh-CN" altLang="en-US"/>
            </a:p>
          </p:txBody>
        </p:sp>
        <p:sp>
          <p:nvSpPr>
            <p:cNvPr id="285733" name="Line 37"/>
            <p:cNvSpPr>
              <a:spLocks noChangeShapeType="1"/>
            </p:cNvSpPr>
            <p:nvPr/>
          </p:nvSpPr>
          <p:spPr bwMode="auto">
            <a:xfrm>
              <a:off x="1927" y="2750"/>
              <a:ext cx="182" cy="0"/>
            </a:xfrm>
            <a:prstGeom prst="line">
              <a:avLst/>
            </a:prstGeom>
            <a:noFill/>
            <a:ln w="28575">
              <a:solidFill>
                <a:srgbClr val="CC3300"/>
              </a:solidFill>
              <a:round/>
              <a:headEnd/>
              <a:tailEnd/>
            </a:ln>
            <a:effectLst/>
          </p:spPr>
          <p:txBody>
            <a:bodyPr wrap="none" lIns="90000" tIns="46800" rIns="90000" bIns="46800">
              <a:spAutoFit/>
            </a:bodyPr>
            <a:lstStyle/>
            <a:p>
              <a:endParaRPr lang="zh-CN" altLang="en-US"/>
            </a:p>
          </p:txBody>
        </p:sp>
        <p:sp>
          <p:nvSpPr>
            <p:cNvPr id="285734" name="Line 38"/>
            <p:cNvSpPr>
              <a:spLocks noChangeShapeType="1"/>
            </p:cNvSpPr>
            <p:nvPr/>
          </p:nvSpPr>
          <p:spPr bwMode="auto">
            <a:xfrm>
              <a:off x="2018" y="2750"/>
              <a:ext cx="0" cy="181"/>
            </a:xfrm>
            <a:prstGeom prst="line">
              <a:avLst/>
            </a:prstGeom>
            <a:noFill/>
            <a:ln w="38100">
              <a:solidFill>
                <a:srgbClr val="CC3300"/>
              </a:solidFill>
              <a:prstDash val="sysDot"/>
              <a:round/>
              <a:headEnd/>
              <a:tailEnd/>
            </a:ln>
            <a:effectLst/>
          </p:spPr>
          <p:txBody>
            <a:bodyPr wrap="none" lIns="90000" tIns="46800" rIns="90000" bIns="46800">
              <a:spAutoFit/>
            </a:bodyPr>
            <a:lstStyle/>
            <a:p>
              <a:endParaRPr lang="zh-CN" altLang="en-US"/>
            </a:p>
          </p:txBody>
        </p:sp>
        <p:sp>
          <p:nvSpPr>
            <p:cNvPr id="285735" name="Line 39"/>
            <p:cNvSpPr>
              <a:spLocks noChangeShapeType="1"/>
            </p:cNvSpPr>
            <p:nvPr/>
          </p:nvSpPr>
          <p:spPr bwMode="auto">
            <a:xfrm flipH="1">
              <a:off x="1655" y="2931"/>
              <a:ext cx="363" cy="0"/>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grpSp>
      <p:grpSp>
        <p:nvGrpSpPr>
          <p:cNvPr id="3" name="Group 79"/>
          <p:cNvGrpSpPr>
            <a:grpSpLocks/>
          </p:cNvGrpSpPr>
          <p:nvPr/>
        </p:nvGrpSpPr>
        <p:grpSpPr bwMode="auto">
          <a:xfrm>
            <a:off x="7323665" y="260350"/>
            <a:ext cx="4364566" cy="3390900"/>
            <a:chOff x="3233" y="391"/>
            <a:chExt cx="2062" cy="2136"/>
          </a:xfrm>
        </p:grpSpPr>
        <p:sp>
          <p:nvSpPr>
            <p:cNvPr id="285702" name="Rectangle 6"/>
            <p:cNvSpPr>
              <a:spLocks noChangeArrowheads="1"/>
            </p:cNvSpPr>
            <p:nvPr/>
          </p:nvSpPr>
          <p:spPr bwMode="auto">
            <a:xfrm>
              <a:off x="3521" y="1063"/>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285703" name="Oval 7"/>
            <p:cNvSpPr>
              <a:spLocks noChangeArrowheads="1"/>
            </p:cNvSpPr>
            <p:nvPr/>
          </p:nvSpPr>
          <p:spPr bwMode="auto">
            <a:xfrm>
              <a:off x="3713" y="850"/>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85704" name="Line 8"/>
            <p:cNvSpPr>
              <a:spLocks noChangeShapeType="1"/>
            </p:cNvSpPr>
            <p:nvPr/>
          </p:nvSpPr>
          <p:spPr bwMode="auto">
            <a:xfrm>
              <a:off x="3651" y="1351"/>
              <a:ext cx="0" cy="90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5705" name="Line 9"/>
            <p:cNvSpPr>
              <a:spLocks noChangeShapeType="1"/>
            </p:cNvSpPr>
            <p:nvPr/>
          </p:nvSpPr>
          <p:spPr bwMode="auto">
            <a:xfrm flipV="1">
              <a:off x="3761" y="535"/>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06" name="Rectangle 10"/>
            <p:cNvSpPr>
              <a:spLocks noChangeArrowheads="1"/>
            </p:cNvSpPr>
            <p:nvPr/>
          </p:nvSpPr>
          <p:spPr bwMode="auto">
            <a:xfrm>
              <a:off x="4577" y="1063"/>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285707" name="Oval 11"/>
            <p:cNvSpPr>
              <a:spLocks noChangeArrowheads="1"/>
            </p:cNvSpPr>
            <p:nvPr/>
          </p:nvSpPr>
          <p:spPr bwMode="auto">
            <a:xfrm>
              <a:off x="4769" y="850"/>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85708" name="Line 12"/>
            <p:cNvSpPr>
              <a:spLocks noChangeShapeType="1"/>
            </p:cNvSpPr>
            <p:nvPr/>
          </p:nvSpPr>
          <p:spPr bwMode="auto">
            <a:xfrm flipV="1">
              <a:off x="4817" y="535"/>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09" name="Line 13"/>
            <p:cNvSpPr>
              <a:spLocks noChangeShapeType="1"/>
            </p:cNvSpPr>
            <p:nvPr/>
          </p:nvSpPr>
          <p:spPr bwMode="auto">
            <a:xfrm>
              <a:off x="3761" y="775"/>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10" name="Line 14"/>
            <p:cNvSpPr>
              <a:spLocks noChangeShapeType="1"/>
            </p:cNvSpPr>
            <p:nvPr/>
          </p:nvSpPr>
          <p:spPr bwMode="auto">
            <a:xfrm>
              <a:off x="4529" y="1399"/>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5711" name="Line 15"/>
            <p:cNvSpPr>
              <a:spLocks noChangeShapeType="1"/>
            </p:cNvSpPr>
            <p:nvPr/>
          </p:nvSpPr>
          <p:spPr bwMode="auto">
            <a:xfrm>
              <a:off x="4577" y="1399"/>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12" name="Line 16"/>
            <p:cNvSpPr>
              <a:spLocks noChangeShapeType="1"/>
            </p:cNvSpPr>
            <p:nvPr/>
          </p:nvSpPr>
          <p:spPr bwMode="auto">
            <a:xfrm>
              <a:off x="4577" y="1543"/>
              <a:ext cx="351"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5713" name="Rectangle 17"/>
            <p:cNvSpPr>
              <a:spLocks noChangeArrowheads="1"/>
            </p:cNvSpPr>
            <p:nvPr/>
          </p:nvSpPr>
          <p:spPr bwMode="auto">
            <a:xfrm>
              <a:off x="4694" y="1718"/>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85714" name="Line 18"/>
            <p:cNvSpPr>
              <a:spLocks noChangeShapeType="1"/>
            </p:cNvSpPr>
            <p:nvPr/>
          </p:nvSpPr>
          <p:spPr bwMode="auto">
            <a:xfrm>
              <a:off x="4747" y="1351"/>
              <a:ext cx="0" cy="355"/>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5715" name="Line 19"/>
            <p:cNvSpPr>
              <a:spLocks noChangeShapeType="1"/>
            </p:cNvSpPr>
            <p:nvPr/>
          </p:nvSpPr>
          <p:spPr bwMode="auto">
            <a:xfrm>
              <a:off x="4747" y="1979"/>
              <a:ext cx="0" cy="271"/>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5716" name="Line 20"/>
            <p:cNvSpPr>
              <a:spLocks noChangeShapeType="1"/>
            </p:cNvSpPr>
            <p:nvPr/>
          </p:nvSpPr>
          <p:spPr bwMode="auto">
            <a:xfrm flipH="1">
              <a:off x="4529" y="775"/>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17" name="Line 21"/>
            <p:cNvSpPr>
              <a:spLocks noChangeShapeType="1"/>
            </p:cNvSpPr>
            <p:nvPr/>
          </p:nvSpPr>
          <p:spPr bwMode="auto">
            <a:xfrm>
              <a:off x="3905" y="1351"/>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18" name="Line 22"/>
            <p:cNvSpPr>
              <a:spLocks noChangeShapeType="1"/>
            </p:cNvSpPr>
            <p:nvPr/>
          </p:nvSpPr>
          <p:spPr bwMode="auto">
            <a:xfrm>
              <a:off x="3905" y="1543"/>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19" name="Line 23"/>
            <p:cNvSpPr>
              <a:spLocks noChangeShapeType="1"/>
            </p:cNvSpPr>
            <p:nvPr/>
          </p:nvSpPr>
          <p:spPr bwMode="auto">
            <a:xfrm flipH="1">
              <a:off x="4097" y="775"/>
              <a:ext cx="432"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20" name="Line 24"/>
            <p:cNvSpPr>
              <a:spLocks noChangeShapeType="1"/>
            </p:cNvSpPr>
            <p:nvPr/>
          </p:nvSpPr>
          <p:spPr bwMode="auto">
            <a:xfrm>
              <a:off x="4049" y="775"/>
              <a:ext cx="336"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21" name="Line 25"/>
            <p:cNvSpPr>
              <a:spLocks noChangeShapeType="1"/>
            </p:cNvSpPr>
            <p:nvPr/>
          </p:nvSpPr>
          <p:spPr bwMode="auto">
            <a:xfrm>
              <a:off x="4385" y="1543"/>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5722" name="Text Box 26"/>
            <p:cNvSpPr txBox="1">
              <a:spLocks noChangeArrowheads="1"/>
            </p:cNvSpPr>
            <p:nvPr/>
          </p:nvSpPr>
          <p:spPr bwMode="auto">
            <a:xfrm>
              <a:off x="3752" y="417"/>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85723" name="Text Box 27"/>
            <p:cNvSpPr txBox="1">
              <a:spLocks noChangeArrowheads="1"/>
            </p:cNvSpPr>
            <p:nvPr/>
          </p:nvSpPr>
          <p:spPr bwMode="auto">
            <a:xfrm>
              <a:off x="4817" y="391"/>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285724" name="Text Box 28"/>
            <p:cNvSpPr txBox="1">
              <a:spLocks noChangeArrowheads="1"/>
            </p:cNvSpPr>
            <p:nvPr/>
          </p:nvSpPr>
          <p:spPr bwMode="auto">
            <a:xfrm>
              <a:off x="5048" y="1041"/>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sp>
          <p:nvSpPr>
            <p:cNvPr id="285725" name="Text Box 29"/>
            <p:cNvSpPr txBox="1">
              <a:spLocks noChangeArrowheads="1"/>
            </p:cNvSpPr>
            <p:nvPr/>
          </p:nvSpPr>
          <p:spPr bwMode="auto">
            <a:xfrm>
              <a:off x="3233" y="1063"/>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285726" name="Text Box 30"/>
            <p:cNvSpPr txBox="1">
              <a:spLocks noChangeArrowheads="1"/>
            </p:cNvSpPr>
            <p:nvPr/>
          </p:nvSpPr>
          <p:spPr bwMode="auto">
            <a:xfrm>
              <a:off x="3651" y="1979"/>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85727" name="Text Box 31"/>
            <p:cNvSpPr txBox="1">
              <a:spLocks noChangeArrowheads="1"/>
            </p:cNvSpPr>
            <p:nvPr/>
          </p:nvSpPr>
          <p:spPr bwMode="auto">
            <a:xfrm>
              <a:off x="4611" y="2235"/>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85728" name="Text Box 32"/>
            <p:cNvSpPr txBox="1">
              <a:spLocks noChangeArrowheads="1"/>
            </p:cNvSpPr>
            <p:nvPr/>
          </p:nvSpPr>
          <p:spPr bwMode="auto">
            <a:xfrm>
              <a:off x="5019" y="1282"/>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sp>
          <p:nvSpPr>
            <p:cNvPr id="285729" name="Line 33"/>
            <p:cNvSpPr>
              <a:spLocks noChangeShapeType="1"/>
            </p:cNvSpPr>
            <p:nvPr/>
          </p:nvSpPr>
          <p:spPr bwMode="auto">
            <a:xfrm>
              <a:off x="4928" y="1343"/>
              <a:ext cx="0" cy="227"/>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5736" name="Text Box 40"/>
            <p:cNvSpPr txBox="1">
              <a:spLocks noChangeArrowheads="1"/>
            </p:cNvSpPr>
            <p:nvPr/>
          </p:nvSpPr>
          <p:spPr bwMode="auto">
            <a:xfrm>
              <a:off x="4785" y="1706"/>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285737" name="Text Box 41"/>
            <p:cNvSpPr txBox="1">
              <a:spLocks noChangeArrowheads="1"/>
            </p:cNvSpPr>
            <p:nvPr/>
          </p:nvSpPr>
          <p:spPr bwMode="auto">
            <a:xfrm>
              <a:off x="4429" y="1645"/>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grpSp>
      <p:sp>
        <p:nvSpPr>
          <p:cNvPr id="285740" name="Rectangle 44"/>
          <p:cNvSpPr>
            <a:spLocks noChangeArrowheads="1"/>
          </p:cNvSpPr>
          <p:nvPr/>
        </p:nvSpPr>
        <p:spPr bwMode="auto">
          <a:xfrm>
            <a:off x="624418" y="1268414"/>
            <a:ext cx="5759449" cy="1054777"/>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600" b="1">
                <a:solidFill>
                  <a:schemeClr val="tx2"/>
                </a:solidFill>
                <a:latin typeface="Times New Roman" pitchFamily="18" charset="0"/>
              </a:rPr>
              <a:t>    (1)</a:t>
            </a:r>
            <a:r>
              <a:rPr kumimoji="1" lang="zh-CN" altLang="en-US" sz="2600" b="1">
                <a:solidFill>
                  <a:schemeClr val="tx2"/>
                </a:solidFill>
                <a:latin typeface="Times New Roman" pitchFamily="18" charset="0"/>
              </a:rPr>
              <a:t>为保证触发脉冲为窄脉冲，输入端加</a:t>
            </a:r>
            <a:r>
              <a:rPr kumimoji="1" lang="en-US" altLang="zh-CN" sz="2600" b="1">
                <a:solidFill>
                  <a:schemeClr val="tx2"/>
                </a:solidFill>
                <a:latin typeface="Times New Roman" pitchFamily="18" charset="0"/>
              </a:rPr>
              <a:t>RC</a:t>
            </a:r>
            <a:r>
              <a:rPr kumimoji="1" lang="zh-CN" altLang="en-US" sz="2600" b="1">
                <a:solidFill>
                  <a:schemeClr val="tx2"/>
                </a:solidFill>
                <a:latin typeface="Times New Roman" pitchFamily="18" charset="0"/>
              </a:rPr>
              <a:t>微分电路</a:t>
            </a:r>
          </a:p>
        </p:txBody>
      </p:sp>
      <p:grpSp>
        <p:nvGrpSpPr>
          <p:cNvPr id="4" name="Group 78"/>
          <p:cNvGrpSpPr>
            <a:grpSpLocks/>
          </p:cNvGrpSpPr>
          <p:nvPr/>
        </p:nvGrpSpPr>
        <p:grpSpPr bwMode="auto">
          <a:xfrm>
            <a:off x="6288618" y="1628775"/>
            <a:ext cx="2438400" cy="1728788"/>
            <a:chOff x="1791" y="1389"/>
            <a:chExt cx="1152" cy="1089"/>
          </a:xfrm>
        </p:grpSpPr>
        <p:sp>
          <p:nvSpPr>
            <p:cNvPr id="285761" name="Rectangle 65"/>
            <p:cNvSpPr>
              <a:spLocks noChangeArrowheads="1"/>
            </p:cNvSpPr>
            <p:nvPr/>
          </p:nvSpPr>
          <p:spPr bwMode="auto">
            <a:xfrm>
              <a:off x="2562" y="2134"/>
              <a:ext cx="86" cy="234"/>
            </a:xfrm>
            <a:prstGeom prst="rect">
              <a:avLst/>
            </a:prstGeom>
            <a:solidFill>
              <a:schemeClr val="bg1"/>
            </a:solidFill>
            <a:ln w="28575">
              <a:noFill/>
              <a:miter lim="800000"/>
              <a:headEnd/>
              <a:tailEnd/>
            </a:ln>
            <a:effectLst/>
          </p:spPr>
          <p:txBody>
            <a:bodyPr wrap="none" lIns="90000" tIns="46800" rIns="90000" bIns="46800" anchor="ctr">
              <a:spAutoFit/>
            </a:bodyPr>
            <a:lstStyle/>
            <a:p>
              <a:endParaRPr lang="zh-CN" altLang="en-US"/>
            </a:p>
          </p:txBody>
        </p:sp>
        <p:grpSp>
          <p:nvGrpSpPr>
            <p:cNvPr id="5" name="Group 66"/>
            <p:cNvGrpSpPr>
              <a:grpSpLocks/>
            </p:cNvGrpSpPr>
            <p:nvPr/>
          </p:nvGrpSpPr>
          <p:grpSpPr bwMode="auto">
            <a:xfrm>
              <a:off x="1791" y="1389"/>
              <a:ext cx="1152" cy="1089"/>
              <a:chOff x="2109" y="1389"/>
              <a:chExt cx="1152" cy="1089"/>
            </a:xfrm>
          </p:grpSpPr>
          <p:sp>
            <p:nvSpPr>
              <p:cNvPr id="285763" name="Line 67"/>
              <p:cNvSpPr>
                <a:spLocks noChangeShapeType="1"/>
              </p:cNvSpPr>
              <p:nvPr/>
            </p:nvSpPr>
            <p:spPr bwMode="auto">
              <a:xfrm>
                <a:off x="2381" y="1797"/>
                <a:ext cx="318"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85764" name="Line 68"/>
              <p:cNvSpPr>
                <a:spLocks noChangeShapeType="1"/>
              </p:cNvSpPr>
              <p:nvPr/>
            </p:nvSpPr>
            <p:spPr bwMode="auto">
              <a:xfrm>
                <a:off x="2699" y="1661"/>
                <a:ext cx="0" cy="272"/>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sp>
            <p:nvSpPr>
              <p:cNvPr id="285765" name="Line 69"/>
              <p:cNvSpPr>
                <a:spLocks noChangeShapeType="1"/>
              </p:cNvSpPr>
              <p:nvPr/>
            </p:nvSpPr>
            <p:spPr bwMode="auto">
              <a:xfrm>
                <a:off x="2790" y="1661"/>
                <a:ext cx="0" cy="272"/>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sp>
            <p:nvSpPr>
              <p:cNvPr id="285766" name="Line 70"/>
              <p:cNvSpPr>
                <a:spLocks noChangeShapeType="1"/>
              </p:cNvSpPr>
              <p:nvPr/>
            </p:nvSpPr>
            <p:spPr bwMode="auto">
              <a:xfrm flipV="1">
                <a:off x="3016" y="1797"/>
                <a:ext cx="0" cy="681"/>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85767" name="Line 71"/>
              <p:cNvSpPr>
                <a:spLocks noChangeShapeType="1"/>
              </p:cNvSpPr>
              <p:nvPr/>
            </p:nvSpPr>
            <p:spPr bwMode="auto">
              <a:xfrm>
                <a:off x="2925" y="2478"/>
                <a:ext cx="181"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85768" name="Text Box 72"/>
              <p:cNvSpPr txBox="1">
                <a:spLocks noChangeArrowheads="1"/>
              </p:cNvSpPr>
              <p:nvPr/>
            </p:nvSpPr>
            <p:spPr bwMode="auto">
              <a:xfrm>
                <a:off x="2562" y="1389"/>
                <a:ext cx="245" cy="292"/>
              </a:xfrm>
              <a:prstGeom prst="rect">
                <a:avLst/>
              </a:prstGeom>
              <a:noFill/>
              <a:ln w="28575">
                <a:noFill/>
                <a:miter lim="800000"/>
                <a:headEnd/>
                <a:tailEnd/>
              </a:ln>
              <a:effectLst/>
            </p:spPr>
            <p:txBody>
              <a:bodyPr wrap="none" lIns="90000" tIns="46800" rIns="90000" bIns="46800">
                <a:spAutoFit/>
              </a:bodyPr>
              <a:lstStyle/>
              <a:p>
                <a:r>
                  <a:rPr lang="en-US" altLang="zh-CN" sz="2400" b="1">
                    <a:latin typeface="Times New Roman" pitchFamily="18" charset="0"/>
                  </a:rPr>
                  <a:t>C</a:t>
                </a:r>
                <a:r>
                  <a:rPr lang="en-US" altLang="zh-CN" sz="2400" b="1" baseline="-20000">
                    <a:latin typeface="Times New Roman" pitchFamily="18" charset="0"/>
                  </a:rPr>
                  <a:t>d</a:t>
                </a:r>
              </a:p>
            </p:txBody>
          </p:sp>
          <p:sp>
            <p:nvSpPr>
              <p:cNvPr id="285769" name="Text Box 73"/>
              <p:cNvSpPr txBox="1">
                <a:spLocks noChangeArrowheads="1"/>
              </p:cNvSpPr>
              <p:nvPr/>
            </p:nvSpPr>
            <p:spPr bwMode="auto">
              <a:xfrm>
                <a:off x="2109" y="1661"/>
                <a:ext cx="171" cy="234"/>
              </a:xfrm>
              <a:prstGeom prst="rect">
                <a:avLst/>
              </a:prstGeom>
              <a:noFill/>
              <a:ln w="28575">
                <a:noFill/>
                <a:miter lim="800000"/>
                <a:headEnd/>
                <a:tailEnd/>
              </a:ln>
              <a:effectLst/>
            </p:spPr>
            <p:txBody>
              <a:bodyPr wrap="none" lIns="90000" tIns="46800" rIns="90000" bIns="46800">
                <a:spAutoFit/>
              </a:bodyPr>
              <a:lstStyle/>
              <a:p>
                <a:r>
                  <a:rPr lang="en-US" altLang="zh-CN" b="1">
                    <a:latin typeface="Monotype Corsiva" pitchFamily="66" charset="0"/>
                  </a:rPr>
                  <a:t>v</a:t>
                </a:r>
                <a:r>
                  <a:rPr lang="en-US" altLang="zh-CN" sz="2400" b="1" baseline="-20000">
                    <a:latin typeface="Times New Roman" pitchFamily="18" charset="0"/>
                  </a:rPr>
                  <a:t>I</a:t>
                </a:r>
              </a:p>
            </p:txBody>
          </p:sp>
          <p:sp>
            <p:nvSpPr>
              <p:cNvPr id="285770" name="Text Box 74"/>
              <p:cNvSpPr txBox="1">
                <a:spLocks noChangeArrowheads="1"/>
              </p:cNvSpPr>
              <p:nvPr/>
            </p:nvSpPr>
            <p:spPr bwMode="auto">
              <a:xfrm>
                <a:off x="2971" y="1616"/>
                <a:ext cx="187" cy="234"/>
              </a:xfrm>
              <a:prstGeom prst="rect">
                <a:avLst/>
              </a:prstGeom>
              <a:noFill/>
              <a:ln w="28575">
                <a:noFill/>
                <a:miter lim="800000"/>
                <a:headEnd/>
                <a:tailEnd/>
              </a:ln>
              <a:effectLst/>
            </p:spPr>
            <p:txBody>
              <a:bodyPr wrap="none" lIns="90000" tIns="46800" rIns="90000" bIns="46800">
                <a:spAutoFit/>
              </a:bodyPr>
              <a:lstStyle/>
              <a:p>
                <a:r>
                  <a:rPr lang="en-US" altLang="zh-CN" b="1">
                    <a:latin typeface="Monotype Corsiva" pitchFamily="66" charset="0"/>
                  </a:rPr>
                  <a:t>v</a:t>
                </a:r>
                <a:r>
                  <a:rPr lang="en-US" altLang="zh-CN" sz="2400" b="1" baseline="-20000">
                    <a:latin typeface="Times New Roman" pitchFamily="18" charset="0"/>
                  </a:rPr>
                  <a:t>d</a:t>
                </a:r>
              </a:p>
            </p:txBody>
          </p:sp>
          <p:sp>
            <p:nvSpPr>
              <p:cNvPr id="285771" name="Line 75"/>
              <p:cNvSpPr>
                <a:spLocks noChangeShapeType="1"/>
              </p:cNvSpPr>
              <p:nvPr/>
            </p:nvSpPr>
            <p:spPr bwMode="auto">
              <a:xfrm>
                <a:off x="2789" y="1797"/>
                <a:ext cx="227"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85772" name="Rectangle 76"/>
              <p:cNvSpPr>
                <a:spLocks noChangeArrowheads="1"/>
              </p:cNvSpPr>
              <p:nvPr/>
            </p:nvSpPr>
            <p:spPr bwMode="auto">
              <a:xfrm>
                <a:off x="2970" y="1998"/>
                <a:ext cx="91" cy="234"/>
              </a:xfrm>
              <a:prstGeom prst="rect">
                <a:avLst/>
              </a:prstGeom>
              <a:solidFill>
                <a:srgbClr val="FFFFCC"/>
              </a:solidFill>
              <a:ln w="28575">
                <a:solidFill>
                  <a:srgbClr val="0033CC"/>
                </a:solidFill>
                <a:miter lim="800000"/>
                <a:headEnd/>
                <a:tailEnd/>
              </a:ln>
              <a:effectLst/>
            </p:spPr>
            <p:txBody>
              <a:bodyPr lIns="90000" tIns="46800" rIns="90000" bIns="46800" anchor="ctr">
                <a:spAutoFit/>
              </a:bodyPr>
              <a:lstStyle/>
              <a:p>
                <a:endParaRPr lang="zh-CN" altLang="en-US"/>
              </a:p>
            </p:txBody>
          </p:sp>
          <p:sp>
            <p:nvSpPr>
              <p:cNvPr id="285773" name="Text Box 77"/>
              <p:cNvSpPr txBox="1">
                <a:spLocks noChangeArrowheads="1"/>
              </p:cNvSpPr>
              <p:nvPr/>
            </p:nvSpPr>
            <p:spPr bwMode="auto">
              <a:xfrm>
                <a:off x="3016" y="1979"/>
                <a:ext cx="245" cy="292"/>
              </a:xfrm>
              <a:prstGeom prst="rect">
                <a:avLst/>
              </a:prstGeom>
              <a:noFill/>
              <a:ln w="28575">
                <a:noFill/>
                <a:miter lim="800000"/>
                <a:headEnd/>
                <a:tailEnd/>
              </a:ln>
              <a:effectLst/>
            </p:spPr>
            <p:txBody>
              <a:bodyPr wrap="none" lIns="90000" tIns="46800" rIns="90000" bIns="46800">
                <a:spAutoFit/>
              </a:bodyPr>
              <a:lstStyle/>
              <a:p>
                <a:r>
                  <a:rPr lang="en-US" altLang="zh-CN" sz="2400" b="1">
                    <a:latin typeface="Times New Roman" pitchFamily="18" charset="0"/>
                  </a:rPr>
                  <a:t>R</a:t>
                </a:r>
                <a:r>
                  <a:rPr lang="en-US" altLang="zh-CN" sz="2400" b="1" baseline="-20000">
                    <a:latin typeface="Times New Roman" pitchFamily="18" charset="0"/>
                  </a:rPr>
                  <a:t>d</a:t>
                </a:r>
              </a:p>
            </p:txBody>
          </p:sp>
        </p:grpSp>
      </p:grpSp>
      <p:sp>
        <p:nvSpPr>
          <p:cNvPr id="285777" name="Rectangle 81"/>
          <p:cNvSpPr>
            <a:spLocks noChangeArrowheads="1"/>
          </p:cNvSpPr>
          <p:nvPr/>
        </p:nvSpPr>
        <p:spPr bwMode="auto">
          <a:xfrm>
            <a:off x="624417" y="2492376"/>
            <a:ext cx="6527800" cy="1017844"/>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600" b="1">
                <a:solidFill>
                  <a:schemeClr val="tx2"/>
                </a:solidFill>
                <a:latin typeface="Times New Roman" pitchFamily="18" charset="0"/>
              </a:rPr>
              <a:t>    (2)</a:t>
            </a:r>
            <a:r>
              <a:rPr kumimoji="1" lang="zh-CN" altLang="en-US" sz="2600" b="1">
                <a:solidFill>
                  <a:schemeClr val="tx2"/>
                </a:solidFill>
                <a:latin typeface="Times New Roman" pitchFamily="18" charset="0"/>
              </a:rPr>
              <a:t>为避免在瞬态结束瞬间</a:t>
            </a:r>
            <a:r>
              <a:rPr kumimoji="1" lang="en-US" altLang="zh-CN" sz="2400" b="1" i="1">
                <a:latin typeface="Monotype Corsiva" pitchFamily="66" charset="0"/>
              </a:rPr>
              <a:t>v</a:t>
            </a:r>
            <a:r>
              <a:rPr kumimoji="1" lang="en-US" altLang="zh-CN" sz="2400" b="1" baseline="-25000">
                <a:latin typeface="Times New Roman" pitchFamily="18" charset="0"/>
              </a:rPr>
              <a:t>I2</a:t>
            </a:r>
            <a:r>
              <a:rPr kumimoji="1" lang="zh-CN" altLang="en-US" sz="2400" b="1">
                <a:latin typeface="Times New Roman" pitchFamily="18" charset="0"/>
              </a:rPr>
              <a:t>上跳变时损坏</a:t>
            </a:r>
            <a:r>
              <a:rPr kumimoji="1" lang="en-US" altLang="zh-CN" sz="2400" b="1">
                <a:latin typeface="Times New Roman" pitchFamily="18" charset="0"/>
              </a:rPr>
              <a:t>CMOS</a:t>
            </a:r>
            <a:r>
              <a:rPr kumimoji="1" lang="zh-CN" altLang="en-US" sz="2400" b="1">
                <a:latin typeface="Times New Roman" pitchFamily="18" charset="0"/>
              </a:rPr>
              <a:t>门，在器件内部有二极管保护电路。</a:t>
            </a:r>
          </a:p>
        </p:txBody>
      </p:sp>
      <p:sp>
        <p:nvSpPr>
          <p:cNvPr id="285779" name="Rectangle 83"/>
          <p:cNvSpPr>
            <a:spLocks noChangeArrowheads="1"/>
          </p:cNvSpPr>
          <p:nvPr/>
        </p:nvSpPr>
        <p:spPr bwMode="auto">
          <a:xfrm>
            <a:off x="814918" y="4149726"/>
            <a:ext cx="10176933" cy="1054777"/>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600" b="1">
                <a:solidFill>
                  <a:schemeClr val="tx2"/>
                </a:solidFill>
                <a:latin typeface="Times New Roman" pitchFamily="18" charset="0"/>
              </a:rPr>
              <a:t>  (3)</a:t>
            </a:r>
            <a:r>
              <a:rPr kumimoji="1" lang="zh-CN" altLang="en-US" sz="2600" b="1">
                <a:solidFill>
                  <a:schemeClr val="tx2"/>
                </a:solidFill>
                <a:latin typeface="Times New Roman" pitchFamily="18" charset="0"/>
              </a:rPr>
              <a:t>与非门组成的微分型单稳态触发器是负窄脉冲触发，输出负宽脉冲！</a:t>
            </a:r>
          </a:p>
        </p:txBody>
      </p:sp>
      <p:sp>
        <p:nvSpPr>
          <p:cNvPr id="285780" name="Rectangle 84"/>
          <p:cNvSpPr>
            <a:spLocks noChangeArrowheads="1"/>
          </p:cNvSpPr>
          <p:nvPr/>
        </p:nvSpPr>
        <p:spPr bwMode="auto">
          <a:xfrm>
            <a:off x="814917" y="5264151"/>
            <a:ext cx="11377083" cy="1008867"/>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600" b="1" dirty="0">
                <a:solidFill>
                  <a:srgbClr val="CC3300"/>
                </a:solidFill>
                <a:latin typeface="Times New Roman" pitchFamily="18" charset="0"/>
              </a:rPr>
              <a:t>  (4)</a:t>
            </a:r>
            <a:r>
              <a:rPr kumimoji="1" lang="zh-CN" altLang="en-US" sz="2600" b="1" dirty="0">
                <a:solidFill>
                  <a:srgbClr val="CC3300"/>
                </a:solidFill>
                <a:latin typeface="Times New Roman" pitchFamily="18" charset="0"/>
              </a:rPr>
              <a:t>用</a:t>
            </a:r>
            <a:r>
              <a:rPr kumimoji="1" lang="en-US" altLang="zh-CN" sz="2600" b="1" dirty="0">
                <a:solidFill>
                  <a:srgbClr val="CC3300"/>
                </a:solidFill>
                <a:latin typeface="Times New Roman" pitchFamily="18" charset="0"/>
              </a:rPr>
              <a:t>TTL</a:t>
            </a:r>
            <a:r>
              <a:rPr kumimoji="1" lang="zh-CN" altLang="en-US" sz="2600" b="1" dirty="0">
                <a:solidFill>
                  <a:srgbClr val="CC3300"/>
                </a:solidFill>
                <a:latin typeface="Times New Roman" pitchFamily="18" charset="0"/>
              </a:rPr>
              <a:t>与非门组成微分型单稳态</a:t>
            </a:r>
            <a:r>
              <a:rPr kumimoji="1" lang="zh-CN" altLang="en-US" sz="2600" b="1" dirty="0" smtClean="0">
                <a:solidFill>
                  <a:srgbClr val="CC3300"/>
                </a:solidFill>
                <a:latin typeface="Times New Roman" pitchFamily="18" charset="0"/>
              </a:rPr>
              <a:t>触发器，</a:t>
            </a:r>
            <a:r>
              <a:rPr kumimoji="1" lang="zh-CN" altLang="en-US" sz="2600" b="1" dirty="0">
                <a:solidFill>
                  <a:srgbClr val="CC3300"/>
                </a:solidFill>
                <a:latin typeface="Times New Roman" pitchFamily="18" charset="0"/>
              </a:rPr>
              <a:t>考虑到输入电流，则应</a:t>
            </a:r>
            <a:r>
              <a:rPr kumimoji="1" lang="en-US" altLang="zh-CN" sz="2600" b="1" dirty="0">
                <a:solidFill>
                  <a:srgbClr val="CC3300"/>
                </a:solidFill>
                <a:latin typeface="Times New Roman" pitchFamily="18" charset="0"/>
              </a:rPr>
              <a:t>R </a:t>
            </a:r>
            <a:r>
              <a:rPr kumimoji="1" lang="zh-CN" altLang="en-US" sz="2600" b="1" dirty="0">
                <a:solidFill>
                  <a:srgbClr val="CC3300"/>
                </a:solidFill>
                <a:latin typeface="Times New Roman" pitchFamily="18" charset="0"/>
              </a:rPr>
              <a:t>＜</a:t>
            </a:r>
            <a:r>
              <a:rPr kumimoji="1" lang="en-US" altLang="zh-CN" sz="2600" b="1" dirty="0" err="1">
                <a:solidFill>
                  <a:srgbClr val="CC3300"/>
                </a:solidFill>
                <a:latin typeface="Times New Roman" pitchFamily="18" charset="0"/>
              </a:rPr>
              <a:t>R</a:t>
            </a:r>
            <a:r>
              <a:rPr kumimoji="1" lang="en-US" altLang="zh-CN" sz="2600" b="1" baseline="-20000" dirty="0" err="1">
                <a:solidFill>
                  <a:srgbClr val="CC3300"/>
                </a:solidFill>
                <a:latin typeface="Times New Roman" pitchFamily="18" charset="0"/>
              </a:rPr>
              <a:t>off</a:t>
            </a:r>
            <a:r>
              <a:rPr kumimoji="1" lang="zh-CN" altLang="en-US" sz="2600" b="1" dirty="0">
                <a:solidFill>
                  <a:srgbClr val="CC3300"/>
                </a:solidFill>
                <a:latin typeface="Times New Roman" pitchFamily="18" charset="0"/>
              </a:rPr>
              <a:t>，而</a:t>
            </a:r>
            <a:r>
              <a:rPr kumimoji="1" lang="en-US" altLang="zh-CN" sz="2600" b="1" dirty="0">
                <a:solidFill>
                  <a:srgbClr val="CC3300"/>
                </a:solidFill>
                <a:latin typeface="Times New Roman" pitchFamily="18" charset="0"/>
              </a:rPr>
              <a:t>R</a:t>
            </a:r>
            <a:r>
              <a:rPr kumimoji="1" lang="en-US" altLang="zh-CN" sz="2600" b="1" baseline="-20000" dirty="0">
                <a:solidFill>
                  <a:srgbClr val="CC3300"/>
                </a:solidFill>
                <a:latin typeface="Times New Roman" pitchFamily="18" charset="0"/>
              </a:rPr>
              <a:t>d </a:t>
            </a:r>
            <a:r>
              <a:rPr kumimoji="1" lang="zh-CN" altLang="en-US" sz="1800" b="1" dirty="0">
                <a:solidFill>
                  <a:srgbClr val="CC3300"/>
                </a:solidFill>
              </a:rPr>
              <a:t>＞</a:t>
            </a:r>
            <a:r>
              <a:rPr kumimoji="1" lang="en-US" altLang="zh-CN" sz="2600" b="1" dirty="0">
                <a:solidFill>
                  <a:srgbClr val="CC3300"/>
                </a:solidFill>
                <a:latin typeface="Times New Roman" pitchFamily="18" charset="0"/>
              </a:rPr>
              <a:t>R</a:t>
            </a:r>
            <a:r>
              <a:rPr kumimoji="1" lang="en-US" altLang="zh-CN" sz="2600" b="1" baseline="-20000" dirty="0">
                <a:solidFill>
                  <a:srgbClr val="CC3300"/>
                </a:solidFill>
                <a:latin typeface="Times New Roman" pitchFamily="18" charset="0"/>
              </a:rPr>
              <a:t>on</a:t>
            </a:r>
            <a:r>
              <a:rPr kumimoji="1" lang="zh-CN" altLang="en-US" sz="2600" b="1" dirty="0">
                <a:solidFill>
                  <a:srgbClr val="CC3300"/>
                </a:solidFill>
                <a:latin typeface="Times New Roman" pitchFamily="18" charset="0"/>
              </a:rPr>
              <a:t>。</a:t>
            </a:r>
            <a:r>
              <a:rPr kumimoji="1" lang="en-US" altLang="zh-CN" sz="2600" b="1" dirty="0">
                <a:solidFill>
                  <a:srgbClr val="CC3300"/>
                </a:solidFill>
                <a:latin typeface="Times New Roman" pitchFamily="18" charset="0"/>
              </a:rPr>
              <a:t>CMOS</a:t>
            </a:r>
            <a:r>
              <a:rPr kumimoji="1" lang="zh-CN" altLang="en-US" sz="2600" b="1" dirty="0">
                <a:solidFill>
                  <a:srgbClr val="CC3300"/>
                </a:solidFill>
                <a:latin typeface="Times New Roman" pitchFamily="18" charset="0"/>
              </a:rPr>
              <a:t>门组成的单稳态触发器中</a:t>
            </a:r>
            <a:r>
              <a:rPr kumimoji="1" lang="en-US" altLang="zh-CN" sz="2600" b="1" dirty="0">
                <a:solidFill>
                  <a:srgbClr val="CC3300"/>
                </a:solidFill>
                <a:latin typeface="Times New Roman" pitchFamily="18" charset="0"/>
              </a:rPr>
              <a:t>R</a:t>
            </a:r>
            <a:r>
              <a:rPr kumimoji="1" lang="zh-CN" altLang="en-US" sz="2600" b="1" dirty="0">
                <a:solidFill>
                  <a:srgbClr val="CC3300"/>
                </a:solidFill>
                <a:latin typeface="Times New Roman" pitchFamily="18" charset="0"/>
              </a:rPr>
              <a:t>、 </a:t>
            </a:r>
            <a:r>
              <a:rPr kumimoji="1" lang="en-US" altLang="zh-CN" sz="2600" b="1" dirty="0">
                <a:solidFill>
                  <a:srgbClr val="CC3300"/>
                </a:solidFill>
                <a:latin typeface="Times New Roman" pitchFamily="18" charset="0"/>
              </a:rPr>
              <a:t>R</a:t>
            </a:r>
            <a:r>
              <a:rPr kumimoji="1" lang="en-US" altLang="zh-CN" sz="2600" b="1" baseline="-20000" dirty="0">
                <a:solidFill>
                  <a:srgbClr val="CC3300"/>
                </a:solidFill>
                <a:latin typeface="Times New Roman" pitchFamily="18" charset="0"/>
              </a:rPr>
              <a:t>d</a:t>
            </a:r>
            <a:r>
              <a:rPr kumimoji="1" lang="en-US" altLang="zh-CN" sz="2600" b="1" dirty="0">
                <a:solidFill>
                  <a:srgbClr val="CC3300"/>
                </a:solidFill>
                <a:latin typeface="Times New Roman" pitchFamily="18" charset="0"/>
              </a:rPr>
              <a:t> </a:t>
            </a:r>
            <a:r>
              <a:rPr kumimoji="1" lang="zh-CN" altLang="en-US" sz="2600" b="1" dirty="0">
                <a:solidFill>
                  <a:srgbClr val="CC3300"/>
                </a:solidFill>
                <a:latin typeface="Times New Roman" pitchFamily="18" charset="0"/>
              </a:rPr>
              <a:t>不受此限制。</a:t>
            </a:r>
          </a:p>
        </p:txBody>
      </p:sp>
      <p:sp>
        <p:nvSpPr>
          <p:cNvPr id="285781" name="Rectangle 85"/>
          <p:cNvSpPr>
            <a:spLocks noChangeArrowheads="1"/>
          </p:cNvSpPr>
          <p:nvPr/>
        </p:nvSpPr>
        <p:spPr bwMode="auto">
          <a:xfrm>
            <a:off x="1070398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pic>
        <p:nvPicPr>
          <p:cNvPr id="285852" name="Picture 156" descr="羊皮纸"/>
          <p:cNvPicPr>
            <a:picLocks noChangeAspect="1" noChangeArrowheads="1"/>
          </p:cNvPicPr>
          <p:nvPr/>
        </p:nvPicPr>
        <p:blipFill>
          <a:blip r:embed="rId2" cstate="print"/>
          <a:srcRect/>
          <a:stretch>
            <a:fillRect/>
          </a:stretch>
        </p:blipFill>
        <p:spPr bwMode="auto">
          <a:xfrm>
            <a:off x="6000752" y="258764"/>
            <a:ext cx="6191249" cy="3367087"/>
          </a:xfrm>
          <a:prstGeom prst="rect">
            <a:avLst/>
          </a:prstGeom>
          <a:blipFill dpi="0" rotWithShape="1">
            <a:blip r:embed="rId3" cstate="print"/>
            <a:srcRect/>
            <a:tile tx="0" ty="0" sx="100000" sy="100000" flip="none" algn="tl"/>
          </a:blip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5740"/>
                                        </p:tgtEl>
                                        <p:attrNameLst>
                                          <p:attrName>style.visibility</p:attrName>
                                        </p:attrNameLst>
                                      </p:cBhvr>
                                      <p:to>
                                        <p:strVal val="visible"/>
                                      </p:to>
                                    </p:set>
                                    <p:animEffect transition="in" filter="blinds(horizontal)">
                                      <p:cBhvr>
                                        <p:cTn id="7" dur="500"/>
                                        <p:tgtEl>
                                          <p:spTgt spid="28574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85777"/>
                                        </p:tgtEl>
                                        <p:attrNameLst>
                                          <p:attrName>style.visibility</p:attrName>
                                        </p:attrNameLst>
                                      </p:cBhvr>
                                      <p:to>
                                        <p:strVal val="visible"/>
                                      </p:to>
                                    </p:set>
                                    <p:animEffect transition="in" filter="box(in)">
                                      <p:cBhvr>
                                        <p:cTn id="17" dur="500"/>
                                        <p:tgtEl>
                                          <p:spTgt spid="28577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up)">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85779"/>
                                        </p:tgtEl>
                                        <p:attrNameLst>
                                          <p:attrName>style.visibility</p:attrName>
                                        </p:attrNameLst>
                                      </p:cBhvr>
                                      <p:to>
                                        <p:strVal val="visible"/>
                                      </p:to>
                                    </p:set>
                                    <p:animEffect transition="in" filter="box(in)">
                                      <p:cBhvr>
                                        <p:cTn id="27" dur="500"/>
                                        <p:tgtEl>
                                          <p:spTgt spid="28577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285852"/>
                                        </p:tgtEl>
                                        <p:attrNameLst>
                                          <p:attrName>style.visibility</p:attrName>
                                        </p:attrNameLst>
                                      </p:cBhvr>
                                      <p:to>
                                        <p:strVal val="visible"/>
                                      </p:to>
                                    </p:set>
                                    <p:animEffect transition="in" filter="wipe(up)">
                                      <p:cBhvr>
                                        <p:cTn id="32" dur="500"/>
                                        <p:tgtEl>
                                          <p:spTgt spid="28585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85780"/>
                                        </p:tgtEl>
                                        <p:attrNameLst>
                                          <p:attrName>style.visibility</p:attrName>
                                        </p:attrNameLst>
                                      </p:cBhvr>
                                      <p:to>
                                        <p:strVal val="visible"/>
                                      </p:to>
                                    </p:set>
                                    <p:animEffect transition="in" filter="box(in)">
                                      <p:cBhvr>
                                        <p:cTn id="37" dur="500"/>
                                        <p:tgtEl>
                                          <p:spTgt spid="285780"/>
                                        </p:tgtEl>
                                      </p:cBhvr>
                                    </p:animEffect>
                                  </p:childTnLst>
                                </p:cTn>
                              </p:par>
                            </p:childTnLst>
                          </p:cTn>
                        </p:par>
                        <p:par>
                          <p:cTn id="38" fill="hold">
                            <p:stCondLst>
                              <p:cond delay="500"/>
                            </p:stCondLst>
                            <p:childTnLst>
                              <p:par>
                                <p:cTn id="39" presetID="2" presetClass="entr" presetSubtype="4" fill="hold" grpId="0" nodeType="afterEffect">
                                  <p:stCondLst>
                                    <p:cond delay="0"/>
                                  </p:stCondLst>
                                  <p:childTnLst>
                                    <p:set>
                                      <p:cBhvr>
                                        <p:cTn id="40" dur="1" fill="hold">
                                          <p:stCondLst>
                                            <p:cond delay="0"/>
                                          </p:stCondLst>
                                        </p:cTn>
                                        <p:tgtEl>
                                          <p:spTgt spid="285781"/>
                                        </p:tgtEl>
                                        <p:attrNameLst>
                                          <p:attrName>style.visibility</p:attrName>
                                        </p:attrNameLst>
                                      </p:cBhvr>
                                      <p:to>
                                        <p:strVal val="visible"/>
                                      </p:to>
                                    </p:set>
                                    <p:anim calcmode="lin" valueType="num">
                                      <p:cBhvr additive="base">
                                        <p:cTn id="41" dur="500" fill="hold"/>
                                        <p:tgtEl>
                                          <p:spTgt spid="285781"/>
                                        </p:tgtEl>
                                        <p:attrNameLst>
                                          <p:attrName>ppt_x</p:attrName>
                                        </p:attrNameLst>
                                      </p:cBhvr>
                                      <p:tavLst>
                                        <p:tav tm="0">
                                          <p:val>
                                            <p:strVal val="#ppt_x"/>
                                          </p:val>
                                        </p:tav>
                                        <p:tav tm="100000">
                                          <p:val>
                                            <p:strVal val="#ppt_x"/>
                                          </p:val>
                                        </p:tav>
                                      </p:tavLst>
                                    </p:anim>
                                    <p:anim calcmode="lin" valueType="num">
                                      <p:cBhvr additive="base">
                                        <p:cTn id="42" dur="500" fill="hold"/>
                                        <p:tgtEl>
                                          <p:spTgt spid="285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40" grpId="0"/>
      <p:bldP spid="285777" grpId="0"/>
      <p:bldP spid="285779" grpId="0"/>
      <p:bldP spid="285780" grpId="0"/>
      <p:bldP spid="285781"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灯片编号占位符 3"/>
          <p:cNvSpPr>
            <a:spLocks noGrp="1"/>
          </p:cNvSpPr>
          <p:nvPr>
            <p:ph type="sldNum" sz="quarter" idx="11"/>
          </p:nvPr>
        </p:nvSpPr>
        <p:spPr/>
        <p:txBody>
          <a:bodyPr/>
          <a:lstStyle/>
          <a:p>
            <a:fld id="{24718D15-0095-423E-BD4B-7A0889D68440}" type="slidenum">
              <a:rPr lang="en-US" altLang="zh-CN"/>
              <a:pPr/>
              <a:t>14</a:t>
            </a:fld>
            <a:endParaRPr lang="en-US" altLang="zh-CN"/>
          </a:p>
        </p:txBody>
      </p:sp>
      <p:sp>
        <p:nvSpPr>
          <p:cNvPr id="44124" name="Rectangle 92"/>
          <p:cNvSpPr>
            <a:spLocks noGrp="1" noChangeArrowheads="1"/>
          </p:cNvSpPr>
          <p:nvPr>
            <p:ph type="title"/>
          </p:nvPr>
        </p:nvSpPr>
        <p:spPr>
          <a:xfrm>
            <a:off x="431800" y="549276"/>
            <a:ext cx="6242051" cy="519113"/>
          </a:xfrm>
        </p:spPr>
        <p:txBody>
          <a:bodyPr/>
          <a:lstStyle/>
          <a:p>
            <a:r>
              <a:rPr lang="zh-CN" altLang="en-US" sz="2800" b="1">
                <a:solidFill>
                  <a:srgbClr val="CC3300"/>
                </a:solidFill>
                <a:latin typeface="Times New Roman" pitchFamily="18" charset="0"/>
              </a:rPr>
              <a:t>二、 </a:t>
            </a:r>
            <a:r>
              <a:rPr lang="zh-CN" altLang="en-US" sz="2800" b="1">
                <a:solidFill>
                  <a:srgbClr val="CC3300"/>
                </a:solidFill>
              </a:rPr>
              <a:t>积分型单稳态触发器</a:t>
            </a:r>
          </a:p>
        </p:txBody>
      </p:sp>
      <p:sp>
        <p:nvSpPr>
          <p:cNvPr id="44126" name="Text Box 94"/>
          <p:cNvSpPr txBox="1">
            <a:spLocks noChangeArrowheads="1"/>
          </p:cNvSpPr>
          <p:nvPr/>
        </p:nvSpPr>
        <p:spPr bwMode="auto">
          <a:xfrm>
            <a:off x="334434" y="1773238"/>
            <a:ext cx="3577167" cy="463846"/>
          </a:xfrm>
          <a:prstGeom prst="rect">
            <a:avLst/>
          </a:prstGeom>
          <a:noFill/>
          <a:ln w="28575">
            <a:noFill/>
            <a:miter lim="800000"/>
            <a:headEnd/>
            <a:tailEnd/>
          </a:ln>
          <a:effectLst/>
        </p:spPr>
        <p:txBody>
          <a:bodyPr lIns="90000" tIns="46800" rIns="90000" bIns="46800">
            <a:spAutoFit/>
          </a:bodyPr>
          <a:lstStyle/>
          <a:p>
            <a:pPr marL="457200" indent="-457200"/>
            <a:r>
              <a:rPr kumimoji="1" lang="zh-CN" altLang="en-US" sz="2400" b="1">
                <a:solidFill>
                  <a:schemeClr val="tx2"/>
                </a:solidFill>
                <a:latin typeface="Times New Roman" pitchFamily="18" charset="0"/>
              </a:rPr>
              <a:t>工作原理：</a:t>
            </a:r>
          </a:p>
        </p:txBody>
      </p:sp>
      <p:sp>
        <p:nvSpPr>
          <p:cNvPr id="44127" name="Text Box 95"/>
          <p:cNvSpPr txBox="1">
            <a:spLocks noChangeArrowheads="1"/>
          </p:cNvSpPr>
          <p:nvPr/>
        </p:nvSpPr>
        <p:spPr bwMode="auto">
          <a:xfrm>
            <a:off x="508000" y="2309814"/>
            <a:ext cx="5080000" cy="833178"/>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a:latin typeface="Times New Roman" pitchFamily="18" charset="0"/>
              </a:rPr>
              <a:t>1) </a:t>
            </a:r>
            <a:r>
              <a:rPr kumimoji="1" lang="zh-CN" altLang="en-US" sz="2400" b="1">
                <a:latin typeface="Times New Roman" pitchFamily="18" charset="0"/>
              </a:rPr>
              <a:t>稳态： </a:t>
            </a:r>
          </a:p>
          <a:p>
            <a:pPr marL="457200" indent="-457200"/>
            <a:r>
              <a:rPr kumimoji="1" lang="zh-CN" altLang="en-US" sz="2400" b="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=0</a:t>
            </a:r>
            <a:r>
              <a:rPr kumimoji="1" lang="zh-CN" altLang="en-US" sz="2400" b="1">
                <a:latin typeface="Times New Roman" pitchFamily="18" charset="0"/>
              </a:rPr>
              <a:t>，未加触发正脉冲</a:t>
            </a:r>
          </a:p>
        </p:txBody>
      </p:sp>
      <p:sp>
        <p:nvSpPr>
          <p:cNvPr id="44128" name="Text Box 96"/>
          <p:cNvSpPr txBox="1">
            <a:spLocks noChangeArrowheads="1"/>
          </p:cNvSpPr>
          <p:nvPr/>
        </p:nvSpPr>
        <p:spPr bwMode="auto">
          <a:xfrm>
            <a:off x="541867" y="3208338"/>
            <a:ext cx="5080000" cy="463846"/>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a:solidFill>
                  <a:srgbClr val="FF0000"/>
                </a:solidFill>
                <a:latin typeface="Times New Roman" pitchFamily="18" charset="0"/>
                <a:cs typeface="Times New Roman" pitchFamily="18" charset="0"/>
                <a:sym typeface="Wingdings" pitchFamily="2" charset="2"/>
              </a:rPr>
              <a:t></a:t>
            </a:r>
            <a:r>
              <a:rPr kumimoji="1" lang="en-US" altLang="zh-CN" sz="2400" b="1">
                <a:latin typeface="Times New Roman" pitchFamily="18" charset="0"/>
              </a:rPr>
              <a:t>G</a:t>
            </a:r>
            <a:r>
              <a:rPr kumimoji="1" lang="en-US" altLang="zh-CN" sz="2400" b="1" baseline="-25000">
                <a:latin typeface="Times New Roman" pitchFamily="18" charset="0"/>
              </a:rPr>
              <a:t>1</a:t>
            </a:r>
            <a:r>
              <a:rPr kumimoji="1" lang="zh-CN" altLang="en-US" sz="2400" b="1">
                <a:latin typeface="Times New Roman" pitchFamily="18" charset="0"/>
              </a:rPr>
              <a:t>、</a:t>
            </a:r>
            <a:r>
              <a:rPr kumimoji="1" lang="en-US" altLang="zh-CN" sz="2400" b="1">
                <a:latin typeface="Times New Roman" pitchFamily="18" charset="0"/>
              </a:rPr>
              <a:t>G</a:t>
            </a:r>
            <a:r>
              <a:rPr kumimoji="1" lang="en-US" altLang="zh-CN" sz="2400" b="1" baseline="-25000">
                <a:latin typeface="Times New Roman" pitchFamily="18" charset="0"/>
              </a:rPr>
              <a:t>2</a:t>
            </a:r>
            <a:r>
              <a:rPr kumimoji="1" lang="zh-CN" altLang="en-US" sz="2400" b="1">
                <a:latin typeface="Times New Roman" pitchFamily="18" charset="0"/>
              </a:rPr>
              <a:t>封锁</a:t>
            </a:r>
            <a:r>
              <a:rPr kumimoji="1" lang="en-US" altLang="zh-CN"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O1</a:t>
            </a:r>
            <a:r>
              <a:rPr kumimoji="1" lang="en-US" altLang="zh-CN"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=1</a:t>
            </a:r>
            <a:r>
              <a:rPr kumimoji="1" lang="zh-CN" altLang="en-US" sz="2400" b="1">
                <a:latin typeface="Times New Roman" pitchFamily="18" charset="0"/>
              </a:rPr>
              <a:t>；</a:t>
            </a:r>
          </a:p>
        </p:txBody>
      </p:sp>
      <p:sp>
        <p:nvSpPr>
          <p:cNvPr id="44129" name="Text Box 97"/>
          <p:cNvSpPr txBox="1">
            <a:spLocks noChangeArrowheads="1"/>
          </p:cNvSpPr>
          <p:nvPr/>
        </p:nvSpPr>
        <p:spPr bwMode="auto">
          <a:xfrm>
            <a:off x="527051" y="4221164"/>
            <a:ext cx="5080000" cy="833178"/>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a:latin typeface="Times New Roman" pitchFamily="18" charset="0"/>
              </a:rPr>
              <a:t>2) </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加触发正脉冲</a:t>
            </a:r>
            <a:r>
              <a:rPr kumimoji="1" lang="en-US" altLang="zh-CN" sz="2400" b="1">
                <a:latin typeface="Times New Roman" pitchFamily="18" charset="0"/>
              </a:rPr>
              <a:t>,</a:t>
            </a:r>
            <a:r>
              <a:rPr kumimoji="1" lang="zh-CN" altLang="en-US" sz="2400" b="1">
                <a:latin typeface="Times New Roman" pitchFamily="18" charset="0"/>
              </a:rPr>
              <a:t>电路由稳态变为暂态： </a:t>
            </a:r>
          </a:p>
        </p:txBody>
      </p:sp>
      <p:grpSp>
        <p:nvGrpSpPr>
          <p:cNvPr id="2" name="Group 114"/>
          <p:cNvGrpSpPr>
            <a:grpSpLocks/>
          </p:cNvGrpSpPr>
          <p:nvPr/>
        </p:nvGrpSpPr>
        <p:grpSpPr bwMode="auto">
          <a:xfrm>
            <a:off x="508000" y="5265741"/>
            <a:ext cx="5791200" cy="833438"/>
            <a:chOff x="240" y="3120"/>
            <a:chExt cx="2736" cy="525"/>
          </a:xfrm>
        </p:grpSpPr>
        <p:sp>
          <p:nvSpPr>
            <p:cNvPr id="44130" name="Text Box 98"/>
            <p:cNvSpPr txBox="1">
              <a:spLocks noChangeArrowheads="1"/>
            </p:cNvSpPr>
            <p:nvPr/>
          </p:nvSpPr>
          <p:spPr bwMode="auto">
            <a:xfrm>
              <a:off x="240" y="3120"/>
              <a:ext cx="2736" cy="525"/>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i="1">
                  <a:latin typeface="Monotype Corsiva" pitchFamily="66" charset="0"/>
                </a:rPr>
                <a:t>v</a:t>
              </a:r>
              <a:r>
                <a:rPr kumimoji="1" lang="en-US" altLang="zh-CN" sz="2400" b="1" baseline="-25000">
                  <a:latin typeface="Times New Roman" pitchFamily="18" charset="0"/>
                </a:rPr>
                <a:t>I   </a:t>
              </a:r>
              <a:r>
                <a:rPr kumimoji="1" lang="en-US" altLang="zh-CN" sz="2400" b="1">
                  <a:solidFill>
                    <a:srgbClr val="FF0000"/>
                  </a:solidFill>
                  <a:latin typeface="Times New Roman" pitchFamily="18" charset="0"/>
                  <a:cs typeface="Times New Roman" pitchFamily="18" charset="0"/>
                  <a:sym typeface="Wingdings" pitchFamily="2" charset="2"/>
                </a:rPr>
                <a:t>   </a:t>
              </a:r>
              <a:r>
                <a:rPr kumimoji="1" lang="en-US" altLang="zh-CN" sz="2400" b="1">
                  <a:solidFill>
                    <a:srgbClr val="CC3300"/>
                  </a:solidFill>
                  <a:latin typeface="Times New Roman" pitchFamily="18" charset="0"/>
                  <a:cs typeface="Times New Roman" pitchFamily="18" charset="0"/>
                  <a:sym typeface="Wingdings" pitchFamily="2" charset="2"/>
                </a:rPr>
                <a:t></a:t>
              </a:r>
              <a:r>
                <a:rPr kumimoji="1" lang="en-US" altLang="zh-CN" sz="2400" b="1">
                  <a:latin typeface="Times New Roman" pitchFamily="18" charset="0"/>
                </a:rPr>
                <a:t>G</a:t>
              </a:r>
              <a:r>
                <a:rPr kumimoji="1" lang="en-US" altLang="zh-CN" sz="2400" b="1" baseline="-20000">
                  <a:latin typeface="Times New Roman" pitchFamily="18" charset="0"/>
                </a:rPr>
                <a:t>1</a:t>
              </a:r>
              <a:r>
                <a:rPr kumimoji="1" lang="zh-CN" altLang="en-US" sz="2400" b="1">
                  <a:latin typeface="Times New Roman" pitchFamily="18" charset="0"/>
                </a:rPr>
                <a:t>开启</a:t>
              </a:r>
              <a:r>
                <a:rPr kumimoji="1" lang="en-US" altLang="zh-CN"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O1</a:t>
              </a:r>
              <a:r>
                <a:rPr kumimoji="1" lang="zh-CN" altLang="en-US" sz="2400" b="1">
                  <a:latin typeface="Times New Roman" pitchFamily="18" charset="0"/>
                  <a:sym typeface="Wingdings" pitchFamily="2" charset="2"/>
                </a:rPr>
                <a:t>由</a:t>
              </a:r>
              <a:r>
                <a:rPr kumimoji="1" lang="en-US" altLang="zh-CN" sz="2400" b="1">
                  <a:latin typeface="Times New Roman" pitchFamily="18" charset="0"/>
                  <a:sym typeface="Wingdings" pitchFamily="2" charset="2"/>
                </a:rPr>
                <a:t>1</a:t>
              </a:r>
              <a:r>
                <a:rPr kumimoji="1" lang="en-US" altLang="zh-CN" sz="2400" b="1" baseline="-25000">
                  <a:latin typeface="Times New Roman" pitchFamily="18" charset="0"/>
                </a:rPr>
                <a:t> </a:t>
              </a:r>
              <a:r>
                <a:rPr kumimoji="1" lang="en-US" altLang="zh-CN" sz="2400" b="1">
                  <a:solidFill>
                    <a:srgbClr val="CC3300"/>
                  </a:solidFill>
                  <a:latin typeface="Times New Roman" pitchFamily="18" charset="0"/>
                  <a:cs typeface="Times New Roman" pitchFamily="18" charset="0"/>
                  <a:sym typeface="Wingdings" pitchFamily="2" charset="2"/>
                </a:rPr>
                <a:t></a:t>
              </a:r>
              <a:r>
                <a:rPr kumimoji="1" lang="en-US" altLang="zh-CN" sz="2400" b="1">
                  <a:latin typeface="Times New Roman" pitchFamily="18" charset="0"/>
                  <a:cs typeface="Times New Roman" pitchFamily="18" charset="0"/>
                  <a:sym typeface="Wingdings" pitchFamily="2" charset="2"/>
                </a:rPr>
                <a:t>0</a:t>
              </a:r>
            </a:p>
            <a:p>
              <a:pPr marL="457200" indent="-457200"/>
              <a:r>
                <a:rPr kumimoji="1" lang="en-US" altLang="zh-CN" sz="2400" b="1">
                  <a:latin typeface="Times New Roman" pitchFamily="18" charset="0"/>
                  <a:cs typeface="Times New Roman" pitchFamily="18" charset="0"/>
                  <a:sym typeface="Wingdings" pitchFamily="2" charset="2"/>
                </a:rPr>
                <a:t>∵</a:t>
              </a:r>
              <a:r>
                <a:rPr kumimoji="1" lang="en-US" altLang="zh-CN" sz="2400" b="1" i="1">
                  <a:latin typeface="Monotype Corsiva" pitchFamily="66" charset="0"/>
                </a:rPr>
                <a:t>v</a:t>
              </a:r>
              <a:r>
                <a:rPr kumimoji="1" lang="en-US" altLang="zh-CN" sz="2400" b="1" baseline="-25000">
                  <a:latin typeface="Times New Roman" pitchFamily="18" charset="0"/>
                </a:rPr>
                <a:t>c</a:t>
              </a:r>
              <a:r>
                <a:rPr kumimoji="1" lang="en-US" altLang="zh-CN" sz="2400" b="1">
                  <a:latin typeface="Times New Roman" pitchFamily="18" charset="0"/>
                </a:rPr>
                <a:t>=1</a:t>
              </a:r>
              <a:r>
                <a:rPr kumimoji="1" lang="zh-CN" altLang="en-US" sz="2400" b="1">
                  <a:latin typeface="Times New Roman" pitchFamily="18" charset="0"/>
                  <a:sym typeface="Wingdings" pitchFamily="2" charset="2"/>
                </a:rPr>
                <a:t>不能突变，</a:t>
              </a:r>
              <a:r>
                <a:rPr kumimoji="1" lang="en-US" altLang="zh-CN" sz="2400" b="1">
                  <a:latin typeface="Times New Roman" pitchFamily="18" charset="0"/>
                </a:rPr>
                <a:t>G</a:t>
              </a:r>
              <a:r>
                <a:rPr kumimoji="1" lang="en-US" altLang="zh-CN" sz="2400" b="1" baseline="-20000">
                  <a:latin typeface="Times New Roman" pitchFamily="18" charset="0"/>
                </a:rPr>
                <a:t>2</a:t>
              </a:r>
              <a:r>
                <a:rPr kumimoji="1" lang="zh-CN" altLang="en-US" sz="2400" b="1">
                  <a:latin typeface="Times New Roman" pitchFamily="18" charset="0"/>
                </a:rPr>
                <a:t>全</a:t>
              </a:r>
              <a:r>
                <a:rPr kumimoji="1" lang="en-US" altLang="zh-CN" sz="2400" b="1">
                  <a:latin typeface="Times New Roman" pitchFamily="18" charset="0"/>
                </a:rPr>
                <a:t>1</a:t>
              </a:r>
              <a:r>
                <a:rPr kumimoji="1" lang="zh-CN" altLang="en-US" sz="2400" b="1">
                  <a:latin typeface="Times New Roman" pitchFamily="18" charset="0"/>
                </a:rPr>
                <a:t>出</a:t>
              </a:r>
              <a:r>
                <a:rPr kumimoji="1" lang="en-US" altLang="zh-CN" sz="2400" b="1">
                  <a:latin typeface="Times New Roman" pitchFamily="18" charset="0"/>
                </a:rPr>
                <a:t>0</a:t>
              </a:r>
              <a:r>
                <a:rPr kumimoji="1" lang="zh-CN" altLang="en-US" sz="2400" b="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zh-CN" altLang="en-US" sz="2400" b="1">
                  <a:latin typeface="Times New Roman" pitchFamily="18" charset="0"/>
                  <a:sym typeface="Wingdings" pitchFamily="2" charset="2"/>
                </a:rPr>
                <a:t>由</a:t>
              </a:r>
              <a:r>
                <a:rPr kumimoji="1" lang="en-US" altLang="zh-CN" sz="2400" b="1">
                  <a:latin typeface="Times New Roman" pitchFamily="18" charset="0"/>
                  <a:sym typeface="Wingdings" pitchFamily="2" charset="2"/>
                </a:rPr>
                <a:t>1</a:t>
              </a:r>
              <a:r>
                <a:rPr kumimoji="1" lang="en-US" altLang="zh-CN" sz="2400" b="1" baseline="-25000">
                  <a:solidFill>
                    <a:srgbClr val="FFFF00"/>
                  </a:solidFill>
                  <a:latin typeface="Times New Roman" pitchFamily="18" charset="0"/>
                </a:rPr>
                <a:t> </a:t>
              </a:r>
              <a:r>
                <a:rPr kumimoji="1" lang="en-US" altLang="zh-CN" sz="2400" b="1">
                  <a:solidFill>
                    <a:srgbClr val="CC3300"/>
                  </a:solidFill>
                  <a:latin typeface="Times New Roman" pitchFamily="18" charset="0"/>
                  <a:cs typeface="Times New Roman" pitchFamily="18" charset="0"/>
                  <a:sym typeface="Wingdings" pitchFamily="2" charset="2"/>
                </a:rPr>
                <a:t></a:t>
              </a:r>
              <a:r>
                <a:rPr kumimoji="1" lang="en-US" altLang="zh-CN" sz="2400" b="1">
                  <a:latin typeface="Times New Roman" pitchFamily="18" charset="0"/>
                  <a:cs typeface="Times New Roman" pitchFamily="18" charset="0"/>
                  <a:sym typeface="Wingdings" pitchFamily="2" charset="2"/>
                </a:rPr>
                <a:t>0</a:t>
              </a:r>
            </a:p>
          </p:txBody>
        </p:sp>
        <p:grpSp>
          <p:nvGrpSpPr>
            <p:cNvPr id="3" name="Group 99"/>
            <p:cNvGrpSpPr>
              <a:grpSpLocks/>
            </p:cNvGrpSpPr>
            <p:nvPr/>
          </p:nvGrpSpPr>
          <p:grpSpPr bwMode="auto">
            <a:xfrm>
              <a:off x="448" y="3174"/>
              <a:ext cx="192" cy="192"/>
              <a:chOff x="4080" y="3888"/>
              <a:chExt cx="192" cy="192"/>
            </a:xfrm>
          </p:grpSpPr>
          <p:sp>
            <p:nvSpPr>
              <p:cNvPr id="44132" name="Line 100"/>
              <p:cNvSpPr>
                <a:spLocks noChangeShapeType="1"/>
              </p:cNvSpPr>
              <p:nvPr/>
            </p:nvSpPr>
            <p:spPr bwMode="auto">
              <a:xfrm>
                <a:off x="4176" y="3888"/>
                <a:ext cx="96" cy="0"/>
              </a:xfrm>
              <a:prstGeom prst="line">
                <a:avLst/>
              </a:prstGeom>
              <a:noFill/>
              <a:ln w="28575">
                <a:solidFill>
                  <a:srgbClr val="FF0000"/>
                </a:solidFill>
                <a:round/>
                <a:headEnd/>
                <a:tailEnd/>
              </a:ln>
              <a:effectLst/>
            </p:spPr>
            <p:txBody>
              <a:bodyPr lIns="90000" tIns="46800" rIns="90000" bIns="46800">
                <a:spAutoFit/>
              </a:bodyPr>
              <a:lstStyle/>
              <a:p>
                <a:endParaRPr lang="zh-CN" altLang="en-US"/>
              </a:p>
            </p:txBody>
          </p:sp>
          <p:sp>
            <p:nvSpPr>
              <p:cNvPr id="44133" name="Line 101"/>
              <p:cNvSpPr>
                <a:spLocks noChangeShapeType="1"/>
              </p:cNvSpPr>
              <p:nvPr/>
            </p:nvSpPr>
            <p:spPr bwMode="auto">
              <a:xfrm>
                <a:off x="4080" y="4080"/>
                <a:ext cx="96" cy="0"/>
              </a:xfrm>
              <a:prstGeom prst="line">
                <a:avLst/>
              </a:prstGeom>
              <a:noFill/>
              <a:ln w="28575">
                <a:solidFill>
                  <a:srgbClr val="FF0000"/>
                </a:solidFill>
                <a:round/>
                <a:headEnd/>
                <a:tailEnd/>
              </a:ln>
              <a:effectLst/>
            </p:spPr>
            <p:txBody>
              <a:bodyPr lIns="90000" tIns="46800" rIns="90000" bIns="46800">
                <a:spAutoFit/>
              </a:bodyPr>
              <a:lstStyle/>
              <a:p>
                <a:endParaRPr lang="zh-CN" altLang="en-US"/>
              </a:p>
            </p:txBody>
          </p:sp>
          <p:sp>
            <p:nvSpPr>
              <p:cNvPr id="44134" name="Line 102"/>
              <p:cNvSpPr>
                <a:spLocks noChangeShapeType="1"/>
              </p:cNvSpPr>
              <p:nvPr/>
            </p:nvSpPr>
            <p:spPr bwMode="auto">
              <a:xfrm>
                <a:off x="4176" y="3888"/>
                <a:ext cx="0" cy="192"/>
              </a:xfrm>
              <a:prstGeom prst="line">
                <a:avLst/>
              </a:prstGeom>
              <a:noFill/>
              <a:ln w="28575">
                <a:solidFill>
                  <a:srgbClr val="FF0000"/>
                </a:solidFill>
                <a:round/>
                <a:headEnd type="triangle" w="med" len="med"/>
                <a:tailEnd/>
              </a:ln>
              <a:effectLst/>
            </p:spPr>
            <p:txBody>
              <a:bodyPr wrap="none" lIns="90000" tIns="46800" rIns="90000" bIns="46800">
                <a:spAutoFit/>
              </a:bodyPr>
              <a:lstStyle/>
              <a:p>
                <a:endParaRPr lang="zh-CN" altLang="en-US"/>
              </a:p>
            </p:txBody>
          </p:sp>
        </p:grpSp>
      </p:grpSp>
      <p:sp>
        <p:nvSpPr>
          <p:cNvPr id="44145" name="Rectangle 113"/>
          <p:cNvSpPr>
            <a:spLocks noChangeArrowheads="1"/>
          </p:cNvSpPr>
          <p:nvPr/>
        </p:nvSpPr>
        <p:spPr bwMode="auto">
          <a:xfrm>
            <a:off x="531284" y="1243013"/>
            <a:ext cx="6333067"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0033CC"/>
                </a:solidFill>
                <a:latin typeface="Times New Roman" pitchFamily="18" charset="0"/>
              </a:rPr>
              <a:t>两个与非门</a:t>
            </a:r>
            <a:r>
              <a:rPr kumimoji="1" lang="en-US" altLang="zh-CN" sz="2400" b="1">
                <a:solidFill>
                  <a:srgbClr val="0033CC"/>
                </a:solidFill>
                <a:latin typeface="Times New Roman" pitchFamily="18" charset="0"/>
              </a:rPr>
              <a:t>+RC</a:t>
            </a:r>
            <a:r>
              <a:rPr kumimoji="1" lang="zh-CN" altLang="en-US" sz="2400" b="1">
                <a:solidFill>
                  <a:srgbClr val="0033CC"/>
                </a:solidFill>
                <a:latin typeface="Times New Roman" pitchFamily="18" charset="0"/>
              </a:rPr>
              <a:t>积分电路</a:t>
            </a:r>
          </a:p>
        </p:txBody>
      </p:sp>
      <p:sp>
        <p:nvSpPr>
          <p:cNvPr id="44176" name="Rectangle 144"/>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44177" name="Text Box 145"/>
          <p:cNvSpPr txBox="1">
            <a:spLocks noChangeArrowheads="1"/>
          </p:cNvSpPr>
          <p:nvPr/>
        </p:nvSpPr>
        <p:spPr bwMode="auto">
          <a:xfrm>
            <a:off x="6864351" y="1196975"/>
            <a:ext cx="335646" cy="463846"/>
          </a:xfrm>
          <a:prstGeom prst="rect">
            <a:avLst/>
          </a:prstGeom>
          <a:noFill/>
          <a:ln w="28575">
            <a:noFill/>
            <a:miter lim="800000"/>
            <a:headEnd/>
            <a:tailEnd/>
          </a:ln>
          <a:effectLst/>
        </p:spPr>
        <p:txBody>
          <a:bodyPr wrap="none" lIns="90000" tIns="46800" rIns="90000" bIns="46800">
            <a:spAutoFit/>
          </a:bodyPr>
          <a:lstStyle/>
          <a:p>
            <a:r>
              <a:rPr lang="en-US" altLang="zh-CN" sz="2400" b="1">
                <a:solidFill>
                  <a:srgbClr val="CC3300"/>
                </a:solidFill>
                <a:latin typeface="Times New Roman" pitchFamily="18" charset="0"/>
              </a:rPr>
              <a:t>0</a:t>
            </a:r>
          </a:p>
        </p:txBody>
      </p:sp>
      <p:sp>
        <p:nvSpPr>
          <p:cNvPr id="44178" name="Text Box 146"/>
          <p:cNvSpPr txBox="1">
            <a:spLocks noChangeArrowheads="1"/>
          </p:cNvSpPr>
          <p:nvPr/>
        </p:nvSpPr>
        <p:spPr bwMode="auto">
          <a:xfrm>
            <a:off x="8113185" y="1196975"/>
            <a:ext cx="335646" cy="463846"/>
          </a:xfrm>
          <a:prstGeom prst="rect">
            <a:avLst/>
          </a:prstGeom>
          <a:noFill/>
          <a:ln w="28575">
            <a:noFill/>
            <a:miter lim="800000"/>
            <a:headEnd/>
            <a:tailEnd/>
          </a:ln>
          <a:effectLst/>
        </p:spPr>
        <p:txBody>
          <a:bodyPr wrap="none" lIns="90000" tIns="46800" rIns="90000" bIns="46800">
            <a:spAutoFit/>
          </a:bodyPr>
          <a:lstStyle/>
          <a:p>
            <a:r>
              <a:rPr lang="en-US" altLang="zh-CN" sz="2400" b="1">
                <a:solidFill>
                  <a:srgbClr val="CC3300"/>
                </a:solidFill>
                <a:latin typeface="Times New Roman" pitchFamily="18" charset="0"/>
              </a:rPr>
              <a:t>1</a:t>
            </a:r>
          </a:p>
        </p:txBody>
      </p:sp>
      <p:sp>
        <p:nvSpPr>
          <p:cNvPr id="44179" name="Text Box 147"/>
          <p:cNvSpPr txBox="1">
            <a:spLocks noChangeArrowheads="1"/>
          </p:cNvSpPr>
          <p:nvPr/>
        </p:nvSpPr>
        <p:spPr bwMode="auto">
          <a:xfrm>
            <a:off x="10896601" y="981075"/>
            <a:ext cx="335646" cy="463846"/>
          </a:xfrm>
          <a:prstGeom prst="rect">
            <a:avLst/>
          </a:prstGeom>
          <a:noFill/>
          <a:ln w="28575">
            <a:noFill/>
            <a:miter lim="800000"/>
            <a:headEnd/>
            <a:tailEnd/>
          </a:ln>
          <a:effectLst/>
        </p:spPr>
        <p:txBody>
          <a:bodyPr wrap="none" lIns="90000" tIns="46800" rIns="90000" bIns="46800">
            <a:spAutoFit/>
          </a:bodyPr>
          <a:lstStyle/>
          <a:p>
            <a:r>
              <a:rPr lang="en-US" altLang="zh-CN" sz="2400" b="1">
                <a:solidFill>
                  <a:srgbClr val="CC3300"/>
                </a:solidFill>
                <a:latin typeface="Times New Roman" pitchFamily="18" charset="0"/>
              </a:rPr>
              <a:t>1</a:t>
            </a:r>
          </a:p>
        </p:txBody>
      </p:sp>
      <p:sp>
        <p:nvSpPr>
          <p:cNvPr id="44180" name="Text Box 148"/>
          <p:cNvSpPr txBox="1">
            <a:spLocks noChangeArrowheads="1"/>
          </p:cNvSpPr>
          <p:nvPr/>
        </p:nvSpPr>
        <p:spPr bwMode="auto">
          <a:xfrm>
            <a:off x="9169401" y="1125538"/>
            <a:ext cx="335646" cy="463846"/>
          </a:xfrm>
          <a:prstGeom prst="rect">
            <a:avLst/>
          </a:prstGeom>
          <a:noFill/>
          <a:ln w="28575">
            <a:noFill/>
            <a:miter lim="800000"/>
            <a:headEnd/>
            <a:tailEnd/>
          </a:ln>
          <a:effectLst/>
        </p:spPr>
        <p:txBody>
          <a:bodyPr wrap="none" lIns="90000" tIns="46800" rIns="90000" bIns="46800">
            <a:spAutoFit/>
          </a:bodyPr>
          <a:lstStyle/>
          <a:p>
            <a:r>
              <a:rPr lang="en-US" altLang="zh-CN" sz="2400" b="1">
                <a:solidFill>
                  <a:srgbClr val="CC3300"/>
                </a:solidFill>
                <a:latin typeface="Times New Roman" pitchFamily="18" charset="0"/>
              </a:rPr>
              <a:t>1</a:t>
            </a:r>
          </a:p>
        </p:txBody>
      </p:sp>
      <p:grpSp>
        <p:nvGrpSpPr>
          <p:cNvPr id="4" name="Group 159"/>
          <p:cNvGrpSpPr>
            <a:grpSpLocks/>
          </p:cNvGrpSpPr>
          <p:nvPr/>
        </p:nvGrpSpPr>
        <p:grpSpPr bwMode="auto">
          <a:xfrm>
            <a:off x="6961718" y="1263650"/>
            <a:ext cx="383116" cy="371474"/>
            <a:chOff x="2154" y="1204"/>
            <a:chExt cx="181" cy="234"/>
          </a:xfrm>
        </p:grpSpPr>
        <p:sp>
          <p:nvSpPr>
            <p:cNvPr id="44185" name="Rectangle 153"/>
            <p:cNvSpPr>
              <a:spLocks noChangeArrowheads="1"/>
            </p:cNvSpPr>
            <p:nvPr/>
          </p:nvSpPr>
          <p:spPr bwMode="auto">
            <a:xfrm>
              <a:off x="2154" y="1204"/>
              <a:ext cx="136" cy="234"/>
            </a:xfrm>
            <a:prstGeom prst="rect">
              <a:avLst/>
            </a:prstGeom>
            <a:solidFill>
              <a:schemeClr val="bg1"/>
            </a:solidFill>
            <a:ln w="28575">
              <a:noFill/>
              <a:miter lim="800000"/>
              <a:headEnd/>
              <a:tailEnd/>
            </a:ln>
            <a:effectLst/>
          </p:spPr>
          <p:txBody>
            <a:bodyPr lIns="90000" tIns="46800" rIns="90000" bIns="46800" anchor="ctr">
              <a:spAutoFit/>
            </a:bodyPr>
            <a:lstStyle/>
            <a:p>
              <a:endParaRPr lang="zh-CN" altLang="en-US"/>
            </a:p>
          </p:txBody>
        </p:sp>
        <p:grpSp>
          <p:nvGrpSpPr>
            <p:cNvPr id="5" name="Group 154"/>
            <p:cNvGrpSpPr>
              <a:grpSpLocks/>
            </p:cNvGrpSpPr>
            <p:nvPr/>
          </p:nvGrpSpPr>
          <p:grpSpPr bwMode="auto">
            <a:xfrm>
              <a:off x="2154" y="1253"/>
              <a:ext cx="181" cy="181"/>
              <a:chOff x="2245" y="1344"/>
              <a:chExt cx="181" cy="181"/>
            </a:xfrm>
          </p:grpSpPr>
          <p:sp>
            <p:nvSpPr>
              <p:cNvPr id="44187" name="Line 155"/>
              <p:cNvSpPr>
                <a:spLocks noChangeShapeType="1"/>
              </p:cNvSpPr>
              <p:nvPr/>
            </p:nvSpPr>
            <p:spPr bwMode="auto">
              <a:xfrm>
                <a:off x="2245" y="1525"/>
                <a:ext cx="91" cy="0"/>
              </a:xfrm>
              <a:prstGeom prst="line">
                <a:avLst/>
              </a:prstGeom>
              <a:noFill/>
              <a:ln w="38100">
                <a:solidFill>
                  <a:srgbClr val="0033CC"/>
                </a:solidFill>
                <a:round/>
                <a:headEnd/>
                <a:tailEnd/>
              </a:ln>
              <a:effectLst/>
            </p:spPr>
            <p:txBody>
              <a:bodyPr wrap="none" lIns="90000" tIns="46800" rIns="90000" bIns="46800">
                <a:spAutoFit/>
              </a:bodyPr>
              <a:lstStyle/>
              <a:p>
                <a:endParaRPr lang="zh-CN" altLang="en-US"/>
              </a:p>
            </p:txBody>
          </p:sp>
          <p:sp>
            <p:nvSpPr>
              <p:cNvPr id="44188" name="Line 156"/>
              <p:cNvSpPr>
                <a:spLocks noChangeShapeType="1"/>
              </p:cNvSpPr>
              <p:nvPr/>
            </p:nvSpPr>
            <p:spPr bwMode="auto">
              <a:xfrm flipV="1">
                <a:off x="2336" y="1344"/>
                <a:ext cx="0" cy="181"/>
              </a:xfrm>
              <a:prstGeom prst="line">
                <a:avLst/>
              </a:prstGeom>
              <a:noFill/>
              <a:ln w="38100">
                <a:solidFill>
                  <a:srgbClr val="0033CC"/>
                </a:solidFill>
                <a:round/>
                <a:headEnd/>
                <a:tailEnd type="triangle" w="med" len="med"/>
              </a:ln>
              <a:effectLst/>
            </p:spPr>
            <p:txBody>
              <a:bodyPr lIns="90000" tIns="46800" rIns="90000" bIns="46800">
                <a:spAutoFit/>
              </a:bodyPr>
              <a:lstStyle/>
              <a:p>
                <a:endParaRPr lang="zh-CN" altLang="en-US"/>
              </a:p>
            </p:txBody>
          </p:sp>
          <p:sp>
            <p:nvSpPr>
              <p:cNvPr id="44189" name="Line 157"/>
              <p:cNvSpPr>
                <a:spLocks noChangeShapeType="1"/>
              </p:cNvSpPr>
              <p:nvPr/>
            </p:nvSpPr>
            <p:spPr bwMode="auto">
              <a:xfrm>
                <a:off x="2336" y="1344"/>
                <a:ext cx="90" cy="0"/>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grpSp>
      </p:grpSp>
      <p:sp>
        <p:nvSpPr>
          <p:cNvPr id="44192" name="Text Box 160"/>
          <p:cNvSpPr txBox="1">
            <a:spLocks noChangeArrowheads="1"/>
          </p:cNvSpPr>
          <p:nvPr/>
        </p:nvSpPr>
        <p:spPr bwMode="auto">
          <a:xfrm>
            <a:off x="8208434" y="1316038"/>
            <a:ext cx="335646" cy="463846"/>
          </a:xfrm>
          <a:prstGeom prst="rect">
            <a:avLst/>
          </a:prstGeom>
          <a:solidFill>
            <a:schemeClr val="bg1"/>
          </a:solidFill>
          <a:ln w="28575">
            <a:noFill/>
            <a:miter lim="800000"/>
            <a:headEnd/>
            <a:tailEnd/>
          </a:ln>
          <a:effectLst/>
        </p:spPr>
        <p:txBody>
          <a:bodyPr wrap="none" lIns="90000" tIns="46800" rIns="90000" bIns="46800">
            <a:spAutoFit/>
          </a:bodyPr>
          <a:lstStyle/>
          <a:p>
            <a:r>
              <a:rPr lang="en-US" altLang="zh-CN" sz="2400" b="1">
                <a:solidFill>
                  <a:srgbClr val="0033CC"/>
                </a:solidFill>
                <a:latin typeface="Times New Roman" pitchFamily="18" charset="0"/>
              </a:rPr>
              <a:t>0</a:t>
            </a:r>
          </a:p>
        </p:txBody>
      </p:sp>
      <p:sp>
        <p:nvSpPr>
          <p:cNvPr id="44193" name="Text Box 161"/>
          <p:cNvSpPr txBox="1">
            <a:spLocks noChangeArrowheads="1"/>
          </p:cNvSpPr>
          <p:nvPr/>
        </p:nvSpPr>
        <p:spPr bwMode="auto">
          <a:xfrm>
            <a:off x="10896601" y="1125538"/>
            <a:ext cx="335646" cy="463846"/>
          </a:xfrm>
          <a:prstGeom prst="rect">
            <a:avLst/>
          </a:prstGeom>
          <a:solidFill>
            <a:schemeClr val="bg1"/>
          </a:solidFill>
          <a:ln w="28575">
            <a:noFill/>
            <a:miter lim="800000"/>
            <a:headEnd/>
            <a:tailEnd/>
          </a:ln>
          <a:effectLst/>
        </p:spPr>
        <p:txBody>
          <a:bodyPr wrap="none" lIns="90000" tIns="46800" rIns="90000" bIns="46800">
            <a:spAutoFit/>
          </a:bodyPr>
          <a:lstStyle/>
          <a:p>
            <a:r>
              <a:rPr lang="en-US" altLang="zh-CN" sz="2400" b="1">
                <a:solidFill>
                  <a:srgbClr val="0033CC"/>
                </a:solidFill>
                <a:latin typeface="Times New Roman" pitchFamily="18" charset="0"/>
              </a:rPr>
              <a:t>0</a:t>
            </a:r>
          </a:p>
        </p:txBody>
      </p:sp>
      <p:sp>
        <p:nvSpPr>
          <p:cNvPr id="44195" name="Freeform 163"/>
          <p:cNvSpPr>
            <a:spLocks/>
          </p:cNvSpPr>
          <p:nvPr/>
        </p:nvSpPr>
        <p:spPr bwMode="auto">
          <a:xfrm>
            <a:off x="8591551" y="1401763"/>
            <a:ext cx="626533" cy="371513"/>
          </a:xfrm>
          <a:custGeom>
            <a:avLst/>
            <a:gdLst/>
            <a:ahLst/>
            <a:cxnLst>
              <a:cxn ang="0">
                <a:pos x="318" y="188"/>
              </a:cxn>
              <a:cxn ang="0">
                <a:pos x="318" y="52"/>
              </a:cxn>
              <a:cxn ang="0">
                <a:pos x="182" y="7"/>
              </a:cxn>
              <a:cxn ang="0">
                <a:pos x="91" y="7"/>
              </a:cxn>
              <a:cxn ang="0">
                <a:pos x="46" y="52"/>
              </a:cxn>
              <a:cxn ang="0">
                <a:pos x="0" y="188"/>
              </a:cxn>
            </a:cxnLst>
            <a:rect l="0" t="0" r="r" b="b"/>
            <a:pathLst>
              <a:path w="341" h="188">
                <a:moveTo>
                  <a:pt x="318" y="188"/>
                </a:moveTo>
                <a:cubicBezTo>
                  <a:pt x="329" y="135"/>
                  <a:pt x="341" y="82"/>
                  <a:pt x="318" y="52"/>
                </a:cubicBezTo>
                <a:cubicBezTo>
                  <a:pt x="295" y="22"/>
                  <a:pt x="220" y="14"/>
                  <a:pt x="182" y="7"/>
                </a:cubicBezTo>
                <a:cubicBezTo>
                  <a:pt x="144" y="0"/>
                  <a:pt x="114" y="0"/>
                  <a:pt x="91" y="7"/>
                </a:cubicBezTo>
                <a:cubicBezTo>
                  <a:pt x="68" y="14"/>
                  <a:pt x="61" y="22"/>
                  <a:pt x="46" y="52"/>
                </a:cubicBezTo>
                <a:cubicBezTo>
                  <a:pt x="31" y="82"/>
                  <a:pt x="8" y="158"/>
                  <a:pt x="0" y="188"/>
                </a:cubicBezTo>
              </a:path>
            </a:pathLst>
          </a:custGeom>
          <a:noFill/>
          <a:ln w="38100" cap="flat" cmpd="sng">
            <a:solidFill>
              <a:srgbClr val="CC3300"/>
            </a:solidFill>
            <a:prstDash val="solid"/>
            <a:round/>
            <a:headEnd type="none" w="med" len="med"/>
            <a:tailEnd type="triangle" w="med" len="med"/>
          </a:ln>
          <a:effectLst/>
        </p:spPr>
        <p:txBody>
          <a:bodyPr lIns="90000" tIns="46800" rIns="90000" bIns="46800">
            <a:spAutoFit/>
          </a:bodyPr>
          <a:lstStyle/>
          <a:p>
            <a:endParaRPr lang="zh-CN" altLang="en-US"/>
          </a:p>
        </p:txBody>
      </p:sp>
      <p:grpSp>
        <p:nvGrpSpPr>
          <p:cNvPr id="6" name="Group 165"/>
          <p:cNvGrpSpPr>
            <a:grpSpLocks/>
          </p:cNvGrpSpPr>
          <p:nvPr/>
        </p:nvGrpSpPr>
        <p:grpSpPr bwMode="auto">
          <a:xfrm>
            <a:off x="6466417" y="566739"/>
            <a:ext cx="4853516" cy="1493837"/>
            <a:chOff x="3055" y="357"/>
            <a:chExt cx="2293" cy="941"/>
          </a:xfrm>
        </p:grpSpPr>
        <p:grpSp>
          <p:nvGrpSpPr>
            <p:cNvPr id="7" name="Group 143"/>
            <p:cNvGrpSpPr>
              <a:grpSpLocks/>
            </p:cNvGrpSpPr>
            <p:nvPr/>
          </p:nvGrpSpPr>
          <p:grpSpPr bwMode="auto">
            <a:xfrm>
              <a:off x="3055" y="357"/>
              <a:ext cx="2293" cy="941"/>
              <a:chOff x="3004" y="259"/>
              <a:chExt cx="2246" cy="941"/>
            </a:xfrm>
          </p:grpSpPr>
          <p:grpSp>
            <p:nvGrpSpPr>
              <p:cNvPr id="8" name="Group 140"/>
              <p:cNvGrpSpPr>
                <a:grpSpLocks/>
              </p:cNvGrpSpPr>
              <p:nvPr/>
            </p:nvGrpSpPr>
            <p:grpSpPr bwMode="auto">
              <a:xfrm>
                <a:off x="3004" y="259"/>
                <a:ext cx="2246" cy="941"/>
                <a:chOff x="3004" y="259"/>
                <a:chExt cx="2246" cy="941"/>
              </a:xfrm>
            </p:grpSpPr>
            <p:grpSp>
              <p:nvGrpSpPr>
                <p:cNvPr id="9" name="Group 116"/>
                <p:cNvGrpSpPr>
                  <a:grpSpLocks/>
                </p:cNvGrpSpPr>
                <p:nvPr/>
              </p:nvGrpSpPr>
              <p:grpSpPr bwMode="auto">
                <a:xfrm>
                  <a:off x="3004" y="259"/>
                  <a:ext cx="2246" cy="941"/>
                  <a:chOff x="144" y="643"/>
                  <a:chExt cx="2406" cy="941"/>
                </a:xfrm>
              </p:grpSpPr>
              <p:grpSp>
                <p:nvGrpSpPr>
                  <p:cNvPr id="10" name="Group 117"/>
                  <p:cNvGrpSpPr>
                    <a:grpSpLocks/>
                  </p:cNvGrpSpPr>
                  <p:nvPr/>
                </p:nvGrpSpPr>
                <p:grpSpPr bwMode="auto">
                  <a:xfrm>
                    <a:off x="144" y="643"/>
                    <a:ext cx="2406" cy="941"/>
                    <a:chOff x="87" y="595"/>
                    <a:chExt cx="2406" cy="941"/>
                  </a:xfrm>
                </p:grpSpPr>
                <p:sp>
                  <p:nvSpPr>
                    <p:cNvPr id="44150" name="Rectangle 118"/>
                    <p:cNvSpPr>
                      <a:spLocks noChangeArrowheads="1"/>
                    </p:cNvSpPr>
                    <p:nvPr/>
                  </p:nvSpPr>
                  <p:spPr bwMode="auto">
                    <a:xfrm>
                      <a:off x="624" y="891"/>
                      <a:ext cx="90"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44151" name="Oval 119"/>
                    <p:cNvSpPr>
                      <a:spLocks noChangeArrowheads="1"/>
                    </p:cNvSpPr>
                    <p:nvPr/>
                  </p:nvSpPr>
                  <p:spPr bwMode="auto">
                    <a:xfrm>
                      <a:off x="864" y="843"/>
                      <a:ext cx="127"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44152" name="Rectangle 120"/>
                    <p:cNvSpPr>
                      <a:spLocks noChangeArrowheads="1"/>
                    </p:cNvSpPr>
                    <p:nvPr/>
                  </p:nvSpPr>
                  <p:spPr bwMode="auto">
                    <a:xfrm>
                      <a:off x="1152" y="891"/>
                      <a:ext cx="336" cy="234"/>
                    </a:xfrm>
                    <a:prstGeom prst="rect">
                      <a:avLst/>
                    </a:prstGeom>
                    <a:noFill/>
                    <a:ln w="38100">
                      <a:solidFill>
                        <a:schemeClr val="tx1"/>
                      </a:solidFill>
                      <a:miter lim="800000"/>
                      <a:headEnd/>
                      <a:tailEnd/>
                    </a:ln>
                    <a:effectLst/>
                  </p:spPr>
                  <p:txBody>
                    <a:bodyPr lIns="90000" tIns="46800" rIns="90000" bIns="46800" anchor="ctr">
                      <a:spAutoFit/>
                    </a:bodyPr>
                    <a:lstStyle/>
                    <a:p>
                      <a:endParaRPr lang="zh-CN" altLang="en-US"/>
                    </a:p>
                  </p:txBody>
                </p:sp>
                <p:sp>
                  <p:nvSpPr>
                    <p:cNvPr id="44153" name="Line 121"/>
                    <p:cNvSpPr>
                      <a:spLocks noChangeShapeType="1"/>
                    </p:cNvSpPr>
                    <p:nvPr/>
                  </p:nvSpPr>
                  <p:spPr bwMode="auto">
                    <a:xfrm>
                      <a:off x="960" y="100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4154" name="Line 122"/>
                    <p:cNvSpPr>
                      <a:spLocks noChangeShapeType="1"/>
                    </p:cNvSpPr>
                    <p:nvPr/>
                  </p:nvSpPr>
                  <p:spPr bwMode="auto">
                    <a:xfrm>
                      <a:off x="1488" y="1008"/>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4155" name="Rectangle 123"/>
                    <p:cNvSpPr>
                      <a:spLocks noChangeArrowheads="1"/>
                    </p:cNvSpPr>
                    <p:nvPr/>
                  </p:nvSpPr>
                  <p:spPr bwMode="auto">
                    <a:xfrm>
                      <a:off x="1776" y="747"/>
                      <a:ext cx="90"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44156" name="Oval 124"/>
                    <p:cNvSpPr>
                      <a:spLocks noChangeArrowheads="1"/>
                    </p:cNvSpPr>
                    <p:nvPr/>
                  </p:nvSpPr>
                  <p:spPr bwMode="auto">
                    <a:xfrm>
                      <a:off x="2064" y="699"/>
                      <a:ext cx="127"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44157" name="Line 125"/>
                    <p:cNvSpPr>
                      <a:spLocks noChangeShapeType="1"/>
                    </p:cNvSpPr>
                    <p:nvPr/>
                  </p:nvSpPr>
                  <p:spPr bwMode="auto">
                    <a:xfrm flipH="1">
                      <a:off x="432" y="720"/>
                      <a:ext cx="13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4158" name="Line 126"/>
                    <p:cNvSpPr>
                      <a:spLocks noChangeShapeType="1"/>
                    </p:cNvSpPr>
                    <p:nvPr/>
                  </p:nvSpPr>
                  <p:spPr bwMode="auto">
                    <a:xfrm>
                      <a:off x="432" y="720"/>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4159" name="Line 127"/>
                    <p:cNvSpPr>
                      <a:spLocks noChangeShapeType="1"/>
                    </p:cNvSpPr>
                    <p:nvPr/>
                  </p:nvSpPr>
                  <p:spPr bwMode="auto">
                    <a:xfrm>
                      <a:off x="240" y="1008"/>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4160" name="Line 128"/>
                    <p:cNvSpPr>
                      <a:spLocks noChangeShapeType="1"/>
                    </p:cNvSpPr>
                    <p:nvPr/>
                  </p:nvSpPr>
                  <p:spPr bwMode="auto">
                    <a:xfrm>
                      <a:off x="1488" y="1200"/>
                      <a:ext cx="288"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44161" name="Line 129"/>
                    <p:cNvSpPr>
                      <a:spLocks noChangeShapeType="1"/>
                    </p:cNvSpPr>
                    <p:nvPr/>
                  </p:nvSpPr>
                  <p:spPr bwMode="auto">
                    <a:xfrm>
                      <a:off x="1488" y="1296"/>
                      <a:ext cx="288"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44162" name="Line 130"/>
                    <p:cNvSpPr>
                      <a:spLocks noChangeShapeType="1"/>
                    </p:cNvSpPr>
                    <p:nvPr/>
                  </p:nvSpPr>
                  <p:spPr bwMode="auto">
                    <a:xfrm>
                      <a:off x="1632" y="1008"/>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4163" name="Line 131"/>
                    <p:cNvSpPr>
                      <a:spLocks noChangeShapeType="1"/>
                    </p:cNvSpPr>
                    <p:nvPr/>
                  </p:nvSpPr>
                  <p:spPr bwMode="auto">
                    <a:xfrm>
                      <a:off x="1632" y="1296"/>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4164" name="Line 132"/>
                    <p:cNvSpPr>
                      <a:spLocks noChangeShapeType="1"/>
                    </p:cNvSpPr>
                    <p:nvPr/>
                  </p:nvSpPr>
                  <p:spPr bwMode="auto">
                    <a:xfrm>
                      <a:off x="1536" y="1536"/>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4165" name="Line 133"/>
                    <p:cNvSpPr>
                      <a:spLocks noChangeShapeType="1"/>
                    </p:cNvSpPr>
                    <p:nvPr/>
                  </p:nvSpPr>
                  <p:spPr bwMode="auto">
                    <a:xfrm>
                      <a:off x="2160" y="864"/>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4166" name="Text Box 134"/>
                    <p:cNvSpPr txBox="1">
                      <a:spLocks noChangeArrowheads="1"/>
                    </p:cNvSpPr>
                    <p:nvPr/>
                  </p:nvSpPr>
                  <p:spPr bwMode="auto">
                    <a:xfrm>
                      <a:off x="87" y="957"/>
                      <a:ext cx="19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44167" name="Text Box 135"/>
                    <p:cNvSpPr txBox="1">
                      <a:spLocks noChangeArrowheads="1"/>
                    </p:cNvSpPr>
                    <p:nvPr/>
                  </p:nvSpPr>
                  <p:spPr bwMode="auto">
                    <a:xfrm>
                      <a:off x="2256" y="595"/>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44168" name="Text Box 136"/>
                    <p:cNvSpPr txBox="1">
                      <a:spLocks noChangeArrowheads="1"/>
                    </p:cNvSpPr>
                    <p:nvPr/>
                  </p:nvSpPr>
                  <p:spPr bwMode="auto">
                    <a:xfrm>
                      <a:off x="578" y="1152"/>
                      <a:ext cx="25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44169" name="Text Box 137"/>
                    <p:cNvSpPr txBox="1">
                      <a:spLocks noChangeArrowheads="1"/>
                    </p:cNvSpPr>
                    <p:nvPr/>
                  </p:nvSpPr>
                  <p:spPr bwMode="auto">
                    <a:xfrm>
                      <a:off x="1774" y="1056"/>
                      <a:ext cx="25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grpSp>
              <p:sp>
                <p:nvSpPr>
                  <p:cNvPr id="44170" name="Text Box 138"/>
                  <p:cNvSpPr txBox="1">
                    <a:spLocks noChangeArrowheads="1"/>
                  </p:cNvSpPr>
                  <p:nvPr/>
                </p:nvSpPr>
                <p:spPr bwMode="auto">
                  <a:xfrm>
                    <a:off x="1574" y="813"/>
                    <a:ext cx="20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grpSp>
            <p:sp>
              <p:nvSpPr>
                <p:cNvPr id="44171" name="Rectangle 139"/>
                <p:cNvSpPr>
                  <a:spLocks noChangeArrowheads="1"/>
                </p:cNvSpPr>
                <p:nvPr/>
              </p:nvSpPr>
              <p:spPr bwMode="auto">
                <a:xfrm>
                  <a:off x="3695" y="336"/>
                  <a:ext cx="269"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grpSp>
          <p:sp>
            <p:nvSpPr>
              <p:cNvPr id="44173" name="Rectangle 141"/>
              <p:cNvSpPr>
                <a:spLocks noChangeArrowheads="1"/>
              </p:cNvSpPr>
              <p:nvPr/>
            </p:nvSpPr>
            <p:spPr bwMode="auto">
              <a:xfrm>
                <a:off x="3551" y="480"/>
                <a:ext cx="155"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44174" name="Rectangle 142"/>
              <p:cNvSpPr>
                <a:spLocks noChangeArrowheads="1"/>
              </p:cNvSpPr>
              <p:nvPr/>
            </p:nvSpPr>
            <p:spPr bwMode="auto">
              <a:xfrm>
                <a:off x="4655" y="288"/>
                <a:ext cx="20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&amp;</a:t>
                </a:r>
              </a:p>
            </p:txBody>
          </p:sp>
        </p:grpSp>
        <p:sp>
          <p:nvSpPr>
            <p:cNvPr id="44196" name="Text Box 164"/>
            <p:cNvSpPr txBox="1">
              <a:spLocks noChangeArrowheads="1"/>
            </p:cNvSpPr>
            <p:nvPr/>
          </p:nvSpPr>
          <p:spPr bwMode="auto">
            <a:xfrm>
              <a:off x="4105" y="509"/>
              <a:ext cx="317" cy="234"/>
            </a:xfrm>
            <a:prstGeom prst="rect">
              <a:avLst/>
            </a:prstGeom>
            <a:noFill/>
            <a:ln w="28575">
              <a:noFill/>
              <a:miter lim="800000"/>
              <a:headEnd/>
              <a:tailEnd/>
            </a:ln>
            <a:effectLst/>
          </p:spPr>
          <p:txBody>
            <a:bodyPr lIns="90000" tIns="46800" rIns="90000" bIns="46800">
              <a:spAutoFit/>
            </a:bodyPr>
            <a:lstStyle/>
            <a:p>
              <a:pPr>
                <a:spcBef>
                  <a:spcPct val="50000"/>
                </a:spcBef>
              </a:pPr>
              <a:r>
                <a:rPr lang="en-US" altLang="zh-CN" sz="1800" b="1"/>
                <a:t>R</a:t>
              </a:r>
            </a:p>
          </p:txBody>
        </p:sp>
      </p:grpSp>
      <p:sp>
        <p:nvSpPr>
          <p:cNvPr id="44198" name="Rectangle 166"/>
          <p:cNvSpPr>
            <a:spLocks noChangeArrowheads="1"/>
          </p:cNvSpPr>
          <p:nvPr/>
        </p:nvSpPr>
        <p:spPr bwMode="auto">
          <a:xfrm>
            <a:off x="5327651" y="3213100"/>
            <a:ext cx="6451600" cy="463846"/>
          </a:xfrm>
          <a:prstGeom prst="rect">
            <a:avLst/>
          </a:prstGeom>
          <a:noFill/>
          <a:ln w="28575">
            <a:noFill/>
            <a:miter lim="800000"/>
            <a:headEnd/>
            <a:tailEnd/>
          </a:ln>
          <a:effectLst/>
        </p:spPr>
        <p:txBody>
          <a:bodyPr lIns="90000" tIns="46800" rIns="90000" bIns="46800">
            <a:spAutoFit/>
          </a:bodyPr>
          <a:lstStyle/>
          <a:p>
            <a:r>
              <a:rPr kumimoji="1" lang="en-US" altLang="zh-CN" sz="2400" b="1" i="1"/>
              <a:t>v</a:t>
            </a:r>
            <a:r>
              <a:rPr kumimoji="1" lang="en-US" altLang="zh-CN" sz="2400" b="1" baseline="-25000">
                <a:latin typeface="Times New Roman" pitchFamily="18" charset="0"/>
              </a:rPr>
              <a:t>O1</a:t>
            </a:r>
            <a:r>
              <a:rPr kumimoji="1" lang="zh-CN" altLang="en-US" sz="2400" b="1"/>
              <a:t>经</a:t>
            </a:r>
            <a:r>
              <a:rPr kumimoji="1" lang="en-US" altLang="zh-CN" sz="2400" b="1"/>
              <a:t>R</a:t>
            </a:r>
            <a:r>
              <a:rPr kumimoji="1" lang="zh-CN" altLang="en-US" sz="2400" b="1"/>
              <a:t>向</a:t>
            </a:r>
            <a:r>
              <a:rPr kumimoji="1" lang="en-US" altLang="zh-CN" sz="2400" b="1"/>
              <a:t>C</a:t>
            </a:r>
            <a:r>
              <a:rPr kumimoji="1" lang="zh-CN" altLang="en-US" sz="2400" b="1"/>
              <a:t>充电至</a:t>
            </a:r>
            <a:r>
              <a:rPr kumimoji="1" lang="en-US" altLang="zh-CN" sz="2400" b="1" i="1"/>
              <a:t>v</a:t>
            </a:r>
            <a:r>
              <a:rPr kumimoji="1" lang="en-US" altLang="zh-CN" sz="2400" b="1" baseline="-25000">
                <a:latin typeface="Times New Roman" pitchFamily="18" charset="0"/>
              </a:rPr>
              <a:t>c</a:t>
            </a:r>
            <a:r>
              <a:rPr kumimoji="1" lang="en-US" altLang="zh-CN" sz="2400" b="1"/>
              <a:t>=</a:t>
            </a:r>
            <a:r>
              <a:rPr kumimoji="1" lang="en-US" altLang="zh-CN" sz="2400" b="1" i="1"/>
              <a:t>v</a:t>
            </a:r>
            <a:r>
              <a:rPr kumimoji="1" lang="en-US" altLang="zh-CN" sz="2400" b="1" baseline="-25000">
                <a:latin typeface="Times New Roman" pitchFamily="18" charset="0"/>
              </a:rPr>
              <a:t>O1</a:t>
            </a:r>
            <a:r>
              <a:rPr kumimoji="1" lang="en-US" altLang="zh-CN" sz="2400" b="1"/>
              <a:t>=1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145"/>
                                        </p:tgtEl>
                                        <p:attrNameLst>
                                          <p:attrName>style.visibility</p:attrName>
                                        </p:attrNameLst>
                                      </p:cBhvr>
                                      <p:to>
                                        <p:strVal val="visible"/>
                                      </p:to>
                                    </p:set>
                                    <p:animEffect transition="in" filter="blinds(horizontal)">
                                      <p:cBhvr>
                                        <p:cTn id="7" dur="500"/>
                                        <p:tgtEl>
                                          <p:spTgt spid="441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4126"/>
                                        </p:tgtEl>
                                        <p:attrNameLst>
                                          <p:attrName>style.visibility</p:attrName>
                                        </p:attrNameLst>
                                      </p:cBhvr>
                                      <p:to>
                                        <p:strVal val="visible"/>
                                      </p:to>
                                    </p:set>
                                    <p:animEffect transition="in" filter="wipe(up)">
                                      <p:cBhvr>
                                        <p:cTn id="12" dur="500"/>
                                        <p:tgtEl>
                                          <p:spTgt spid="441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4127"/>
                                        </p:tgtEl>
                                        <p:attrNameLst>
                                          <p:attrName>style.visibility</p:attrName>
                                        </p:attrNameLst>
                                      </p:cBhvr>
                                      <p:to>
                                        <p:strVal val="visible"/>
                                      </p:to>
                                    </p:set>
                                    <p:animEffect transition="in" filter="wipe(up)">
                                      <p:cBhvr>
                                        <p:cTn id="17" dur="500"/>
                                        <p:tgtEl>
                                          <p:spTgt spid="4412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417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44128"/>
                                        </p:tgtEl>
                                        <p:attrNameLst>
                                          <p:attrName>style.visibility</p:attrName>
                                        </p:attrNameLst>
                                      </p:cBhvr>
                                      <p:to>
                                        <p:strVal val="visible"/>
                                      </p:to>
                                    </p:set>
                                    <p:animEffect transition="in" filter="wipe(up)">
                                      <p:cBhvr>
                                        <p:cTn id="26" dur="500"/>
                                        <p:tgtEl>
                                          <p:spTgt spid="4412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178"/>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childTnLst>
                                    <p:set>
                                      <p:cBhvr>
                                        <p:cTn id="33" dur="1" fill="hold">
                                          <p:stCondLst>
                                            <p:cond delay="0"/>
                                          </p:stCondLst>
                                        </p:cTn>
                                        <p:tgtEl>
                                          <p:spTgt spid="4417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44198"/>
                                        </p:tgtEl>
                                        <p:attrNameLst>
                                          <p:attrName>style.visibility</p:attrName>
                                        </p:attrNameLst>
                                      </p:cBhvr>
                                      <p:to>
                                        <p:strVal val="visible"/>
                                      </p:to>
                                    </p:set>
                                    <p:animEffect transition="in" filter="wipe(left)">
                                      <p:cBhvr>
                                        <p:cTn id="38" dur="500"/>
                                        <p:tgtEl>
                                          <p:spTgt spid="44198"/>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18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4129"/>
                                        </p:tgtEl>
                                        <p:attrNameLst>
                                          <p:attrName>style.visibility</p:attrName>
                                        </p:attrNameLst>
                                      </p:cBhvr>
                                      <p:to>
                                        <p:strVal val="visible"/>
                                      </p:to>
                                    </p:set>
                                    <p:animEffect transition="in" filter="wipe(up)">
                                      <p:cBhvr>
                                        <p:cTn id="47" dur="500"/>
                                        <p:tgtEl>
                                          <p:spTgt spid="441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419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419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8" presetClass="entr" presetSubtype="12" fill="hold" grpId="0" nodeType="clickEffect">
                                  <p:stCondLst>
                                    <p:cond delay="0"/>
                                  </p:stCondLst>
                                  <p:childTnLst>
                                    <p:set>
                                      <p:cBhvr>
                                        <p:cTn id="68" dur="1" fill="hold">
                                          <p:stCondLst>
                                            <p:cond delay="0"/>
                                          </p:stCondLst>
                                        </p:cTn>
                                        <p:tgtEl>
                                          <p:spTgt spid="44195"/>
                                        </p:tgtEl>
                                        <p:attrNameLst>
                                          <p:attrName>style.visibility</p:attrName>
                                        </p:attrNameLst>
                                      </p:cBhvr>
                                      <p:to>
                                        <p:strVal val="visible"/>
                                      </p:to>
                                    </p:set>
                                    <p:animEffect transition="in" filter="strips(downLeft)">
                                      <p:cBhvr>
                                        <p:cTn id="69" dur="500"/>
                                        <p:tgtEl>
                                          <p:spTgt spid="44195"/>
                                        </p:tgtEl>
                                      </p:cBhvr>
                                    </p:animEffect>
                                  </p:childTnLst>
                                </p:cTn>
                              </p:par>
                            </p:childTnLst>
                          </p:cTn>
                        </p:par>
                        <p:par>
                          <p:cTn id="70" fill="hold">
                            <p:stCondLst>
                              <p:cond delay="500"/>
                            </p:stCondLst>
                            <p:childTnLst>
                              <p:par>
                                <p:cTn id="71" presetID="2" presetClass="entr" presetSubtype="4" fill="hold" grpId="0" nodeType="afterEffect">
                                  <p:stCondLst>
                                    <p:cond delay="0"/>
                                  </p:stCondLst>
                                  <p:childTnLst>
                                    <p:set>
                                      <p:cBhvr>
                                        <p:cTn id="72" dur="1" fill="hold">
                                          <p:stCondLst>
                                            <p:cond delay="0"/>
                                          </p:stCondLst>
                                        </p:cTn>
                                        <p:tgtEl>
                                          <p:spTgt spid="44176"/>
                                        </p:tgtEl>
                                        <p:attrNameLst>
                                          <p:attrName>style.visibility</p:attrName>
                                        </p:attrNameLst>
                                      </p:cBhvr>
                                      <p:to>
                                        <p:strVal val="visible"/>
                                      </p:to>
                                    </p:set>
                                    <p:anim calcmode="lin" valueType="num">
                                      <p:cBhvr additive="base">
                                        <p:cTn id="73" dur="500" fill="hold"/>
                                        <p:tgtEl>
                                          <p:spTgt spid="44176"/>
                                        </p:tgtEl>
                                        <p:attrNameLst>
                                          <p:attrName>ppt_x</p:attrName>
                                        </p:attrNameLst>
                                      </p:cBhvr>
                                      <p:tavLst>
                                        <p:tav tm="0">
                                          <p:val>
                                            <p:strVal val="#ppt_x"/>
                                          </p:val>
                                        </p:tav>
                                        <p:tav tm="100000">
                                          <p:val>
                                            <p:strVal val="#ppt_x"/>
                                          </p:val>
                                        </p:tav>
                                      </p:tavLst>
                                    </p:anim>
                                    <p:anim calcmode="lin" valueType="num">
                                      <p:cBhvr additive="base">
                                        <p:cTn id="74" dur="500" fill="hold"/>
                                        <p:tgtEl>
                                          <p:spTgt spid="441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26" grpId="0" autoUpdateAnimBg="0"/>
      <p:bldP spid="44127" grpId="0" autoUpdateAnimBg="0"/>
      <p:bldP spid="44128" grpId="0" autoUpdateAnimBg="0"/>
      <p:bldP spid="44129" grpId="0" autoUpdateAnimBg="0"/>
      <p:bldP spid="44145" grpId="0"/>
      <p:bldP spid="44176" grpId="0" autoUpdateAnimBg="0"/>
      <p:bldP spid="44177" grpId="0"/>
      <p:bldP spid="44178" grpId="0"/>
      <p:bldP spid="44179" grpId="0"/>
      <p:bldP spid="44180" grpId="0"/>
      <p:bldP spid="44192" grpId="0" animBg="1"/>
      <p:bldP spid="44193" grpId="0" animBg="1"/>
      <p:bldP spid="44195" grpId="0" animBg="1"/>
      <p:bldP spid="441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灯片编号占位符 4"/>
          <p:cNvSpPr>
            <a:spLocks noGrp="1"/>
          </p:cNvSpPr>
          <p:nvPr>
            <p:ph type="sldNum" sz="quarter" idx="11"/>
          </p:nvPr>
        </p:nvSpPr>
        <p:spPr/>
        <p:txBody>
          <a:bodyPr/>
          <a:lstStyle/>
          <a:p>
            <a:fld id="{DA7DA41C-F5A6-441B-9FCB-EE6CD59BAFF5}" type="slidenum">
              <a:rPr lang="en-US" altLang="zh-CN"/>
              <a:pPr/>
              <a:t>15</a:t>
            </a:fld>
            <a:endParaRPr lang="en-US" altLang="zh-CN"/>
          </a:p>
        </p:txBody>
      </p:sp>
      <p:grpSp>
        <p:nvGrpSpPr>
          <p:cNvPr id="2" name="Group 4"/>
          <p:cNvGrpSpPr>
            <a:grpSpLocks/>
          </p:cNvGrpSpPr>
          <p:nvPr/>
        </p:nvGrpSpPr>
        <p:grpSpPr bwMode="auto">
          <a:xfrm>
            <a:off x="5903384" y="566739"/>
            <a:ext cx="5789421" cy="2141537"/>
            <a:chOff x="3054" y="357"/>
            <a:chExt cx="2253" cy="941"/>
          </a:xfrm>
        </p:grpSpPr>
        <p:grpSp>
          <p:nvGrpSpPr>
            <p:cNvPr id="3" name="Group 5"/>
            <p:cNvGrpSpPr>
              <a:grpSpLocks/>
            </p:cNvGrpSpPr>
            <p:nvPr/>
          </p:nvGrpSpPr>
          <p:grpSpPr bwMode="auto">
            <a:xfrm>
              <a:off x="3054" y="357"/>
              <a:ext cx="2253" cy="941"/>
              <a:chOff x="3004" y="259"/>
              <a:chExt cx="2207" cy="941"/>
            </a:xfrm>
          </p:grpSpPr>
          <p:grpSp>
            <p:nvGrpSpPr>
              <p:cNvPr id="4" name="Group 6"/>
              <p:cNvGrpSpPr>
                <a:grpSpLocks/>
              </p:cNvGrpSpPr>
              <p:nvPr/>
            </p:nvGrpSpPr>
            <p:grpSpPr bwMode="auto">
              <a:xfrm>
                <a:off x="3004" y="259"/>
                <a:ext cx="2207" cy="941"/>
                <a:chOff x="3004" y="259"/>
                <a:chExt cx="2207" cy="941"/>
              </a:xfrm>
            </p:grpSpPr>
            <p:grpSp>
              <p:nvGrpSpPr>
                <p:cNvPr id="5" name="Group 7"/>
                <p:cNvGrpSpPr>
                  <a:grpSpLocks/>
                </p:cNvGrpSpPr>
                <p:nvPr/>
              </p:nvGrpSpPr>
              <p:grpSpPr bwMode="auto">
                <a:xfrm>
                  <a:off x="3004" y="259"/>
                  <a:ext cx="2207" cy="941"/>
                  <a:chOff x="144" y="643"/>
                  <a:chExt cx="2364" cy="941"/>
                </a:xfrm>
              </p:grpSpPr>
              <p:grpSp>
                <p:nvGrpSpPr>
                  <p:cNvPr id="6" name="Group 8"/>
                  <p:cNvGrpSpPr>
                    <a:grpSpLocks/>
                  </p:cNvGrpSpPr>
                  <p:nvPr/>
                </p:nvGrpSpPr>
                <p:grpSpPr bwMode="auto">
                  <a:xfrm>
                    <a:off x="144" y="643"/>
                    <a:ext cx="2364" cy="941"/>
                    <a:chOff x="87" y="595"/>
                    <a:chExt cx="2364" cy="941"/>
                  </a:xfrm>
                </p:grpSpPr>
                <p:sp>
                  <p:nvSpPr>
                    <p:cNvPr id="334857" name="Rectangle 9"/>
                    <p:cNvSpPr>
                      <a:spLocks noChangeArrowheads="1"/>
                    </p:cNvSpPr>
                    <p:nvPr/>
                  </p:nvSpPr>
                  <p:spPr bwMode="auto">
                    <a:xfrm>
                      <a:off x="624" y="926"/>
                      <a:ext cx="74" cy="163"/>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34858" name="Oval 10"/>
                    <p:cNvSpPr>
                      <a:spLocks noChangeArrowheads="1"/>
                    </p:cNvSpPr>
                    <p:nvPr/>
                  </p:nvSpPr>
                  <p:spPr bwMode="auto">
                    <a:xfrm>
                      <a:off x="864" y="893"/>
                      <a:ext cx="104" cy="230"/>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34859" name="Rectangle 11"/>
                    <p:cNvSpPr>
                      <a:spLocks noChangeArrowheads="1"/>
                    </p:cNvSpPr>
                    <p:nvPr/>
                  </p:nvSpPr>
                  <p:spPr bwMode="auto">
                    <a:xfrm>
                      <a:off x="1152" y="926"/>
                      <a:ext cx="336" cy="163"/>
                    </a:xfrm>
                    <a:prstGeom prst="rect">
                      <a:avLst/>
                    </a:prstGeom>
                    <a:noFill/>
                    <a:ln w="38100">
                      <a:solidFill>
                        <a:schemeClr val="tx1"/>
                      </a:solidFill>
                      <a:miter lim="800000"/>
                      <a:headEnd/>
                      <a:tailEnd/>
                    </a:ln>
                    <a:effectLst/>
                  </p:spPr>
                  <p:txBody>
                    <a:bodyPr lIns="90000" tIns="46800" rIns="90000" bIns="46800" anchor="ctr">
                      <a:spAutoFit/>
                    </a:bodyPr>
                    <a:lstStyle/>
                    <a:p>
                      <a:endParaRPr lang="zh-CN" altLang="en-US"/>
                    </a:p>
                  </p:txBody>
                </p:sp>
                <p:sp>
                  <p:nvSpPr>
                    <p:cNvPr id="334860" name="Line 12"/>
                    <p:cNvSpPr>
                      <a:spLocks noChangeShapeType="1"/>
                    </p:cNvSpPr>
                    <p:nvPr/>
                  </p:nvSpPr>
                  <p:spPr bwMode="auto">
                    <a:xfrm>
                      <a:off x="960" y="100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4861" name="Line 13"/>
                    <p:cNvSpPr>
                      <a:spLocks noChangeShapeType="1"/>
                    </p:cNvSpPr>
                    <p:nvPr/>
                  </p:nvSpPr>
                  <p:spPr bwMode="auto">
                    <a:xfrm>
                      <a:off x="1488" y="1008"/>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4862" name="Rectangle 14"/>
                    <p:cNvSpPr>
                      <a:spLocks noChangeArrowheads="1"/>
                    </p:cNvSpPr>
                    <p:nvPr/>
                  </p:nvSpPr>
                  <p:spPr bwMode="auto">
                    <a:xfrm>
                      <a:off x="1776" y="782"/>
                      <a:ext cx="74" cy="163"/>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34863" name="Oval 15"/>
                    <p:cNvSpPr>
                      <a:spLocks noChangeArrowheads="1"/>
                    </p:cNvSpPr>
                    <p:nvPr/>
                  </p:nvSpPr>
                  <p:spPr bwMode="auto">
                    <a:xfrm>
                      <a:off x="2064" y="749"/>
                      <a:ext cx="104" cy="230"/>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334864" name="Line 16"/>
                    <p:cNvSpPr>
                      <a:spLocks noChangeShapeType="1"/>
                    </p:cNvSpPr>
                    <p:nvPr/>
                  </p:nvSpPr>
                  <p:spPr bwMode="auto">
                    <a:xfrm flipH="1">
                      <a:off x="432" y="720"/>
                      <a:ext cx="13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4865" name="Line 17"/>
                    <p:cNvSpPr>
                      <a:spLocks noChangeShapeType="1"/>
                    </p:cNvSpPr>
                    <p:nvPr/>
                  </p:nvSpPr>
                  <p:spPr bwMode="auto">
                    <a:xfrm>
                      <a:off x="432" y="720"/>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4866" name="Line 18"/>
                    <p:cNvSpPr>
                      <a:spLocks noChangeShapeType="1"/>
                    </p:cNvSpPr>
                    <p:nvPr/>
                  </p:nvSpPr>
                  <p:spPr bwMode="auto">
                    <a:xfrm>
                      <a:off x="240" y="1008"/>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4867" name="Line 19"/>
                    <p:cNvSpPr>
                      <a:spLocks noChangeShapeType="1"/>
                    </p:cNvSpPr>
                    <p:nvPr/>
                  </p:nvSpPr>
                  <p:spPr bwMode="auto">
                    <a:xfrm>
                      <a:off x="1488" y="1200"/>
                      <a:ext cx="288"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34868" name="Line 20"/>
                    <p:cNvSpPr>
                      <a:spLocks noChangeShapeType="1"/>
                    </p:cNvSpPr>
                    <p:nvPr/>
                  </p:nvSpPr>
                  <p:spPr bwMode="auto">
                    <a:xfrm>
                      <a:off x="1488" y="1296"/>
                      <a:ext cx="288"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34869" name="Line 21"/>
                    <p:cNvSpPr>
                      <a:spLocks noChangeShapeType="1"/>
                    </p:cNvSpPr>
                    <p:nvPr/>
                  </p:nvSpPr>
                  <p:spPr bwMode="auto">
                    <a:xfrm>
                      <a:off x="1632" y="1008"/>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4870" name="Line 22"/>
                    <p:cNvSpPr>
                      <a:spLocks noChangeShapeType="1"/>
                    </p:cNvSpPr>
                    <p:nvPr/>
                  </p:nvSpPr>
                  <p:spPr bwMode="auto">
                    <a:xfrm>
                      <a:off x="1632" y="1296"/>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4871" name="Line 23"/>
                    <p:cNvSpPr>
                      <a:spLocks noChangeShapeType="1"/>
                    </p:cNvSpPr>
                    <p:nvPr/>
                  </p:nvSpPr>
                  <p:spPr bwMode="auto">
                    <a:xfrm>
                      <a:off x="1536" y="1536"/>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4872" name="Line 24"/>
                    <p:cNvSpPr>
                      <a:spLocks noChangeShapeType="1"/>
                    </p:cNvSpPr>
                    <p:nvPr/>
                  </p:nvSpPr>
                  <p:spPr bwMode="auto">
                    <a:xfrm>
                      <a:off x="2160" y="864"/>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4873" name="Text Box 25"/>
                    <p:cNvSpPr txBox="1">
                      <a:spLocks noChangeArrowheads="1"/>
                    </p:cNvSpPr>
                    <p:nvPr/>
                  </p:nvSpPr>
                  <p:spPr bwMode="auto">
                    <a:xfrm>
                      <a:off x="87" y="957"/>
                      <a:ext cx="163" cy="204"/>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34874" name="Text Box 26"/>
                    <p:cNvSpPr txBox="1">
                      <a:spLocks noChangeArrowheads="1"/>
                    </p:cNvSpPr>
                    <p:nvPr/>
                  </p:nvSpPr>
                  <p:spPr bwMode="auto">
                    <a:xfrm>
                      <a:off x="2256" y="595"/>
                      <a:ext cx="195" cy="204"/>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34875" name="Text Box 27"/>
                    <p:cNvSpPr txBox="1">
                      <a:spLocks noChangeArrowheads="1"/>
                    </p:cNvSpPr>
                    <p:nvPr/>
                  </p:nvSpPr>
                  <p:spPr bwMode="auto">
                    <a:xfrm>
                      <a:off x="579" y="1152"/>
                      <a:ext cx="214" cy="204"/>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334876" name="Text Box 28"/>
                    <p:cNvSpPr txBox="1">
                      <a:spLocks noChangeArrowheads="1"/>
                    </p:cNvSpPr>
                    <p:nvPr/>
                  </p:nvSpPr>
                  <p:spPr bwMode="auto">
                    <a:xfrm>
                      <a:off x="1775" y="1056"/>
                      <a:ext cx="214" cy="204"/>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grpSp>
              <p:sp>
                <p:nvSpPr>
                  <p:cNvPr id="334877" name="Text Box 29"/>
                  <p:cNvSpPr txBox="1">
                    <a:spLocks noChangeArrowheads="1"/>
                  </p:cNvSpPr>
                  <p:nvPr/>
                </p:nvSpPr>
                <p:spPr bwMode="auto">
                  <a:xfrm>
                    <a:off x="1575" y="813"/>
                    <a:ext cx="167" cy="204"/>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grpSp>
            <p:sp>
              <p:nvSpPr>
                <p:cNvPr id="334878" name="Rectangle 30"/>
                <p:cNvSpPr>
                  <a:spLocks noChangeArrowheads="1"/>
                </p:cNvSpPr>
                <p:nvPr/>
              </p:nvSpPr>
              <p:spPr bwMode="auto">
                <a:xfrm>
                  <a:off x="3696" y="336"/>
                  <a:ext cx="221" cy="204"/>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grpSp>
          <p:sp>
            <p:nvSpPr>
              <p:cNvPr id="334879" name="Rectangle 31"/>
              <p:cNvSpPr>
                <a:spLocks noChangeArrowheads="1"/>
              </p:cNvSpPr>
              <p:nvPr/>
            </p:nvSpPr>
            <p:spPr bwMode="auto">
              <a:xfrm>
                <a:off x="3552" y="480"/>
                <a:ext cx="128" cy="204"/>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34880" name="Rectangle 32"/>
              <p:cNvSpPr>
                <a:spLocks noChangeArrowheads="1"/>
              </p:cNvSpPr>
              <p:nvPr/>
            </p:nvSpPr>
            <p:spPr bwMode="auto">
              <a:xfrm>
                <a:off x="4656" y="288"/>
                <a:ext cx="167" cy="204"/>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&amp;</a:t>
                </a:r>
              </a:p>
            </p:txBody>
          </p:sp>
        </p:grpSp>
        <p:sp>
          <p:nvSpPr>
            <p:cNvPr id="334881" name="Text Box 33"/>
            <p:cNvSpPr txBox="1">
              <a:spLocks noChangeArrowheads="1"/>
            </p:cNvSpPr>
            <p:nvPr/>
          </p:nvSpPr>
          <p:spPr bwMode="auto">
            <a:xfrm>
              <a:off x="4105" y="509"/>
              <a:ext cx="317" cy="163"/>
            </a:xfrm>
            <a:prstGeom prst="rect">
              <a:avLst/>
            </a:prstGeom>
            <a:noFill/>
            <a:ln w="28575">
              <a:noFill/>
              <a:miter lim="800000"/>
              <a:headEnd/>
              <a:tailEnd/>
            </a:ln>
            <a:effectLst/>
          </p:spPr>
          <p:txBody>
            <a:bodyPr lIns="90000" tIns="46800" rIns="90000" bIns="46800">
              <a:spAutoFit/>
            </a:bodyPr>
            <a:lstStyle/>
            <a:p>
              <a:pPr>
                <a:spcBef>
                  <a:spcPct val="50000"/>
                </a:spcBef>
              </a:pPr>
              <a:r>
                <a:rPr lang="en-US" altLang="zh-CN" sz="1800" b="1"/>
                <a:t>R</a:t>
              </a:r>
            </a:p>
          </p:txBody>
        </p:sp>
      </p:grpSp>
      <p:sp>
        <p:nvSpPr>
          <p:cNvPr id="334882" name="Text Box 34"/>
          <p:cNvSpPr txBox="1">
            <a:spLocks noChangeArrowheads="1"/>
          </p:cNvSpPr>
          <p:nvPr/>
        </p:nvSpPr>
        <p:spPr bwMode="auto">
          <a:xfrm>
            <a:off x="9264651" y="1412875"/>
            <a:ext cx="335646" cy="463846"/>
          </a:xfrm>
          <a:prstGeom prst="rect">
            <a:avLst/>
          </a:prstGeom>
          <a:noFill/>
          <a:ln w="28575">
            <a:noFill/>
            <a:miter lim="800000"/>
            <a:headEnd/>
            <a:tailEnd/>
          </a:ln>
          <a:effectLst/>
        </p:spPr>
        <p:txBody>
          <a:bodyPr wrap="none" lIns="90000" tIns="46800" rIns="90000" bIns="46800">
            <a:spAutoFit/>
          </a:bodyPr>
          <a:lstStyle/>
          <a:p>
            <a:r>
              <a:rPr lang="en-US" altLang="zh-CN" sz="2400" b="1">
                <a:solidFill>
                  <a:srgbClr val="CC3300"/>
                </a:solidFill>
                <a:latin typeface="Times New Roman" pitchFamily="18" charset="0"/>
              </a:rPr>
              <a:t>1</a:t>
            </a:r>
          </a:p>
        </p:txBody>
      </p:sp>
      <p:grpSp>
        <p:nvGrpSpPr>
          <p:cNvPr id="7" name="Group 35"/>
          <p:cNvGrpSpPr>
            <a:grpSpLocks/>
          </p:cNvGrpSpPr>
          <p:nvPr/>
        </p:nvGrpSpPr>
        <p:grpSpPr bwMode="auto">
          <a:xfrm>
            <a:off x="6288618" y="1550989"/>
            <a:ext cx="383116" cy="371476"/>
            <a:chOff x="2154" y="1204"/>
            <a:chExt cx="181" cy="234"/>
          </a:xfrm>
        </p:grpSpPr>
        <p:sp>
          <p:nvSpPr>
            <p:cNvPr id="334884" name="Rectangle 36"/>
            <p:cNvSpPr>
              <a:spLocks noChangeArrowheads="1"/>
            </p:cNvSpPr>
            <p:nvPr/>
          </p:nvSpPr>
          <p:spPr bwMode="auto">
            <a:xfrm>
              <a:off x="2154" y="1204"/>
              <a:ext cx="136" cy="234"/>
            </a:xfrm>
            <a:prstGeom prst="rect">
              <a:avLst/>
            </a:prstGeom>
            <a:solidFill>
              <a:schemeClr val="bg1"/>
            </a:solidFill>
            <a:ln w="28575">
              <a:noFill/>
              <a:miter lim="800000"/>
              <a:headEnd/>
              <a:tailEnd/>
            </a:ln>
            <a:effectLst/>
          </p:spPr>
          <p:txBody>
            <a:bodyPr lIns="90000" tIns="46800" rIns="90000" bIns="46800" anchor="ctr">
              <a:spAutoFit/>
            </a:bodyPr>
            <a:lstStyle/>
            <a:p>
              <a:endParaRPr lang="zh-CN" altLang="en-US"/>
            </a:p>
          </p:txBody>
        </p:sp>
        <p:grpSp>
          <p:nvGrpSpPr>
            <p:cNvPr id="8" name="Group 37"/>
            <p:cNvGrpSpPr>
              <a:grpSpLocks/>
            </p:cNvGrpSpPr>
            <p:nvPr/>
          </p:nvGrpSpPr>
          <p:grpSpPr bwMode="auto">
            <a:xfrm>
              <a:off x="2154" y="1253"/>
              <a:ext cx="181" cy="181"/>
              <a:chOff x="2245" y="1344"/>
              <a:chExt cx="181" cy="181"/>
            </a:xfrm>
          </p:grpSpPr>
          <p:sp>
            <p:nvSpPr>
              <p:cNvPr id="334886" name="Line 38"/>
              <p:cNvSpPr>
                <a:spLocks noChangeShapeType="1"/>
              </p:cNvSpPr>
              <p:nvPr/>
            </p:nvSpPr>
            <p:spPr bwMode="auto">
              <a:xfrm>
                <a:off x="2245" y="1525"/>
                <a:ext cx="91" cy="0"/>
              </a:xfrm>
              <a:prstGeom prst="line">
                <a:avLst/>
              </a:prstGeom>
              <a:noFill/>
              <a:ln w="38100">
                <a:solidFill>
                  <a:srgbClr val="0033CC"/>
                </a:solidFill>
                <a:round/>
                <a:headEnd/>
                <a:tailEnd/>
              </a:ln>
              <a:effectLst/>
            </p:spPr>
            <p:txBody>
              <a:bodyPr wrap="none" lIns="90000" tIns="46800" rIns="90000" bIns="46800">
                <a:spAutoFit/>
              </a:bodyPr>
              <a:lstStyle/>
              <a:p>
                <a:endParaRPr lang="zh-CN" altLang="en-US"/>
              </a:p>
            </p:txBody>
          </p:sp>
          <p:sp>
            <p:nvSpPr>
              <p:cNvPr id="334887" name="Line 39"/>
              <p:cNvSpPr>
                <a:spLocks noChangeShapeType="1"/>
              </p:cNvSpPr>
              <p:nvPr/>
            </p:nvSpPr>
            <p:spPr bwMode="auto">
              <a:xfrm flipV="1">
                <a:off x="2336" y="1344"/>
                <a:ext cx="0" cy="181"/>
              </a:xfrm>
              <a:prstGeom prst="line">
                <a:avLst/>
              </a:prstGeom>
              <a:noFill/>
              <a:ln w="38100">
                <a:solidFill>
                  <a:srgbClr val="0033CC"/>
                </a:solidFill>
                <a:round/>
                <a:headEnd/>
                <a:tailEnd type="triangle" w="med" len="med"/>
              </a:ln>
              <a:effectLst/>
            </p:spPr>
            <p:txBody>
              <a:bodyPr lIns="90000" tIns="46800" rIns="90000" bIns="46800">
                <a:spAutoFit/>
              </a:bodyPr>
              <a:lstStyle/>
              <a:p>
                <a:endParaRPr lang="zh-CN" altLang="en-US"/>
              </a:p>
            </p:txBody>
          </p:sp>
          <p:sp>
            <p:nvSpPr>
              <p:cNvPr id="334888" name="Line 40"/>
              <p:cNvSpPr>
                <a:spLocks noChangeShapeType="1"/>
              </p:cNvSpPr>
              <p:nvPr/>
            </p:nvSpPr>
            <p:spPr bwMode="auto">
              <a:xfrm>
                <a:off x="2336" y="1344"/>
                <a:ext cx="90" cy="0"/>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grpSp>
      </p:grpSp>
      <p:sp>
        <p:nvSpPr>
          <p:cNvPr id="334889" name="Text Box 41"/>
          <p:cNvSpPr txBox="1">
            <a:spLocks noChangeArrowheads="1"/>
          </p:cNvSpPr>
          <p:nvPr/>
        </p:nvSpPr>
        <p:spPr bwMode="auto">
          <a:xfrm>
            <a:off x="8015818" y="1557338"/>
            <a:ext cx="444500" cy="463846"/>
          </a:xfrm>
          <a:prstGeom prst="rect">
            <a:avLst/>
          </a:prstGeom>
          <a:solidFill>
            <a:schemeClr val="bg1"/>
          </a:solidFill>
          <a:ln w="28575">
            <a:noFill/>
            <a:miter lim="800000"/>
            <a:headEnd/>
            <a:tailEnd/>
          </a:ln>
          <a:effectLst/>
        </p:spPr>
        <p:txBody>
          <a:bodyPr lIns="90000" tIns="46800" rIns="90000" bIns="46800">
            <a:spAutoFit/>
          </a:bodyPr>
          <a:lstStyle/>
          <a:p>
            <a:r>
              <a:rPr lang="en-US" altLang="zh-CN" sz="2400" b="1">
                <a:solidFill>
                  <a:srgbClr val="0033CC"/>
                </a:solidFill>
                <a:latin typeface="Times New Roman" pitchFamily="18" charset="0"/>
              </a:rPr>
              <a:t>0</a:t>
            </a:r>
          </a:p>
        </p:txBody>
      </p:sp>
      <p:sp>
        <p:nvSpPr>
          <p:cNvPr id="334890" name="Text Box 42"/>
          <p:cNvSpPr txBox="1">
            <a:spLocks noChangeArrowheads="1"/>
          </p:cNvSpPr>
          <p:nvPr/>
        </p:nvSpPr>
        <p:spPr bwMode="auto">
          <a:xfrm>
            <a:off x="10991851" y="1341438"/>
            <a:ext cx="444500" cy="463846"/>
          </a:xfrm>
          <a:prstGeom prst="rect">
            <a:avLst/>
          </a:prstGeom>
          <a:solidFill>
            <a:schemeClr val="bg1"/>
          </a:solidFill>
          <a:ln w="28575">
            <a:noFill/>
            <a:miter lim="800000"/>
            <a:headEnd/>
            <a:tailEnd/>
          </a:ln>
          <a:effectLst/>
        </p:spPr>
        <p:txBody>
          <a:bodyPr lIns="90000" tIns="46800" rIns="90000" bIns="46800">
            <a:spAutoFit/>
          </a:bodyPr>
          <a:lstStyle/>
          <a:p>
            <a:r>
              <a:rPr lang="en-US" altLang="zh-CN" sz="2400" b="1">
                <a:solidFill>
                  <a:srgbClr val="0033CC"/>
                </a:solidFill>
                <a:latin typeface="Times New Roman" pitchFamily="18" charset="0"/>
              </a:rPr>
              <a:t>0</a:t>
            </a:r>
          </a:p>
        </p:txBody>
      </p:sp>
      <p:sp>
        <p:nvSpPr>
          <p:cNvPr id="334891" name="Freeform 43"/>
          <p:cNvSpPr>
            <a:spLocks/>
          </p:cNvSpPr>
          <p:nvPr/>
        </p:nvSpPr>
        <p:spPr bwMode="auto">
          <a:xfrm>
            <a:off x="8496301" y="1700214"/>
            <a:ext cx="768351" cy="371513"/>
          </a:xfrm>
          <a:custGeom>
            <a:avLst/>
            <a:gdLst/>
            <a:ahLst/>
            <a:cxnLst>
              <a:cxn ang="0">
                <a:pos x="318" y="188"/>
              </a:cxn>
              <a:cxn ang="0">
                <a:pos x="318" y="52"/>
              </a:cxn>
              <a:cxn ang="0">
                <a:pos x="182" y="7"/>
              </a:cxn>
              <a:cxn ang="0">
                <a:pos x="91" y="7"/>
              </a:cxn>
              <a:cxn ang="0">
                <a:pos x="46" y="52"/>
              </a:cxn>
              <a:cxn ang="0">
                <a:pos x="0" y="188"/>
              </a:cxn>
            </a:cxnLst>
            <a:rect l="0" t="0" r="r" b="b"/>
            <a:pathLst>
              <a:path w="341" h="188">
                <a:moveTo>
                  <a:pt x="318" y="188"/>
                </a:moveTo>
                <a:cubicBezTo>
                  <a:pt x="329" y="135"/>
                  <a:pt x="341" y="82"/>
                  <a:pt x="318" y="52"/>
                </a:cubicBezTo>
                <a:cubicBezTo>
                  <a:pt x="295" y="22"/>
                  <a:pt x="220" y="14"/>
                  <a:pt x="182" y="7"/>
                </a:cubicBezTo>
                <a:cubicBezTo>
                  <a:pt x="144" y="0"/>
                  <a:pt x="114" y="0"/>
                  <a:pt x="91" y="7"/>
                </a:cubicBezTo>
                <a:cubicBezTo>
                  <a:pt x="68" y="14"/>
                  <a:pt x="61" y="22"/>
                  <a:pt x="46" y="52"/>
                </a:cubicBezTo>
                <a:cubicBezTo>
                  <a:pt x="31" y="82"/>
                  <a:pt x="8" y="158"/>
                  <a:pt x="0" y="188"/>
                </a:cubicBezTo>
              </a:path>
            </a:pathLst>
          </a:custGeom>
          <a:noFill/>
          <a:ln w="38100" cap="flat" cmpd="sng">
            <a:solidFill>
              <a:srgbClr val="CC3300"/>
            </a:solidFill>
            <a:prstDash val="solid"/>
            <a:round/>
            <a:headEnd type="none" w="med" len="med"/>
            <a:tailEnd type="triangle" w="med" len="med"/>
          </a:ln>
          <a:effectLst/>
        </p:spPr>
        <p:txBody>
          <a:bodyPr lIns="90000" tIns="46800" rIns="90000" bIns="46800">
            <a:spAutoFit/>
          </a:bodyPr>
          <a:lstStyle/>
          <a:p>
            <a:endParaRPr lang="zh-CN" altLang="en-US"/>
          </a:p>
        </p:txBody>
      </p:sp>
      <p:sp>
        <p:nvSpPr>
          <p:cNvPr id="334892" name="Text Box 44"/>
          <p:cNvSpPr txBox="1">
            <a:spLocks noChangeArrowheads="1"/>
          </p:cNvSpPr>
          <p:nvPr/>
        </p:nvSpPr>
        <p:spPr bwMode="auto">
          <a:xfrm>
            <a:off x="827617" y="1052514"/>
            <a:ext cx="5080000" cy="833178"/>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a:latin typeface="Times New Roman" pitchFamily="18" charset="0"/>
              </a:rPr>
              <a:t>3) </a:t>
            </a:r>
            <a:r>
              <a:rPr kumimoji="1" lang="en-US" altLang="zh-CN" sz="2400" b="1" i="1">
                <a:latin typeface="Monotype Corsiva" pitchFamily="66" charset="0"/>
              </a:rPr>
              <a:t>v</a:t>
            </a:r>
            <a:r>
              <a:rPr kumimoji="1" lang="en-US" altLang="zh-CN" sz="2400" b="1" i="1" baseline="-25000">
                <a:latin typeface="Times New Roman" pitchFamily="18" charset="0"/>
              </a:rPr>
              <a:t>c</a:t>
            </a:r>
            <a:r>
              <a:rPr kumimoji="1" lang="zh-CN" altLang="en-US" sz="2400" b="1">
                <a:latin typeface="Times New Roman" pitchFamily="18" charset="0"/>
              </a:rPr>
              <a:t>经</a:t>
            </a:r>
            <a:r>
              <a:rPr kumimoji="1" lang="en-US" altLang="zh-CN" sz="2400" b="1">
                <a:latin typeface="Times New Roman" pitchFamily="18" charset="0"/>
              </a:rPr>
              <a:t>R</a:t>
            </a:r>
            <a:r>
              <a:rPr kumimoji="1" lang="zh-CN" altLang="en-US" sz="2400" b="1">
                <a:latin typeface="Times New Roman" pitchFamily="18" charset="0"/>
              </a:rPr>
              <a:t>和导通</a:t>
            </a:r>
            <a:r>
              <a:rPr kumimoji="1" lang="en-US" altLang="zh-CN" sz="2400" b="1">
                <a:latin typeface="Times New Roman" pitchFamily="18" charset="0"/>
              </a:rPr>
              <a:t>G</a:t>
            </a:r>
            <a:r>
              <a:rPr kumimoji="1" lang="en-US" altLang="zh-CN" sz="2400" b="1" baseline="-25000">
                <a:latin typeface="Times New Roman" pitchFamily="18" charset="0"/>
              </a:rPr>
              <a:t>1</a:t>
            </a:r>
            <a:r>
              <a:rPr kumimoji="1" lang="zh-CN" altLang="en-US" sz="2400" b="1">
                <a:latin typeface="Times New Roman" pitchFamily="18" charset="0"/>
              </a:rPr>
              <a:t>放电，电路自动返回稳态。</a:t>
            </a:r>
          </a:p>
        </p:txBody>
      </p:sp>
      <p:grpSp>
        <p:nvGrpSpPr>
          <p:cNvPr id="9" name="Group 45"/>
          <p:cNvGrpSpPr>
            <a:grpSpLocks/>
          </p:cNvGrpSpPr>
          <p:nvPr/>
        </p:nvGrpSpPr>
        <p:grpSpPr bwMode="auto">
          <a:xfrm>
            <a:off x="726017" y="1814514"/>
            <a:ext cx="5080000" cy="1190625"/>
            <a:chOff x="3024" y="744"/>
            <a:chExt cx="2400" cy="750"/>
          </a:xfrm>
        </p:grpSpPr>
        <p:sp>
          <p:nvSpPr>
            <p:cNvPr id="334894" name="Text Box 46"/>
            <p:cNvSpPr txBox="1">
              <a:spLocks noChangeArrowheads="1"/>
            </p:cNvSpPr>
            <p:nvPr/>
          </p:nvSpPr>
          <p:spPr bwMode="auto">
            <a:xfrm>
              <a:off x="3024" y="864"/>
              <a:ext cx="2400" cy="630"/>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a:latin typeface="Monotype Corsiva" pitchFamily="66" charset="0"/>
                </a:rPr>
                <a:t>v</a:t>
              </a:r>
              <a:r>
                <a:rPr kumimoji="1" lang="en-US" altLang="zh-CN" sz="2400" b="1" baseline="-25000">
                  <a:latin typeface="宋体" pitchFamily="2" charset="-122"/>
                </a:rPr>
                <a:t>c</a:t>
              </a:r>
              <a:r>
                <a:rPr kumimoji="1" lang="en-US" altLang="zh-CN" sz="2400" b="1">
                  <a:latin typeface="宋体" pitchFamily="2" charset="-122"/>
                </a:rPr>
                <a:t>↓≤ v</a:t>
              </a:r>
              <a:r>
                <a:rPr kumimoji="1" lang="en-US" altLang="zh-CN" sz="2400" b="1" baseline="-25000">
                  <a:latin typeface="宋体" pitchFamily="2" charset="-122"/>
                </a:rPr>
                <a:t>th</a:t>
              </a:r>
              <a:r>
                <a:rPr kumimoji="1" lang="zh-CN" altLang="en-US" sz="2400" b="1">
                  <a:latin typeface="宋体" pitchFamily="2" charset="-122"/>
                </a:rPr>
                <a:t>时</a:t>
              </a:r>
              <a:r>
                <a:rPr kumimoji="1" lang="en-US" altLang="zh-CN" sz="2400" b="1">
                  <a:latin typeface="Times New Roman"/>
                </a:rPr>
                <a:t>————</a:t>
              </a:r>
              <a:r>
                <a:rPr kumimoji="1" lang="en-US" altLang="zh-CN" sz="2400" b="1">
                  <a:latin typeface="宋体" pitchFamily="2" charset="-122"/>
                </a:rPr>
                <a:t>→</a:t>
              </a:r>
              <a:r>
                <a:rPr kumimoji="1" lang="en-US" altLang="zh-CN" sz="2400" b="1">
                  <a:latin typeface="Times New Roman" pitchFamily="18" charset="0"/>
                </a:rPr>
                <a:t>G</a:t>
              </a:r>
              <a:r>
                <a:rPr kumimoji="1" lang="en-US" altLang="zh-CN" sz="2400" b="1" baseline="-20000">
                  <a:latin typeface="Times New Roman" pitchFamily="18" charset="0"/>
                </a:rPr>
                <a:t>2</a:t>
              </a:r>
            </a:p>
            <a:p>
              <a:pPr marL="457200" indent="-457200">
                <a:lnSpc>
                  <a:spcPct val="145000"/>
                </a:lnSpc>
              </a:pPr>
              <a:r>
                <a:rPr kumimoji="1" lang="zh-CN" altLang="en-US" sz="2400" b="1">
                  <a:latin typeface="宋体" pitchFamily="2" charset="-122"/>
                </a:rPr>
                <a:t>封锁</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zh-CN" altLang="en-US" sz="2400" b="1">
                  <a:latin typeface="Times New Roman" pitchFamily="18" charset="0"/>
                  <a:sym typeface="Wingdings" pitchFamily="2" charset="2"/>
                </a:rPr>
                <a:t>由</a:t>
              </a:r>
              <a:r>
                <a:rPr kumimoji="1" lang="en-US" altLang="zh-CN" sz="2400" b="1">
                  <a:latin typeface="Times New Roman" pitchFamily="18" charset="0"/>
                  <a:sym typeface="Wingdings" pitchFamily="2" charset="2"/>
                </a:rPr>
                <a:t>0</a:t>
              </a:r>
              <a:r>
                <a:rPr kumimoji="1" lang="en-US" altLang="zh-CN" sz="2400" b="1" baseline="-25000">
                  <a:latin typeface="Times New Roman" pitchFamily="18" charset="0"/>
                </a:rPr>
                <a:t> </a:t>
              </a:r>
              <a:r>
                <a:rPr kumimoji="1" lang="en-US" altLang="zh-CN" sz="2400" b="1">
                  <a:solidFill>
                    <a:srgbClr val="CC3300"/>
                  </a:solidFill>
                  <a:latin typeface="Times New Roman" pitchFamily="18" charset="0"/>
                  <a:cs typeface="Times New Roman" pitchFamily="18" charset="0"/>
                  <a:sym typeface="Wingdings" pitchFamily="2" charset="2"/>
                </a:rPr>
                <a:t></a:t>
              </a:r>
              <a:r>
                <a:rPr kumimoji="1" lang="en-US" altLang="zh-CN" sz="2400" b="1">
                  <a:latin typeface="Times New Roman" pitchFamily="18" charset="0"/>
                  <a:cs typeface="Times New Roman" pitchFamily="18" charset="0"/>
                  <a:sym typeface="Wingdings" pitchFamily="2" charset="2"/>
                </a:rPr>
                <a:t>1</a:t>
              </a:r>
              <a:endParaRPr kumimoji="1" lang="en-US" altLang="zh-CN" sz="2400" b="1">
                <a:latin typeface="宋体" pitchFamily="2" charset="-122"/>
              </a:endParaRPr>
            </a:p>
          </p:txBody>
        </p:sp>
        <p:sp>
          <p:nvSpPr>
            <p:cNvPr id="334895" name="Text Box 47"/>
            <p:cNvSpPr txBox="1">
              <a:spLocks noChangeArrowheads="1"/>
            </p:cNvSpPr>
            <p:nvPr/>
          </p:nvSpPr>
          <p:spPr bwMode="auto">
            <a:xfrm>
              <a:off x="4192" y="744"/>
              <a:ext cx="768" cy="490"/>
            </a:xfrm>
            <a:prstGeom prst="rect">
              <a:avLst/>
            </a:prstGeom>
            <a:noFill/>
            <a:ln w="28575">
              <a:noFill/>
              <a:miter lim="800000"/>
              <a:headEnd/>
              <a:tailEnd/>
            </a:ln>
            <a:effectLst/>
          </p:spPr>
          <p:txBody>
            <a:bodyPr lIns="90000" tIns="46800" rIns="90000" bIns="46800">
              <a:spAutoFit/>
            </a:bodyPr>
            <a:lstStyle/>
            <a:p>
              <a:pPr algn="ctr">
                <a:lnSpc>
                  <a:spcPct val="140000"/>
                </a:lnSpc>
                <a:spcBef>
                  <a:spcPct val="50000"/>
                </a:spcBef>
              </a:pPr>
              <a:r>
                <a:rPr kumimoji="1" lang="zh-CN" altLang="en-US" sz="1600" b="1">
                  <a:solidFill>
                    <a:srgbClr val="CC3300"/>
                  </a:solidFill>
                  <a:latin typeface="Times New Roman" pitchFamily="18" charset="0"/>
                </a:rPr>
                <a:t>即使 </a:t>
              </a:r>
              <a:r>
                <a:rPr kumimoji="1" lang="en-US" altLang="zh-CN" sz="1600" b="1" i="1">
                  <a:solidFill>
                    <a:srgbClr val="CC3300"/>
                  </a:solidFill>
                  <a:latin typeface="Monotype Corsiva" pitchFamily="66" charset="0"/>
                </a:rPr>
                <a:t>v</a:t>
              </a:r>
              <a:r>
                <a:rPr kumimoji="1" lang="en-US" altLang="zh-CN" sz="1600" b="1" baseline="-25000">
                  <a:solidFill>
                    <a:srgbClr val="CC3300"/>
                  </a:solidFill>
                  <a:latin typeface="Times New Roman" pitchFamily="18" charset="0"/>
                </a:rPr>
                <a:t>I</a:t>
              </a:r>
              <a:r>
                <a:rPr kumimoji="1" lang="zh-CN" altLang="en-US" sz="1600" b="1">
                  <a:solidFill>
                    <a:srgbClr val="CC3300"/>
                  </a:solidFill>
                  <a:latin typeface="Times New Roman" pitchFamily="18" charset="0"/>
                </a:rPr>
                <a:t>正脉冲仍存在</a:t>
              </a:r>
            </a:p>
          </p:txBody>
        </p:sp>
      </p:grpSp>
      <p:sp>
        <p:nvSpPr>
          <p:cNvPr id="334896" name="Text Box 48"/>
          <p:cNvSpPr txBox="1">
            <a:spLocks noChangeArrowheads="1"/>
          </p:cNvSpPr>
          <p:nvPr/>
        </p:nvSpPr>
        <p:spPr bwMode="auto">
          <a:xfrm>
            <a:off x="624417" y="3068638"/>
            <a:ext cx="5080000" cy="463846"/>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a:latin typeface="Times New Roman" pitchFamily="18" charset="0"/>
              </a:rPr>
              <a:t>4) </a:t>
            </a:r>
            <a:r>
              <a:rPr kumimoji="1" lang="zh-CN" altLang="en-US" sz="2400" b="1">
                <a:latin typeface="Times New Roman" pitchFamily="18" charset="0"/>
              </a:rPr>
              <a:t>恢复过程</a:t>
            </a:r>
          </a:p>
        </p:txBody>
      </p:sp>
      <p:sp>
        <p:nvSpPr>
          <p:cNvPr id="334897" name="Text Box 49"/>
          <p:cNvSpPr txBox="1">
            <a:spLocks noChangeArrowheads="1"/>
          </p:cNvSpPr>
          <p:nvPr/>
        </p:nvSpPr>
        <p:spPr bwMode="auto">
          <a:xfrm>
            <a:off x="624417" y="3633789"/>
            <a:ext cx="5588000" cy="1202510"/>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下跳变</a:t>
            </a:r>
            <a:r>
              <a:rPr kumimoji="1" lang="zh-CN" altLang="en-US" sz="2400" b="1">
                <a:solidFill>
                  <a:srgbClr val="CC3300"/>
                </a:solidFill>
                <a:latin typeface="Times New Roman" pitchFamily="18" charset="0"/>
                <a:sym typeface="Wingdings" pitchFamily="2" charset="2"/>
              </a:rPr>
              <a:t></a:t>
            </a:r>
            <a:r>
              <a:rPr kumimoji="1" lang="zh-CN" altLang="en-US" sz="2400" b="1">
                <a:latin typeface="Times New Roman" pitchFamily="18" charset="0"/>
              </a:rPr>
              <a:t> </a:t>
            </a:r>
            <a:r>
              <a:rPr kumimoji="1" lang="en-US" altLang="zh-CN" sz="2400" b="1">
                <a:latin typeface="Times New Roman" pitchFamily="18" charset="0"/>
              </a:rPr>
              <a:t>G</a:t>
            </a:r>
            <a:r>
              <a:rPr kumimoji="1" lang="en-US" altLang="zh-CN" sz="2400" b="1" baseline="-25000">
                <a:latin typeface="Times New Roman" pitchFamily="18" charset="0"/>
              </a:rPr>
              <a:t>1</a:t>
            </a:r>
            <a:r>
              <a:rPr kumimoji="1" lang="zh-CN" altLang="en-US" sz="2400" b="1">
                <a:latin typeface="Times New Roman" pitchFamily="18" charset="0"/>
              </a:rPr>
              <a:t>封锁</a:t>
            </a:r>
            <a:r>
              <a:rPr kumimoji="1" lang="en-US" altLang="zh-CN"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O1</a:t>
            </a:r>
            <a:r>
              <a:rPr kumimoji="1" lang="zh-CN" altLang="en-US" sz="2400" b="1">
                <a:latin typeface="Times New Roman" pitchFamily="18" charset="0"/>
                <a:sym typeface="Wingdings" pitchFamily="2" charset="2"/>
              </a:rPr>
              <a:t>由</a:t>
            </a:r>
            <a:r>
              <a:rPr kumimoji="1" lang="en-US" altLang="zh-CN" sz="2400" b="1">
                <a:latin typeface="Times New Roman" pitchFamily="18" charset="0"/>
                <a:sym typeface="Wingdings" pitchFamily="2" charset="2"/>
              </a:rPr>
              <a:t>0</a:t>
            </a:r>
            <a:r>
              <a:rPr kumimoji="1" lang="en-US" altLang="zh-CN" sz="2400" b="1" baseline="-25000">
                <a:latin typeface="Times New Roman" pitchFamily="18" charset="0"/>
              </a:rPr>
              <a:t> </a:t>
            </a:r>
            <a:r>
              <a:rPr kumimoji="1" lang="en-US" altLang="zh-CN" sz="2400" b="1">
                <a:solidFill>
                  <a:srgbClr val="CC3300"/>
                </a:solidFill>
                <a:latin typeface="Times New Roman" pitchFamily="18" charset="0"/>
                <a:cs typeface="Times New Roman" pitchFamily="18" charset="0"/>
                <a:sym typeface="Wingdings" pitchFamily="2" charset="2"/>
              </a:rPr>
              <a:t></a:t>
            </a:r>
            <a:r>
              <a:rPr kumimoji="1" lang="en-US" altLang="zh-CN" sz="2400" b="1">
                <a:latin typeface="Times New Roman" pitchFamily="18" charset="0"/>
                <a:cs typeface="Times New Roman" pitchFamily="18" charset="0"/>
                <a:sym typeface="Wingdings" pitchFamily="2" charset="2"/>
              </a:rPr>
              <a:t>1</a:t>
            </a:r>
            <a:r>
              <a:rPr kumimoji="1" lang="zh-CN" altLang="en-US" sz="2400" b="1">
                <a:latin typeface="Times New Roman" pitchFamily="18" charset="0"/>
                <a:sym typeface="Wingdings" pitchFamily="2" charset="2"/>
              </a:rPr>
              <a:t>，</a:t>
            </a:r>
          </a:p>
          <a:p>
            <a:pPr marL="457200" indent="-457200"/>
            <a:r>
              <a:rPr kumimoji="1" lang="en-US" altLang="zh-CN" sz="2400" b="1" i="1">
                <a:latin typeface="Monotype Corsiva" pitchFamily="66" charset="0"/>
              </a:rPr>
              <a:t>v</a:t>
            </a:r>
            <a:r>
              <a:rPr kumimoji="1" lang="en-US" altLang="zh-CN" sz="2400" b="1" baseline="-25000">
                <a:latin typeface="Times New Roman" pitchFamily="18" charset="0"/>
              </a:rPr>
              <a:t>O1</a:t>
            </a:r>
            <a:r>
              <a:rPr kumimoji="1" lang="zh-CN" altLang="en-US" sz="2400" b="1">
                <a:latin typeface="Times New Roman" pitchFamily="18" charset="0"/>
              </a:rPr>
              <a:t>又经</a:t>
            </a:r>
            <a:r>
              <a:rPr kumimoji="1" lang="en-US" altLang="zh-CN" sz="2400" b="1">
                <a:latin typeface="Times New Roman" pitchFamily="18" charset="0"/>
              </a:rPr>
              <a:t>R</a:t>
            </a:r>
            <a:r>
              <a:rPr kumimoji="1" lang="zh-CN" altLang="en-US" sz="2400" b="1">
                <a:latin typeface="Times New Roman" pitchFamily="18" charset="0"/>
              </a:rPr>
              <a:t>向</a:t>
            </a:r>
            <a:r>
              <a:rPr kumimoji="1" lang="en-US" altLang="zh-CN" sz="2400" b="1">
                <a:latin typeface="Times New Roman" pitchFamily="18" charset="0"/>
              </a:rPr>
              <a:t>C</a:t>
            </a:r>
            <a:r>
              <a:rPr kumimoji="1" lang="zh-CN" altLang="en-US" sz="2400" b="1">
                <a:latin typeface="Times New Roman" pitchFamily="18" charset="0"/>
              </a:rPr>
              <a:t>充电，经</a:t>
            </a:r>
            <a:r>
              <a:rPr kumimoji="1" lang="en-US" altLang="zh-CN" sz="2400" b="1">
                <a:latin typeface="Times New Roman" pitchFamily="18" charset="0"/>
              </a:rPr>
              <a:t>3RC</a:t>
            </a:r>
            <a:r>
              <a:rPr kumimoji="1" lang="zh-CN" altLang="en-US" sz="2400" b="1">
                <a:latin typeface="Times New Roman" pitchFamily="18" charset="0"/>
              </a:rPr>
              <a:t>后， </a:t>
            </a:r>
            <a:r>
              <a:rPr kumimoji="1" lang="en-US" altLang="zh-CN" sz="2400" b="1" i="1">
                <a:latin typeface="Monotype Corsiva" pitchFamily="66" charset="0"/>
              </a:rPr>
              <a:t>v</a:t>
            </a:r>
            <a:r>
              <a:rPr kumimoji="1" lang="en-US" altLang="zh-CN" sz="2400" b="1" baseline="-25000">
                <a:latin typeface="Times New Roman" pitchFamily="18" charset="0"/>
              </a:rPr>
              <a:t>c</a:t>
            </a:r>
            <a:r>
              <a:rPr kumimoji="1" lang="en-US" altLang="zh-CN" sz="2400" b="1">
                <a:latin typeface="Times New Roman" pitchFamily="18" charset="0"/>
              </a:rPr>
              <a:t>=1 </a:t>
            </a:r>
            <a:r>
              <a:rPr kumimoji="1" lang="en-US" altLang="zh-CN" sz="2400" b="1">
                <a:solidFill>
                  <a:srgbClr val="CC3300"/>
                </a:solidFill>
                <a:latin typeface="Times New Roman" pitchFamily="18" charset="0"/>
                <a:sym typeface="Wingdings" pitchFamily="2" charset="2"/>
              </a:rPr>
              <a:t></a:t>
            </a:r>
            <a:r>
              <a:rPr kumimoji="1" lang="zh-CN" altLang="en-US" sz="2400" b="1">
                <a:latin typeface="Times New Roman" pitchFamily="18" charset="0"/>
              </a:rPr>
              <a:t>稳态</a:t>
            </a:r>
          </a:p>
        </p:txBody>
      </p:sp>
      <p:sp>
        <p:nvSpPr>
          <p:cNvPr id="334898" name="Text Box 50"/>
          <p:cNvSpPr txBox="1">
            <a:spLocks noChangeArrowheads="1"/>
          </p:cNvSpPr>
          <p:nvPr/>
        </p:nvSpPr>
        <p:spPr bwMode="auto">
          <a:xfrm>
            <a:off x="9203267" y="1557339"/>
            <a:ext cx="336631" cy="369332"/>
          </a:xfrm>
          <a:prstGeom prst="rect">
            <a:avLst/>
          </a:prstGeom>
          <a:solidFill>
            <a:srgbClr val="FF0000"/>
          </a:solidFill>
          <a:ln w="28575">
            <a:noFill/>
            <a:miter lim="800000"/>
            <a:headEnd/>
            <a:tailEnd/>
          </a:ln>
          <a:effectLst/>
        </p:spPr>
        <p:txBody>
          <a:bodyPr wrap="none" lIns="0" tIns="0" rIns="0" bIns="0">
            <a:spAutoFit/>
          </a:bodyPr>
          <a:lstStyle/>
          <a:p>
            <a:r>
              <a:rPr lang="en-US" altLang="zh-CN" sz="2400" b="1">
                <a:latin typeface="Times New Roman" pitchFamily="18" charset="0"/>
              </a:rPr>
              <a:t>v</a:t>
            </a:r>
            <a:r>
              <a:rPr lang="en-US" altLang="zh-CN" sz="2400" b="1" baseline="-25000">
                <a:latin typeface="Times New Roman" pitchFamily="18" charset="0"/>
              </a:rPr>
              <a:t>th</a:t>
            </a:r>
          </a:p>
        </p:txBody>
      </p:sp>
      <p:sp>
        <p:nvSpPr>
          <p:cNvPr id="334899" name="Text Box 51"/>
          <p:cNvSpPr txBox="1">
            <a:spLocks noChangeArrowheads="1"/>
          </p:cNvSpPr>
          <p:nvPr/>
        </p:nvSpPr>
        <p:spPr bwMode="auto">
          <a:xfrm>
            <a:off x="10991851" y="1341438"/>
            <a:ext cx="444500" cy="463846"/>
          </a:xfrm>
          <a:prstGeom prst="rect">
            <a:avLst/>
          </a:prstGeom>
          <a:solidFill>
            <a:srgbClr val="FF0000"/>
          </a:solidFill>
          <a:ln w="28575">
            <a:noFill/>
            <a:miter lim="800000"/>
            <a:headEnd/>
            <a:tailEnd/>
          </a:ln>
          <a:effectLst/>
        </p:spPr>
        <p:txBody>
          <a:bodyPr lIns="90000" tIns="46800" rIns="90000" bIns="46800">
            <a:spAutoFit/>
          </a:bodyPr>
          <a:lstStyle/>
          <a:p>
            <a:r>
              <a:rPr lang="en-US" altLang="zh-CN" sz="2400" b="1">
                <a:solidFill>
                  <a:srgbClr val="0033CC"/>
                </a:solidFill>
                <a:latin typeface="Times New Roman" pitchFamily="18" charset="0"/>
              </a:rPr>
              <a:t>1</a:t>
            </a:r>
          </a:p>
        </p:txBody>
      </p:sp>
      <p:sp>
        <p:nvSpPr>
          <p:cNvPr id="334901" name="Rectangle 53"/>
          <p:cNvSpPr>
            <a:spLocks noChangeArrowheads="1"/>
          </p:cNvSpPr>
          <p:nvPr/>
        </p:nvSpPr>
        <p:spPr bwMode="auto">
          <a:xfrm>
            <a:off x="5903384" y="2343132"/>
            <a:ext cx="287867" cy="371513"/>
          </a:xfrm>
          <a:prstGeom prst="rect">
            <a:avLst/>
          </a:prstGeom>
          <a:solidFill>
            <a:schemeClr val="bg1"/>
          </a:solidFill>
          <a:ln w="28575">
            <a:noFill/>
            <a:miter lim="800000"/>
            <a:headEnd/>
            <a:tailEnd/>
          </a:ln>
          <a:effectLst/>
        </p:spPr>
        <p:txBody>
          <a:bodyPr lIns="90000" tIns="46800" rIns="90000" bIns="46800" anchor="ctr">
            <a:spAutoFit/>
          </a:bodyPr>
          <a:lstStyle/>
          <a:p>
            <a:endParaRPr lang="zh-CN" altLang="en-US"/>
          </a:p>
        </p:txBody>
      </p:sp>
      <p:grpSp>
        <p:nvGrpSpPr>
          <p:cNvPr id="10" name="Group 58"/>
          <p:cNvGrpSpPr>
            <a:grpSpLocks/>
          </p:cNvGrpSpPr>
          <p:nvPr/>
        </p:nvGrpSpPr>
        <p:grpSpPr bwMode="auto">
          <a:xfrm>
            <a:off x="6671734" y="1628775"/>
            <a:ext cx="385233" cy="287338"/>
            <a:chOff x="2789" y="1525"/>
            <a:chExt cx="182" cy="181"/>
          </a:xfrm>
        </p:grpSpPr>
        <p:sp>
          <p:nvSpPr>
            <p:cNvPr id="334903" name="Line 55"/>
            <p:cNvSpPr>
              <a:spLocks noChangeShapeType="1"/>
            </p:cNvSpPr>
            <p:nvPr/>
          </p:nvSpPr>
          <p:spPr bwMode="auto">
            <a:xfrm>
              <a:off x="2880" y="1706"/>
              <a:ext cx="91" cy="0"/>
            </a:xfrm>
            <a:prstGeom prst="line">
              <a:avLst/>
            </a:prstGeom>
            <a:noFill/>
            <a:ln w="38100">
              <a:solidFill>
                <a:srgbClr val="FF0000"/>
              </a:solidFill>
              <a:round/>
              <a:headEnd/>
              <a:tailEnd/>
            </a:ln>
            <a:effectLst/>
          </p:spPr>
          <p:txBody>
            <a:bodyPr wrap="none" lIns="90000" tIns="46800" rIns="90000" bIns="46800">
              <a:spAutoFit/>
            </a:bodyPr>
            <a:lstStyle/>
            <a:p>
              <a:endParaRPr lang="zh-CN" altLang="en-US"/>
            </a:p>
          </p:txBody>
        </p:sp>
        <p:sp>
          <p:nvSpPr>
            <p:cNvPr id="334904" name="Line 56"/>
            <p:cNvSpPr>
              <a:spLocks noChangeShapeType="1"/>
            </p:cNvSpPr>
            <p:nvPr/>
          </p:nvSpPr>
          <p:spPr bwMode="auto">
            <a:xfrm flipV="1">
              <a:off x="2880" y="1525"/>
              <a:ext cx="0" cy="181"/>
            </a:xfrm>
            <a:prstGeom prst="line">
              <a:avLst/>
            </a:prstGeom>
            <a:noFill/>
            <a:ln w="38100">
              <a:solidFill>
                <a:srgbClr val="FF0000"/>
              </a:solidFill>
              <a:round/>
              <a:headEnd type="triangle" w="med" len="med"/>
              <a:tailEnd/>
            </a:ln>
            <a:effectLst/>
          </p:spPr>
          <p:txBody>
            <a:bodyPr lIns="90000" tIns="46800" rIns="90000" bIns="46800">
              <a:spAutoFit/>
            </a:bodyPr>
            <a:lstStyle/>
            <a:p>
              <a:endParaRPr lang="zh-CN" altLang="en-US"/>
            </a:p>
          </p:txBody>
        </p:sp>
        <p:sp>
          <p:nvSpPr>
            <p:cNvPr id="334905" name="Line 57"/>
            <p:cNvSpPr>
              <a:spLocks noChangeShapeType="1"/>
            </p:cNvSpPr>
            <p:nvPr/>
          </p:nvSpPr>
          <p:spPr bwMode="auto">
            <a:xfrm>
              <a:off x="2789" y="1525"/>
              <a:ext cx="90" cy="0"/>
            </a:xfrm>
            <a:prstGeom prst="line">
              <a:avLst/>
            </a:prstGeom>
            <a:noFill/>
            <a:ln w="38100">
              <a:solidFill>
                <a:srgbClr val="FF0000"/>
              </a:solidFill>
              <a:round/>
              <a:headEnd/>
              <a:tailEnd/>
            </a:ln>
            <a:effectLst/>
          </p:spPr>
          <p:txBody>
            <a:bodyPr lIns="90000" tIns="46800" rIns="90000" bIns="46800">
              <a:spAutoFit/>
            </a:bodyPr>
            <a:lstStyle/>
            <a:p>
              <a:endParaRPr lang="zh-CN" altLang="en-US"/>
            </a:p>
          </p:txBody>
        </p:sp>
      </p:grpSp>
      <p:sp>
        <p:nvSpPr>
          <p:cNvPr id="334907" name="Text Box 59"/>
          <p:cNvSpPr txBox="1">
            <a:spLocks noChangeArrowheads="1"/>
          </p:cNvSpPr>
          <p:nvPr/>
        </p:nvSpPr>
        <p:spPr bwMode="auto">
          <a:xfrm>
            <a:off x="7956551" y="1628775"/>
            <a:ext cx="444500" cy="463846"/>
          </a:xfrm>
          <a:prstGeom prst="rect">
            <a:avLst/>
          </a:prstGeom>
          <a:solidFill>
            <a:srgbClr val="FF0000"/>
          </a:solidFill>
          <a:ln w="28575">
            <a:noFill/>
            <a:miter lim="800000"/>
            <a:headEnd/>
            <a:tailEnd/>
          </a:ln>
          <a:effectLst/>
        </p:spPr>
        <p:txBody>
          <a:bodyPr lIns="90000" tIns="46800" rIns="90000" bIns="46800">
            <a:spAutoFit/>
          </a:bodyPr>
          <a:lstStyle/>
          <a:p>
            <a:r>
              <a:rPr lang="en-US" altLang="zh-CN" sz="2400" b="1">
                <a:solidFill>
                  <a:srgbClr val="0033CC"/>
                </a:solidFill>
                <a:latin typeface="Times New Roman" pitchFamily="18" charset="0"/>
              </a:rPr>
              <a:t>1</a:t>
            </a:r>
          </a:p>
        </p:txBody>
      </p:sp>
      <p:sp>
        <p:nvSpPr>
          <p:cNvPr id="334908" name="Freeform 60"/>
          <p:cNvSpPr>
            <a:spLocks/>
          </p:cNvSpPr>
          <p:nvPr/>
        </p:nvSpPr>
        <p:spPr bwMode="auto">
          <a:xfrm>
            <a:off x="8496301" y="1700214"/>
            <a:ext cx="768351" cy="371513"/>
          </a:xfrm>
          <a:custGeom>
            <a:avLst/>
            <a:gdLst/>
            <a:ahLst/>
            <a:cxnLst>
              <a:cxn ang="0">
                <a:pos x="318" y="188"/>
              </a:cxn>
              <a:cxn ang="0">
                <a:pos x="318" y="52"/>
              </a:cxn>
              <a:cxn ang="0">
                <a:pos x="182" y="7"/>
              </a:cxn>
              <a:cxn ang="0">
                <a:pos x="91" y="7"/>
              </a:cxn>
              <a:cxn ang="0">
                <a:pos x="46" y="52"/>
              </a:cxn>
              <a:cxn ang="0">
                <a:pos x="0" y="188"/>
              </a:cxn>
            </a:cxnLst>
            <a:rect l="0" t="0" r="r" b="b"/>
            <a:pathLst>
              <a:path w="341" h="188">
                <a:moveTo>
                  <a:pt x="318" y="188"/>
                </a:moveTo>
                <a:cubicBezTo>
                  <a:pt x="329" y="135"/>
                  <a:pt x="341" y="82"/>
                  <a:pt x="318" y="52"/>
                </a:cubicBezTo>
                <a:cubicBezTo>
                  <a:pt x="295" y="22"/>
                  <a:pt x="220" y="14"/>
                  <a:pt x="182" y="7"/>
                </a:cubicBezTo>
                <a:cubicBezTo>
                  <a:pt x="144" y="0"/>
                  <a:pt x="114" y="0"/>
                  <a:pt x="91" y="7"/>
                </a:cubicBezTo>
                <a:cubicBezTo>
                  <a:pt x="68" y="14"/>
                  <a:pt x="61" y="22"/>
                  <a:pt x="46" y="52"/>
                </a:cubicBezTo>
                <a:cubicBezTo>
                  <a:pt x="31" y="82"/>
                  <a:pt x="8" y="158"/>
                  <a:pt x="0" y="188"/>
                </a:cubicBezTo>
              </a:path>
            </a:pathLst>
          </a:custGeom>
          <a:noFill/>
          <a:ln w="38100" cap="flat" cmpd="sng">
            <a:solidFill>
              <a:srgbClr val="0000FF"/>
            </a:solidFill>
            <a:prstDash val="solid"/>
            <a:round/>
            <a:headEnd type="triangle" w="med" len="med"/>
            <a:tailEnd type="none" w="med" len="med"/>
          </a:ln>
          <a:effectLst/>
        </p:spPr>
        <p:txBody>
          <a:bodyPr lIns="90000" tIns="46800" rIns="90000" bIns="4680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4892"/>
                                        </p:tgtEl>
                                        <p:attrNameLst>
                                          <p:attrName>style.visibility</p:attrName>
                                        </p:attrNameLst>
                                      </p:cBhvr>
                                      <p:to>
                                        <p:strVal val="visible"/>
                                      </p:to>
                                    </p:set>
                                    <p:animEffect transition="in" filter="wipe(up)">
                                      <p:cBhvr>
                                        <p:cTn id="7" dur="500"/>
                                        <p:tgtEl>
                                          <p:spTgt spid="3348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3489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489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34896"/>
                                        </p:tgtEl>
                                        <p:attrNameLst>
                                          <p:attrName>style.visibility</p:attrName>
                                        </p:attrNameLst>
                                      </p:cBhvr>
                                      <p:to>
                                        <p:strVal val="visible"/>
                                      </p:to>
                                    </p:set>
                                    <p:animEffect transition="in" filter="wipe(up)">
                                      <p:cBhvr>
                                        <p:cTn id="25" dur="500"/>
                                        <p:tgtEl>
                                          <p:spTgt spid="33489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34897"/>
                                        </p:tgtEl>
                                        <p:attrNameLst>
                                          <p:attrName>style.visibility</p:attrName>
                                        </p:attrNameLst>
                                      </p:cBhvr>
                                      <p:to>
                                        <p:strVal val="visible"/>
                                      </p:to>
                                    </p:set>
                                    <p:animEffect transition="in" filter="wipe(up)">
                                      <p:cBhvr>
                                        <p:cTn id="30" dur="500"/>
                                        <p:tgtEl>
                                          <p:spTgt spid="33489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34907"/>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34908"/>
                                        </p:tgtEl>
                                        <p:attrNameLst>
                                          <p:attrName>style.visibility</p:attrName>
                                        </p:attrNameLst>
                                      </p:cBhvr>
                                      <p:to>
                                        <p:strVal val="visible"/>
                                      </p:to>
                                    </p:set>
                                    <p:animEffect transition="in" filter="wipe(down)">
                                      <p:cBhvr>
                                        <p:cTn id="44" dur="500"/>
                                        <p:tgtEl>
                                          <p:spTgt spid="334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92" grpId="0" autoUpdateAnimBg="0"/>
      <p:bldP spid="334896" grpId="0" autoUpdateAnimBg="0"/>
      <p:bldP spid="334897" grpId="0" autoUpdateAnimBg="0"/>
      <p:bldP spid="334898" grpId="0" animBg="1"/>
      <p:bldP spid="334899" grpId="0" animBg="1"/>
      <p:bldP spid="334907" grpId="0" animBg="1"/>
      <p:bldP spid="33490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灯片编号占位符 3"/>
          <p:cNvSpPr>
            <a:spLocks noGrp="1"/>
          </p:cNvSpPr>
          <p:nvPr>
            <p:ph type="sldNum" sz="quarter" idx="11"/>
          </p:nvPr>
        </p:nvSpPr>
        <p:spPr/>
        <p:txBody>
          <a:bodyPr/>
          <a:lstStyle/>
          <a:p>
            <a:fld id="{69F91E83-47D0-4934-B3E6-A323DC0456F2}" type="slidenum">
              <a:rPr lang="en-US" altLang="zh-CN"/>
              <a:pPr/>
              <a:t>16</a:t>
            </a:fld>
            <a:endParaRPr lang="en-US" altLang="zh-CN"/>
          </a:p>
        </p:txBody>
      </p:sp>
      <p:sp>
        <p:nvSpPr>
          <p:cNvPr id="55298" name="Text Box 2"/>
          <p:cNvSpPr txBox="1">
            <a:spLocks noChangeArrowheads="1"/>
          </p:cNvSpPr>
          <p:nvPr/>
        </p:nvSpPr>
        <p:spPr bwMode="auto">
          <a:xfrm>
            <a:off x="406400" y="304800"/>
            <a:ext cx="4428067" cy="463846"/>
          </a:xfrm>
          <a:prstGeom prst="rect">
            <a:avLst/>
          </a:prstGeom>
          <a:noFill/>
          <a:ln w="28575">
            <a:noFill/>
            <a:miter lim="800000"/>
            <a:headEnd/>
            <a:tailEnd/>
          </a:ln>
          <a:effectLst/>
        </p:spPr>
        <p:txBody>
          <a:bodyPr lIns="90000" tIns="46800" rIns="90000" bIns="46800">
            <a:spAutoFit/>
          </a:bodyPr>
          <a:lstStyle/>
          <a:p>
            <a:endParaRPr kumimoji="1" lang="zh-CN" altLang="zh-CN" sz="2400" b="1">
              <a:latin typeface="Times New Roman" pitchFamily="18" charset="0"/>
            </a:endParaRPr>
          </a:p>
        </p:txBody>
      </p:sp>
      <p:grpSp>
        <p:nvGrpSpPr>
          <p:cNvPr id="2" name="Group 3"/>
          <p:cNvGrpSpPr>
            <a:grpSpLocks/>
          </p:cNvGrpSpPr>
          <p:nvPr/>
        </p:nvGrpSpPr>
        <p:grpSpPr bwMode="auto">
          <a:xfrm>
            <a:off x="5588000" y="258764"/>
            <a:ext cx="5791200" cy="5303837"/>
            <a:chOff x="2640" y="163"/>
            <a:chExt cx="2736" cy="3341"/>
          </a:xfrm>
        </p:grpSpPr>
        <p:sp>
          <p:nvSpPr>
            <p:cNvPr id="55300" name="Line 4"/>
            <p:cNvSpPr>
              <a:spLocks noChangeShapeType="1"/>
            </p:cNvSpPr>
            <p:nvPr/>
          </p:nvSpPr>
          <p:spPr bwMode="auto">
            <a:xfrm flipV="1">
              <a:off x="2640" y="240"/>
              <a:ext cx="0" cy="624"/>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5301" name="Line 5"/>
            <p:cNvSpPr>
              <a:spLocks noChangeShapeType="1"/>
            </p:cNvSpPr>
            <p:nvPr/>
          </p:nvSpPr>
          <p:spPr bwMode="auto">
            <a:xfrm>
              <a:off x="2640" y="86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5302" name="Line 6"/>
            <p:cNvSpPr>
              <a:spLocks noChangeShapeType="1"/>
            </p:cNvSpPr>
            <p:nvPr/>
          </p:nvSpPr>
          <p:spPr bwMode="auto">
            <a:xfrm flipV="1">
              <a:off x="2640" y="1056"/>
              <a:ext cx="0" cy="67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5303" name="Line 7"/>
            <p:cNvSpPr>
              <a:spLocks noChangeShapeType="1"/>
            </p:cNvSpPr>
            <p:nvPr/>
          </p:nvSpPr>
          <p:spPr bwMode="auto">
            <a:xfrm>
              <a:off x="2640" y="1728"/>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5304" name="Line 8"/>
            <p:cNvSpPr>
              <a:spLocks noChangeShapeType="1"/>
            </p:cNvSpPr>
            <p:nvPr/>
          </p:nvSpPr>
          <p:spPr bwMode="auto">
            <a:xfrm flipV="1">
              <a:off x="2640" y="1872"/>
              <a:ext cx="0" cy="768"/>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5305" name="Line 9"/>
            <p:cNvSpPr>
              <a:spLocks noChangeShapeType="1"/>
            </p:cNvSpPr>
            <p:nvPr/>
          </p:nvSpPr>
          <p:spPr bwMode="auto">
            <a:xfrm>
              <a:off x="2640" y="2640"/>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5306" name="Line 10"/>
            <p:cNvSpPr>
              <a:spLocks noChangeShapeType="1"/>
            </p:cNvSpPr>
            <p:nvPr/>
          </p:nvSpPr>
          <p:spPr bwMode="auto">
            <a:xfrm flipV="1">
              <a:off x="2640" y="2784"/>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5307" name="Line 11"/>
            <p:cNvSpPr>
              <a:spLocks noChangeShapeType="1"/>
            </p:cNvSpPr>
            <p:nvPr/>
          </p:nvSpPr>
          <p:spPr bwMode="auto">
            <a:xfrm>
              <a:off x="2640" y="350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5308" name="Text Box 12"/>
            <p:cNvSpPr txBox="1">
              <a:spLocks noChangeArrowheads="1"/>
            </p:cNvSpPr>
            <p:nvPr/>
          </p:nvSpPr>
          <p:spPr bwMode="auto">
            <a:xfrm>
              <a:off x="2688" y="16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55309" name="Text Box 13"/>
            <p:cNvSpPr txBox="1">
              <a:spLocks noChangeArrowheads="1"/>
            </p:cNvSpPr>
            <p:nvPr/>
          </p:nvSpPr>
          <p:spPr bwMode="auto">
            <a:xfrm>
              <a:off x="2688" y="931"/>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55310" name="Text Box 14"/>
            <p:cNvSpPr txBox="1">
              <a:spLocks noChangeArrowheads="1"/>
            </p:cNvSpPr>
            <p:nvPr/>
          </p:nvSpPr>
          <p:spPr bwMode="auto">
            <a:xfrm>
              <a:off x="2688" y="1843"/>
              <a:ext cx="19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55311" name="Text Box 15"/>
            <p:cNvSpPr txBox="1">
              <a:spLocks noChangeArrowheads="1"/>
            </p:cNvSpPr>
            <p:nvPr/>
          </p:nvSpPr>
          <p:spPr bwMode="auto">
            <a:xfrm>
              <a:off x="2688" y="270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3" name="Group 39"/>
          <p:cNvGrpSpPr>
            <a:grpSpLocks/>
          </p:cNvGrpSpPr>
          <p:nvPr/>
        </p:nvGrpSpPr>
        <p:grpSpPr bwMode="auto">
          <a:xfrm>
            <a:off x="5588000" y="1295400"/>
            <a:ext cx="609600" cy="3505200"/>
            <a:chOff x="2640" y="816"/>
            <a:chExt cx="288" cy="2208"/>
          </a:xfrm>
        </p:grpSpPr>
        <p:sp>
          <p:nvSpPr>
            <p:cNvPr id="55336" name="Line 40"/>
            <p:cNvSpPr>
              <a:spLocks noChangeShapeType="1"/>
            </p:cNvSpPr>
            <p:nvPr/>
          </p:nvSpPr>
          <p:spPr bwMode="auto">
            <a:xfrm>
              <a:off x="2640" y="816"/>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37" name="Line 41"/>
            <p:cNvSpPr>
              <a:spLocks noChangeShapeType="1"/>
            </p:cNvSpPr>
            <p:nvPr/>
          </p:nvSpPr>
          <p:spPr bwMode="auto">
            <a:xfrm>
              <a:off x="2640" y="1248"/>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38" name="Line 42"/>
            <p:cNvSpPr>
              <a:spLocks noChangeShapeType="1"/>
            </p:cNvSpPr>
            <p:nvPr/>
          </p:nvSpPr>
          <p:spPr bwMode="auto">
            <a:xfrm>
              <a:off x="2640" y="2160"/>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39" name="Line 43"/>
            <p:cNvSpPr>
              <a:spLocks noChangeShapeType="1"/>
            </p:cNvSpPr>
            <p:nvPr/>
          </p:nvSpPr>
          <p:spPr bwMode="auto">
            <a:xfrm>
              <a:off x="2640" y="3024"/>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4" name="Group 44"/>
          <p:cNvGrpSpPr>
            <a:grpSpLocks/>
          </p:cNvGrpSpPr>
          <p:nvPr/>
        </p:nvGrpSpPr>
        <p:grpSpPr bwMode="auto">
          <a:xfrm>
            <a:off x="6197600" y="685800"/>
            <a:ext cx="0" cy="4800600"/>
            <a:chOff x="2928" y="432"/>
            <a:chExt cx="0" cy="3024"/>
          </a:xfrm>
        </p:grpSpPr>
        <p:sp>
          <p:nvSpPr>
            <p:cNvPr id="55341" name="Line 45"/>
            <p:cNvSpPr>
              <a:spLocks noChangeShapeType="1"/>
            </p:cNvSpPr>
            <p:nvPr/>
          </p:nvSpPr>
          <p:spPr bwMode="auto">
            <a:xfrm flipV="1">
              <a:off x="2928" y="432"/>
              <a:ext cx="0" cy="384"/>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42" name="Line 46"/>
            <p:cNvSpPr>
              <a:spLocks noChangeShapeType="1"/>
            </p:cNvSpPr>
            <p:nvPr/>
          </p:nvSpPr>
          <p:spPr bwMode="auto">
            <a:xfrm flipV="1">
              <a:off x="2928" y="1248"/>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55343" name="Line 47"/>
            <p:cNvSpPr>
              <a:spLocks noChangeShapeType="1"/>
            </p:cNvSpPr>
            <p:nvPr/>
          </p:nvSpPr>
          <p:spPr bwMode="auto">
            <a:xfrm flipV="1">
              <a:off x="2928" y="3024"/>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grpSp>
      <p:grpSp>
        <p:nvGrpSpPr>
          <p:cNvPr id="5" name="Group 48"/>
          <p:cNvGrpSpPr>
            <a:grpSpLocks/>
          </p:cNvGrpSpPr>
          <p:nvPr/>
        </p:nvGrpSpPr>
        <p:grpSpPr bwMode="auto">
          <a:xfrm>
            <a:off x="5588000" y="685800"/>
            <a:ext cx="5384800" cy="4800600"/>
            <a:chOff x="2640" y="432"/>
            <a:chExt cx="2544" cy="3024"/>
          </a:xfrm>
        </p:grpSpPr>
        <p:sp>
          <p:nvSpPr>
            <p:cNvPr id="55345" name="Line 49"/>
            <p:cNvSpPr>
              <a:spLocks noChangeShapeType="1"/>
            </p:cNvSpPr>
            <p:nvPr/>
          </p:nvSpPr>
          <p:spPr bwMode="auto">
            <a:xfrm>
              <a:off x="2640" y="2400"/>
              <a:ext cx="2544" cy="0"/>
            </a:xfrm>
            <a:prstGeom prst="line">
              <a:avLst/>
            </a:prstGeom>
            <a:noFill/>
            <a:ln w="12700">
              <a:solidFill>
                <a:srgbClr val="0033CC"/>
              </a:solidFill>
              <a:prstDash val="lgDash"/>
              <a:round/>
              <a:headEnd/>
              <a:tailEnd/>
            </a:ln>
            <a:effectLst/>
          </p:spPr>
          <p:txBody>
            <a:bodyPr lIns="90000" tIns="46800" rIns="90000" bIns="46800">
              <a:spAutoFit/>
            </a:bodyPr>
            <a:lstStyle/>
            <a:p>
              <a:endParaRPr lang="zh-CN" altLang="en-US"/>
            </a:p>
          </p:txBody>
        </p:sp>
        <p:sp>
          <p:nvSpPr>
            <p:cNvPr id="55346" name="Line 50"/>
            <p:cNvSpPr>
              <a:spLocks noChangeShapeType="1"/>
            </p:cNvSpPr>
            <p:nvPr/>
          </p:nvSpPr>
          <p:spPr bwMode="auto">
            <a:xfrm>
              <a:off x="3168" y="2400"/>
              <a:ext cx="0" cy="1056"/>
            </a:xfrm>
            <a:prstGeom prst="line">
              <a:avLst/>
            </a:prstGeom>
            <a:noFill/>
            <a:ln w="12700">
              <a:solidFill>
                <a:srgbClr val="0033CC"/>
              </a:solidFill>
              <a:prstDash val="lgDash"/>
              <a:round/>
              <a:headEnd/>
              <a:tailEnd/>
            </a:ln>
            <a:effectLst/>
          </p:spPr>
          <p:txBody>
            <a:bodyPr wrap="none" lIns="90000" tIns="46800" rIns="90000" bIns="46800">
              <a:spAutoFit/>
            </a:bodyPr>
            <a:lstStyle/>
            <a:p>
              <a:endParaRPr lang="zh-CN" altLang="en-US"/>
            </a:p>
          </p:txBody>
        </p:sp>
        <p:grpSp>
          <p:nvGrpSpPr>
            <p:cNvPr id="6" name="Group 51"/>
            <p:cNvGrpSpPr>
              <a:grpSpLocks/>
            </p:cNvGrpSpPr>
            <p:nvPr/>
          </p:nvGrpSpPr>
          <p:grpSpPr bwMode="auto">
            <a:xfrm>
              <a:off x="2928" y="432"/>
              <a:ext cx="576" cy="3024"/>
              <a:chOff x="2928" y="432"/>
              <a:chExt cx="576" cy="3024"/>
            </a:xfrm>
          </p:grpSpPr>
          <p:sp>
            <p:nvSpPr>
              <p:cNvPr id="55348" name="Line 52"/>
              <p:cNvSpPr>
                <a:spLocks noChangeShapeType="1"/>
              </p:cNvSpPr>
              <p:nvPr/>
            </p:nvSpPr>
            <p:spPr bwMode="auto">
              <a:xfrm>
                <a:off x="2928" y="432"/>
                <a:ext cx="57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49" name="Line 53"/>
              <p:cNvSpPr>
                <a:spLocks noChangeShapeType="1"/>
              </p:cNvSpPr>
              <p:nvPr/>
            </p:nvSpPr>
            <p:spPr bwMode="auto">
              <a:xfrm>
                <a:off x="2928" y="1680"/>
                <a:ext cx="57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50" name="Freeform 54"/>
              <p:cNvSpPr>
                <a:spLocks/>
              </p:cNvSpPr>
              <p:nvPr/>
            </p:nvSpPr>
            <p:spPr bwMode="auto">
              <a:xfrm>
                <a:off x="2928" y="2160"/>
                <a:ext cx="86" cy="234"/>
              </a:xfrm>
              <a:custGeom>
                <a:avLst/>
                <a:gdLst/>
                <a:ahLst/>
                <a:cxnLst>
                  <a:cxn ang="0">
                    <a:pos x="0" y="0"/>
                  </a:cxn>
                  <a:cxn ang="0">
                    <a:pos x="576" y="432"/>
                  </a:cxn>
                </a:cxnLst>
                <a:rect l="0" t="0" r="r" b="b"/>
                <a:pathLst>
                  <a:path w="576" h="432">
                    <a:moveTo>
                      <a:pt x="0" y="0"/>
                    </a:moveTo>
                    <a:cubicBezTo>
                      <a:pt x="207" y="251"/>
                      <a:pt x="448" y="384"/>
                      <a:pt x="576" y="432"/>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55351" name="Line 55"/>
              <p:cNvSpPr>
                <a:spLocks noChangeShapeType="1"/>
              </p:cNvSpPr>
              <p:nvPr/>
            </p:nvSpPr>
            <p:spPr bwMode="auto">
              <a:xfrm>
                <a:off x="2928" y="3456"/>
                <a:ext cx="24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52" name="Line 56"/>
              <p:cNvSpPr>
                <a:spLocks noChangeShapeType="1"/>
              </p:cNvSpPr>
              <p:nvPr/>
            </p:nvSpPr>
            <p:spPr bwMode="auto">
              <a:xfrm>
                <a:off x="3168" y="3024"/>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53" name="Line 57"/>
              <p:cNvSpPr>
                <a:spLocks noChangeShapeType="1"/>
              </p:cNvSpPr>
              <p:nvPr/>
            </p:nvSpPr>
            <p:spPr bwMode="auto">
              <a:xfrm>
                <a:off x="3168" y="3024"/>
                <a:ext cx="33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grpSp>
        <p:nvGrpSpPr>
          <p:cNvPr id="7" name="Group 58"/>
          <p:cNvGrpSpPr>
            <a:grpSpLocks/>
          </p:cNvGrpSpPr>
          <p:nvPr/>
        </p:nvGrpSpPr>
        <p:grpSpPr bwMode="auto">
          <a:xfrm>
            <a:off x="7416800" y="1295400"/>
            <a:ext cx="2032000" cy="3505200"/>
            <a:chOff x="3504" y="816"/>
            <a:chExt cx="960" cy="2208"/>
          </a:xfrm>
        </p:grpSpPr>
        <p:sp>
          <p:nvSpPr>
            <p:cNvPr id="55355" name="Freeform 59"/>
            <p:cNvSpPr>
              <a:spLocks/>
            </p:cNvSpPr>
            <p:nvPr/>
          </p:nvSpPr>
          <p:spPr bwMode="auto">
            <a:xfrm>
              <a:off x="3504" y="2156"/>
              <a:ext cx="86" cy="234"/>
            </a:xfrm>
            <a:custGeom>
              <a:avLst/>
              <a:gdLst/>
              <a:ahLst/>
              <a:cxnLst>
                <a:cxn ang="0">
                  <a:pos x="0" y="436"/>
                </a:cxn>
                <a:cxn ang="0">
                  <a:pos x="960" y="4"/>
                </a:cxn>
              </a:cxnLst>
              <a:rect l="0" t="0" r="r" b="b"/>
              <a:pathLst>
                <a:path w="960" h="436">
                  <a:moveTo>
                    <a:pt x="0" y="436"/>
                  </a:moveTo>
                  <a:cubicBezTo>
                    <a:pt x="240" y="41"/>
                    <a:pt x="191" y="0"/>
                    <a:pt x="960" y="4"/>
                  </a:cubicBezTo>
                </a:path>
              </a:pathLst>
            </a:custGeom>
            <a:noFill/>
            <a:ln w="57150" cap="flat" cmpd="sng">
              <a:solidFill>
                <a:srgbClr val="0033CC"/>
              </a:solidFill>
              <a:prstDash val="solid"/>
              <a:round/>
              <a:headEnd/>
              <a:tailEnd/>
            </a:ln>
            <a:effectLst/>
          </p:spPr>
          <p:txBody>
            <a:bodyPr wrap="none" lIns="90000" tIns="46800" rIns="90000" bIns="46800">
              <a:spAutoFit/>
            </a:bodyPr>
            <a:lstStyle/>
            <a:p>
              <a:endParaRPr lang="zh-CN" altLang="en-US"/>
            </a:p>
          </p:txBody>
        </p:sp>
        <p:sp>
          <p:nvSpPr>
            <p:cNvPr id="55356" name="Line 60"/>
            <p:cNvSpPr>
              <a:spLocks noChangeShapeType="1"/>
            </p:cNvSpPr>
            <p:nvPr/>
          </p:nvSpPr>
          <p:spPr bwMode="auto">
            <a:xfrm>
              <a:off x="3504" y="3024"/>
              <a:ext cx="96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55357" name="Line 61"/>
            <p:cNvSpPr>
              <a:spLocks noChangeShapeType="1"/>
            </p:cNvSpPr>
            <p:nvPr/>
          </p:nvSpPr>
          <p:spPr bwMode="auto">
            <a:xfrm>
              <a:off x="3504" y="816"/>
              <a:ext cx="96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55358" name="Line 62"/>
            <p:cNvSpPr>
              <a:spLocks noChangeShapeType="1"/>
            </p:cNvSpPr>
            <p:nvPr/>
          </p:nvSpPr>
          <p:spPr bwMode="auto">
            <a:xfrm>
              <a:off x="3504" y="1248"/>
              <a:ext cx="96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grpSp>
        <p:nvGrpSpPr>
          <p:cNvPr id="8" name="Group 63"/>
          <p:cNvGrpSpPr>
            <a:grpSpLocks/>
          </p:cNvGrpSpPr>
          <p:nvPr/>
        </p:nvGrpSpPr>
        <p:grpSpPr bwMode="auto">
          <a:xfrm>
            <a:off x="9448800" y="685800"/>
            <a:ext cx="1219200" cy="4800600"/>
            <a:chOff x="2928" y="432"/>
            <a:chExt cx="576" cy="3024"/>
          </a:xfrm>
        </p:grpSpPr>
        <p:sp>
          <p:nvSpPr>
            <p:cNvPr id="55360" name="Line 64"/>
            <p:cNvSpPr>
              <a:spLocks noChangeShapeType="1"/>
            </p:cNvSpPr>
            <p:nvPr/>
          </p:nvSpPr>
          <p:spPr bwMode="auto">
            <a:xfrm>
              <a:off x="2928" y="432"/>
              <a:ext cx="57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61" name="Line 65"/>
            <p:cNvSpPr>
              <a:spLocks noChangeShapeType="1"/>
            </p:cNvSpPr>
            <p:nvPr/>
          </p:nvSpPr>
          <p:spPr bwMode="auto">
            <a:xfrm>
              <a:off x="2928" y="1680"/>
              <a:ext cx="57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62" name="Freeform 66"/>
            <p:cNvSpPr>
              <a:spLocks/>
            </p:cNvSpPr>
            <p:nvPr/>
          </p:nvSpPr>
          <p:spPr bwMode="auto">
            <a:xfrm>
              <a:off x="2928" y="2160"/>
              <a:ext cx="86" cy="234"/>
            </a:xfrm>
            <a:custGeom>
              <a:avLst/>
              <a:gdLst/>
              <a:ahLst/>
              <a:cxnLst>
                <a:cxn ang="0">
                  <a:pos x="0" y="0"/>
                </a:cxn>
                <a:cxn ang="0">
                  <a:pos x="576" y="432"/>
                </a:cxn>
              </a:cxnLst>
              <a:rect l="0" t="0" r="r" b="b"/>
              <a:pathLst>
                <a:path w="576" h="432">
                  <a:moveTo>
                    <a:pt x="0" y="0"/>
                  </a:moveTo>
                  <a:cubicBezTo>
                    <a:pt x="207" y="251"/>
                    <a:pt x="448" y="384"/>
                    <a:pt x="576" y="432"/>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55363" name="Line 67"/>
            <p:cNvSpPr>
              <a:spLocks noChangeShapeType="1"/>
            </p:cNvSpPr>
            <p:nvPr/>
          </p:nvSpPr>
          <p:spPr bwMode="auto">
            <a:xfrm>
              <a:off x="2928" y="3456"/>
              <a:ext cx="24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64" name="Line 68"/>
            <p:cNvSpPr>
              <a:spLocks noChangeShapeType="1"/>
            </p:cNvSpPr>
            <p:nvPr/>
          </p:nvSpPr>
          <p:spPr bwMode="auto">
            <a:xfrm>
              <a:off x="3168" y="3024"/>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65" name="Line 69"/>
            <p:cNvSpPr>
              <a:spLocks noChangeShapeType="1"/>
            </p:cNvSpPr>
            <p:nvPr/>
          </p:nvSpPr>
          <p:spPr bwMode="auto">
            <a:xfrm>
              <a:off x="3168" y="3024"/>
              <a:ext cx="33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9" name="Group 70"/>
          <p:cNvGrpSpPr>
            <a:grpSpLocks/>
          </p:cNvGrpSpPr>
          <p:nvPr/>
        </p:nvGrpSpPr>
        <p:grpSpPr bwMode="auto">
          <a:xfrm>
            <a:off x="9448800" y="685800"/>
            <a:ext cx="0" cy="4800600"/>
            <a:chOff x="2928" y="432"/>
            <a:chExt cx="0" cy="3024"/>
          </a:xfrm>
        </p:grpSpPr>
        <p:sp>
          <p:nvSpPr>
            <p:cNvPr id="55367" name="Line 71"/>
            <p:cNvSpPr>
              <a:spLocks noChangeShapeType="1"/>
            </p:cNvSpPr>
            <p:nvPr/>
          </p:nvSpPr>
          <p:spPr bwMode="auto">
            <a:xfrm flipV="1">
              <a:off x="2928" y="432"/>
              <a:ext cx="0" cy="384"/>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5368" name="Line 72"/>
            <p:cNvSpPr>
              <a:spLocks noChangeShapeType="1"/>
            </p:cNvSpPr>
            <p:nvPr/>
          </p:nvSpPr>
          <p:spPr bwMode="auto">
            <a:xfrm flipV="1">
              <a:off x="2928" y="1248"/>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55369" name="Line 73"/>
            <p:cNvSpPr>
              <a:spLocks noChangeShapeType="1"/>
            </p:cNvSpPr>
            <p:nvPr/>
          </p:nvSpPr>
          <p:spPr bwMode="auto">
            <a:xfrm flipV="1">
              <a:off x="2928" y="3024"/>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grpSp>
      <p:sp>
        <p:nvSpPr>
          <p:cNvPr id="55373" name="Text Box 77"/>
          <p:cNvSpPr txBox="1">
            <a:spLocks noChangeArrowheads="1"/>
          </p:cNvSpPr>
          <p:nvPr/>
        </p:nvSpPr>
        <p:spPr bwMode="auto">
          <a:xfrm>
            <a:off x="508000" y="2652713"/>
            <a:ext cx="3048000" cy="2679837"/>
          </a:xfrm>
          <a:prstGeom prst="rect">
            <a:avLst/>
          </a:prstGeom>
          <a:noFill/>
          <a:ln w="28575">
            <a:noFill/>
            <a:miter lim="800000"/>
            <a:headEnd/>
            <a:tailEnd/>
          </a:ln>
          <a:effectLst/>
        </p:spPr>
        <p:txBody>
          <a:bodyPr lIns="90000" tIns="46800" rIns="90000" bIns="46800">
            <a:spAutoFit/>
          </a:bodyPr>
          <a:lstStyle/>
          <a:p>
            <a:pPr marL="457200" indent="-457200">
              <a:buFontTx/>
              <a:buAutoNum type="arabicParenBoth"/>
            </a:pPr>
            <a:r>
              <a:rPr kumimoji="1" lang="zh-CN" altLang="en-US" sz="2400" b="1">
                <a:latin typeface="Times New Roman" pitchFamily="18" charset="0"/>
              </a:rPr>
              <a:t>稳态</a:t>
            </a:r>
          </a:p>
          <a:p>
            <a:pPr marL="457200" indent="-457200">
              <a:buFontTx/>
              <a:buAutoNum type="arabicParenBoth"/>
            </a:pPr>
            <a:r>
              <a:rPr kumimoji="1" lang="zh-CN" altLang="en-US" sz="2400" b="1">
                <a:latin typeface="Times New Roman" pitchFamily="18" charset="0"/>
              </a:rPr>
              <a:t> 触发</a:t>
            </a:r>
          </a:p>
          <a:p>
            <a:pPr marL="457200" indent="-457200">
              <a:buFontTx/>
              <a:buAutoNum type="arabicParenBoth"/>
            </a:pPr>
            <a:r>
              <a:rPr kumimoji="1" lang="zh-CN" altLang="en-US" sz="2400" b="1">
                <a:latin typeface="Times New Roman" pitchFamily="18" charset="0"/>
              </a:rPr>
              <a:t>电容放电</a:t>
            </a:r>
          </a:p>
          <a:p>
            <a:pPr marL="457200" indent="-457200">
              <a:buFontTx/>
              <a:buAutoNum type="arabicParenBoth"/>
            </a:pPr>
            <a:r>
              <a:rPr kumimoji="1" lang="zh-CN" altLang="en-US" sz="2400" b="1">
                <a:latin typeface="Times New Roman" pitchFamily="18" charset="0"/>
              </a:rPr>
              <a:t>输出翻转</a:t>
            </a:r>
          </a:p>
          <a:p>
            <a:pPr marL="457200" indent="-457200">
              <a:buFontTx/>
              <a:buAutoNum type="arabicParenBoth"/>
            </a:pPr>
            <a:r>
              <a:rPr kumimoji="1" lang="zh-CN" altLang="en-US" sz="2400" b="1">
                <a:latin typeface="Times New Roman" pitchFamily="18" charset="0"/>
              </a:rPr>
              <a:t>输入消失</a:t>
            </a:r>
          </a:p>
          <a:p>
            <a:pPr marL="457200" indent="-457200">
              <a:buFontTx/>
              <a:buAutoNum type="arabicParenBoth"/>
            </a:pPr>
            <a:r>
              <a:rPr kumimoji="1" lang="zh-CN" altLang="en-US" sz="2400" b="1">
                <a:latin typeface="Times New Roman" pitchFamily="18" charset="0"/>
              </a:rPr>
              <a:t>电容充电</a:t>
            </a:r>
          </a:p>
          <a:p>
            <a:pPr marL="457200" indent="-457200">
              <a:buFontTx/>
              <a:buAutoNum type="arabicParenBoth"/>
            </a:pPr>
            <a:r>
              <a:rPr kumimoji="1" lang="zh-CN" altLang="en-US" sz="2400" b="1">
                <a:latin typeface="Times New Roman" pitchFamily="18" charset="0"/>
              </a:rPr>
              <a:t>恢复稳态</a:t>
            </a:r>
          </a:p>
        </p:txBody>
      </p:sp>
      <p:grpSp>
        <p:nvGrpSpPr>
          <p:cNvPr id="10" name="Group 108"/>
          <p:cNvGrpSpPr>
            <a:grpSpLocks/>
          </p:cNvGrpSpPr>
          <p:nvPr/>
        </p:nvGrpSpPr>
        <p:grpSpPr bwMode="auto">
          <a:xfrm>
            <a:off x="7440084" y="692150"/>
            <a:ext cx="0" cy="3505200"/>
            <a:chOff x="5556" y="572"/>
            <a:chExt cx="0" cy="2208"/>
          </a:xfrm>
        </p:grpSpPr>
        <p:grpSp>
          <p:nvGrpSpPr>
            <p:cNvPr id="11" name="Group 84"/>
            <p:cNvGrpSpPr>
              <a:grpSpLocks/>
            </p:cNvGrpSpPr>
            <p:nvPr/>
          </p:nvGrpSpPr>
          <p:grpSpPr bwMode="auto">
            <a:xfrm>
              <a:off x="5556" y="572"/>
              <a:ext cx="0" cy="1248"/>
              <a:chOff x="3504" y="432"/>
              <a:chExt cx="0" cy="1248"/>
            </a:xfrm>
          </p:grpSpPr>
          <p:sp>
            <p:nvSpPr>
              <p:cNvPr id="55381" name="Line 85"/>
              <p:cNvSpPr>
                <a:spLocks noChangeShapeType="1"/>
              </p:cNvSpPr>
              <p:nvPr/>
            </p:nvSpPr>
            <p:spPr bwMode="auto">
              <a:xfrm>
                <a:off x="3504" y="1248"/>
                <a:ext cx="0" cy="432"/>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55382" name="Line 86"/>
              <p:cNvSpPr>
                <a:spLocks noChangeShapeType="1"/>
              </p:cNvSpPr>
              <p:nvPr/>
            </p:nvSpPr>
            <p:spPr bwMode="auto">
              <a:xfrm>
                <a:off x="3504" y="432"/>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grpSp>
        <p:sp>
          <p:nvSpPr>
            <p:cNvPr id="55383" name="Line 87"/>
            <p:cNvSpPr>
              <a:spLocks noChangeShapeType="1"/>
            </p:cNvSpPr>
            <p:nvPr/>
          </p:nvSpPr>
          <p:spPr bwMode="auto">
            <a:xfrm>
              <a:off x="5556" y="956"/>
              <a:ext cx="0" cy="1824"/>
            </a:xfrm>
            <a:prstGeom prst="line">
              <a:avLst/>
            </a:prstGeom>
            <a:noFill/>
            <a:ln w="12700">
              <a:solidFill>
                <a:srgbClr val="0033CC"/>
              </a:solidFill>
              <a:prstDash val="lgDash"/>
              <a:round/>
              <a:headEnd/>
              <a:tailEnd/>
            </a:ln>
            <a:effectLst/>
          </p:spPr>
          <p:txBody>
            <a:bodyPr wrap="none" lIns="90000" tIns="46800" rIns="90000" bIns="46800">
              <a:spAutoFit/>
            </a:bodyPr>
            <a:lstStyle/>
            <a:p>
              <a:endParaRPr lang="zh-CN" altLang="en-US"/>
            </a:p>
          </p:txBody>
        </p:sp>
      </p:grpSp>
      <p:grpSp>
        <p:nvGrpSpPr>
          <p:cNvPr id="12" name="Group 88"/>
          <p:cNvGrpSpPr>
            <a:grpSpLocks/>
          </p:cNvGrpSpPr>
          <p:nvPr/>
        </p:nvGrpSpPr>
        <p:grpSpPr bwMode="auto">
          <a:xfrm>
            <a:off x="6197600" y="838200"/>
            <a:ext cx="1219200" cy="463550"/>
            <a:chOff x="2928" y="528"/>
            <a:chExt cx="576" cy="292"/>
          </a:xfrm>
        </p:grpSpPr>
        <p:sp>
          <p:nvSpPr>
            <p:cNvPr id="55385" name="Line 89"/>
            <p:cNvSpPr>
              <a:spLocks noChangeShapeType="1"/>
            </p:cNvSpPr>
            <p:nvPr/>
          </p:nvSpPr>
          <p:spPr bwMode="auto">
            <a:xfrm>
              <a:off x="3312" y="672"/>
              <a:ext cx="1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5386" name="Line 90"/>
            <p:cNvSpPr>
              <a:spLocks noChangeShapeType="1"/>
            </p:cNvSpPr>
            <p:nvPr/>
          </p:nvSpPr>
          <p:spPr bwMode="auto">
            <a:xfrm flipH="1">
              <a:off x="2928" y="672"/>
              <a:ext cx="1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5387" name="Text Box 91"/>
            <p:cNvSpPr txBox="1">
              <a:spLocks noChangeArrowheads="1"/>
            </p:cNvSpPr>
            <p:nvPr/>
          </p:nvSpPr>
          <p:spPr bwMode="auto">
            <a:xfrm>
              <a:off x="3072" y="528"/>
              <a:ext cx="16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baseline="-25000">
                  <a:latin typeface="Times New Roman" pitchFamily="18" charset="0"/>
                </a:rPr>
                <a:t>I</a:t>
              </a:r>
            </a:p>
          </p:txBody>
        </p:sp>
      </p:grpSp>
      <p:sp>
        <p:nvSpPr>
          <p:cNvPr id="55388" name="Rectangle 92"/>
          <p:cNvSpPr>
            <a:spLocks noGrp="1" noChangeArrowheads="1"/>
          </p:cNvSpPr>
          <p:nvPr>
            <p:ph type="title"/>
          </p:nvPr>
        </p:nvSpPr>
        <p:spPr>
          <a:xfrm>
            <a:off x="624417" y="461963"/>
            <a:ext cx="3556000" cy="519112"/>
          </a:xfrm>
        </p:spPr>
        <p:txBody>
          <a:bodyPr/>
          <a:lstStyle/>
          <a:p>
            <a:r>
              <a:rPr lang="zh-CN" altLang="en-US" sz="2800" b="1">
                <a:solidFill>
                  <a:srgbClr val="CC3300"/>
                </a:solidFill>
              </a:rPr>
              <a:t>波形图</a:t>
            </a:r>
          </a:p>
        </p:txBody>
      </p:sp>
      <p:grpSp>
        <p:nvGrpSpPr>
          <p:cNvPr id="13" name="Group 100"/>
          <p:cNvGrpSpPr>
            <a:grpSpLocks/>
          </p:cNvGrpSpPr>
          <p:nvPr/>
        </p:nvGrpSpPr>
        <p:grpSpPr bwMode="auto">
          <a:xfrm>
            <a:off x="5808133" y="4868863"/>
            <a:ext cx="1320800" cy="463550"/>
            <a:chOff x="2736" y="3072"/>
            <a:chExt cx="624" cy="292"/>
          </a:xfrm>
        </p:grpSpPr>
        <p:sp>
          <p:nvSpPr>
            <p:cNvPr id="55393" name="Rectangle 97"/>
            <p:cNvSpPr>
              <a:spLocks noChangeArrowheads="1"/>
            </p:cNvSpPr>
            <p:nvPr/>
          </p:nvSpPr>
          <p:spPr bwMode="auto">
            <a:xfrm>
              <a:off x="2921" y="3072"/>
              <a:ext cx="22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baseline="-25000">
                  <a:latin typeface="Times New Roman" pitchFamily="18" charset="0"/>
                </a:rPr>
                <a:t>W</a:t>
              </a:r>
            </a:p>
          </p:txBody>
        </p:sp>
        <p:sp>
          <p:nvSpPr>
            <p:cNvPr id="55394" name="Line 98"/>
            <p:cNvSpPr>
              <a:spLocks noChangeShapeType="1"/>
            </p:cNvSpPr>
            <p:nvPr/>
          </p:nvSpPr>
          <p:spPr bwMode="auto">
            <a:xfrm>
              <a:off x="2736" y="3264"/>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5395" name="Line 99"/>
            <p:cNvSpPr>
              <a:spLocks noChangeShapeType="1"/>
            </p:cNvSpPr>
            <p:nvPr/>
          </p:nvSpPr>
          <p:spPr bwMode="auto">
            <a:xfrm flipH="1">
              <a:off x="3168" y="3264"/>
              <a:ext cx="1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14" name="Group 103"/>
          <p:cNvGrpSpPr>
            <a:grpSpLocks/>
          </p:cNvGrpSpPr>
          <p:nvPr/>
        </p:nvGrpSpPr>
        <p:grpSpPr bwMode="auto">
          <a:xfrm>
            <a:off x="203200" y="1082675"/>
            <a:ext cx="4764616" cy="1493838"/>
            <a:chOff x="96" y="547"/>
            <a:chExt cx="2251" cy="941"/>
          </a:xfrm>
        </p:grpSpPr>
        <p:grpSp>
          <p:nvGrpSpPr>
            <p:cNvPr id="15" name="Group 16"/>
            <p:cNvGrpSpPr>
              <a:grpSpLocks/>
            </p:cNvGrpSpPr>
            <p:nvPr/>
          </p:nvGrpSpPr>
          <p:grpSpPr bwMode="auto">
            <a:xfrm>
              <a:off x="96" y="547"/>
              <a:ext cx="2251" cy="941"/>
              <a:chOff x="144" y="643"/>
              <a:chExt cx="2411" cy="941"/>
            </a:xfrm>
          </p:grpSpPr>
          <p:grpSp>
            <p:nvGrpSpPr>
              <p:cNvPr id="16" name="Group 17"/>
              <p:cNvGrpSpPr>
                <a:grpSpLocks/>
              </p:cNvGrpSpPr>
              <p:nvPr/>
            </p:nvGrpSpPr>
            <p:grpSpPr bwMode="auto">
              <a:xfrm>
                <a:off x="144" y="643"/>
                <a:ext cx="2411" cy="941"/>
                <a:chOff x="87" y="595"/>
                <a:chExt cx="2411" cy="941"/>
              </a:xfrm>
            </p:grpSpPr>
            <p:sp>
              <p:nvSpPr>
                <p:cNvPr id="55314" name="Rectangle 18"/>
                <p:cNvSpPr>
                  <a:spLocks noChangeArrowheads="1"/>
                </p:cNvSpPr>
                <p:nvPr/>
              </p:nvSpPr>
              <p:spPr bwMode="auto">
                <a:xfrm>
                  <a:off x="624" y="891"/>
                  <a:ext cx="92"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55315" name="Oval 19"/>
                <p:cNvSpPr>
                  <a:spLocks noChangeArrowheads="1"/>
                </p:cNvSpPr>
                <p:nvPr/>
              </p:nvSpPr>
              <p:spPr bwMode="auto">
                <a:xfrm>
                  <a:off x="864" y="843"/>
                  <a:ext cx="129"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55316" name="Rectangle 20"/>
                <p:cNvSpPr>
                  <a:spLocks noChangeArrowheads="1"/>
                </p:cNvSpPr>
                <p:nvPr/>
              </p:nvSpPr>
              <p:spPr bwMode="auto">
                <a:xfrm>
                  <a:off x="1152" y="891"/>
                  <a:ext cx="336"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55317" name="Line 21"/>
                <p:cNvSpPr>
                  <a:spLocks noChangeShapeType="1"/>
                </p:cNvSpPr>
                <p:nvPr/>
              </p:nvSpPr>
              <p:spPr bwMode="auto">
                <a:xfrm>
                  <a:off x="960" y="100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5318" name="Line 22"/>
                <p:cNvSpPr>
                  <a:spLocks noChangeShapeType="1"/>
                </p:cNvSpPr>
                <p:nvPr/>
              </p:nvSpPr>
              <p:spPr bwMode="auto">
                <a:xfrm>
                  <a:off x="1488" y="1008"/>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5319" name="Rectangle 23"/>
                <p:cNvSpPr>
                  <a:spLocks noChangeArrowheads="1"/>
                </p:cNvSpPr>
                <p:nvPr/>
              </p:nvSpPr>
              <p:spPr bwMode="auto">
                <a:xfrm>
                  <a:off x="1776" y="747"/>
                  <a:ext cx="92"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55320" name="Oval 24"/>
                <p:cNvSpPr>
                  <a:spLocks noChangeArrowheads="1"/>
                </p:cNvSpPr>
                <p:nvPr/>
              </p:nvSpPr>
              <p:spPr bwMode="auto">
                <a:xfrm>
                  <a:off x="2064" y="699"/>
                  <a:ext cx="129"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55321" name="Line 25"/>
                <p:cNvSpPr>
                  <a:spLocks noChangeShapeType="1"/>
                </p:cNvSpPr>
                <p:nvPr/>
              </p:nvSpPr>
              <p:spPr bwMode="auto">
                <a:xfrm flipH="1">
                  <a:off x="432" y="720"/>
                  <a:ext cx="13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5322" name="Line 26"/>
                <p:cNvSpPr>
                  <a:spLocks noChangeShapeType="1"/>
                </p:cNvSpPr>
                <p:nvPr/>
              </p:nvSpPr>
              <p:spPr bwMode="auto">
                <a:xfrm>
                  <a:off x="432" y="720"/>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5323" name="Line 27"/>
                <p:cNvSpPr>
                  <a:spLocks noChangeShapeType="1"/>
                </p:cNvSpPr>
                <p:nvPr/>
              </p:nvSpPr>
              <p:spPr bwMode="auto">
                <a:xfrm>
                  <a:off x="240" y="1008"/>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5324" name="Line 28"/>
                <p:cNvSpPr>
                  <a:spLocks noChangeShapeType="1"/>
                </p:cNvSpPr>
                <p:nvPr/>
              </p:nvSpPr>
              <p:spPr bwMode="auto">
                <a:xfrm>
                  <a:off x="1488" y="1200"/>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5325" name="Line 29"/>
                <p:cNvSpPr>
                  <a:spLocks noChangeShapeType="1"/>
                </p:cNvSpPr>
                <p:nvPr/>
              </p:nvSpPr>
              <p:spPr bwMode="auto">
                <a:xfrm>
                  <a:off x="1488" y="1296"/>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5326" name="Line 30"/>
                <p:cNvSpPr>
                  <a:spLocks noChangeShapeType="1"/>
                </p:cNvSpPr>
                <p:nvPr/>
              </p:nvSpPr>
              <p:spPr bwMode="auto">
                <a:xfrm>
                  <a:off x="1632" y="1008"/>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5327" name="Line 31"/>
                <p:cNvSpPr>
                  <a:spLocks noChangeShapeType="1"/>
                </p:cNvSpPr>
                <p:nvPr/>
              </p:nvSpPr>
              <p:spPr bwMode="auto">
                <a:xfrm>
                  <a:off x="1632" y="1296"/>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5328" name="Line 32"/>
                <p:cNvSpPr>
                  <a:spLocks noChangeShapeType="1"/>
                </p:cNvSpPr>
                <p:nvPr/>
              </p:nvSpPr>
              <p:spPr bwMode="auto">
                <a:xfrm>
                  <a:off x="1536" y="1536"/>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5329" name="Line 33"/>
                <p:cNvSpPr>
                  <a:spLocks noChangeShapeType="1"/>
                </p:cNvSpPr>
                <p:nvPr/>
              </p:nvSpPr>
              <p:spPr bwMode="auto">
                <a:xfrm>
                  <a:off x="2160" y="864"/>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5330" name="Text Box 34"/>
                <p:cNvSpPr txBox="1">
                  <a:spLocks noChangeArrowheads="1"/>
                </p:cNvSpPr>
                <p:nvPr/>
              </p:nvSpPr>
              <p:spPr bwMode="auto">
                <a:xfrm>
                  <a:off x="87" y="957"/>
                  <a:ext cx="201"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55331" name="Text Box 35"/>
                <p:cNvSpPr txBox="1">
                  <a:spLocks noChangeArrowheads="1"/>
                </p:cNvSpPr>
                <p:nvPr/>
              </p:nvSpPr>
              <p:spPr bwMode="auto">
                <a:xfrm>
                  <a:off x="2256" y="595"/>
                  <a:ext cx="242"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55332" name="Text Box 36"/>
                <p:cNvSpPr txBox="1">
                  <a:spLocks noChangeArrowheads="1"/>
                </p:cNvSpPr>
                <p:nvPr/>
              </p:nvSpPr>
              <p:spPr bwMode="auto">
                <a:xfrm>
                  <a:off x="578" y="1152"/>
                  <a:ext cx="265"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55333" name="Text Box 37"/>
                <p:cNvSpPr txBox="1">
                  <a:spLocks noChangeArrowheads="1"/>
                </p:cNvSpPr>
                <p:nvPr/>
              </p:nvSpPr>
              <p:spPr bwMode="auto">
                <a:xfrm>
                  <a:off x="1776" y="1056"/>
                  <a:ext cx="265"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grpSp>
          <p:sp>
            <p:nvSpPr>
              <p:cNvPr id="55334" name="Text Box 38"/>
              <p:cNvSpPr txBox="1">
                <a:spLocks noChangeArrowheads="1"/>
              </p:cNvSpPr>
              <p:nvPr/>
            </p:nvSpPr>
            <p:spPr bwMode="auto">
              <a:xfrm>
                <a:off x="1575" y="813"/>
                <a:ext cx="20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grpSp>
        <p:sp>
          <p:nvSpPr>
            <p:cNvPr id="55389" name="Rectangle 93"/>
            <p:cNvSpPr>
              <a:spLocks noChangeArrowheads="1"/>
            </p:cNvSpPr>
            <p:nvPr/>
          </p:nvSpPr>
          <p:spPr bwMode="auto">
            <a:xfrm>
              <a:off x="864" y="643"/>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55397" name="Rectangle 101"/>
            <p:cNvSpPr>
              <a:spLocks noChangeArrowheads="1"/>
            </p:cNvSpPr>
            <p:nvPr/>
          </p:nvSpPr>
          <p:spPr bwMode="auto">
            <a:xfrm>
              <a:off x="1680" y="576"/>
              <a:ext cx="20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&amp;</a:t>
              </a:r>
            </a:p>
          </p:txBody>
        </p:sp>
        <p:sp>
          <p:nvSpPr>
            <p:cNvPr id="55398" name="Rectangle 102"/>
            <p:cNvSpPr>
              <a:spLocks noChangeArrowheads="1"/>
            </p:cNvSpPr>
            <p:nvPr/>
          </p:nvSpPr>
          <p:spPr bwMode="auto">
            <a:xfrm>
              <a:off x="654" y="768"/>
              <a:ext cx="15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grpSp>
      <p:sp>
        <p:nvSpPr>
          <p:cNvPr id="55400" name="Rectangle 104" descr="羊皮纸"/>
          <p:cNvSpPr>
            <a:spLocks noChangeArrowheads="1"/>
          </p:cNvSpPr>
          <p:nvPr/>
        </p:nvSpPr>
        <p:spPr bwMode="auto">
          <a:xfrm>
            <a:off x="527051" y="5540376"/>
            <a:ext cx="3937000" cy="841375"/>
          </a:xfrm>
          <a:prstGeom prst="rect">
            <a:avLst/>
          </a:prstGeom>
          <a:blipFill dpi="0" rotWithShape="1">
            <a:blip r:embed="rId2" cstate="print"/>
            <a:srcRect/>
            <a:tile tx="0" ty="0" sx="100000" sy="100000" flip="none" algn="tl"/>
          </a:blipFill>
          <a:ln w="19050">
            <a:solidFill>
              <a:srgbClr val="CC3300"/>
            </a:solidFill>
            <a:miter lim="800000"/>
            <a:headEnd/>
            <a:tailEnd/>
          </a:ln>
          <a:effectLst/>
        </p:spPr>
        <p:txBody>
          <a:bodyPr lIns="90000" tIns="46800" rIns="90000" bIns="46800">
            <a:spAutoFit/>
          </a:bodyPr>
          <a:lstStyle/>
          <a:p>
            <a:pPr algn="ctr"/>
            <a:r>
              <a:rPr kumimoji="1" lang="zh-CN" altLang="en-US" sz="2400" b="1">
                <a:solidFill>
                  <a:srgbClr val="CC3300"/>
                </a:solidFill>
                <a:latin typeface="Times New Roman" pitchFamily="18" charset="0"/>
              </a:rPr>
              <a:t>特点</a:t>
            </a:r>
            <a:r>
              <a:rPr kumimoji="1" lang="en-US" altLang="zh-CN" sz="2400" b="1">
                <a:solidFill>
                  <a:srgbClr val="CC3300"/>
                </a:solidFill>
                <a:latin typeface="Times New Roman" pitchFamily="18" charset="0"/>
              </a:rPr>
              <a:t>:  </a:t>
            </a:r>
            <a:r>
              <a:rPr kumimoji="1" lang="zh-CN" altLang="en-US" sz="2400" b="1">
                <a:latin typeface="Times New Roman" pitchFamily="18" charset="0"/>
              </a:rPr>
              <a:t>输入宽脉冲，</a:t>
            </a:r>
          </a:p>
          <a:p>
            <a:pPr algn="ctr"/>
            <a:r>
              <a:rPr kumimoji="1" lang="zh-CN" altLang="en-US" sz="2400" b="1">
                <a:latin typeface="Times New Roman" pitchFamily="18" charset="0"/>
              </a:rPr>
              <a:t>           输出窄脉冲。</a:t>
            </a:r>
          </a:p>
        </p:txBody>
      </p:sp>
      <p:sp>
        <p:nvSpPr>
          <p:cNvPr id="55401" name="Rectangle 105"/>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17" name="Group 107"/>
          <p:cNvGrpSpPr>
            <a:grpSpLocks/>
          </p:cNvGrpSpPr>
          <p:nvPr/>
        </p:nvGrpSpPr>
        <p:grpSpPr bwMode="auto">
          <a:xfrm>
            <a:off x="5615518" y="4108450"/>
            <a:ext cx="4607983" cy="2063750"/>
            <a:chOff x="2653" y="2588"/>
            <a:chExt cx="2177" cy="1300"/>
          </a:xfrm>
        </p:grpSpPr>
        <p:sp>
          <p:nvSpPr>
            <p:cNvPr id="55375" name="Text Box 79"/>
            <p:cNvSpPr txBox="1">
              <a:spLocks noChangeArrowheads="1"/>
            </p:cNvSpPr>
            <p:nvPr/>
          </p:nvSpPr>
          <p:spPr bwMode="auto">
            <a:xfrm>
              <a:off x="2653" y="3596"/>
              <a:ext cx="217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1  </a:t>
              </a:r>
              <a:r>
                <a:rPr kumimoji="1" lang="en-US" altLang="zh-CN" sz="2400" b="1">
                  <a:solidFill>
                    <a:srgbClr val="FF00FF"/>
                  </a:solidFill>
                  <a:latin typeface="Times New Roman" pitchFamily="18" charset="0"/>
                </a:rPr>
                <a:t>2</a:t>
              </a:r>
              <a:r>
                <a:rPr kumimoji="1" lang="en-US" altLang="zh-CN" sz="2400" b="1">
                  <a:latin typeface="Times New Roman" pitchFamily="18" charset="0"/>
                </a:rPr>
                <a:t>3 </a:t>
              </a:r>
              <a:r>
                <a:rPr kumimoji="1" lang="en-US" altLang="zh-CN" sz="2400" b="1">
                  <a:solidFill>
                    <a:srgbClr val="FF00FF"/>
                  </a:solidFill>
                  <a:latin typeface="Times New Roman" pitchFamily="18" charset="0"/>
                </a:rPr>
                <a:t>4</a:t>
              </a:r>
              <a:r>
                <a:rPr kumimoji="1" lang="en-US" altLang="zh-CN" sz="2400" b="1">
                  <a:latin typeface="Times New Roman" pitchFamily="18" charset="0"/>
                </a:rPr>
                <a:t>     </a:t>
              </a:r>
              <a:r>
                <a:rPr kumimoji="1" lang="en-US" altLang="zh-CN" sz="2400" b="1">
                  <a:solidFill>
                    <a:srgbClr val="FF00FF"/>
                  </a:solidFill>
                  <a:latin typeface="Times New Roman" pitchFamily="18" charset="0"/>
                </a:rPr>
                <a:t>5</a:t>
              </a:r>
              <a:r>
                <a:rPr kumimoji="1" lang="en-US" altLang="zh-CN" sz="2400" b="1">
                  <a:latin typeface="Times New Roman" pitchFamily="18" charset="0"/>
                </a:rPr>
                <a:t>       6         </a:t>
              </a:r>
              <a:r>
                <a:rPr kumimoji="1" lang="en-US" altLang="zh-CN" sz="2400" b="1">
                  <a:solidFill>
                    <a:srgbClr val="FF00FF"/>
                  </a:solidFill>
                  <a:latin typeface="Times New Roman" pitchFamily="18" charset="0"/>
                </a:rPr>
                <a:t>7</a:t>
              </a:r>
              <a:r>
                <a:rPr kumimoji="1" lang="en-US" altLang="zh-CN" sz="2400" b="1">
                  <a:latin typeface="Times New Roman" pitchFamily="18" charset="0"/>
                </a:rPr>
                <a:t>      </a:t>
              </a:r>
            </a:p>
          </p:txBody>
        </p:sp>
        <p:sp>
          <p:nvSpPr>
            <p:cNvPr id="55376" name="Line 80"/>
            <p:cNvSpPr>
              <a:spLocks noChangeShapeType="1"/>
            </p:cNvSpPr>
            <p:nvPr/>
          </p:nvSpPr>
          <p:spPr bwMode="auto">
            <a:xfrm flipV="1">
              <a:off x="2936" y="3465"/>
              <a:ext cx="0" cy="192"/>
            </a:xfrm>
            <a:prstGeom prst="line">
              <a:avLst/>
            </a:prstGeom>
            <a:noFill/>
            <a:ln w="28575">
              <a:solidFill>
                <a:srgbClr val="FF00FF"/>
              </a:solidFill>
              <a:round/>
              <a:headEnd/>
              <a:tailEnd type="triangle" w="med" len="med"/>
            </a:ln>
            <a:effectLst/>
          </p:spPr>
          <p:txBody>
            <a:bodyPr wrap="none" lIns="90000" tIns="46800" rIns="90000" bIns="46800">
              <a:spAutoFit/>
            </a:bodyPr>
            <a:lstStyle/>
            <a:p>
              <a:endParaRPr lang="zh-CN" altLang="en-US"/>
            </a:p>
          </p:txBody>
        </p:sp>
        <p:sp>
          <p:nvSpPr>
            <p:cNvPr id="55377" name="Line 81"/>
            <p:cNvSpPr>
              <a:spLocks noChangeShapeType="1"/>
            </p:cNvSpPr>
            <p:nvPr/>
          </p:nvSpPr>
          <p:spPr bwMode="auto">
            <a:xfrm flipV="1">
              <a:off x="3176" y="3452"/>
              <a:ext cx="0" cy="205"/>
            </a:xfrm>
            <a:prstGeom prst="line">
              <a:avLst/>
            </a:prstGeom>
            <a:noFill/>
            <a:ln w="28575">
              <a:solidFill>
                <a:srgbClr val="FF00FF"/>
              </a:solidFill>
              <a:round/>
              <a:headEnd/>
              <a:tailEnd type="triangle" w="med" len="med"/>
            </a:ln>
            <a:effectLst/>
          </p:spPr>
          <p:txBody>
            <a:bodyPr lIns="90000" tIns="46800" rIns="90000" bIns="46800">
              <a:spAutoFit/>
            </a:bodyPr>
            <a:lstStyle/>
            <a:p>
              <a:endParaRPr lang="zh-CN" altLang="en-US"/>
            </a:p>
          </p:txBody>
        </p:sp>
        <p:sp>
          <p:nvSpPr>
            <p:cNvPr id="55378" name="Line 82"/>
            <p:cNvSpPr>
              <a:spLocks noChangeShapeType="1"/>
            </p:cNvSpPr>
            <p:nvPr/>
          </p:nvSpPr>
          <p:spPr bwMode="auto">
            <a:xfrm flipV="1">
              <a:off x="3512" y="2588"/>
              <a:ext cx="0" cy="1056"/>
            </a:xfrm>
            <a:prstGeom prst="line">
              <a:avLst/>
            </a:prstGeom>
            <a:noFill/>
            <a:ln w="28575">
              <a:solidFill>
                <a:srgbClr val="FF00FF"/>
              </a:solidFill>
              <a:round/>
              <a:headEnd/>
              <a:tailEnd type="triangle" w="med" len="med"/>
            </a:ln>
            <a:effectLst/>
          </p:spPr>
          <p:txBody>
            <a:bodyPr wrap="none" lIns="90000" tIns="46800" rIns="90000" bIns="46800">
              <a:spAutoFit/>
            </a:bodyPr>
            <a:lstStyle/>
            <a:p>
              <a:endParaRPr lang="zh-CN" altLang="en-US"/>
            </a:p>
          </p:txBody>
        </p:sp>
        <p:sp>
          <p:nvSpPr>
            <p:cNvPr id="55402" name="Line 106"/>
            <p:cNvSpPr>
              <a:spLocks noChangeShapeType="1"/>
            </p:cNvSpPr>
            <p:nvPr/>
          </p:nvSpPr>
          <p:spPr bwMode="auto">
            <a:xfrm flipV="1">
              <a:off x="4468" y="3475"/>
              <a:ext cx="0" cy="192"/>
            </a:xfrm>
            <a:prstGeom prst="line">
              <a:avLst/>
            </a:prstGeom>
            <a:noFill/>
            <a:ln w="28575">
              <a:solidFill>
                <a:srgbClr val="FF00FF"/>
              </a:solidFill>
              <a:round/>
              <a:headEnd/>
              <a:tailEnd type="triangle" w="med" len="med"/>
            </a:ln>
            <a:effectLst/>
          </p:spPr>
          <p:txBody>
            <a:bodyPr wrap="none" lIns="90000" tIns="46800" rIns="90000" bIns="46800">
              <a:sp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5373"/>
                                        </p:tgtEl>
                                        <p:attrNameLst>
                                          <p:attrName>style.visibility</p:attrName>
                                        </p:attrNameLst>
                                      </p:cBhvr>
                                      <p:to>
                                        <p:strVal val="visible"/>
                                      </p:to>
                                    </p:set>
                                    <p:animEffect transition="in" filter="wipe(up)">
                                      <p:cBhvr>
                                        <p:cTn id="52" dur="500"/>
                                        <p:tgtEl>
                                          <p:spTgt spid="55373"/>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499"/>
                                          </p:stCondLst>
                                        </p:cTn>
                                        <p:tgtEl>
                                          <p:spTgt spid="1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6" presetClass="entr" presetSubtype="37"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barn(outVertical)">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5" presetClass="entr" presetSubtype="10" fill="hold" grpId="0" nodeType="clickEffect">
                                  <p:stCondLst>
                                    <p:cond delay="0"/>
                                  </p:stCondLst>
                                  <p:childTnLst>
                                    <p:set>
                                      <p:cBhvr>
                                        <p:cTn id="65" dur="1" fill="hold">
                                          <p:stCondLst>
                                            <p:cond delay="0"/>
                                          </p:stCondLst>
                                        </p:cTn>
                                        <p:tgtEl>
                                          <p:spTgt spid="55400">
                                            <p:bg/>
                                          </p:spTgt>
                                        </p:tgtEl>
                                        <p:attrNameLst>
                                          <p:attrName>style.visibility</p:attrName>
                                        </p:attrNameLst>
                                      </p:cBhvr>
                                      <p:to>
                                        <p:strVal val="visible"/>
                                      </p:to>
                                    </p:set>
                                    <p:animEffect transition="in" filter="checkerboard(across)">
                                      <p:cBhvr>
                                        <p:cTn id="66" dur="500"/>
                                        <p:tgtEl>
                                          <p:spTgt spid="55400">
                                            <p:bg/>
                                          </p:spTgt>
                                        </p:tgtEl>
                                      </p:cBhvr>
                                    </p:animEffect>
                                  </p:childTnLst>
                                </p:cTn>
                              </p:par>
                            </p:childTnLst>
                          </p:cTn>
                        </p:par>
                        <p:par>
                          <p:cTn id="67" fill="hold">
                            <p:stCondLst>
                              <p:cond delay="500"/>
                            </p:stCondLst>
                            <p:childTnLst>
                              <p:par>
                                <p:cTn id="68" presetID="5" presetClass="entr" presetSubtype="10" fill="hold" grpId="0" nodeType="afterEffect">
                                  <p:stCondLst>
                                    <p:cond delay="0"/>
                                  </p:stCondLst>
                                  <p:childTnLst>
                                    <p:set>
                                      <p:cBhvr>
                                        <p:cTn id="69" dur="1" fill="hold">
                                          <p:stCondLst>
                                            <p:cond delay="0"/>
                                          </p:stCondLst>
                                        </p:cTn>
                                        <p:tgtEl>
                                          <p:spTgt spid="55400">
                                            <p:txEl>
                                              <p:pRg st="0" end="0"/>
                                            </p:txEl>
                                          </p:spTgt>
                                        </p:tgtEl>
                                        <p:attrNameLst>
                                          <p:attrName>style.visibility</p:attrName>
                                        </p:attrNameLst>
                                      </p:cBhvr>
                                      <p:to>
                                        <p:strVal val="visible"/>
                                      </p:to>
                                    </p:set>
                                    <p:animEffect transition="in" filter="checkerboard(across)">
                                      <p:cBhvr>
                                        <p:cTn id="70" dur="500"/>
                                        <p:tgtEl>
                                          <p:spTgt spid="55400">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5" presetClass="entr" presetSubtype="10" fill="hold" grpId="0" nodeType="clickEffect">
                                  <p:stCondLst>
                                    <p:cond delay="0"/>
                                  </p:stCondLst>
                                  <p:childTnLst>
                                    <p:set>
                                      <p:cBhvr>
                                        <p:cTn id="74" dur="1" fill="hold">
                                          <p:stCondLst>
                                            <p:cond delay="0"/>
                                          </p:stCondLst>
                                        </p:cTn>
                                        <p:tgtEl>
                                          <p:spTgt spid="55400">
                                            <p:txEl>
                                              <p:pRg st="1" end="1"/>
                                            </p:txEl>
                                          </p:spTgt>
                                        </p:tgtEl>
                                        <p:attrNameLst>
                                          <p:attrName>style.visibility</p:attrName>
                                        </p:attrNameLst>
                                      </p:cBhvr>
                                      <p:to>
                                        <p:strVal val="visible"/>
                                      </p:to>
                                    </p:set>
                                    <p:animEffect transition="in" filter="checkerboard(across)">
                                      <p:cBhvr>
                                        <p:cTn id="75" dur="500"/>
                                        <p:tgtEl>
                                          <p:spTgt spid="55400">
                                            <p:txEl>
                                              <p:pRg st="1" end="1"/>
                                            </p:txEl>
                                          </p:spTgt>
                                        </p:tgtEl>
                                      </p:cBhvr>
                                    </p:animEffect>
                                  </p:childTnLst>
                                </p:cTn>
                              </p:par>
                            </p:childTnLst>
                          </p:cTn>
                        </p:par>
                        <p:par>
                          <p:cTn id="76" fill="hold">
                            <p:stCondLst>
                              <p:cond delay="500"/>
                            </p:stCondLst>
                            <p:childTnLst>
                              <p:par>
                                <p:cTn id="77" presetID="2" presetClass="entr" presetSubtype="4" fill="hold" grpId="0" nodeType="afterEffect">
                                  <p:stCondLst>
                                    <p:cond delay="0"/>
                                  </p:stCondLst>
                                  <p:childTnLst>
                                    <p:set>
                                      <p:cBhvr>
                                        <p:cTn id="78" dur="1" fill="hold">
                                          <p:stCondLst>
                                            <p:cond delay="0"/>
                                          </p:stCondLst>
                                        </p:cTn>
                                        <p:tgtEl>
                                          <p:spTgt spid="55401"/>
                                        </p:tgtEl>
                                        <p:attrNameLst>
                                          <p:attrName>style.visibility</p:attrName>
                                        </p:attrNameLst>
                                      </p:cBhvr>
                                      <p:to>
                                        <p:strVal val="visible"/>
                                      </p:to>
                                    </p:set>
                                    <p:anim calcmode="lin" valueType="num">
                                      <p:cBhvr additive="base">
                                        <p:cTn id="79" dur="500" fill="hold"/>
                                        <p:tgtEl>
                                          <p:spTgt spid="55401"/>
                                        </p:tgtEl>
                                        <p:attrNameLst>
                                          <p:attrName>ppt_x</p:attrName>
                                        </p:attrNameLst>
                                      </p:cBhvr>
                                      <p:tavLst>
                                        <p:tav tm="0">
                                          <p:val>
                                            <p:strVal val="#ppt_x"/>
                                          </p:val>
                                        </p:tav>
                                        <p:tav tm="100000">
                                          <p:val>
                                            <p:strVal val="#ppt_x"/>
                                          </p:val>
                                        </p:tav>
                                      </p:tavLst>
                                    </p:anim>
                                    <p:anim calcmode="lin" valueType="num">
                                      <p:cBhvr additive="base">
                                        <p:cTn id="80" dur="500" fill="hold"/>
                                        <p:tgtEl>
                                          <p:spTgt spid="554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73" grpId="0" autoUpdateAnimBg="0"/>
      <p:bldP spid="55400" grpId="0" build="p" animBg="1" autoUpdateAnimBg="0"/>
      <p:bldP spid="5540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灯片编号占位符 2"/>
          <p:cNvSpPr>
            <a:spLocks noGrp="1"/>
          </p:cNvSpPr>
          <p:nvPr>
            <p:ph type="sldNum" sz="quarter" idx="11"/>
          </p:nvPr>
        </p:nvSpPr>
        <p:spPr/>
        <p:txBody>
          <a:bodyPr/>
          <a:lstStyle/>
          <a:p>
            <a:fld id="{3E500793-88B7-4EF9-8459-0F293B73B329}" type="slidenum">
              <a:rPr lang="en-US" altLang="zh-CN"/>
              <a:pPr/>
              <a:t>17</a:t>
            </a:fld>
            <a:endParaRPr lang="en-US" altLang="zh-CN"/>
          </a:p>
        </p:txBody>
      </p:sp>
      <p:graphicFrame>
        <p:nvGraphicFramePr>
          <p:cNvPr id="57346" name="Object 2"/>
          <p:cNvGraphicFramePr>
            <a:graphicFrameLocks noChangeAspect="1"/>
          </p:cNvGraphicFramePr>
          <p:nvPr/>
        </p:nvGraphicFramePr>
        <p:xfrm>
          <a:off x="508001" y="4438651"/>
          <a:ext cx="4627033" cy="1870075"/>
        </p:xfrm>
        <a:graphic>
          <a:graphicData uri="http://schemas.openxmlformats.org/presentationml/2006/ole">
            <p:oleObj spid="_x0000_s89090" name="Equation" r:id="rId3" imgW="1650960" imgH="888840" progId="Equation.3">
              <p:embed/>
            </p:oleObj>
          </a:graphicData>
        </a:graphic>
      </p:graphicFrame>
      <p:sp>
        <p:nvSpPr>
          <p:cNvPr id="57465" name="Text Box 121"/>
          <p:cNvSpPr txBox="1">
            <a:spLocks noChangeArrowheads="1"/>
          </p:cNvSpPr>
          <p:nvPr/>
        </p:nvSpPr>
        <p:spPr bwMode="auto">
          <a:xfrm>
            <a:off x="609600" y="2276475"/>
            <a:ext cx="4470400" cy="2088906"/>
          </a:xfrm>
          <a:prstGeom prst="rect">
            <a:avLst/>
          </a:prstGeom>
          <a:noFill/>
          <a:ln w="28575">
            <a:noFill/>
            <a:miter lim="800000"/>
            <a:headEnd/>
            <a:tailEnd/>
          </a:ln>
          <a:effectLst/>
        </p:spPr>
        <p:txBody>
          <a:bodyPr lIns="90000" tIns="46800" rIns="90000" bIns="46800">
            <a:spAutoFit/>
          </a:bodyPr>
          <a:lstStyle/>
          <a:p>
            <a:pPr marL="457200" indent="-457200">
              <a:lnSpc>
                <a:spcPct val="120000"/>
              </a:lnSpc>
              <a:spcBef>
                <a:spcPct val="20000"/>
              </a:spcBef>
            </a:pPr>
            <a:r>
              <a:rPr kumimoji="1" lang="zh-CN" altLang="en-US" sz="2400" b="1">
                <a:latin typeface="Times New Roman" pitchFamily="18" charset="0"/>
              </a:rPr>
              <a:t>输出脉冲宽度</a:t>
            </a:r>
            <a:r>
              <a:rPr kumimoji="1" lang="en-US" altLang="zh-CN" sz="2400" b="1" i="1">
                <a:latin typeface="Times New Roman" pitchFamily="18" charset="0"/>
              </a:rPr>
              <a:t>t</a:t>
            </a:r>
            <a:r>
              <a:rPr kumimoji="1" lang="en-US" altLang="zh-CN" sz="2400" b="1" baseline="-25000">
                <a:latin typeface="Times New Roman" pitchFamily="18" charset="0"/>
              </a:rPr>
              <a:t>W</a:t>
            </a:r>
            <a:r>
              <a:rPr kumimoji="1" lang="zh-CN" altLang="en-US" sz="2400" b="1">
                <a:latin typeface="Times New Roman" pitchFamily="18" charset="0"/>
              </a:rPr>
              <a:t>取决于</a:t>
            </a:r>
          </a:p>
          <a:p>
            <a:pPr marL="457200" indent="-457200">
              <a:lnSpc>
                <a:spcPct val="120000"/>
              </a:lnSpc>
              <a:spcBef>
                <a:spcPct val="20000"/>
              </a:spcBef>
            </a:pPr>
            <a:r>
              <a:rPr kumimoji="1" lang="zh-CN" altLang="en-US" sz="2400" b="1">
                <a:latin typeface="Times New Roman" pitchFamily="18" charset="0"/>
              </a:rPr>
              <a:t>电容从</a:t>
            </a:r>
            <a:r>
              <a:rPr kumimoji="1" lang="en-US" altLang="zh-CN" sz="2400" b="1" i="1">
                <a:latin typeface="Monotype Corsiva" pitchFamily="66" charset="0"/>
              </a:rPr>
              <a:t>v</a:t>
            </a:r>
            <a:r>
              <a:rPr kumimoji="1" lang="en-US" altLang="zh-CN" sz="2400" b="1" baseline="-25000">
                <a:latin typeface="Times New Roman" pitchFamily="18" charset="0"/>
              </a:rPr>
              <a:t>OH</a:t>
            </a:r>
            <a:r>
              <a:rPr kumimoji="1" lang="en-US" altLang="zh-CN" sz="2400" b="1">
                <a:latin typeface="Times New Roman" pitchFamily="18" charset="0"/>
              </a:rPr>
              <a:t>=3.6v</a:t>
            </a:r>
            <a:r>
              <a:rPr kumimoji="1" lang="zh-CN" altLang="en-US" sz="2400" b="1">
                <a:latin typeface="Times New Roman" pitchFamily="18" charset="0"/>
              </a:rPr>
              <a:t>放电至</a:t>
            </a:r>
          </a:p>
          <a:p>
            <a:pPr marL="457200" indent="-457200">
              <a:lnSpc>
                <a:spcPct val="120000"/>
              </a:lnSpc>
              <a:spcBef>
                <a:spcPct val="20000"/>
              </a:spcBef>
            </a:pPr>
            <a:r>
              <a:rPr kumimoji="1" lang="zh-CN" altLang="en-US" sz="2400" b="1">
                <a:latin typeface="Times New Roman" pitchFamily="18" charset="0"/>
              </a:rPr>
              <a:t>阈值电平</a:t>
            </a:r>
            <a:r>
              <a:rPr kumimoji="1" lang="en-US" altLang="zh-CN" sz="2400" b="1">
                <a:latin typeface="Times New Roman" pitchFamily="18" charset="0"/>
              </a:rPr>
              <a:t>1.4V</a:t>
            </a:r>
            <a:r>
              <a:rPr kumimoji="1" lang="zh-CN" altLang="en-US" sz="2400" b="1">
                <a:latin typeface="Times New Roman" pitchFamily="18" charset="0"/>
              </a:rPr>
              <a:t>的过渡时</a:t>
            </a:r>
          </a:p>
          <a:p>
            <a:pPr marL="457200" indent="-457200">
              <a:lnSpc>
                <a:spcPct val="120000"/>
              </a:lnSpc>
              <a:spcBef>
                <a:spcPct val="20000"/>
              </a:spcBef>
            </a:pPr>
            <a:r>
              <a:rPr kumimoji="1" lang="zh-CN" altLang="en-US" sz="2400" b="1">
                <a:latin typeface="Times New Roman" pitchFamily="18" charset="0"/>
              </a:rPr>
              <a:t>间。</a:t>
            </a:r>
          </a:p>
        </p:txBody>
      </p:sp>
      <p:grpSp>
        <p:nvGrpSpPr>
          <p:cNvPr id="2" name="Group 164"/>
          <p:cNvGrpSpPr>
            <a:grpSpLocks/>
          </p:cNvGrpSpPr>
          <p:nvPr/>
        </p:nvGrpSpPr>
        <p:grpSpPr bwMode="auto">
          <a:xfrm>
            <a:off x="5969000" y="620714"/>
            <a:ext cx="5791200" cy="4700587"/>
            <a:chOff x="2744" y="391"/>
            <a:chExt cx="2736" cy="2961"/>
          </a:xfrm>
        </p:grpSpPr>
        <p:sp>
          <p:nvSpPr>
            <p:cNvPr id="57369" name="Line 25"/>
            <p:cNvSpPr>
              <a:spLocks noChangeShapeType="1"/>
            </p:cNvSpPr>
            <p:nvPr/>
          </p:nvSpPr>
          <p:spPr bwMode="auto">
            <a:xfrm flipV="1">
              <a:off x="2744" y="516"/>
              <a:ext cx="0" cy="67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7370" name="Line 26"/>
            <p:cNvSpPr>
              <a:spLocks noChangeShapeType="1"/>
            </p:cNvSpPr>
            <p:nvPr/>
          </p:nvSpPr>
          <p:spPr bwMode="auto">
            <a:xfrm>
              <a:off x="2744" y="1188"/>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7371" name="Line 27"/>
            <p:cNvSpPr>
              <a:spLocks noChangeShapeType="1"/>
            </p:cNvSpPr>
            <p:nvPr/>
          </p:nvSpPr>
          <p:spPr bwMode="auto">
            <a:xfrm flipV="1">
              <a:off x="2744" y="1332"/>
              <a:ext cx="0" cy="768"/>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7372" name="Line 28"/>
            <p:cNvSpPr>
              <a:spLocks noChangeShapeType="1"/>
            </p:cNvSpPr>
            <p:nvPr/>
          </p:nvSpPr>
          <p:spPr bwMode="auto">
            <a:xfrm>
              <a:off x="2744" y="2100"/>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7373" name="Line 29"/>
            <p:cNvSpPr>
              <a:spLocks noChangeShapeType="1"/>
            </p:cNvSpPr>
            <p:nvPr/>
          </p:nvSpPr>
          <p:spPr bwMode="auto">
            <a:xfrm flipV="1">
              <a:off x="2744" y="2244"/>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7374" name="Line 30"/>
            <p:cNvSpPr>
              <a:spLocks noChangeShapeType="1"/>
            </p:cNvSpPr>
            <p:nvPr/>
          </p:nvSpPr>
          <p:spPr bwMode="auto">
            <a:xfrm>
              <a:off x="2744" y="296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57375" name="Text Box 31"/>
            <p:cNvSpPr txBox="1">
              <a:spLocks noChangeArrowheads="1"/>
            </p:cNvSpPr>
            <p:nvPr/>
          </p:nvSpPr>
          <p:spPr bwMode="auto">
            <a:xfrm>
              <a:off x="2792" y="391"/>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57376" name="Text Box 32"/>
            <p:cNvSpPr txBox="1">
              <a:spLocks noChangeArrowheads="1"/>
            </p:cNvSpPr>
            <p:nvPr/>
          </p:nvSpPr>
          <p:spPr bwMode="auto">
            <a:xfrm>
              <a:off x="2792" y="1303"/>
              <a:ext cx="19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57377" name="Text Box 33"/>
            <p:cNvSpPr txBox="1">
              <a:spLocks noChangeArrowheads="1"/>
            </p:cNvSpPr>
            <p:nvPr/>
          </p:nvSpPr>
          <p:spPr bwMode="auto">
            <a:xfrm>
              <a:off x="2792" y="2167"/>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O2</a:t>
              </a:r>
            </a:p>
          </p:txBody>
        </p:sp>
        <p:sp>
          <p:nvSpPr>
            <p:cNvPr id="57378" name="Line 34"/>
            <p:cNvSpPr>
              <a:spLocks noChangeShapeType="1"/>
            </p:cNvSpPr>
            <p:nvPr/>
          </p:nvSpPr>
          <p:spPr bwMode="auto">
            <a:xfrm>
              <a:off x="2744" y="708"/>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79" name="Line 35"/>
            <p:cNvSpPr>
              <a:spLocks noChangeShapeType="1"/>
            </p:cNvSpPr>
            <p:nvPr/>
          </p:nvSpPr>
          <p:spPr bwMode="auto">
            <a:xfrm>
              <a:off x="2744" y="1620"/>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80" name="Line 36"/>
            <p:cNvSpPr>
              <a:spLocks noChangeShapeType="1"/>
            </p:cNvSpPr>
            <p:nvPr/>
          </p:nvSpPr>
          <p:spPr bwMode="auto">
            <a:xfrm>
              <a:off x="2744" y="2484"/>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81" name="Line 37"/>
            <p:cNvSpPr>
              <a:spLocks noChangeShapeType="1"/>
            </p:cNvSpPr>
            <p:nvPr/>
          </p:nvSpPr>
          <p:spPr bwMode="auto">
            <a:xfrm flipV="1">
              <a:off x="3032" y="708"/>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57382" name="Line 38"/>
            <p:cNvSpPr>
              <a:spLocks noChangeShapeType="1"/>
            </p:cNvSpPr>
            <p:nvPr/>
          </p:nvSpPr>
          <p:spPr bwMode="auto">
            <a:xfrm flipV="1">
              <a:off x="3032" y="2484"/>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57383" name="Line 39"/>
            <p:cNvSpPr>
              <a:spLocks noChangeShapeType="1"/>
            </p:cNvSpPr>
            <p:nvPr/>
          </p:nvSpPr>
          <p:spPr bwMode="auto">
            <a:xfrm>
              <a:off x="2744" y="1860"/>
              <a:ext cx="2544" cy="0"/>
            </a:xfrm>
            <a:prstGeom prst="line">
              <a:avLst/>
            </a:prstGeom>
            <a:noFill/>
            <a:ln w="12700">
              <a:solidFill>
                <a:srgbClr val="0033CC"/>
              </a:solidFill>
              <a:prstDash val="lgDash"/>
              <a:round/>
              <a:headEnd/>
              <a:tailEnd/>
            </a:ln>
            <a:effectLst/>
          </p:spPr>
          <p:txBody>
            <a:bodyPr lIns="90000" tIns="46800" rIns="90000" bIns="46800">
              <a:spAutoFit/>
            </a:bodyPr>
            <a:lstStyle/>
            <a:p>
              <a:endParaRPr lang="zh-CN" altLang="en-US"/>
            </a:p>
          </p:txBody>
        </p:sp>
        <p:sp>
          <p:nvSpPr>
            <p:cNvPr id="57384" name="Line 40"/>
            <p:cNvSpPr>
              <a:spLocks noChangeShapeType="1"/>
            </p:cNvSpPr>
            <p:nvPr/>
          </p:nvSpPr>
          <p:spPr bwMode="auto">
            <a:xfrm>
              <a:off x="3272" y="1860"/>
              <a:ext cx="0" cy="1056"/>
            </a:xfrm>
            <a:prstGeom prst="line">
              <a:avLst/>
            </a:prstGeom>
            <a:noFill/>
            <a:ln w="12700">
              <a:solidFill>
                <a:srgbClr val="0033CC"/>
              </a:solidFill>
              <a:prstDash val="lgDash"/>
              <a:round/>
              <a:headEnd/>
              <a:tailEnd/>
            </a:ln>
            <a:effectLst/>
          </p:spPr>
          <p:txBody>
            <a:bodyPr wrap="none" lIns="90000" tIns="46800" rIns="90000" bIns="46800">
              <a:spAutoFit/>
            </a:bodyPr>
            <a:lstStyle/>
            <a:p>
              <a:endParaRPr lang="zh-CN" altLang="en-US"/>
            </a:p>
          </p:txBody>
        </p:sp>
        <p:sp>
          <p:nvSpPr>
            <p:cNvPr id="57385" name="Line 41"/>
            <p:cNvSpPr>
              <a:spLocks noChangeShapeType="1"/>
            </p:cNvSpPr>
            <p:nvPr/>
          </p:nvSpPr>
          <p:spPr bwMode="auto">
            <a:xfrm>
              <a:off x="3032" y="1140"/>
              <a:ext cx="57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86" name="Freeform 42"/>
            <p:cNvSpPr>
              <a:spLocks/>
            </p:cNvSpPr>
            <p:nvPr/>
          </p:nvSpPr>
          <p:spPr bwMode="auto">
            <a:xfrm>
              <a:off x="3032" y="1620"/>
              <a:ext cx="86" cy="234"/>
            </a:xfrm>
            <a:custGeom>
              <a:avLst/>
              <a:gdLst/>
              <a:ahLst/>
              <a:cxnLst>
                <a:cxn ang="0">
                  <a:pos x="0" y="0"/>
                </a:cxn>
                <a:cxn ang="0">
                  <a:pos x="576" y="432"/>
                </a:cxn>
              </a:cxnLst>
              <a:rect l="0" t="0" r="r" b="b"/>
              <a:pathLst>
                <a:path w="576" h="432">
                  <a:moveTo>
                    <a:pt x="0" y="0"/>
                  </a:moveTo>
                  <a:cubicBezTo>
                    <a:pt x="207" y="251"/>
                    <a:pt x="448" y="384"/>
                    <a:pt x="576" y="432"/>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57387" name="Line 43"/>
            <p:cNvSpPr>
              <a:spLocks noChangeShapeType="1"/>
            </p:cNvSpPr>
            <p:nvPr/>
          </p:nvSpPr>
          <p:spPr bwMode="auto">
            <a:xfrm>
              <a:off x="3032" y="2916"/>
              <a:ext cx="24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88" name="Line 44"/>
            <p:cNvSpPr>
              <a:spLocks noChangeShapeType="1"/>
            </p:cNvSpPr>
            <p:nvPr/>
          </p:nvSpPr>
          <p:spPr bwMode="auto">
            <a:xfrm>
              <a:off x="3272" y="2484"/>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89" name="Line 45"/>
            <p:cNvSpPr>
              <a:spLocks noChangeShapeType="1"/>
            </p:cNvSpPr>
            <p:nvPr/>
          </p:nvSpPr>
          <p:spPr bwMode="auto">
            <a:xfrm>
              <a:off x="3272" y="2484"/>
              <a:ext cx="33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90" name="Line 46"/>
            <p:cNvSpPr>
              <a:spLocks noChangeShapeType="1"/>
            </p:cNvSpPr>
            <p:nvPr/>
          </p:nvSpPr>
          <p:spPr bwMode="auto">
            <a:xfrm>
              <a:off x="3608" y="708"/>
              <a:ext cx="96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391" name="Freeform 47"/>
            <p:cNvSpPr>
              <a:spLocks/>
            </p:cNvSpPr>
            <p:nvPr/>
          </p:nvSpPr>
          <p:spPr bwMode="auto">
            <a:xfrm>
              <a:off x="3608" y="1616"/>
              <a:ext cx="86" cy="234"/>
            </a:xfrm>
            <a:custGeom>
              <a:avLst/>
              <a:gdLst/>
              <a:ahLst/>
              <a:cxnLst>
                <a:cxn ang="0">
                  <a:pos x="0" y="436"/>
                </a:cxn>
                <a:cxn ang="0">
                  <a:pos x="960" y="4"/>
                </a:cxn>
              </a:cxnLst>
              <a:rect l="0" t="0" r="r" b="b"/>
              <a:pathLst>
                <a:path w="960" h="436">
                  <a:moveTo>
                    <a:pt x="0" y="436"/>
                  </a:moveTo>
                  <a:cubicBezTo>
                    <a:pt x="240" y="41"/>
                    <a:pt x="191" y="0"/>
                    <a:pt x="960" y="4"/>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57392" name="Line 48"/>
            <p:cNvSpPr>
              <a:spLocks noChangeShapeType="1"/>
            </p:cNvSpPr>
            <p:nvPr/>
          </p:nvSpPr>
          <p:spPr bwMode="auto">
            <a:xfrm>
              <a:off x="3608" y="2484"/>
              <a:ext cx="96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93" name="Line 49"/>
            <p:cNvSpPr>
              <a:spLocks noChangeShapeType="1"/>
            </p:cNvSpPr>
            <p:nvPr/>
          </p:nvSpPr>
          <p:spPr bwMode="auto">
            <a:xfrm>
              <a:off x="3608" y="708"/>
              <a:ext cx="96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94" name="Line 50"/>
            <p:cNvSpPr>
              <a:spLocks noChangeShapeType="1"/>
            </p:cNvSpPr>
            <p:nvPr/>
          </p:nvSpPr>
          <p:spPr bwMode="auto">
            <a:xfrm>
              <a:off x="4568" y="1140"/>
              <a:ext cx="57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95" name="Freeform 51"/>
            <p:cNvSpPr>
              <a:spLocks/>
            </p:cNvSpPr>
            <p:nvPr/>
          </p:nvSpPr>
          <p:spPr bwMode="auto">
            <a:xfrm>
              <a:off x="4568" y="1620"/>
              <a:ext cx="86" cy="234"/>
            </a:xfrm>
            <a:custGeom>
              <a:avLst/>
              <a:gdLst/>
              <a:ahLst/>
              <a:cxnLst>
                <a:cxn ang="0">
                  <a:pos x="0" y="0"/>
                </a:cxn>
                <a:cxn ang="0">
                  <a:pos x="576" y="432"/>
                </a:cxn>
              </a:cxnLst>
              <a:rect l="0" t="0" r="r" b="b"/>
              <a:pathLst>
                <a:path w="576" h="432">
                  <a:moveTo>
                    <a:pt x="0" y="0"/>
                  </a:moveTo>
                  <a:cubicBezTo>
                    <a:pt x="207" y="251"/>
                    <a:pt x="448" y="384"/>
                    <a:pt x="576" y="432"/>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57396" name="Line 52"/>
            <p:cNvSpPr>
              <a:spLocks noChangeShapeType="1"/>
            </p:cNvSpPr>
            <p:nvPr/>
          </p:nvSpPr>
          <p:spPr bwMode="auto">
            <a:xfrm>
              <a:off x="4568" y="2916"/>
              <a:ext cx="24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97" name="Line 53"/>
            <p:cNvSpPr>
              <a:spLocks noChangeShapeType="1"/>
            </p:cNvSpPr>
            <p:nvPr/>
          </p:nvSpPr>
          <p:spPr bwMode="auto">
            <a:xfrm>
              <a:off x="4808" y="2484"/>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98" name="Line 54"/>
            <p:cNvSpPr>
              <a:spLocks noChangeShapeType="1"/>
            </p:cNvSpPr>
            <p:nvPr/>
          </p:nvSpPr>
          <p:spPr bwMode="auto">
            <a:xfrm>
              <a:off x="4808" y="2484"/>
              <a:ext cx="33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399" name="Line 55"/>
            <p:cNvSpPr>
              <a:spLocks noChangeShapeType="1"/>
            </p:cNvSpPr>
            <p:nvPr/>
          </p:nvSpPr>
          <p:spPr bwMode="auto">
            <a:xfrm flipV="1">
              <a:off x="4568" y="708"/>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57400" name="Line 56"/>
            <p:cNvSpPr>
              <a:spLocks noChangeShapeType="1"/>
            </p:cNvSpPr>
            <p:nvPr/>
          </p:nvSpPr>
          <p:spPr bwMode="auto">
            <a:xfrm flipV="1">
              <a:off x="4568" y="2484"/>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57401" name="Line 57"/>
            <p:cNvSpPr>
              <a:spLocks noChangeShapeType="1"/>
            </p:cNvSpPr>
            <p:nvPr/>
          </p:nvSpPr>
          <p:spPr bwMode="auto">
            <a:xfrm>
              <a:off x="5144" y="708"/>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402" name="Text Box 58"/>
            <p:cNvSpPr txBox="1">
              <a:spLocks noChangeArrowheads="1"/>
            </p:cNvSpPr>
            <p:nvPr/>
          </p:nvSpPr>
          <p:spPr bwMode="auto">
            <a:xfrm>
              <a:off x="2840" y="3060"/>
              <a:ext cx="1395"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123 4     5     6     7      </a:t>
              </a:r>
            </a:p>
          </p:txBody>
        </p:sp>
        <p:sp>
          <p:nvSpPr>
            <p:cNvPr id="57403" name="Line 59"/>
            <p:cNvSpPr>
              <a:spLocks noChangeShapeType="1"/>
            </p:cNvSpPr>
            <p:nvPr/>
          </p:nvSpPr>
          <p:spPr bwMode="auto">
            <a:xfrm flipV="1">
              <a:off x="3032" y="2916"/>
              <a:ext cx="0" cy="19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7404" name="Line 60"/>
            <p:cNvSpPr>
              <a:spLocks noChangeShapeType="1"/>
            </p:cNvSpPr>
            <p:nvPr/>
          </p:nvSpPr>
          <p:spPr bwMode="auto">
            <a:xfrm flipV="1">
              <a:off x="3272" y="2916"/>
              <a:ext cx="0" cy="24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7405" name="Line 61"/>
            <p:cNvSpPr>
              <a:spLocks noChangeShapeType="1"/>
            </p:cNvSpPr>
            <p:nvPr/>
          </p:nvSpPr>
          <p:spPr bwMode="auto">
            <a:xfrm flipV="1">
              <a:off x="3608" y="2052"/>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7406" name="Line 62"/>
            <p:cNvSpPr>
              <a:spLocks noChangeShapeType="1"/>
            </p:cNvSpPr>
            <p:nvPr/>
          </p:nvSpPr>
          <p:spPr bwMode="auto">
            <a:xfrm>
              <a:off x="3606" y="708"/>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57407" name="Line 63"/>
            <p:cNvSpPr>
              <a:spLocks noChangeShapeType="1"/>
            </p:cNvSpPr>
            <p:nvPr/>
          </p:nvSpPr>
          <p:spPr bwMode="auto">
            <a:xfrm>
              <a:off x="3606" y="612"/>
              <a:ext cx="0" cy="1824"/>
            </a:xfrm>
            <a:prstGeom prst="line">
              <a:avLst/>
            </a:prstGeom>
            <a:noFill/>
            <a:ln w="12700">
              <a:solidFill>
                <a:srgbClr val="0033CC"/>
              </a:solidFill>
              <a:prstDash val="lgDash"/>
              <a:round/>
              <a:headEnd/>
              <a:tailEnd/>
            </a:ln>
            <a:effectLst/>
          </p:spPr>
          <p:txBody>
            <a:bodyPr wrap="none" lIns="90000" tIns="46800" rIns="90000" bIns="46800">
              <a:spAutoFit/>
            </a:bodyPr>
            <a:lstStyle/>
            <a:p>
              <a:endParaRPr lang="zh-CN" altLang="en-US"/>
            </a:p>
          </p:txBody>
        </p:sp>
        <p:grpSp>
          <p:nvGrpSpPr>
            <p:cNvPr id="3" name="Group 113"/>
            <p:cNvGrpSpPr>
              <a:grpSpLocks/>
            </p:cNvGrpSpPr>
            <p:nvPr/>
          </p:nvGrpSpPr>
          <p:grpSpPr bwMode="auto">
            <a:xfrm>
              <a:off x="4376" y="2614"/>
              <a:ext cx="624" cy="253"/>
              <a:chOff x="4512" y="2385"/>
              <a:chExt cx="624" cy="253"/>
            </a:xfrm>
          </p:grpSpPr>
          <p:sp>
            <p:nvSpPr>
              <p:cNvPr id="57458" name="Line 114"/>
              <p:cNvSpPr>
                <a:spLocks noChangeShapeType="1"/>
              </p:cNvSpPr>
              <p:nvPr/>
            </p:nvSpPr>
            <p:spPr bwMode="auto">
              <a:xfrm>
                <a:off x="4512" y="2544"/>
                <a:ext cx="192" cy="0"/>
              </a:xfrm>
              <a:prstGeom prst="line">
                <a:avLst/>
              </a:prstGeom>
              <a:noFill/>
              <a:ln w="19050">
                <a:solidFill>
                  <a:schemeClr val="tx1"/>
                </a:solidFill>
                <a:round/>
                <a:headEnd/>
                <a:tailEnd type="triangle" w="med" len="med"/>
              </a:ln>
              <a:effectLst/>
            </p:spPr>
            <p:txBody>
              <a:bodyPr lIns="90000" tIns="46800" rIns="90000" bIns="46800">
                <a:spAutoFit/>
              </a:bodyPr>
              <a:lstStyle/>
              <a:p>
                <a:endParaRPr lang="zh-CN" altLang="en-US"/>
              </a:p>
            </p:txBody>
          </p:sp>
          <p:sp>
            <p:nvSpPr>
              <p:cNvPr id="57459" name="Line 115"/>
              <p:cNvSpPr>
                <a:spLocks noChangeShapeType="1"/>
              </p:cNvSpPr>
              <p:nvPr/>
            </p:nvSpPr>
            <p:spPr bwMode="auto">
              <a:xfrm flipH="1">
                <a:off x="4944" y="2544"/>
                <a:ext cx="192" cy="0"/>
              </a:xfrm>
              <a:prstGeom prst="line">
                <a:avLst/>
              </a:prstGeom>
              <a:noFill/>
              <a:ln w="19050">
                <a:solidFill>
                  <a:schemeClr val="tx1"/>
                </a:solidFill>
                <a:round/>
                <a:headEnd/>
                <a:tailEnd type="triangle" w="med" len="med"/>
              </a:ln>
              <a:effectLst/>
            </p:spPr>
            <p:txBody>
              <a:bodyPr lIns="90000" tIns="46800" rIns="90000" bIns="46800">
                <a:spAutoFit/>
              </a:bodyPr>
              <a:lstStyle/>
              <a:p>
                <a:endParaRPr lang="zh-CN" altLang="en-US"/>
              </a:p>
            </p:txBody>
          </p:sp>
          <p:sp>
            <p:nvSpPr>
              <p:cNvPr id="57460" name="Text Box 116"/>
              <p:cNvSpPr txBox="1">
                <a:spLocks noChangeArrowheads="1"/>
              </p:cNvSpPr>
              <p:nvPr/>
            </p:nvSpPr>
            <p:spPr bwMode="auto">
              <a:xfrm>
                <a:off x="4682" y="2385"/>
                <a:ext cx="200" cy="253"/>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Times New Roman" pitchFamily="18" charset="0"/>
                  </a:rPr>
                  <a:t>t</a:t>
                </a:r>
                <a:r>
                  <a:rPr kumimoji="1" lang="en-US" altLang="zh-CN" sz="2000" b="1" baseline="-25000">
                    <a:latin typeface="Times New Roman" pitchFamily="18" charset="0"/>
                  </a:rPr>
                  <a:t>W</a:t>
                </a:r>
              </a:p>
            </p:txBody>
          </p:sp>
        </p:grpSp>
        <p:grpSp>
          <p:nvGrpSpPr>
            <p:cNvPr id="4" name="Group 117"/>
            <p:cNvGrpSpPr>
              <a:grpSpLocks/>
            </p:cNvGrpSpPr>
            <p:nvPr/>
          </p:nvGrpSpPr>
          <p:grpSpPr bwMode="auto">
            <a:xfrm>
              <a:off x="3032" y="804"/>
              <a:ext cx="592" cy="253"/>
              <a:chOff x="3168" y="528"/>
              <a:chExt cx="592" cy="253"/>
            </a:xfrm>
          </p:grpSpPr>
          <p:sp>
            <p:nvSpPr>
              <p:cNvPr id="57462" name="Line 118"/>
              <p:cNvSpPr>
                <a:spLocks noChangeShapeType="1"/>
              </p:cNvSpPr>
              <p:nvPr/>
            </p:nvSpPr>
            <p:spPr bwMode="auto">
              <a:xfrm>
                <a:off x="3168" y="687"/>
                <a:ext cx="192" cy="0"/>
              </a:xfrm>
              <a:prstGeom prst="line">
                <a:avLst/>
              </a:prstGeom>
              <a:noFill/>
              <a:ln w="19050">
                <a:solidFill>
                  <a:schemeClr val="tx1"/>
                </a:solidFill>
                <a:round/>
                <a:headEnd type="triangle" w="med" len="med"/>
                <a:tailEnd/>
              </a:ln>
              <a:effectLst/>
            </p:spPr>
            <p:txBody>
              <a:bodyPr lIns="90000" tIns="46800" rIns="90000" bIns="46800">
                <a:spAutoFit/>
              </a:bodyPr>
              <a:lstStyle/>
              <a:p>
                <a:endParaRPr lang="zh-CN" altLang="en-US"/>
              </a:p>
            </p:txBody>
          </p:sp>
          <p:sp>
            <p:nvSpPr>
              <p:cNvPr id="57463" name="Line 119"/>
              <p:cNvSpPr>
                <a:spLocks noChangeShapeType="1"/>
              </p:cNvSpPr>
              <p:nvPr/>
            </p:nvSpPr>
            <p:spPr bwMode="auto">
              <a:xfrm flipH="1">
                <a:off x="3568" y="695"/>
                <a:ext cx="192" cy="0"/>
              </a:xfrm>
              <a:prstGeom prst="line">
                <a:avLst/>
              </a:prstGeom>
              <a:noFill/>
              <a:ln w="19050">
                <a:solidFill>
                  <a:schemeClr val="tx1"/>
                </a:solidFill>
                <a:round/>
                <a:headEnd type="triangle" w="med" len="med"/>
                <a:tailEnd/>
              </a:ln>
              <a:effectLst/>
            </p:spPr>
            <p:txBody>
              <a:bodyPr lIns="90000" tIns="46800" rIns="90000" bIns="46800">
                <a:spAutoFit/>
              </a:bodyPr>
              <a:lstStyle/>
              <a:p>
                <a:endParaRPr lang="zh-CN" altLang="en-US"/>
              </a:p>
            </p:txBody>
          </p:sp>
          <p:sp>
            <p:nvSpPr>
              <p:cNvPr id="57464" name="Text Box 120"/>
              <p:cNvSpPr txBox="1">
                <a:spLocks noChangeArrowheads="1"/>
              </p:cNvSpPr>
              <p:nvPr/>
            </p:nvSpPr>
            <p:spPr bwMode="auto">
              <a:xfrm>
                <a:off x="3338" y="528"/>
                <a:ext cx="187" cy="253"/>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Times New Roman" pitchFamily="18" charset="0"/>
                  </a:rPr>
                  <a:t>t</a:t>
                </a:r>
                <a:r>
                  <a:rPr kumimoji="1" lang="en-US" altLang="zh-CN" sz="2000" b="1" baseline="-25000">
                    <a:latin typeface="Times New Roman" pitchFamily="18" charset="0"/>
                  </a:rPr>
                  <a:t>pi</a:t>
                </a:r>
              </a:p>
            </p:txBody>
          </p:sp>
        </p:grpSp>
        <p:grpSp>
          <p:nvGrpSpPr>
            <p:cNvPr id="5" name="Group 154"/>
            <p:cNvGrpSpPr>
              <a:grpSpLocks/>
            </p:cNvGrpSpPr>
            <p:nvPr/>
          </p:nvGrpSpPr>
          <p:grpSpPr bwMode="auto">
            <a:xfrm>
              <a:off x="2840" y="2580"/>
              <a:ext cx="624" cy="292"/>
              <a:chOff x="2736" y="3072"/>
              <a:chExt cx="624" cy="292"/>
            </a:xfrm>
          </p:grpSpPr>
          <p:sp>
            <p:nvSpPr>
              <p:cNvPr id="57499" name="Rectangle 155"/>
              <p:cNvSpPr>
                <a:spLocks noChangeArrowheads="1"/>
              </p:cNvSpPr>
              <p:nvPr/>
            </p:nvSpPr>
            <p:spPr bwMode="auto">
              <a:xfrm>
                <a:off x="2921" y="3072"/>
                <a:ext cx="22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baseline="-25000">
                    <a:latin typeface="Times New Roman" pitchFamily="18" charset="0"/>
                  </a:rPr>
                  <a:t>W</a:t>
                </a:r>
              </a:p>
            </p:txBody>
          </p:sp>
          <p:sp>
            <p:nvSpPr>
              <p:cNvPr id="57500" name="Line 156"/>
              <p:cNvSpPr>
                <a:spLocks noChangeShapeType="1"/>
              </p:cNvSpPr>
              <p:nvPr/>
            </p:nvSpPr>
            <p:spPr bwMode="auto">
              <a:xfrm>
                <a:off x="2736" y="3264"/>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7501" name="Line 157"/>
              <p:cNvSpPr>
                <a:spLocks noChangeShapeType="1"/>
              </p:cNvSpPr>
              <p:nvPr/>
            </p:nvSpPr>
            <p:spPr bwMode="auto">
              <a:xfrm flipH="1">
                <a:off x="3168" y="3264"/>
                <a:ext cx="1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sp>
        <p:nvSpPr>
          <p:cNvPr id="57502" name="Rectangle 158"/>
          <p:cNvSpPr>
            <a:spLocks noChangeArrowheads="1"/>
          </p:cNvSpPr>
          <p:nvPr/>
        </p:nvSpPr>
        <p:spPr bwMode="auto">
          <a:xfrm>
            <a:off x="5689600" y="5410201"/>
            <a:ext cx="5588000" cy="980911"/>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400" b="1" i="1">
                <a:solidFill>
                  <a:schemeClr val="tx2"/>
                </a:solidFill>
                <a:latin typeface="Times New Roman" pitchFamily="18" charset="0"/>
              </a:rPr>
              <a:t>R</a:t>
            </a:r>
            <a:r>
              <a:rPr kumimoji="1" lang="en-US" altLang="zh-CN" sz="2400" b="1" baseline="-25000">
                <a:solidFill>
                  <a:schemeClr val="tx2"/>
                </a:solidFill>
                <a:latin typeface="Times New Roman" pitchFamily="18" charset="0"/>
              </a:rPr>
              <a:t>O</a:t>
            </a:r>
            <a:r>
              <a:rPr kumimoji="1" lang="en-US" altLang="zh-CN" sz="2400" b="1">
                <a:solidFill>
                  <a:schemeClr val="tx2"/>
                </a:solidFill>
                <a:latin typeface="Times New Roman" pitchFamily="18" charset="0"/>
              </a:rPr>
              <a:t>=100Ω</a:t>
            </a:r>
            <a:r>
              <a:rPr kumimoji="1" lang="en-US" altLang="zh-CN" sz="2400" b="1">
                <a:latin typeface="Times New Roman" pitchFamily="18" charset="0"/>
              </a:rPr>
              <a:t> </a:t>
            </a:r>
          </a:p>
          <a:p>
            <a:pPr>
              <a:lnSpc>
                <a:spcPct val="120000"/>
              </a:lnSpc>
            </a:pPr>
            <a:r>
              <a:rPr kumimoji="1" lang="en-US" altLang="zh-CN" sz="2400" b="1">
                <a:latin typeface="Times New Roman" pitchFamily="18" charset="0"/>
              </a:rPr>
              <a:t>——TTL</a:t>
            </a:r>
            <a:r>
              <a:rPr kumimoji="1" lang="zh-CN" altLang="en-US" sz="2400" b="1">
                <a:latin typeface="Times New Roman" pitchFamily="18" charset="0"/>
              </a:rPr>
              <a:t>与非门的输出电阻</a:t>
            </a:r>
          </a:p>
        </p:txBody>
      </p:sp>
      <p:grpSp>
        <p:nvGrpSpPr>
          <p:cNvPr id="6" name="Group 161"/>
          <p:cNvGrpSpPr>
            <a:grpSpLocks/>
          </p:cNvGrpSpPr>
          <p:nvPr/>
        </p:nvGrpSpPr>
        <p:grpSpPr bwMode="auto">
          <a:xfrm>
            <a:off x="408562" y="563564"/>
            <a:ext cx="4945582" cy="1493837"/>
            <a:chOff x="193" y="355"/>
            <a:chExt cx="2288" cy="941"/>
          </a:xfrm>
        </p:grpSpPr>
        <p:grpSp>
          <p:nvGrpSpPr>
            <p:cNvPr id="7" name="Group 125"/>
            <p:cNvGrpSpPr>
              <a:grpSpLocks/>
            </p:cNvGrpSpPr>
            <p:nvPr/>
          </p:nvGrpSpPr>
          <p:grpSpPr bwMode="auto">
            <a:xfrm>
              <a:off x="193" y="355"/>
              <a:ext cx="2288" cy="941"/>
              <a:chOff x="3004" y="259"/>
              <a:chExt cx="2241" cy="941"/>
            </a:xfrm>
          </p:grpSpPr>
          <p:grpSp>
            <p:nvGrpSpPr>
              <p:cNvPr id="8" name="Group 126"/>
              <p:cNvGrpSpPr>
                <a:grpSpLocks/>
              </p:cNvGrpSpPr>
              <p:nvPr/>
            </p:nvGrpSpPr>
            <p:grpSpPr bwMode="auto">
              <a:xfrm>
                <a:off x="3004" y="259"/>
                <a:ext cx="2241" cy="941"/>
                <a:chOff x="3004" y="259"/>
                <a:chExt cx="2241" cy="941"/>
              </a:xfrm>
            </p:grpSpPr>
            <p:grpSp>
              <p:nvGrpSpPr>
                <p:cNvPr id="9" name="Group 127"/>
                <p:cNvGrpSpPr>
                  <a:grpSpLocks/>
                </p:cNvGrpSpPr>
                <p:nvPr/>
              </p:nvGrpSpPr>
              <p:grpSpPr bwMode="auto">
                <a:xfrm>
                  <a:off x="3004" y="259"/>
                  <a:ext cx="2241" cy="941"/>
                  <a:chOff x="144" y="643"/>
                  <a:chExt cx="2401" cy="941"/>
                </a:xfrm>
              </p:grpSpPr>
              <p:grpSp>
                <p:nvGrpSpPr>
                  <p:cNvPr id="10" name="Group 128"/>
                  <p:cNvGrpSpPr>
                    <a:grpSpLocks/>
                  </p:cNvGrpSpPr>
                  <p:nvPr/>
                </p:nvGrpSpPr>
                <p:grpSpPr bwMode="auto">
                  <a:xfrm>
                    <a:off x="144" y="643"/>
                    <a:ext cx="2401" cy="941"/>
                    <a:chOff x="87" y="595"/>
                    <a:chExt cx="2401" cy="941"/>
                  </a:xfrm>
                </p:grpSpPr>
                <p:sp>
                  <p:nvSpPr>
                    <p:cNvPr id="57473" name="Rectangle 129"/>
                    <p:cNvSpPr>
                      <a:spLocks noChangeArrowheads="1"/>
                    </p:cNvSpPr>
                    <p:nvPr/>
                  </p:nvSpPr>
                  <p:spPr bwMode="auto">
                    <a:xfrm>
                      <a:off x="624" y="891"/>
                      <a:ext cx="88"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57474" name="Oval 130"/>
                    <p:cNvSpPr>
                      <a:spLocks noChangeArrowheads="1"/>
                    </p:cNvSpPr>
                    <p:nvPr/>
                  </p:nvSpPr>
                  <p:spPr bwMode="auto">
                    <a:xfrm>
                      <a:off x="864" y="843"/>
                      <a:ext cx="124"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57475" name="Rectangle 131"/>
                    <p:cNvSpPr>
                      <a:spLocks noChangeArrowheads="1"/>
                    </p:cNvSpPr>
                    <p:nvPr/>
                  </p:nvSpPr>
                  <p:spPr bwMode="auto">
                    <a:xfrm>
                      <a:off x="1152" y="891"/>
                      <a:ext cx="336"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57476" name="Line 132"/>
                    <p:cNvSpPr>
                      <a:spLocks noChangeShapeType="1"/>
                    </p:cNvSpPr>
                    <p:nvPr/>
                  </p:nvSpPr>
                  <p:spPr bwMode="auto">
                    <a:xfrm>
                      <a:off x="960" y="100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477" name="Line 133"/>
                    <p:cNvSpPr>
                      <a:spLocks noChangeShapeType="1"/>
                    </p:cNvSpPr>
                    <p:nvPr/>
                  </p:nvSpPr>
                  <p:spPr bwMode="auto">
                    <a:xfrm>
                      <a:off x="1488" y="1008"/>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478" name="Rectangle 134"/>
                    <p:cNvSpPr>
                      <a:spLocks noChangeArrowheads="1"/>
                    </p:cNvSpPr>
                    <p:nvPr/>
                  </p:nvSpPr>
                  <p:spPr bwMode="auto">
                    <a:xfrm>
                      <a:off x="1776" y="747"/>
                      <a:ext cx="88"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57479" name="Oval 135"/>
                    <p:cNvSpPr>
                      <a:spLocks noChangeArrowheads="1"/>
                    </p:cNvSpPr>
                    <p:nvPr/>
                  </p:nvSpPr>
                  <p:spPr bwMode="auto">
                    <a:xfrm>
                      <a:off x="2064" y="699"/>
                      <a:ext cx="124"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57480" name="Line 136"/>
                    <p:cNvSpPr>
                      <a:spLocks noChangeShapeType="1"/>
                    </p:cNvSpPr>
                    <p:nvPr/>
                  </p:nvSpPr>
                  <p:spPr bwMode="auto">
                    <a:xfrm flipH="1">
                      <a:off x="432" y="720"/>
                      <a:ext cx="13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481" name="Line 137"/>
                    <p:cNvSpPr>
                      <a:spLocks noChangeShapeType="1"/>
                    </p:cNvSpPr>
                    <p:nvPr/>
                  </p:nvSpPr>
                  <p:spPr bwMode="auto">
                    <a:xfrm>
                      <a:off x="432" y="720"/>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482" name="Line 138"/>
                    <p:cNvSpPr>
                      <a:spLocks noChangeShapeType="1"/>
                    </p:cNvSpPr>
                    <p:nvPr/>
                  </p:nvSpPr>
                  <p:spPr bwMode="auto">
                    <a:xfrm>
                      <a:off x="240" y="1008"/>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483" name="Line 139"/>
                    <p:cNvSpPr>
                      <a:spLocks noChangeShapeType="1"/>
                    </p:cNvSpPr>
                    <p:nvPr/>
                  </p:nvSpPr>
                  <p:spPr bwMode="auto">
                    <a:xfrm>
                      <a:off x="1488" y="1200"/>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7484" name="Line 140"/>
                    <p:cNvSpPr>
                      <a:spLocks noChangeShapeType="1"/>
                    </p:cNvSpPr>
                    <p:nvPr/>
                  </p:nvSpPr>
                  <p:spPr bwMode="auto">
                    <a:xfrm>
                      <a:off x="1488" y="1296"/>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7485" name="Line 141"/>
                    <p:cNvSpPr>
                      <a:spLocks noChangeShapeType="1"/>
                    </p:cNvSpPr>
                    <p:nvPr/>
                  </p:nvSpPr>
                  <p:spPr bwMode="auto">
                    <a:xfrm>
                      <a:off x="1632" y="1008"/>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486" name="Line 142"/>
                    <p:cNvSpPr>
                      <a:spLocks noChangeShapeType="1"/>
                    </p:cNvSpPr>
                    <p:nvPr/>
                  </p:nvSpPr>
                  <p:spPr bwMode="auto">
                    <a:xfrm>
                      <a:off x="1632" y="1296"/>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487" name="Line 143"/>
                    <p:cNvSpPr>
                      <a:spLocks noChangeShapeType="1"/>
                    </p:cNvSpPr>
                    <p:nvPr/>
                  </p:nvSpPr>
                  <p:spPr bwMode="auto">
                    <a:xfrm>
                      <a:off x="1536" y="1536"/>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488" name="Line 144"/>
                    <p:cNvSpPr>
                      <a:spLocks noChangeShapeType="1"/>
                    </p:cNvSpPr>
                    <p:nvPr/>
                  </p:nvSpPr>
                  <p:spPr bwMode="auto">
                    <a:xfrm>
                      <a:off x="2160" y="864"/>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7489" name="Text Box 145"/>
                    <p:cNvSpPr txBox="1">
                      <a:spLocks noChangeArrowheads="1"/>
                    </p:cNvSpPr>
                    <p:nvPr/>
                  </p:nvSpPr>
                  <p:spPr bwMode="auto">
                    <a:xfrm>
                      <a:off x="87" y="957"/>
                      <a:ext cx="19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57490" name="Text Box 146"/>
                    <p:cNvSpPr txBox="1">
                      <a:spLocks noChangeArrowheads="1"/>
                    </p:cNvSpPr>
                    <p:nvPr/>
                  </p:nvSpPr>
                  <p:spPr bwMode="auto">
                    <a:xfrm>
                      <a:off x="2256" y="595"/>
                      <a:ext cx="232"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57491" name="Text Box 147"/>
                    <p:cNvSpPr txBox="1">
                      <a:spLocks noChangeArrowheads="1"/>
                    </p:cNvSpPr>
                    <p:nvPr/>
                  </p:nvSpPr>
                  <p:spPr bwMode="auto">
                    <a:xfrm>
                      <a:off x="578" y="1152"/>
                      <a:ext cx="254"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57492" name="Text Box 148"/>
                    <p:cNvSpPr txBox="1">
                      <a:spLocks noChangeArrowheads="1"/>
                    </p:cNvSpPr>
                    <p:nvPr/>
                  </p:nvSpPr>
                  <p:spPr bwMode="auto">
                    <a:xfrm>
                      <a:off x="1774" y="1056"/>
                      <a:ext cx="254"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grpSp>
              <p:sp>
                <p:nvSpPr>
                  <p:cNvPr id="57493" name="Text Box 149"/>
                  <p:cNvSpPr txBox="1">
                    <a:spLocks noChangeArrowheads="1"/>
                  </p:cNvSpPr>
                  <p:nvPr/>
                </p:nvSpPr>
                <p:spPr bwMode="auto">
                  <a:xfrm>
                    <a:off x="1574" y="813"/>
                    <a:ext cx="199"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grpSp>
            <p:sp>
              <p:nvSpPr>
                <p:cNvPr id="57494" name="Rectangle 150"/>
                <p:cNvSpPr>
                  <a:spLocks noChangeArrowheads="1"/>
                </p:cNvSpPr>
                <p:nvPr/>
              </p:nvSpPr>
              <p:spPr bwMode="auto">
                <a:xfrm>
                  <a:off x="3695" y="336"/>
                  <a:ext cx="26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grpSp>
          <p:sp>
            <p:nvSpPr>
              <p:cNvPr id="57495" name="Rectangle 151"/>
              <p:cNvSpPr>
                <a:spLocks noChangeArrowheads="1"/>
              </p:cNvSpPr>
              <p:nvPr/>
            </p:nvSpPr>
            <p:spPr bwMode="auto">
              <a:xfrm>
                <a:off x="3551" y="480"/>
                <a:ext cx="152"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57496" name="Rectangle 152"/>
              <p:cNvSpPr>
                <a:spLocks noChangeArrowheads="1"/>
              </p:cNvSpPr>
              <p:nvPr/>
            </p:nvSpPr>
            <p:spPr bwMode="auto">
              <a:xfrm>
                <a:off x="4655" y="288"/>
                <a:ext cx="268"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&amp;</a:t>
                </a:r>
              </a:p>
            </p:txBody>
          </p:sp>
        </p:grpSp>
        <p:sp>
          <p:nvSpPr>
            <p:cNvPr id="57503" name="Rectangle 159"/>
            <p:cNvSpPr>
              <a:spLocks noChangeArrowheads="1"/>
            </p:cNvSpPr>
            <p:nvPr/>
          </p:nvSpPr>
          <p:spPr bwMode="auto">
            <a:xfrm>
              <a:off x="1200" y="480"/>
              <a:ext cx="308"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R</a:t>
              </a:r>
            </a:p>
          </p:txBody>
        </p:sp>
        <p:sp>
          <p:nvSpPr>
            <p:cNvPr id="57504" name="Rectangle 160"/>
            <p:cNvSpPr>
              <a:spLocks noChangeArrowheads="1"/>
            </p:cNvSpPr>
            <p:nvPr/>
          </p:nvSpPr>
          <p:spPr bwMode="auto">
            <a:xfrm>
              <a:off x="1331" y="973"/>
              <a:ext cx="18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grpSp>
      <p:sp>
        <p:nvSpPr>
          <p:cNvPr id="57507" name="Rectangle 163"/>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57509" name="Rectangle 165"/>
          <p:cNvSpPr>
            <a:spLocks noChangeArrowheads="1"/>
          </p:cNvSpPr>
          <p:nvPr/>
        </p:nvSpPr>
        <p:spPr bwMode="auto">
          <a:xfrm>
            <a:off x="6576484" y="3387707"/>
            <a:ext cx="181822" cy="371513"/>
          </a:xfrm>
          <a:prstGeom prst="rect">
            <a:avLst/>
          </a:prstGeom>
          <a:solidFill>
            <a:schemeClr val="accent1">
              <a:alpha val="75000"/>
            </a:schemeClr>
          </a:solidFill>
          <a:ln w="28575">
            <a:noFill/>
            <a:miter lim="800000"/>
            <a:headEnd/>
            <a:tailEnd/>
          </a:ln>
          <a:effectLst/>
        </p:spPr>
        <p:txBody>
          <a:bodyPr wrap="none" lIns="90000" tIns="46800" rIns="90000" bIns="46800"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7465"/>
                                        </p:tgtEl>
                                        <p:attrNameLst>
                                          <p:attrName>style.visibility</p:attrName>
                                        </p:attrNameLst>
                                      </p:cBhvr>
                                      <p:to>
                                        <p:strVal val="visible"/>
                                      </p:to>
                                    </p:set>
                                    <p:animEffect transition="in" filter="blinds(horizontal)">
                                      <p:cBhvr>
                                        <p:cTn id="7" dur="500"/>
                                        <p:tgtEl>
                                          <p:spTgt spid="574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7509"/>
                                        </p:tgtEl>
                                        <p:attrNameLst>
                                          <p:attrName>style.visibility</p:attrName>
                                        </p:attrNameLst>
                                      </p:cBhvr>
                                      <p:to>
                                        <p:strVal val="visible"/>
                                      </p:to>
                                    </p:set>
                                    <p:animEffect transition="in" filter="wipe(down)">
                                      <p:cBhvr>
                                        <p:cTn id="12" dur="500"/>
                                        <p:tgtEl>
                                          <p:spTgt spid="575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7346"/>
                                        </p:tgtEl>
                                        <p:attrNameLst>
                                          <p:attrName>style.visibility</p:attrName>
                                        </p:attrNameLst>
                                      </p:cBhvr>
                                      <p:to>
                                        <p:strVal val="visible"/>
                                      </p:to>
                                    </p:set>
                                    <p:animEffect transition="in" filter="wipe(left)">
                                      <p:cBhvr>
                                        <p:cTn id="17" dur="500"/>
                                        <p:tgtEl>
                                          <p:spTgt spid="573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7502">
                                            <p:txEl>
                                              <p:pRg st="0" end="0"/>
                                            </p:txEl>
                                          </p:spTgt>
                                        </p:tgtEl>
                                        <p:attrNameLst>
                                          <p:attrName>style.visibility</p:attrName>
                                        </p:attrNameLst>
                                      </p:cBhvr>
                                      <p:to>
                                        <p:strVal val="visible"/>
                                      </p:to>
                                    </p:set>
                                    <p:animEffect transition="in" filter="wipe(left)">
                                      <p:cBhvr>
                                        <p:cTn id="22" dur="500"/>
                                        <p:tgtEl>
                                          <p:spTgt spid="5750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7502">
                                            <p:txEl>
                                              <p:pRg st="1" end="1"/>
                                            </p:txEl>
                                          </p:spTgt>
                                        </p:tgtEl>
                                        <p:attrNameLst>
                                          <p:attrName>style.visibility</p:attrName>
                                        </p:attrNameLst>
                                      </p:cBhvr>
                                      <p:to>
                                        <p:strVal val="visible"/>
                                      </p:to>
                                    </p:set>
                                    <p:animEffect transition="in" filter="wipe(left)">
                                      <p:cBhvr>
                                        <p:cTn id="27" dur="500"/>
                                        <p:tgtEl>
                                          <p:spTgt spid="57502">
                                            <p:txEl>
                                              <p:pRg st="1" end="1"/>
                                            </p:txEl>
                                          </p:spTgt>
                                        </p:tgtEl>
                                      </p:cBhvr>
                                    </p:animEffect>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57507"/>
                                        </p:tgtEl>
                                        <p:attrNameLst>
                                          <p:attrName>style.visibility</p:attrName>
                                        </p:attrNameLst>
                                      </p:cBhvr>
                                      <p:to>
                                        <p:strVal val="visible"/>
                                      </p:to>
                                    </p:set>
                                    <p:anim calcmode="lin" valueType="num">
                                      <p:cBhvr additive="base">
                                        <p:cTn id="31" dur="500" fill="hold"/>
                                        <p:tgtEl>
                                          <p:spTgt spid="57507"/>
                                        </p:tgtEl>
                                        <p:attrNameLst>
                                          <p:attrName>ppt_x</p:attrName>
                                        </p:attrNameLst>
                                      </p:cBhvr>
                                      <p:tavLst>
                                        <p:tav tm="0">
                                          <p:val>
                                            <p:strVal val="#ppt_x"/>
                                          </p:val>
                                        </p:tav>
                                        <p:tav tm="100000">
                                          <p:val>
                                            <p:strVal val="#ppt_x"/>
                                          </p:val>
                                        </p:tav>
                                      </p:tavLst>
                                    </p:anim>
                                    <p:anim calcmode="lin" valueType="num">
                                      <p:cBhvr additive="base">
                                        <p:cTn id="32" dur="500" fill="hold"/>
                                        <p:tgtEl>
                                          <p:spTgt spid="57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65" grpId="0" autoUpdateAnimBg="0"/>
      <p:bldP spid="57502" grpId="0" build="p" autoUpdateAnimBg="0"/>
      <p:bldP spid="57507" grpId="0" autoUpdateAnimBg="0"/>
      <p:bldP spid="5750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灯片编号占位符 2"/>
          <p:cNvSpPr>
            <a:spLocks noGrp="1"/>
          </p:cNvSpPr>
          <p:nvPr>
            <p:ph type="sldNum" sz="quarter" idx="11"/>
          </p:nvPr>
        </p:nvSpPr>
        <p:spPr/>
        <p:txBody>
          <a:bodyPr/>
          <a:lstStyle/>
          <a:p>
            <a:fld id="{B60068FE-FA23-4450-A51F-A9E60E56CDDD}" type="slidenum">
              <a:rPr lang="en-US" altLang="zh-CN"/>
              <a:pPr/>
              <a:t>18</a:t>
            </a:fld>
            <a:endParaRPr lang="en-US" altLang="zh-CN"/>
          </a:p>
        </p:txBody>
      </p:sp>
      <p:sp>
        <p:nvSpPr>
          <p:cNvPr id="45180" name="Text Box 124"/>
          <p:cNvSpPr txBox="1">
            <a:spLocks noChangeArrowheads="1"/>
          </p:cNvSpPr>
          <p:nvPr/>
        </p:nvSpPr>
        <p:spPr bwMode="auto">
          <a:xfrm>
            <a:off x="203200" y="2743200"/>
            <a:ext cx="5588000" cy="907044"/>
          </a:xfrm>
          <a:prstGeom prst="rect">
            <a:avLst/>
          </a:prstGeom>
          <a:noFill/>
          <a:ln w="28575">
            <a:noFill/>
            <a:miter lim="800000"/>
            <a:headEnd/>
            <a:tailEnd/>
          </a:ln>
          <a:effectLst/>
        </p:spPr>
        <p:txBody>
          <a:bodyPr lIns="90000" tIns="46800" rIns="90000" bIns="46800">
            <a:spAutoFit/>
          </a:bodyPr>
          <a:lstStyle/>
          <a:p>
            <a:pPr marL="457200" indent="-457200">
              <a:lnSpc>
                <a:spcPct val="110000"/>
              </a:lnSpc>
            </a:pPr>
            <a:r>
              <a:rPr kumimoji="1" lang="en-US" altLang="zh-CN" sz="2400" b="1">
                <a:latin typeface="Times New Roman" pitchFamily="18" charset="0"/>
                <a:cs typeface="Times New Roman" pitchFamily="18" charset="0"/>
              </a:rPr>
              <a:t>(1</a:t>
            </a:r>
            <a:r>
              <a:rPr kumimoji="1" lang="en-US" altLang="zh-CN" sz="2400" b="1">
                <a:latin typeface="Times New Roman" pitchFamily="18" charset="0"/>
              </a:rPr>
              <a:t>)</a:t>
            </a:r>
            <a:r>
              <a:rPr kumimoji="1" lang="en-US" altLang="zh-CN" sz="2400" b="1">
                <a:latin typeface="Times New Roman" pitchFamily="18" charset="0"/>
                <a:cs typeface="Times New Roman" pitchFamily="18" charset="0"/>
              </a:rPr>
              <a:t>∵</a:t>
            </a:r>
            <a:r>
              <a:rPr kumimoji="1" lang="zh-CN" altLang="en-US" sz="2400" b="1">
                <a:latin typeface="Times New Roman" pitchFamily="18" charset="0"/>
              </a:rPr>
              <a:t>电路中无反馈</a:t>
            </a:r>
            <a:r>
              <a:rPr kumimoji="1" lang="zh-CN" altLang="en-US" sz="2400" b="1">
                <a:latin typeface="Times New Roman" pitchFamily="18" charset="0"/>
                <a:cs typeface="Times New Roman" pitchFamily="18" charset="0"/>
              </a:rPr>
              <a:t>∴</a:t>
            </a:r>
            <a:r>
              <a:rPr kumimoji="1" lang="zh-CN" altLang="en-US" sz="2400" b="1">
                <a:latin typeface="Times New Roman" pitchFamily="18" charset="0"/>
              </a:rPr>
              <a:t>电路状态转换过程较慢</a:t>
            </a:r>
            <a:r>
              <a:rPr kumimoji="1" lang="zh-CN" altLang="en-US" sz="2400" b="1">
                <a:latin typeface="Times New Roman" pitchFamily="18" charset="0"/>
                <a:sym typeface="Wingdings" pitchFamily="2" charset="2"/>
              </a:rPr>
              <a:t>输出波形上升沿较差，</a:t>
            </a:r>
            <a:endParaRPr kumimoji="1" lang="zh-CN" altLang="en-US" sz="2400" b="1">
              <a:latin typeface="Times New Roman" pitchFamily="18" charset="0"/>
            </a:endParaRPr>
          </a:p>
        </p:txBody>
      </p:sp>
      <p:sp>
        <p:nvSpPr>
          <p:cNvPr id="45182" name="Text Box 126"/>
          <p:cNvSpPr txBox="1">
            <a:spLocks noChangeArrowheads="1"/>
          </p:cNvSpPr>
          <p:nvPr/>
        </p:nvSpPr>
        <p:spPr bwMode="auto">
          <a:xfrm>
            <a:off x="203201" y="4724401"/>
            <a:ext cx="7236884" cy="943977"/>
          </a:xfrm>
          <a:prstGeom prst="rect">
            <a:avLst/>
          </a:prstGeom>
          <a:noFill/>
          <a:ln w="28575">
            <a:noFill/>
            <a:miter lim="800000"/>
            <a:headEnd/>
            <a:tailEnd/>
          </a:ln>
          <a:effectLst/>
        </p:spPr>
        <p:txBody>
          <a:bodyPr lIns="90000" tIns="46800" rIns="90000" bIns="46800">
            <a:spAutoFit/>
          </a:bodyPr>
          <a:lstStyle/>
          <a:p>
            <a:pPr marL="457200" indent="-457200">
              <a:lnSpc>
                <a:spcPct val="110000"/>
              </a:lnSpc>
              <a:spcBef>
                <a:spcPct val="10000"/>
              </a:spcBef>
            </a:pPr>
            <a:r>
              <a:rPr kumimoji="1" lang="en-US" altLang="zh-CN" sz="2400" b="1">
                <a:latin typeface="Times New Roman" pitchFamily="18" charset="0"/>
              </a:rPr>
              <a:t>(2)</a:t>
            </a:r>
            <a:r>
              <a:rPr kumimoji="1" lang="zh-CN" altLang="en-US" sz="2400" b="1">
                <a:latin typeface="Times New Roman" pitchFamily="18" charset="0"/>
              </a:rPr>
              <a:t>电路要正常工作必须</a:t>
            </a:r>
          </a:p>
          <a:p>
            <a:pPr marL="457200" indent="-457200">
              <a:lnSpc>
                <a:spcPct val="110000"/>
              </a:lnSpc>
              <a:spcBef>
                <a:spcPct val="10000"/>
              </a:spcBef>
            </a:pPr>
            <a:r>
              <a:rPr kumimoji="1" lang="en-US" altLang="zh-CN" sz="2400" b="1" i="1">
                <a:latin typeface="Times New Roman" pitchFamily="18" charset="0"/>
              </a:rPr>
              <a:t>t</a:t>
            </a:r>
            <a:r>
              <a:rPr kumimoji="1" lang="en-US" altLang="zh-CN" sz="2400" b="1" baseline="-25000">
                <a:latin typeface="Times New Roman" pitchFamily="18" charset="0"/>
              </a:rPr>
              <a:t>pi</a:t>
            </a:r>
            <a:r>
              <a:rPr kumimoji="1" lang="en-US" altLang="zh-CN" b="1">
                <a:latin typeface="Times New Roman" pitchFamily="18" charset="0"/>
                <a:sym typeface="Wingdings" pitchFamily="2" charset="2"/>
              </a:rPr>
              <a:t> </a:t>
            </a:r>
            <a:r>
              <a:rPr kumimoji="1" lang="en-US" altLang="zh-CN" sz="2400" b="1">
                <a:latin typeface="Times New Roman" pitchFamily="18" charset="0"/>
                <a:sym typeface="Wingdings" pitchFamily="2" charset="2"/>
              </a:rPr>
              <a:t>&gt; </a:t>
            </a:r>
            <a:r>
              <a:rPr kumimoji="1" lang="en-US" altLang="zh-CN" sz="2000" b="1" i="1">
                <a:latin typeface="Times New Roman" pitchFamily="18" charset="0"/>
              </a:rPr>
              <a:t>t</a:t>
            </a:r>
            <a:r>
              <a:rPr kumimoji="1" lang="en-US" altLang="zh-CN" sz="2000" b="1" baseline="-25000">
                <a:latin typeface="Times New Roman" pitchFamily="18" charset="0"/>
              </a:rPr>
              <a:t>W</a:t>
            </a:r>
            <a:r>
              <a:rPr kumimoji="1" lang="en-US" altLang="zh-CN" sz="2400" b="1">
                <a:latin typeface="Times New Roman" pitchFamily="18" charset="0"/>
                <a:sym typeface="Wingdings" pitchFamily="2" charset="2"/>
              </a:rPr>
              <a:t> </a:t>
            </a:r>
            <a:r>
              <a:rPr kumimoji="1" lang="zh-CN" altLang="en-US" sz="2400" b="1">
                <a:latin typeface="Times New Roman" pitchFamily="18" charset="0"/>
                <a:sym typeface="Wingdings" pitchFamily="2" charset="2"/>
              </a:rPr>
              <a:t>适用于宽脉冲触发的电路。</a:t>
            </a:r>
            <a:endParaRPr kumimoji="1" lang="zh-CN" altLang="en-US" sz="2400" b="1">
              <a:latin typeface="Times New Roman" pitchFamily="18" charset="0"/>
            </a:endParaRPr>
          </a:p>
        </p:txBody>
      </p:sp>
      <p:grpSp>
        <p:nvGrpSpPr>
          <p:cNvPr id="2" name="Group 130"/>
          <p:cNvGrpSpPr>
            <a:grpSpLocks/>
          </p:cNvGrpSpPr>
          <p:nvPr/>
        </p:nvGrpSpPr>
        <p:grpSpPr bwMode="auto">
          <a:xfrm>
            <a:off x="408518" y="563564"/>
            <a:ext cx="4853516" cy="1493837"/>
            <a:chOff x="193" y="355"/>
            <a:chExt cx="2293" cy="941"/>
          </a:xfrm>
        </p:grpSpPr>
        <p:grpSp>
          <p:nvGrpSpPr>
            <p:cNvPr id="3" name="Group 131"/>
            <p:cNvGrpSpPr>
              <a:grpSpLocks/>
            </p:cNvGrpSpPr>
            <p:nvPr/>
          </p:nvGrpSpPr>
          <p:grpSpPr bwMode="auto">
            <a:xfrm>
              <a:off x="193" y="355"/>
              <a:ext cx="2293" cy="941"/>
              <a:chOff x="3004" y="259"/>
              <a:chExt cx="2246" cy="941"/>
            </a:xfrm>
          </p:grpSpPr>
          <p:grpSp>
            <p:nvGrpSpPr>
              <p:cNvPr id="4" name="Group 132"/>
              <p:cNvGrpSpPr>
                <a:grpSpLocks/>
              </p:cNvGrpSpPr>
              <p:nvPr/>
            </p:nvGrpSpPr>
            <p:grpSpPr bwMode="auto">
              <a:xfrm>
                <a:off x="3004" y="259"/>
                <a:ext cx="2246" cy="941"/>
                <a:chOff x="3004" y="259"/>
                <a:chExt cx="2246" cy="941"/>
              </a:xfrm>
            </p:grpSpPr>
            <p:grpSp>
              <p:nvGrpSpPr>
                <p:cNvPr id="5" name="Group 133"/>
                <p:cNvGrpSpPr>
                  <a:grpSpLocks/>
                </p:cNvGrpSpPr>
                <p:nvPr/>
              </p:nvGrpSpPr>
              <p:grpSpPr bwMode="auto">
                <a:xfrm>
                  <a:off x="3004" y="259"/>
                  <a:ext cx="2246" cy="941"/>
                  <a:chOff x="144" y="643"/>
                  <a:chExt cx="2406" cy="941"/>
                </a:xfrm>
              </p:grpSpPr>
              <p:grpSp>
                <p:nvGrpSpPr>
                  <p:cNvPr id="6" name="Group 134"/>
                  <p:cNvGrpSpPr>
                    <a:grpSpLocks/>
                  </p:cNvGrpSpPr>
                  <p:nvPr/>
                </p:nvGrpSpPr>
                <p:grpSpPr bwMode="auto">
                  <a:xfrm>
                    <a:off x="144" y="643"/>
                    <a:ext cx="2406" cy="941"/>
                    <a:chOff x="87" y="595"/>
                    <a:chExt cx="2406" cy="941"/>
                  </a:xfrm>
                </p:grpSpPr>
                <p:sp>
                  <p:nvSpPr>
                    <p:cNvPr id="45191" name="Rectangle 135"/>
                    <p:cNvSpPr>
                      <a:spLocks noChangeArrowheads="1"/>
                    </p:cNvSpPr>
                    <p:nvPr/>
                  </p:nvSpPr>
                  <p:spPr bwMode="auto">
                    <a:xfrm>
                      <a:off x="624" y="891"/>
                      <a:ext cx="90"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45192" name="Oval 136"/>
                    <p:cNvSpPr>
                      <a:spLocks noChangeArrowheads="1"/>
                    </p:cNvSpPr>
                    <p:nvPr/>
                  </p:nvSpPr>
                  <p:spPr bwMode="auto">
                    <a:xfrm>
                      <a:off x="864" y="843"/>
                      <a:ext cx="127"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45193" name="Rectangle 137"/>
                    <p:cNvSpPr>
                      <a:spLocks noChangeArrowheads="1"/>
                    </p:cNvSpPr>
                    <p:nvPr/>
                  </p:nvSpPr>
                  <p:spPr bwMode="auto">
                    <a:xfrm>
                      <a:off x="1152" y="891"/>
                      <a:ext cx="336"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45194" name="Line 138"/>
                    <p:cNvSpPr>
                      <a:spLocks noChangeShapeType="1"/>
                    </p:cNvSpPr>
                    <p:nvPr/>
                  </p:nvSpPr>
                  <p:spPr bwMode="auto">
                    <a:xfrm>
                      <a:off x="960" y="100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195" name="Line 139"/>
                    <p:cNvSpPr>
                      <a:spLocks noChangeShapeType="1"/>
                    </p:cNvSpPr>
                    <p:nvPr/>
                  </p:nvSpPr>
                  <p:spPr bwMode="auto">
                    <a:xfrm>
                      <a:off x="1488" y="1008"/>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196" name="Rectangle 140"/>
                    <p:cNvSpPr>
                      <a:spLocks noChangeArrowheads="1"/>
                    </p:cNvSpPr>
                    <p:nvPr/>
                  </p:nvSpPr>
                  <p:spPr bwMode="auto">
                    <a:xfrm>
                      <a:off x="1776" y="747"/>
                      <a:ext cx="90"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45197" name="Oval 141"/>
                    <p:cNvSpPr>
                      <a:spLocks noChangeArrowheads="1"/>
                    </p:cNvSpPr>
                    <p:nvPr/>
                  </p:nvSpPr>
                  <p:spPr bwMode="auto">
                    <a:xfrm>
                      <a:off x="2064" y="699"/>
                      <a:ext cx="127"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45198" name="Line 142"/>
                    <p:cNvSpPr>
                      <a:spLocks noChangeShapeType="1"/>
                    </p:cNvSpPr>
                    <p:nvPr/>
                  </p:nvSpPr>
                  <p:spPr bwMode="auto">
                    <a:xfrm flipH="1">
                      <a:off x="432" y="720"/>
                      <a:ext cx="13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199" name="Line 143"/>
                    <p:cNvSpPr>
                      <a:spLocks noChangeShapeType="1"/>
                    </p:cNvSpPr>
                    <p:nvPr/>
                  </p:nvSpPr>
                  <p:spPr bwMode="auto">
                    <a:xfrm>
                      <a:off x="432" y="720"/>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200" name="Line 144"/>
                    <p:cNvSpPr>
                      <a:spLocks noChangeShapeType="1"/>
                    </p:cNvSpPr>
                    <p:nvPr/>
                  </p:nvSpPr>
                  <p:spPr bwMode="auto">
                    <a:xfrm>
                      <a:off x="240" y="1008"/>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201" name="Line 145"/>
                    <p:cNvSpPr>
                      <a:spLocks noChangeShapeType="1"/>
                    </p:cNvSpPr>
                    <p:nvPr/>
                  </p:nvSpPr>
                  <p:spPr bwMode="auto">
                    <a:xfrm>
                      <a:off x="1488" y="1200"/>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45202" name="Line 146"/>
                    <p:cNvSpPr>
                      <a:spLocks noChangeShapeType="1"/>
                    </p:cNvSpPr>
                    <p:nvPr/>
                  </p:nvSpPr>
                  <p:spPr bwMode="auto">
                    <a:xfrm>
                      <a:off x="1488" y="1296"/>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45203" name="Line 147"/>
                    <p:cNvSpPr>
                      <a:spLocks noChangeShapeType="1"/>
                    </p:cNvSpPr>
                    <p:nvPr/>
                  </p:nvSpPr>
                  <p:spPr bwMode="auto">
                    <a:xfrm>
                      <a:off x="1632" y="1008"/>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204" name="Line 148"/>
                    <p:cNvSpPr>
                      <a:spLocks noChangeShapeType="1"/>
                    </p:cNvSpPr>
                    <p:nvPr/>
                  </p:nvSpPr>
                  <p:spPr bwMode="auto">
                    <a:xfrm>
                      <a:off x="1632" y="1296"/>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205" name="Line 149"/>
                    <p:cNvSpPr>
                      <a:spLocks noChangeShapeType="1"/>
                    </p:cNvSpPr>
                    <p:nvPr/>
                  </p:nvSpPr>
                  <p:spPr bwMode="auto">
                    <a:xfrm>
                      <a:off x="1536" y="1536"/>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206" name="Line 150"/>
                    <p:cNvSpPr>
                      <a:spLocks noChangeShapeType="1"/>
                    </p:cNvSpPr>
                    <p:nvPr/>
                  </p:nvSpPr>
                  <p:spPr bwMode="auto">
                    <a:xfrm>
                      <a:off x="2160" y="864"/>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207" name="Text Box 151"/>
                    <p:cNvSpPr txBox="1">
                      <a:spLocks noChangeArrowheads="1"/>
                    </p:cNvSpPr>
                    <p:nvPr/>
                  </p:nvSpPr>
                  <p:spPr bwMode="auto">
                    <a:xfrm>
                      <a:off x="87" y="957"/>
                      <a:ext cx="19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45208" name="Text Box 152"/>
                    <p:cNvSpPr txBox="1">
                      <a:spLocks noChangeArrowheads="1"/>
                    </p:cNvSpPr>
                    <p:nvPr/>
                  </p:nvSpPr>
                  <p:spPr bwMode="auto">
                    <a:xfrm>
                      <a:off x="2256" y="595"/>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45209" name="Text Box 153"/>
                    <p:cNvSpPr txBox="1">
                      <a:spLocks noChangeArrowheads="1"/>
                    </p:cNvSpPr>
                    <p:nvPr/>
                  </p:nvSpPr>
                  <p:spPr bwMode="auto">
                    <a:xfrm>
                      <a:off x="578" y="1152"/>
                      <a:ext cx="25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45210" name="Text Box 154"/>
                    <p:cNvSpPr txBox="1">
                      <a:spLocks noChangeArrowheads="1"/>
                    </p:cNvSpPr>
                    <p:nvPr/>
                  </p:nvSpPr>
                  <p:spPr bwMode="auto">
                    <a:xfrm>
                      <a:off x="1774" y="1056"/>
                      <a:ext cx="25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grpSp>
              <p:sp>
                <p:nvSpPr>
                  <p:cNvPr id="45211" name="Text Box 155"/>
                  <p:cNvSpPr txBox="1">
                    <a:spLocks noChangeArrowheads="1"/>
                  </p:cNvSpPr>
                  <p:nvPr/>
                </p:nvSpPr>
                <p:spPr bwMode="auto">
                  <a:xfrm>
                    <a:off x="1574" y="813"/>
                    <a:ext cx="20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grpSp>
            <p:sp>
              <p:nvSpPr>
                <p:cNvPr id="45212" name="Rectangle 156"/>
                <p:cNvSpPr>
                  <a:spLocks noChangeArrowheads="1"/>
                </p:cNvSpPr>
                <p:nvPr/>
              </p:nvSpPr>
              <p:spPr bwMode="auto">
                <a:xfrm>
                  <a:off x="3695" y="336"/>
                  <a:ext cx="269"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grpSp>
          <p:sp>
            <p:nvSpPr>
              <p:cNvPr id="45213" name="Rectangle 157"/>
              <p:cNvSpPr>
                <a:spLocks noChangeArrowheads="1"/>
              </p:cNvSpPr>
              <p:nvPr/>
            </p:nvSpPr>
            <p:spPr bwMode="auto">
              <a:xfrm>
                <a:off x="3551" y="480"/>
                <a:ext cx="155"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45214" name="Rectangle 158"/>
              <p:cNvSpPr>
                <a:spLocks noChangeArrowheads="1"/>
              </p:cNvSpPr>
              <p:nvPr/>
            </p:nvSpPr>
            <p:spPr bwMode="auto">
              <a:xfrm>
                <a:off x="4655" y="288"/>
                <a:ext cx="20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&amp;</a:t>
                </a:r>
              </a:p>
            </p:txBody>
          </p:sp>
        </p:grpSp>
        <p:sp>
          <p:nvSpPr>
            <p:cNvPr id="45215" name="Rectangle 159"/>
            <p:cNvSpPr>
              <a:spLocks noChangeArrowheads="1"/>
            </p:cNvSpPr>
            <p:nvPr/>
          </p:nvSpPr>
          <p:spPr bwMode="auto">
            <a:xfrm>
              <a:off x="1200" y="480"/>
              <a:ext cx="308"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R</a:t>
              </a:r>
            </a:p>
          </p:txBody>
        </p:sp>
        <p:sp>
          <p:nvSpPr>
            <p:cNvPr id="45216" name="Rectangle 160"/>
            <p:cNvSpPr>
              <a:spLocks noChangeArrowheads="1"/>
            </p:cNvSpPr>
            <p:nvPr/>
          </p:nvSpPr>
          <p:spPr bwMode="auto">
            <a:xfrm>
              <a:off x="1331" y="973"/>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grpSp>
      <p:sp>
        <p:nvSpPr>
          <p:cNvPr id="45217" name="Rectangle 161"/>
          <p:cNvSpPr>
            <a:spLocks noChangeArrowheads="1"/>
          </p:cNvSpPr>
          <p:nvPr/>
        </p:nvSpPr>
        <p:spPr bwMode="auto">
          <a:xfrm>
            <a:off x="508000" y="2057400"/>
            <a:ext cx="3092451"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CC3300"/>
                </a:solidFill>
                <a:latin typeface="Times New Roman" pitchFamily="18" charset="0"/>
              </a:rPr>
              <a:t>两点说明：</a:t>
            </a:r>
          </a:p>
        </p:txBody>
      </p:sp>
      <p:sp>
        <p:nvSpPr>
          <p:cNvPr id="45271" name="Rectangle 215"/>
          <p:cNvSpPr>
            <a:spLocks noChangeArrowheads="1"/>
          </p:cNvSpPr>
          <p:nvPr/>
        </p:nvSpPr>
        <p:spPr bwMode="auto">
          <a:xfrm>
            <a:off x="203201" y="4114801"/>
            <a:ext cx="6085417" cy="500779"/>
          </a:xfrm>
          <a:prstGeom prst="rect">
            <a:avLst/>
          </a:prstGeom>
          <a:noFill/>
          <a:ln w="28575">
            <a:noFill/>
            <a:miter lim="800000"/>
            <a:headEnd/>
            <a:tailEnd/>
          </a:ln>
          <a:effectLst/>
        </p:spPr>
        <p:txBody>
          <a:bodyPr lIns="90000" tIns="46800" rIns="90000" bIns="46800">
            <a:spAutoFit/>
          </a:bodyPr>
          <a:lstStyle/>
          <a:p>
            <a:pPr>
              <a:lnSpc>
                <a:spcPct val="110000"/>
              </a:lnSpc>
            </a:pPr>
            <a:r>
              <a:rPr kumimoji="1" lang="zh-CN" altLang="en-US" sz="2400" b="1">
                <a:latin typeface="Times New Roman" pitchFamily="18" charset="0"/>
                <a:sym typeface="Wingdings" pitchFamily="2" charset="2"/>
              </a:rPr>
              <a:t>为此，后面再加一级整形电路。</a:t>
            </a:r>
          </a:p>
        </p:txBody>
      </p:sp>
      <p:sp>
        <p:nvSpPr>
          <p:cNvPr id="45272" name="Rectangle 216"/>
          <p:cNvSpPr>
            <a:spLocks noChangeArrowheads="1"/>
          </p:cNvSpPr>
          <p:nvPr/>
        </p:nvSpPr>
        <p:spPr bwMode="auto">
          <a:xfrm>
            <a:off x="3600451" y="5922964"/>
            <a:ext cx="4455748" cy="534635"/>
          </a:xfrm>
          <a:prstGeom prst="rect">
            <a:avLst/>
          </a:prstGeom>
          <a:noFill/>
          <a:ln w="28575">
            <a:noFill/>
            <a:miter lim="800000"/>
            <a:headEnd/>
            <a:tailEnd/>
          </a:ln>
          <a:effectLst/>
        </p:spPr>
        <p:txBody>
          <a:bodyPr wrap="none" lIns="90000" tIns="46800" rIns="90000" bIns="46800">
            <a:spAutoFit/>
          </a:bodyPr>
          <a:lstStyle/>
          <a:p>
            <a:pPr>
              <a:lnSpc>
                <a:spcPct val="110000"/>
              </a:lnSpc>
              <a:spcBef>
                <a:spcPct val="10000"/>
              </a:spcBef>
            </a:pPr>
            <a:r>
              <a:rPr kumimoji="1" lang="zh-CN" altLang="en-US" sz="2600" b="1">
                <a:solidFill>
                  <a:srgbClr val="0033CC"/>
                </a:solidFill>
                <a:latin typeface="Times New Roman" pitchFamily="18" charset="0"/>
                <a:sym typeface="Wingdings" pitchFamily="2" charset="2"/>
              </a:rPr>
              <a:t>触发脉冲最小周期 </a:t>
            </a:r>
            <a:r>
              <a:rPr kumimoji="1" lang="en-US" altLang="zh-CN" sz="2600" b="1">
                <a:solidFill>
                  <a:srgbClr val="0033CC"/>
                </a:solidFill>
                <a:latin typeface="Times New Roman" pitchFamily="18" charset="0"/>
              </a:rPr>
              <a:t>T</a:t>
            </a:r>
            <a:r>
              <a:rPr kumimoji="1" lang="en-US" altLang="zh-CN" sz="2600" b="1" baseline="-25000">
                <a:solidFill>
                  <a:srgbClr val="0033CC"/>
                </a:solidFill>
                <a:latin typeface="Times New Roman" pitchFamily="18" charset="0"/>
              </a:rPr>
              <a:t>min</a:t>
            </a:r>
            <a:r>
              <a:rPr kumimoji="1" lang="en-US" altLang="zh-CN" sz="2600" b="1">
                <a:solidFill>
                  <a:srgbClr val="0033CC"/>
                </a:solidFill>
                <a:latin typeface="Times New Roman" pitchFamily="18" charset="0"/>
              </a:rPr>
              <a:t>&gt;5RC </a:t>
            </a:r>
          </a:p>
        </p:txBody>
      </p:sp>
      <p:sp>
        <p:nvSpPr>
          <p:cNvPr id="45273" name="Rectangle 217"/>
          <p:cNvSpPr>
            <a:spLocks noChangeArrowheads="1"/>
          </p:cNvSpPr>
          <p:nvPr/>
        </p:nvSpPr>
        <p:spPr bwMode="auto">
          <a:xfrm>
            <a:off x="10608734" y="6237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7" name="Group 222"/>
          <p:cNvGrpSpPr>
            <a:grpSpLocks/>
          </p:cNvGrpSpPr>
          <p:nvPr/>
        </p:nvGrpSpPr>
        <p:grpSpPr bwMode="auto">
          <a:xfrm>
            <a:off x="7247467" y="1052514"/>
            <a:ext cx="4034367" cy="3179762"/>
            <a:chOff x="3424" y="663"/>
            <a:chExt cx="1906" cy="2003"/>
          </a:xfrm>
        </p:grpSpPr>
        <p:sp>
          <p:nvSpPr>
            <p:cNvPr id="45274" name="Freeform 218"/>
            <p:cNvSpPr>
              <a:spLocks/>
            </p:cNvSpPr>
            <p:nvPr/>
          </p:nvSpPr>
          <p:spPr bwMode="auto">
            <a:xfrm>
              <a:off x="3742" y="663"/>
              <a:ext cx="363" cy="234"/>
            </a:xfrm>
            <a:custGeom>
              <a:avLst/>
              <a:gdLst/>
              <a:ahLst/>
              <a:cxnLst>
                <a:cxn ang="0">
                  <a:pos x="0" y="272"/>
                </a:cxn>
                <a:cxn ang="0">
                  <a:pos x="136" y="91"/>
                </a:cxn>
                <a:cxn ang="0">
                  <a:pos x="363" y="0"/>
                </a:cxn>
              </a:cxnLst>
              <a:rect l="0" t="0" r="r" b="b"/>
              <a:pathLst>
                <a:path w="363" h="272">
                  <a:moveTo>
                    <a:pt x="0" y="272"/>
                  </a:moveTo>
                  <a:cubicBezTo>
                    <a:pt x="38" y="204"/>
                    <a:pt x="76" y="136"/>
                    <a:pt x="136" y="91"/>
                  </a:cubicBezTo>
                  <a:cubicBezTo>
                    <a:pt x="196" y="46"/>
                    <a:pt x="318" y="15"/>
                    <a:pt x="363" y="0"/>
                  </a:cubicBezTo>
                </a:path>
              </a:pathLst>
            </a:custGeom>
            <a:noFill/>
            <a:ln w="57150" cap="flat" cmpd="sng">
              <a:solidFill>
                <a:srgbClr val="FF00FF"/>
              </a:solidFill>
              <a:prstDash val="solid"/>
              <a:round/>
              <a:headEnd/>
              <a:tailEnd/>
            </a:ln>
            <a:effectLst/>
          </p:spPr>
          <p:txBody>
            <a:bodyPr lIns="90000" tIns="46800" rIns="90000" bIns="46800">
              <a:spAutoFit/>
            </a:bodyPr>
            <a:lstStyle/>
            <a:p>
              <a:endParaRPr lang="zh-CN" altLang="en-US"/>
            </a:p>
          </p:txBody>
        </p:sp>
        <p:sp>
          <p:nvSpPr>
            <p:cNvPr id="45276" name="Freeform 220"/>
            <p:cNvSpPr>
              <a:spLocks/>
            </p:cNvSpPr>
            <p:nvPr/>
          </p:nvSpPr>
          <p:spPr bwMode="auto">
            <a:xfrm>
              <a:off x="3424" y="2432"/>
              <a:ext cx="363" cy="234"/>
            </a:xfrm>
            <a:custGeom>
              <a:avLst/>
              <a:gdLst/>
              <a:ahLst/>
              <a:cxnLst>
                <a:cxn ang="0">
                  <a:pos x="0" y="272"/>
                </a:cxn>
                <a:cxn ang="0">
                  <a:pos x="136" y="91"/>
                </a:cxn>
                <a:cxn ang="0">
                  <a:pos x="363" y="0"/>
                </a:cxn>
              </a:cxnLst>
              <a:rect l="0" t="0" r="r" b="b"/>
              <a:pathLst>
                <a:path w="363" h="272">
                  <a:moveTo>
                    <a:pt x="0" y="272"/>
                  </a:moveTo>
                  <a:cubicBezTo>
                    <a:pt x="38" y="204"/>
                    <a:pt x="76" y="136"/>
                    <a:pt x="136" y="91"/>
                  </a:cubicBezTo>
                  <a:cubicBezTo>
                    <a:pt x="196" y="46"/>
                    <a:pt x="318" y="15"/>
                    <a:pt x="363" y="0"/>
                  </a:cubicBezTo>
                </a:path>
              </a:pathLst>
            </a:custGeom>
            <a:noFill/>
            <a:ln w="57150" cap="flat" cmpd="sng">
              <a:solidFill>
                <a:srgbClr val="FF00FF"/>
              </a:solidFill>
              <a:prstDash val="solid"/>
              <a:round/>
              <a:headEnd/>
              <a:tailEnd/>
            </a:ln>
            <a:effectLst/>
          </p:spPr>
          <p:txBody>
            <a:bodyPr lIns="90000" tIns="46800" rIns="90000" bIns="46800">
              <a:spAutoFit/>
            </a:bodyPr>
            <a:lstStyle/>
            <a:p>
              <a:endParaRPr lang="zh-CN" altLang="en-US"/>
            </a:p>
          </p:txBody>
        </p:sp>
        <p:sp>
          <p:nvSpPr>
            <p:cNvPr id="45277" name="Freeform 221"/>
            <p:cNvSpPr>
              <a:spLocks/>
            </p:cNvSpPr>
            <p:nvPr/>
          </p:nvSpPr>
          <p:spPr bwMode="auto">
            <a:xfrm>
              <a:off x="4967" y="2432"/>
              <a:ext cx="363" cy="234"/>
            </a:xfrm>
            <a:custGeom>
              <a:avLst/>
              <a:gdLst/>
              <a:ahLst/>
              <a:cxnLst>
                <a:cxn ang="0">
                  <a:pos x="0" y="272"/>
                </a:cxn>
                <a:cxn ang="0">
                  <a:pos x="136" y="91"/>
                </a:cxn>
                <a:cxn ang="0">
                  <a:pos x="363" y="0"/>
                </a:cxn>
              </a:cxnLst>
              <a:rect l="0" t="0" r="r" b="b"/>
              <a:pathLst>
                <a:path w="363" h="272">
                  <a:moveTo>
                    <a:pt x="0" y="272"/>
                  </a:moveTo>
                  <a:cubicBezTo>
                    <a:pt x="38" y="204"/>
                    <a:pt x="76" y="136"/>
                    <a:pt x="136" y="91"/>
                  </a:cubicBezTo>
                  <a:cubicBezTo>
                    <a:pt x="196" y="46"/>
                    <a:pt x="318" y="15"/>
                    <a:pt x="363" y="0"/>
                  </a:cubicBezTo>
                </a:path>
              </a:pathLst>
            </a:custGeom>
            <a:noFill/>
            <a:ln w="57150" cap="flat" cmpd="sng">
              <a:solidFill>
                <a:srgbClr val="FF00FF"/>
              </a:solidFill>
              <a:prstDash val="solid"/>
              <a:round/>
              <a:headEnd/>
              <a:tailEnd/>
            </a:ln>
            <a:effectLst/>
          </p:spPr>
          <p:txBody>
            <a:bodyPr lIns="90000" tIns="46800" rIns="90000" bIns="46800">
              <a:spAutoFit/>
            </a:bodyPr>
            <a:lstStyle/>
            <a:p>
              <a:endParaRPr lang="zh-CN" altLang="en-US"/>
            </a:p>
          </p:txBody>
        </p:sp>
      </p:grpSp>
      <p:grpSp>
        <p:nvGrpSpPr>
          <p:cNvPr id="8" name="Group 223"/>
          <p:cNvGrpSpPr>
            <a:grpSpLocks/>
          </p:cNvGrpSpPr>
          <p:nvPr/>
        </p:nvGrpSpPr>
        <p:grpSpPr bwMode="auto">
          <a:xfrm>
            <a:off x="6066367" y="549275"/>
            <a:ext cx="5791200" cy="4700588"/>
            <a:chOff x="2744" y="391"/>
            <a:chExt cx="2736" cy="2961"/>
          </a:xfrm>
        </p:grpSpPr>
        <p:sp>
          <p:nvSpPr>
            <p:cNvPr id="45280" name="Line 224"/>
            <p:cNvSpPr>
              <a:spLocks noChangeShapeType="1"/>
            </p:cNvSpPr>
            <p:nvPr/>
          </p:nvSpPr>
          <p:spPr bwMode="auto">
            <a:xfrm flipV="1">
              <a:off x="2744" y="516"/>
              <a:ext cx="0" cy="67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45281" name="Line 225"/>
            <p:cNvSpPr>
              <a:spLocks noChangeShapeType="1"/>
            </p:cNvSpPr>
            <p:nvPr/>
          </p:nvSpPr>
          <p:spPr bwMode="auto">
            <a:xfrm>
              <a:off x="2744" y="1188"/>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45282" name="Line 226"/>
            <p:cNvSpPr>
              <a:spLocks noChangeShapeType="1"/>
            </p:cNvSpPr>
            <p:nvPr/>
          </p:nvSpPr>
          <p:spPr bwMode="auto">
            <a:xfrm flipV="1">
              <a:off x="2744" y="1332"/>
              <a:ext cx="0" cy="768"/>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45283" name="Line 227"/>
            <p:cNvSpPr>
              <a:spLocks noChangeShapeType="1"/>
            </p:cNvSpPr>
            <p:nvPr/>
          </p:nvSpPr>
          <p:spPr bwMode="auto">
            <a:xfrm>
              <a:off x="2744" y="2100"/>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45284" name="Line 228"/>
            <p:cNvSpPr>
              <a:spLocks noChangeShapeType="1"/>
            </p:cNvSpPr>
            <p:nvPr/>
          </p:nvSpPr>
          <p:spPr bwMode="auto">
            <a:xfrm flipV="1">
              <a:off x="2744" y="2244"/>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45285" name="Line 229"/>
            <p:cNvSpPr>
              <a:spLocks noChangeShapeType="1"/>
            </p:cNvSpPr>
            <p:nvPr/>
          </p:nvSpPr>
          <p:spPr bwMode="auto">
            <a:xfrm>
              <a:off x="2744" y="296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45286" name="Text Box 230"/>
            <p:cNvSpPr txBox="1">
              <a:spLocks noChangeArrowheads="1"/>
            </p:cNvSpPr>
            <p:nvPr/>
          </p:nvSpPr>
          <p:spPr bwMode="auto">
            <a:xfrm>
              <a:off x="2792" y="391"/>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45287" name="Text Box 231"/>
            <p:cNvSpPr txBox="1">
              <a:spLocks noChangeArrowheads="1"/>
            </p:cNvSpPr>
            <p:nvPr/>
          </p:nvSpPr>
          <p:spPr bwMode="auto">
            <a:xfrm>
              <a:off x="2792" y="1303"/>
              <a:ext cx="19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45288" name="Text Box 232"/>
            <p:cNvSpPr txBox="1">
              <a:spLocks noChangeArrowheads="1"/>
            </p:cNvSpPr>
            <p:nvPr/>
          </p:nvSpPr>
          <p:spPr bwMode="auto">
            <a:xfrm>
              <a:off x="2792" y="216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45289" name="Line 233"/>
            <p:cNvSpPr>
              <a:spLocks noChangeShapeType="1"/>
            </p:cNvSpPr>
            <p:nvPr/>
          </p:nvSpPr>
          <p:spPr bwMode="auto">
            <a:xfrm>
              <a:off x="2744" y="708"/>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290" name="Line 234"/>
            <p:cNvSpPr>
              <a:spLocks noChangeShapeType="1"/>
            </p:cNvSpPr>
            <p:nvPr/>
          </p:nvSpPr>
          <p:spPr bwMode="auto">
            <a:xfrm>
              <a:off x="2744" y="1620"/>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291" name="Line 235"/>
            <p:cNvSpPr>
              <a:spLocks noChangeShapeType="1"/>
            </p:cNvSpPr>
            <p:nvPr/>
          </p:nvSpPr>
          <p:spPr bwMode="auto">
            <a:xfrm>
              <a:off x="2744" y="2484"/>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292" name="Line 236"/>
            <p:cNvSpPr>
              <a:spLocks noChangeShapeType="1"/>
            </p:cNvSpPr>
            <p:nvPr/>
          </p:nvSpPr>
          <p:spPr bwMode="auto">
            <a:xfrm flipV="1">
              <a:off x="3032" y="708"/>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45293" name="Line 237"/>
            <p:cNvSpPr>
              <a:spLocks noChangeShapeType="1"/>
            </p:cNvSpPr>
            <p:nvPr/>
          </p:nvSpPr>
          <p:spPr bwMode="auto">
            <a:xfrm flipV="1">
              <a:off x="3032" y="2484"/>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45294" name="Line 238"/>
            <p:cNvSpPr>
              <a:spLocks noChangeShapeType="1"/>
            </p:cNvSpPr>
            <p:nvPr/>
          </p:nvSpPr>
          <p:spPr bwMode="auto">
            <a:xfrm>
              <a:off x="2744" y="1860"/>
              <a:ext cx="2544" cy="0"/>
            </a:xfrm>
            <a:prstGeom prst="line">
              <a:avLst/>
            </a:prstGeom>
            <a:noFill/>
            <a:ln w="12700">
              <a:solidFill>
                <a:srgbClr val="0033CC"/>
              </a:solidFill>
              <a:prstDash val="lgDash"/>
              <a:round/>
              <a:headEnd/>
              <a:tailEnd/>
            </a:ln>
            <a:effectLst/>
          </p:spPr>
          <p:txBody>
            <a:bodyPr lIns="90000" tIns="46800" rIns="90000" bIns="46800">
              <a:spAutoFit/>
            </a:bodyPr>
            <a:lstStyle/>
            <a:p>
              <a:endParaRPr lang="zh-CN" altLang="en-US"/>
            </a:p>
          </p:txBody>
        </p:sp>
        <p:sp>
          <p:nvSpPr>
            <p:cNvPr id="45295" name="Line 239"/>
            <p:cNvSpPr>
              <a:spLocks noChangeShapeType="1"/>
            </p:cNvSpPr>
            <p:nvPr/>
          </p:nvSpPr>
          <p:spPr bwMode="auto">
            <a:xfrm>
              <a:off x="3272" y="1860"/>
              <a:ext cx="0" cy="1056"/>
            </a:xfrm>
            <a:prstGeom prst="line">
              <a:avLst/>
            </a:prstGeom>
            <a:noFill/>
            <a:ln w="12700">
              <a:solidFill>
                <a:srgbClr val="0033CC"/>
              </a:solidFill>
              <a:prstDash val="lgDash"/>
              <a:round/>
              <a:headEnd/>
              <a:tailEnd/>
            </a:ln>
            <a:effectLst/>
          </p:spPr>
          <p:txBody>
            <a:bodyPr wrap="none" lIns="90000" tIns="46800" rIns="90000" bIns="46800">
              <a:spAutoFit/>
            </a:bodyPr>
            <a:lstStyle/>
            <a:p>
              <a:endParaRPr lang="zh-CN" altLang="en-US"/>
            </a:p>
          </p:txBody>
        </p:sp>
        <p:sp>
          <p:nvSpPr>
            <p:cNvPr id="45296" name="Line 240"/>
            <p:cNvSpPr>
              <a:spLocks noChangeShapeType="1"/>
            </p:cNvSpPr>
            <p:nvPr/>
          </p:nvSpPr>
          <p:spPr bwMode="auto">
            <a:xfrm>
              <a:off x="3032" y="1140"/>
              <a:ext cx="57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297" name="Freeform 241"/>
            <p:cNvSpPr>
              <a:spLocks/>
            </p:cNvSpPr>
            <p:nvPr/>
          </p:nvSpPr>
          <p:spPr bwMode="auto">
            <a:xfrm>
              <a:off x="3032" y="1620"/>
              <a:ext cx="86" cy="234"/>
            </a:xfrm>
            <a:custGeom>
              <a:avLst/>
              <a:gdLst/>
              <a:ahLst/>
              <a:cxnLst>
                <a:cxn ang="0">
                  <a:pos x="0" y="0"/>
                </a:cxn>
                <a:cxn ang="0">
                  <a:pos x="576" y="432"/>
                </a:cxn>
              </a:cxnLst>
              <a:rect l="0" t="0" r="r" b="b"/>
              <a:pathLst>
                <a:path w="576" h="432">
                  <a:moveTo>
                    <a:pt x="0" y="0"/>
                  </a:moveTo>
                  <a:cubicBezTo>
                    <a:pt x="207" y="251"/>
                    <a:pt x="448" y="384"/>
                    <a:pt x="576" y="432"/>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45298" name="Line 242"/>
            <p:cNvSpPr>
              <a:spLocks noChangeShapeType="1"/>
            </p:cNvSpPr>
            <p:nvPr/>
          </p:nvSpPr>
          <p:spPr bwMode="auto">
            <a:xfrm>
              <a:off x="3032" y="2916"/>
              <a:ext cx="24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299" name="Line 243"/>
            <p:cNvSpPr>
              <a:spLocks noChangeShapeType="1"/>
            </p:cNvSpPr>
            <p:nvPr/>
          </p:nvSpPr>
          <p:spPr bwMode="auto">
            <a:xfrm>
              <a:off x="3272" y="2484"/>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00" name="Line 244"/>
            <p:cNvSpPr>
              <a:spLocks noChangeShapeType="1"/>
            </p:cNvSpPr>
            <p:nvPr/>
          </p:nvSpPr>
          <p:spPr bwMode="auto">
            <a:xfrm>
              <a:off x="3272" y="2484"/>
              <a:ext cx="33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01" name="Line 245"/>
            <p:cNvSpPr>
              <a:spLocks noChangeShapeType="1"/>
            </p:cNvSpPr>
            <p:nvPr/>
          </p:nvSpPr>
          <p:spPr bwMode="auto">
            <a:xfrm>
              <a:off x="3608" y="708"/>
              <a:ext cx="96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45302" name="Freeform 246"/>
            <p:cNvSpPr>
              <a:spLocks/>
            </p:cNvSpPr>
            <p:nvPr/>
          </p:nvSpPr>
          <p:spPr bwMode="auto">
            <a:xfrm>
              <a:off x="3608" y="1616"/>
              <a:ext cx="86" cy="234"/>
            </a:xfrm>
            <a:custGeom>
              <a:avLst/>
              <a:gdLst/>
              <a:ahLst/>
              <a:cxnLst>
                <a:cxn ang="0">
                  <a:pos x="0" y="436"/>
                </a:cxn>
                <a:cxn ang="0">
                  <a:pos x="960" y="4"/>
                </a:cxn>
              </a:cxnLst>
              <a:rect l="0" t="0" r="r" b="b"/>
              <a:pathLst>
                <a:path w="960" h="436">
                  <a:moveTo>
                    <a:pt x="0" y="436"/>
                  </a:moveTo>
                  <a:cubicBezTo>
                    <a:pt x="240" y="41"/>
                    <a:pt x="191" y="0"/>
                    <a:pt x="960" y="4"/>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45303" name="Line 247"/>
            <p:cNvSpPr>
              <a:spLocks noChangeShapeType="1"/>
            </p:cNvSpPr>
            <p:nvPr/>
          </p:nvSpPr>
          <p:spPr bwMode="auto">
            <a:xfrm>
              <a:off x="3608" y="2484"/>
              <a:ext cx="96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04" name="Line 248"/>
            <p:cNvSpPr>
              <a:spLocks noChangeShapeType="1"/>
            </p:cNvSpPr>
            <p:nvPr/>
          </p:nvSpPr>
          <p:spPr bwMode="auto">
            <a:xfrm>
              <a:off x="3608" y="708"/>
              <a:ext cx="96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05" name="Line 249"/>
            <p:cNvSpPr>
              <a:spLocks noChangeShapeType="1"/>
            </p:cNvSpPr>
            <p:nvPr/>
          </p:nvSpPr>
          <p:spPr bwMode="auto">
            <a:xfrm>
              <a:off x="4568" y="1140"/>
              <a:ext cx="57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06" name="Freeform 250"/>
            <p:cNvSpPr>
              <a:spLocks/>
            </p:cNvSpPr>
            <p:nvPr/>
          </p:nvSpPr>
          <p:spPr bwMode="auto">
            <a:xfrm>
              <a:off x="4568" y="1620"/>
              <a:ext cx="86" cy="234"/>
            </a:xfrm>
            <a:custGeom>
              <a:avLst/>
              <a:gdLst/>
              <a:ahLst/>
              <a:cxnLst>
                <a:cxn ang="0">
                  <a:pos x="0" y="0"/>
                </a:cxn>
                <a:cxn ang="0">
                  <a:pos x="576" y="432"/>
                </a:cxn>
              </a:cxnLst>
              <a:rect l="0" t="0" r="r" b="b"/>
              <a:pathLst>
                <a:path w="576" h="432">
                  <a:moveTo>
                    <a:pt x="0" y="0"/>
                  </a:moveTo>
                  <a:cubicBezTo>
                    <a:pt x="207" y="251"/>
                    <a:pt x="448" y="384"/>
                    <a:pt x="576" y="432"/>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45307" name="Line 251"/>
            <p:cNvSpPr>
              <a:spLocks noChangeShapeType="1"/>
            </p:cNvSpPr>
            <p:nvPr/>
          </p:nvSpPr>
          <p:spPr bwMode="auto">
            <a:xfrm>
              <a:off x="4568" y="2916"/>
              <a:ext cx="24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08" name="Line 252"/>
            <p:cNvSpPr>
              <a:spLocks noChangeShapeType="1"/>
            </p:cNvSpPr>
            <p:nvPr/>
          </p:nvSpPr>
          <p:spPr bwMode="auto">
            <a:xfrm>
              <a:off x="4808" y="2484"/>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09" name="Line 253"/>
            <p:cNvSpPr>
              <a:spLocks noChangeShapeType="1"/>
            </p:cNvSpPr>
            <p:nvPr/>
          </p:nvSpPr>
          <p:spPr bwMode="auto">
            <a:xfrm>
              <a:off x="4808" y="2484"/>
              <a:ext cx="336"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10" name="Line 254"/>
            <p:cNvSpPr>
              <a:spLocks noChangeShapeType="1"/>
            </p:cNvSpPr>
            <p:nvPr/>
          </p:nvSpPr>
          <p:spPr bwMode="auto">
            <a:xfrm flipV="1">
              <a:off x="4568" y="708"/>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45311" name="Line 255"/>
            <p:cNvSpPr>
              <a:spLocks noChangeShapeType="1"/>
            </p:cNvSpPr>
            <p:nvPr/>
          </p:nvSpPr>
          <p:spPr bwMode="auto">
            <a:xfrm flipV="1">
              <a:off x="4568" y="2484"/>
              <a:ext cx="0" cy="432"/>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45312" name="Line 256"/>
            <p:cNvSpPr>
              <a:spLocks noChangeShapeType="1"/>
            </p:cNvSpPr>
            <p:nvPr/>
          </p:nvSpPr>
          <p:spPr bwMode="auto">
            <a:xfrm>
              <a:off x="5144" y="708"/>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13" name="Text Box 257"/>
            <p:cNvSpPr txBox="1">
              <a:spLocks noChangeArrowheads="1"/>
            </p:cNvSpPr>
            <p:nvPr/>
          </p:nvSpPr>
          <p:spPr bwMode="auto">
            <a:xfrm>
              <a:off x="2840" y="3060"/>
              <a:ext cx="1395"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123 4     5     6     7      </a:t>
              </a:r>
            </a:p>
          </p:txBody>
        </p:sp>
        <p:sp>
          <p:nvSpPr>
            <p:cNvPr id="45314" name="Line 258"/>
            <p:cNvSpPr>
              <a:spLocks noChangeShapeType="1"/>
            </p:cNvSpPr>
            <p:nvPr/>
          </p:nvSpPr>
          <p:spPr bwMode="auto">
            <a:xfrm flipV="1">
              <a:off x="3032" y="2916"/>
              <a:ext cx="0" cy="19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45315" name="Line 259"/>
            <p:cNvSpPr>
              <a:spLocks noChangeShapeType="1"/>
            </p:cNvSpPr>
            <p:nvPr/>
          </p:nvSpPr>
          <p:spPr bwMode="auto">
            <a:xfrm flipV="1">
              <a:off x="3272" y="2916"/>
              <a:ext cx="0" cy="24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45316" name="Line 260"/>
            <p:cNvSpPr>
              <a:spLocks noChangeShapeType="1"/>
            </p:cNvSpPr>
            <p:nvPr/>
          </p:nvSpPr>
          <p:spPr bwMode="auto">
            <a:xfrm flipV="1">
              <a:off x="3608" y="2052"/>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45317" name="Line 261"/>
            <p:cNvSpPr>
              <a:spLocks noChangeShapeType="1"/>
            </p:cNvSpPr>
            <p:nvPr/>
          </p:nvSpPr>
          <p:spPr bwMode="auto">
            <a:xfrm>
              <a:off x="3606" y="708"/>
              <a:ext cx="0" cy="432"/>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45318" name="Line 262"/>
            <p:cNvSpPr>
              <a:spLocks noChangeShapeType="1"/>
            </p:cNvSpPr>
            <p:nvPr/>
          </p:nvSpPr>
          <p:spPr bwMode="auto">
            <a:xfrm>
              <a:off x="3606" y="612"/>
              <a:ext cx="0" cy="1824"/>
            </a:xfrm>
            <a:prstGeom prst="line">
              <a:avLst/>
            </a:prstGeom>
            <a:noFill/>
            <a:ln w="12700">
              <a:solidFill>
                <a:srgbClr val="0033CC"/>
              </a:solidFill>
              <a:prstDash val="lgDash"/>
              <a:round/>
              <a:headEnd/>
              <a:tailEnd/>
            </a:ln>
            <a:effectLst/>
          </p:spPr>
          <p:txBody>
            <a:bodyPr wrap="none" lIns="90000" tIns="46800" rIns="90000" bIns="46800">
              <a:spAutoFit/>
            </a:bodyPr>
            <a:lstStyle/>
            <a:p>
              <a:endParaRPr lang="zh-CN" altLang="en-US"/>
            </a:p>
          </p:txBody>
        </p:sp>
        <p:grpSp>
          <p:nvGrpSpPr>
            <p:cNvPr id="9" name="Group 263"/>
            <p:cNvGrpSpPr>
              <a:grpSpLocks/>
            </p:cNvGrpSpPr>
            <p:nvPr/>
          </p:nvGrpSpPr>
          <p:grpSpPr bwMode="auto">
            <a:xfrm>
              <a:off x="4376" y="2614"/>
              <a:ext cx="624" cy="253"/>
              <a:chOff x="4512" y="2385"/>
              <a:chExt cx="624" cy="253"/>
            </a:xfrm>
          </p:grpSpPr>
          <p:sp>
            <p:nvSpPr>
              <p:cNvPr id="45320" name="Line 264"/>
              <p:cNvSpPr>
                <a:spLocks noChangeShapeType="1"/>
              </p:cNvSpPr>
              <p:nvPr/>
            </p:nvSpPr>
            <p:spPr bwMode="auto">
              <a:xfrm>
                <a:off x="4512" y="2544"/>
                <a:ext cx="192" cy="0"/>
              </a:xfrm>
              <a:prstGeom prst="line">
                <a:avLst/>
              </a:prstGeom>
              <a:noFill/>
              <a:ln w="19050">
                <a:solidFill>
                  <a:schemeClr val="tx1"/>
                </a:solidFill>
                <a:round/>
                <a:headEnd/>
                <a:tailEnd type="triangle" w="med" len="med"/>
              </a:ln>
              <a:effectLst/>
            </p:spPr>
            <p:txBody>
              <a:bodyPr lIns="90000" tIns="46800" rIns="90000" bIns="46800">
                <a:spAutoFit/>
              </a:bodyPr>
              <a:lstStyle/>
              <a:p>
                <a:endParaRPr lang="zh-CN" altLang="en-US"/>
              </a:p>
            </p:txBody>
          </p:sp>
          <p:sp>
            <p:nvSpPr>
              <p:cNvPr id="45321" name="Line 265"/>
              <p:cNvSpPr>
                <a:spLocks noChangeShapeType="1"/>
              </p:cNvSpPr>
              <p:nvPr/>
            </p:nvSpPr>
            <p:spPr bwMode="auto">
              <a:xfrm flipH="1">
                <a:off x="4944" y="2544"/>
                <a:ext cx="192" cy="0"/>
              </a:xfrm>
              <a:prstGeom prst="line">
                <a:avLst/>
              </a:prstGeom>
              <a:noFill/>
              <a:ln w="19050">
                <a:solidFill>
                  <a:schemeClr val="tx1"/>
                </a:solidFill>
                <a:round/>
                <a:headEnd/>
                <a:tailEnd type="triangle" w="med" len="med"/>
              </a:ln>
              <a:effectLst/>
            </p:spPr>
            <p:txBody>
              <a:bodyPr lIns="90000" tIns="46800" rIns="90000" bIns="46800">
                <a:spAutoFit/>
              </a:bodyPr>
              <a:lstStyle/>
              <a:p>
                <a:endParaRPr lang="zh-CN" altLang="en-US"/>
              </a:p>
            </p:txBody>
          </p:sp>
          <p:sp>
            <p:nvSpPr>
              <p:cNvPr id="45322" name="Text Box 266"/>
              <p:cNvSpPr txBox="1">
                <a:spLocks noChangeArrowheads="1"/>
              </p:cNvSpPr>
              <p:nvPr/>
            </p:nvSpPr>
            <p:spPr bwMode="auto">
              <a:xfrm>
                <a:off x="4682" y="2385"/>
                <a:ext cx="200" cy="253"/>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Times New Roman" pitchFamily="18" charset="0"/>
                  </a:rPr>
                  <a:t>t</a:t>
                </a:r>
                <a:r>
                  <a:rPr kumimoji="1" lang="en-US" altLang="zh-CN" sz="2000" b="1" baseline="-25000">
                    <a:latin typeface="Times New Roman" pitchFamily="18" charset="0"/>
                  </a:rPr>
                  <a:t>W</a:t>
                </a:r>
              </a:p>
            </p:txBody>
          </p:sp>
        </p:grpSp>
        <p:grpSp>
          <p:nvGrpSpPr>
            <p:cNvPr id="10" name="Group 267"/>
            <p:cNvGrpSpPr>
              <a:grpSpLocks/>
            </p:cNvGrpSpPr>
            <p:nvPr/>
          </p:nvGrpSpPr>
          <p:grpSpPr bwMode="auto">
            <a:xfrm>
              <a:off x="3032" y="804"/>
              <a:ext cx="592" cy="253"/>
              <a:chOff x="3168" y="528"/>
              <a:chExt cx="592" cy="253"/>
            </a:xfrm>
          </p:grpSpPr>
          <p:sp>
            <p:nvSpPr>
              <p:cNvPr id="45324" name="Line 268"/>
              <p:cNvSpPr>
                <a:spLocks noChangeShapeType="1"/>
              </p:cNvSpPr>
              <p:nvPr/>
            </p:nvSpPr>
            <p:spPr bwMode="auto">
              <a:xfrm>
                <a:off x="3168" y="687"/>
                <a:ext cx="192" cy="0"/>
              </a:xfrm>
              <a:prstGeom prst="line">
                <a:avLst/>
              </a:prstGeom>
              <a:noFill/>
              <a:ln w="19050">
                <a:solidFill>
                  <a:schemeClr val="tx1"/>
                </a:solidFill>
                <a:round/>
                <a:headEnd type="triangle" w="med" len="med"/>
                <a:tailEnd/>
              </a:ln>
              <a:effectLst/>
            </p:spPr>
            <p:txBody>
              <a:bodyPr lIns="90000" tIns="46800" rIns="90000" bIns="46800">
                <a:spAutoFit/>
              </a:bodyPr>
              <a:lstStyle/>
              <a:p>
                <a:endParaRPr lang="zh-CN" altLang="en-US"/>
              </a:p>
            </p:txBody>
          </p:sp>
          <p:sp>
            <p:nvSpPr>
              <p:cNvPr id="45325" name="Line 269"/>
              <p:cNvSpPr>
                <a:spLocks noChangeShapeType="1"/>
              </p:cNvSpPr>
              <p:nvPr/>
            </p:nvSpPr>
            <p:spPr bwMode="auto">
              <a:xfrm flipH="1">
                <a:off x="3568" y="695"/>
                <a:ext cx="192" cy="0"/>
              </a:xfrm>
              <a:prstGeom prst="line">
                <a:avLst/>
              </a:prstGeom>
              <a:noFill/>
              <a:ln w="19050">
                <a:solidFill>
                  <a:schemeClr val="tx1"/>
                </a:solidFill>
                <a:round/>
                <a:headEnd type="triangle" w="med" len="med"/>
                <a:tailEnd/>
              </a:ln>
              <a:effectLst/>
            </p:spPr>
            <p:txBody>
              <a:bodyPr lIns="90000" tIns="46800" rIns="90000" bIns="46800">
                <a:spAutoFit/>
              </a:bodyPr>
              <a:lstStyle/>
              <a:p>
                <a:endParaRPr lang="zh-CN" altLang="en-US"/>
              </a:p>
            </p:txBody>
          </p:sp>
          <p:sp>
            <p:nvSpPr>
              <p:cNvPr id="45326" name="Text Box 270"/>
              <p:cNvSpPr txBox="1">
                <a:spLocks noChangeArrowheads="1"/>
              </p:cNvSpPr>
              <p:nvPr/>
            </p:nvSpPr>
            <p:spPr bwMode="auto">
              <a:xfrm>
                <a:off x="3338" y="528"/>
                <a:ext cx="187" cy="253"/>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Times New Roman" pitchFamily="18" charset="0"/>
                  </a:rPr>
                  <a:t>t</a:t>
                </a:r>
                <a:r>
                  <a:rPr kumimoji="1" lang="en-US" altLang="zh-CN" sz="2000" b="1" baseline="-25000">
                    <a:latin typeface="Times New Roman" pitchFamily="18" charset="0"/>
                  </a:rPr>
                  <a:t>pi</a:t>
                </a:r>
              </a:p>
            </p:txBody>
          </p:sp>
        </p:grpSp>
        <p:grpSp>
          <p:nvGrpSpPr>
            <p:cNvPr id="11" name="Group 271"/>
            <p:cNvGrpSpPr>
              <a:grpSpLocks/>
            </p:cNvGrpSpPr>
            <p:nvPr/>
          </p:nvGrpSpPr>
          <p:grpSpPr bwMode="auto">
            <a:xfrm>
              <a:off x="2840" y="2580"/>
              <a:ext cx="624" cy="292"/>
              <a:chOff x="2736" y="3072"/>
              <a:chExt cx="624" cy="292"/>
            </a:xfrm>
          </p:grpSpPr>
          <p:sp>
            <p:nvSpPr>
              <p:cNvPr id="45328" name="Rectangle 272"/>
              <p:cNvSpPr>
                <a:spLocks noChangeArrowheads="1"/>
              </p:cNvSpPr>
              <p:nvPr/>
            </p:nvSpPr>
            <p:spPr bwMode="auto">
              <a:xfrm>
                <a:off x="2921" y="3072"/>
                <a:ext cx="22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baseline="-25000">
                    <a:latin typeface="Times New Roman" pitchFamily="18" charset="0"/>
                  </a:rPr>
                  <a:t>W</a:t>
                </a:r>
              </a:p>
            </p:txBody>
          </p:sp>
          <p:sp>
            <p:nvSpPr>
              <p:cNvPr id="45329" name="Line 273"/>
              <p:cNvSpPr>
                <a:spLocks noChangeShapeType="1"/>
              </p:cNvSpPr>
              <p:nvPr/>
            </p:nvSpPr>
            <p:spPr bwMode="auto">
              <a:xfrm>
                <a:off x="2736" y="3264"/>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45330" name="Line 274"/>
              <p:cNvSpPr>
                <a:spLocks noChangeShapeType="1"/>
              </p:cNvSpPr>
              <p:nvPr/>
            </p:nvSpPr>
            <p:spPr bwMode="auto">
              <a:xfrm flipH="1">
                <a:off x="3168" y="3264"/>
                <a:ext cx="1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pic>
        <p:nvPicPr>
          <p:cNvPr id="45331" name="Picture 275" descr="3"/>
          <p:cNvPicPr>
            <a:picLocks noChangeAspect="1" noChangeArrowheads="1" noCrop="1"/>
          </p:cNvPicPr>
          <p:nvPr/>
        </p:nvPicPr>
        <p:blipFill>
          <a:blip r:embed="rId2" cstate="print"/>
          <a:srcRect/>
          <a:stretch>
            <a:fillRect/>
          </a:stretch>
        </p:blipFill>
        <p:spPr bwMode="auto">
          <a:xfrm>
            <a:off x="431800" y="5734050"/>
            <a:ext cx="914400" cy="685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5180"/>
                                        </p:tgtEl>
                                        <p:attrNameLst>
                                          <p:attrName>style.visibility</p:attrName>
                                        </p:attrNameLst>
                                      </p:cBhvr>
                                      <p:to>
                                        <p:strVal val="visible"/>
                                      </p:to>
                                    </p:set>
                                    <p:animEffect transition="in" filter="wipe(up)">
                                      <p:cBhvr>
                                        <p:cTn id="7" dur="500"/>
                                        <p:tgtEl>
                                          <p:spTgt spid="451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5271"/>
                                        </p:tgtEl>
                                        <p:attrNameLst>
                                          <p:attrName>style.visibility</p:attrName>
                                        </p:attrNameLst>
                                      </p:cBhvr>
                                      <p:to>
                                        <p:strVal val="visible"/>
                                      </p:to>
                                    </p:set>
                                    <p:animEffect transition="in" filter="checkerboard(across)">
                                      <p:cBhvr>
                                        <p:cTn id="17" dur="500"/>
                                        <p:tgtEl>
                                          <p:spTgt spid="452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182">
                                            <p:txEl>
                                              <p:pRg st="0" end="0"/>
                                            </p:txEl>
                                          </p:spTgt>
                                        </p:tgtEl>
                                        <p:attrNameLst>
                                          <p:attrName>style.visibility</p:attrName>
                                        </p:attrNameLst>
                                      </p:cBhvr>
                                      <p:to>
                                        <p:strVal val="visible"/>
                                      </p:to>
                                    </p:set>
                                    <p:animEffect transition="in" filter="wipe(left)">
                                      <p:cBhvr>
                                        <p:cTn id="22" dur="500"/>
                                        <p:tgtEl>
                                          <p:spTgt spid="4518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5182">
                                            <p:txEl>
                                              <p:pRg st="1" end="1"/>
                                            </p:txEl>
                                          </p:spTgt>
                                        </p:tgtEl>
                                        <p:attrNameLst>
                                          <p:attrName>style.visibility</p:attrName>
                                        </p:attrNameLst>
                                      </p:cBhvr>
                                      <p:to>
                                        <p:strVal val="visible"/>
                                      </p:to>
                                    </p:set>
                                    <p:animEffect transition="in" filter="wipe(left)">
                                      <p:cBhvr>
                                        <p:cTn id="27" dur="500"/>
                                        <p:tgtEl>
                                          <p:spTgt spid="45182">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499"/>
                                          </p:stCondLst>
                                        </p:cTn>
                                        <p:tgtEl>
                                          <p:spTgt spid="4533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5272"/>
                                        </p:tgtEl>
                                        <p:attrNameLst>
                                          <p:attrName>style.visibility</p:attrName>
                                        </p:attrNameLst>
                                      </p:cBhvr>
                                      <p:to>
                                        <p:strVal val="visible"/>
                                      </p:to>
                                    </p:set>
                                    <p:animEffect transition="in" filter="wipe(left)">
                                      <p:cBhvr>
                                        <p:cTn id="36" dur="500"/>
                                        <p:tgtEl>
                                          <p:spTgt spid="45272"/>
                                        </p:tgtEl>
                                      </p:cBhvr>
                                    </p:animEffect>
                                  </p:childTnLst>
                                </p:cTn>
                              </p:par>
                            </p:childTnLst>
                          </p:cTn>
                        </p:par>
                        <p:par>
                          <p:cTn id="37" fill="hold">
                            <p:stCondLst>
                              <p:cond delay="500"/>
                            </p:stCondLst>
                            <p:childTnLst>
                              <p:par>
                                <p:cTn id="38" presetID="2" presetClass="entr" presetSubtype="4" fill="hold" grpId="0" nodeType="afterEffect">
                                  <p:stCondLst>
                                    <p:cond delay="0"/>
                                  </p:stCondLst>
                                  <p:childTnLst>
                                    <p:set>
                                      <p:cBhvr>
                                        <p:cTn id="39" dur="1" fill="hold">
                                          <p:stCondLst>
                                            <p:cond delay="0"/>
                                          </p:stCondLst>
                                        </p:cTn>
                                        <p:tgtEl>
                                          <p:spTgt spid="45273"/>
                                        </p:tgtEl>
                                        <p:attrNameLst>
                                          <p:attrName>style.visibility</p:attrName>
                                        </p:attrNameLst>
                                      </p:cBhvr>
                                      <p:to>
                                        <p:strVal val="visible"/>
                                      </p:to>
                                    </p:set>
                                    <p:anim calcmode="lin" valueType="num">
                                      <p:cBhvr additive="base">
                                        <p:cTn id="40" dur="500" fill="hold"/>
                                        <p:tgtEl>
                                          <p:spTgt spid="45273"/>
                                        </p:tgtEl>
                                        <p:attrNameLst>
                                          <p:attrName>ppt_x</p:attrName>
                                        </p:attrNameLst>
                                      </p:cBhvr>
                                      <p:tavLst>
                                        <p:tav tm="0">
                                          <p:val>
                                            <p:strVal val="#ppt_x"/>
                                          </p:val>
                                        </p:tav>
                                        <p:tav tm="100000">
                                          <p:val>
                                            <p:strVal val="#ppt_x"/>
                                          </p:val>
                                        </p:tav>
                                      </p:tavLst>
                                    </p:anim>
                                    <p:anim calcmode="lin" valueType="num">
                                      <p:cBhvr additive="base">
                                        <p:cTn id="41" dur="500" fill="hold"/>
                                        <p:tgtEl>
                                          <p:spTgt spid="452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80" grpId="0" autoUpdateAnimBg="0"/>
      <p:bldP spid="45182" grpId="0" build="p" autoUpdateAnimBg="0"/>
      <p:bldP spid="45271" grpId="0" autoUpdateAnimBg="0"/>
      <p:bldP spid="45272" grpId="0" autoUpdateAnimBg="0"/>
      <p:bldP spid="4527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2"/>
          <p:cNvSpPr>
            <a:spLocks noGrp="1"/>
          </p:cNvSpPr>
          <p:nvPr>
            <p:ph type="sldNum" sz="quarter" idx="11"/>
          </p:nvPr>
        </p:nvSpPr>
        <p:spPr/>
        <p:txBody>
          <a:bodyPr/>
          <a:lstStyle/>
          <a:p>
            <a:fld id="{B04B8A8D-D859-4DB1-B769-E6D82E8A94FC}" type="slidenum">
              <a:rPr lang="en-US" altLang="zh-CN"/>
              <a:pPr/>
              <a:t>19</a:t>
            </a:fld>
            <a:endParaRPr lang="en-US" altLang="zh-CN"/>
          </a:p>
        </p:txBody>
      </p:sp>
      <p:sp>
        <p:nvSpPr>
          <p:cNvPr id="46082" name="Text Box 2"/>
          <p:cNvSpPr txBox="1">
            <a:spLocks noChangeArrowheads="1"/>
          </p:cNvSpPr>
          <p:nvPr/>
        </p:nvSpPr>
        <p:spPr bwMode="auto">
          <a:xfrm>
            <a:off x="711200" y="1209676"/>
            <a:ext cx="10788651" cy="2155825"/>
          </a:xfrm>
          <a:prstGeom prst="rect">
            <a:avLst/>
          </a:prstGeom>
          <a:noFill/>
          <a:ln w="28575">
            <a:noFill/>
            <a:miter lim="800000"/>
            <a:headEnd/>
            <a:tailEnd/>
          </a:ln>
          <a:effectLst/>
        </p:spPr>
        <p:txBody>
          <a:bodyPr lIns="90000" tIns="46800" rIns="90000" bIns="46800">
            <a:spAutoFit/>
          </a:bodyPr>
          <a:lstStyle/>
          <a:p>
            <a:pPr>
              <a:lnSpc>
                <a:spcPct val="120000"/>
              </a:lnSpc>
              <a:spcBef>
                <a:spcPct val="20000"/>
              </a:spcBef>
            </a:pPr>
            <a:r>
              <a:rPr kumimoji="1" lang="zh-CN" altLang="en-US" sz="2600" b="1">
                <a:solidFill>
                  <a:srgbClr val="0033CC"/>
                </a:solidFill>
                <a:latin typeface="Times New Roman" pitchFamily="18" charset="0"/>
              </a:rPr>
              <a:t>积分型单稳态触发器：</a:t>
            </a:r>
          </a:p>
          <a:p>
            <a:pPr>
              <a:lnSpc>
                <a:spcPct val="120000"/>
              </a:lnSpc>
              <a:spcBef>
                <a:spcPct val="20000"/>
              </a:spcBef>
            </a:pPr>
            <a:r>
              <a:rPr kumimoji="1" lang="zh-CN" altLang="en-US" sz="2600" b="1">
                <a:latin typeface="Times New Roman" pitchFamily="18" charset="0"/>
              </a:rPr>
              <a:t>宽脉冲触发，触发脉冲宽度要求</a:t>
            </a:r>
            <a:r>
              <a:rPr kumimoji="1" lang="en-US" altLang="zh-CN" sz="2600" b="1" i="1">
                <a:latin typeface="Times New Roman" pitchFamily="18" charset="0"/>
              </a:rPr>
              <a:t>t</a:t>
            </a:r>
            <a:r>
              <a:rPr kumimoji="1" lang="en-US" altLang="zh-CN" sz="2600" b="1" baseline="-25000">
                <a:latin typeface="Times New Roman" pitchFamily="18" charset="0"/>
              </a:rPr>
              <a:t>pi</a:t>
            </a:r>
            <a:r>
              <a:rPr kumimoji="1" lang="en-US" altLang="zh-CN" sz="2600" b="1">
                <a:latin typeface="Times New Roman" pitchFamily="18" charset="0"/>
              </a:rPr>
              <a:t>&gt;</a:t>
            </a:r>
            <a:r>
              <a:rPr kumimoji="1" lang="en-US" altLang="zh-CN" sz="2600" b="1" i="1">
                <a:latin typeface="Times New Roman" pitchFamily="18" charset="0"/>
              </a:rPr>
              <a:t>t</a:t>
            </a:r>
            <a:r>
              <a:rPr kumimoji="1" lang="en-US" altLang="zh-CN" sz="2600" b="1" baseline="-25000">
                <a:latin typeface="Times New Roman" pitchFamily="18" charset="0"/>
              </a:rPr>
              <a:t>W</a:t>
            </a:r>
            <a:r>
              <a:rPr kumimoji="1" lang="zh-CN" altLang="en-US" sz="2600" b="1">
                <a:latin typeface="Times New Roman" pitchFamily="18" charset="0"/>
              </a:rPr>
              <a:t>，尖峰脉冲干扰不会引起误动作</a:t>
            </a:r>
            <a:r>
              <a:rPr kumimoji="1" lang="en-US" altLang="zh-CN" sz="2600" b="1">
                <a:latin typeface="Times New Roman" pitchFamily="18" charset="0"/>
              </a:rPr>
              <a:t>——</a:t>
            </a:r>
            <a:r>
              <a:rPr kumimoji="1" lang="zh-CN" altLang="en-US" sz="2600" b="1">
                <a:latin typeface="Times New Roman" pitchFamily="18" charset="0"/>
              </a:rPr>
              <a:t>抗干扰能力较强。</a:t>
            </a:r>
          </a:p>
          <a:p>
            <a:pPr>
              <a:lnSpc>
                <a:spcPct val="120000"/>
              </a:lnSpc>
              <a:spcBef>
                <a:spcPct val="20000"/>
              </a:spcBef>
            </a:pPr>
            <a:r>
              <a:rPr kumimoji="1" lang="zh-CN" altLang="en-US" sz="2600" b="1">
                <a:latin typeface="Times New Roman" pitchFamily="18" charset="0"/>
              </a:rPr>
              <a:t>但是由于没有正反馈，输出波形的边沿不理想。</a:t>
            </a:r>
          </a:p>
        </p:txBody>
      </p:sp>
      <p:sp>
        <p:nvSpPr>
          <p:cNvPr id="46083" name="Text Box 3"/>
          <p:cNvSpPr txBox="1">
            <a:spLocks noChangeArrowheads="1"/>
          </p:cNvSpPr>
          <p:nvPr/>
        </p:nvSpPr>
        <p:spPr bwMode="auto">
          <a:xfrm>
            <a:off x="711200" y="3836989"/>
            <a:ext cx="10687051" cy="1679575"/>
          </a:xfrm>
          <a:prstGeom prst="rect">
            <a:avLst/>
          </a:prstGeom>
          <a:noFill/>
          <a:ln w="28575">
            <a:noFill/>
            <a:miter lim="800000"/>
            <a:headEnd/>
            <a:tailEnd/>
          </a:ln>
          <a:effectLst/>
        </p:spPr>
        <p:txBody>
          <a:bodyPr lIns="90000" tIns="46800" rIns="90000" bIns="46800">
            <a:spAutoFit/>
          </a:bodyPr>
          <a:lstStyle/>
          <a:p>
            <a:pPr>
              <a:lnSpc>
                <a:spcPct val="120000"/>
              </a:lnSpc>
              <a:spcBef>
                <a:spcPct val="20000"/>
              </a:spcBef>
            </a:pPr>
            <a:r>
              <a:rPr kumimoji="1" lang="zh-CN" altLang="en-US" sz="2600" b="1">
                <a:solidFill>
                  <a:srgbClr val="0033CC"/>
                </a:solidFill>
                <a:latin typeface="Times New Roman" pitchFamily="18" charset="0"/>
              </a:rPr>
              <a:t>微分型单稳态触发器：</a:t>
            </a:r>
          </a:p>
          <a:p>
            <a:pPr>
              <a:lnSpc>
                <a:spcPct val="120000"/>
              </a:lnSpc>
              <a:spcBef>
                <a:spcPct val="20000"/>
              </a:spcBef>
            </a:pPr>
            <a:r>
              <a:rPr kumimoji="1" lang="zh-CN" altLang="en-US" sz="2600" b="1">
                <a:latin typeface="Times New Roman" pitchFamily="18" charset="0"/>
              </a:rPr>
              <a:t>窄脉冲触发，容易引起误动作；</a:t>
            </a:r>
          </a:p>
          <a:p>
            <a:pPr>
              <a:lnSpc>
                <a:spcPct val="120000"/>
              </a:lnSpc>
              <a:spcBef>
                <a:spcPct val="20000"/>
              </a:spcBef>
            </a:pPr>
            <a:r>
              <a:rPr kumimoji="1" lang="zh-CN" altLang="en-US" sz="2600" b="1">
                <a:latin typeface="Times New Roman" pitchFamily="18" charset="0"/>
              </a:rPr>
              <a:t>电路中有正反馈，所以输出的边沿比较好。</a:t>
            </a:r>
          </a:p>
        </p:txBody>
      </p:sp>
      <p:sp>
        <p:nvSpPr>
          <p:cNvPr id="46087" name="Rectangle 7"/>
          <p:cNvSpPr>
            <a:spLocks noChangeArrowheads="1"/>
          </p:cNvSpPr>
          <p:nvPr/>
        </p:nvSpPr>
        <p:spPr bwMode="auto">
          <a:xfrm>
            <a:off x="812800" y="606426"/>
            <a:ext cx="6502400" cy="371513"/>
          </a:xfrm>
          <a:prstGeom prst="rect">
            <a:avLst/>
          </a:prstGeom>
          <a:noFill/>
          <a:ln w="28575">
            <a:noFill/>
            <a:miter lim="800000"/>
            <a:headEnd/>
            <a:tailEnd/>
          </a:ln>
          <a:effectLst/>
        </p:spPr>
        <p:txBody>
          <a:bodyPr lIns="90000" tIns="46800" rIns="90000" bIns="46800">
            <a:spAutoFit/>
          </a:bodyPr>
          <a:lstStyle/>
          <a:p>
            <a:r>
              <a:rPr kumimoji="1" lang="zh-CN" altLang="en-US" b="1">
                <a:solidFill>
                  <a:srgbClr val="CC3300"/>
                </a:solidFill>
                <a:latin typeface="Times New Roman" pitchFamily="18" charset="0"/>
              </a:rPr>
              <a:t>两种单稳态触发器比较：</a:t>
            </a:r>
          </a:p>
        </p:txBody>
      </p:sp>
      <p:sp>
        <p:nvSpPr>
          <p:cNvPr id="46088" name="Rectangle 8"/>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082">
                                            <p:txEl>
                                              <p:pRg st="0" end="0"/>
                                            </p:txEl>
                                          </p:spTgt>
                                        </p:tgtEl>
                                        <p:attrNameLst>
                                          <p:attrName>style.visibility</p:attrName>
                                        </p:attrNameLst>
                                      </p:cBhvr>
                                      <p:to>
                                        <p:strVal val="visible"/>
                                      </p:to>
                                    </p:set>
                                    <p:animEffect transition="in" filter="wipe(left)">
                                      <p:cBhvr>
                                        <p:cTn id="7" dur="500"/>
                                        <p:tgtEl>
                                          <p:spTgt spid="4608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082">
                                            <p:txEl>
                                              <p:pRg st="1" end="1"/>
                                            </p:txEl>
                                          </p:spTgt>
                                        </p:tgtEl>
                                        <p:attrNameLst>
                                          <p:attrName>style.visibility</p:attrName>
                                        </p:attrNameLst>
                                      </p:cBhvr>
                                      <p:to>
                                        <p:strVal val="visible"/>
                                      </p:to>
                                    </p:set>
                                    <p:animEffect transition="in" filter="wipe(left)">
                                      <p:cBhvr>
                                        <p:cTn id="12" dur="500"/>
                                        <p:tgtEl>
                                          <p:spTgt spid="4608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6082">
                                            <p:txEl>
                                              <p:pRg st="2" end="2"/>
                                            </p:txEl>
                                          </p:spTgt>
                                        </p:tgtEl>
                                        <p:attrNameLst>
                                          <p:attrName>style.visibility</p:attrName>
                                        </p:attrNameLst>
                                      </p:cBhvr>
                                      <p:to>
                                        <p:strVal val="visible"/>
                                      </p:to>
                                    </p:set>
                                    <p:animEffect transition="in" filter="wipe(left)">
                                      <p:cBhvr>
                                        <p:cTn id="17" dur="500"/>
                                        <p:tgtEl>
                                          <p:spTgt spid="4608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6083">
                                            <p:txEl>
                                              <p:pRg st="0" end="0"/>
                                            </p:txEl>
                                          </p:spTgt>
                                        </p:tgtEl>
                                        <p:attrNameLst>
                                          <p:attrName>style.visibility</p:attrName>
                                        </p:attrNameLst>
                                      </p:cBhvr>
                                      <p:to>
                                        <p:strVal val="visible"/>
                                      </p:to>
                                    </p:set>
                                    <p:animEffect transition="in" filter="wipe(left)">
                                      <p:cBhvr>
                                        <p:cTn id="22" dur="500"/>
                                        <p:tgtEl>
                                          <p:spTgt spid="4608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6083">
                                            <p:txEl>
                                              <p:pRg st="1" end="1"/>
                                            </p:txEl>
                                          </p:spTgt>
                                        </p:tgtEl>
                                        <p:attrNameLst>
                                          <p:attrName>style.visibility</p:attrName>
                                        </p:attrNameLst>
                                      </p:cBhvr>
                                      <p:to>
                                        <p:strVal val="visible"/>
                                      </p:to>
                                    </p:set>
                                    <p:animEffect transition="in" filter="wipe(left)">
                                      <p:cBhvr>
                                        <p:cTn id="27" dur="500"/>
                                        <p:tgtEl>
                                          <p:spTgt spid="4608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6083">
                                            <p:txEl>
                                              <p:pRg st="2" end="2"/>
                                            </p:txEl>
                                          </p:spTgt>
                                        </p:tgtEl>
                                        <p:attrNameLst>
                                          <p:attrName>style.visibility</p:attrName>
                                        </p:attrNameLst>
                                      </p:cBhvr>
                                      <p:to>
                                        <p:strVal val="visible"/>
                                      </p:to>
                                    </p:set>
                                    <p:animEffect transition="in" filter="wipe(left)">
                                      <p:cBhvr>
                                        <p:cTn id="32" dur="500"/>
                                        <p:tgtEl>
                                          <p:spTgt spid="46083">
                                            <p:txEl>
                                              <p:pRg st="2" end="2"/>
                                            </p:txEl>
                                          </p:spTgt>
                                        </p:tgtEl>
                                      </p:cBhvr>
                                    </p:animEffect>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46088"/>
                                        </p:tgtEl>
                                        <p:attrNameLst>
                                          <p:attrName>style.visibility</p:attrName>
                                        </p:attrNameLst>
                                      </p:cBhvr>
                                      <p:to>
                                        <p:strVal val="visible"/>
                                      </p:to>
                                    </p:set>
                                    <p:anim calcmode="lin" valueType="num">
                                      <p:cBhvr additive="base">
                                        <p:cTn id="36" dur="500" fill="hold"/>
                                        <p:tgtEl>
                                          <p:spTgt spid="46088"/>
                                        </p:tgtEl>
                                        <p:attrNameLst>
                                          <p:attrName>ppt_x</p:attrName>
                                        </p:attrNameLst>
                                      </p:cBhvr>
                                      <p:tavLst>
                                        <p:tav tm="0">
                                          <p:val>
                                            <p:strVal val="#ppt_x"/>
                                          </p:val>
                                        </p:tav>
                                        <p:tav tm="100000">
                                          <p:val>
                                            <p:strVal val="#ppt_x"/>
                                          </p:val>
                                        </p:tav>
                                      </p:tavLst>
                                    </p:anim>
                                    <p:anim calcmode="lin" valueType="num">
                                      <p:cBhvr additive="base">
                                        <p:cTn id="37" dur="500" fill="hold"/>
                                        <p:tgtEl>
                                          <p:spTgt spid="460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autoUpdateAnimBg="0"/>
      <p:bldP spid="46083" grpId="0" build="p" autoUpdateAnimBg="0"/>
      <p:bldP spid="46088"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4"/>
          <p:cNvSpPr>
            <a:spLocks noGrp="1"/>
          </p:cNvSpPr>
          <p:nvPr>
            <p:ph type="sldNum" sz="quarter" idx="11"/>
          </p:nvPr>
        </p:nvSpPr>
        <p:spPr/>
        <p:txBody>
          <a:bodyPr/>
          <a:lstStyle/>
          <a:p>
            <a:fld id="{183450A6-2A8A-4F6D-9E66-5B37ACDBA64F}" type="slidenum">
              <a:rPr lang="en-US" altLang="zh-CN"/>
              <a:pPr/>
              <a:t>2</a:t>
            </a:fld>
            <a:endParaRPr lang="en-US" altLang="zh-CN"/>
          </a:p>
        </p:txBody>
      </p:sp>
      <p:sp>
        <p:nvSpPr>
          <p:cNvPr id="282637" name="Rectangle 13"/>
          <p:cNvSpPr>
            <a:spLocks noGrp="1" noChangeArrowheads="1"/>
          </p:cNvSpPr>
          <p:nvPr>
            <p:ph type="title"/>
          </p:nvPr>
        </p:nvSpPr>
        <p:spPr>
          <a:xfrm>
            <a:off x="914400" y="607742"/>
            <a:ext cx="10363200" cy="535531"/>
          </a:xfrm>
          <a:noFill/>
          <a:ln/>
        </p:spPr>
        <p:txBody>
          <a:bodyPr>
            <a:spAutoFit/>
          </a:bodyPr>
          <a:lstStyle/>
          <a:p>
            <a:pPr algn="ctr"/>
            <a:r>
              <a:rPr lang="en-US" altLang="zh-CN" sz="3200" b="1" dirty="0" smtClean="0">
                <a:solidFill>
                  <a:srgbClr val="CC3300"/>
                </a:solidFill>
                <a:latin typeface="Times New Roman" pitchFamily="18" charset="0"/>
                <a:ea typeface="黑体" pitchFamily="49" charset="-122"/>
              </a:rPr>
              <a:t>6.1 </a:t>
            </a:r>
            <a:r>
              <a:rPr lang="zh-CN" altLang="en-US" sz="3200" b="1" dirty="0" smtClean="0">
                <a:solidFill>
                  <a:srgbClr val="CC3300"/>
                </a:solidFill>
                <a:latin typeface="Times New Roman" pitchFamily="18" charset="0"/>
                <a:ea typeface="黑体" pitchFamily="49" charset="-122"/>
              </a:rPr>
              <a:t>概述</a:t>
            </a:r>
            <a:endParaRPr lang="zh-CN" altLang="en-US" sz="3200" b="1" dirty="0">
              <a:solidFill>
                <a:srgbClr val="CC3300"/>
              </a:solidFill>
              <a:latin typeface="Times New Roman" pitchFamily="18" charset="0"/>
              <a:ea typeface="黑体" pitchFamily="49" charset="-122"/>
            </a:endParaRPr>
          </a:p>
        </p:txBody>
      </p:sp>
      <p:sp>
        <p:nvSpPr>
          <p:cNvPr id="282638" name="Line 14"/>
          <p:cNvSpPr>
            <a:spLocks noChangeShapeType="1"/>
          </p:cNvSpPr>
          <p:nvPr/>
        </p:nvSpPr>
        <p:spPr bwMode="auto">
          <a:xfrm>
            <a:off x="1871133" y="1125538"/>
            <a:ext cx="8832851" cy="0"/>
          </a:xfrm>
          <a:prstGeom prst="line">
            <a:avLst/>
          </a:prstGeom>
          <a:noFill/>
          <a:ln w="76200" cmpd="tri">
            <a:solidFill>
              <a:srgbClr val="FF33CC"/>
            </a:solidFill>
            <a:round/>
            <a:headEnd/>
            <a:tailEnd/>
          </a:ln>
          <a:effectLst/>
        </p:spPr>
        <p:txBody>
          <a:bodyPr wrap="none" lIns="90000" tIns="46800" rIns="90000" bIns="46800">
            <a:spAutoFit/>
          </a:bodyPr>
          <a:lstStyle/>
          <a:p>
            <a:endParaRPr lang="zh-CN" altLang="en-US"/>
          </a:p>
        </p:txBody>
      </p:sp>
      <p:sp>
        <p:nvSpPr>
          <p:cNvPr id="282646" name="Rectangle 22"/>
          <p:cNvSpPr>
            <a:spLocks noChangeArrowheads="1"/>
          </p:cNvSpPr>
          <p:nvPr/>
        </p:nvSpPr>
        <p:spPr bwMode="auto">
          <a:xfrm>
            <a:off x="10703984" y="60928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13" name="Rectangle 2"/>
          <p:cNvSpPr>
            <a:spLocks noChangeArrowheads="1"/>
          </p:cNvSpPr>
          <p:nvPr/>
        </p:nvSpPr>
        <p:spPr bwMode="auto">
          <a:xfrm>
            <a:off x="406400" y="1066800"/>
            <a:ext cx="4495800" cy="457200"/>
          </a:xfrm>
          <a:prstGeom prst="rect">
            <a:avLst/>
          </a:prstGeom>
          <a:noFill/>
          <a:ln w="9525">
            <a:noFill/>
            <a:miter lim="800000"/>
            <a:headEnd/>
            <a:tailEnd/>
          </a:ln>
        </p:spPr>
        <p:txBody>
          <a:bodyPr>
            <a:spAutoFit/>
          </a:bodyPr>
          <a:lstStyle/>
          <a:p>
            <a:pPr indent="269875" algn="just" eaLnBrk="0" hangingPunct="0"/>
            <a:r>
              <a:rPr kumimoji="0" lang="zh-CN" altLang="en-US" sz="2400" b="1" dirty="0"/>
              <a:t>一、脉冲信号的定义</a:t>
            </a:r>
          </a:p>
        </p:txBody>
      </p:sp>
      <p:sp>
        <p:nvSpPr>
          <p:cNvPr id="14" name="Rectangle 3"/>
          <p:cNvSpPr>
            <a:spLocks noChangeArrowheads="1"/>
          </p:cNvSpPr>
          <p:nvPr/>
        </p:nvSpPr>
        <p:spPr bwMode="auto">
          <a:xfrm>
            <a:off x="685800" y="3943350"/>
            <a:ext cx="1930400" cy="457200"/>
          </a:xfrm>
          <a:prstGeom prst="rect">
            <a:avLst/>
          </a:prstGeom>
          <a:noFill/>
          <a:ln w="9525">
            <a:noFill/>
            <a:miter lim="800000"/>
            <a:headEnd/>
            <a:tailEnd/>
          </a:ln>
        </p:spPr>
        <p:txBody>
          <a:bodyPr>
            <a:spAutoFit/>
          </a:bodyPr>
          <a:lstStyle/>
          <a:p>
            <a:pPr eaLnBrk="0" hangingPunct="0"/>
            <a:r>
              <a:rPr kumimoji="0" lang="zh-CN" altLang="en-US" sz="2400" b="1">
                <a:latin typeface="宋体" charset="-122"/>
              </a:rPr>
              <a:t>三角波：</a:t>
            </a:r>
            <a:r>
              <a:rPr kumimoji="0" lang="zh-CN" altLang="en-US" sz="1400"/>
              <a:t> </a:t>
            </a:r>
            <a:endParaRPr kumimoji="0" lang="zh-CN" altLang="en-US" sz="2400"/>
          </a:p>
        </p:txBody>
      </p:sp>
      <p:sp>
        <p:nvSpPr>
          <p:cNvPr id="15" name="Rectangle 4"/>
          <p:cNvSpPr>
            <a:spLocks noChangeArrowheads="1"/>
          </p:cNvSpPr>
          <p:nvPr/>
        </p:nvSpPr>
        <p:spPr bwMode="auto">
          <a:xfrm>
            <a:off x="711200" y="4800600"/>
            <a:ext cx="2133600" cy="457200"/>
          </a:xfrm>
          <a:prstGeom prst="rect">
            <a:avLst/>
          </a:prstGeom>
          <a:noFill/>
          <a:ln w="9525">
            <a:noFill/>
            <a:miter lim="800000"/>
            <a:headEnd/>
            <a:tailEnd/>
          </a:ln>
        </p:spPr>
        <p:txBody>
          <a:bodyPr>
            <a:spAutoFit/>
          </a:bodyPr>
          <a:lstStyle/>
          <a:p>
            <a:pPr eaLnBrk="0" hangingPunct="0"/>
            <a:r>
              <a:rPr kumimoji="0" lang="zh-CN" altLang="en-US" sz="2400" b="1">
                <a:latin typeface="宋体" charset="-122"/>
              </a:rPr>
              <a:t>锯齿波：</a:t>
            </a:r>
            <a:r>
              <a:rPr kumimoji="0" lang="zh-CN" altLang="en-US" sz="1400"/>
              <a:t> </a:t>
            </a:r>
            <a:endParaRPr kumimoji="0" lang="zh-CN" altLang="en-US" sz="2400"/>
          </a:p>
        </p:txBody>
      </p:sp>
      <p:sp>
        <p:nvSpPr>
          <p:cNvPr id="16" name="Rectangle 5"/>
          <p:cNvSpPr>
            <a:spLocks noChangeArrowheads="1"/>
          </p:cNvSpPr>
          <p:nvPr/>
        </p:nvSpPr>
        <p:spPr bwMode="auto">
          <a:xfrm>
            <a:off x="660400" y="5638800"/>
            <a:ext cx="2971800" cy="457200"/>
          </a:xfrm>
          <a:prstGeom prst="rect">
            <a:avLst/>
          </a:prstGeom>
          <a:noFill/>
          <a:ln w="9525">
            <a:noFill/>
            <a:miter lim="800000"/>
            <a:headEnd/>
            <a:tailEnd/>
          </a:ln>
        </p:spPr>
        <p:txBody>
          <a:bodyPr>
            <a:spAutoFit/>
          </a:bodyPr>
          <a:lstStyle/>
          <a:p>
            <a:pPr eaLnBrk="0" hangingPunct="0"/>
            <a:r>
              <a:rPr kumimoji="0" lang="zh-CN" altLang="en-US" sz="2400" b="1">
                <a:latin typeface="宋体" charset="-122"/>
              </a:rPr>
              <a:t>微分窄脉冲：</a:t>
            </a:r>
            <a:r>
              <a:rPr kumimoji="0" lang="zh-CN" altLang="en-US" sz="1400"/>
              <a:t> </a:t>
            </a:r>
            <a:endParaRPr kumimoji="0" lang="zh-CN" altLang="en-US" sz="2400"/>
          </a:p>
        </p:txBody>
      </p:sp>
      <p:grpSp>
        <p:nvGrpSpPr>
          <p:cNvPr id="17" name="Group 6"/>
          <p:cNvGrpSpPr>
            <a:grpSpLocks/>
          </p:cNvGrpSpPr>
          <p:nvPr/>
        </p:nvGrpSpPr>
        <p:grpSpPr bwMode="auto">
          <a:xfrm>
            <a:off x="3327400" y="3105150"/>
            <a:ext cx="4851400" cy="342900"/>
            <a:chOff x="1344" y="1956"/>
            <a:chExt cx="2292" cy="216"/>
          </a:xfrm>
        </p:grpSpPr>
        <p:sp>
          <p:nvSpPr>
            <p:cNvPr id="18" name="Line 7"/>
            <p:cNvSpPr>
              <a:spLocks noChangeShapeType="1"/>
            </p:cNvSpPr>
            <p:nvPr/>
          </p:nvSpPr>
          <p:spPr bwMode="auto">
            <a:xfrm>
              <a:off x="3175" y="2166"/>
              <a:ext cx="461" cy="0"/>
            </a:xfrm>
            <a:prstGeom prst="line">
              <a:avLst/>
            </a:prstGeom>
            <a:noFill/>
            <a:ln w="25400">
              <a:solidFill>
                <a:srgbClr val="FF0000"/>
              </a:solidFill>
              <a:round/>
              <a:headEnd/>
              <a:tailEnd/>
            </a:ln>
          </p:spPr>
          <p:txBody>
            <a:bodyPr/>
            <a:lstStyle/>
            <a:p>
              <a:endParaRPr lang="zh-CN" altLang="en-US"/>
            </a:p>
          </p:txBody>
        </p:sp>
        <p:sp>
          <p:nvSpPr>
            <p:cNvPr id="19" name="Line 8"/>
            <p:cNvSpPr>
              <a:spLocks noChangeShapeType="1"/>
            </p:cNvSpPr>
            <p:nvPr/>
          </p:nvSpPr>
          <p:spPr bwMode="auto">
            <a:xfrm>
              <a:off x="1344" y="2159"/>
              <a:ext cx="461" cy="0"/>
            </a:xfrm>
            <a:prstGeom prst="line">
              <a:avLst/>
            </a:prstGeom>
            <a:noFill/>
            <a:ln w="25400">
              <a:solidFill>
                <a:srgbClr val="FF0000"/>
              </a:solidFill>
              <a:round/>
              <a:headEnd/>
              <a:tailEnd/>
            </a:ln>
          </p:spPr>
          <p:txBody>
            <a:bodyPr/>
            <a:lstStyle/>
            <a:p>
              <a:endParaRPr lang="zh-CN" altLang="en-US"/>
            </a:p>
          </p:txBody>
        </p:sp>
        <p:sp>
          <p:nvSpPr>
            <p:cNvPr id="20" name="Line 9"/>
            <p:cNvSpPr>
              <a:spLocks noChangeShapeType="1"/>
            </p:cNvSpPr>
            <p:nvPr/>
          </p:nvSpPr>
          <p:spPr bwMode="auto">
            <a:xfrm>
              <a:off x="1799" y="1956"/>
              <a:ext cx="149" cy="0"/>
            </a:xfrm>
            <a:prstGeom prst="line">
              <a:avLst/>
            </a:prstGeom>
            <a:noFill/>
            <a:ln w="25400">
              <a:solidFill>
                <a:srgbClr val="FF0000"/>
              </a:solidFill>
              <a:round/>
              <a:headEnd/>
              <a:tailEnd/>
            </a:ln>
          </p:spPr>
          <p:txBody>
            <a:bodyPr/>
            <a:lstStyle/>
            <a:p>
              <a:endParaRPr lang="zh-CN" altLang="en-US"/>
            </a:p>
          </p:txBody>
        </p:sp>
        <p:sp>
          <p:nvSpPr>
            <p:cNvPr id="21" name="Line 10"/>
            <p:cNvSpPr>
              <a:spLocks noChangeShapeType="1"/>
            </p:cNvSpPr>
            <p:nvPr/>
          </p:nvSpPr>
          <p:spPr bwMode="auto">
            <a:xfrm flipV="1">
              <a:off x="1805" y="1956"/>
              <a:ext cx="0" cy="209"/>
            </a:xfrm>
            <a:prstGeom prst="line">
              <a:avLst/>
            </a:prstGeom>
            <a:noFill/>
            <a:ln w="25400">
              <a:solidFill>
                <a:srgbClr val="FF0000"/>
              </a:solidFill>
              <a:round/>
              <a:headEnd/>
              <a:tailEnd/>
            </a:ln>
          </p:spPr>
          <p:txBody>
            <a:bodyPr/>
            <a:lstStyle/>
            <a:p>
              <a:endParaRPr lang="zh-CN" altLang="en-US"/>
            </a:p>
          </p:txBody>
        </p:sp>
        <p:sp>
          <p:nvSpPr>
            <p:cNvPr id="22" name="Line 11"/>
            <p:cNvSpPr>
              <a:spLocks noChangeShapeType="1"/>
            </p:cNvSpPr>
            <p:nvPr/>
          </p:nvSpPr>
          <p:spPr bwMode="auto">
            <a:xfrm flipV="1">
              <a:off x="1947" y="1962"/>
              <a:ext cx="0" cy="209"/>
            </a:xfrm>
            <a:prstGeom prst="line">
              <a:avLst/>
            </a:prstGeom>
            <a:noFill/>
            <a:ln w="25400">
              <a:solidFill>
                <a:srgbClr val="FF0000"/>
              </a:solidFill>
              <a:round/>
              <a:headEnd/>
              <a:tailEnd/>
            </a:ln>
          </p:spPr>
          <p:txBody>
            <a:bodyPr/>
            <a:lstStyle/>
            <a:p>
              <a:endParaRPr lang="zh-CN" altLang="en-US"/>
            </a:p>
          </p:txBody>
        </p:sp>
        <p:sp>
          <p:nvSpPr>
            <p:cNvPr id="23" name="Line 12"/>
            <p:cNvSpPr>
              <a:spLocks noChangeShapeType="1"/>
            </p:cNvSpPr>
            <p:nvPr/>
          </p:nvSpPr>
          <p:spPr bwMode="auto">
            <a:xfrm>
              <a:off x="1942" y="2166"/>
              <a:ext cx="466" cy="0"/>
            </a:xfrm>
            <a:prstGeom prst="line">
              <a:avLst/>
            </a:prstGeom>
            <a:noFill/>
            <a:ln w="25400">
              <a:solidFill>
                <a:srgbClr val="FF0000"/>
              </a:solidFill>
              <a:round/>
              <a:headEnd/>
              <a:tailEnd/>
            </a:ln>
          </p:spPr>
          <p:txBody>
            <a:bodyPr/>
            <a:lstStyle/>
            <a:p>
              <a:endParaRPr lang="zh-CN" altLang="en-US"/>
            </a:p>
          </p:txBody>
        </p:sp>
        <p:sp>
          <p:nvSpPr>
            <p:cNvPr id="24" name="Line 13"/>
            <p:cNvSpPr>
              <a:spLocks noChangeShapeType="1"/>
            </p:cNvSpPr>
            <p:nvPr/>
          </p:nvSpPr>
          <p:spPr bwMode="auto">
            <a:xfrm>
              <a:off x="2414" y="1962"/>
              <a:ext cx="149" cy="0"/>
            </a:xfrm>
            <a:prstGeom prst="line">
              <a:avLst/>
            </a:prstGeom>
            <a:noFill/>
            <a:ln w="25400">
              <a:solidFill>
                <a:srgbClr val="FF0000"/>
              </a:solidFill>
              <a:round/>
              <a:headEnd/>
              <a:tailEnd/>
            </a:ln>
          </p:spPr>
          <p:txBody>
            <a:bodyPr/>
            <a:lstStyle/>
            <a:p>
              <a:endParaRPr lang="zh-CN" altLang="en-US"/>
            </a:p>
          </p:txBody>
        </p:sp>
        <p:sp>
          <p:nvSpPr>
            <p:cNvPr id="25" name="Line 14"/>
            <p:cNvSpPr>
              <a:spLocks noChangeShapeType="1"/>
            </p:cNvSpPr>
            <p:nvPr/>
          </p:nvSpPr>
          <p:spPr bwMode="auto">
            <a:xfrm flipV="1">
              <a:off x="2414" y="1962"/>
              <a:ext cx="0" cy="210"/>
            </a:xfrm>
            <a:prstGeom prst="line">
              <a:avLst/>
            </a:prstGeom>
            <a:noFill/>
            <a:ln w="25400">
              <a:solidFill>
                <a:srgbClr val="FF0000"/>
              </a:solidFill>
              <a:round/>
              <a:headEnd/>
              <a:tailEnd/>
            </a:ln>
          </p:spPr>
          <p:txBody>
            <a:bodyPr/>
            <a:lstStyle/>
            <a:p>
              <a:endParaRPr lang="zh-CN" altLang="en-US"/>
            </a:p>
          </p:txBody>
        </p:sp>
        <p:sp>
          <p:nvSpPr>
            <p:cNvPr id="26" name="Line 15"/>
            <p:cNvSpPr>
              <a:spLocks noChangeShapeType="1"/>
            </p:cNvSpPr>
            <p:nvPr/>
          </p:nvSpPr>
          <p:spPr bwMode="auto">
            <a:xfrm flipV="1">
              <a:off x="2556" y="1956"/>
              <a:ext cx="0" cy="216"/>
            </a:xfrm>
            <a:prstGeom prst="line">
              <a:avLst/>
            </a:prstGeom>
            <a:noFill/>
            <a:ln w="25400">
              <a:solidFill>
                <a:srgbClr val="FF0000"/>
              </a:solidFill>
              <a:round/>
              <a:headEnd/>
              <a:tailEnd/>
            </a:ln>
          </p:spPr>
          <p:txBody>
            <a:bodyPr/>
            <a:lstStyle/>
            <a:p>
              <a:endParaRPr lang="zh-CN" altLang="en-US"/>
            </a:p>
          </p:txBody>
        </p:sp>
        <p:sp>
          <p:nvSpPr>
            <p:cNvPr id="27" name="Line 16"/>
            <p:cNvSpPr>
              <a:spLocks noChangeShapeType="1"/>
            </p:cNvSpPr>
            <p:nvPr/>
          </p:nvSpPr>
          <p:spPr bwMode="auto">
            <a:xfrm>
              <a:off x="2564" y="2166"/>
              <a:ext cx="461" cy="0"/>
            </a:xfrm>
            <a:prstGeom prst="line">
              <a:avLst/>
            </a:prstGeom>
            <a:noFill/>
            <a:ln w="25400">
              <a:solidFill>
                <a:srgbClr val="FF0000"/>
              </a:solidFill>
              <a:round/>
              <a:headEnd/>
              <a:tailEnd/>
            </a:ln>
          </p:spPr>
          <p:txBody>
            <a:bodyPr/>
            <a:lstStyle/>
            <a:p>
              <a:endParaRPr lang="zh-CN" altLang="en-US"/>
            </a:p>
          </p:txBody>
        </p:sp>
        <p:sp>
          <p:nvSpPr>
            <p:cNvPr id="28" name="Line 17"/>
            <p:cNvSpPr>
              <a:spLocks noChangeShapeType="1"/>
            </p:cNvSpPr>
            <p:nvPr/>
          </p:nvSpPr>
          <p:spPr bwMode="auto">
            <a:xfrm>
              <a:off x="3031" y="1969"/>
              <a:ext cx="149" cy="0"/>
            </a:xfrm>
            <a:prstGeom prst="line">
              <a:avLst/>
            </a:prstGeom>
            <a:noFill/>
            <a:ln w="25400">
              <a:solidFill>
                <a:srgbClr val="FF0000"/>
              </a:solidFill>
              <a:round/>
              <a:headEnd/>
              <a:tailEnd/>
            </a:ln>
          </p:spPr>
          <p:txBody>
            <a:bodyPr/>
            <a:lstStyle/>
            <a:p>
              <a:endParaRPr lang="zh-CN" altLang="en-US"/>
            </a:p>
          </p:txBody>
        </p:sp>
        <p:sp>
          <p:nvSpPr>
            <p:cNvPr id="29" name="Line 18"/>
            <p:cNvSpPr>
              <a:spLocks noChangeShapeType="1"/>
            </p:cNvSpPr>
            <p:nvPr/>
          </p:nvSpPr>
          <p:spPr bwMode="auto">
            <a:xfrm flipV="1">
              <a:off x="3031" y="1969"/>
              <a:ext cx="0" cy="203"/>
            </a:xfrm>
            <a:prstGeom prst="line">
              <a:avLst/>
            </a:prstGeom>
            <a:noFill/>
            <a:ln w="25400">
              <a:solidFill>
                <a:srgbClr val="FF0000"/>
              </a:solidFill>
              <a:round/>
              <a:headEnd/>
              <a:tailEnd/>
            </a:ln>
          </p:spPr>
          <p:txBody>
            <a:bodyPr/>
            <a:lstStyle/>
            <a:p>
              <a:endParaRPr lang="zh-CN" altLang="en-US"/>
            </a:p>
          </p:txBody>
        </p:sp>
        <p:sp>
          <p:nvSpPr>
            <p:cNvPr id="30" name="Line 19"/>
            <p:cNvSpPr>
              <a:spLocks noChangeShapeType="1"/>
            </p:cNvSpPr>
            <p:nvPr/>
          </p:nvSpPr>
          <p:spPr bwMode="auto">
            <a:xfrm flipV="1">
              <a:off x="3173" y="1963"/>
              <a:ext cx="0" cy="209"/>
            </a:xfrm>
            <a:prstGeom prst="line">
              <a:avLst/>
            </a:prstGeom>
            <a:noFill/>
            <a:ln w="25400">
              <a:solidFill>
                <a:srgbClr val="FF0000"/>
              </a:solidFill>
              <a:round/>
              <a:headEnd/>
              <a:tailEnd/>
            </a:ln>
          </p:spPr>
          <p:txBody>
            <a:bodyPr/>
            <a:lstStyle/>
            <a:p>
              <a:endParaRPr lang="zh-CN" altLang="en-US"/>
            </a:p>
          </p:txBody>
        </p:sp>
      </p:grpSp>
      <p:grpSp>
        <p:nvGrpSpPr>
          <p:cNvPr id="31" name="Group 20"/>
          <p:cNvGrpSpPr>
            <a:grpSpLocks/>
          </p:cNvGrpSpPr>
          <p:nvPr/>
        </p:nvGrpSpPr>
        <p:grpSpPr bwMode="auto">
          <a:xfrm>
            <a:off x="3479800" y="3867150"/>
            <a:ext cx="4622800" cy="457200"/>
            <a:chOff x="4680" y="5490"/>
            <a:chExt cx="4620" cy="600"/>
          </a:xfrm>
        </p:grpSpPr>
        <p:sp>
          <p:nvSpPr>
            <p:cNvPr id="32" name="Line 21"/>
            <p:cNvSpPr>
              <a:spLocks noChangeShapeType="1"/>
            </p:cNvSpPr>
            <p:nvPr/>
          </p:nvSpPr>
          <p:spPr bwMode="auto">
            <a:xfrm flipV="1">
              <a:off x="4680" y="5490"/>
              <a:ext cx="1121" cy="583"/>
            </a:xfrm>
            <a:prstGeom prst="line">
              <a:avLst/>
            </a:prstGeom>
            <a:noFill/>
            <a:ln w="25400">
              <a:solidFill>
                <a:srgbClr val="0000FF"/>
              </a:solidFill>
              <a:round/>
              <a:headEnd/>
              <a:tailEnd/>
            </a:ln>
          </p:spPr>
          <p:txBody>
            <a:bodyPr/>
            <a:lstStyle/>
            <a:p>
              <a:endParaRPr lang="zh-CN" altLang="en-US"/>
            </a:p>
          </p:txBody>
        </p:sp>
        <p:sp>
          <p:nvSpPr>
            <p:cNvPr id="33" name="Line 22"/>
            <p:cNvSpPr>
              <a:spLocks noChangeShapeType="1"/>
            </p:cNvSpPr>
            <p:nvPr/>
          </p:nvSpPr>
          <p:spPr bwMode="auto">
            <a:xfrm>
              <a:off x="5771" y="5490"/>
              <a:ext cx="1227" cy="583"/>
            </a:xfrm>
            <a:prstGeom prst="line">
              <a:avLst/>
            </a:prstGeom>
            <a:noFill/>
            <a:ln w="25400">
              <a:solidFill>
                <a:srgbClr val="0000FF"/>
              </a:solidFill>
              <a:round/>
              <a:headEnd/>
              <a:tailEnd/>
            </a:ln>
          </p:spPr>
          <p:txBody>
            <a:bodyPr/>
            <a:lstStyle/>
            <a:p>
              <a:endParaRPr lang="zh-CN" altLang="en-US"/>
            </a:p>
          </p:txBody>
        </p:sp>
        <p:sp>
          <p:nvSpPr>
            <p:cNvPr id="34" name="Line 23"/>
            <p:cNvSpPr>
              <a:spLocks noChangeShapeType="1"/>
            </p:cNvSpPr>
            <p:nvPr/>
          </p:nvSpPr>
          <p:spPr bwMode="auto">
            <a:xfrm flipV="1">
              <a:off x="6982" y="5507"/>
              <a:ext cx="1182" cy="583"/>
            </a:xfrm>
            <a:prstGeom prst="line">
              <a:avLst/>
            </a:prstGeom>
            <a:noFill/>
            <a:ln w="25400">
              <a:solidFill>
                <a:srgbClr val="0000FF"/>
              </a:solidFill>
              <a:round/>
              <a:headEnd/>
              <a:tailEnd/>
            </a:ln>
          </p:spPr>
          <p:txBody>
            <a:bodyPr/>
            <a:lstStyle/>
            <a:p>
              <a:endParaRPr lang="zh-CN" altLang="en-US"/>
            </a:p>
          </p:txBody>
        </p:sp>
        <p:sp>
          <p:nvSpPr>
            <p:cNvPr id="35" name="Line 24"/>
            <p:cNvSpPr>
              <a:spLocks noChangeShapeType="1"/>
            </p:cNvSpPr>
            <p:nvPr/>
          </p:nvSpPr>
          <p:spPr bwMode="auto">
            <a:xfrm>
              <a:off x="8149" y="5507"/>
              <a:ext cx="1151" cy="566"/>
            </a:xfrm>
            <a:prstGeom prst="line">
              <a:avLst/>
            </a:prstGeom>
            <a:noFill/>
            <a:ln w="25400">
              <a:solidFill>
                <a:srgbClr val="0000FF"/>
              </a:solidFill>
              <a:round/>
              <a:headEnd/>
              <a:tailEnd/>
            </a:ln>
          </p:spPr>
          <p:txBody>
            <a:bodyPr/>
            <a:lstStyle/>
            <a:p>
              <a:endParaRPr lang="zh-CN" altLang="en-US"/>
            </a:p>
          </p:txBody>
        </p:sp>
      </p:grpSp>
      <p:grpSp>
        <p:nvGrpSpPr>
          <p:cNvPr id="36" name="Group 25"/>
          <p:cNvGrpSpPr>
            <a:grpSpLocks/>
          </p:cNvGrpSpPr>
          <p:nvPr/>
        </p:nvGrpSpPr>
        <p:grpSpPr bwMode="auto">
          <a:xfrm>
            <a:off x="3505200" y="4591050"/>
            <a:ext cx="4851400" cy="533400"/>
            <a:chOff x="4830" y="5385"/>
            <a:chExt cx="4530" cy="840"/>
          </a:xfrm>
        </p:grpSpPr>
        <p:sp>
          <p:nvSpPr>
            <p:cNvPr id="37" name="Line 26"/>
            <p:cNvSpPr>
              <a:spLocks noChangeShapeType="1"/>
            </p:cNvSpPr>
            <p:nvPr/>
          </p:nvSpPr>
          <p:spPr bwMode="auto">
            <a:xfrm>
              <a:off x="4830" y="6197"/>
              <a:ext cx="758" cy="0"/>
            </a:xfrm>
            <a:prstGeom prst="line">
              <a:avLst/>
            </a:prstGeom>
            <a:noFill/>
            <a:ln w="25400">
              <a:solidFill>
                <a:srgbClr val="FFCC00"/>
              </a:solidFill>
              <a:round/>
              <a:headEnd/>
              <a:tailEnd/>
            </a:ln>
          </p:spPr>
          <p:txBody>
            <a:bodyPr/>
            <a:lstStyle/>
            <a:p>
              <a:endParaRPr lang="zh-CN" altLang="en-US"/>
            </a:p>
          </p:txBody>
        </p:sp>
        <p:sp>
          <p:nvSpPr>
            <p:cNvPr id="38" name="Line 27"/>
            <p:cNvSpPr>
              <a:spLocks noChangeShapeType="1"/>
            </p:cNvSpPr>
            <p:nvPr/>
          </p:nvSpPr>
          <p:spPr bwMode="auto">
            <a:xfrm flipV="1">
              <a:off x="5577" y="5441"/>
              <a:ext cx="1184" cy="756"/>
            </a:xfrm>
            <a:prstGeom prst="line">
              <a:avLst/>
            </a:prstGeom>
            <a:noFill/>
            <a:ln w="25400">
              <a:solidFill>
                <a:srgbClr val="FFCC00"/>
              </a:solidFill>
              <a:round/>
              <a:headEnd/>
              <a:tailEnd/>
            </a:ln>
          </p:spPr>
          <p:txBody>
            <a:bodyPr/>
            <a:lstStyle/>
            <a:p>
              <a:endParaRPr lang="zh-CN" altLang="en-US"/>
            </a:p>
          </p:txBody>
        </p:sp>
        <p:sp>
          <p:nvSpPr>
            <p:cNvPr id="39" name="Line 28"/>
            <p:cNvSpPr>
              <a:spLocks noChangeShapeType="1"/>
            </p:cNvSpPr>
            <p:nvPr/>
          </p:nvSpPr>
          <p:spPr bwMode="auto">
            <a:xfrm>
              <a:off x="6779" y="5441"/>
              <a:ext cx="0" cy="784"/>
            </a:xfrm>
            <a:prstGeom prst="line">
              <a:avLst/>
            </a:prstGeom>
            <a:noFill/>
            <a:ln w="25400">
              <a:solidFill>
                <a:srgbClr val="FFCC00"/>
              </a:solidFill>
              <a:round/>
              <a:headEnd/>
              <a:tailEnd/>
            </a:ln>
          </p:spPr>
          <p:txBody>
            <a:bodyPr/>
            <a:lstStyle/>
            <a:p>
              <a:endParaRPr lang="zh-CN" altLang="en-US"/>
            </a:p>
          </p:txBody>
        </p:sp>
        <p:sp>
          <p:nvSpPr>
            <p:cNvPr id="40" name="Line 29"/>
            <p:cNvSpPr>
              <a:spLocks noChangeShapeType="1"/>
            </p:cNvSpPr>
            <p:nvPr/>
          </p:nvSpPr>
          <p:spPr bwMode="auto">
            <a:xfrm>
              <a:off x="6749" y="6225"/>
              <a:ext cx="759" cy="0"/>
            </a:xfrm>
            <a:prstGeom prst="line">
              <a:avLst/>
            </a:prstGeom>
            <a:noFill/>
            <a:ln w="25400">
              <a:solidFill>
                <a:srgbClr val="FFCC00"/>
              </a:solidFill>
              <a:round/>
              <a:headEnd/>
              <a:tailEnd/>
            </a:ln>
          </p:spPr>
          <p:txBody>
            <a:bodyPr/>
            <a:lstStyle/>
            <a:p>
              <a:endParaRPr lang="zh-CN" altLang="en-US"/>
            </a:p>
          </p:txBody>
        </p:sp>
        <p:sp>
          <p:nvSpPr>
            <p:cNvPr id="41" name="Line 30"/>
            <p:cNvSpPr>
              <a:spLocks noChangeShapeType="1"/>
            </p:cNvSpPr>
            <p:nvPr/>
          </p:nvSpPr>
          <p:spPr bwMode="auto">
            <a:xfrm flipV="1">
              <a:off x="7496" y="5385"/>
              <a:ext cx="1147" cy="840"/>
            </a:xfrm>
            <a:prstGeom prst="line">
              <a:avLst/>
            </a:prstGeom>
            <a:noFill/>
            <a:ln w="25400">
              <a:solidFill>
                <a:srgbClr val="FFCC00"/>
              </a:solidFill>
              <a:round/>
              <a:headEnd/>
              <a:tailEnd/>
            </a:ln>
          </p:spPr>
          <p:txBody>
            <a:bodyPr/>
            <a:lstStyle/>
            <a:p>
              <a:endParaRPr lang="zh-CN" altLang="en-US"/>
            </a:p>
          </p:txBody>
        </p:sp>
        <p:sp>
          <p:nvSpPr>
            <p:cNvPr id="42" name="Line 31"/>
            <p:cNvSpPr>
              <a:spLocks noChangeShapeType="1"/>
            </p:cNvSpPr>
            <p:nvPr/>
          </p:nvSpPr>
          <p:spPr bwMode="auto">
            <a:xfrm>
              <a:off x="8628" y="5398"/>
              <a:ext cx="0" cy="756"/>
            </a:xfrm>
            <a:prstGeom prst="line">
              <a:avLst/>
            </a:prstGeom>
            <a:noFill/>
            <a:ln w="25400">
              <a:solidFill>
                <a:srgbClr val="FFCC00"/>
              </a:solidFill>
              <a:round/>
              <a:headEnd/>
              <a:tailEnd/>
            </a:ln>
          </p:spPr>
          <p:txBody>
            <a:bodyPr/>
            <a:lstStyle/>
            <a:p>
              <a:endParaRPr lang="zh-CN" altLang="en-US"/>
            </a:p>
          </p:txBody>
        </p:sp>
        <p:sp>
          <p:nvSpPr>
            <p:cNvPr id="43" name="Line 32"/>
            <p:cNvSpPr>
              <a:spLocks noChangeShapeType="1"/>
            </p:cNvSpPr>
            <p:nvPr/>
          </p:nvSpPr>
          <p:spPr bwMode="auto">
            <a:xfrm>
              <a:off x="8602" y="6169"/>
              <a:ext cx="758" cy="0"/>
            </a:xfrm>
            <a:prstGeom prst="line">
              <a:avLst/>
            </a:prstGeom>
            <a:noFill/>
            <a:ln w="25400">
              <a:solidFill>
                <a:srgbClr val="FFCC00"/>
              </a:solidFill>
              <a:round/>
              <a:headEnd/>
              <a:tailEnd/>
            </a:ln>
          </p:spPr>
          <p:txBody>
            <a:bodyPr/>
            <a:lstStyle/>
            <a:p>
              <a:endParaRPr lang="zh-CN" altLang="en-US"/>
            </a:p>
          </p:txBody>
        </p:sp>
      </p:grpSp>
      <p:grpSp>
        <p:nvGrpSpPr>
          <p:cNvPr id="44" name="Group 33"/>
          <p:cNvGrpSpPr>
            <a:grpSpLocks/>
          </p:cNvGrpSpPr>
          <p:nvPr/>
        </p:nvGrpSpPr>
        <p:grpSpPr bwMode="auto">
          <a:xfrm>
            <a:off x="3625851" y="5289550"/>
            <a:ext cx="4749800" cy="1106488"/>
            <a:chOff x="1704" y="3414"/>
            <a:chExt cx="2244" cy="697"/>
          </a:xfrm>
        </p:grpSpPr>
        <p:sp>
          <p:nvSpPr>
            <p:cNvPr id="45" name="Line 34"/>
            <p:cNvSpPr>
              <a:spLocks noChangeShapeType="1"/>
            </p:cNvSpPr>
            <p:nvPr/>
          </p:nvSpPr>
          <p:spPr bwMode="auto">
            <a:xfrm>
              <a:off x="1704" y="3777"/>
              <a:ext cx="664" cy="0"/>
            </a:xfrm>
            <a:prstGeom prst="line">
              <a:avLst/>
            </a:prstGeom>
            <a:noFill/>
            <a:ln w="25400">
              <a:solidFill>
                <a:srgbClr val="FF00FF"/>
              </a:solidFill>
              <a:round/>
              <a:headEnd/>
              <a:tailEnd/>
            </a:ln>
          </p:spPr>
          <p:txBody>
            <a:bodyPr/>
            <a:lstStyle/>
            <a:p>
              <a:endParaRPr lang="zh-CN" altLang="en-US"/>
            </a:p>
          </p:txBody>
        </p:sp>
        <p:sp>
          <p:nvSpPr>
            <p:cNvPr id="46" name="Line 35"/>
            <p:cNvSpPr>
              <a:spLocks noChangeShapeType="1"/>
            </p:cNvSpPr>
            <p:nvPr/>
          </p:nvSpPr>
          <p:spPr bwMode="auto">
            <a:xfrm flipV="1">
              <a:off x="2368" y="3432"/>
              <a:ext cx="0" cy="342"/>
            </a:xfrm>
            <a:prstGeom prst="line">
              <a:avLst/>
            </a:prstGeom>
            <a:noFill/>
            <a:ln w="25400">
              <a:solidFill>
                <a:srgbClr val="FF00FF"/>
              </a:solidFill>
              <a:round/>
              <a:headEnd/>
              <a:tailEnd/>
            </a:ln>
          </p:spPr>
          <p:txBody>
            <a:bodyPr/>
            <a:lstStyle/>
            <a:p>
              <a:endParaRPr lang="zh-CN" altLang="en-US"/>
            </a:p>
          </p:txBody>
        </p:sp>
        <p:sp>
          <p:nvSpPr>
            <p:cNvPr id="47" name="Freeform 36"/>
            <p:cNvSpPr>
              <a:spLocks/>
            </p:cNvSpPr>
            <p:nvPr/>
          </p:nvSpPr>
          <p:spPr bwMode="auto">
            <a:xfrm>
              <a:off x="2368" y="3414"/>
              <a:ext cx="132" cy="367"/>
            </a:xfrm>
            <a:custGeom>
              <a:avLst/>
              <a:gdLst>
                <a:gd name="T0" fmla="*/ 0 w 255"/>
                <a:gd name="T1" fmla="*/ 0 h 540"/>
                <a:gd name="T2" fmla="*/ 23 w 255"/>
                <a:gd name="T3" fmla="*/ 133 h 540"/>
                <a:gd name="T4" fmla="*/ 70 w 255"/>
                <a:gd name="T5" fmla="*/ 255 h 540"/>
                <a:gd name="T6" fmla="*/ 132 w 255"/>
                <a:gd name="T7" fmla="*/ 367 h 540"/>
                <a:gd name="T8" fmla="*/ 0 60000 65536"/>
                <a:gd name="T9" fmla="*/ 0 60000 65536"/>
                <a:gd name="T10" fmla="*/ 0 60000 65536"/>
                <a:gd name="T11" fmla="*/ 0 60000 65536"/>
                <a:gd name="T12" fmla="*/ 0 w 255"/>
                <a:gd name="T13" fmla="*/ 0 h 540"/>
                <a:gd name="T14" fmla="*/ 255 w 255"/>
                <a:gd name="T15" fmla="*/ 540 h 540"/>
              </a:gdLst>
              <a:ahLst/>
              <a:cxnLst>
                <a:cxn ang="T8">
                  <a:pos x="T0" y="T1"/>
                </a:cxn>
                <a:cxn ang="T9">
                  <a:pos x="T2" y="T3"/>
                </a:cxn>
                <a:cxn ang="T10">
                  <a:pos x="T4" y="T5"/>
                </a:cxn>
                <a:cxn ang="T11">
                  <a:pos x="T6" y="T7"/>
                </a:cxn>
              </a:cxnLst>
              <a:rect l="T12" t="T13" r="T14" b="T15"/>
              <a:pathLst>
                <a:path w="255" h="540">
                  <a:moveTo>
                    <a:pt x="0" y="0"/>
                  </a:moveTo>
                  <a:cubicBezTo>
                    <a:pt x="11" y="66"/>
                    <a:pt x="22" y="132"/>
                    <a:pt x="45" y="195"/>
                  </a:cubicBezTo>
                  <a:cubicBezTo>
                    <a:pt x="68" y="258"/>
                    <a:pt x="100" y="318"/>
                    <a:pt x="135" y="375"/>
                  </a:cubicBezTo>
                  <a:cubicBezTo>
                    <a:pt x="170" y="432"/>
                    <a:pt x="228" y="505"/>
                    <a:pt x="255" y="540"/>
                  </a:cubicBezTo>
                </a:path>
              </a:pathLst>
            </a:custGeom>
            <a:noFill/>
            <a:ln w="25400">
              <a:solidFill>
                <a:srgbClr val="FF00FF"/>
              </a:solidFill>
              <a:round/>
              <a:headEnd/>
              <a:tailEnd/>
            </a:ln>
          </p:spPr>
          <p:txBody>
            <a:bodyPr/>
            <a:lstStyle/>
            <a:p>
              <a:endParaRPr lang="zh-CN" altLang="en-US"/>
            </a:p>
          </p:txBody>
        </p:sp>
        <p:sp>
          <p:nvSpPr>
            <p:cNvPr id="48" name="Line 37"/>
            <p:cNvSpPr>
              <a:spLocks noChangeShapeType="1"/>
            </p:cNvSpPr>
            <p:nvPr/>
          </p:nvSpPr>
          <p:spPr bwMode="auto">
            <a:xfrm>
              <a:off x="2500" y="3772"/>
              <a:ext cx="630" cy="0"/>
            </a:xfrm>
            <a:prstGeom prst="line">
              <a:avLst/>
            </a:prstGeom>
            <a:noFill/>
            <a:ln w="25400">
              <a:solidFill>
                <a:srgbClr val="FF00FF"/>
              </a:solidFill>
              <a:round/>
              <a:headEnd/>
              <a:tailEnd/>
            </a:ln>
          </p:spPr>
          <p:txBody>
            <a:bodyPr/>
            <a:lstStyle/>
            <a:p>
              <a:endParaRPr lang="zh-CN" altLang="en-US"/>
            </a:p>
          </p:txBody>
        </p:sp>
        <p:sp>
          <p:nvSpPr>
            <p:cNvPr id="49" name="Line 38"/>
            <p:cNvSpPr>
              <a:spLocks noChangeShapeType="1"/>
            </p:cNvSpPr>
            <p:nvPr/>
          </p:nvSpPr>
          <p:spPr bwMode="auto">
            <a:xfrm flipV="1">
              <a:off x="3139" y="3769"/>
              <a:ext cx="0" cy="342"/>
            </a:xfrm>
            <a:prstGeom prst="line">
              <a:avLst/>
            </a:prstGeom>
            <a:noFill/>
            <a:ln w="25400">
              <a:solidFill>
                <a:srgbClr val="FF00FF"/>
              </a:solidFill>
              <a:round/>
              <a:headEnd/>
              <a:tailEnd/>
            </a:ln>
          </p:spPr>
          <p:txBody>
            <a:bodyPr/>
            <a:lstStyle/>
            <a:p>
              <a:endParaRPr lang="zh-CN" altLang="en-US"/>
            </a:p>
          </p:txBody>
        </p:sp>
        <p:sp>
          <p:nvSpPr>
            <p:cNvPr id="50" name="Freeform 39"/>
            <p:cNvSpPr>
              <a:spLocks/>
            </p:cNvSpPr>
            <p:nvPr/>
          </p:nvSpPr>
          <p:spPr bwMode="auto">
            <a:xfrm flipV="1">
              <a:off x="3139" y="3762"/>
              <a:ext cx="142" cy="341"/>
            </a:xfrm>
            <a:custGeom>
              <a:avLst/>
              <a:gdLst>
                <a:gd name="T0" fmla="*/ 0 w 255"/>
                <a:gd name="T1" fmla="*/ 0 h 540"/>
                <a:gd name="T2" fmla="*/ 25 w 255"/>
                <a:gd name="T3" fmla="*/ 123 h 540"/>
                <a:gd name="T4" fmla="*/ 75 w 255"/>
                <a:gd name="T5" fmla="*/ 237 h 540"/>
                <a:gd name="T6" fmla="*/ 142 w 255"/>
                <a:gd name="T7" fmla="*/ 341 h 540"/>
                <a:gd name="T8" fmla="*/ 0 60000 65536"/>
                <a:gd name="T9" fmla="*/ 0 60000 65536"/>
                <a:gd name="T10" fmla="*/ 0 60000 65536"/>
                <a:gd name="T11" fmla="*/ 0 60000 65536"/>
                <a:gd name="T12" fmla="*/ 0 w 255"/>
                <a:gd name="T13" fmla="*/ 0 h 540"/>
                <a:gd name="T14" fmla="*/ 255 w 255"/>
                <a:gd name="T15" fmla="*/ 540 h 540"/>
              </a:gdLst>
              <a:ahLst/>
              <a:cxnLst>
                <a:cxn ang="T8">
                  <a:pos x="T0" y="T1"/>
                </a:cxn>
                <a:cxn ang="T9">
                  <a:pos x="T2" y="T3"/>
                </a:cxn>
                <a:cxn ang="T10">
                  <a:pos x="T4" y="T5"/>
                </a:cxn>
                <a:cxn ang="T11">
                  <a:pos x="T6" y="T7"/>
                </a:cxn>
              </a:cxnLst>
              <a:rect l="T12" t="T13" r="T14" b="T15"/>
              <a:pathLst>
                <a:path w="255" h="540">
                  <a:moveTo>
                    <a:pt x="0" y="0"/>
                  </a:moveTo>
                  <a:cubicBezTo>
                    <a:pt x="11" y="66"/>
                    <a:pt x="22" y="132"/>
                    <a:pt x="45" y="195"/>
                  </a:cubicBezTo>
                  <a:cubicBezTo>
                    <a:pt x="68" y="258"/>
                    <a:pt x="100" y="318"/>
                    <a:pt x="135" y="375"/>
                  </a:cubicBezTo>
                  <a:cubicBezTo>
                    <a:pt x="170" y="432"/>
                    <a:pt x="228" y="505"/>
                    <a:pt x="255" y="540"/>
                  </a:cubicBezTo>
                </a:path>
              </a:pathLst>
            </a:custGeom>
            <a:noFill/>
            <a:ln w="25400">
              <a:solidFill>
                <a:srgbClr val="FF00FF"/>
              </a:solidFill>
              <a:round/>
              <a:headEnd/>
              <a:tailEnd/>
            </a:ln>
          </p:spPr>
          <p:txBody>
            <a:bodyPr/>
            <a:lstStyle/>
            <a:p>
              <a:endParaRPr lang="zh-CN" altLang="en-US"/>
            </a:p>
          </p:txBody>
        </p:sp>
        <p:sp>
          <p:nvSpPr>
            <p:cNvPr id="51" name="Line 40"/>
            <p:cNvSpPr>
              <a:spLocks noChangeShapeType="1"/>
            </p:cNvSpPr>
            <p:nvPr/>
          </p:nvSpPr>
          <p:spPr bwMode="auto">
            <a:xfrm>
              <a:off x="3284" y="3776"/>
              <a:ext cx="664" cy="0"/>
            </a:xfrm>
            <a:prstGeom prst="line">
              <a:avLst/>
            </a:prstGeom>
            <a:noFill/>
            <a:ln w="25400">
              <a:solidFill>
                <a:srgbClr val="FF00FF"/>
              </a:solidFill>
              <a:round/>
              <a:headEnd/>
              <a:tailEnd/>
            </a:ln>
          </p:spPr>
          <p:txBody>
            <a:bodyPr/>
            <a:lstStyle/>
            <a:p>
              <a:endParaRPr lang="zh-CN" altLang="en-US"/>
            </a:p>
          </p:txBody>
        </p:sp>
      </p:grpSp>
      <p:grpSp>
        <p:nvGrpSpPr>
          <p:cNvPr id="52" name="Group 41"/>
          <p:cNvGrpSpPr>
            <a:grpSpLocks/>
          </p:cNvGrpSpPr>
          <p:nvPr/>
        </p:nvGrpSpPr>
        <p:grpSpPr bwMode="auto">
          <a:xfrm>
            <a:off x="3365500" y="2381250"/>
            <a:ext cx="4775200" cy="304800"/>
            <a:chOff x="1338" y="1488"/>
            <a:chExt cx="2256" cy="192"/>
          </a:xfrm>
        </p:grpSpPr>
        <p:sp>
          <p:nvSpPr>
            <p:cNvPr id="53" name="Line 42"/>
            <p:cNvSpPr>
              <a:spLocks noChangeShapeType="1"/>
            </p:cNvSpPr>
            <p:nvPr/>
          </p:nvSpPr>
          <p:spPr bwMode="auto">
            <a:xfrm>
              <a:off x="1338" y="1663"/>
              <a:ext cx="336" cy="0"/>
            </a:xfrm>
            <a:prstGeom prst="line">
              <a:avLst/>
            </a:prstGeom>
            <a:noFill/>
            <a:ln w="25400">
              <a:solidFill>
                <a:srgbClr val="008000"/>
              </a:solidFill>
              <a:round/>
              <a:headEnd/>
              <a:tailEnd/>
            </a:ln>
          </p:spPr>
          <p:txBody>
            <a:bodyPr/>
            <a:lstStyle/>
            <a:p>
              <a:endParaRPr lang="zh-CN" altLang="en-US"/>
            </a:p>
          </p:txBody>
        </p:sp>
        <p:sp>
          <p:nvSpPr>
            <p:cNvPr id="54" name="Line 43"/>
            <p:cNvSpPr>
              <a:spLocks noChangeShapeType="1"/>
            </p:cNvSpPr>
            <p:nvPr/>
          </p:nvSpPr>
          <p:spPr bwMode="auto">
            <a:xfrm flipV="1">
              <a:off x="1679" y="1494"/>
              <a:ext cx="0" cy="175"/>
            </a:xfrm>
            <a:prstGeom prst="line">
              <a:avLst/>
            </a:prstGeom>
            <a:noFill/>
            <a:ln w="25400">
              <a:solidFill>
                <a:srgbClr val="008000"/>
              </a:solidFill>
              <a:round/>
              <a:headEnd/>
              <a:tailEnd/>
            </a:ln>
          </p:spPr>
          <p:txBody>
            <a:bodyPr/>
            <a:lstStyle/>
            <a:p>
              <a:endParaRPr lang="zh-CN" altLang="en-US"/>
            </a:p>
          </p:txBody>
        </p:sp>
        <p:sp>
          <p:nvSpPr>
            <p:cNvPr id="55" name="Line 44"/>
            <p:cNvSpPr>
              <a:spLocks noChangeShapeType="1"/>
            </p:cNvSpPr>
            <p:nvPr/>
          </p:nvSpPr>
          <p:spPr bwMode="auto">
            <a:xfrm>
              <a:off x="1674" y="1494"/>
              <a:ext cx="324" cy="0"/>
            </a:xfrm>
            <a:prstGeom prst="line">
              <a:avLst/>
            </a:prstGeom>
            <a:noFill/>
            <a:ln w="25400">
              <a:solidFill>
                <a:srgbClr val="008000"/>
              </a:solidFill>
              <a:round/>
              <a:headEnd/>
              <a:tailEnd/>
            </a:ln>
          </p:spPr>
          <p:txBody>
            <a:bodyPr/>
            <a:lstStyle/>
            <a:p>
              <a:endParaRPr lang="zh-CN" altLang="en-US"/>
            </a:p>
          </p:txBody>
        </p:sp>
        <p:sp>
          <p:nvSpPr>
            <p:cNvPr id="56" name="Line 45"/>
            <p:cNvSpPr>
              <a:spLocks noChangeShapeType="1"/>
            </p:cNvSpPr>
            <p:nvPr/>
          </p:nvSpPr>
          <p:spPr bwMode="auto">
            <a:xfrm flipV="1">
              <a:off x="1997" y="1488"/>
              <a:ext cx="0" cy="180"/>
            </a:xfrm>
            <a:prstGeom prst="line">
              <a:avLst/>
            </a:prstGeom>
            <a:noFill/>
            <a:ln w="25400">
              <a:solidFill>
                <a:srgbClr val="008000"/>
              </a:solidFill>
              <a:round/>
              <a:headEnd/>
              <a:tailEnd/>
            </a:ln>
          </p:spPr>
          <p:txBody>
            <a:bodyPr/>
            <a:lstStyle/>
            <a:p>
              <a:endParaRPr lang="zh-CN" altLang="en-US"/>
            </a:p>
          </p:txBody>
        </p:sp>
        <p:sp>
          <p:nvSpPr>
            <p:cNvPr id="57" name="Line 46"/>
            <p:cNvSpPr>
              <a:spLocks noChangeShapeType="1"/>
            </p:cNvSpPr>
            <p:nvPr/>
          </p:nvSpPr>
          <p:spPr bwMode="auto">
            <a:xfrm>
              <a:off x="1991" y="1668"/>
              <a:ext cx="337" cy="0"/>
            </a:xfrm>
            <a:prstGeom prst="line">
              <a:avLst/>
            </a:prstGeom>
            <a:noFill/>
            <a:ln w="25400">
              <a:solidFill>
                <a:srgbClr val="008000"/>
              </a:solidFill>
              <a:round/>
              <a:headEnd/>
              <a:tailEnd/>
            </a:ln>
          </p:spPr>
          <p:txBody>
            <a:bodyPr/>
            <a:lstStyle/>
            <a:p>
              <a:endParaRPr lang="zh-CN" altLang="en-US"/>
            </a:p>
          </p:txBody>
        </p:sp>
        <p:sp>
          <p:nvSpPr>
            <p:cNvPr id="58" name="Line 47"/>
            <p:cNvSpPr>
              <a:spLocks noChangeShapeType="1"/>
            </p:cNvSpPr>
            <p:nvPr/>
          </p:nvSpPr>
          <p:spPr bwMode="auto">
            <a:xfrm flipV="1">
              <a:off x="2320" y="1494"/>
              <a:ext cx="0" cy="180"/>
            </a:xfrm>
            <a:prstGeom prst="line">
              <a:avLst/>
            </a:prstGeom>
            <a:noFill/>
            <a:ln w="25400">
              <a:solidFill>
                <a:srgbClr val="008000"/>
              </a:solidFill>
              <a:round/>
              <a:headEnd/>
              <a:tailEnd/>
            </a:ln>
          </p:spPr>
          <p:txBody>
            <a:bodyPr/>
            <a:lstStyle/>
            <a:p>
              <a:endParaRPr lang="zh-CN" altLang="en-US"/>
            </a:p>
          </p:txBody>
        </p:sp>
        <p:sp>
          <p:nvSpPr>
            <p:cNvPr id="59" name="Line 48"/>
            <p:cNvSpPr>
              <a:spLocks noChangeShapeType="1"/>
            </p:cNvSpPr>
            <p:nvPr/>
          </p:nvSpPr>
          <p:spPr bwMode="auto">
            <a:xfrm>
              <a:off x="2316" y="1494"/>
              <a:ext cx="324" cy="0"/>
            </a:xfrm>
            <a:prstGeom prst="line">
              <a:avLst/>
            </a:prstGeom>
            <a:noFill/>
            <a:ln w="25400">
              <a:solidFill>
                <a:srgbClr val="008000"/>
              </a:solidFill>
              <a:round/>
              <a:headEnd/>
              <a:tailEnd/>
            </a:ln>
          </p:spPr>
          <p:txBody>
            <a:bodyPr/>
            <a:lstStyle/>
            <a:p>
              <a:endParaRPr lang="zh-CN" altLang="en-US"/>
            </a:p>
          </p:txBody>
        </p:sp>
        <p:sp>
          <p:nvSpPr>
            <p:cNvPr id="60" name="Line 49"/>
            <p:cNvSpPr>
              <a:spLocks noChangeShapeType="1"/>
            </p:cNvSpPr>
            <p:nvPr/>
          </p:nvSpPr>
          <p:spPr bwMode="auto">
            <a:xfrm flipV="1">
              <a:off x="2633" y="1494"/>
              <a:ext cx="0" cy="180"/>
            </a:xfrm>
            <a:prstGeom prst="line">
              <a:avLst/>
            </a:prstGeom>
            <a:noFill/>
            <a:ln w="25400">
              <a:solidFill>
                <a:srgbClr val="008000"/>
              </a:solidFill>
              <a:round/>
              <a:headEnd/>
              <a:tailEnd/>
            </a:ln>
          </p:spPr>
          <p:txBody>
            <a:bodyPr/>
            <a:lstStyle/>
            <a:p>
              <a:endParaRPr lang="zh-CN" altLang="en-US"/>
            </a:p>
          </p:txBody>
        </p:sp>
        <p:sp>
          <p:nvSpPr>
            <p:cNvPr id="61" name="Line 50"/>
            <p:cNvSpPr>
              <a:spLocks noChangeShapeType="1"/>
            </p:cNvSpPr>
            <p:nvPr/>
          </p:nvSpPr>
          <p:spPr bwMode="auto">
            <a:xfrm>
              <a:off x="2628" y="1674"/>
              <a:ext cx="336" cy="0"/>
            </a:xfrm>
            <a:prstGeom prst="line">
              <a:avLst/>
            </a:prstGeom>
            <a:noFill/>
            <a:ln w="25400">
              <a:solidFill>
                <a:srgbClr val="008000"/>
              </a:solidFill>
              <a:round/>
              <a:headEnd/>
              <a:tailEnd/>
            </a:ln>
          </p:spPr>
          <p:txBody>
            <a:bodyPr/>
            <a:lstStyle/>
            <a:p>
              <a:endParaRPr lang="zh-CN" altLang="en-US"/>
            </a:p>
          </p:txBody>
        </p:sp>
        <p:sp>
          <p:nvSpPr>
            <p:cNvPr id="62" name="Line 51"/>
            <p:cNvSpPr>
              <a:spLocks noChangeShapeType="1"/>
            </p:cNvSpPr>
            <p:nvPr/>
          </p:nvSpPr>
          <p:spPr bwMode="auto">
            <a:xfrm flipV="1">
              <a:off x="2957" y="1493"/>
              <a:ext cx="0" cy="181"/>
            </a:xfrm>
            <a:prstGeom prst="line">
              <a:avLst/>
            </a:prstGeom>
            <a:noFill/>
            <a:ln w="25400">
              <a:solidFill>
                <a:srgbClr val="008000"/>
              </a:solidFill>
              <a:round/>
              <a:headEnd/>
              <a:tailEnd/>
            </a:ln>
          </p:spPr>
          <p:txBody>
            <a:bodyPr/>
            <a:lstStyle/>
            <a:p>
              <a:endParaRPr lang="zh-CN" altLang="en-US"/>
            </a:p>
          </p:txBody>
        </p:sp>
        <p:sp>
          <p:nvSpPr>
            <p:cNvPr id="63" name="Line 52"/>
            <p:cNvSpPr>
              <a:spLocks noChangeShapeType="1"/>
            </p:cNvSpPr>
            <p:nvPr/>
          </p:nvSpPr>
          <p:spPr bwMode="auto">
            <a:xfrm>
              <a:off x="2952" y="1493"/>
              <a:ext cx="324" cy="0"/>
            </a:xfrm>
            <a:prstGeom prst="line">
              <a:avLst/>
            </a:prstGeom>
            <a:noFill/>
            <a:ln w="25400">
              <a:solidFill>
                <a:srgbClr val="008000"/>
              </a:solidFill>
              <a:round/>
              <a:headEnd/>
              <a:tailEnd/>
            </a:ln>
          </p:spPr>
          <p:txBody>
            <a:bodyPr/>
            <a:lstStyle/>
            <a:p>
              <a:endParaRPr lang="zh-CN" altLang="en-US"/>
            </a:p>
          </p:txBody>
        </p:sp>
        <p:sp>
          <p:nvSpPr>
            <p:cNvPr id="64" name="Line 53"/>
            <p:cNvSpPr>
              <a:spLocks noChangeShapeType="1"/>
            </p:cNvSpPr>
            <p:nvPr/>
          </p:nvSpPr>
          <p:spPr bwMode="auto">
            <a:xfrm flipV="1">
              <a:off x="3269" y="1499"/>
              <a:ext cx="0" cy="181"/>
            </a:xfrm>
            <a:prstGeom prst="line">
              <a:avLst/>
            </a:prstGeom>
            <a:noFill/>
            <a:ln w="25400">
              <a:solidFill>
                <a:srgbClr val="008000"/>
              </a:solidFill>
              <a:round/>
              <a:headEnd/>
              <a:tailEnd/>
            </a:ln>
          </p:spPr>
          <p:txBody>
            <a:bodyPr/>
            <a:lstStyle/>
            <a:p>
              <a:endParaRPr lang="zh-CN" altLang="en-US"/>
            </a:p>
          </p:txBody>
        </p:sp>
        <p:sp>
          <p:nvSpPr>
            <p:cNvPr id="65" name="Line 54"/>
            <p:cNvSpPr>
              <a:spLocks noChangeShapeType="1"/>
            </p:cNvSpPr>
            <p:nvPr/>
          </p:nvSpPr>
          <p:spPr bwMode="auto">
            <a:xfrm>
              <a:off x="3270" y="1680"/>
              <a:ext cx="324" cy="0"/>
            </a:xfrm>
            <a:prstGeom prst="line">
              <a:avLst/>
            </a:prstGeom>
            <a:noFill/>
            <a:ln w="25400">
              <a:solidFill>
                <a:srgbClr val="008000"/>
              </a:solidFill>
              <a:round/>
              <a:headEnd/>
              <a:tailEnd/>
            </a:ln>
          </p:spPr>
          <p:txBody>
            <a:bodyPr/>
            <a:lstStyle/>
            <a:p>
              <a:endParaRPr lang="zh-CN" altLang="en-US"/>
            </a:p>
          </p:txBody>
        </p:sp>
      </p:grpSp>
      <p:sp>
        <p:nvSpPr>
          <p:cNvPr id="66" name="Rectangle 56"/>
          <p:cNvSpPr>
            <a:spLocks noChangeArrowheads="1"/>
          </p:cNvSpPr>
          <p:nvPr/>
        </p:nvSpPr>
        <p:spPr bwMode="auto">
          <a:xfrm>
            <a:off x="355600" y="2457450"/>
            <a:ext cx="1981200" cy="457200"/>
          </a:xfrm>
          <a:prstGeom prst="rect">
            <a:avLst/>
          </a:prstGeom>
          <a:noFill/>
          <a:ln w="9525">
            <a:noFill/>
            <a:miter lim="800000"/>
            <a:headEnd/>
            <a:tailEnd/>
          </a:ln>
        </p:spPr>
        <p:txBody>
          <a:bodyPr>
            <a:spAutoFit/>
          </a:bodyPr>
          <a:lstStyle/>
          <a:p>
            <a:pPr indent="269875" algn="just" eaLnBrk="0" hangingPunct="0"/>
            <a:r>
              <a:rPr kumimoji="0" lang="zh-CN" altLang="en-US" sz="2400" b="1"/>
              <a:t>方波：</a:t>
            </a:r>
          </a:p>
        </p:txBody>
      </p:sp>
      <p:sp>
        <p:nvSpPr>
          <p:cNvPr id="67" name="Rectangle 57"/>
          <p:cNvSpPr>
            <a:spLocks noChangeArrowheads="1"/>
          </p:cNvSpPr>
          <p:nvPr/>
        </p:nvSpPr>
        <p:spPr bwMode="auto">
          <a:xfrm>
            <a:off x="774700" y="1571625"/>
            <a:ext cx="11176000" cy="457200"/>
          </a:xfrm>
          <a:prstGeom prst="rect">
            <a:avLst/>
          </a:prstGeom>
          <a:noFill/>
          <a:ln w="12700" cap="sq">
            <a:noFill/>
            <a:miter lim="800000"/>
            <a:headEnd type="none" w="sm" len="sm"/>
            <a:tailEnd type="none" w="sm" len="sm"/>
          </a:ln>
        </p:spPr>
        <p:txBody>
          <a:bodyPr>
            <a:spAutoFit/>
          </a:bodyPr>
          <a:lstStyle/>
          <a:p>
            <a:r>
              <a:rPr lang="zh-CN" altLang="en-US" sz="2400" b="1" dirty="0">
                <a:solidFill>
                  <a:schemeClr val="tx2"/>
                </a:solidFill>
                <a:ea typeface="黑体" pitchFamily="2" charset="-122"/>
              </a:rPr>
              <a:t>脉冲信号是指一种持续时间极短的电压或电流波形。</a:t>
            </a:r>
          </a:p>
        </p:txBody>
      </p:sp>
      <p:sp>
        <p:nvSpPr>
          <p:cNvPr id="68" name="Rectangle 58"/>
          <p:cNvSpPr>
            <a:spLocks noChangeArrowheads="1"/>
          </p:cNvSpPr>
          <p:nvPr/>
        </p:nvSpPr>
        <p:spPr bwMode="auto">
          <a:xfrm>
            <a:off x="281518" y="3001963"/>
            <a:ext cx="2561167" cy="457200"/>
          </a:xfrm>
          <a:prstGeom prst="rect">
            <a:avLst/>
          </a:prstGeom>
          <a:noFill/>
          <a:ln w="9525">
            <a:noFill/>
            <a:miter lim="800000"/>
            <a:headEnd/>
            <a:tailEnd/>
          </a:ln>
        </p:spPr>
        <p:txBody>
          <a:bodyPr>
            <a:spAutoFit/>
          </a:bodyPr>
          <a:lstStyle/>
          <a:p>
            <a:pPr indent="269875" algn="just" eaLnBrk="0" hangingPunct="0"/>
            <a:r>
              <a:rPr kumimoji="0" lang="zh-CN" altLang="en-US" sz="2400" b="1" dirty="0"/>
              <a:t>矩形波：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2646"/>
                                        </p:tgtEl>
                                        <p:attrNameLst>
                                          <p:attrName>style.visibility</p:attrName>
                                        </p:attrNameLst>
                                      </p:cBhvr>
                                      <p:to>
                                        <p:strVal val="visible"/>
                                      </p:to>
                                    </p:set>
                                    <p:anim calcmode="lin" valueType="num">
                                      <p:cBhvr additive="base">
                                        <p:cTn id="7" dur="500" fill="hold"/>
                                        <p:tgtEl>
                                          <p:spTgt spid="282646"/>
                                        </p:tgtEl>
                                        <p:attrNameLst>
                                          <p:attrName>ppt_x</p:attrName>
                                        </p:attrNameLst>
                                      </p:cBhvr>
                                      <p:tavLst>
                                        <p:tav tm="0">
                                          <p:val>
                                            <p:strVal val="#ppt_x"/>
                                          </p:val>
                                        </p:tav>
                                        <p:tav tm="100000">
                                          <p:val>
                                            <p:strVal val="#ppt_x"/>
                                          </p:val>
                                        </p:tav>
                                      </p:tavLst>
                                    </p:anim>
                                    <p:anim calcmode="lin" valueType="num">
                                      <p:cBhvr additive="base">
                                        <p:cTn id="8" dur="500" fill="hold"/>
                                        <p:tgtEl>
                                          <p:spTgt spid="2826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outVertic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66"/>
                                        </p:tgtEl>
                                        <p:attrNameLst>
                                          <p:attrName>style.visibility</p:attrName>
                                        </p:attrNameLst>
                                      </p:cBhvr>
                                      <p:to>
                                        <p:strVal val="visible"/>
                                      </p:to>
                                    </p:set>
                                    <p:animEffect transition="in" filter="wipe(left)">
                                      <p:cBhvr>
                                        <p:cTn id="18" dur="500"/>
                                        <p:tgtEl>
                                          <p:spTgt spid="6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0-#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grpId="0" nodeType="click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box(in)">
                                      <p:cBhvr>
                                        <p:cTn id="66" dur="500"/>
                                        <p:tgtEl>
                                          <p:spTgt spid="6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left)">
                                      <p:cBhvr>
                                        <p:cTn id="7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6" grpId="0" autoUpdateAnimBg="0"/>
      <p:bldP spid="13" grpId="0" autoUpdateAnimBg="0"/>
      <p:bldP spid="14" grpId="0" autoUpdateAnimBg="0"/>
      <p:bldP spid="15" grpId="0" autoUpdateAnimBg="0"/>
      <p:bldP spid="16" grpId="0" autoUpdateAnimBg="0"/>
      <p:bldP spid="66" grpId="0" autoUpdateAnimBg="0"/>
      <p:bldP spid="67" grpId="0"/>
      <p:bldP spid="6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灯片编号占位符 2"/>
          <p:cNvSpPr>
            <a:spLocks noGrp="1"/>
          </p:cNvSpPr>
          <p:nvPr>
            <p:ph type="sldNum" sz="quarter" idx="11"/>
          </p:nvPr>
        </p:nvSpPr>
        <p:spPr/>
        <p:txBody>
          <a:bodyPr/>
          <a:lstStyle/>
          <a:p>
            <a:fld id="{20AE3DA9-4128-4783-9AD1-08E19568C879}" type="slidenum">
              <a:rPr lang="en-US" altLang="zh-CN"/>
              <a:pPr/>
              <a:t>20</a:t>
            </a:fld>
            <a:endParaRPr lang="en-US" altLang="zh-CN"/>
          </a:p>
        </p:txBody>
      </p:sp>
      <p:sp>
        <p:nvSpPr>
          <p:cNvPr id="59394" name="Text Box 2"/>
          <p:cNvSpPr txBox="1">
            <a:spLocks noChangeArrowheads="1"/>
          </p:cNvSpPr>
          <p:nvPr/>
        </p:nvSpPr>
        <p:spPr bwMode="auto">
          <a:xfrm>
            <a:off x="609600" y="280988"/>
            <a:ext cx="7213600" cy="371513"/>
          </a:xfrm>
          <a:prstGeom prst="rect">
            <a:avLst/>
          </a:prstGeom>
          <a:noFill/>
          <a:ln w="28575">
            <a:noFill/>
            <a:miter lim="800000"/>
            <a:headEnd/>
            <a:tailEnd/>
          </a:ln>
          <a:effectLst/>
        </p:spPr>
        <p:txBody>
          <a:bodyPr lIns="90000" tIns="46800" rIns="90000" bIns="46800">
            <a:spAutoFit/>
          </a:bodyPr>
          <a:lstStyle/>
          <a:p>
            <a:endParaRPr kumimoji="1" lang="zh-CN" altLang="zh-CN" b="1">
              <a:solidFill>
                <a:srgbClr val="66FF33"/>
              </a:solidFill>
              <a:latin typeface="Times New Roman" pitchFamily="18" charset="0"/>
            </a:endParaRPr>
          </a:p>
        </p:txBody>
      </p:sp>
      <p:sp>
        <p:nvSpPr>
          <p:cNvPr id="59395" name="Text Box 3"/>
          <p:cNvSpPr txBox="1">
            <a:spLocks noChangeArrowheads="1"/>
          </p:cNvSpPr>
          <p:nvPr/>
        </p:nvSpPr>
        <p:spPr bwMode="auto">
          <a:xfrm>
            <a:off x="508000" y="914400"/>
            <a:ext cx="9044517"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分为</a:t>
            </a:r>
            <a:r>
              <a:rPr kumimoji="1" lang="zh-CN" altLang="en-US" sz="2400" b="1">
                <a:solidFill>
                  <a:srgbClr val="FF0000"/>
                </a:solidFill>
                <a:latin typeface="Times New Roman" pitchFamily="18" charset="0"/>
              </a:rPr>
              <a:t>可重复触发</a:t>
            </a:r>
            <a:r>
              <a:rPr kumimoji="1" lang="zh-CN" altLang="en-US" sz="2400" b="1">
                <a:latin typeface="Times New Roman" pitchFamily="18" charset="0"/>
              </a:rPr>
              <a:t>和</a:t>
            </a:r>
            <a:r>
              <a:rPr kumimoji="1" lang="zh-CN" altLang="en-US" sz="2400" b="1">
                <a:solidFill>
                  <a:srgbClr val="FF0000"/>
                </a:solidFill>
                <a:latin typeface="Times New Roman" pitchFamily="18" charset="0"/>
              </a:rPr>
              <a:t>不可重复触发</a:t>
            </a:r>
            <a:r>
              <a:rPr kumimoji="1" lang="zh-CN" altLang="en-US" sz="2400" b="1">
                <a:latin typeface="Times New Roman" pitchFamily="18" charset="0"/>
              </a:rPr>
              <a:t>两类。</a:t>
            </a:r>
          </a:p>
        </p:txBody>
      </p:sp>
      <p:sp>
        <p:nvSpPr>
          <p:cNvPr id="59396" name="Text Box 4"/>
          <p:cNvSpPr txBox="1">
            <a:spLocks noChangeArrowheads="1"/>
          </p:cNvSpPr>
          <p:nvPr/>
        </p:nvSpPr>
        <p:spPr bwMode="auto">
          <a:xfrm>
            <a:off x="508000" y="1447800"/>
            <a:ext cx="10991851" cy="1941173"/>
          </a:xfrm>
          <a:prstGeom prst="rect">
            <a:avLst/>
          </a:prstGeom>
          <a:noFill/>
          <a:ln w="28575">
            <a:noFill/>
            <a:miter lim="800000"/>
            <a:headEnd/>
            <a:tailEnd/>
          </a:ln>
          <a:effectLst/>
        </p:spPr>
        <p:txBody>
          <a:bodyPr lIns="90000" tIns="46800" rIns="90000" bIns="46800">
            <a:spAutoFit/>
          </a:bodyPr>
          <a:lstStyle/>
          <a:p>
            <a:pPr>
              <a:lnSpc>
                <a:spcPct val="120000"/>
              </a:lnSpc>
              <a:spcBef>
                <a:spcPct val="20000"/>
              </a:spcBef>
            </a:pPr>
            <a:r>
              <a:rPr kumimoji="1" lang="zh-CN" altLang="en-US" sz="2400" b="1">
                <a:solidFill>
                  <a:srgbClr val="0033CC"/>
                </a:solidFill>
                <a:latin typeface="Times New Roman" pitchFamily="18" charset="0"/>
              </a:rPr>
              <a:t>不可重复触发型</a:t>
            </a:r>
            <a:r>
              <a:rPr kumimoji="1" lang="en-US" altLang="zh-CN" sz="2400" b="1">
                <a:solidFill>
                  <a:srgbClr val="0033CC"/>
                </a:solidFill>
                <a:latin typeface="Times New Roman" pitchFamily="18" charset="0"/>
              </a:rPr>
              <a:t>——</a:t>
            </a:r>
            <a:r>
              <a:rPr kumimoji="1" lang="zh-CN" altLang="en-US" sz="2400" b="1">
                <a:latin typeface="Times New Roman" pitchFamily="18" charset="0"/>
              </a:rPr>
              <a:t>电路进入暂稳态</a:t>
            </a:r>
            <a:r>
              <a:rPr kumimoji="1" lang="en-US" altLang="zh-CN" sz="2400" b="1">
                <a:latin typeface="Times New Roman" pitchFamily="18" charset="0"/>
              </a:rPr>
              <a:t>(</a:t>
            </a:r>
            <a:r>
              <a:rPr kumimoji="1" lang="zh-CN" altLang="en-US" sz="2400" b="1">
                <a:latin typeface="Times New Roman" pitchFamily="18" charset="0"/>
              </a:rPr>
              <a:t>被触发状态</a:t>
            </a:r>
            <a:r>
              <a:rPr kumimoji="1" lang="en-US" altLang="zh-CN" sz="2400" b="1">
                <a:latin typeface="Times New Roman" pitchFamily="18" charset="0"/>
              </a:rPr>
              <a:t>)</a:t>
            </a:r>
            <a:r>
              <a:rPr kumimoji="1" lang="zh-CN" altLang="en-US" sz="2400" b="1">
                <a:latin typeface="Times New Roman" pitchFamily="18" charset="0"/>
              </a:rPr>
              <a:t>时，不受触发输入影响，只有返回稳态后才可以被再次触发。</a:t>
            </a:r>
          </a:p>
          <a:p>
            <a:pPr>
              <a:lnSpc>
                <a:spcPct val="120000"/>
              </a:lnSpc>
              <a:spcBef>
                <a:spcPct val="20000"/>
              </a:spcBef>
            </a:pPr>
            <a:r>
              <a:rPr kumimoji="1" lang="zh-CN" altLang="en-US" sz="2400" b="1">
                <a:solidFill>
                  <a:srgbClr val="0033CC"/>
                </a:solidFill>
                <a:latin typeface="Times New Roman" pitchFamily="18" charset="0"/>
              </a:rPr>
              <a:t>可重复触发型</a:t>
            </a:r>
            <a:r>
              <a:rPr kumimoji="1" lang="en-US" altLang="zh-CN" sz="2400" b="1">
                <a:solidFill>
                  <a:srgbClr val="0033CC"/>
                </a:solidFill>
                <a:latin typeface="Times New Roman" pitchFamily="18" charset="0"/>
              </a:rPr>
              <a:t>——</a:t>
            </a:r>
            <a:r>
              <a:rPr kumimoji="1" lang="zh-CN" altLang="en-US" sz="2400" b="1">
                <a:latin typeface="Times New Roman" pitchFamily="18" charset="0"/>
              </a:rPr>
              <a:t>电路在暂稳态中仍然可以接受输入，可以被重复触发，每触发一次，电路暂稳态会继续保持</a:t>
            </a:r>
            <a:r>
              <a:rPr kumimoji="1" lang="en-US" altLang="zh-CN" sz="2400" b="1">
                <a:latin typeface="Times New Roman" pitchFamily="18" charset="0"/>
              </a:rPr>
              <a:t>t</a:t>
            </a:r>
            <a:r>
              <a:rPr kumimoji="1" lang="en-US" altLang="zh-CN" sz="2400" b="1" baseline="-25000">
                <a:latin typeface="Times New Roman" pitchFamily="18" charset="0"/>
              </a:rPr>
              <a:t>W</a:t>
            </a:r>
            <a:r>
              <a:rPr kumimoji="1" lang="zh-CN" altLang="en-US" sz="2400" b="1">
                <a:latin typeface="Times New Roman" pitchFamily="18" charset="0"/>
              </a:rPr>
              <a:t>。</a:t>
            </a:r>
          </a:p>
        </p:txBody>
      </p:sp>
      <p:grpSp>
        <p:nvGrpSpPr>
          <p:cNvPr id="2" name="Group 5"/>
          <p:cNvGrpSpPr>
            <a:grpSpLocks/>
          </p:cNvGrpSpPr>
          <p:nvPr/>
        </p:nvGrpSpPr>
        <p:grpSpPr bwMode="auto">
          <a:xfrm>
            <a:off x="711200" y="3581400"/>
            <a:ext cx="5588000" cy="762000"/>
            <a:chOff x="336" y="2352"/>
            <a:chExt cx="2640" cy="480"/>
          </a:xfrm>
        </p:grpSpPr>
        <p:sp>
          <p:nvSpPr>
            <p:cNvPr id="59398" name="Line 6"/>
            <p:cNvSpPr>
              <a:spLocks noChangeShapeType="1"/>
            </p:cNvSpPr>
            <p:nvPr/>
          </p:nvSpPr>
          <p:spPr bwMode="auto">
            <a:xfrm>
              <a:off x="336" y="2832"/>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399" name="Line 7"/>
            <p:cNvSpPr>
              <a:spLocks noChangeShapeType="1"/>
            </p:cNvSpPr>
            <p:nvPr/>
          </p:nvSpPr>
          <p:spPr bwMode="auto">
            <a:xfrm flipV="1">
              <a:off x="528"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00" name="Line 8"/>
            <p:cNvSpPr>
              <a:spLocks noChangeShapeType="1"/>
            </p:cNvSpPr>
            <p:nvPr/>
          </p:nvSpPr>
          <p:spPr bwMode="auto">
            <a:xfrm>
              <a:off x="528" y="2352"/>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9401" name="Line 9"/>
            <p:cNvSpPr>
              <a:spLocks noChangeShapeType="1"/>
            </p:cNvSpPr>
            <p:nvPr/>
          </p:nvSpPr>
          <p:spPr bwMode="auto">
            <a:xfrm>
              <a:off x="672"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02" name="Line 10"/>
            <p:cNvSpPr>
              <a:spLocks noChangeShapeType="1"/>
            </p:cNvSpPr>
            <p:nvPr/>
          </p:nvSpPr>
          <p:spPr bwMode="auto">
            <a:xfrm>
              <a:off x="672" y="2832"/>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9403" name="Line 11"/>
            <p:cNvSpPr>
              <a:spLocks noChangeShapeType="1"/>
            </p:cNvSpPr>
            <p:nvPr/>
          </p:nvSpPr>
          <p:spPr bwMode="auto">
            <a:xfrm flipV="1">
              <a:off x="960"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04" name="Line 12"/>
            <p:cNvSpPr>
              <a:spLocks noChangeShapeType="1"/>
            </p:cNvSpPr>
            <p:nvPr/>
          </p:nvSpPr>
          <p:spPr bwMode="auto">
            <a:xfrm>
              <a:off x="960" y="2352"/>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05" name="Line 13"/>
            <p:cNvSpPr>
              <a:spLocks noChangeShapeType="1"/>
            </p:cNvSpPr>
            <p:nvPr/>
          </p:nvSpPr>
          <p:spPr bwMode="auto">
            <a:xfrm>
              <a:off x="1200"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06" name="Line 14"/>
            <p:cNvSpPr>
              <a:spLocks noChangeShapeType="1"/>
            </p:cNvSpPr>
            <p:nvPr/>
          </p:nvSpPr>
          <p:spPr bwMode="auto">
            <a:xfrm>
              <a:off x="1200" y="2832"/>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9407" name="Line 15"/>
            <p:cNvSpPr>
              <a:spLocks noChangeShapeType="1"/>
            </p:cNvSpPr>
            <p:nvPr/>
          </p:nvSpPr>
          <p:spPr bwMode="auto">
            <a:xfrm flipV="1">
              <a:off x="1488"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08" name="Line 16"/>
            <p:cNvSpPr>
              <a:spLocks noChangeShapeType="1"/>
            </p:cNvSpPr>
            <p:nvPr/>
          </p:nvSpPr>
          <p:spPr bwMode="auto">
            <a:xfrm>
              <a:off x="1488" y="2352"/>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9409" name="Line 17"/>
            <p:cNvSpPr>
              <a:spLocks noChangeShapeType="1"/>
            </p:cNvSpPr>
            <p:nvPr/>
          </p:nvSpPr>
          <p:spPr bwMode="auto">
            <a:xfrm>
              <a:off x="1632"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10" name="Line 18"/>
            <p:cNvSpPr>
              <a:spLocks noChangeShapeType="1"/>
            </p:cNvSpPr>
            <p:nvPr/>
          </p:nvSpPr>
          <p:spPr bwMode="auto">
            <a:xfrm>
              <a:off x="1632" y="2832"/>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11" name="Line 19"/>
            <p:cNvSpPr>
              <a:spLocks noChangeShapeType="1"/>
            </p:cNvSpPr>
            <p:nvPr/>
          </p:nvSpPr>
          <p:spPr bwMode="auto">
            <a:xfrm flipV="1">
              <a:off x="1824"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12" name="Line 20"/>
            <p:cNvSpPr>
              <a:spLocks noChangeShapeType="1"/>
            </p:cNvSpPr>
            <p:nvPr/>
          </p:nvSpPr>
          <p:spPr bwMode="auto">
            <a:xfrm>
              <a:off x="1824" y="2352"/>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13" name="Line 21"/>
            <p:cNvSpPr>
              <a:spLocks noChangeShapeType="1"/>
            </p:cNvSpPr>
            <p:nvPr/>
          </p:nvSpPr>
          <p:spPr bwMode="auto">
            <a:xfrm>
              <a:off x="2064"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14" name="Line 22"/>
            <p:cNvSpPr>
              <a:spLocks noChangeShapeType="1"/>
            </p:cNvSpPr>
            <p:nvPr/>
          </p:nvSpPr>
          <p:spPr bwMode="auto">
            <a:xfrm>
              <a:off x="2064" y="2832"/>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15" name="Line 23"/>
            <p:cNvSpPr>
              <a:spLocks noChangeShapeType="1"/>
            </p:cNvSpPr>
            <p:nvPr/>
          </p:nvSpPr>
          <p:spPr bwMode="auto">
            <a:xfrm flipV="1">
              <a:off x="2256"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16" name="Line 24"/>
            <p:cNvSpPr>
              <a:spLocks noChangeShapeType="1"/>
            </p:cNvSpPr>
            <p:nvPr/>
          </p:nvSpPr>
          <p:spPr bwMode="auto">
            <a:xfrm>
              <a:off x="2256" y="2352"/>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17" name="Line 25"/>
            <p:cNvSpPr>
              <a:spLocks noChangeShapeType="1"/>
            </p:cNvSpPr>
            <p:nvPr/>
          </p:nvSpPr>
          <p:spPr bwMode="auto">
            <a:xfrm>
              <a:off x="2496"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18" name="Line 26"/>
            <p:cNvSpPr>
              <a:spLocks noChangeShapeType="1"/>
            </p:cNvSpPr>
            <p:nvPr/>
          </p:nvSpPr>
          <p:spPr bwMode="auto">
            <a:xfrm>
              <a:off x="2496" y="2832"/>
              <a:ext cx="48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3" name="Group 27"/>
          <p:cNvGrpSpPr>
            <a:grpSpLocks/>
          </p:cNvGrpSpPr>
          <p:nvPr/>
        </p:nvGrpSpPr>
        <p:grpSpPr bwMode="auto">
          <a:xfrm>
            <a:off x="2032000" y="4343400"/>
            <a:ext cx="2743200" cy="1295400"/>
            <a:chOff x="960" y="2832"/>
            <a:chExt cx="1296" cy="816"/>
          </a:xfrm>
        </p:grpSpPr>
        <p:sp>
          <p:nvSpPr>
            <p:cNvPr id="59420" name="Line 28"/>
            <p:cNvSpPr>
              <a:spLocks noChangeShapeType="1"/>
            </p:cNvSpPr>
            <p:nvPr/>
          </p:nvSpPr>
          <p:spPr bwMode="auto">
            <a:xfrm flipV="1">
              <a:off x="960" y="2832"/>
              <a:ext cx="0" cy="816"/>
            </a:xfrm>
            <a:prstGeom prst="line">
              <a:avLst/>
            </a:prstGeom>
            <a:noFill/>
            <a:ln w="38100">
              <a:solidFill>
                <a:srgbClr val="CC3300"/>
              </a:solidFill>
              <a:round/>
              <a:headEnd/>
              <a:tailEnd type="triangle" w="med" len="med"/>
            </a:ln>
            <a:effectLst/>
          </p:spPr>
          <p:txBody>
            <a:bodyPr wrap="none" lIns="90000" tIns="46800" rIns="90000" bIns="46800">
              <a:spAutoFit/>
            </a:bodyPr>
            <a:lstStyle/>
            <a:p>
              <a:endParaRPr lang="zh-CN" altLang="en-US"/>
            </a:p>
          </p:txBody>
        </p:sp>
        <p:sp>
          <p:nvSpPr>
            <p:cNvPr id="59421" name="Line 29"/>
            <p:cNvSpPr>
              <a:spLocks noChangeShapeType="1"/>
            </p:cNvSpPr>
            <p:nvPr/>
          </p:nvSpPr>
          <p:spPr bwMode="auto">
            <a:xfrm flipV="1">
              <a:off x="1488" y="2832"/>
              <a:ext cx="0" cy="816"/>
            </a:xfrm>
            <a:prstGeom prst="line">
              <a:avLst/>
            </a:prstGeom>
            <a:noFill/>
            <a:ln w="38100">
              <a:solidFill>
                <a:srgbClr val="CC3300"/>
              </a:solidFill>
              <a:round/>
              <a:headEnd/>
              <a:tailEnd type="triangle" w="med" len="med"/>
            </a:ln>
            <a:effectLst/>
          </p:spPr>
          <p:txBody>
            <a:bodyPr wrap="none" lIns="90000" tIns="46800" rIns="90000" bIns="46800">
              <a:spAutoFit/>
            </a:bodyPr>
            <a:lstStyle/>
            <a:p>
              <a:endParaRPr lang="zh-CN" altLang="en-US"/>
            </a:p>
          </p:txBody>
        </p:sp>
        <p:sp>
          <p:nvSpPr>
            <p:cNvPr id="59422" name="Line 30"/>
            <p:cNvSpPr>
              <a:spLocks noChangeShapeType="1"/>
            </p:cNvSpPr>
            <p:nvPr/>
          </p:nvSpPr>
          <p:spPr bwMode="auto">
            <a:xfrm flipV="1">
              <a:off x="2256" y="2832"/>
              <a:ext cx="0" cy="816"/>
            </a:xfrm>
            <a:prstGeom prst="line">
              <a:avLst/>
            </a:prstGeom>
            <a:noFill/>
            <a:ln w="38100">
              <a:solidFill>
                <a:srgbClr val="CC3300"/>
              </a:solidFill>
              <a:round/>
              <a:headEnd/>
              <a:tailEnd type="triangle" w="med" len="med"/>
            </a:ln>
            <a:effectLst/>
          </p:spPr>
          <p:txBody>
            <a:bodyPr wrap="none" lIns="90000" tIns="46800" rIns="90000" bIns="46800">
              <a:spAutoFit/>
            </a:bodyPr>
            <a:lstStyle/>
            <a:p>
              <a:endParaRPr lang="zh-CN" altLang="en-US"/>
            </a:p>
          </p:txBody>
        </p:sp>
      </p:grpSp>
      <p:sp>
        <p:nvSpPr>
          <p:cNvPr id="59423" name="Text Box 31"/>
          <p:cNvSpPr txBox="1">
            <a:spLocks noChangeArrowheads="1"/>
          </p:cNvSpPr>
          <p:nvPr/>
        </p:nvSpPr>
        <p:spPr bwMode="auto">
          <a:xfrm>
            <a:off x="2032001" y="5635625"/>
            <a:ext cx="3680884"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不可重复触发</a:t>
            </a:r>
          </a:p>
        </p:txBody>
      </p:sp>
      <p:grpSp>
        <p:nvGrpSpPr>
          <p:cNvPr id="4" name="Group 32"/>
          <p:cNvGrpSpPr>
            <a:grpSpLocks/>
          </p:cNvGrpSpPr>
          <p:nvPr/>
        </p:nvGrpSpPr>
        <p:grpSpPr bwMode="auto">
          <a:xfrm>
            <a:off x="711200" y="4343400"/>
            <a:ext cx="5588000" cy="1066800"/>
            <a:chOff x="336" y="2832"/>
            <a:chExt cx="2640" cy="672"/>
          </a:xfrm>
        </p:grpSpPr>
        <p:grpSp>
          <p:nvGrpSpPr>
            <p:cNvPr id="5" name="Group 33"/>
            <p:cNvGrpSpPr>
              <a:grpSpLocks/>
            </p:cNvGrpSpPr>
            <p:nvPr/>
          </p:nvGrpSpPr>
          <p:grpSpPr bwMode="auto">
            <a:xfrm>
              <a:off x="336" y="2832"/>
              <a:ext cx="2640" cy="672"/>
              <a:chOff x="336" y="2832"/>
              <a:chExt cx="2640" cy="672"/>
            </a:xfrm>
          </p:grpSpPr>
          <p:grpSp>
            <p:nvGrpSpPr>
              <p:cNvPr id="6" name="Group 34"/>
              <p:cNvGrpSpPr>
                <a:grpSpLocks/>
              </p:cNvGrpSpPr>
              <p:nvPr/>
            </p:nvGrpSpPr>
            <p:grpSpPr bwMode="auto">
              <a:xfrm>
                <a:off x="336" y="3072"/>
                <a:ext cx="2640" cy="432"/>
                <a:chOff x="336" y="3072"/>
                <a:chExt cx="2640" cy="432"/>
              </a:xfrm>
            </p:grpSpPr>
            <p:sp>
              <p:nvSpPr>
                <p:cNvPr id="59427" name="Line 35"/>
                <p:cNvSpPr>
                  <a:spLocks noChangeShapeType="1"/>
                </p:cNvSpPr>
                <p:nvPr/>
              </p:nvSpPr>
              <p:spPr bwMode="auto">
                <a:xfrm>
                  <a:off x="336" y="3504"/>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28" name="Line 36"/>
                <p:cNvSpPr>
                  <a:spLocks noChangeShapeType="1"/>
                </p:cNvSpPr>
                <p:nvPr/>
              </p:nvSpPr>
              <p:spPr bwMode="auto">
                <a:xfrm flipV="1">
                  <a:off x="528" y="307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29" name="Line 37"/>
                <p:cNvSpPr>
                  <a:spLocks noChangeShapeType="1"/>
                </p:cNvSpPr>
                <p:nvPr/>
              </p:nvSpPr>
              <p:spPr bwMode="auto">
                <a:xfrm>
                  <a:off x="528" y="3072"/>
                  <a:ext cx="100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30" name="Line 38"/>
                <p:cNvSpPr>
                  <a:spLocks noChangeShapeType="1"/>
                </p:cNvSpPr>
                <p:nvPr/>
              </p:nvSpPr>
              <p:spPr bwMode="auto">
                <a:xfrm>
                  <a:off x="1536" y="307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31" name="Line 39"/>
                <p:cNvSpPr>
                  <a:spLocks noChangeShapeType="1"/>
                </p:cNvSpPr>
                <p:nvPr/>
              </p:nvSpPr>
              <p:spPr bwMode="auto">
                <a:xfrm>
                  <a:off x="1536" y="3504"/>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9432" name="Line 40"/>
                <p:cNvSpPr>
                  <a:spLocks noChangeShapeType="1"/>
                </p:cNvSpPr>
                <p:nvPr/>
              </p:nvSpPr>
              <p:spPr bwMode="auto">
                <a:xfrm flipV="1">
                  <a:off x="1824" y="307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33" name="Line 41"/>
                <p:cNvSpPr>
                  <a:spLocks noChangeShapeType="1"/>
                </p:cNvSpPr>
                <p:nvPr/>
              </p:nvSpPr>
              <p:spPr bwMode="auto">
                <a:xfrm>
                  <a:off x="1824" y="3072"/>
                  <a:ext cx="100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34" name="Line 42"/>
                <p:cNvSpPr>
                  <a:spLocks noChangeShapeType="1"/>
                </p:cNvSpPr>
                <p:nvPr/>
              </p:nvSpPr>
              <p:spPr bwMode="auto">
                <a:xfrm>
                  <a:off x="2832" y="307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35" name="Line 43"/>
                <p:cNvSpPr>
                  <a:spLocks noChangeShapeType="1"/>
                </p:cNvSpPr>
                <p:nvPr/>
              </p:nvSpPr>
              <p:spPr bwMode="auto">
                <a:xfrm>
                  <a:off x="2832" y="3504"/>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7" name="Group 44"/>
              <p:cNvGrpSpPr>
                <a:grpSpLocks/>
              </p:cNvGrpSpPr>
              <p:nvPr/>
            </p:nvGrpSpPr>
            <p:grpSpPr bwMode="auto">
              <a:xfrm>
                <a:off x="528" y="2832"/>
                <a:ext cx="1296" cy="240"/>
                <a:chOff x="528" y="2832"/>
                <a:chExt cx="1296" cy="240"/>
              </a:xfrm>
            </p:grpSpPr>
            <p:sp>
              <p:nvSpPr>
                <p:cNvPr id="59437" name="Line 45"/>
                <p:cNvSpPr>
                  <a:spLocks noChangeShapeType="1"/>
                </p:cNvSpPr>
                <p:nvPr/>
              </p:nvSpPr>
              <p:spPr bwMode="auto">
                <a:xfrm>
                  <a:off x="528" y="2832"/>
                  <a:ext cx="0" cy="24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59438" name="Line 46"/>
                <p:cNvSpPr>
                  <a:spLocks noChangeShapeType="1"/>
                </p:cNvSpPr>
                <p:nvPr/>
              </p:nvSpPr>
              <p:spPr bwMode="auto">
                <a:xfrm>
                  <a:off x="1824" y="2832"/>
                  <a:ext cx="0" cy="24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grpSp>
        </p:grpSp>
        <p:grpSp>
          <p:nvGrpSpPr>
            <p:cNvPr id="8" name="Group 47"/>
            <p:cNvGrpSpPr>
              <a:grpSpLocks/>
            </p:cNvGrpSpPr>
            <p:nvPr/>
          </p:nvGrpSpPr>
          <p:grpSpPr bwMode="auto">
            <a:xfrm>
              <a:off x="528" y="3146"/>
              <a:ext cx="1008" cy="292"/>
              <a:chOff x="528" y="3146"/>
              <a:chExt cx="1008" cy="292"/>
            </a:xfrm>
          </p:grpSpPr>
          <p:sp>
            <p:nvSpPr>
              <p:cNvPr id="59440" name="Text Box 48"/>
              <p:cNvSpPr txBox="1">
                <a:spLocks noChangeArrowheads="1"/>
              </p:cNvSpPr>
              <p:nvPr/>
            </p:nvSpPr>
            <p:spPr bwMode="auto">
              <a:xfrm>
                <a:off x="855" y="3146"/>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grpSp>
            <p:nvGrpSpPr>
              <p:cNvPr id="9" name="Group 49"/>
              <p:cNvGrpSpPr>
                <a:grpSpLocks/>
              </p:cNvGrpSpPr>
              <p:nvPr/>
            </p:nvGrpSpPr>
            <p:grpSpPr bwMode="auto">
              <a:xfrm>
                <a:off x="528" y="3312"/>
                <a:ext cx="1008" cy="0"/>
                <a:chOff x="528" y="3312"/>
                <a:chExt cx="1008" cy="0"/>
              </a:xfrm>
            </p:grpSpPr>
            <p:sp>
              <p:nvSpPr>
                <p:cNvPr id="59442" name="Line 50"/>
                <p:cNvSpPr>
                  <a:spLocks noChangeShapeType="1"/>
                </p:cNvSpPr>
                <p:nvPr/>
              </p:nvSpPr>
              <p:spPr bwMode="auto">
                <a:xfrm flipH="1">
                  <a:off x="528" y="3312"/>
                  <a:ext cx="240"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9443" name="Line 51"/>
                <p:cNvSpPr>
                  <a:spLocks noChangeShapeType="1"/>
                </p:cNvSpPr>
                <p:nvPr/>
              </p:nvSpPr>
              <p:spPr bwMode="auto">
                <a:xfrm>
                  <a:off x="1200" y="3312"/>
                  <a:ext cx="3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grpSp>
        <p:grpSp>
          <p:nvGrpSpPr>
            <p:cNvPr id="10" name="Group 52"/>
            <p:cNvGrpSpPr>
              <a:grpSpLocks/>
            </p:cNvGrpSpPr>
            <p:nvPr/>
          </p:nvGrpSpPr>
          <p:grpSpPr bwMode="auto">
            <a:xfrm>
              <a:off x="1824" y="3120"/>
              <a:ext cx="1008" cy="292"/>
              <a:chOff x="528" y="3146"/>
              <a:chExt cx="1008" cy="292"/>
            </a:xfrm>
          </p:grpSpPr>
          <p:sp>
            <p:nvSpPr>
              <p:cNvPr id="59445" name="Text Box 53"/>
              <p:cNvSpPr txBox="1">
                <a:spLocks noChangeArrowheads="1"/>
              </p:cNvSpPr>
              <p:nvPr/>
            </p:nvSpPr>
            <p:spPr bwMode="auto">
              <a:xfrm>
                <a:off x="855" y="3146"/>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grpSp>
            <p:nvGrpSpPr>
              <p:cNvPr id="11" name="Group 54"/>
              <p:cNvGrpSpPr>
                <a:grpSpLocks/>
              </p:cNvGrpSpPr>
              <p:nvPr/>
            </p:nvGrpSpPr>
            <p:grpSpPr bwMode="auto">
              <a:xfrm>
                <a:off x="528" y="3312"/>
                <a:ext cx="1008" cy="0"/>
                <a:chOff x="528" y="3312"/>
                <a:chExt cx="1008" cy="0"/>
              </a:xfrm>
            </p:grpSpPr>
            <p:sp>
              <p:nvSpPr>
                <p:cNvPr id="59447" name="Line 55"/>
                <p:cNvSpPr>
                  <a:spLocks noChangeShapeType="1"/>
                </p:cNvSpPr>
                <p:nvPr/>
              </p:nvSpPr>
              <p:spPr bwMode="auto">
                <a:xfrm flipH="1">
                  <a:off x="528" y="3312"/>
                  <a:ext cx="240"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9448" name="Line 56"/>
                <p:cNvSpPr>
                  <a:spLocks noChangeShapeType="1"/>
                </p:cNvSpPr>
                <p:nvPr/>
              </p:nvSpPr>
              <p:spPr bwMode="auto">
                <a:xfrm>
                  <a:off x="1200" y="3312"/>
                  <a:ext cx="3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grpSp>
      </p:grpSp>
      <p:grpSp>
        <p:nvGrpSpPr>
          <p:cNvPr id="12" name="Group 57"/>
          <p:cNvGrpSpPr>
            <a:grpSpLocks/>
          </p:cNvGrpSpPr>
          <p:nvPr/>
        </p:nvGrpSpPr>
        <p:grpSpPr bwMode="auto">
          <a:xfrm>
            <a:off x="6807200" y="3581400"/>
            <a:ext cx="4876800" cy="762000"/>
            <a:chOff x="3216" y="2352"/>
            <a:chExt cx="2304" cy="480"/>
          </a:xfrm>
        </p:grpSpPr>
        <p:sp>
          <p:nvSpPr>
            <p:cNvPr id="59450" name="Line 58"/>
            <p:cNvSpPr>
              <a:spLocks noChangeShapeType="1"/>
            </p:cNvSpPr>
            <p:nvPr/>
          </p:nvSpPr>
          <p:spPr bwMode="auto">
            <a:xfrm>
              <a:off x="3216" y="2832"/>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51" name="Line 59"/>
            <p:cNvSpPr>
              <a:spLocks noChangeShapeType="1"/>
            </p:cNvSpPr>
            <p:nvPr/>
          </p:nvSpPr>
          <p:spPr bwMode="auto">
            <a:xfrm flipV="1">
              <a:off x="3360"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52" name="Line 60"/>
            <p:cNvSpPr>
              <a:spLocks noChangeShapeType="1"/>
            </p:cNvSpPr>
            <p:nvPr/>
          </p:nvSpPr>
          <p:spPr bwMode="auto">
            <a:xfrm>
              <a:off x="3360" y="2352"/>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53" name="Line 61"/>
            <p:cNvSpPr>
              <a:spLocks noChangeShapeType="1"/>
            </p:cNvSpPr>
            <p:nvPr/>
          </p:nvSpPr>
          <p:spPr bwMode="auto">
            <a:xfrm>
              <a:off x="3552"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54" name="Line 62"/>
            <p:cNvSpPr>
              <a:spLocks noChangeShapeType="1"/>
            </p:cNvSpPr>
            <p:nvPr/>
          </p:nvSpPr>
          <p:spPr bwMode="auto">
            <a:xfrm>
              <a:off x="3552" y="283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55" name="Line 63"/>
            <p:cNvSpPr>
              <a:spLocks noChangeShapeType="1"/>
            </p:cNvSpPr>
            <p:nvPr/>
          </p:nvSpPr>
          <p:spPr bwMode="auto">
            <a:xfrm flipV="1">
              <a:off x="3648"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56" name="Line 64"/>
            <p:cNvSpPr>
              <a:spLocks noChangeShapeType="1"/>
            </p:cNvSpPr>
            <p:nvPr/>
          </p:nvSpPr>
          <p:spPr bwMode="auto">
            <a:xfrm>
              <a:off x="3648" y="2352"/>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57" name="Line 65"/>
            <p:cNvSpPr>
              <a:spLocks noChangeShapeType="1"/>
            </p:cNvSpPr>
            <p:nvPr/>
          </p:nvSpPr>
          <p:spPr bwMode="auto">
            <a:xfrm>
              <a:off x="3696"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58" name="Line 66"/>
            <p:cNvSpPr>
              <a:spLocks noChangeShapeType="1"/>
            </p:cNvSpPr>
            <p:nvPr/>
          </p:nvSpPr>
          <p:spPr bwMode="auto">
            <a:xfrm>
              <a:off x="3696" y="2832"/>
              <a:ext cx="96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59" name="Line 67"/>
            <p:cNvSpPr>
              <a:spLocks noChangeShapeType="1"/>
            </p:cNvSpPr>
            <p:nvPr/>
          </p:nvSpPr>
          <p:spPr bwMode="auto">
            <a:xfrm flipV="1">
              <a:off x="4656"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60" name="Line 68"/>
            <p:cNvSpPr>
              <a:spLocks noChangeShapeType="1"/>
            </p:cNvSpPr>
            <p:nvPr/>
          </p:nvSpPr>
          <p:spPr bwMode="auto">
            <a:xfrm>
              <a:off x="4656" y="235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61" name="Line 69"/>
            <p:cNvSpPr>
              <a:spLocks noChangeShapeType="1"/>
            </p:cNvSpPr>
            <p:nvPr/>
          </p:nvSpPr>
          <p:spPr bwMode="auto">
            <a:xfrm>
              <a:off x="4752" y="2352"/>
              <a:ext cx="0" cy="48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62" name="Line 70"/>
            <p:cNvSpPr>
              <a:spLocks noChangeShapeType="1"/>
            </p:cNvSpPr>
            <p:nvPr/>
          </p:nvSpPr>
          <p:spPr bwMode="auto">
            <a:xfrm>
              <a:off x="4752" y="2832"/>
              <a:ext cx="76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grpSp>
        <p:nvGrpSpPr>
          <p:cNvPr id="13" name="Group 71"/>
          <p:cNvGrpSpPr>
            <a:grpSpLocks/>
          </p:cNvGrpSpPr>
          <p:nvPr/>
        </p:nvGrpSpPr>
        <p:grpSpPr bwMode="auto">
          <a:xfrm>
            <a:off x="6807200" y="4343400"/>
            <a:ext cx="4876800" cy="1143000"/>
            <a:chOff x="3216" y="2784"/>
            <a:chExt cx="2304" cy="720"/>
          </a:xfrm>
        </p:grpSpPr>
        <p:grpSp>
          <p:nvGrpSpPr>
            <p:cNvPr id="14" name="Group 72"/>
            <p:cNvGrpSpPr>
              <a:grpSpLocks/>
            </p:cNvGrpSpPr>
            <p:nvPr/>
          </p:nvGrpSpPr>
          <p:grpSpPr bwMode="auto">
            <a:xfrm>
              <a:off x="3216" y="3072"/>
              <a:ext cx="2304" cy="432"/>
              <a:chOff x="3216" y="3072"/>
              <a:chExt cx="2304" cy="432"/>
            </a:xfrm>
          </p:grpSpPr>
          <p:sp>
            <p:nvSpPr>
              <p:cNvPr id="59465" name="Line 73"/>
              <p:cNvSpPr>
                <a:spLocks noChangeShapeType="1"/>
              </p:cNvSpPr>
              <p:nvPr/>
            </p:nvSpPr>
            <p:spPr bwMode="auto">
              <a:xfrm>
                <a:off x="3216" y="3504"/>
                <a:ext cx="33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66" name="Line 74"/>
              <p:cNvSpPr>
                <a:spLocks noChangeShapeType="1"/>
              </p:cNvSpPr>
              <p:nvPr/>
            </p:nvSpPr>
            <p:spPr bwMode="auto">
              <a:xfrm flipV="1">
                <a:off x="3552" y="307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67" name="Line 75"/>
              <p:cNvSpPr>
                <a:spLocks noChangeShapeType="1"/>
              </p:cNvSpPr>
              <p:nvPr/>
            </p:nvSpPr>
            <p:spPr bwMode="auto">
              <a:xfrm>
                <a:off x="3552" y="3072"/>
                <a:ext cx="81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68" name="Line 76"/>
              <p:cNvSpPr>
                <a:spLocks noChangeShapeType="1"/>
              </p:cNvSpPr>
              <p:nvPr/>
            </p:nvSpPr>
            <p:spPr bwMode="auto">
              <a:xfrm>
                <a:off x="4368" y="307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69" name="Line 77"/>
              <p:cNvSpPr>
                <a:spLocks noChangeShapeType="1"/>
              </p:cNvSpPr>
              <p:nvPr/>
            </p:nvSpPr>
            <p:spPr bwMode="auto">
              <a:xfrm>
                <a:off x="4368" y="3504"/>
                <a:ext cx="38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9470" name="Line 78"/>
              <p:cNvSpPr>
                <a:spLocks noChangeShapeType="1"/>
              </p:cNvSpPr>
              <p:nvPr/>
            </p:nvSpPr>
            <p:spPr bwMode="auto">
              <a:xfrm flipV="1">
                <a:off x="4752" y="307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59471" name="Line 79"/>
              <p:cNvSpPr>
                <a:spLocks noChangeShapeType="1"/>
              </p:cNvSpPr>
              <p:nvPr/>
            </p:nvSpPr>
            <p:spPr bwMode="auto">
              <a:xfrm>
                <a:off x="4752" y="3072"/>
                <a:ext cx="67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9472" name="Line 80"/>
              <p:cNvSpPr>
                <a:spLocks noChangeShapeType="1"/>
              </p:cNvSpPr>
              <p:nvPr/>
            </p:nvSpPr>
            <p:spPr bwMode="auto">
              <a:xfrm>
                <a:off x="5424" y="3072"/>
                <a:ext cx="0" cy="432"/>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59473" name="Line 81"/>
              <p:cNvSpPr>
                <a:spLocks noChangeShapeType="1"/>
              </p:cNvSpPr>
              <p:nvPr/>
            </p:nvSpPr>
            <p:spPr bwMode="auto">
              <a:xfrm>
                <a:off x="5424" y="3504"/>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nvGrpSpPr>
              <p:cNvPr id="15" name="Group 82"/>
              <p:cNvGrpSpPr>
                <a:grpSpLocks/>
              </p:cNvGrpSpPr>
              <p:nvPr/>
            </p:nvGrpSpPr>
            <p:grpSpPr bwMode="auto">
              <a:xfrm>
                <a:off x="4752" y="3168"/>
                <a:ext cx="672" cy="292"/>
                <a:chOff x="4752" y="3168"/>
                <a:chExt cx="672" cy="292"/>
              </a:xfrm>
            </p:grpSpPr>
            <p:sp>
              <p:nvSpPr>
                <p:cNvPr id="59475" name="Text Box 83"/>
                <p:cNvSpPr txBox="1">
                  <a:spLocks noChangeArrowheads="1"/>
                </p:cNvSpPr>
                <p:nvPr/>
              </p:nvSpPr>
              <p:spPr bwMode="auto">
                <a:xfrm>
                  <a:off x="4944" y="3168"/>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sp>
              <p:nvSpPr>
                <p:cNvPr id="59476" name="Line 84"/>
                <p:cNvSpPr>
                  <a:spLocks noChangeShapeType="1"/>
                </p:cNvSpPr>
                <p:nvPr/>
              </p:nvSpPr>
              <p:spPr bwMode="auto">
                <a:xfrm flipH="1">
                  <a:off x="4752" y="3312"/>
                  <a:ext cx="240"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9477" name="Line 85"/>
                <p:cNvSpPr>
                  <a:spLocks noChangeShapeType="1"/>
                </p:cNvSpPr>
                <p:nvPr/>
              </p:nvSpPr>
              <p:spPr bwMode="auto">
                <a:xfrm>
                  <a:off x="5232" y="3312"/>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grpSp>
            <p:nvGrpSpPr>
              <p:cNvPr id="16" name="Group 86"/>
              <p:cNvGrpSpPr>
                <a:grpSpLocks/>
              </p:cNvGrpSpPr>
              <p:nvPr/>
            </p:nvGrpSpPr>
            <p:grpSpPr bwMode="auto">
              <a:xfrm>
                <a:off x="3696" y="3168"/>
                <a:ext cx="672" cy="292"/>
                <a:chOff x="4752" y="3168"/>
                <a:chExt cx="672" cy="292"/>
              </a:xfrm>
            </p:grpSpPr>
            <p:sp>
              <p:nvSpPr>
                <p:cNvPr id="59479" name="Text Box 87"/>
                <p:cNvSpPr txBox="1">
                  <a:spLocks noChangeArrowheads="1"/>
                </p:cNvSpPr>
                <p:nvPr/>
              </p:nvSpPr>
              <p:spPr bwMode="auto">
                <a:xfrm>
                  <a:off x="4944" y="3168"/>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sp>
              <p:nvSpPr>
                <p:cNvPr id="59480" name="Line 88"/>
                <p:cNvSpPr>
                  <a:spLocks noChangeShapeType="1"/>
                </p:cNvSpPr>
                <p:nvPr/>
              </p:nvSpPr>
              <p:spPr bwMode="auto">
                <a:xfrm flipH="1">
                  <a:off x="4752" y="3312"/>
                  <a:ext cx="240"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9481" name="Line 89"/>
                <p:cNvSpPr>
                  <a:spLocks noChangeShapeType="1"/>
                </p:cNvSpPr>
                <p:nvPr/>
              </p:nvSpPr>
              <p:spPr bwMode="auto">
                <a:xfrm>
                  <a:off x="5232" y="3312"/>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grpSp>
        <p:grpSp>
          <p:nvGrpSpPr>
            <p:cNvPr id="17" name="Group 90"/>
            <p:cNvGrpSpPr>
              <a:grpSpLocks/>
            </p:cNvGrpSpPr>
            <p:nvPr/>
          </p:nvGrpSpPr>
          <p:grpSpPr bwMode="auto">
            <a:xfrm>
              <a:off x="3552" y="2784"/>
              <a:ext cx="1200" cy="720"/>
              <a:chOff x="3552" y="2784"/>
              <a:chExt cx="1200" cy="720"/>
            </a:xfrm>
          </p:grpSpPr>
          <p:sp>
            <p:nvSpPr>
              <p:cNvPr id="59483" name="Line 91"/>
              <p:cNvSpPr>
                <a:spLocks noChangeShapeType="1"/>
              </p:cNvSpPr>
              <p:nvPr/>
            </p:nvSpPr>
            <p:spPr bwMode="auto">
              <a:xfrm>
                <a:off x="3552" y="2784"/>
                <a:ext cx="0" cy="288"/>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59484" name="Line 92"/>
              <p:cNvSpPr>
                <a:spLocks noChangeShapeType="1"/>
              </p:cNvSpPr>
              <p:nvPr/>
            </p:nvSpPr>
            <p:spPr bwMode="auto">
              <a:xfrm>
                <a:off x="3696" y="2784"/>
                <a:ext cx="0" cy="72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59485" name="Line 93"/>
              <p:cNvSpPr>
                <a:spLocks noChangeShapeType="1"/>
              </p:cNvSpPr>
              <p:nvPr/>
            </p:nvSpPr>
            <p:spPr bwMode="auto">
              <a:xfrm>
                <a:off x="4752" y="2832"/>
                <a:ext cx="0" cy="288"/>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grpSp>
      </p:grpSp>
      <p:sp>
        <p:nvSpPr>
          <p:cNvPr id="59486" name="Line 94"/>
          <p:cNvSpPr>
            <a:spLocks noChangeShapeType="1"/>
          </p:cNvSpPr>
          <p:nvPr/>
        </p:nvSpPr>
        <p:spPr bwMode="auto">
          <a:xfrm flipV="1">
            <a:off x="7823200" y="5334000"/>
            <a:ext cx="0" cy="381000"/>
          </a:xfrm>
          <a:prstGeom prst="line">
            <a:avLst/>
          </a:prstGeom>
          <a:noFill/>
          <a:ln w="38100">
            <a:solidFill>
              <a:srgbClr val="0033CC"/>
            </a:solidFill>
            <a:round/>
            <a:headEnd/>
            <a:tailEnd type="triangle" w="med" len="med"/>
          </a:ln>
          <a:effectLst/>
        </p:spPr>
        <p:txBody>
          <a:bodyPr wrap="none" lIns="90000" tIns="46800" rIns="90000" bIns="46800">
            <a:spAutoFit/>
          </a:bodyPr>
          <a:lstStyle/>
          <a:p>
            <a:endParaRPr lang="zh-CN" altLang="en-US"/>
          </a:p>
        </p:txBody>
      </p:sp>
      <p:sp>
        <p:nvSpPr>
          <p:cNvPr id="59487" name="Text Box 95"/>
          <p:cNvSpPr txBox="1">
            <a:spLocks noChangeArrowheads="1"/>
          </p:cNvSpPr>
          <p:nvPr/>
        </p:nvSpPr>
        <p:spPr bwMode="auto">
          <a:xfrm>
            <a:off x="7924800" y="5564188"/>
            <a:ext cx="3547533"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可重复触发</a:t>
            </a:r>
          </a:p>
        </p:txBody>
      </p:sp>
      <p:grpSp>
        <p:nvGrpSpPr>
          <p:cNvPr id="18" name="Group 96"/>
          <p:cNvGrpSpPr>
            <a:grpSpLocks/>
          </p:cNvGrpSpPr>
          <p:nvPr/>
        </p:nvGrpSpPr>
        <p:grpSpPr bwMode="auto">
          <a:xfrm>
            <a:off x="7213600" y="4267197"/>
            <a:ext cx="1100667" cy="371475"/>
            <a:chOff x="3408" y="2784"/>
            <a:chExt cx="520" cy="234"/>
          </a:xfrm>
        </p:grpSpPr>
        <p:sp>
          <p:nvSpPr>
            <p:cNvPr id="59489" name="Line 97"/>
            <p:cNvSpPr>
              <a:spLocks noChangeShapeType="1"/>
            </p:cNvSpPr>
            <p:nvPr/>
          </p:nvSpPr>
          <p:spPr bwMode="auto">
            <a:xfrm>
              <a:off x="3408" y="2976"/>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9490" name="Line 98"/>
            <p:cNvSpPr>
              <a:spLocks noChangeShapeType="1"/>
            </p:cNvSpPr>
            <p:nvPr/>
          </p:nvSpPr>
          <p:spPr bwMode="auto">
            <a:xfrm flipH="1">
              <a:off x="3696" y="2976"/>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59491" name="Text Box 99"/>
            <p:cNvSpPr txBox="1">
              <a:spLocks noChangeArrowheads="1"/>
            </p:cNvSpPr>
            <p:nvPr/>
          </p:nvSpPr>
          <p:spPr bwMode="auto">
            <a:xfrm>
              <a:off x="3496" y="2784"/>
              <a:ext cx="432" cy="234"/>
            </a:xfrm>
            <a:prstGeom prst="rect">
              <a:avLst/>
            </a:prstGeom>
            <a:noFill/>
            <a:ln w="28575">
              <a:noFill/>
              <a:miter lim="800000"/>
              <a:headEnd/>
              <a:tailEnd/>
            </a:ln>
            <a:effectLst/>
          </p:spPr>
          <p:txBody>
            <a:bodyPr lIns="90000" tIns="46800" rIns="90000" bIns="46800">
              <a:spAutoFit/>
            </a:bodyPr>
            <a:lstStyle/>
            <a:p>
              <a:pPr>
                <a:spcBef>
                  <a:spcPct val="50000"/>
                </a:spcBef>
              </a:pPr>
              <a:r>
                <a:rPr kumimoji="1" lang="en-US" altLang="zh-CN" b="1">
                  <a:solidFill>
                    <a:srgbClr val="FF0000"/>
                  </a:solidFill>
                  <a:latin typeface="Times New Roman" pitchFamily="18" charset="0"/>
                </a:rPr>
                <a:t>t</a:t>
              </a:r>
              <a:r>
                <a:rPr kumimoji="1" lang="en-US" altLang="zh-CN" sz="1800" b="1">
                  <a:solidFill>
                    <a:srgbClr val="FF0000"/>
                  </a:solidFill>
                  <a:latin typeface="Times New Roman" pitchFamily="18" charset="0"/>
                  <a:cs typeface="Times New Roman" pitchFamily="18" charset="0"/>
                </a:rPr>
                <a:t>Δ</a:t>
              </a:r>
              <a:endParaRPr kumimoji="1" lang="en-US" altLang="zh-CN" sz="1800" b="1">
                <a:solidFill>
                  <a:srgbClr val="FF0000"/>
                </a:solidFill>
                <a:latin typeface="Times New Roman" pitchFamily="18" charset="0"/>
              </a:endParaRPr>
            </a:p>
          </p:txBody>
        </p:sp>
      </p:grpSp>
      <p:sp>
        <p:nvSpPr>
          <p:cNvPr id="59495" name="Rectangle 103"/>
          <p:cNvSpPr>
            <a:spLocks noChangeArrowheads="1"/>
          </p:cNvSpPr>
          <p:nvPr/>
        </p:nvSpPr>
        <p:spPr bwMode="auto">
          <a:xfrm>
            <a:off x="1016000" y="6067425"/>
            <a:ext cx="4104306" cy="463846"/>
          </a:xfrm>
          <a:prstGeom prst="rect">
            <a:avLst/>
          </a:prstGeom>
          <a:noFill/>
          <a:ln w="28575">
            <a:noFill/>
            <a:miter lim="800000"/>
            <a:headEnd/>
            <a:tailEnd/>
          </a:ln>
          <a:effectLst/>
        </p:spPr>
        <p:txBody>
          <a:bodyPr wrap="none" lIns="90000" tIns="46800" rIns="90000" bIns="46800">
            <a:spAutoFit/>
          </a:bodyPr>
          <a:lstStyle/>
          <a:p>
            <a:r>
              <a:rPr kumimoji="1" lang="zh-CN" altLang="en-US" sz="2400" b="1">
                <a:latin typeface="Times New Roman" pitchFamily="18" charset="0"/>
              </a:rPr>
              <a:t>（</a:t>
            </a:r>
            <a:r>
              <a:rPr kumimoji="1" lang="en-US" altLang="zh-CN" sz="2400" b="1">
                <a:latin typeface="Times New Roman" pitchFamily="18" charset="0"/>
              </a:rPr>
              <a:t>74121</a:t>
            </a:r>
            <a:r>
              <a:rPr kumimoji="1" lang="zh-CN" altLang="en-US" sz="2400" b="1">
                <a:latin typeface="Times New Roman" pitchFamily="18" charset="0"/>
              </a:rPr>
              <a:t>、</a:t>
            </a:r>
            <a:r>
              <a:rPr kumimoji="1" lang="en-US" altLang="zh-CN" sz="2400" b="1">
                <a:latin typeface="Times New Roman" pitchFamily="18" charset="0"/>
              </a:rPr>
              <a:t>74221</a:t>
            </a:r>
            <a:r>
              <a:rPr kumimoji="1" lang="zh-CN" altLang="en-US" sz="2400" b="1">
                <a:latin typeface="Times New Roman" pitchFamily="18" charset="0"/>
              </a:rPr>
              <a:t>、</a:t>
            </a:r>
            <a:r>
              <a:rPr kumimoji="1" lang="en-US" altLang="zh-CN" sz="2400" b="1">
                <a:latin typeface="Times New Roman" pitchFamily="18" charset="0"/>
              </a:rPr>
              <a:t>74LS221</a:t>
            </a:r>
            <a:r>
              <a:rPr kumimoji="1" lang="zh-CN" altLang="en-US" sz="2400" b="1">
                <a:latin typeface="Times New Roman" pitchFamily="18" charset="0"/>
              </a:rPr>
              <a:t>）</a:t>
            </a:r>
          </a:p>
        </p:txBody>
      </p:sp>
      <p:sp>
        <p:nvSpPr>
          <p:cNvPr id="59496" name="Rectangle 104"/>
          <p:cNvSpPr>
            <a:spLocks noChangeArrowheads="1"/>
          </p:cNvSpPr>
          <p:nvPr/>
        </p:nvSpPr>
        <p:spPr bwMode="auto">
          <a:xfrm>
            <a:off x="6576484" y="6019800"/>
            <a:ext cx="55880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a:t>
            </a:r>
            <a:r>
              <a:rPr kumimoji="1" lang="en-US" altLang="zh-CN" sz="2400" b="1">
                <a:latin typeface="Times New Roman" pitchFamily="18" charset="0"/>
              </a:rPr>
              <a:t>74122</a:t>
            </a:r>
            <a:r>
              <a:rPr kumimoji="1" lang="zh-CN" altLang="en-US" sz="2400" b="1">
                <a:latin typeface="Times New Roman" pitchFamily="18" charset="0"/>
              </a:rPr>
              <a:t>、</a:t>
            </a:r>
            <a:r>
              <a:rPr kumimoji="1" lang="en-US" altLang="zh-CN" sz="2400" b="1">
                <a:latin typeface="Times New Roman" pitchFamily="18" charset="0"/>
              </a:rPr>
              <a:t>74123</a:t>
            </a:r>
            <a:r>
              <a:rPr kumimoji="1" lang="zh-CN" altLang="en-US" sz="2400" b="1">
                <a:latin typeface="Times New Roman" pitchFamily="18" charset="0"/>
              </a:rPr>
              <a:t>、</a:t>
            </a:r>
            <a:r>
              <a:rPr kumimoji="1" lang="en-US" altLang="zh-CN" sz="2400" b="1">
                <a:latin typeface="Times New Roman" pitchFamily="18" charset="0"/>
              </a:rPr>
              <a:t>74LS122</a:t>
            </a:r>
            <a:r>
              <a:rPr kumimoji="1" lang="zh-CN" altLang="en-US" sz="2400" b="1">
                <a:latin typeface="Times New Roman" pitchFamily="18" charset="0"/>
              </a:rPr>
              <a:t>）</a:t>
            </a:r>
          </a:p>
        </p:txBody>
      </p:sp>
      <p:sp>
        <p:nvSpPr>
          <p:cNvPr id="59497" name="Rectangle 105"/>
          <p:cNvSpPr>
            <a:spLocks noChangeArrowheads="1"/>
          </p:cNvSpPr>
          <p:nvPr/>
        </p:nvSpPr>
        <p:spPr bwMode="auto">
          <a:xfrm>
            <a:off x="10416117" y="6491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59498" name="Rectangle 106"/>
          <p:cNvSpPr>
            <a:spLocks noChangeArrowheads="1"/>
          </p:cNvSpPr>
          <p:nvPr/>
        </p:nvSpPr>
        <p:spPr bwMode="auto">
          <a:xfrm>
            <a:off x="1775885" y="404813"/>
            <a:ext cx="8832849" cy="371513"/>
          </a:xfrm>
          <a:prstGeom prst="rect">
            <a:avLst/>
          </a:prstGeom>
          <a:noFill/>
          <a:ln w="28575">
            <a:noFill/>
            <a:miter lim="800000"/>
            <a:headEnd/>
            <a:tailEnd/>
          </a:ln>
          <a:effectLst/>
        </p:spPr>
        <p:txBody>
          <a:bodyPr lIns="90000" tIns="46800" rIns="90000" bIns="46800">
            <a:spAutoFit/>
          </a:bodyPr>
          <a:lstStyle/>
          <a:p>
            <a:pPr algn="ctr"/>
            <a:r>
              <a:rPr kumimoji="1" lang="en-US" altLang="zh-CN" b="1" dirty="0" smtClean="0">
                <a:solidFill>
                  <a:srgbClr val="0000FF"/>
                </a:solidFill>
                <a:latin typeface="Times New Roman" pitchFamily="18" charset="0"/>
              </a:rPr>
              <a:t>6.2.2    </a:t>
            </a:r>
            <a:r>
              <a:rPr kumimoji="1" lang="zh-CN" altLang="en-US" b="1" dirty="0">
                <a:solidFill>
                  <a:srgbClr val="0000FF"/>
                </a:solidFill>
                <a:latin typeface="Times New Roman" pitchFamily="18" charset="0"/>
                <a:ea typeface="黑体" pitchFamily="49" charset="-122"/>
              </a:rPr>
              <a:t>集成单稳态触发器</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Effect transition="in" filter="wipe(left)">
                                      <p:cBhvr>
                                        <p:cTn id="7" dur="500"/>
                                        <p:tgtEl>
                                          <p:spTgt spid="593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9396">
                                            <p:txEl>
                                              <p:pRg st="0" end="0"/>
                                            </p:txEl>
                                          </p:spTgt>
                                        </p:tgtEl>
                                        <p:attrNameLst>
                                          <p:attrName>style.visibility</p:attrName>
                                        </p:attrNameLst>
                                      </p:cBhvr>
                                      <p:to>
                                        <p:strVal val="visible"/>
                                      </p:to>
                                    </p:set>
                                    <p:animEffect transition="in" filter="wipe(left)">
                                      <p:cBhvr>
                                        <p:cTn id="12" dur="500"/>
                                        <p:tgtEl>
                                          <p:spTgt spid="5939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9396">
                                            <p:txEl>
                                              <p:pRg st="1" end="1"/>
                                            </p:txEl>
                                          </p:spTgt>
                                        </p:tgtEl>
                                        <p:attrNameLst>
                                          <p:attrName>style.visibility</p:attrName>
                                        </p:attrNameLst>
                                      </p:cBhvr>
                                      <p:to>
                                        <p:strVal val="visible"/>
                                      </p:to>
                                    </p:set>
                                    <p:animEffect transition="in" filter="wipe(left)">
                                      <p:cBhvr>
                                        <p:cTn id="17" dur="500"/>
                                        <p:tgtEl>
                                          <p:spTgt spid="5939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594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59486"/>
                                        </p:tgtEl>
                                        <p:attrNameLst>
                                          <p:attrName>style.visibility</p:attrName>
                                        </p:attrNameLst>
                                      </p:cBhvr>
                                      <p:to>
                                        <p:strVal val="visible"/>
                                      </p:to>
                                    </p:set>
                                    <p:animEffect transition="in" filter="wipe(down)">
                                      <p:cBhvr>
                                        <p:cTn id="51" dur="500"/>
                                        <p:tgtEl>
                                          <p:spTgt spid="59486"/>
                                        </p:tgtEl>
                                      </p:cBhvr>
                                    </p:animEffect>
                                  </p:childTnLst>
                                </p:cTn>
                              </p:par>
                            </p:childTnLst>
                          </p:cTn>
                        </p:par>
                        <p:par>
                          <p:cTn id="52" fill="hold">
                            <p:stCondLst>
                              <p:cond delay="500"/>
                            </p:stCondLst>
                            <p:childTnLst>
                              <p:par>
                                <p:cTn id="53" presetID="1" presetClass="entr" presetSubtype="0" fill="hold" grpId="0" nodeType="afterEffect">
                                  <p:stCondLst>
                                    <p:cond delay="0"/>
                                  </p:stCondLst>
                                  <p:childTnLst>
                                    <p:set>
                                      <p:cBhvr>
                                        <p:cTn id="54" dur="1" fill="hold">
                                          <p:stCondLst>
                                            <p:cond delay="499"/>
                                          </p:stCondLst>
                                        </p:cTn>
                                        <p:tgtEl>
                                          <p:spTgt spid="59487"/>
                                        </p:tgtEl>
                                        <p:attrNameLst>
                                          <p:attrName>style.visibility</p:attrName>
                                        </p:attrNameLst>
                                      </p:cBhvr>
                                      <p:to>
                                        <p:strVal val="visible"/>
                                      </p:to>
                                    </p:set>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59495"/>
                                        </p:tgtEl>
                                        <p:attrNameLst>
                                          <p:attrName>style.visibility</p:attrName>
                                        </p:attrNameLst>
                                      </p:cBhvr>
                                      <p:to>
                                        <p:strVal val="visible"/>
                                      </p:to>
                                    </p:set>
                                    <p:animEffect transition="in" filter="blinds(horizontal)">
                                      <p:cBhvr>
                                        <p:cTn id="63" dur="500"/>
                                        <p:tgtEl>
                                          <p:spTgt spid="59495"/>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59496"/>
                                        </p:tgtEl>
                                        <p:attrNameLst>
                                          <p:attrName>style.visibility</p:attrName>
                                        </p:attrNameLst>
                                      </p:cBhvr>
                                      <p:to>
                                        <p:strVal val="visible"/>
                                      </p:to>
                                    </p:set>
                                    <p:animEffect transition="in" filter="blinds(horizontal)">
                                      <p:cBhvr>
                                        <p:cTn id="68" dur="500"/>
                                        <p:tgtEl>
                                          <p:spTgt spid="59496"/>
                                        </p:tgtEl>
                                      </p:cBhvr>
                                    </p:animEffect>
                                  </p:childTnLst>
                                </p:cTn>
                              </p:par>
                            </p:childTnLst>
                          </p:cTn>
                        </p:par>
                        <p:par>
                          <p:cTn id="69" fill="hold">
                            <p:stCondLst>
                              <p:cond delay="500"/>
                            </p:stCondLst>
                            <p:childTnLst>
                              <p:par>
                                <p:cTn id="70" presetID="2" presetClass="entr" presetSubtype="4" fill="hold" grpId="0" nodeType="afterEffect">
                                  <p:stCondLst>
                                    <p:cond delay="0"/>
                                  </p:stCondLst>
                                  <p:childTnLst>
                                    <p:set>
                                      <p:cBhvr>
                                        <p:cTn id="71" dur="1" fill="hold">
                                          <p:stCondLst>
                                            <p:cond delay="0"/>
                                          </p:stCondLst>
                                        </p:cTn>
                                        <p:tgtEl>
                                          <p:spTgt spid="59497"/>
                                        </p:tgtEl>
                                        <p:attrNameLst>
                                          <p:attrName>style.visibility</p:attrName>
                                        </p:attrNameLst>
                                      </p:cBhvr>
                                      <p:to>
                                        <p:strVal val="visible"/>
                                      </p:to>
                                    </p:set>
                                    <p:anim calcmode="lin" valueType="num">
                                      <p:cBhvr additive="base">
                                        <p:cTn id="72" dur="500" fill="hold"/>
                                        <p:tgtEl>
                                          <p:spTgt spid="59497"/>
                                        </p:tgtEl>
                                        <p:attrNameLst>
                                          <p:attrName>ppt_x</p:attrName>
                                        </p:attrNameLst>
                                      </p:cBhvr>
                                      <p:tavLst>
                                        <p:tav tm="0">
                                          <p:val>
                                            <p:strVal val="#ppt_x"/>
                                          </p:val>
                                        </p:tav>
                                        <p:tav tm="100000">
                                          <p:val>
                                            <p:strVal val="#ppt_x"/>
                                          </p:val>
                                        </p:tav>
                                      </p:tavLst>
                                    </p:anim>
                                    <p:anim calcmode="lin" valueType="num">
                                      <p:cBhvr additive="base">
                                        <p:cTn id="73" dur="500" fill="hold"/>
                                        <p:tgtEl>
                                          <p:spTgt spid="594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autoUpdateAnimBg="0"/>
      <p:bldP spid="59396" grpId="0" build="p" autoUpdateAnimBg="0"/>
      <p:bldP spid="59423" grpId="0" autoUpdateAnimBg="0"/>
      <p:bldP spid="59486" grpId="0" animBg="1"/>
      <p:bldP spid="59487" grpId="0" autoUpdateAnimBg="0"/>
      <p:bldP spid="59495" grpId="0" autoUpdateAnimBg="0"/>
      <p:bldP spid="59496" grpId="0" autoUpdateAnimBg="0"/>
      <p:bldP spid="5949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4"/>
          <p:cNvSpPr>
            <a:spLocks noGrp="1"/>
          </p:cNvSpPr>
          <p:nvPr>
            <p:ph type="sldNum" sz="quarter" idx="11"/>
          </p:nvPr>
        </p:nvSpPr>
        <p:spPr/>
        <p:txBody>
          <a:bodyPr/>
          <a:lstStyle/>
          <a:p>
            <a:fld id="{93D09F2F-21D7-4CDE-B583-75670997D5DB}" type="slidenum">
              <a:rPr lang="en-US" altLang="zh-CN"/>
              <a:pPr/>
              <a:t>21</a:t>
            </a:fld>
            <a:endParaRPr lang="en-US" altLang="zh-CN"/>
          </a:p>
        </p:txBody>
      </p:sp>
      <p:sp>
        <p:nvSpPr>
          <p:cNvPr id="287761" name="Rectangle 17"/>
          <p:cNvSpPr>
            <a:spLocks noChangeArrowheads="1"/>
          </p:cNvSpPr>
          <p:nvPr/>
        </p:nvSpPr>
        <p:spPr bwMode="auto">
          <a:xfrm>
            <a:off x="4559300" y="1773239"/>
            <a:ext cx="4512733" cy="3024187"/>
          </a:xfrm>
          <a:prstGeom prst="rect">
            <a:avLst/>
          </a:prstGeom>
          <a:solidFill>
            <a:srgbClr val="6666FF">
              <a:alpha val="22000"/>
            </a:srgbClr>
          </a:solidFill>
          <a:ln w="9525">
            <a:noFill/>
            <a:miter lim="800000"/>
            <a:headEnd/>
            <a:tailEnd/>
          </a:ln>
          <a:effectLst/>
        </p:spPr>
        <p:txBody>
          <a:bodyPr wrap="none" anchor="ctr"/>
          <a:lstStyle/>
          <a:p>
            <a:pPr algn="ctr"/>
            <a:endParaRPr lang="zh-CN" altLang="zh-CN" sz="1800" b="1">
              <a:latin typeface="Arial Narrow" pitchFamily="34" charset="0"/>
            </a:endParaRPr>
          </a:p>
        </p:txBody>
      </p:sp>
      <p:sp>
        <p:nvSpPr>
          <p:cNvPr id="287762" name="Rectangle 18"/>
          <p:cNvSpPr>
            <a:spLocks noChangeArrowheads="1"/>
          </p:cNvSpPr>
          <p:nvPr/>
        </p:nvSpPr>
        <p:spPr bwMode="auto">
          <a:xfrm>
            <a:off x="9072034" y="1773239"/>
            <a:ext cx="1631951" cy="3024187"/>
          </a:xfrm>
          <a:prstGeom prst="rect">
            <a:avLst/>
          </a:prstGeom>
          <a:solidFill>
            <a:srgbClr val="FF00FF">
              <a:alpha val="22000"/>
            </a:srgbClr>
          </a:solidFill>
          <a:ln w="9525">
            <a:noFill/>
            <a:miter lim="800000"/>
            <a:headEnd/>
            <a:tailEnd/>
          </a:ln>
          <a:effectLst/>
        </p:spPr>
        <p:txBody>
          <a:bodyPr wrap="none" anchor="ctr"/>
          <a:lstStyle/>
          <a:p>
            <a:endParaRPr lang="zh-CN" altLang="en-US"/>
          </a:p>
        </p:txBody>
      </p:sp>
      <p:sp>
        <p:nvSpPr>
          <p:cNvPr id="287763" name="Rectangle 19"/>
          <p:cNvSpPr>
            <a:spLocks noChangeArrowheads="1"/>
          </p:cNvSpPr>
          <p:nvPr/>
        </p:nvSpPr>
        <p:spPr bwMode="auto">
          <a:xfrm>
            <a:off x="1485900" y="1773239"/>
            <a:ext cx="3073400" cy="3024187"/>
          </a:xfrm>
          <a:prstGeom prst="rect">
            <a:avLst/>
          </a:prstGeom>
          <a:solidFill>
            <a:srgbClr val="FFFF00">
              <a:alpha val="22000"/>
            </a:srgbClr>
          </a:solidFill>
          <a:ln w="9525">
            <a:noFill/>
            <a:miter lim="800000"/>
            <a:headEnd/>
            <a:tailEnd/>
          </a:ln>
          <a:effectLst/>
        </p:spPr>
        <p:txBody>
          <a:bodyPr wrap="none" anchor="ctr"/>
          <a:lstStyle/>
          <a:p>
            <a:endParaRPr lang="zh-CN" altLang="en-US"/>
          </a:p>
        </p:txBody>
      </p:sp>
      <p:sp>
        <p:nvSpPr>
          <p:cNvPr id="287764" name="Rectangle 20"/>
          <p:cNvSpPr>
            <a:spLocks noChangeArrowheads="1"/>
          </p:cNvSpPr>
          <p:nvPr/>
        </p:nvSpPr>
        <p:spPr bwMode="auto">
          <a:xfrm>
            <a:off x="814917" y="404813"/>
            <a:ext cx="10397067" cy="576262"/>
          </a:xfrm>
          <a:prstGeom prst="rect">
            <a:avLst/>
          </a:prstGeom>
          <a:noFill/>
          <a:ln w="9525">
            <a:noFill/>
            <a:miter lim="800000"/>
            <a:headEnd/>
            <a:tailEnd/>
          </a:ln>
          <a:effectLst/>
        </p:spPr>
        <p:txBody>
          <a:bodyPr anchor="ctr"/>
          <a:lstStyle/>
          <a:p>
            <a:r>
              <a:rPr lang="en-US" altLang="zh-CN" b="1">
                <a:solidFill>
                  <a:srgbClr val="000066"/>
                </a:solidFill>
              </a:rPr>
              <a:t> </a:t>
            </a:r>
            <a:r>
              <a:rPr lang="en-US" altLang="zh-CN" b="1">
                <a:solidFill>
                  <a:srgbClr val="000066"/>
                </a:solidFill>
                <a:latin typeface="Times New Roman" pitchFamily="18" charset="0"/>
              </a:rPr>
              <a:t>1</a:t>
            </a:r>
            <a:r>
              <a:rPr lang="zh-CN" altLang="en-US" b="1">
                <a:solidFill>
                  <a:srgbClr val="000066"/>
                </a:solidFill>
                <a:latin typeface="Times New Roman" pitchFamily="18" charset="0"/>
              </a:rPr>
              <a:t>、 不可重复触发的集成单稳态触发器 </a:t>
            </a:r>
            <a:r>
              <a:rPr lang="en-US" altLang="zh-CN" b="1">
                <a:solidFill>
                  <a:srgbClr val="000066"/>
                </a:solidFill>
                <a:latin typeface="Times New Roman" pitchFamily="18" charset="0"/>
              </a:rPr>
              <a:t>74121</a:t>
            </a:r>
          </a:p>
        </p:txBody>
      </p:sp>
      <p:sp>
        <p:nvSpPr>
          <p:cNvPr id="287765" name="Text Box 21"/>
          <p:cNvSpPr txBox="1">
            <a:spLocks noChangeArrowheads="1"/>
          </p:cNvSpPr>
          <p:nvPr/>
        </p:nvSpPr>
        <p:spPr bwMode="auto">
          <a:xfrm>
            <a:off x="918634" y="4981575"/>
            <a:ext cx="4078817" cy="457200"/>
          </a:xfrm>
          <a:prstGeom prst="rect">
            <a:avLst/>
          </a:prstGeom>
          <a:noFill/>
          <a:ln w="9525">
            <a:noFill/>
            <a:miter lim="800000"/>
            <a:headEnd/>
            <a:tailEnd/>
          </a:ln>
          <a:effectLst/>
        </p:spPr>
        <p:txBody>
          <a:bodyPr>
            <a:spAutoFit/>
          </a:bodyPr>
          <a:lstStyle/>
          <a:p>
            <a:pPr algn="ctr">
              <a:spcBef>
                <a:spcPct val="50000"/>
              </a:spcBef>
            </a:pPr>
            <a:r>
              <a:rPr lang="zh-CN" altLang="en-US" sz="2400" b="1">
                <a:solidFill>
                  <a:srgbClr val="000066"/>
                </a:solidFill>
                <a:latin typeface="Times New Roman" pitchFamily="18" charset="0"/>
                <a:ea typeface="楷体_GB2312" pitchFamily="49" charset="-122"/>
              </a:rPr>
              <a:t>触发信号控制电路</a:t>
            </a:r>
          </a:p>
        </p:txBody>
      </p:sp>
      <p:sp>
        <p:nvSpPr>
          <p:cNvPr id="287766" name="Text Box 22"/>
          <p:cNvSpPr txBox="1">
            <a:spLocks noChangeArrowheads="1"/>
          </p:cNvSpPr>
          <p:nvPr/>
        </p:nvSpPr>
        <p:spPr bwMode="auto">
          <a:xfrm>
            <a:off x="4751917" y="4987925"/>
            <a:ext cx="4078816" cy="457200"/>
          </a:xfrm>
          <a:prstGeom prst="rect">
            <a:avLst/>
          </a:prstGeom>
          <a:solidFill>
            <a:schemeClr val="bg1"/>
          </a:solidFill>
          <a:ln w="9525">
            <a:noFill/>
            <a:miter lim="800000"/>
            <a:headEnd/>
            <a:tailEnd/>
          </a:ln>
          <a:effectLst/>
        </p:spPr>
        <p:txBody>
          <a:bodyPr>
            <a:spAutoFit/>
          </a:bodyPr>
          <a:lstStyle/>
          <a:p>
            <a:pPr algn="ctr">
              <a:spcBef>
                <a:spcPct val="50000"/>
              </a:spcBef>
            </a:pPr>
            <a:r>
              <a:rPr lang="zh-CN" altLang="en-US" sz="2400" b="1">
                <a:solidFill>
                  <a:srgbClr val="000066"/>
                </a:solidFill>
                <a:latin typeface="Times New Roman" pitchFamily="18" charset="0"/>
                <a:ea typeface="楷体_GB2312" pitchFamily="49" charset="-122"/>
              </a:rPr>
              <a:t>微分型单稳触发器</a:t>
            </a:r>
          </a:p>
        </p:txBody>
      </p:sp>
      <p:sp>
        <p:nvSpPr>
          <p:cNvPr id="287767" name="Line 23"/>
          <p:cNvSpPr>
            <a:spLocks noChangeShapeType="1"/>
          </p:cNvSpPr>
          <p:nvPr/>
        </p:nvSpPr>
        <p:spPr bwMode="auto">
          <a:xfrm flipV="1">
            <a:off x="8223251" y="1125538"/>
            <a:ext cx="0" cy="12700"/>
          </a:xfrm>
          <a:prstGeom prst="line">
            <a:avLst/>
          </a:prstGeom>
          <a:noFill/>
          <a:ln w="9525">
            <a:noFill/>
            <a:round/>
            <a:headEnd/>
            <a:tailEnd/>
          </a:ln>
          <a:effectLst/>
        </p:spPr>
        <p:txBody>
          <a:bodyPr/>
          <a:lstStyle/>
          <a:p>
            <a:endParaRPr lang="zh-CN" altLang="en-US"/>
          </a:p>
        </p:txBody>
      </p:sp>
      <p:sp>
        <p:nvSpPr>
          <p:cNvPr id="287768" name="Text Box 24"/>
          <p:cNvSpPr txBox="1">
            <a:spLocks noChangeArrowheads="1"/>
          </p:cNvSpPr>
          <p:nvPr/>
        </p:nvSpPr>
        <p:spPr bwMode="auto">
          <a:xfrm>
            <a:off x="1200151" y="5692775"/>
            <a:ext cx="3877733" cy="457200"/>
          </a:xfrm>
          <a:prstGeom prst="rect">
            <a:avLst/>
          </a:prstGeom>
          <a:noFill/>
          <a:ln w="9525">
            <a:noFill/>
            <a:miter lim="800000"/>
            <a:headEnd/>
            <a:tailEnd/>
          </a:ln>
          <a:effectLst/>
        </p:spPr>
        <p:txBody>
          <a:bodyPr>
            <a:spAutoFit/>
          </a:bodyPr>
          <a:lstStyle/>
          <a:p>
            <a:pPr algn="ctr">
              <a:spcBef>
                <a:spcPct val="50000"/>
              </a:spcBef>
            </a:pPr>
            <a:r>
              <a:rPr lang="zh-CN" altLang="en-US" sz="2400" b="1">
                <a:solidFill>
                  <a:srgbClr val="000066"/>
                </a:solidFill>
                <a:latin typeface="Times New Roman" pitchFamily="18" charset="0"/>
                <a:ea typeface="楷体_GB2312" pitchFamily="49" charset="-122"/>
              </a:rPr>
              <a:t>定时元件的连接：</a:t>
            </a:r>
          </a:p>
        </p:txBody>
      </p:sp>
      <p:sp>
        <p:nvSpPr>
          <p:cNvPr id="287769" name="Rectangle 25"/>
          <p:cNvSpPr>
            <a:spLocks noChangeArrowheads="1"/>
          </p:cNvSpPr>
          <p:nvPr/>
        </p:nvSpPr>
        <p:spPr bwMode="auto">
          <a:xfrm>
            <a:off x="4751918" y="6211888"/>
            <a:ext cx="5657849" cy="457200"/>
          </a:xfrm>
          <a:prstGeom prst="rect">
            <a:avLst/>
          </a:prstGeom>
          <a:noFill/>
          <a:ln w="9525">
            <a:noFill/>
            <a:miter lim="800000"/>
            <a:headEnd/>
            <a:tailEnd/>
          </a:ln>
          <a:effectLst/>
        </p:spPr>
        <p:txBody>
          <a:bodyPr>
            <a:spAutoFit/>
          </a:bodyPr>
          <a:lstStyle/>
          <a:p>
            <a:pPr algn="ctr"/>
            <a:r>
              <a:rPr lang="en-US" altLang="zh-CN" sz="2400" b="1" i="1">
                <a:solidFill>
                  <a:srgbClr val="000066"/>
                </a:solidFill>
                <a:latin typeface="Times New Roman" pitchFamily="18" charset="0"/>
                <a:ea typeface="楷体_GB2312" pitchFamily="49" charset="-122"/>
              </a:rPr>
              <a:t>R</a:t>
            </a:r>
            <a:r>
              <a:rPr lang="zh-CN" altLang="en-US" sz="2400" b="1">
                <a:solidFill>
                  <a:srgbClr val="000066"/>
                </a:solidFill>
                <a:latin typeface="Times New Roman" pitchFamily="18" charset="0"/>
                <a:ea typeface="楷体_GB2312" pitchFamily="49" charset="-122"/>
              </a:rPr>
              <a:t>：外接电阻或采用内部电阻</a:t>
            </a:r>
          </a:p>
        </p:txBody>
      </p:sp>
      <p:sp>
        <p:nvSpPr>
          <p:cNvPr id="287770" name="Rectangle 26"/>
          <p:cNvSpPr>
            <a:spLocks noChangeArrowheads="1"/>
          </p:cNvSpPr>
          <p:nvPr/>
        </p:nvSpPr>
        <p:spPr bwMode="auto">
          <a:xfrm>
            <a:off x="5158318" y="5707063"/>
            <a:ext cx="1936748" cy="461665"/>
          </a:xfrm>
          <a:prstGeom prst="rect">
            <a:avLst/>
          </a:prstGeom>
          <a:noFill/>
          <a:ln w="9525">
            <a:noFill/>
            <a:miter lim="800000"/>
            <a:headEnd/>
            <a:tailEnd/>
          </a:ln>
          <a:effectLst/>
        </p:spPr>
        <p:txBody>
          <a:bodyPr wrap="none">
            <a:spAutoFit/>
          </a:bodyPr>
          <a:lstStyle/>
          <a:p>
            <a:pPr algn="ctr"/>
            <a:r>
              <a:rPr lang="en-US" altLang="zh-CN" sz="2400" b="1" i="1">
                <a:solidFill>
                  <a:srgbClr val="000066"/>
                </a:solidFill>
                <a:latin typeface="Times New Roman" pitchFamily="18" charset="0"/>
                <a:ea typeface="楷体_GB2312" pitchFamily="49" charset="-122"/>
              </a:rPr>
              <a:t>C</a:t>
            </a:r>
            <a:r>
              <a:rPr lang="zh-CN" altLang="en-US" sz="2400" b="1">
                <a:solidFill>
                  <a:srgbClr val="000066"/>
                </a:solidFill>
                <a:latin typeface="Times New Roman" pitchFamily="18" charset="0"/>
                <a:ea typeface="楷体_GB2312" pitchFamily="49" charset="-122"/>
              </a:rPr>
              <a:t>：外接电容</a:t>
            </a:r>
          </a:p>
        </p:txBody>
      </p:sp>
      <p:sp>
        <p:nvSpPr>
          <p:cNvPr id="287771" name="Rectangle 27"/>
          <p:cNvSpPr>
            <a:spLocks noChangeArrowheads="1"/>
          </p:cNvSpPr>
          <p:nvPr/>
        </p:nvSpPr>
        <p:spPr bwMode="auto">
          <a:xfrm>
            <a:off x="5039785" y="2568853"/>
            <a:ext cx="2061633" cy="369332"/>
          </a:xfrm>
          <a:prstGeom prst="rect">
            <a:avLst/>
          </a:prstGeom>
          <a:noFill/>
          <a:ln w="28575">
            <a:solidFill>
              <a:srgbClr val="FF5050"/>
            </a:solidFill>
            <a:prstDash val="dash"/>
            <a:miter lim="800000"/>
            <a:headEnd/>
            <a:tailEnd/>
          </a:ln>
          <a:effectLst/>
        </p:spPr>
        <p:txBody>
          <a:bodyPr anchor="ctr">
            <a:spAutoFit/>
          </a:bodyPr>
          <a:lstStyle/>
          <a:p>
            <a:endParaRPr lang="zh-CN" altLang="en-US"/>
          </a:p>
        </p:txBody>
      </p:sp>
      <p:sp>
        <p:nvSpPr>
          <p:cNvPr id="287772" name="Rectangle 28"/>
          <p:cNvSpPr>
            <a:spLocks noChangeArrowheads="1"/>
          </p:cNvSpPr>
          <p:nvPr/>
        </p:nvSpPr>
        <p:spPr bwMode="auto">
          <a:xfrm>
            <a:off x="0" y="-184666"/>
            <a:ext cx="184731" cy="369332"/>
          </a:xfrm>
          <a:prstGeom prst="rect">
            <a:avLst/>
          </a:prstGeom>
          <a:noFill/>
          <a:ln w="9525">
            <a:noFill/>
            <a:miter lim="800000"/>
            <a:headEnd/>
            <a:tailEnd/>
          </a:ln>
          <a:effectLst/>
        </p:spPr>
        <p:txBody>
          <a:bodyPr wrap="none" anchor="ctr">
            <a:spAutoFit/>
          </a:bodyPr>
          <a:lstStyle/>
          <a:p>
            <a:endParaRPr lang="zh-CN" altLang="en-US"/>
          </a:p>
        </p:txBody>
      </p:sp>
      <p:graphicFrame>
        <p:nvGraphicFramePr>
          <p:cNvPr id="287773" name="Object 29"/>
          <p:cNvGraphicFramePr>
            <a:graphicFrameLocks noChangeAspect="1"/>
          </p:cNvGraphicFramePr>
          <p:nvPr/>
        </p:nvGraphicFramePr>
        <p:xfrm>
          <a:off x="1102785" y="981075"/>
          <a:ext cx="9503833" cy="4002088"/>
        </p:xfrm>
        <a:graphic>
          <a:graphicData uri="http://schemas.openxmlformats.org/presentationml/2006/ole">
            <p:oleObj spid="_x0000_s90114" name="图片" r:id="rId3" imgW="5849280" imgH="3285720" progId="Word.Picture.8">
              <p:embed/>
            </p:oleObj>
          </a:graphicData>
        </a:graphic>
      </p:graphicFrame>
      <p:sp>
        <p:nvSpPr>
          <p:cNvPr id="287774" name="Text Box 30"/>
          <p:cNvSpPr txBox="1">
            <a:spLocks noChangeArrowheads="1"/>
          </p:cNvSpPr>
          <p:nvPr/>
        </p:nvSpPr>
        <p:spPr bwMode="auto">
          <a:xfrm>
            <a:off x="8686800" y="4987925"/>
            <a:ext cx="3168651" cy="457200"/>
          </a:xfrm>
          <a:prstGeom prst="rect">
            <a:avLst/>
          </a:prstGeom>
          <a:noFill/>
          <a:ln w="9525">
            <a:noFill/>
            <a:miter lim="800000"/>
            <a:headEnd/>
            <a:tailEnd/>
          </a:ln>
          <a:effectLst/>
        </p:spPr>
        <p:txBody>
          <a:bodyPr>
            <a:spAutoFit/>
          </a:bodyPr>
          <a:lstStyle/>
          <a:p>
            <a:pPr algn="ctr">
              <a:spcBef>
                <a:spcPct val="50000"/>
              </a:spcBef>
            </a:pPr>
            <a:r>
              <a:rPr lang="zh-CN" altLang="en-US" sz="2400" b="1">
                <a:solidFill>
                  <a:srgbClr val="000066"/>
                </a:solidFill>
                <a:latin typeface="Times New Roman" pitchFamily="18" charset="0"/>
                <a:ea typeface="楷体_GB2312" pitchFamily="49" charset="-122"/>
              </a:rPr>
              <a:t>输出缓冲电路</a:t>
            </a:r>
          </a:p>
        </p:txBody>
      </p:sp>
      <p:sp>
        <p:nvSpPr>
          <p:cNvPr id="287775" name="Rectangle 31"/>
          <p:cNvSpPr>
            <a:spLocks noChangeArrowheads="1"/>
          </p:cNvSpPr>
          <p:nvPr/>
        </p:nvSpPr>
        <p:spPr bwMode="auto">
          <a:xfrm>
            <a:off x="527051" y="1125538"/>
            <a:ext cx="4897967" cy="494624"/>
          </a:xfrm>
          <a:prstGeom prst="rect">
            <a:avLst/>
          </a:prstGeom>
          <a:noFill/>
          <a:ln w="28575">
            <a:noFill/>
            <a:miter lim="800000"/>
            <a:headEnd/>
            <a:tailEnd/>
          </a:ln>
          <a:effectLst/>
        </p:spPr>
        <p:txBody>
          <a:bodyPr lIns="90000" tIns="46800" rIns="90000" bIns="46800">
            <a:spAutoFit/>
          </a:bodyPr>
          <a:lstStyle/>
          <a:p>
            <a:r>
              <a:rPr kumimoji="1" lang="en-US" altLang="zh-CN" sz="2600" b="1">
                <a:solidFill>
                  <a:srgbClr val="CC3300"/>
                </a:solidFill>
                <a:latin typeface="Times New Roman" pitchFamily="18" charset="0"/>
              </a:rPr>
              <a:t>(1)</a:t>
            </a:r>
            <a:r>
              <a:rPr kumimoji="1" lang="zh-CN" altLang="en-US" sz="2600" b="1">
                <a:solidFill>
                  <a:srgbClr val="CC3300"/>
                </a:solidFill>
                <a:latin typeface="Times New Roman" pitchFamily="18" charset="0"/>
              </a:rPr>
              <a:t>电路结构：</a:t>
            </a:r>
          </a:p>
        </p:txBody>
      </p:sp>
      <p:sp>
        <p:nvSpPr>
          <p:cNvPr id="287776" name="Rectangle 32"/>
          <p:cNvSpPr>
            <a:spLocks noChangeArrowheads="1"/>
          </p:cNvSpPr>
          <p:nvPr/>
        </p:nvSpPr>
        <p:spPr bwMode="auto">
          <a:xfrm>
            <a:off x="1051348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87763"/>
                                        </p:tgtEl>
                                        <p:attrNameLst>
                                          <p:attrName>style.visibility</p:attrName>
                                        </p:attrNameLst>
                                      </p:cBhvr>
                                      <p:to>
                                        <p:strVal val="visible"/>
                                      </p:to>
                                    </p:set>
                                    <p:animEffect transition="in" filter="box(in)">
                                      <p:cBhvr>
                                        <p:cTn id="7" dur="500"/>
                                        <p:tgtEl>
                                          <p:spTgt spid="28776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87765"/>
                                        </p:tgtEl>
                                        <p:attrNameLst>
                                          <p:attrName>style.visibility</p:attrName>
                                        </p:attrNameLst>
                                      </p:cBhvr>
                                      <p:to>
                                        <p:strVal val="visible"/>
                                      </p:to>
                                    </p:set>
                                    <p:animEffect transition="in" filter="dissolve">
                                      <p:cBhvr>
                                        <p:cTn id="11" dur="500"/>
                                        <p:tgtEl>
                                          <p:spTgt spid="287765"/>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6" fill="hold" grpId="0" nodeType="clickEffect">
                                  <p:stCondLst>
                                    <p:cond delay="0"/>
                                  </p:stCondLst>
                                  <p:childTnLst>
                                    <p:set>
                                      <p:cBhvr>
                                        <p:cTn id="15" dur="1" fill="hold">
                                          <p:stCondLst>
                                            <p:cond delay="0"/>
                                          </p:stCondLst>
                                        </p:cTn>
                                        <p:tgtEl>
                                          <p:spTgt spid="287761"/>
                                        </p:tgtEl>
                                        <p:attrNameLst>
                                          <p:attrName>style.visibility</p:attrName>
                                        </p:attrNameLst>
                                      </p:cBhvr>
                                      <p:to>
                                        <p:strVal val="visible"/>
                                      </p:to>
                                    </p:set>
                                    <p:animEffect transition="in" filter="barn(inHorizontal)">
                                      <p:cBhvr>
                                        <p:cTn id="16" dur="500"/>
                                        <p:tgtEl>
                                          <p:spTgt spid="287761"/>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287766"/>
                                        </p:tgtEl>
                                        <p:attrNameLst>
                                          <p:attrName>style.visibility</p:attrName>
                                        </p:attrNameLst>
                                      </p:cBhvr>
                                      <p:to>
                                        <p:strVal val="visible"/>
                                      </p:to>
                                    </p:set>
                                    <p:animEffect transition="in" filter="dissolve">
                                      <p:cBhvr>
                                        <p:cTn id="20" dur="500"/>
                                        <p:tgtEl>
                                          <p:spTgt spid="287766"/>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87771"/>
                                        </p:tgtEl>
                                        <p:attrNameLst>
                                          <p:attrName>style.visibility</p:attrName>
                                        </p:attrNameLst>
                                      </p:cBhvr>
                                      <p:to>
                                        <p:strVal val="visible"/>
                                      </p:to>
                                    </p:set>
                                    <p:animEffect transition="in" filter="box(in)">
                                      <p:cBhvr>
                                        <p:cTn id="25" dur="500"/>
                                        <p:tgtEl>
                                          <p:spTgt spid="287771"/>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5" fill="hold" grpId="0" nodeType="clickEffect">
                                  <p:stCondLst>
                                    <p:cond delay="0"/>
                                  </p:stCondLst>
                                  <p:childTnLst>
                                    <p:set>
                                      <p:cBhvr>
                                        <p:cTn id="29" dur="1" fill="hold">
                                          <p:stCondLst>
                                            <p:cond delay="0"/>
                                          </p:stCondLst>
                                        </p:cTn>
                                        <p:tgtEl>
                                          <p:spTgt spid="287762"/>
                                        </p:tgtEl>
                                        <p:attrNameLst>
                                          <p:attrName>style.visibility</p:attrName>
                                        </p:attrNameLst>
                                      </p:cBhvr>
                                      <p:to>
                                        <p:strVal val="visible"/>
                                      </p:to>
                                    </p:set>
                                    <p:animEffect transition="in" filter="randombar(vertical)">
                                      <p:cBhvr>
                                        <p:cTn id="30" dur="500"/>
                                        <p:tgtEl>
                                          <p:spTgt spid="287762"/>
                                        </p:tgtEl>
                                      </p:cBhvr>
                                    </p:animEffect>
                                  </p:childTnLst>
                                </p:cTn>
                              </p:par>
                            </p:childTnLst>
                          </p:cTn>
                        </p:par>
                        <p:par>
                          <p:cTn id="31" fill="hold">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287774"/>
                                        </p:tgtEl>
                                        <p:attrNameLst>
                                          <p:attrName>style.visibility</p:attrName>
                                        </p:attrNameLst>
                                      </p:cBhvr>
                                      <p:to>
                                        <p:strVal val="visible"/>
                                      </p:to>
                                    </p:set>
                                    <p:animEffect transition="in" filter="dissolve">
                                      <p:cBhvr>
                                        <p:cTn id="34" dur="500"/>
                                        <p:tgtEl>
                                          <p:spTgt spid="287774"/>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6" fill="hold" grpId="0" nodeType="clickEffect">
                                  <p:stCondLst>
                                    <p:cond delay="0"/>
                                  </p:stCondLst>
                                  <p:childTnLst>
                                    <p:set>
                                      <p:cBhvr>
                                        <p:cTn id="38" dur="1" fill="hold">
                                          <p:stCondLst>
                                            <p:cond delay="0"/>
                                          </p:stCondLst>
                                        </p:cTn>
                                        <p:tgtEl>
                                          <p:spTgt spid="287768"/>
                                        </p:tgtEl>
                                        <p:attrNameLst>
                                          <p:attrName>style.visibility</p:attrName>
                                        </p:attrNameLst>
                                      </p:cBhvr>
                                      <p:to>
                                        <p:strVal val="visible"/>
                                      </p:to>
                                    </p:set>
                                    <p:animEffect transition="in" filter="strips(downRight)">
                                      <p:cBhvr>
                                        <p:cTn id="39" dur="500"/>
                                        <p:tgtEl>
                                          <p:spTgt spid="287768"/>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6" fill="hold" grpId="0" nodeType="clickEffect">
                                  <p:stCondLst>
                                    <p:cond delay="0"/>
                                  </p:stCondLst>
                                  <p:childTnLst>
                                    <p:set>
                                      <p:cBhvr>
                                        <p:cTn id="43" dur="1" fill="hold">
                                          <p:stCondLst>
                                            <p:cond delay="0"/>
                                          </p:stCondLst>
                                        </p:cTn>
                                        <p:tgtEl>
                                          <p:spTgt spid="287770"/>
                                        </p:tgtEl>
                                        <p:attrNameLst>
                                          <p:attrName>style.visibility</p:attrName>
                                        </p:attrNameLst>
                                      </p:cBhvr>
                                      <p:to>
                                        <p:strVal val="visible"/>
                                      </p:to>
                                    </p:set>
                                    <p:animEffect transition="in" filter="strips(downRight)">
                                      <p:cBhvr>
                                        <p:cTn id="44" dur="500"/>
                                        <p:tgtEl>
                                          <p:spTgt spid="287770"/>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6" fill="hold" grpId="0" nodeType="clickEffect">
                                  <p:stCondLst>
                                    <p:cond delay="0"/>
                                  </p:stCondLst>
                                  <p:childTnLst>
                                    <p:set>
                                      <p:cBhvr>
                                        <p:cTn id="48" dur="1" fill="hold">
                                          <p:stCondLst>
                                            <p:cond delay="0"/>
                                          </p:stCondLst>
                                        </p:cTn>
                                        <p:tgtEl>
                                          <p:spTgt spid="287769"/>
                                        </p:tgtEl>
                                        <p:attrNameLst>
                                          <p:attrName>style.visibility</p:attrName>
                                        </p:attrNameLst>
                                      </p:cBhvr>
                                      <p:to>
                                        <p:strVal val="visible"/>
                                      </p:to>
                                    </p:set>
                                    <p:animEffect transition="in" filter="strips(downRight)">
                                      <p:cBhvr>
                                        <p:cTn id="49" dur="500"/>
                                        <p:tgtEl>
                                          <p:spTgt spid="287769"/>
                                        </p:tgtEl>
                                      </p:cBhvr>
                                    </p:animEffect>
                                  </p:childTnLst>
                                </p:cTn>
                              </p:par>
                            </p:childTnLst>
                          </p:cTn>
                        </p:par>
                        <p:par>
                          <p:cTn id="50" fill="hold">
                            <p:stCondLst>
                              <p:cond delay="500"/>
                            </p:stCondLst>
                            <p:childTnLst>
                              <p:par>
                                <p:cTn id="51" presetID="2" presetClass="entr" presetSubtype="4" fill="hold" grpId="0" nodeType="afterEffect">
                                  <p:stCondLst>
                                    <p:cond delay="0"/>
                                  </p:stCondLst>
                                  <p:childTnLst>
                                    <p:set>
                                      <p:cBhvr>
                                        <p:cTn id="52" dur="1" fill="hold">
                                          <p:stCondLst>
                                            <p:cond delay="0"/>
                                          </p:stCondLst>
                                        </p:cTn>
                                        <p:tgtEl>
                                          <p:spTgt spid="287776"/>
                                        </p:tgtEl>
                                        <p:attrNameLst>
                                          <p:attrName>style.visibility</p:attrName>
                                        </p:attrNameLst>
                                      </p:cBhvr>
                                      <p:to>
                                        <p:strVal val="visible"/>
                                      </p:to>
                                    </p:set>
                                    <p:anim calcmode="lin" valueType="num">
                                      <p:cBhvr additive="base">
                                        <p:cTn id="53" dur="500" fill="hold"/>
                                        <p:tgtEl>
                                          <p:spTgt spid="287776"/>
                                        </p:tgtEl>
                                        <p:attrNameLst>
                                          <p:attrName>ppt_x</p:attrName>
                                        </p:attrNameLst>
                                      </p:cBhvr>
                                      <p:tavLst>
                                        <p:tav tm="0">
                                          <p:val>
                                            <p:strVal val="#ppt_x"/>
                                          </p:val>
                                        </p:tav>
                                        <p:tav tm="100000">
                                          <p:val>
                                            <p:strVal val="#ppt_x"/>
                                          </p:val>
                                        </p:tav>
                                      </p:tavLst>
                                    </p:anim>
                                    <p:anim calcmode="lin" valueType="num">
                                      <p:cBhvr additive="base">
                                        <p:cTn id="54" dur="500" fill="hold"/>
                                        <p:tgtEl>
                                          <p:spTgt spid="2877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61" grpId="0" animBg="1"/>
      <p:bldP spid="287762" grpId="0" animBg="1"/>
      <p:bldP spid="287763" grpId="0" animBg="1"/>
      <p:bldP spid="287765" grpId="0" autoUpdateAnimBg="0"/>
      <p:bldP spid="287766" grpId="0" animBg="1" autoUpdateAnimBg="0"/>
      <p:bldP spid="287768" grpId="0"/>
      <p:bldP spid="287769" grpId="0"/>
      <p:bldP spid="287770" grpId="0"/>
      <p:bldP spid="287771" grpId="0" animBg="1"/>
      <p:bldP spid="287774" grpId="0" autoUpdateAnimBg="0"/>
      <p:bldP spid="287776"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灯片编号占位符 4"/>
          <p:cNvSpPr>
            <a:spLocks noGrp="1"/>
          </p:cNvSpPr>
          <p:nvPr>
            <p:ph type="sldNum" sz="quarter" idx="11"/>
          </p:nvPr>
        </p:nvSpPr>
        <p:spPr/>
        <p:txBody>
          <a:bodyPr/>
          <a:lstStyle/>
          <a:p>
            <a:fld id="{280C6B44-D9EC-4F8A-B50E-45E2A8FC7986}" type="slidenum">
              <a:rPr lang="en-US" altLang="zh-CN"/>
              <a:pPr/>
              <a:t>22</a:t>
            </a:fld>
            <a:endParaRPr lang="en-US" altLang="zh-CN"/>
          </a:p>
        </p:txBody>
      </p:sp>
      <p:sp>
        <p:nvSpPr>
          <p:cNvPr id="288808" name="Text Box 40"/>
          <p:cNvSpPr txBox="1">
            <a:spLocks noChangeArrowheads="1"/>
          </p:cNvSpPr>
          <p:nvPr/>
        </p:nvSpPr>
        <p:spPr bwMode="auto">
          <a:xfrm>
            <a:off x="649818" y="5084764"/>
            <a:ext cx="4895849" cy="943977"/>
          </a:xfrm>
          <a:prstGeom prst="rect">
            <a:avLst/>
          </a:prstGeom>
          <a:noFill/>
          <a:ln w="28575">
            <a:noFill/>
            <a:miter lim="800000"/>
            <a:headEnd/>
            <a:tailEnd/>
          </a:ln>
          <a:effectLst/>
        </p:spPr>
        <p:txBody>
          <a:bodyPr lIns="90000" tIns="46800" rIns="90000" bIns="46800">
            <a:spAutoFit/>
          </a:bodyPr>
          <a:lstStyle/>
          <a:p>
            <a:pPr>
              <a:spcBef>
                <a:spcPct val="30000"/>
              </a:spcBef>
            </a:pPr>
            <a:r>
              <a:rPr kumimoji="1" lang="en-US" altLang="zh-CN" sz="2400" b="1">
                <a:latin typeface="Times New Roman" pitchFamily="18" charset="0"/>
              </a:rPr>
              <a:t>R</a:t>
            </a:r>
            <a:r>
              <a:rPr kumimoji="1" lang="en-US" altLang="zh-CN" sz="2400" b="1" baseline="-25000">
                <a:latin typeface="Times New Roman" pitchFamily="18" charset="0"/>
              </a:rPr>
              <a:t>ext</a:t>
            </a:r>
            <a:r>
              <a:rPr kumimoji="1" lang="en-US" altLang="zh-CN" sz="2400" b="1">
                <a:latin typeface="Times New Roman" pitchFamily="18" charset="0"/>
              </a:rPr>
              <a:t>/C</a:t>
            </a:r>
            <a:r>
              <a:rPr kumimoji="1" lang="en-US" altLang="zh-CN" sz="2400" b="1" baseline="-25000">
                <a:latin typeface="Times New Roman" pitchFamily="18" charset="0"/>
              </a:rPr>
              <a:t>ext</a:t>
            </a:r>
            <a:r>
              <a:rPr kumimoji="1" lang="en-US" altLang="zh-CN" sz="2400" b="1">
                <a:latin typeface="Times New Roman" pitchFamily="18" charset="0"/>
              </a:rPr>
              <a:t>,C</a:t>
            </a:r>
            <a:r>
              <a:rPr kumimoji="1" lang="en-US" altLang="zh-CN" sz="2400" b="1" baseline="-25000">
                <a:latin typeface="Times New Roman" pitchFamily="18" charset="0"/>
              </a:rPr>
              <a:t>ext</a:t>
            </a:r>
            <a:r>
              <a:rPr kumimoji="1" lang="en-US" altLang="zh-CN" sz="2400" b="1">
                <a:latin typeface="Times New Roman" pitchFamily="18" charset="0"/>
              </a:rPr>
              <a:t>,R</a:t>
            </a:r>
            <a:r>
              <a:rPr kumimoji="1" lang="en-US" altLang="zh-CN" sz="2400" b="1" baseline="-25000">
                <a:latin typeface="Times New Roman" pitchFamily="18" charset="0"/>
              </a:rPr>
              <a:t>int</a:t>
            </a:r>
          </a:p>
          <a:p>
            <a:pPr>
              <a:spcBef>
                <a:spcPct val="30000"/>
              </a:spcBef>
            </a:pPr>
            <a:r>
              <a:rPr kumimoji="1" lang="zh-CN" altLang="en-US" sz="2400" b="1">
                <a:latin typeface="Times New Roman" pitchFamily="18" charset="0"/>
              </a:rPr>
              <a:t>外接电阻</a:t>
            </a:r>
            <a:r>
              <a:rPr kumimoji="1" lang="en-US" altLang="zh-CN" sz="2400" b="1">
                <a:latin typeface="Times New Roman" pitchFamily="18" charset="0"/>
              </a:rPr>
              <a:t>/</a:t>
            </a:r>
            <a:r>
              <a:rPr kumimoji="1" lang="zh-CN" altLang="en-US" sz="2400" b="1">
                <a:latin typeface="Times New Roman" pitchFamily="18" charset="0"/>
              </a:rPr>
              <a:t>电容</a:t>
            </a:r>
            <a:r>
              <a:rPr kumimoji="1" lang="en-US" altLang="zh-CN" sz="2400" b="1">
                <a:latin typeface="Times New Roman" pitchFamily="18" charset="0"/>
              </a:rPr>
              <a:t>/</a:t>
            </a:r>
            <a:r>
              <a:rPr kumimoji="1" lang="zh-CN" altLang="en-US" sz="2400" b="1">
                <a:latin typeface="Times New Roman" pitchFamily="18" charset="0"/>
              </a:rPr>
              <a:t>内接电阻引脚</a:t>
            </a:r>
          </a:p>
        </p:txBody>
      </p:sp>
      <p:grpSp>
        <p:nvGrpSpPr>
          <p:cNvPr id="2" name="Group 58"/>
          <p:cNvGrpSpPr>
            <a:grpSpLocks/>
          </p:cNvGrpSpPr>
          <p:nvPr/>
        </p:nvGrpSpPr>
        <p:grpSpPr bwMode="auto">
          <a:xfrm>
            <a:off x="46567" y="1076326"/>
            <a:ext cx="5486400" cy="2589213"/>
            <a:chOff x="192" y="451"/>
            <a:chExt cx="2592" cy="1631"/>
          </a:xfrm>
        </p:grpSpPr>
        <p:grpSp>
          <p:nvGrpSpPr>
            <p:cNvPr id="3" name="Group 4"/>
            <p:cNvGrpSpPr>
              <a:grpSpLocks/>
            </p:cNvGrpSpPr>
            <p:nvPr/>
          </p:nvGrpSpPr>
          <p:grpSpPr bwMode="auto">
            <a:xfrm>
              <a:off x="192" y="481"/>
              <a:ext cx="2592" cy="1601"/>
              <a:chOff x="192" y="481"/>
              <a:chExt cx="2592" cy="1601"/>
            </a:xfrm>
          </p:grpSpPr>
          <p:grpSp>
            <p:nvGrpSpPr>
              <p:cNvPr id="4" name="Group 5"/>
              <p:cNvGrpSpPr>
                <a:grpSpLocks/>
              </p:cNvGrpSpPr>
              <p:nvPr/>
            </p:nvGrpSpPr>
            <p:grpSpPr bwMode="auto">
              <a:xfrm>
                <a:off x="192" y="481"/>
                <a:ext cx="2592" cy="1601"/>
                <a:chOff x="288" y="795"/>
                <a:chExt cx="2592" cy="1601"/>
              </a:xfrm>
            </p:grpSpPr>
            <p:sp>
              <p:nvSpPr>
                <p:cNvPr id="288774" name="Rectangle 6"/>
                <p:cNvSpPr>
                  <a:spLocks noChangeArrowheads="1"/>
                </p:cNvSpPr>
                <p:nvPr/>
              </p:nvSpPr>
              <p:spPr bwMode="auto">
                <a:xfrm>
                  <a:off x="1099" y="1491"/>
                  <a:ext cx="922"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288775" name="Line 7"/>
                <p:cNvSpPr>
                  <a:spLocks noChangeShapeType="1"/>
                </p:cNvSpPr>
                <p:nvPr/>
              </p:nvSpPr>
              <p:spPr bwMode="auto">
                <a:xfrm>
                  <a:off x="816" y="960"/>
                  <a:ext cx="19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8776" name="Line 8"/>
                <p:cNvSpPr>
                  <a:spLocks noChangeShapeType="1"/>
                </p:cNvSpPr>
                <p:nvPr/>
              </p:nvSpPr>
              <p:spPr bwMode="auto">
                <a:xfrm>
                  <a:off x="816" y="1176"/>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77" name="Line 9"/>
                <p:cNvSpPr>
                  <a:spLocks noChangeShapeType="1"/>
                </p:cNvSpPr>
                <p:nvPr/>
              </p:nvSpPr>
              <p:spPr bwMode="auto">
                <a:xfrm>
                  <a:off x="816" y="1392"/>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78" name="Line 10"/>
                <p:cNvSpPr>
                  <a:spLocks noChangeShapeType="1"/>
                </p:cNvSpPr>
                <p:nvPr/>
              </p:nvSpPr>
              <p:spPr bwMode="auto">
                <a:xfrm>
                  <a:off x="816" y="1608"/>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79" name="Line 11"/>
                <p:cNvSpPr>
                  <a:spLocks noChangeShapeType="1"/>
                </p:cNvSpPr>
                <p:nvPr/>
              </p:nvSpPr>
              <p:spPr bwMode="auto">
                <a:xfrm>
                  <a:off x="816" y="1824"/>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0" name="Line 12"/>
                <p:cNvSpPr>
                  <a:spLocks noChangeShapeType="1"/>
                </p:cNvSpPr>
                <p:nvPr/>
              </p:nvSpPr>
              <p:spPr bwMode="auto">
                <a:xfrm>
                  <a:off x="816" y="2040"/>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1" name="Line 13"/>
                <p:cNvSpPr>
                  <a:spLocks noChangeShapeType="1"/>
                </p:cNvSpPr>
                <p:nvPr/>
              </p:nvSpPr>
              <p:spPr bwMode="auto">
                <a:xfrm>
                  <a:off x="816" y="2256"/>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2" name="Line 14"/>
                <p:cNvSpPr>
                  <a:spLocks noChangeShapeType="1"/>
                </p:cNvSpPr>
                <p:nvPr/>
              </p:nvSpPr>
              <p:spPr bwMode="auto">
                <a:xfrm>
                  <a:off x="2021" y="960"/>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3" name="Line 15"/>
                <p:cNvSpPr>
                  <a:spLocks noChangeShapeType="1"/>
                </p:cNvSpPr>
                <p:nvPr/>
              </p:nvSpPr>
              <p:spPr bwMode="auto">
                <a:xfrm>
                  <a:off x="2021" y="1176"/>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4" name="Line 16"/>
                <p:cNvSpPr>
                  <a:spLocks noChangeShapeType="1"/>
                </p:cNvSpPr>
                <p:nvPr/>
              </p:nvSpPr>
              <p:spPr bwMode="auto">
                <a:xfrm>
                  <a:off x="2021" y="1392"/>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5" name="Line 17"/>
                <p:cNvSpPr>
                  <a:spLocks noChangeShapeType="1"/>
                </p:cNvSpPr>
                <p:nvPr/>
              </p:nvSpPr>
              <p:spPr bwMode="auto">
                <a:xfrm>
                  <a:off x="2021" y="1608"/>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6" name="Line 18"/>
                <p:cNvSpPr>
                  <a:spLocks noChangeShapeType="1"/>
                </p:cNvSpPr>
                <p:nvPr/>
              </p:nvSpPr>
              <p:spPr bwMode="auto">
                <a:xfrm>
                  <a:off x="2021" y="1824"/>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7" name="Line 19"/>
                <p:cNvSpPr>
                  <a:spLocks noChangeShapeType="1"/>
                </p:cNvSpPr>
                <p:nvPr/>
              </p:nvSpPr>
              <p:spPr bwMode="auto">
                <a:xfrm>
                  <a:off x="2021" y="2040"/>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8" name="Line 20"/>
                <p:cNvSpPr>
                  <a:spLocks noChangeShapeType="1"/>
                </p:cNvSpPr>
                <p:nvPr/>
              </p:nvSpPr>
              <p:spPr bwMode="auto">
                <a:xfrm>
                  <a:off x="2021" y="2256"/>
                  <a:ext cx="283"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89" name="Freeform 21"/>
                <p:cNvSpPr>
                  <a:spLocks/>
                </p:cNvSpPr>
                <p:nvPr/>
              </p:nvSpPr>
              <p:spPr bwMode="auto">
                <a:xfrm>
                  <a:off x="1383" y="816"/>
                  <a:ext cx="354" cy="234"/>
                </a:xfrm>
                <a:custGeom>
                  <a:avLst/>
                  <a:gdLst/>
                  <a:ahLst/>
                  <a:cxnLst>
                    <a:cxn ang="0">
                      <a:pos x="0" y="0"/>
                    </a:cxn>
                    <a:cxn ang="0">
                      <a:pos x="143" y="119"/>
                    </a:cxn>
                    <a:cxn ang="0">
                      <a:pos x="288" y="0"/>
                    </a:cxn>
                  </a:cxnLst>
                  <a:rect l="0" t="0" r="r" b="b"/>
                  <a:pathLst>
                    <a:path w="288" h="120">
                      <a:moveTo>
                        <a:pt x="0" y="0"/>
                      </a:moveTo>
                      <a:cubicBezTo>
                        <a:pt x="0" y="66"/>
                        <a:pt x="70" y="118"/>
                        <a:pt x="143" y="119"/>
                      </a:cubicBezTo>
                      <a:cubicBezTo>
                        <a:pt x="216" y="120"/>
                        <a:pt x="288" y="57"/>
                        <a:pt x="288" y="0"/>
                      </a:cubicBezTo>
                    </a:path>
                  </a:pathLst>
                </a:custGeom>
                <a:noFill/>
                <a:ln w="28575" cap="flat" cmpd="sng">
                  <a:solidFill>
                    <a:schemeClr val="tx1"/>
                  </a:solidFill>
                  <a:prstDash val="solid"/>
                  <a:round/>
                  <a:headEnd/>
                  <a:tailEnd/>
                </a:ln>
                <a:effectLst/>
              </p:spPr>
              <p:txBody>
                <a:bodyPr lIns="90000" tIns="46800" rIns="90000" bIns="46800">
                  <a:spAutoFit/>
                </a:bodyPr>
                <a:lstStyle/>
                <a:p>
                  <a:endParaRPr lang="zh-CN" altLang="en-US"/>
                </a:p>
              </p:txBody>
            </p:sp>
            <p:sp>
              <p:nvSpPr>
                <p:cNvPr id="288790" name="Text Box 22"/>
                <p:cNvSpPr txBox="1">
                  <a:spLocks noChangeArrowheads="1"/>
                </p:cNvSpPr>
                <p:nvPr/>
              </p:nvSpPr>
              <p:spPr bwMode="auto">
                <a:xfrm>
                  <a:off x="576" y="816"/>
                  <a:ext cx="19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Q</a:t>
                  </a:r>
                </a:p>
              </p:txBody>
            </p:sp>
            <p:sp>
              <p:nvSpPr>
                <p:cNvPr id="288791" name="Oval 23"/>
                <p:cNvSpPr>
                  <a:spLocks noChangeArrowheads="1"/>
                </p:cNvSpPr>
                <p:nvPr/>
              </p:nvSpPr>
              <p:spPr bwMode="auto">
                <a:xfrm>
                  <a:off x="1008" y="795"/>
                  <a:ext cx="96" cy="329"/>
                </a:xfrm>
                <a:prstGeom prst="ellipse">
                  <a:avLst/>
                </a:prstGeom>
                <a:noFill/>
                <a:ln w="28575">
                  <a:solidFill>
                    <a:schemeClr val="tx1"/>
                  </a:solidFill>
                  <a:round/>
                  <a:headEnd/>
                  <a:tailEnd/>
                </a:ln>
                <a:effectLst/>
              </p:spPr>
              <p:txBody>
                <a:bodyPr lIns="90000" tIns="46800" rIns="90000" bIns="46800" anchor="ctr">
                  <a:spAutoFit/>
                </a:bodyPr>
                <a:lstStyle/>
                <a:p>
                  <a:endParaRPr lang="zh-CN" altLang="en-US"/>
                </a:p>
              </p:txBody>
            </p:sp>
            <p:sp>
              <p:nvSpPr>
                <p:cNvPr id="288792" name="Line 24"/>
                <p:cNvSpPr>
                  <a:spLocks noChangeShapeType="1"/>
                </p:cNvSpPr>
                <p:nvPr/>
              </p:nvSpPr>
              <p:spPr bwMode="auto">
                <a:xfrm>
                  <a:off x="624" y="864"/>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8793" name="Text Box 25"/>
                <p:cNvSpPr txBox="1">
                  <a:spLocks noChangeArrowheads="1"/>
                </p:cNvSpPr>
                <p:nvPr/>
              </p:nvSpPr>
              <p:spPr bwMode="auto">
                <a:xfrm>
                  <a:off x="480" y="1039"/>
                  <a:ext cx="262"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NC</a:t>
                  </a:r>
                </a:p>
              </p:txBody>
            </p:sp>
            <p:sp>
              <p:nvSpPr>
                <p:cNvPr id="288794" name="Text Box 26"/>
                <p:cNvSpPr txBox="1">
                  <a:spLocks noChangeArrowheads="1"/>
                </p:cNvSpPr>
                <p:nvPr/>
              </p:nvSpPr>
              <p:spPr bwMode="auto">
                <a:xfrm>
                  <a:off x="567" y="1226"/>
                  <a:ext cx="24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A</a:t>
                  </a:r>
                  <a:r>
                    <a:rPr kumimoji="1" lang="en-US" altLang="zh-CN" sz="2400" b="1" baseline="-25000">
                      <a:latin typeface="Times New Roman" pitchFamily="18" charset="0"/>
                    </a:rPr>
                    <a:t>1</a:t>
                  </a:r>
                </a:p>
              </p:txBody>
            </p:sp>
            <p:sp>
              <p:nvSpPr>
                <p:cNvPr id="288795" name="Text Box 27"/>
                <p:cNvSpPr txBox="1">
                  <a:spLocks noChangeArrowheads="1"/>
                </p:cNvSpPr>
                <p:nvPr/>
              </p:nvSpPr>
              <p:spPr bwMode="auto">
                <a:xfrm>
                  <a:off x="567" y="1418"/>
                  <a:ext cx="24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A</a:t>
                  </a:r>
                  <a:r>
                    <a:rPr kumimoji="1" lang="en-US" altLang="zh-CN" sz="2400" b="1" baseline="-25000">
                      <a:latin typeface="Times New Roman" pitchFamily="18" charset="0"/>
                    </a:rPr>
                    <a:t>2</a:t>
                  </a:r>
                </a:p>
              </p:txBody>
            </p:sp>
            <p:sp>
              <p:nvSpPr>
                <p:cNvPr id="288796" name="Text Box 28"/>
                <p:cNvSpPr txBox="1">
                  <a:spLocks noChangeArrowheads="1"/>
                </p:cNvSpPr>
                <p:nvPr/>
              </p:nvSpPr>
              <p:spPr bwMode="auto">
                <a:xfrm>
                  <a:off x="576" y="1632"/>
                  <a:ext cx="18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B</a:t>
                  </a:r>
                </a:p>
              </p:txBody>
            </p:sp>
            <p:sp>
              <p:nvSpPr>
                <p:cNvPr id="288797" name="Text Box 29"/>
                <p:cNvSpPr txBox="1">
                  <a:spLocks noChangeArrowheads="1"/>
                </p:cNvSpPr>
                <p:nvPr/>
              </p:nvSpPr>
              <p:spPr bwMode="auto">
                <a:xfrm>
                  <a:off x="567" y="1850"/>
                  <a:ext cx="249"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Q</a:t>
                  </a:r>
                </a:p>
              </p:txBody>
            </p:sp>
            <p:sp>
              <p:nvSpPr>
                <p:cNvPr id="288798" name="Text Box 30"/>
                <p:cNvSpPr txBox="1">
                  <a:spLocks noChangeArrowheads="1"/>
                </p:cNvSpPr>
                <p:nvPr/>
              </p:nvSpPr>
              <p:spPr bwMode="auto">
                <a:xfrm>
                  <a:off x="288" y="2143"/>
                  <a:ext cx="355"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GND</a:t>
                  </a:r>
                </a:p>
              </p:txBody>
            </p:sp>
            <p:sp>
              <p:nvSpPr>
                <p:cNvPr id="288799" name="Text Box 31"/>
                <p:cNvSpPr txBox="1">
                  <a:spLocks noChangeArrowheads="1"/>
                </p:cNvSpPr>
                <p:nvPr/>
              </p:nvSpPr>
              <p:spPr bwMode="auto">
                <a:xfrm>
                  <a:off x="2295" y="825"/>
                  <a:ext cx="290"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V</a:t>
                  </a:r>
                  <a:r>
                    <a:rPr kumimoji="1" lang="en-US" altLang="zh-CN" sz="2000" b="1" baseline="-25000">
                      <a:latin typeface="Times New Roman" pitchFamily="18" charset="0"/>
                    </a:rPr>
                    <a:t>CC</a:t>
                  </a:r>
                </a:p>
              </p:txBody>
            </p:sp>
            <p:sp>
              <p:nvSpPr>
                <p:cNvPr id="288800" name="Text Box 32"/>
                <p:cNvSpPr txBox="1">
                  <a:spLocks noChangeArrowheads="1"/>
                </p:cNvSpPr>
                <p:nvPr/>
              </p:nvSpPr>
              <p:spPr bwMode="auto">
                <a:xfrm>
                  <a:off x="2304" y="1039"/>
                  <a:ext cx="262"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NC</a:t>
                  </a:r>
                </a:p>
              </p:txBody>
            </p:sp>
            <p:sp>
              <p:nvSpPr>
                <p:cNvPr id="288801" name="Text Box 33"/>
                <p:cNvSpPr txBox="1">
                  <a:spLocks noChangeArrowheads="1"/>
                </p:cNvSpPr>
                <p:nvPr/>
              </p:nvSpPr>
              <p:spPr bwMode="auto">
                <a:xfrm>
                  <a:off x="2304" y="1231"/>
                  <a:ext cx="262"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NC</a:t>
                  </a:r>
                </a:p>
              </p:txBody>
            </p:sp>
            <p:sp>
              <p:nvSpPr>
                <p:cNvPr id="288802" name="Text Box 34"/>
                <p:cNvSpPr txBox="1">
                  <a:spLocks noChangeArrowheads="1"/>
                </p:cNvSpPr>
                <p:nvPr/>
              </p:nvSpPr>
              <p:spPr bwMode="auto">
                <a:xfrm>
                  <a:off x="2304" y="2095"/>
                  <a:ext cx="262"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NC</a:t>
                  </a:r>
                </a:p>
              </p:txBody>
            </p:sp>
            <p:sp>
              <p:nvSpPr>
                <p:cNvPr id="288803" name="Text Box 35"/>
                <p:cNvSpPr txBox="1">
                  <a:spLocks noChangeArrowheads="1"/>
                </p:cNvSpPr>
                <p:nvPr/>
              </p:nvSpPr>
              <p:spPr bwMode="auto">
                <a:xfrm>
                  <a:off x="2295" y="1418"/>
                  <a:ext cx="585"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ext</a:t>
                  </a:r>
                  <a:r>
                    <a:rPr kumimoji="1" lang="en-US" altLang="zh-CN" sz="2400" b="1">
                      <a:latin typeface="Times New Roman" pitchFamily="18" charset="0"/>
                    </a:rPr>
                    <a:t>/C</a:t>
                  </a:r>
                  <a:r>
                    <a:rPr kumimoji="1" lang="en-US" altLang="zh-CN" sz="2400" b="1" baseline="-25000">
                      <a:latin typeface="Times New Roman" pitchFamily="18" charset="0"/>
                    </a:rPr>
                    <a:t>ext</a:t>
                  </a:r>
                </a:p>
              </p:txBody>
            </p:sp>
            <p:sp>
              <p:nvSpPr>
                <p:cNvPr id="288804" name="Text Box 36"/>
                <p:cNvSpPr txBox="1">
                  <a:spLocks noChangeArrowheads="1"/>
                </p:cNvSpPr>
                <p:nvPr/>
              </p:nvSpPr>
              <p:spPr bwMode="auto">
                <a:xfrm>
                  <a:off x="2295" y="1658"/>
                  <a:ext cx="315"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r>
                    <a:rPr kumimoji="1" lang="en-US" altLang="zh-CN" sz="2400" b="1" baseline="-25000">
                      <a:latin typeface="Times New Roman" pitchFamily="18" charset="0"/>
                    </a:rPr>
                    <a:t>ext</a:t>
                  </a:r>
                </a:p>
              </p:txBody>
            </p:sp>
            <p:sp>
              <p:nvSpPr>
                <p:cNvPr id="288805" name="Text Box 37"/>
                <p:cNvSpPr txBox="1">
                  <a:spLocks noChangeArrowheads="1"/>
                </p:cNvSpPr>
                <p:nvPr/>
              </p:nvSpPr>
              <p:spPr bwMode="auto">
                <a:xfrm>
                  <a:off x="2295" y="1850"/>
                  <a:ext cx="305"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int</a:t>
                  </a:r>
                </a:p>
              </p:txBody>
            </p:sp>
          </p:grpSp>
          <p:sp>
            <p:nvSpPr>
              <p:cNvPr id="288806" name="Rectangle 38"/>
              <p:cNvSpPr>
                <a:spLocks noChangeArrowheads="1"/>
              </p:cNvSpPr>
              <p:nvPr/>
            </p:nvSpPr>
            <p:spPr bwMode="auto">
              <a:xfrm>
                <a:off x="1152" y="1089"/>
                <a:ext cx="45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chemeClr val="tx2"/>
                    </a:solidFill>
                    <a:latin typeface="宋体" pitchFamily="2" charset="-122"/>
                  </a:rPr>
                  <a:t>74121</a:t>
                </a:r>
              </a:p>
            </p:txBody>
          </p:sp>
        </p:grpSp>
        <p:sp>
          <p:nvSpPr>
            <p:cNvPr id="288810" name="Text Box 42"/>
            <p:cNvSpPr txBox="1">
              <a:spLocks noChangeArrowheads="1"/>
            </p:cNvSpPr>
            <p:nvPr/>
          </p:nvSpPr>
          <p:spPr bwMode="auto">
            <a:xfrm>
              <a:off x="793" y="451"/>
              <a:ext cx="134"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1</a:t>
              </a:r>
            </a:p>
          </p:txBody>
        </p:sp>
        <p:sp>
          <p:nvSpPr>
            <p:cNvPr id="288811" name="Text Box 43"/>
            <p:cNvSpPr txBox="1">
              <a:spLocks noChangeArrowheads="1"/>
            </p:cNvSpPr>
            <p:nvPr/>
          </p:nvSpPr>
          <p:spPr bwMode="auto">
            <a:xfrm>
              <a:off x="793" y="663"/>
              <a:ext cx="134"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2</a:t>
              </a:r>
            </a:p>
          </p:txBody>
        </p:sp>
        <p:sp>
          <p:nvSpPr>
            <p:cNvPr id="288812" name="Text Box 44"/>
            <p:cNvSpPr txBox="1">
              <a:spLocks noChangeArrowheads="1"/>
            </p:cNvSpPr>
            <p:nvPr/>
          </p:nvSpPr>
          <p:spPr bwMode="auto">
            <a:xfrm>
              <a:off x="793" y="905"/>
              <a:ext cx="134"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3</a:t>
              </a:r>
            </a:p>
          </p:txBody>
        </p:sp>
        <p:sp>
          <p:nvSpPr>
            <p:cNvPr id="288813" name="Text Box 45"/>
            <p:cNvSpPr txBox="1">
              <a:spLocks noChangeArrowheads="1"/>
            </p:cNvSpPr>
            <p:nvPr/>
          </p:nvSpPr>
          <p:spPr bwMode="auto">
            <a:xfrm>
              <a:off x="797" y="1117"/>
              <a:ext cx="134"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4</a:t>
              </a:r>
            </a:p>
          </p:txBody>
        </p:sp>
        <p:sp>
          <p:nvSpPr>
            <p:cNvPr id="288814" name="Text Box 46"/>
            <p:cNvSpPr txBox="1">
              <a:spLocks noChangeArrowheads="1"/>
            </p:cNvSpPr>
            <p:nvPr/>
          </p:nvSpPr>
          <p:spPr bwMode="auto">
            <a:xfrm>
              <a:off x="793" y="1327"/>
              <a:ext cx="134"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5</a:t>
              </a:r>
            </a:p>
          </p:txBody>
        </p:sp>
        <p:sp>
          <p:nvSpPr>
            <p:cNvPr id="288815" name="Text Box 47"/>
            <p:cNvSpPr txBox="1">
              <a:spLocks noChangeArrowheads="1"/>
            </p:cNvSpPr>
            <p:nvPr/>
          </p:nvSpPr>
          <p:spPr bwMode="auto">
            <a:xfrm>
              <a:off x="793" y="1539"/>
              <a:ext cx="134"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6</a:t>
              </a:r>
            </a:p>
          </p:txBody>
        </p:sp>
        <p:sp>
          <p:nvSpPr>
            <p:cNvPr id="288816" name="Text Box 48"/>
            <p:cNvSpPr txBox="1">
              <a:spLocks noChangeArrowheads="1"/>
            </p:cNvSpPr>
            <p:nvPr/>
          </p:nvSpPr>
          <p:spPr bwMode="auto">
            <a:xfrm>
              <a:off x="793" y="1781"/>
              <a:ext cx="134"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7</a:t>
              </a:r>
            </a:p>
          </p:txBody>
        </p:sp>
        <p:sp>
          <p:nvSpPr>
            <p:cNvPr id="288818" name="Text Box 50"/>
            <p:cNvSpPr txBox="1">
              <a:spLocks noChangeArrowheads="1"/>
            </p:cNvSpPr>
            <p:nvPr/>
          </p:nvSpPr>
          <p:spPr bwMode="auto">
            <a:xfrm>
              <a:off x="1927" y="466"/>
              <a:ext cx="183"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14</a:t>
              </a:r>
            </a:p>
          </p:txBody>
        </p:sp>
        <p:sp>
          <p:nvSpPr>
            <p:cNvPr id="288819" name="Text Box 51"/>
            <p:cNvSpPr txBox="1">
              <a:spLocks noChangeArrowheads="1"/>
            </p:cNvSpPr>
            <p:nvPr/>
          </p:nvSpPr>
          <p:spPr bwMode="auto">
            <a:xfrm>
              <a:off x="1927" y="678"/>
              <a:ext cx="183"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13</a:t>
              </a:r>
            </a:p>
          </p:txBody>
        </p:sp>
        <p:sp>
          <p:nvSpPr>
            <p:cNvPr id="288820" name="Text Box 52"/>
            <p:cNvSpPr txBox="1">
              <a:spLocks noChangeArrowheads="1"/>
            </p:cNvSpPr>
            <p:nvPr/>
          </p:nvSpPr>
          <p:spPr bwMode="auto">
            <a:xfrm>
              <a:off x="1927" y="920"/>
              <a:ext cx="183"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12</a:t>
              </a:r>
            </a:p>
          </p:txBody>
        </p:sp>
        <p:sp>
          <p:nvSpPr>
            <p:cNvPr id="288821" name="Text Box 53"/>
            <p:cNvSpPr txBox="1">
              <a:spLocks noChangeArrowheads="1"/>
            </p:cNvSpPr>
            <p:nvPr/>
          </p:nvSpPr>
          <p:spPr bwMode="auto">
            <a:xfrm>
              <a:off x="1931" y="1132"/>
              <a:ext cx="177"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11</a:t>
              </a:r>
            </a:p>
          </p:txBody>
        </p:sp>
        <p:sp>
          <p:nvSpPr>
            <p:cNvPr id="288822" name="Text Box 54"/>
            <p:cNvSpPr txBox="1">
              <a:spLocks noChangeArrowheads="1"/>
            </p:cNvSpPr>
            <p:nvPr/>
          </p:nvSpPr>
          <p:spPr bwMode="auto">
            <a:xfrm>
              <a:off x="1927" y="1313"/>
              <a:ext cx="183"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10</a:t>
              </a:r>
            </a:p>
          </p:txBody>
        </p:sp>
        <p:sp>
          <p:nvSpPr>
            <p:cNvPr id="288823" name="Text Box 55"/>
            <p:cNvSpPr txBox="1">
              <a:spLocks noChangeArrowheads="1"/>
            </p:cNvSpPr>
            <p:nvPr/>
          </p:nvSpPr>
          <p:spPr bwMode="auto">
            <a:xfrm>
              <a:off x="1969" y="1525"/>
              <a:ext cx="134"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9</a:t>
              </a:r>
            </a:p>
          </p:txBody>
        </p:sp>
        <p:sp>
          <p:nvSpPr>
            <p:cNvPr id="288824" name="Text Box 56"/>
            <p:cNvSpPr txBox="1">
              <a:spLocks noChangeArrowheads="1"/>
            </p:cNvSpPr>
            <p:nvPr/>
          </p:nvSpPr>
          <p:spPr bwMode="auto">
            <a:xfrm>
              <a:off x="1969" y="1767"/>
              <a:ext cx="134" cy="215"/>
            </a:xfrm>
            <a:prstGeom prst="rect">
              <a:avLst/>
            </a:prstGeom>
            <a:noFill/>
            <a:ln w="28575">
              <a:noFill/>
              <a:miter lim="800000"/>
              <a:headEnd/>
              <a:tailEnd/>
            </a:ln>
            <a:effectLst/>
          </p:spPr>
          <p:txBody>
            <a:bodyPr wrap="none" lIns="90000" tIns="46800" rIns="90000" bIns="46800">
              <a:spAutoFit/>
            </a:bodyPr>
            <a:lstStyle/>
            <a:p>
              <a:r>
                <a:rPr lang="en-US" altLang="zh-CN" sz="1600" b="1">
                  <a:latin typeface="Times New Roman" pitchFamily="18" charset="0"/>
                  <a:ea typeface="黑体" pitchFamily="49" charset="-122"/>
                </a:rPr>
                <a:t>8</a:t>
              </a:r>
            </a:p>
          </p:txBody>
        </p:sp>
      </p:grpSp>
      <p:sp>
        <p:nvSpPr>
          <p:cNvPr id="288828" name="Rectangle 60"/>
          <p:cNvSpPr>
            <a:spLocks noChangeArrowheads="1"/>
          </p:cNvSpPr>
          <p:nvPr/>
        </p:nvSpPr>
        <p:spPr bwMode="auto">
          <a:xfrm>
            <a:off x="649818" y="3860800"/>
            <a:ext cx="4870449" cy="463846"/>
          </a:xfrm>
          <a:prstGeom prst="rect">
            <a:avLst/>
          </a:prstGeom>
          <a:noFill/>
          <a:ln w="28575">
            <a:noFill/>
            <a:miter lim="800000"/>
            <a:headEnd/>
            <a:tailEnd/>
          </a:ln>
          <a:effectLst/>
        </p:spPr>
        <p:txBody>
          <a:bodyPr lIns="90000" tIns="46800" rIns="90000" bIns="46800">
            <a:spAutoFit/>
          </a:bodyPr>
          <a:lstStyle/>
          <a:p>
            <a:pPr>
              <a:spcBef>
                <a:spcPct val="30000"/>
              </a:spcBef>
            </a:pPr>
            <a:r>
              <a:rPr kumimoji="1" lang="en-US" altLang="zh-CN" sz="2400" b="1" i="1">
                <a:latin typeface="Times New Roman" pitchFamily="18" charset="0"/>
              </a:rPr>
              <a:t>A</a:t>
            </a:r>
            <a:r>
              <a:rPr kumimoji="1" lang="en-US" altLang="zh-CN" sz="2400" b="1" baseline="-25000">
                <a:latin typeface="Times New Roman" pitchFamily="18" charset="0"/>
              </a:rPr>
              <a:t>1</a:t>
            </a:r>
            <a:r>
              <a:rPr kumimoji="1" lang="zh-CN" altLang="en-US" sz="2400" b="1">
                <a:latin typeface="Times New Roman" pitchFamily="18" charset="0"/>
              </a:rPr>
              <a:t>、</a:t>
            </a:r>
            <a:r>
              <a:rPr kumimoji="1" lang="en-US" altLang="zh-CN" sz="2400" b="1" i="1">
                <a:latin typeface="Times New Roman" pitchFamily="18" charset="0"/>
              </a:rPr>
              <a:t>A</a:t>
            </a:r>
            <a:r>
              <a:rPr kumimoji="1" lang="en-US" altLang="zh-CN" sz="2400" b="1" baseline="-25000">
                <a:latin typeface="Times New Roman" pitchFamily="18" charset="0"/>
              </a:rPr>
              <a:t>2</a:t>
            </a:r>
            <a:r>
              <a:rPr kumimoji="1" lang="zh-CN" altLang="en-US" sz="2400" b="1">
                <a:latin typeface="Times New Roman" pitchFamily="18" charset="0"/>
              </a:rPr>
              <a:t>、</a:t>
            </a:r>
            <a:r>
              <a:rPr kumimoji="1" lang="en-US" altLang="zh-CN" sz="2400" b="1" i="1">
                <a:latin typeface="Times New Roman" pitchFamily="18" charset="0"/>
              </a:rPr>
              <a:t>B</a:t>
            </a:r>
            <a:r>
              <a:rPr kumimoji="1" lang="zh-CN" altLang="en-US" sz="2400" b="1">
                <a:latin typeface="Times New Roman" pitchFamily="18" charset="0"/>
              </a:rPr>
              <a:t>触发输入</a:t>
            </a:r>
          </a:p>
        </p:txBody>
      </p:sp>
      <p:grpSp>
        <p:nvGrpSpPr>
          <p:cNvPr id="5" name="Group 64"/>
          <p:cNvGrpSpPr>
            <a:grpSpLocks/>
          </p:cNvGrpSpPr>
          <p:nvPr/>
        </p:nvGrpSpPr>
        <p:grpSpPr bwMode="auto">
          <a:xfrm>
            <a:off x="745068" y="4365625"/>
            <a:ext cx="2976033" cy="463550"/>
            <a:chOff x="476" y="2568"/>
            <a:chExt cx="1406" cy="292"/>
          </a:xfrm>
        </p:grpSpPr>
        <p:sp>
          <p:nvSpPr>
            <p:cNvPr id="288809" name="Line 41"/>
            <p:cNvSpPr>
              <a:spLocks noChangeShapeType="1"/>
            </p:cNvSpPr>
            <p:nvPr/>
          </p:nvSpPr>
          <p:spPr bwMode="auto">
            <a:xfrm>
              <a:off x="884" y="2613"/>
              <a:ext cx="136" cy="1"/>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8830" name="Rectangle 62"/>
            <p:cNvSpPr>
              <a:spLocks noChangeArrowheads="1"/>
            </p:cNvSpPr>
            <p:nvPr/>
          </p:nvSpPr>
          <p:spPr bwMode="auto">
            <a:xfrm>
              <a:off x="476" y="2568"/>
              <a:ext cx="1406" cy="292"/>
            </a:xfrm>
            <a:prstGeom prst="rect">
              <a:avLst/>
            </a:prstGeom>
            <a:noFill/>
            <a:ln w="28575">
              <a:noFill/>
              <a:miter lim="800000"/>
              <a:headEnd/>
              <a:tailEnd/>
            </a:ln>
            <a:effectLst/>
          </p:spPr>
          <p:txBody>
            <a:bodyPr lIns="90000" tIns="46800" rIns="90000" bIns="46800">
              <a:spAutoFit/>
            </a:bodyPr>
            <a:lstStyle/>
            <a:p>
              <a:pPr>
                <a:spcBef>
                  <a:spcPct val="30000"/>
                </a:spcBef>
              </a:pPr>
              <a:r>
                <a:rPr kumimoji="1" lang="en-US" altLang="zh-CN" sz="2400" b="1" i="1">
                  <a:latin typeface="Times New Roman" pitchFamily="18" charset="0"/>
                </a:rPr>
                <a:t>Q</a:t>
              </a:r>
              <a:r>
                <a:rPr kumimoji="1" lang="zh-CN" altLang="en-US" sz="2400" b="1">
                  <a:latin typeface="Times New Roman" pitchFamily="18" charset="0"/>
                </a:rPr>
                <a:t>、</a:t>
              </a:r>
              <a:r>
                <a:rPr kumimoji="1" lang="en-US" altLang="zh-CN" sz="2400" b="1" i="1">
                  <a:latin typeface="Times New Roman" pitchFamily="18" charset="0"/>
                </a:rPr>
                <a:t>Q </a:t>
              </a:r>
              <a:r>
                <a:rPr kumimoji="1" lang="zh-CN" altLang="en-US" sz="2400" b="1">
                  <a:latin typeface="Times New Roman" pitchFamily="18" charset="0"/>
                </a:rPr>
                <a:t>输出</a:t>
              </a:r>
            </a:p>
          </p:txBody>
        </p:sp>
      </p:grpSp>
      <p:sp>
        <p:nvSpPr>
          <p:cNvPr id="288833" name="Rectangle 65"/>
          <p:cNvSpPr>
            <a:spLocks noChangeArrowheads="1"/>
          </p:cNvSpPr>
          <p:nvPr/>
        </p:nvSpPr>
        <p:spPr bwMode="auto">
          <a:xfrm>
            <a:off x="6134100" y="1555751"/>
            <a:ext cx="4320117" cy="4321175"/>
          </a:xfrm>
          <a:prstGeom prst="rect">
            <a:avLst/>
          </a:prstGeom>
          <a:solidFill>
            <a:schemeClr val="bg1"/>
          </a:solidFill>
          <a:ln w="57150" cmpd="thickThin">
            <a:noFill/>
            <a:miter lim="800000"/>
            <a:headEnd/>
            <a:tailEnd/>
          </a:ln>
          <a:effectLst/>
        </p:spPr>
        <p:txBody>
          <a:bodyPr wrap="none" anchor="ctr"/>
          <a:lstStyle/>
          <a:p>
            <a:pPr algn="ctr"/>
            <a:endParaRPr lang="zh-CN" altLang="zh-CN" sz="1800"/>
          </a:p>
        </p:txBody>
      </p:sp>
      <p:sp>
        <p:nvSpPr>
          <p:cNvPr id="288836" name="Rectangle 68"/>
          <p:cNvSpPr>
            <a:spLocks noChangeArrowheads="1"/>
          </p:cNvSpPr>
          <p:nvPr/>
        </p:nvSpPr>
        <p:spPr bwMode="auto">
          <a:xfrm>
            <a:off x="6794501" y="1051868"/>
            <a:ext cx="1959191" cy="461665"/>
          </a:xfrm>
          <a:prstGeom prst="rect">
            <a:avLst/>
          </a:prstGeom>
          <a:noFill/>
          <a:ln w="9525">
            <a:noFill/>
            <a:miter lim="800000"/>
            <a:headEnd/>
            <a:tailEnd/>
          </a:ln>
          <a:effectLst/>
        </p:spPr>
        <p:txBody>
          <a:bodyPr wrap="none" anchor="ctr">
            <a:spAutoFit/>
          </a:bodyPr>
          <a:lstStyle/>
          <a:p>
            <a:r>
              <a:rPr lang="en-US" altLang="zh-CN" sz="2400" b="1">
                <a:solidFill>
                  <a:srgbClr val="000066"/>
                </a:solidFill>
                <a:latin typeface="Times New Roman" pitchFamily="18" charset="0"/>
                <a:ea typeface="楷体_GB2312" pitchFamily="49" charset="-122"/>
              </a:rPr>
              <a:t>74121</a:t>
            </a:r>
            <a:r>
              <a:rPr lang="zh-CN" altLang="en-US" sz="2400" b="1">
                <a:solidFill>
                  <a:srgbClr val="000066"/>
                </a:solidFill>
                <a:latin typeface="Times New Roman" pitchFamily="18" charset="0"/>
                <a:ea typeface="楷体_GB2312" pitchFamily="49" charset="-122"/>
              </a:rPr>
              <a:t>功能表 </a:t>
            </a:r>
          </a:p>
        </p:txBody>
      </p:sp>
      <p:grpSp>
        <p:nvGrpSpPr>
          <p:cNvPr id="6" name="Group 69"/>
          <p:cNvGrpSpPr>
            <a:grpSpLocks/>
          </p:cNvGrpSpPr>
          <p:nvPr/>
        </p:nvGrpSpPr>
        <p:grpSpPr bwMode="auto">
          <a:xfrm>
            <a:off x="5808133" y="1555750"/>
            <a:ext cx="4379384" cy="4025900"/>
            <a:chOff x="3362" y="1224"/>
            <a:chExt cx="2069" cy="2536"/>
          </a:xfrm>
        </p:grpSpPr>
        <p:sp>
          <p:nvSpPr>
            <p:cNvPr id="288838" name="Text Box 70"/>
            <p:cNvSpPr txBox="1">
              <a:spLocks noChangeArrowheads="1"/>
            </p:cNvSpPr>
            <p:nvPr/>
          </p:nvSpPr>
          <p:spPr bwMode="auto">
            <a:xfrm>
              <a:off x="5012" y="1502"/>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39" name="Text Box 71"/>
            <p:cNvSpPr txBox="1">
              <a:spLocks noChangeArrowheads="1"/>
            </p:cNvSpPr>
            <p:nvPr/>
          </p:nvSpPr>
          <p:spPr bwMode="auto">
            <a:xfrm>
              <a:off x="5012" y="1727"/>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graphicFrame>
          <p:nvGraphicFramePr>
            <p:cNvPr id="288840" name="Object 72"/>
            <p:cNvGraphicFramePr>
              <a:graphicFrameLocks noChangeAspect="1"/>
            </p:cNvGraphicFramePr>
            <p:nvPr/>
          </p:nvGraphicFramePr>
          <p:xfrm>
            <a:off x="5122" y="1224"/>
            <a:ext cx="279" cy="334"/>
          </p:xfrm>
          <a:graphic>
            <a:graphicData uri="http://schemas.openxmlformats.org/presentationml/2006/ole">
              <p:oleObj spid="_x0000_s91138" name="Equation" r:id="rId3" imgW="177480" imgH="228600" progId="Equation.3">
                <p:embed/>
              </p:oleObj>
            </a:graphicData>
          </a:graphic>
        </p:graphicFrame>
        <p:sp>
          <p:nvSpPr>
            <p:cNvPr id="288841" name="Text Box 73"/>
            <p:cNvSpPr txBox="1">
              <a:spLocks noChangeArrowheads="1"/>
            </p:cNvSpPr>
            <p:nvPr/>
          </p:nvSpPr>
          <p:spPr bwMode="auto">
            <a:xfrm>
              <a:off x="3362" y="1224"/>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A</a:t>
              </a:r>
              <a:r>
                <a:rPr lang="en-US" altLang="zh-CN" sz="2400" b="1" baseline="-25000">
                  <a:solidFill>
                    <a:srgbClr val="000066"/>
                  </a:solidFill>
                  <a:latin typeface="Times New Roman" pitchFamily="18" charset="0"/>
                  <a:ea typeface="楷体_GB2312" pitchFamily="49" charset="-122"/>
                </a:rPr>
                <a:t>1</a:t>
              </a:r>
            </a:p>
          </p:txBody>
        </p:sp>
        <p:sp>
          <p:nvSpPr>
            <p:cNvPr id="288842" name="Text Box 74"/>
            <p:cNvSpPr txBox="1">
              <a:spLocks noChangeArrowheads="1"/>
            </p:cNvSpPr>
            <p:nvPr/>
          </p:nvSpPr>
          <p:spPr bwMode="auto">
            <a:xfrm>
              <a:off x="3764" y="1224"/>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A</a:t>
              </a:r>
              <a:r>
                <a:rPr lang="en-US" altLang="zh-CN" sz="2400" b="1" baseline="-25000">
                  <a:solidFill>
                    <a:srgbClr val="000066"/>
                  </a:solidFill>
                  <a:latin typeface="Times New Roman" pitchFamily="18" charset="0"/>
                  <a:ea typeface="楷体_GB2312" pitchFamily="49" charset="-122"/>
                </a:rPr>
                <a:t>2</a:t>
              </a:r>
            </a:p>
          </p:txBody>
        </p:sp>
        <p:sp>
          <p:nvSpPr>
            <p:cNvPr id="288843" name="Text Box 75"/>
            <p:cNvSpPr txBox="1">
              <a:spLocks noChangeArrowheads="1"/>
            </p:cNvSpPr>
            <p:nvPr/>
          </p:nvSpPr>
          <p:spPr bwMode="auto">
            <a:xfrm>
              <a:off x="4190" y="1224"/>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B</a:t>
              </a:r>
              <a:endParaRPr lang="en-US" altLang="zh-CN" sz="2400" b="1" baseline="-25000">
                <a:solidFill>
                  <a:srgbClr val="000066"/>
                </a:solidFill>
                <a:latin typeface="Times New Roman" pitchFamily="18" charset="0"/>
                <a:ea typeface="楷体_GB2312" pitchFamily="49" charset="-122"/>
              </a:endParaRPr>
            </a:p>
          </p:txBody>
        </p:sp>
        <p:sp>
          <p:nvSpPr>
            <p:cNvPr id="288844" name="Text Box 76"/>
            <p:cNvSpPr txBox="1">
              <a:spLocks noChangeArrowheads="1"/>
            </p:cNvSpPr>
            <p:nvPr/>
          </p:nvSpPr>
          <p:spPr bwMode="auto">
            <a:xfrm>
              <a:off x="4607" y="1224"/>
              <a:ext cx="420"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Q</a:t>
              </a:r>
              <a:endParaRPr lang="en-US" altLang="zh-CN" sz="2400" b="1" baseline="-25000">
                <a:solidFill>
                  <a:srgbClr val="000066"/>
                </a:solidFill>
                <a:latin typeface="Times New Roman" pitchFamily="18" charset="0"/>
                <a:ea typeface="楷体_GB2312" pitchFamily="49" charset="-122"/>
              </a:endParaRPr>
            </a:p>
          </p:txBody>
        </p:sp>
        <p:sp>
          <p:nvSpPr>
            <p:cNvPr id="288845" name="Text Box 77"/>
            <p:cNvSpPr txBox="1">
              <a:spLocks noChangeArrowheads="1"/>
            </p:cNvSpPr>
            <p:nvPr/>
          </p:nvSpPr>
          <p:spPr bwMode="auto">
            <a:xfrm>
              <a:off x="3362" y="1502"/>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L</a:t>
              </a:r>
              <a:endParaRPr lang="en-US" altLang="zh-CN" sz="2400" b="1" baseline="-25000">
                <a:solidFill>
                  <a:srgbClr val="000066"/>
                </a:solidFill>
                <a:latin typeface="Times New Roman" pitchFamily="18" charset="0"/>
                <a:ea typeface="楷体_GB2312" pitchFamily="49" charset="-122"/>
              </a:endParaRPr>
            </a:p>
          </p:txBody>
        </p:sp>
        <p:sp>
          <p:nvSpPr>
            <p:cNvPr id="288846" name="Text Box 78"/>
            <p:cNvSpPr txBox="1">
              <a:spLocks noChangeArrowheads="1"/>
            </p:cNvSpPr>
            <p:nvPr/>
          </p:nvSpPr>
          <p:spPr bwMode="auto">
            <a:xfrm>
              <a:off x="3764" y="1502"/>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a:solidFill>
                    <a:srgbClr val="000066"/>
                  </a:solidFill>
                  <a:latin typeface="Times New Roman" pitchFamily="18" charset="0"/>
                  <a:ea typeface="楷体_GB2312" pitchFamily="49" charset="-122"/>
                  <a:sym typeface="Symbol" pitchFamily="18" charset="2"/>
                </a:rPr>
                <a:t></a:t>
              </a:r>
              <a:endParaRPr lang="en-US" altLang="zh-CN" sz="2400" b="1" baseline="-25000">
                <a:solidFill>
                  <a:srgbClr val="000066"/>
                </a:solidFill>
                <a:latin typeface="Times New Roman" pitchFamily="18" charset="0"/>
                <a:ea typeface="楷体_GB2312" pitchFamily="49" charset="-122"/>
                <a:sym typeface="Symbol" pitchFamily="18" charset="2"/>
              </a:endParaRPr>
            </a:p>
          </p:txBody>
        </p:sp>
        <p:sp>
          <p:nvSpPr>
            <p:cNvPr id="288847" name="Text Box 79"/>
            <p:cNvSpPr txBox="1">
              <a:spLocks noChangeArrowheads="1"/>
            </p:cNvSpPr>
            <p:nvPr/>
          </p:nvSpPr>
          <p:spPr bwMode="auto">
            <a:xfrm>
              <a:off x="4190" y="1502"/>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48" name="Text Box 80"/>
            <p:cNvSpPr txBox="1">
              <a:spLocks noChangeArrowheads="1"/>
            </p:cNvSpPr>
            <p:nvPr/>
          </p:nvSpPr>
          <p:spPr bwMode="auto">
            <a:xfrm>
              <a:off x="4607" y="1502"/>
              <a:ext cx="420"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L</a:t>
              </a:r>
              <a:endParaRPr lang="en-US" altLang="zh-CN" sz="2400" b="1" baseline="-25000">
                <a:solidFill>
                  <a:srgbClr val="000066"/>
                </a:solidFill>
                <a:latin typeface="Times New Roman" pitchFamily="18" charset="0"/>
                <a:ea typeface="楷体_GB2312" pitchFamily="49" charset="-122"/>
              </a:endParaRPr>
            </a:p>
          </p:txBody>
        </p:sp>
        <p:sp>
          <p:nvSpPr>
            <p:cNvPr id="288849" name="Text Box 81"/>
            <p:cNvSpPr txBox="1">
              <a:spLocks noChangeArrowheads="1"/>
            </p:cNvSpPr>
            <p:nvPr/>
          </p:nvSpPr>
          <p:spPr bwMode="auto">
            <a:xfrm>
              <a:off x="3362" y="1727"/>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a:solidFill>
                    <a:srgbClr val="000066"/>
                  </a:solidFill>
                  <a:latin typeface="Times New Roman" pitchFamily="18" charset="0"/>
                  <a:ea typeface="楷体_GB2312" pitchFamily="49" charset="-122"/>
                  <a:sym typeface="Symbol" pitchFamily="18" charset="2"/>
                </a:rPr>
                <a:t></a:t>
              </a:r>
            </a:p>
          </p:txBody>
        </p:sp>
        <p:sp>
          <p:nvSpPr>
            <p:cNvPr id="288850" name="Text Box 82"/>
            <p:cNvSpPr txBox="1">
              <a:spLocks noChangeArrowheads="1"/>
            </p:cNvSpPr>
            <p:nvPr/>
          </p:nvSpPr>
          <p:spPr bwMode="auto">
            <a:xfrm>
              <a:off x="3764" y="1727"/>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L</a:t>
              </a:r>
              <a:endParaRPr lang="en-US" altLang="zh-CN" sz="2400" b="1" baseline="-25000">
                <a:solidFill>
                  <a:srgbClr val="000066"/>
                </a:solidFill>
                <a:latin typeface="Times New Roman" pitchFamily="18" charset="0"/>
                <a:ea typeface="楷体_GB2312" pitchFamily="49" charset="-122"/>
              </a:endParaRPr>
            </a:p>
          </p:txBody>
        </p:sp>
        <p:sp>
          <p:nvSpPr>
            <p:cNvPr id="288851" name="Text Box 83"/>
            <p:cNvSpPr txBox="1">
              <a:spLocks noChangeArrowheads="1"/>
            </p:cNvSpPr>
            <p:nvPr/>
          </p:nvSpPr>
          <p:spPr bwMode="auto">
            <a:xfrm>
              <a:off x="4190" y="1727"/>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52" name="Text Box 84"/>
            <p:cNvSpPr txBox="1">
              <a:spLocks noChangeArrowheads="1"/>
            </p:cNvSpPr>
            <p:nvPr/>
          </p:nvSpPr>
          <p:spPr bwMode="auto">
            <a:xfrm>
              <a:off x="4607" y="1727"/>
              <a:ext cx="420"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L</a:t>
              </a:r>
              <a:endParaRPr lang="en-US" altLang="zh-CN" sz="2400" b="1" baseline="-25000">
                <a:solidFill>
                  <a:srgbClr val="000066"/>
                </a:solidFill>
                <a:latin typeface="Times New Roman" pitchFamily="18" charset="0"/>
                <a:ea typeface="楷体_GB2312" pitchFamily="49" charset="-122"/>
              </a:endParaRPr>
            </a:p>
          </p:txBody>
        </p:sp>
        <p:sp>
          <p:nvSpPr>
            <p:cNvPr id="288853" name="Text Box 85"/>
            <p:cNvSpPr txBox="1">
              <a:spLocks noChangeArrowheads="1"/>
            </p:cNvSpPr>
            <p:nvPr/>
          </p:nvSpPr>
          <p:spPr bwMode="auto">
            <a:xfrm>
              <a:off x="3362" y="1979"/>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a:solidFill>
                    <a:srgbClr val="000066"/>
                  </a:solidFill>
                  <a:latin typeface="Times New Roman" pitchFamily="18" charset="0"/>
                  <a:ea typeface="楷体_GB2312" pitchFamily="49" charset="-122"/>
                  <a:sym typeface="Symbol" pitchFamily="18" charset="2"/>
                </a:rPr>
                <a:t></a:t>
              </a:r>
            </a:p>
          </p:txBody>
        </p:sp>
        <p:sp>
          <p:nvSpPr>
            <p:cNvPr id="288854" name="Text Box 86"/>
            <p:cNvSpPr txBox="1">
              <a:spLocks noChangeArrowheads="1"/>
            </p:cNvSpPr>
            <p:nvPr/>
          </p:nvSpPr>
          <p:spPr bwMode="auto">
            <a:xfrm>
              <a:off x="3764" y="1979"/>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a:solidFill>
                    <a:srgbClr val="000066"/>
                  </a:solidFill>
                  <a:latin typeface="Times New Roman" pitchFamily="18" charset="0"/>
                  <a:ea typeface="楷体_GB2312" pitchFamily="49" charset="-122"/>
                  <a:sym typeface="Symbol" pitchFamily="18" charset="2"/>
                </a:rPr>
                <a:t></a:t>
              </a:r>
            </a:p>
          </p:txBody>
        </p:sp>
        <p:sp>
          <p:nvSpPr>
            <p:cNvPr id="288855" name="Text Box 87"/>
            <p:cNvSpPr txBox="1">
              <a:spLocks noChangeArrowheads="1"/>
            </p:cNvSpPr>
            <p:nvPr/>
          </p:nvSpPr>
          <p:spPr bwMode="auto">
            <a:xfrm>
              <a:off x="4190" y="1979"/>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L</a:t>
              </a:r>
              <a:endParaRPr lang="en-US" altLang="zh-CN" sz="2400" b="1" baseline="-25000">
                <a:solidFill>
                  <a:srgbClr val="000066"/>
                </a:solidFill>
                <a:latin typeface="Times New Roman" pitchFamily="18" charset="0"/>
                <a:ea typeface="楷体_GB2312" pitchFamily="49" charset="-122"/>
              </a:endParaRPr>
            </a:p>
          </p:txBody>
        </p:sp>
        <p:sp>
          <p:nvSpPr>
            <p:cNvPr id="288856" name="Text Box 88"/>
            <p:cNvSpPr txBox="1">
              <a:spLocks noChangeArrowheads="1"/>
            </p:cNvSpPr>
            <p:nvPr/>
          </p:nvSpPr>
          <p:spPr bwMode="auto">
            <a:xfrm>
              <a:off x="4607" y="1979"/>
              <a:ext cx="420"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L</a:t>
              </a:r>
              <a:endParaRPr lang="en-US" altLang="zh-CN" sz="2400" b="1" baseline="-25000">
                <a:solidFill>
                  <a:srgbClr val="000066"/>
                </a:solidFill>
                <a:latin typeface="Times New Roman" pitchFamily="18" charset="0"/>
                <a:ea typeface="楷体_GB2312" pitchFamily="49" charset="-122"/>
              </a:endParaRPr>
            </a:p>
          </p:txBody>
        </p:sp>
        <p:sp>
          <p:nvSpPr>
            <p:cNvPr id="288857" name="Text Box 89"/>
            <p:cNvSpPr txBox="1">
              <a:spLocks noChangeArrowheads="1"/>
            </p:cNvSpPr>
            <p:nvPr/>
          </p:nvSpPr>
          <p:spPr bwMode="auto">
            <a:xfrm>
              <a:off x="5010" y="1979"/>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58" name="Text Box 90"/>
            <p:cNvSpPr txBox="1">
              <a:spLocks noChangeArrowheads="1"/>
            </p:cNvSpPr>
            <p:nvPr/>
          </p:nvSpPr>
          <p:spPr bwMode="auto">
            <a:xfrm>
              <a:off x="3362" y="2233"/>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59" name="Text Box 91"/>
            <p:cNvSpPr txBox="1">
              <a:spLocks noChangeArrowheads="1"/>
            </p:cNvSpPr>
            <p:nvPr/>
          </p:nvSpPr>
          <p:spPr bwMode="auto">
            <a:xfrm>
              <a:off x="3764" y="2233"/>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60" name="Text Box 92"/>
            <p:cNvSpPr txBox="1">
              <a:spLocks noChangeArrowheads="1"/>
            </p:cNvSpPr>
            <p:nvPr/>
          </p:nvSpPr>
          <p:spPr bwMode="auto">
            <a:xfrm>
              <a:off x="4190" y="2233"/>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a:solidFill>
                    <a:srgbClr val="000066"/>
                  </a:solidFill>
                  <a:latin typeface="Times New Roman" pitchFamily="18" charset="0"/>
                  <a:ea typeface="楷体_GB2312" pitchFamily="49" charset="-122"/>
                  <a:sym typeface="Symbol" pitchFamily="18" charset="2"/>
                </a:rPr>
                <a:t></a:t>
              </a:r>
            </a:p>
          </p:txBody>
        </p:sp>
        <p:sp>
          <p:nvSpPr>
            <p:cNvPr id="288861" name="Text Box 93"/>
            <p:cNvSpPr txBox="1">
              <a:spLocks noChangeArrowheads="1"/>
            </p:cNvSpPr>
            <p:nvPr/>
          </p:nvSpPr>
          <p:spPr bwMode="auto">
            <a:xfrm>
              <a:off x="4607" y="2233"/>
              <a:ext cx="420"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L</a:t>
              </a:r>
              <a:endParaRPr lang="en-US" altLang="zh-CN" sz="2400" b="1" baseline="-25000">
                <a:solidFill>
                  <a:srgbClr val="000066"/>
                </a:solidFill>
                <a:latin typeface="Times New Roman" pitchFamily="18" charset="0"/>
                <a:ea typeface="楷体_GB2312" pitchFamily="49" charset="-122"/>
              </a:endParaRPr>
            </a:p>
          </p:txBody>
        </p:sp>
        <p:sp>
          <p:nvSpPr>
            <p:cNvPr id="288862" name="Text Box 94"/>
            <p:cNvSpPr txBox="1">
              <a:spLocks noChangeArrowheads="1"/>
            </p:cNvSpPr>
            <p:nvPr/>
          </p:nvSpPr>
          <p:spPr bwMode="auto">
            <a:xfrm>
              <a:off x="5010" y="2233"/>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63" name="Text Box 95"/>
            <p:cNvSpPr txBox="1">
              <a:spLocks noChangeArrowheads="1"/>
            </p:cNvSpPr>
            <p:nvPr/>
          </p:nvSpPr>
          <p:spPr bwMode="auto">
            <a:xfrm>
              <a:off x="3362" y="2506"/>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64" name="Text Box 96"/>
            <p:cNvSpPr txBox="1">
              <a:spLocks noChangeArrowheads="1"/>
            </p:cNvSpPr>
            <p:nvPr/>
          </p:nvSpPr>
          <p:spPr bwMode="auto">
            <a:xfrm>
              <a:off x="4190" y="2506"/>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65" name="Text Box 97"/>
            <p:cNvSpPr txBox="1">
              <a:spLocks noChangeArrowheads="1"/>
            </p:cNvSpPr>
            <p:nvPr/>
          </p:nvSpPr>
          <p:spPr bwMode="auto">
            <a:xfrm>
              <a:off x="3764" y="2738"/>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66" name="Text Box 98"/>
            <p:cNvSpPr txBox="1">
              <a:spLocks noChangeArrowheads="1"/>
            </p:cNvSpPr>
            <p:nvPr/>
          </p:nvSpPr>
          <p:spPr bwMode="auto">
            <a:xfrm>
              <a:off x="4190" y="2738"/>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67" name="Text Box 99"/>
            <p:cNvSpPr txBox="1">
              <a:spLocks noChangeArrowheads="1"/>
            </p:cNvSpPr>
            <p:nvPr/>
          </p:nvSpPr>
          <p:spPr bwMode="auto">
            <a:xfrm>
              <a:off x="4190" y="2963"/>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H</a:t>
              </a:r>
              <a:endParaRPr lang="en-US" altLang="zh-CN" sz="2400" b="1" baseline="-25000">
                <a:solidFill>
                  <a:srgbClr val="000066"/>
                </a:solidFill>
                <a:latin typeface="Times New Roman" pitchFamily="18" charset="0"/>
                <a:ea typeface="楷体_GB2312" pitchFamily="49" charset="-122"/>
              </a:endParaRPr>
            </a:p>
          </p:txBody>
        </p:sp>
        <p:sp>
          <p:nvSpPr>
            <p:cNvPr id="288868" name="Text Box 100"/>
            <p:cNvSpPr txBox="1">
              <a:spLocks noChangeArrowheads="1"/>
            </p:cNvSpPr>
            <p:nvPr/>
          </p:nvSpPr>
          <p:spPr bwMode="auto">
            <a:xfrm>
              <a:off x="3362" y="3217"/>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L</a:t>
              </a:r>
              <a:endParaRPr lang="en-US" altLang="zh-CN" sz="2400" b="1" baseline="-25000">
                <a:solidFill>
                  <a:srgbClr val="000066"/>
                </a:solidFill>
                <a:latin typeface="Times New Roman" pitchFamily="18" charset="0"/>
                <a:ea typeface="楷体_GB2312" pitchFamily="49" charset="-122"/>
              </a:endParaRPr>
            </a:p>
          </p:txBody>
        </p:sp>
        <p:sp>
          <p:nvSpPr>
            <p:cNvPr id="288869" name="Text Box 101"/>
            <p:cNvSpPr txBox="1">
              <a:spLocks noChangeArrowheads="1"/>
            </p:cNvSpPr>
            <p:nvPr/>
          </p:nvSpPr>
          <p:spPr bwMode="auto">
            <a:xfrm>
              <a:off x="3764" y="3217"/>
              <a:ext cx="419" cy="288"/>
            </a:xfrm>
            <a:prstGeom prst="rect">
              <a:avLst/>
            </a:prstGeom>
            <a:noFill/>
            <a:ln w="9525">
              <a:noFill/>
              <a:miter lim="800000"/>
              <a:headEnd/>
              <a:tailEnd/>
            </a:ln>
            <a:effectLst/>
          </p:spPr>
          <p:txBody>
            <a:bodyPr>
              <a:spAutoFit/>
            </a:bodyPr>
            <a:lstStyle/>
            <a:p>
              <a:pPr algn="ctr">
                <a:spcBef>
                  <a:spcPct val="50000"/>
                </a:spcBef>
              </a:pPr>
              <a:r>
                <a:rPr lang="en-US" altLang="zh-CN" sz="2400" b="1">
                  <a:solidFill>
                    <a:srgbClr val="000066"/>
                  </a:solidFill>
                  <a:latin typeface="Times New Roman" pitchFamily="18" charset="0"/>
                  <a:ea typeface="楷体_GB2312" pitchFamily="49" charset="-122"/>
                  <a:sym typeface="Symbol" pitchFamily="18" charset="2"/>
                </a:rPr>
                <a:t></a:t>
              </a:r>
            </a:p>
          </p:txBody>
        </p:sp>
        <p:sp>
          <p:nvSpPr>
            <p:cNvPr id="288870" name="Text Box 102"/>
            <p:cNvSpPr txBox="1">
              <a:spLocks noChangeArrowheads="1"/>
            </p:cNvSpPr>
            <p:nvPr/>
          </p:nvSpPr>
          <p:spPr bwMode="auto">
            <a:xfrm>
              <a:off x="3362" y="3469"/>
              <a:ext cx="419" cy="291"/>
            </a:xfrm>
            <a:prstGeom prst="rect">
              <a:avLst/>
            </a:prstGeom>
            <a:noFill/>
            <a:ln w="9525">
              <a:noFill/>
              <a:miter lim="800000"/>
              <a:headEnd/>
              <a:tailEnd/>
            </a:ln>
            <a:effectLst/>
          </p:spPr>
          <p:txBody>
            <a:bodyPr>
              <a:spAutoFit/>
            </a:bodyPr>
            <a:lstStyle/>
            <a:p>
              <a:pPr algn="ctr">
                <a:spcBef>
                  <a:spcPct val="50000"/>
                </a:spcBef>
              </a:pPr>
              <a:r>
                <a:rPr lang="en-US" altLang="zh-CN" sz="2400" b="1">
                  <a:solidFill>
                    <a:srgbClr val="000066"/>
                  </a:solidFill>
                  <a:latin typeface="Times New Roman" pitchFamily="18" charset="0"/>
                  <a:ea typeface="楷体_GB2312" pitchFamily="49" charset="-122"/>
                  <a:sym typeface="Symbol" pitchFamily="18" charset="2"/>
                </a:rPr>
                <a:t></a:t>
              </a:r>
            </a:p>
          </p:txBody>
        </p:sp>
        <p:sp>
          <p:nvSpPr>
            <p:cNvPr id="288871" name="Text Box 103"/>
            <p:cNvSpPr txBox="1">
              <a:spLocks noChangeArrowheads="1"/>
            </p:cNvSpPr>
            <p:nvPr/>
          </p:nvSpPr>
          <p:spPr bwMode="auto">
            <a:xfrm>
              <a:off x="3764" y="3465"/>
              <a:ext cx="419" cy="289"/>
            </a:xfrm>
            <a:prstGeom prst="rect">
              <a:avLst/>
            </a:prstGeom>
            <a:noFill/>
            <a:ln w="9525">
              <a:noFill/>
              <a:miter lim="800000"/>
              <a:headEnd/>
              <a:tailEnd/>
            </a:ln>
            <a:effectLst/>
          </p:spPr>
          <p:txBody>
            <a:bodyPr>
              <a:spAutoFit/>
            </a:bodyPr>
            <a:lstStyle/>
            <a:p>
              <a:pPr algn="ctr">
                <a:spcBef>
                  <a:spcPct val="50000"/>
                </a:spcBef>
              </a:pPr>
              <a:r>
                <a:rPr lang="en-US" altLang="zh-CN" sz="2400" b="1" i="1">
                  <a:solidFill>
                    <a:srgbClr val="000066"/>
                  </a:solidFill>
                  <a:latin typeface="Times New Roman" pitchFamily="18" charset="0"/>
                  <a:ea typeface="楷体_GB2312" pitchFamily="49" charset="-122"/>
                </a:rPr>
                <a:t>L</a:t>
              </a:r>
              <a:endParaRPr lang="en-US" altLang="zh-CN" sz="2400" b="1" baseline="-25000">
                <a:solidFill>
                  <a:srgbClr val="000066"/>
                </a:solidFill>
                <a:latin typeface="Times New Roman" pitchFamily="18" charset="0"/>
                <a:ea typeface="楷体_GB2312" pitchFamily="49" charset="-122"/>
              </a:endParaRPr>
            </a:p>
          </p:txBody>
        </p:sp>
        <p:graphicFrame>
          <p:nvGraphicFramePr>
            <p:cNvPr id="288872" name="Object 104"/>
            <p:cNvGraphicFramePr>
              <a:graphicFrameLocks noChangeAspect="1"/>
            </p:cNvGraphicFramePr>
            <p:nvPr/>
          </p:nvGraphicFramePr>
          <p:xfrm>
            <a:off x="4671" y="2569"/>
            <a:ext cx="288" cy="177"/>
          </p:xfrm>
          <a:graphic>
            <a:graphicData uri="http://schemas.openxmlformats.org/presentationml/2006/ole">
              <p:oleObj spid="_x0000_s91139" name="Picture" r:id="rId4" imgW="237744" imgH="152400" progId="Word.Picture.8">
                <p:embed/>
              </p:oleObj>
            </a:graphicData>
          </a:graphic>
        </p:graphicFrame>
        <p:graphicFrame>
          <p:nvGraphicFramePr>
            <p:cNvPr id="288873" name="Object 105"/>
            <p:cNvGraphicFramePr>
              <a:graphicFrameLocks noChangeAspect="1"/>
            </p:cNvGraphicFramePr>
            <p:nvPr/>
          </p:nvGraphicFramePr>
          <p:xfrm>
            <a:off x="5077" y="2569"/>
            <a:ext cx="288" cy="177"/>
          </p:xfrm>
          <a:graphic>
            <a:graphicData uri="http://schemas.openxmlformats.org/presentationml/2006/ole">
              <p:oleObj spid="_x0000_s91140" name="Picture" r:id="rId5" imgW="237744" imgH="152400" progId="Word.Picture.8">
                <p:embed/>
              </p:oleObj>
            </a:graphicData>
          </a:graphic>
        </p:graphicFrame>
        <p:graphicFrame>
          <p:nvGraphicFramePr>
            <p:cNvPr id="288874" name="Object 106"/>
            <p:cNvGraphicFramePr>
              <a:graphicFrameLocks noChangeAspect="1"/>
            </p:cNvGraphicFramePr>
            <p:nvPr/>
          </p:nvGraphicFramePr>
          <p:xfrm>
            <a:off x="3924" y="2565"/>
            <a:ext cx="100" cy="185"/>
          </p:xfrm>
          <a:graphic>
            <a:graphicData uri="http://schemas.openxmlformats.org/presentationml/2006/ole">
              <p:oleObj spid="_x0000_s91141" name="Picture" r:id="rId6" imgW="73030" imgH="141496" progId="Word.Picture.8">
                <p:embed/>
              </p:oleObj>
            </a:graphicData>
          </a:graphic>
        </p:graphicFrame>
        <p:graphicFrame>
          <p:nvGraphicFramePr>
            <p:cNvPr id="288875" name="Object 107"/>
            <p:cNvGraphicFramePr>
              <a:graphicFrameLocks noChangeAspect="1"/>
            </p:cNvGraphicFramePr>
            <p:nvPr/>
          </p:nvGraphicFramePr>
          <p:xfrm>
            <a:off x="3490" y="3031"/>
            <a:ext cx="163" cy="185"/>
          </p:xfrm>
          <a:graphic>
            <a:graphicData uri="http://schemas.openxmlformats.org/presentationml/2006/ole">
              <p:oleObj spid="_x0000_s91142" name="Picture" r:id="rId7" imgW="73030" imgH="141496" progId="Word.Picture.8">
                <p:embed/>
              </p:oleObj>
            </a:graphicData>
          </a:graphic>
        </p:graphicFrame>
        <p:graphicFrame>
          <p:nvGraphicFramePr>
            <p:cNvPr id="288876" name="Object 108"/>
            <p:cNvGraphicFramePr>
              <a:graphicFrameLocks noChangeAspect="1"/>
            </p:cNvGraphicFramePr>
            <p:nvPr/>
          </p:nvGraphicFramePr>
          <p:xfrm>
            <a:off x="3901" y="3031"/>
            <a:ext cx="144" cy="186"/>
          </p:xfrm>
          <a:graphic>
            <a:graphicData uri="http://schemas.openxmlformats.org/presentationml/2006/ole">
              <p:oleObj spid="_x0000_s91143" name="Picture" r:id="rId8" imgW="73030" imgH="141496" progId="Word.Picture.8">
                <p:embed/>
              </p:oleObj>
            </a:graphicData>
          </a:graphic>
        </p:graphicFrame>
        <p:graphicFrame>
          <p:nvGraphicFramePr>
            <p:cNvPr id="288877" name="Object 109"/>
            <p:cNvGraphicFramePr>
              <a:graphicFrameLocks noChangeAspect="1"/>
            </p:cNvGraphicFramePr>
            <p:nvPr/>
          </p:nvGraphicFramePr>
          <p:xfrm>
            <a:off x="3522" y="2784"/>
            <a:ext cx="99" cy="185"/>
          </p:xfrm>
          <a:graphic>
            <a:graphicData uri="http://schemas.openxmlformats.org/presentationml/2006/ole">
              <p:oleObj spid="_x0000_s91144" name="Picture" r:id="rId9" imgW="73030" imgH="141496" progId="Word.Picture.8">
                <p:embed/>
              </p:oleObj>
            </a:graphicData>
          </a:graphic>
        </p:graphicFrame>
        <p:graphicFrame>
          <p:nvGraphicFramePr>
            <p:cNvPr id="288878" name="Object 110"/>
            <p:cNvGraphicFramePr>
              <a:graphicFrameLocks noChangeAspect="1"/>
            </p:cNvGraphicFramePr>
            <p:nvPr/>
          </p:nvGraphicFramePr>
          <p:xfrm>
            <a:off x="4321" y="3281"/>
            <a:ext cx="158" cy="162"/>
          </p:xfrm>
          <a:graphic>
            <a:graphicData uri="http://schemas.openxmlformats.org/presentationml/2006/ole">
              <p:oleObj spid="_x0000_s91145" name="Picture" r:id="rId10" imgW="73030" imgH="141496" progId="Word.Picture.8">
                <p:embed/>
              </p:oleObj>
            </a:graphicData>
          </a:graphic>
        </p:graphicFrame>
        <p:graphicFrame>
          <p:nvGraphicFramePr>
            <p:cNvPr id="288879" name="Object 111"/>
            <p:cNvGraphicFramePr>
              <a:graphicFrameLocks noChangeAspect="1"/>
            </p:cNvGraphicFramePr>
            <p:nvPr/>
          </p:nvGraphicFramePr>
          <p:xfrm>
            <a:off x="4349" y="3562"/>
            <a:ext cx="100" cy="185"/>
          </p:xfrm>
          <a:graphic>
            <a:graphicData uri="http://schemas.openxmlformats.org/presentationml/2006/ole">
              <p:oleObj spid="_x0000_s91146" name="Picture" r:id="rId11" imgW="73030" imgH="141496" progId="Word.Picture.8">
                <p:embed/>
              </p:oleObj>
            </a:graphicData>
          </a:graphic>
        </p:graphicFrame>
        <p:graphicFrame>
          <p:nvGraphicFramePr>
            <p:cNvPr id="288880" name="Object 112"/>
            <p:cNvGraphicFramePr>
              <a:graphicFrameLocks noChangeAspect="1"/>
            </p:cNvGraphicFramePr>
            <p:nvPr/>
          </p:nvGraphicFramePr>
          <p:xfrm>
            <a:off x="4671" y="2796"/>
            <a:ext cx="288" cy="176"/>
          </p:xfrm>
          <a:graphic>
            <a:graphicData uri="http://schemas.openxmlformats.org/presentationml/2006/ole">
              <p:oleObj spid="_x0000_s91147" name="Picture" r:id="rId12" imgW="237744" imgH="152400" progId="Word.Picture.8">
                <p:embed/>
              </p:oleObj>
            </a:graphicData>
          </a:graphic>
        </p:graphicFrame>
        <p:graphicFrame>
          <p:nvGraphicFramePr>
            <p:cNvPr id="288881" name="Object 113"/>
            <p:cNvGraphicFramePr>
              <a:graphicFrameLocks noChangeAspect="1"/>
            </p:cNvGraphicFramePr>
            <p:nvPr/>
          </p:nvGraphicFramePr>
          <p:xfrm>
            <a:off x="5077" y="2796"/>
            <a:ext cx="288" cy="176"/>
          </p:xfrm>
          <a:graphic>
            <a:graphicData uri="http://schemas.openxmlformats.org/presentationml/2006/ole">
              <p:oleObj spid="_x0000_s91148" name="Picture" r:id="rId13" imgW="237744" imgH="152400" progId="Word.Picture.8">
                <p:embed/>
              </p:oleObj>
            </a:graphicData>
          </a:graphic>
        </p:graphicFrame>
        <p:graphicFrame>
          <p:nvGraphicFramePr>
            <p:cNvPr id="288882" name="Object 114"/>
            <p:cNvGraphicFramePr>
              <a:graphicFrameLocks noChangeAspect="1"/>
            </p:cNvGraphicFramePr>
            <p:nvPr/>
          </p:nvGraphicFramePr>
          <p:xfrm>
            <a:off x="4671" y="3013"/>
            <a:ext cx="288" cy="177"/>
          </p:xfrm>
          <a:graphic>
            <a:graphicData uri="http://schemas.openxmlformats.org/presentationml/2006/ole">
              <p:oleObj spid="_x0000_s91149" name="Picture" r:id="rId14" imgW="237744" imgH="152400" progId="Word.Picture.8">
                <p:embed/>
              </p:oleObj>
            </a:graphicData>
          </a:graphic>
        </p:graphicFrame>
        <p:graphicFrame>
          <p:nvGraphicFramePr>
            <p:cNvPr id="288883" name="Object 115"/>
            <p:cNvGraphicFramePr>
              <a:graphicFrameLocks noChangeAspect="1"/>
            </p:cNvGraphicFramePr>
            <p:nvPr/>
          </p:nvGraphicFramePr>
          <p:xfrm>
            <a:off x="5077" y="3013"/>
            <a:ext cx="288" cy="177"/>
          </p:xfrm>
          <a:graphic>
            <a:graphicData uri="http://schemas.openxmlformats.org/presentationml/2006/ole">
              <p:oleObj spid="_x0000_s91150" name="Picture" r:id="rId15" imgW="237744" imgH="152400" progId="Word.Picture.8">
                <p:embed/>
              </p:oleObj>
            </a:graphicData>
          </a:graphic>
        </p:graphicFrame>
        <p:graphicFrame>
          <p:nvGraphicFramePr>
            <p:cNvPr id="288884" name="Object 116"/>
            <p:cNvGraphicFramePr>
              <a:graphicFrameLocks noChangeAspect="1"/>
            </p:cNvGraphicFramePr>
            <p:nvPr/>
          </p:nvGraphicFramePr>
          <p:xfrm>
            <a:off x="4671" y="3265"/>
            <a:ext cx="288" cy="177"/>
          </p:xfrm>
          <a:graphic>
            <a:graphicData uri="http://schemas.openxmlformats.org/presentationml/2006/ole">
              <p:oleObj spid="_x0000_s91151" name="Picture" r:id="rId16" imgW="237744" imgH="152400" progId="Word.Picture.8">
                <p:embed/>
              </p:oleObj>
            </a:graphicData>
          </a:graphic>
        </p:graphicFrame>
        <p:graphicFrame>
          <p:nvGraphicFramePr>
            <p:cNvPr id="288885" name="Object 117"/>
            <p:cNvGraphicFramePr>
              <a:graphicFrameLocks noChangeAspect="1"/>
            </p:cNvGraphicFramePr>
            <p:nvPr/>
          </p:nvGraphicFramePr>
          <p:xfrm>
            <a:off x="5077" y="3265"/>
            <a:ext cx="288" cy="177"/>
          </p:xfrm>
          <a:graphic>
            <a:graphicData uri="http://schemas.openxmlformats.org/presentationml/2006/ole">
              <p:oleObj spid="_x0000_s91152" name="Picture" r:id="rId17" imgW="237744" imgH="152400" progId="Word.Picture.8">
                <p:embed/>
              </p:oleObj>
            </a:graphicData>
          </a:graphic>
        </p:graphicFrame>
        <p:graphicFrame>
          <p:nvGraphicFramePr>
            <p:cNvPr id="288886" name="Object 118"/>
            <p:cNvGraphicFramePr>
              <a:graphicFrameLocks noChangeAspect="1"/>
            </p:cNvGraphicFramePr>
            <p:nvPr/>
          </p:nvGraphicFramePr>
          <p:xfrm>
            <a:off x="4671" y="3518"/>
            <a:ext cx="288" cy="177"/>
          </p:xfrm>
          <a:graphic>
            <a:graphicData uri="http://schemas.openxmlformats.org/presentationml/2006/ole">
              <p:oleObj spid="_x0000_s91153" name="Picture" r:id="rId18" imgW="237744" imgH="152400" progId="Word.Picture.8">
                <p:embed/>
              </p:oleObj>
            </a:graphicData>
          </a:graphic>
        </p:graphicFrame>
        <p:graphicFrame>
          <p:nvGraphicFramePr>
            <p:cNvPr id="288887" name="Object 119"/>
            <p:cNvGraphicFramePr>
              <a:graphicFrameLocks noChangeAspect="1"/>
            </p:cNvGraphicFramePr>
            <p:nvPr/>
          </p:nvGraphicFramePr>
          <p:xfrm>
            <a:off x="5077" y="3518"/>
            <a:ext cx="288" cy="177"/>
          </p:xfrm>
          <a:graphic>
            <a:graphicData uri="http://schemas.openxmlformats.org/presentationml/2006/ole">
              <p:oleObj spid="_x0000_s91154" name="Picture" r:id="rId19" imgW="237744" imgH="152400" progId="Word.Picture.8">
                <p:embed/>
              </p:oleObj>
            </a:graphicData>
          </a:graphic>
        </p:graphicFrame>
        <p:sp>
          <p:nvSpPr>
            <p:cNvPr id="288888" name="Line 120"/>
            <p:cNvSpPr>
              <a:spLocks noChangeShapeType="1"/>
            </p:cNvSpPr>
            <p:nvPr/>
          </p:nvSpPr>
          <p:spPr bwMode="auto">
            <a:xfrm>
              <a:off x="3441" y="1250"/>
              <a:ext cx="1936" cy="0"/>
            </a:xfrm>
            <a:prstGeom prst="line">
              <a:avLst/>
            </a:prstGeom>
            <a:noFill/>
            <a:ln w="19050">
              <a:solidFill>
                <a:schemeClr val="tx1"/>
              </a:solidFill>
              <a:round/>
              <a:headEnd/>
              <a:tailEnd/>
            </a:ln>
            <a:effectLst/>
          </p:spPr>
          <p:txBody>
            <a:bodyPr/>
            <a:lstStyle/>
            <a:p>
              <a:endParaRPr lang="zh-CN" altLang="en-US"/>
            </a:p>
          </p:txBody>
        </p:sp>
        <p:sp>
          <p:nvSpPr>
            <p:cNvPr id="288889" name="Line 121"/>
            <p:cNvSpPr>
              <a:spLocks noChangeShapeType="1"/>
            </p:cNvSpPr>
            <p:nvPr/>
          </p:nvSpPr>
          <p:spPr bwMode="auto">
            <a:xfrm>
              <a:off x="3425" y="1527"/>
              <a:ext cx="1937" cy="0"/>
            </a:xfrm>
            <a:prstGeom prst="line">
              <a:avLst/>
            </a:prstGeom>
            <a:noFill/>
            <a:ln w="12700">
              <a:solidFill>
                <a:schemeClr val="tx1"/>
              </a:solidFill>
              <a:round/>
              <a:headEnd/>
              <a:tailEnd/>
            </a:ln>
            <a:effectLst/>
          </p:spPr>
          <p:txBody>
            <a:bodyPr/>
            <a:lstStyle/>
            <a:p>
              <a:endParaRPr lang="zh-CN" altLang="en-US"/>
            </a:p>
          </p:txBody>
        </p:sp>
        <p:sp>
          <p:nvSpPr>
            <p:cNvPr id="288890" name="Line 122"/>
            <p:cNvSpPr>
              <a:spLocks noChangeShapeType="1"/>
            </p:cNvSpPr>
            <p:nvPr/>
          </p:nvSpPr>
          <p:spPr bwMode="auto">
            <a:xfrm>
              <a:off x="3441" y="3744"/>
              <a:ext cx="1936" cy="0"/>
            </a:xfrm>
            <a:prstGeom prst="line">
              <a:avLst/>
            </a:prstGeom>
            <a:noFill/>
            <a:ln w="19050">
              <a:solidFill>
                <a:schemeClr val="tx1"/>
              </a:solidFill>
              <a:round/>
              <a:headEnd/>
              <a:tailEnd/>
            </a:ln>
            <a:effectLst/>
          </p:spPr>
          <p:txBody>
            <a:bodyPr/>
            <a:lstStyle/>
            <a:p>
              <a:endParaRPr lang="zh-CN" altLang="en-US"/>
            </a:p>
          </p:txBody>
        </p:sp>
        <p:sp>
          <p:nvSpPr>
            <p:cNvPr id="288891" name="Line 123"/>
            <p:cNvSpPr>
              <a:spLocks noChangeShapeType="1"/>
            </p:cNvSpPr>
            <p:nvPr/>
          </p:nvSpPr>
          <p:spPr bwMode="auto">
            <a:xfrm>
              <a:off x="4619" y="1250"/>
              <a:ext cx="0" cy="2494"/>
            </a:xfrm>
            <a:prstGeom prst="line">
              <a:avLst/>
            </a:prstGeom>
            <a:noFill/>
            <a:ln w="12700">
              <a:solidFill>
                <a:schemeClr val="tx1"/>
              </a:solidFill>
              <a:round/>
              <a:headEnd/>
              <a:tailEnd/>
            </a:ln>
            <a:effectLst/>
          </p:spPr>
          <p:txBody>
            <a:bodyPr/>
            <a:lstStyle/>
            <a:p>
              <a:endParaRPr lang="zh-CN" altLang="en-US"/>
            </a:p>
          </p:txBody>
        </p:sp>
      </p:grpSp>
      <p:grpSp>
        <p:nvGrpSpPr>
          <p:cNvPr id="7" name="Group 127"/>
          <p:cNvGrpSpPr>
            <a:grpSpLocks/>
          </p:cNvGrpSpPr>
          <p:nvPr/>
        </p:nvGrpSpPr>
        <p:grpSpPr bwMode="auto">
          <a:xfrm>
            <a:off x="10128255" y="2422528"/>
            <a:ext cx="1159934" cy="833438"/>
            <a:chOff x="4966" y="1162"/>
            <a:chExt cx="548" cy="525"/>
          </a:xfrm>
        </p:grpSpPr>
        <p:sp>
          <p:nvSpPr>
            <p:cNvPr id="288893" name="AutoShape 125"/>
            <p:cNvSpPr>
              <a:spLocks/>
            </p:cNvSpPr>
            <p:nvPr/>
          </p:nvSpPr>
          <p:spPr bwMode="auto">
            <a:xfrm>
              <a:off x="4966" y="1275"/>
              <a:ext cx="241" cy="272"/>
            </a:xfrm>
            <a:prstGeom prst="rightBrace">
              <a:avLst>
                <a:gd name="adj1" fmla="val 87271"/>
                <a:gd name="adj2" fmla="val 50000"/>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288894" name="Text Box 126"/>
            <p:cNvSpPr txBox="1">
              <a:spLocks noChangeArrowheads="1"/>
            </p:cNvSpPr>
            <p:nvPr/>
          </p:nvSpPr>
          <p:spPr bwMode="auto">
            <a:xfrm>
              <a:off x="5136" y="1162"/>
              <a:ext cx="378" cy="525"/>
            </a:xfrm>
            <a:prstGeom prst="rect">
              <a:avLst/>
            </a:prstGeom>
            <a:noFill/>
            <a:ln w="28575">
              <a:noFill/>
              <a:miter lim="800000"/>
              <a:headEnd/>
              <a:tailEnd/>
            </a:ln>
            <a:effectLst/>
          </p:spPr>
          <p:txBody>
            <a:bodyPr wrap="none" lIns="90000" tIns="46800" rIns="90000" bIns="46800">
              <a:spAutoFit/>
            </a:bodyPr>
            <a:lstStyle/>
            <a:p>
              <a:r>
                <a:rPr lang="zh-CN" altLang="en-US" sz="2400" b="1"/>
                <a:t>不可</a:t>
              </a:r>
            </a:p>
            <a:p>
              <a:r>
                <a:rPr lang="zh-CN" altLang="en-US" sz="2400" b="1"/>
                <a:t>触发</a:t>
              </a:r>
            </a:p>
          </p:txBody>
        </p:sp>
      </p:grpSp>
      <p:grpSp>
        <p:nvGrpSpPr>
          <p:cNvPr id="8" name="Group 131"/>
          <p:cNvGrpSpPr>
            <a:grpSpLocks/>
          </p:cNvGrpSpPr>
          <p:nvPr/>
        </p:nvGrpSpPr>
        <p:grpSpPr bwMode="auto">
          <a:xfrm>
            <a:off x="10128251" y="3719517"/>
            <a:ext cx="1849967" cy="833438"/>
            <a:chOff x="4909" y="1979"/>
            <a:chExt cx="874" cy="525"/>
          </a:xfrm>
        </p:grpSpPr>
        <p:sp>
          <p:nvSpPr>
            <p:cNvPr id="288896" name="AutoShape 128"/>
            <p:cNvSpPr>
              <a:spLocks/>
            </p:cNvSpPr>
            <p:nvPr/>
          </p:nvSpPr>
          <p:spPr bwMode="auto">
            <a:xfrm>
              <a:off x="4922" y="2114"/>
              <a:ext cx="241" cy="272"/>
            </a:xfrm>
            <a:prstGeom prst="rightBrace">
              <a:avLst>
                <a:gd name="adj1" fmla="val 58796"/>
                <a:gd name="adj2" fmla="val 50000"/>
              </a:avLst>
            </a:prstGeom>
            <a:noFill/>
            <a:ln w="28575">
              <a:solidFill>
                <a:srgbClr val="0033CC"/>
              </a:solidFill>
              <a:round/>
              <a:headEnd/>
              <a:tailEnd/>
            </a:ln>
            <a:effectLst/>
          </p:spPr>
          <p:txBody>
            <a:bodyPr wrap="none" lIns="90000" tIns="46800" rIns="90000" bIns="46800" anchor="ctr">
              <a:spAutoFit/>
            </a:bodyPr>
            <a:lstStyle/>
            <a:p>
              <a:endParaRPr lang="zh-CN" altLang="en-US"/>
            </a:p>
          </p:txBody>
        </p:sp>
        <p:sp>
          <p:nvSpPr>
            <p:cNvPr id="288898" name="Text Box 130"/>
            <p:cNvSpPr txBox="1">
              <a:spLocks noChangeArrowheads="1"/>
            </p:cNvSpPr>
            <p:nvPr/>
          </p:nvSpPr>
          <p:spPr bwMode="auto">
            <a:xfrm>
              <a:off x="4909" y="1979"/>
              <a:ext cx="874" cy="525"/>
            </a:xfrm>
            <a:prstGeom prst="rect">
              <a:avLst/>
            </a:prstGeom>
            <a:noFill/>
            <a:ln w="28575">
              <a:noFill/>
              <a:miter lim="800000"/>
              <a:headEnd/>
              <a:tailEnd/>
            </a:ln>
            <a:effectLst/>
          </p:spPr>
          <p:txBody>
            <a:bodyPr lIns="90000" tIns="46800" rIns="90000" bIns="46800">
              <a:spAutoFit/>
            </a:bodyPr>
            <a:lstStyle/>
            <a:p>
              <a:pPr algn="ctr"/>
              <a:r>
                <a:rPr lang="zh-CN" altLang="en-US" sz="2400" b="1">
                  <a:solidFill>
                    <a:srgbClr val="0033CC"/>
                  </a:solidFill>
                </a:rPr>
                <a:t>下降沿</a:t>
              </a:r>
            </a:p>
            <a:p>
              <a:pPr algn="ctr"/>
              <a:r>
                <a:rPr lang="zh-CN" altLang="en-US" sz="2400" b="1">
                  <a:solidFill>
                    <a:srgbClr val="0033CC"/>
                  </a:solidFill>
                </a:rPr>
                <a:t>触发</a:t>
              </a:r>
            </a:p>
          </p:txBody>
        </p:sp>
      </p:grpSp>
      <p:grpSp>
        <p:nvGrpSpPr>
          <p:cNvPr id="9" name="Group 135"/>
          <p:cNvGrpSpPr>
            <a:grpSpLocks/>
          </p:cNvGrpSpPr>
          <p:nvPr/>
        </p:nvGrpSpPr>
        <p:grpSpPr bwMode="auto">
          <a:xfrm>
            <a:off x="10128251" y="4727577"/>
            <a:ext cx="1849967" cy="833438"/>
            <a:chOff x="4785" y="2614"/>
            <a:chExt cx="874" cy="525"/>
          </a:xfrm>
        </p:grpSpPr>
        <p:sp>
          <p:nvSpPr>
            <p:cNvPr id="288901" name="AutoShape 133"/>
            <p:cNvSpPr>
              <a:spLocks/>
            </p:cNvSpPr>
            <p:nvPr/>
          </p:nvSpPr>
          <p:spPr bwMode="auto">
            <a:xfrm>
              <a:off x="4785" y="2752"/>
              <a:ext cx="136" cy="268"/>
            </a:xfrm>
            <a:prstGeom prst="rightBrace">
              <a:avLst>
                <a:gd name="adj1" fmla="val 33333"/>
                <a:gd name="adj2" fmla="val 50000"/>
              </a:avLst>
            </a:prstGeom>
            <a:noFill/>
            <a:ln w="28575">
              <a:solidFill>
                <a:srgbClr val="CC3300"/>
              </a:solidFill>
              <a:round/>
              <a:headEnd/>
              <a:tailEnd/>
            </a:ln>
            <a:effectLst/>
          </p:spPr>
          <p:txBody>
            <a:bodyPr lIns="90000" tIns="46800" rIns="90000" bIns="46800" anchor="ctr">
              <a:spAutoFit/>
            </a:bodyPr>
            <a:lstStyle/>
            <a:p>
              <a:endParaRPr lang="zh-CN" altLang="en-US"/>
            </a:p>
          </p:txBody>
        </p:sp>
        <p:sp>
          <p:nvSpPr>
            <p:cNvPr id="288902" name="Text Box 134"/>
            <p:cNvSpPr txBox="1">
              <a:spLocks noChangeArrowheads="1"/>
            </p:cNvSpPr>
            <p:nvPr/>
          </p:nvSpPr>
          <p:spPr bwMode="auto">
            <a:xfrm>
              <a:off x="4785" y="2614"/>
              <a:ext cx="874" cy="525"/>
            </a:xfrm>
            <a:prstGeom prst="rect">
              <a:avLst/>
            </a:prstGeom>
            <a:noFill/>
            <a:ln w="28575">
              <a:noFill/>
              <a:miter lim="800000"/>
              <a:headEnd/>
              <a:tailEnd/>
            </a:ln>
            <a:effectLst/>
          </p:spPr>
          <p:txBody>
            <a:bodyPr lIns="90000" tIns="46800" rIns="90000" bIns="46800">
              <a:spAutoFit/>
            </a:bodyPr>
            <a:lstStyle/>
            <a:p>
              <a:pPr algn="ctr"/>
              <a:r>
                <a:rPr lang="zh-CN" altLang="en-US" sz="2400" b="1">
                  <a:solidFill>
                    <a:srgbClr val="CC3300"/>
                  </a:solidFill>
                </a:rPr>
                <a:t>上升沿</a:t>
              </a:r>
            </a:p>
            <a:p>
              <a:pPr algn="ctr"/>
              <a:r>
                <a:rPr lang="zh-CN" altLang="en-US" sz="2400" b="1">
                  <a:solidFill>
                    <a:srgbClr val="CC3300"/>
                  </a:solidFill>
                </a:rPr>
                <a:t>触发</a:t>
              </a:r>
            </a:p>
          </p:txBody>
        </p:sp>
      </p:grpSp>
      <p:sp>
        <p:nvSpPr>
          <p:cNvPr id="288904" name="Rectangle 136"/>
          <p:cNvSpPr>
            <a:spLocks noChangeArrowheads="1"/>
          </p:cNvSpPr>
          <p:nvPr/>
        </p:nvSpPr>
        <p:spPr bwMode="auto">
          <a:xfrm>
            <a:off x="814918" y="476250"/>
            <a:ext cx="8449733" cy="494624"/>
          </a:xfrm>
          <a:prstGeom prst="rect">
            <a:avLst/>
          </a:prstGeom>
          <a:noFill/>
          <a:ln w="28575">
            <a:noFill/>
            <a:miter lim="800000"/>
            <a:headEnd/>
            <a:tailEnd/>
          </a:ln>
          <a:effectLst/>
        </p:spPr>
        <p:txBody>
          <a:bodyPr lIns="90000" tIns="46800" rIns="90000" bIns="46800">
            <a:spAutoFit/>
          </a:bodyPr>
          <a:lstStyle/>
          <a:p>
            <a:r>
              <a:rPr kumimoji="1" lang="en-US" altLang="zh-CN" sz="2600" b="1">
                <a:solidFill>
                  <a:srgbClr val="CC3300"/>
                </a:solidFill>
                <a:latin typeface="Times New Roman" pitchFamily="18" charset="0"/>
              </a:rPr>
              <a:t>(2)</a:t>
            </a:r>
            <a:r>
              <a:rPr kumimoji="1" lang="zh-CN" altLang="en-US" sz="2600" b="1">
                <a:solidFill>
                  <a:srgbClr val="CC3300"/>
                </a:solidFill>
                <a:latin typeface="Times New Roman" pitchFamily="18" charset="0"/>
              </a:rPr>
              <a:t>引脚图和功能表</a:t>
            </a:r>
          </a:p>
        </p:txBody>
      </p:sp>
      <p:sp>
        <p:nvSpPr>
          <p:cNvPr id="288905" name="Rectangle 137"/>
          <p:cNvSpPr>
            <a:spLocks noChangeArrowheads="1"/>
          </p:cNvSpPr>
          <p:nvPr/>
        </p:nvSpPr>
        <p:spPr bwMode="auto">
          <a:xfrm>
            <a:off x="5907617" y="2052638"/>
            <a:ext cx="4165600" cy="1562100"/>
          </a:xfrm>
          <a:prstGeom prst="rect">
            <a:avLst/>
          </a:prstGeom>
          <a:solidFill>
            <a:srgbClr val="3333FF">
              <a:alpha val="28000"/>
            </a:srgbClr>
          </a:solidFill>
          <a:ln w="9525">
            <a:noFill/>
            <a:miter lim="800000"/>
            <a:headEnd/>
            <a:tailEnd/>
          </a:ln>
          <a:effectLst/>
        </p:spPr>
        <p:txBody>
          <a:bodyPr wrap="none" anchor="ctr"/>
          <a:lstStyle/>
          <a:p>
            <a:endParaRPr lang="zh-CN" altLang="en-US"/>
          </a:p>
        </p:txBody>
      </p:sp>
      <p:sp>
        <p:nvSpPr>
          <p:cNvPr id="288906" name="Rectangle 138"/>
          <p:cNvSpPr>
            <a:spLocks noChangeArrowheads="1"/>
          </p:cNvSpPr>
          <p:nvPr/>
        </p:nvSpPr>
        <p:spPr bwMode="auto">
          <a:xfrm>
            <a:off x="5928784" y="3627438"/>
            <a:ext cx="4180416" cy="1035050"/>
          </a:xfrm>
          <a:prstGeom prst="rect">
            <a:avLst/>
          </a:prstGeom>
          <a:solidFill>
            <a:srgbClr val="FFCCCC">
              <a:alpha val="50000"/>
            </a:srgbClr>
          </a:solidFill>
          <a:ln w="9525">
            <a:noFill/>
            <a:miter lim="800000"/>
            <a:headEnd/>
            <a:tailEnd/>
          </a:ln>
          <a:effectLst/>
        </p:spPr>
        <p:txBody>
          <a:bodyPr wrap="none" anchor="ctr"/>
          <a:lstStyle/>
          <a:p>
            <a:endParaRPr lang="zh-CN" altLang="en-US"/>
          </a:p>
        </p:txBody>
      </p:sp>
      <p:sp>
        <p:nvSpPr>
          <p:cNvPr id="288907" name="Rectangle 139"/>
          <p:cNvSpPr>
            <a:spLocks noChangeArrowheads="1"/>
          </p:cNvSpPr>
          <p:nvPr/>
        </p:nvSpPr>
        <p:spPr bwMode="auto">
          <a:xfrm>
            <a:off x="5928784" y="4706939"/>
            <a:ext cx="4180416" cy="809625"/>
          </a:xfrm>
          <a:prstGeom prst="rect">
            <a:avLst/>
          </a:prstGeom>
          <a:solidFill>
            <a:srgbClr val="FFFF00">
              <a:alpha val="50000"/>
            </a:srgbClr>
          </a:solidFill>
          <a:ln w="9525">
            <a:noFill/>
            <a:miter lim="800000"/>
            <a:headEnd/>
            <a:tailEnd/>
          </a:ln>
          <a:effectLst/>
        </p:spPr>
        <p:txBody>
          <a:bodyPr wrap="none" anchor="ctr"/>
          <a:lstStyle/>
          <a:p>
            <a:endParaRPr lang="zh-CN" altLang="en-US"/>
          </a:p>
        </p:txBody>
      </p:sp>
      <p:sp>
        <p:nvSpPr>
          <p:cNvPr id="288908" name="Rectangle 140"/>
          <p:cNvSpPr>
            <a:spLocks noChangeArrowheads="1"/>
          </p:cNvSpPr>
          <p:nvPr/>
        </p:nvSpPr>
        <p:spPr bwMode="auto">
          <a:xfrm>
            <a:off x="10416117" y="6237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88828"/>
                                        </p:tgtEl>
                                        <p:attrNameLst>
                                          <p:attrName>style.visibility</p:attrName>
                                        </p:attrNameLst>
                                      </p:cBhvr>
                                      <p:to>
                                        <p:strVal val="visible"/>
                                      </p:to>
                                    </p:set>
                                    <p:animEffect transition="in" filter="box(in)">
                                      <p:cBhvr>
                                        <p:cTn id="12" dur="500"/>
                                        <p:tgtEl>
                                          <p:spTgt spid="2888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88808"/>
                                        </p:tgtEl>
                                        <p:attrNameLst>
                                          <p:attrName>style.visibility</p:attrName>
                                        </p:attrNameLst>
                                      </p:cBhvr>
                                      <p:to>
                                        <p:strVal val="visible"/>
                                      </p:to>
                                    </p:set>
                                    <p:animEffect transition="in" filter="box(in)">
                                      <p:cBhvr>
                                        <p:cTn id="22" dur="500"/>
                                        <p:tgtEl>
                                          <p:spTgt spid="28880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8836"/>
                                        </p:tgtEl>
                                        <p:attrNameLst>
                                          <p:attrName>style.visibility</p:attrName>
                                        </p:attrNameLst>
                                      </p:cBhvr>
                                      <p:to>
                                        <p:strVal val="visible"/>
                                      </p:to>
                                    </p:set>
                                    <p:animEffect transition="in" filter="blinds(horizontal)">
                                      <p:cBhvr>
                                        <p:cTn id="27" dur="500"/>
                                        <p:tgtEl>
                                          <p:spTgt spid="288836"/>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strips(down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88905"/>
                                        </p:tgtEl>
                                        <p:attrNameLst>
                                          <p:attrName>style.visibility</p:attrName>
                                        </p:attrNameLst>
                                      </p:cBhvr>
                                      <p:to>
                                        <p:strVal val="visible"/>
                                      </p:to>
                                    </p:set>
                                    <p:animEffect transition="in" filter="wipe(up)">
                                      <p:cBhvr>
                                        <p:cTn id="37" dur="500"/>
                                        <p:tgtEl>
                                          <p:spTgt spid="288905"/>
                                        </p:tgtEl>
                                      </p:cBhvr>
                                    </p:animEffect>
                                  </p:childTnLst>
                                </p:cTn>
                              </p:par>
                            </p:childTnLst>
                          </p:cTn>
                        </p:par>
                        <p:par>
                          <p:cTn id="38" fill="hold">
                            <p:stCondLst>
                              <p:cond delay="500"/>
                            </p:stCondLst>
                            <p:childTnLst>
                              <p:par>
                                <p:cTn id="39" presetID="22" presetClass="entr" presetSubtype="8"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288906"/>
                                        </p:tgtEl>
                                        <p:attrNameLst>
                                          <p:attrName>style.visibility</p:attrName>
                                        </p:attrNameLst>
                                      </p:cBhvr>
                                      <p:to>
                                        <p:strVal val="visible"/>
                                      </p:to>
                                    </p:set>
                                    <p:animEffect transition="in" filter="box(in)">
                                      <p:cBhvr>
                                        <p:cTn id="46" dur="500"/>
                                        <p:tgtEl>
                                          <p:spTgt spid="288906"/>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288907"/>
                                        </p:tgtEl>
                                        <p:attrNameLst>
                                          <p:attrName>style.visibility</p:attrName>
                                        </p:attrNameLst>
                                      </p:cBhvr>
                                      <p:to>
                                        <p:strVal val="visible"/>
                                      </p:to>
                                    </p:set>
                                    <p:animEffect transition="in" filter="box(in)">
                                      <p:cBhvr>
                                        <p:cTn id="55" dur="500"/>
                                        <p:tgtEl>
                                          <p:spTgt spid="288907"/>
                                        </p:tgtEl>
                                      </p:cBhvr>
                                    </p:animEffect>
                                  </p:childTnLst>
                                </p:cTn>
                              </p:par>
                            </p:childTnLst>
                          </p:cTn>
                        </p:par>
                        <p:par>
                          <p:cTn id="56" fill="hold">
                            <p:stCondLst>
                              <p:cond delay="500"/>
                            </p:stCondLst>
                            <p:childTnLst>
                              <p:par>
                                <p:cTn id="57" presetID="22" presetClass="entr" presetSubtype="8"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1000"/>
                            </p:stCondLst>
                            <p:childTnLst>
                              <p:par>
                                <p:cTn id="61" presetID="2" presetClass="entr" presetSubtype="4" fill="hold" grpId="0" nodeType="afterEffect">
                                  <p:stCondLst>
                                    <p:cond delay="0"/>
                                  </p:stCondLst>
                                  <p:childTnLst>
                                    <p:set>
                                      <p:cBhvr>
                                        <p:cTn id="62" dur="1" fill="hold">
                                          <p:stCondLst>
                                            <p:cond delay="0"/>
                                          </p:stCondLst>
                                        </p:cTn>
                                        <p:tgtEl>
                                          <p:spTgt spid="288908"/>
                                        </p:tgtEl>
                                        <p:attrNameLst>
                                          <p:attrName>style.visibility</p:attrName>
                                        </p:attrNameLst>
                                      </p:cBhvr>
                                      <p:to>
                                        <p:strVal val="visible"/>
                                      </p:to>
                                    </p:set>
                                    <p:anim calcmode="lin" valueType="num">
                                      <p:cBhvr additive="base">
                                        <p:cTn id="63" dur="500" fill="hold"/>
                                        <p:tgtEl>
                                          <p:spTgt spid="288908"/>
                                        </p:tgtEl>
                                        <p:attrNameLst>
                                          <p:attrName>ppt_x</p:attrName>
                                        </p:attrNameLst>
                                      </p:cBhvr>
                                      <p:tavLst>
                                        <p:tav tm="0">
                                          <p:val>
                                            <p:strVal val="#ppt_x"/>
                                          </p:val>
                                        </p:tav>
                                        <p:tav tm="100000">
                                          <p:val>
                                            <p:strVal val="#ppt_x"/>
                                          </p:val>
                                        </p:tav>
                                      </p:tavLst>
                                    </p:anim>
                                    <p:anim calcmode="lin" valueType="num">
                                      <p:cBhvr additive="base">
                                        <p:cTn id="64" dur="500" fill="hold"/>
                                        <p:tgtEl>
                                          <p:spTgt spid="2889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808" grpId="0"/>
      <p:bldP spid="288828" grpId="0"/>
      <p:bldP spid="288836" grpId="0"/>
      <p:bldP spid="288905" grpId="0" animBg="1"/>
      <p:bldP spid="288906" grpId="0" animBg="1"/>
      <p:bldP spid="288907" grpId="0" animBg="1"/>
      <p:bldP spid="288908"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4"/>
          <p:cNvSpPr>
            <a:spLocks noGrp="1"/>
          </p:cNvSpPr>
          <p:nvPr>
            <p:ph type="sldNum" sz="quarter" idx="11"/>
          </p:nvPr>
        </p:nvSpPr>
        <p:spPr/>
        <p:txBody>
          <a:bodyPr/>
          <a:lstStyle/>
          <a:p>
            <a:fld id="{682038A6-0E07-4FCE-A700-96EB75A6BC3E}" type="slidenum">
              <a:rPr lang="en-US" altLang="zh-CN"/>
              <a:pPr/>
              <a:t>23</a:t>
            </a:fld>
            <a:endParaRPr lang="en-US" altLang="zh-CN"/>
          </a:p>
        </p:txBody>
      </p:sp>
      <p:graphicFrame>
        <p:nvGraphicFramePr>
          <p:cNvPr id="131074" name="Object 2"/>
          <p:cNvGraphicFramePr>
            <a:graphicFrameLocks noChangeAspect="1"/>
          </p:cNvGraphicFramePr>
          <p:nvPr/>
        </p:nvGraphicFramePr>
        <p:xfrm>
          <a:off x="1930400" y="1196976"/>
          <a:ext cx="8839200" cy="5172075"/>
        </p:xfrm>
        <a:graphic>
          <a:graphicData uri="http://schemas.openxmlformats.org/presentationml/2006/ole">
            <p:oleObj spid="_x0000_s92162" name="Photo Editor 照片" r:id="rId3" imgW="18895238" imgH="14746758" progId="MSPhotoEd.3">
              <p:embed/>
            </p:oleObj>
          </a:graphicData>
        </a:graphic>
      </p:graphicFrame>
      <p:sp>
        <p:nvSpPr>
          <p:cNvPr id="131075" name="Rectangle 3"/>
          <p:cNvSpPr>
            <a:spLocks noChangeArrowheads="1"/>
          </p:cNvSpPr>
          <p:nvPr/>
        </p:nvSpPr>
        <p:spPr bwMode="auto">
          <a:xfrm>
            <a:off x="431800" y="476250"/>
            <a:ext cx="4032251" cy="494624"/>
          </a:xfrm>
          <a:prstGeom prst="rect">
            <a:avLst/>
          </a:prstGeom>
          <a:noFill/>
          <a:ln w="28575">
            <a:noFill/>
            <a:miter lim="800000"/>
            <a:headEnd/>
            <a:tailEnd/>
          </a:ln>
          <a:effectLst/>
        </p:spPr>
        <p:txBody>
          <a:bodyPr lIns="90000" tIns="46800" rIns="90000" bIns="46800">
            <a:spAutoFit/>
          </a:bodyPr>
          <a:lstStyle/>
          <a:p>
            <a:r>
              <a:rPr kumimoji="1" lang="en-US" altLang="zh-CN" sz="2600" b="1">
                <a:solidFill>
                  <a:srgbClr val="CC3300"/>
                </a:solidFill>
                <a:latin typeface="Times New Roman" pitchFamily="18" charset="0"/>
              </a:rPr>
              <a:t>(3)</a:t>
            </a:r>
            <a:r>
              <a:rPr kumimoji="1" lang="zh-CN" altLang="en-US" sz="2600" b="1">
                <a:solidFill>
                  <a:srgbClr val="CC3300"/>
                </a:solidFill>
                <a:latin typeface="Times New Roman" pitchFamily="18" charset="0"/>
              </a:rPr>
              <a:t>工作波形：</a:t>
            </a:r>
          </a:p>
        </p:txBody>
      </p:sp>
      <p:sp>
        <p:nvSpPr>
          <p:cNvPr id="131076" name="Line 4"/>
          <p:cNvSpPr>
            <a:spLocks noChangeShapeType="1"/>
          </p:cNvSpPr>
          <p:nvPr/>
        </p:nvSpPr>
        <p:spPr bwMode="auto">
          <a:xfrm flipV="1">
            <a:off x="3556000" y="1273175"/>
            <a:ext cx="0" cy="4724400"/>
          </a:xfrm>
          <a:prstGeom prst="line">
            <a:avLst/>
          </a:prstGeom>
          <a:noFill/>
          <a:ln w="28575">
            <a:solidFill>
              <a:srgbClr val="FF0000"/>
            </a:solidFill>
            <a:prstDash val="dash"/>
            <a:round/>
            <a:headEnd/>
            <a:tailEnd/>
          </a:ln>
          <a:effectLst/>
        </p:spPr>
        <p:txBody>
          <a:bodyPr lIns="90000" tIns="46800" rIns="90000" bIns="46800">
            <a:spAutoFit/>
          </a:bodyPr>
          <a:lstStyle/>
          <a:p>
            <a:endParaRPr lang="zh-CN" altLang="en-US"/>
          </a:p>
        </p:txBody>
      </p:sp>
      <p:sp>
        <p:nvSpPr>
          <p:cNvPr id="131077" name="AutoShape 5"/>
          <p:cNvSpPr>
            <a:spLocks noChangeArrowheads="1"/>
          </p:cNvSpPr>
          <p:nvPr/>
        </p:nvSpPr>
        <p:spPr bwMode="auto">
          <a:xfrm>
            <a:off x="431800" y="2994025"/>
            <a:ext cx="2133600" cy="833438"/>
          </a:xfrm>
          <a:prstGeom prst="wedgeRoundRectCallout">
            <a:avLst>
              <a:gd name="adj1" fmla="val 93750"/>
              <a:gd name="adj2" fmla="val 155903"/>
              <a:gd name="adj3" fmla="val 16667"/>
            </a:avLst>
          </a:prstGeom>
          <a:noFill/>
          <a:ln w="28575">
            <a:solidFill>
              <a:srgbClr val="FF0000"/>
            </a:solidFill>
            <a:miter lim="800000"/>
            <a:headEnd/>
            <a:tailEnd/>
          </a:ln>
          <a:effectLst/>
        </p:spPr>
        <p:txBody>
          <a:bodyPr lIns="90000" tIns="46800" rIns="90000" bIns="46800">
            <a:spAutoFit/>
          </a:bodyPr>
          <a:lstStyle/>
          <a:p>
            <a:pPr algn="ctr">
              <a:lnSpc>
                <a:spcPct val="120000"/>
              </a:lnSpc>
            </a:pPr>
            <a:r>
              <a:rPr kumimoji="1" lang="en-US" altLang="zh-CN" sz="1800" b="1">
                <a:solidFill>
                  <a:srgbClr val="CC3300"/>
                </a:solidFill>
                <a:latin typeface="Times New Roman" pitchFamily="18" charset="0"/>
              </a:rPr>
              <a:t>A</a:t>
            </a:r>
            <a:r>
              <a:rPr kumimoji="1" lang="en-US" altLang="zh-CN" sz="1800" b="1" baseline="-25000">
                <a:solidFill>
                  <a:srgbClr val="CC3300"/>
                </a:solidFill>
                <a:latin typeface="Times New Roman" pitchFamily="18" charset="0"/>
              </a:rPr>
              <a:t>1</a:t>
            </a:r>
            <a:r>
              <a:rPr kumimoji="1" lang="en-US" altLang="zh-CN" sz="1800" b="1">
                <a:solidFill>
                  <a:srgbClr val="CC3300"/>
                </a:solidFill>
                <a:latin typeface="Times New Roman" pitchFamily="18" charset="0"/>
              </a:rPr>
              <a:t>A</a:t>
            </a:r>
            <a:r>
              <a:rPr kumimoji="1" lang="en-US" altLang="zh-CN" sz="1800" b="1" baseline="-25000">
                <a:solidFill>
                  <a:srgbClr val="CC3300"/>
                </a:solidFill>
                <a:latin typeface="Times New Roman" pitchFamily="18" charset="0"/>
              </a:rPr>
              <a:t>2</a:t>
            </a:r>
            <a:r>
              <a:rPr kumimoji="1" lang="en-US" altLang="zh-CN" sz="1800" b="1">
                <a:solidFill>
                  <a:srgbClr val="CC3300"/>
                </a:solidFill>
                <a:latin typeface="Times New Roman" pitchFamily="18" charset="0"/>
              </a:rPr>
              <a:t>=0</a:t>
            </a:r>
          </a:p>
          <a:p>
            <a:pPr algn="ctr">
              <a:lnSpc>
                <a:spcPct val="120000"/>
              </a:lnSpc>
            </a:pPr>
            <a:r>
              <a:rPr kumimoji="1" lang="en-US" altLang="zh-CN" sz="1800" b="1">
                <a:solidFill>
                  <a:srgbClr val="CC3300"/>
                </a:solidFill>
                <a:latin typeface="Times New Roman" pitchFamily="18" charset="0"/>
              </a:rPr>
              <a:t>B</a:t>
            </a:r>
            <a:r>
              <a:rPr kumimoji="1" lang="zh-CN" altLang="en-US" sz="1800" b="1">
                <a:solidFill>
                  <a:srgbClr val="CC3300"/>
                </a:solidFill>
                <a:latin typeface="Times New Roman" pitchFamily="18" charset="0"/>
              </a:rPr>
              <a:t>有上升沿</a:t>
            </a:r>
          </a:p>
        </p:txBody>
      </p:sp>
      <p:sp>
        <p:nvSpPr>
          <p:cNvPr id="131078" name="Line 6"/>
          <p:cNvSpPr>
            <a:spLocks noChangeShapeType="1"/>
          </p:cNvSpPr>
          <p:nvPr/>
        </p:nvSpPr>
        <p:spPr bwMode="auto">
          <a:xfrm flipV="1">
            <a:off x="6604000" y="1273175"/>
            <a:ext cx="0" cy="4724400"/>
          </a:xfrm>
          <a:prstGeom prst="line">
            <a:avLst/>
          </a:prstGeom>
          <a:noFill/>
          <a:ln w="28575">
            <a:solidFill>
              <a:srgbClr val="0033CC"/>
            </a:solidFill>
            <a:prstDash val="dash"/>
            <a:round/>
            <a:headEnd/>
            <a:tailEnd/>
          </a:ln>
          <a:effectLst/>
        </p:spPr>
        <p:txBody>
          <a:bodyPr lIns="90000" tIns="46800" rIns="90000" bIns="46800">
            <a:spAutoFit/>
          </a:bodyPr>
          <a:lstStyle/>
          <a:p>
            <a:endParaRPr lang="zh-CN" altLang="en-US"/>
          </a:p>
        </p:txBody>
      </p:sp>
      <p:sp>
        <p:nvSpPr>
          <p:cNvPr id="131079" name="AutoShape 7"/>
          <p:cNvSpPr>
            <a:spLocks noChangeArrowheads="1"/>
          </p:cNvSpPr>
          <p:nvPr/>
        </p:nvSpPr>
        <p:spPr bwMode="auto">
          <a:xfrm>
            <a:off x="3962400" y="760414"/>
            <a:ext cx="2336800" cy="833437"/>
          </a:xfrm>
          <a:prstGeom prst="wedgeRoundRectCallout">
            <a:avLst>
              <a:gd name="adj1" fmla="val 60597"/>
              <a:gd name="adj2" fmla="val 152667"/>
              <a:gd name="adj3" fmla="val 16667"/>
            </a:avLst>
          </a:prstGeom>
          <a:noFill/>
          <a:ln w="28575">
            <a:solidFill>
              <a:srgbClr val="0033CC"/>
            </a:solidFill>
            <a:miter lim="800000"/>
            <a:headEnd/>
            <a:tailEnd/>
          </a:ln>
          <a:effectLst/>
        </p:spPr>
        <p:txBody>
          <a:bodyPr lIns="90000" tIns="46800" rIns="90000" bIns="46800">
            <a:spAutoFit/>
          </a:bodyPr>
          <a:lstStyle/>
          <a:p>
            <a:pPr algn="ctr">
              <a:lnSpc>
                <a:spcPct val="120000"/>
              </a:lnSpc>
            </a:pPr>
            <a:r>
              <a:rPr kumimoji="1" lang="en-US" altLang="zh-CN" sz="1800" b="1">
                <a:solidFill>
                  <a:srgbClr val="0033CC"/>
                </a:solidFill>
                <a:latin typeface="Times New Roman" pitchFamily="18" charset="0"/>
              </a:rPr>
              <a:t>B=1, A</a:t>
            </a:r>
            <a:r>
              <a:rPr kumimoji="1" lang="en-US" altLang="zh-CN" sz="1800" b="1" baseline="-25000">
                <a:solidFill>
                  <a:srgbClr val="0033CC"/>
                </a:solidFill>
                <a:latin typeface="Times New Roman" pitchFamily="18" charset="0"/>
              </a:rPr>
              <a:t>1</a:t>
            </a:r>
            <a:r>
              <a:rPr kumimoji="1" lang="en-US" altLang="zh-CN" sz="1800" b="1">
                <a:solidFill>
                  <a:srgbClr val="0033CC"/>
                </a:solidFill>
                <a:latin typeface="Times New Roman" pitchFamily="18" charset="0"/>
              </a:rPr>
              <a:t>A</a:t>
            </a:r>
            <a:r>
              <a:rPr kumimoji="1" lang="en-US" altLang="zh-CN" sz="1800" b="1" baseline="-25000">
                <a:solidFill>
                  <a:srgbClr val="0033CC"/>
                </a:solidFill>
                <a:latin typeface="Times New Roman" pitchFamily="18" charset="0"/>
              </a:rPr>
              <a:t>2</a:t>
            </a:r>
            <a:r>
              <a:rPr kumimoji="1" lang="en-US" altLang="zh-CN" sz="1800" b="1">
                <a:solidFill>
                  <a:srgbClr val="0033CC"/>
                </a:solidFill>
                <a:latin typeface="Times New Roman" pitchFamily="18" charset="0"/>
              </a:rPr>
              <a:t>=1</a:t>
            </a:r>
          </a:p>
          <a:p>
            <a:pPr algn="ctr">
              <a:lnSpc>
                <a:spcPct val="120000"/>
              </a:lnSpc>
            </a:pPr>
            <a:r>
              <a:rPr kumimoji="1" lang="zh-CN" altLang="en-US" sz="1800" b="1">
                <a:solidFill>
                  <a:srgbClr val="0033CC"/>
                </a:solidFill>
                <a:latin typeface="Times New Roman" pitchFamily="18" charset="0"/>
              </a:rPr>
              <a:t>并</a:t>
            </a:r>
            <a:r>
              <a:rPr kumimoji="1" lang="en-US" altLang="zh-CN" sz="1800" b="1">
                <a:solidFill>
                  <a:srgbClr val="0033CC"/>
                </a:solidFill>
                <a:latin typeface="Times New Roman" pitchFamily="18" charset="0"/>
              </a:rPr>
              <a:t>A</a:t>
            </a:r>
            <a:r>
              <a:rPr kumimoji="1" lang="en-US" altLang="zh-CN" sz="1800" b="1" baseline="-25000">
                <a:solidFill>
                  <a:srgbClr val="0033CC"/>
                </a:solidFill>
                <a:latin typeface="Times New Roman" pitchFamily="18" charset="0"/>
              </a:rPr>
              <a:t>2</a:t>
            </a:r>
            <a:r>
              <a:rPr kumimoji="1" lang="zh-CN" altLang="en-US" sz="1800" b="1">
                <a:solidFill>
                  <a:srgbClr val="0033CC"/>
                </a:solidFill>
                <a:latin typeface="Times New Roman" pitchFamily="18" charset="0"/>
              </a:rPr>
              <a:t>有下降沿</a:t>
            </a:r>
          </a:p>
        </p:txBody>
      </p:sp>
      <p:sp>
        <p:nvSpPr>
          <p:cNvPr id="131080" name="Line 8"/>
          <p:cNvSpPr>
            <a:spLocks noChangeShapeType="1"/>
          </p:cNvSpPr>
          <p:nvPr/>
        </p:nvSpPr>
        <p:spPr bwMode="auto">
          <a:xfrm flipV="1">
            <a:off x="8688917" y="1273175"/>
            <a:ext cx="0" cy="4724400"/>
          </a:xfrm>
          <a:prstGeom prst="line">
            <a:avLst/>
          </a:prstGeom>
          <a:noFill/>
          <a:ln w="28575">
            <a:solidFill>
              <a:srgbClr val="0033CC"/>
            </a:solidFill>
            <a:prstDash val="dash"/>
            <a:round/>
            <a:headEnd/>
            <a:tailEnd/>
          </a:ln>
          <a:effectLst/>
        </p:spPr>
        <p:txBody>
          <a:bodyPr lIns="90000" tIns="46800" rIns="90000" bIns="46800">
            <a:spAutoFit/>
          </a:bodyPr>
          <a:lstStyle/>
          <a:p>
            <a:endParaRPr lang="zh-CN" altLang="en-US"/>
          </a:p>
        </p:txBody>
      </p:sp>
      <p:sp>
        <p:nvSpPr>
          <p:cNvPr id="131081" name="AutoShape 9"/>
          <p:cNvSpPr>
            <a:spLocks noChangeArrowheads="1"/>
          </p:cNvSpPr>
          <p:nvPr/>
        </p:nvSpPr>
        <p:spPr bwMode="auto">
          <a:xfrm>
            <a:off x="8737600" y="506414"/>
            <a:ext cx="2336800" cy="833437"/>
          </a:xfrm>
          <a:prstGeom prst="wedgeRoundRectCallout">
            <a:avLst>
              <a:gd name="adj1" fmla="val -50995"/>
              <a:gd name="adj2" fmla="val 155713"/>
              <a:gd name="adj3" fmla="val 16667"/>
            </a:avLst>
          </a:prstGeom>
          <a:noFill/>
          <a:ln w="28575">
            <a:solidFill>
              <a:srgbClr val="0033CC"/>
            </a:solidFill>
            <a:miter lim="800000"/>
            <a:headEnd/>
            <a:tailEnd/>
          </a:ln>
          <a:effectLst/>
        </p:spPr>
        <p:txBody>
          <a:bodyPr lIns="90000" tIns="46800" rIns="90000" bIns="46800">
            <a:spAutoFit/>
          </a:bodyPr>
          <a:lstStyle/>
          <a:p>
            <a:pPr algn="ctr">
              <a:lnSpc>
                <a:spcPct val="120000"/>
              </a:lnSpc>
            </a:pPr>
            <a:r>
              <a:rPr kumimoji="1" lang="en-US" altLang="zh-CN" sz="1800" b="1">
                <a:solidFill>
                  <a:srgbClr val="0033CC"/>
                </a:solidFill>
                <a:latin typeface="Times New Roman" pitchFamily="18" charset="0"/>
              </a:rPr>
              <a:t>B=1, A</a:t>
            </a:r>
            <a:r>
              <a:rPr kumimoji="1" lang="en-US" altLang="zh-CN" sz="1800" b="1" baseline="-25000">
                <a:solidFill>
                  <a:srgbClr val="0033CC"/>
                </a:solidFill>
                <a:latin typeface="Times New Roman" pitchFamily="18" charset="0"/>
              </a:rPr>
              <a:t>1</a:t>
            </a:r>
            <a:r>
              <a:rPr kumimoji="1" lang="en-US" altLang="zh-CN" sz="1800" b="1">
                <a:solidFill>
                  <a:srgbClr val="0033CC"/>
                </a:solidFill>
                <a:latin typeface="Times New Roman" pitchFamily="18" charset="0"/>
              </a:rPr>
              <a:t>A</a:t>
            </a:r>
            <a:r>
              <a:rPr kumimoji="1" lang="en-US" altLang="zh-CN" sz="1800" b="1" baseline="-25000">
                <a:solidFill>
                  <a:srgbClr val="0033CC"/>
                </a:solidFill>
                <a:latin typeface="Times New Roman" pitchFamily="18" charset="0"/>
              </a:rPr>
              <a:t>2</a:t>
            </a:r>
            <a:r>
              <a:rPr kumimoji="1" lang="en-US" altLang="zh-CN" sz="1800" b="1">
                <a:solidFill>
                  <a:srgbClr val="0033CC"/>
                </a:solidFill>
                <a:latin typeface="Times New Roman" pitchFamily="18" charset="0"/>
              </a:rPr>
              <a:t>=1</a:t>
            </a:r>
          </a:p>
          <a:p>
            <a:pPr algn="ctr">
              <a:lnSpc>
                <a:spcPct val="120000"/>
              </a:lnSpc>
            </a:pPr>
            <a:r>
              <a:rPr kumimoji="1" lang="zh-CN" altLang="en-US" sz="1800" b="1">
                <a:solidFill>
                  <a:srgbClr val="0033CC"/>
                </a:solidFill>
                <a:latin typeface="Times New Roman" pitchFamily="18" charset="0"/>
              </a:rPr>
              <a:t>并</a:t>
            </a:r>
            <a:r>
              <a:rPr kumimoji="1" lang="en-US" altLang="zh-CN" sz="1800" b="1">
                <a:solidFill>
                  <a:srgbClr val="0033CC"/>
                </a:solidFill>
                <a:latin typeface="Times New Roman" pitchFamily="18" charset="0"/>
              </a:rPr>
              <a:t>A</a:t>
            </a:r>
            <a:r>
              <a:rPr kumimoji="1" lang="en-US" altLang="zh-CN" sz="1800" b="1" baseline="-25000">
                <a:solidFill>
                  <a:srgbClr val="0033CC"/>
                </a:solidFill>
                <a:latin typeface="Times New Roman" pitchFamily="18" charset="0"/>
              </a:rPr>
              <a:t>1</a:t>
            </a:r>
            <a:r>
              <a:rPr kumimoji="1" lang="zh-CN" altLang="en-US" sz="1800" b="1">
                <a:solidFill>
                  <a:srgbClr val="0033CC"/>
                </a:solidFill>
                <a:latin typeface="Times New Roman" pitchFamily="18" charset="0"/>
              </a:rPr>
              <a:t>有下降沿</a:t>
            </a:r>
          </a:p>
        </p:txBody>
      </p:sp>
      <p:sp>
        <p:nvSpPr>
          <p:cNvPr id="131082" name="Rectangle 10"/>
          <p:cNvSpPr>
            <a:spLocks noChangeArrowheads="1"/>
          </p:cNvSpPr>
          <p:nvPr/>
        </p:nvSpPr>
        <p:spPr bwMode="auto">
          <a:xfrm>
            <a:off x="10703984" y="6237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131074"/>
                                        </p:tgtEl>
                                        <p:attrNameLst>
                                          <p:attrName>style.visibility</p:attrName>
                                        </p:attrNameLst>
                                      </p:cBhvr>
                                      <p:to>
                                        <p:strVal val="visible"/>
                                      </p:to>
                                    </p:set>
                                    <p:animEffect transition="in" filter="strips(downRight)">
                                      <p:cBhvr>
                                        <p:cTn id="7" dur="500"/>
                                        <p:tgtEl>
                                          <p:spTgt spid="1310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1076"/>
                                        </p:tgtEl>
                                        <p:attrNameLst>
                                          <p:attrName>style.visibility</p:attrName>
                                        </p:attrNameLst>
                                      </p:cBhvr>
                                      <p:to>
                                        <p:strVal val="visible"/>
                                      </p:to>
                                    </p:set>
                                    <p:animEffect transition="in" filter="wipe(up)">
                                      <p:cBhvr>
                                        <p:cTn id="12" dur="500"/>
                                        <p:tgtEl>
                                          <p:spTgt spid="13107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31077"/>
                                        </p:tgtEl>
                                        <p:attrNameLst>
                                          <p:attrName>style.visibility</p:attrName>
                                        </p:attrNameLst>
                                      </p:cBhvr>
                                      <p:to>
                                        <p:strVal val="visible"/>
                                      </p:to>
                                    </p:set>
                                    <p:anim calcmode="lin" valueType="num">
                                      <p:cBhvr additive="base">
                                        <p:cTn id="17" dur="500" fill="hold"/>
                                        <p:tgtEl>
                                          <p:spTgt spid="131077"/>
                                        </p:tgtEl>
                                        <p:attrNameLst>
                                          <p:attrName>ppt_x</p:attrName>
                                        </p:attrNameLst>
                                      </p:cBhvr>
                                      <p:tavLst>
                                        <p:tav tm="0">
                                          <p:val>
                                            <p:strVal val="0-#ppt_w/2"/>
                                          </p:val>
                                        </p:tav>
                                        <p:tav tm="100000">
                                          <p:val>
                                            <p:strVal val="#ppt_x"/>
                                          </p:val>
                                        </p:tav>
                                      </p:tavLst>
                                    </p:anim>
                                    <p:anim calcmode="lin" valueType="num">
                                      <p:cBhvr additive="base">
                                        <p:cTn id="18" dur="500" fill="hold"/>
                                        <p:tgtEl>
                                          <p:spTgt spid="13107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31078"/>
                                        </p:tgtEl>
                                        <p:attrNameLst>
                                          <p:attrName>style.visibility</p:attrName>
                                        </p:attrNameLst>
                                      </p:cBhvr>
                                      <p:to>
                                        <p:strVal val="visible"/>
                                      </p:to>
                                    </p:set>
                                    <p:animEffect transition="in" filter="wipe(up)">
                                      <p:cBhvr>
                                        <p:cTn id="23" dur="500"/>
                                        <p:tgtEl>
                                          <p:spTgt spid="13107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grpId="0" nodeType="clickEffect">
                                  <p:stCondLst>
                                    <p:cond delay="0"/>
                                  </p:stCondLst>
                                  <p:childTnLst>
                                    <p:set>
                                      <p:cBhvr>
                                        <p:cTn id="27" dur="1" fill="hold">
                                          <p:stCondLst>
                                            <p:cond delay="0"/>
                                          </p:stCondLst>
                                        </p:cTn>
                                        <p:tgtEl>
                                          <p:spTgt spid="131079"/>
                                        </p:tgtEl>
                                        <p:attrNameLst>
                                          <p:attrName>style.visibility</p:attrName>
                                        </p:attrNameLst>
                                      </p:cBhvr>
                                      <p:to>
                                        <p:strVal val="visible"/>
                                      </p:to>
                                    </p:set>
                                    <p:anim calcmode="lin" valueType="num">
                                      <p:cBhvr additive="base">
                                        <p:cTn id="28" dur="500" fill="hold"/>
                                        <p:tgtEl>
                                          <p:spTgt spid="131079"/>
                                        </p:tgtEl>
                                        <p:attrNameLst>
                                          <p:attrName>ppt_x</p:attrName>
                                        </p:attrNameLst>
                                      </p:cBhvr>
                                      <p:tavLst>
                                        <p:tav tm="0">
                                          <p:val>
                                            <p:strVal val="#ppt_x"/>
                                          </p:val>
                                        </p:tav>
                                        <p:tav tm="100000">
                                          <p:val>
                                            <p:strVal val="#ppt_x"/>
                                          </p:val>
                                        </p:tav>
                                      </p:tavLst>
                                    </p:anim>
                                    <p:anim calcmode="lin" valueType="num">
                                      <p:cBhvr additive="base">
                                        <p:cTn id="29" dur="500" fill="hold"/>
                                        <p:tgtEl>
                                          <p:spTgt spid="131079"/>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31080"/>
                                        </p:tgtEl>
                                        <p:attrNameLst>
                                          <p:attrName>style.visibility</p:attrName>
                                        </p:attrNameLst>
                                      </p:cBhvr>
                                      <p:to>
                                        <p:strVal val="visible"/>
                                      </p:to>
                                    </p:set>
                                    <p:animEffect transition="in" filter="wipe(up)">
                                      <p:cBhvr>
                                        <p:cTn id="34" dur="500"/>
                                        <p:tgtEl>
                                          <p:spTgt spid="13108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31081"/>
                                        </p:tgtEl>
                                        <p:attrNameLst>
                                          <p:attrName>style.visibility</p:attrName>
                                        </p:attrNameLst>
                                      </p:cBhvr>
                                      <p:to>
                                        <p:strVal val="visible"/>
                                      </p:to>
                                    </p:set>
                                    <p:anim calcmode="lin" valueType="num">
                                      <p:cBhvr additive="base">
                                        <p:cTn id="39" dur="500" fill="hold"/>
                                        <p:tgtEl>
                                          <p:spTgt spid="131081"/>
                                        </p:tgtEl>
                                        <p:attrNameLst>
                                          <p:attrName>ppt_x</p:attrName>
                                        </p:attrNameLst>
                                      </p:cBhvr>
                                      <p:tavLst>
                                        <p:tav tm="0">
                                          <p:val>
                                            <p:strVal val="1+#ppt_w/2"/>
                                          </p:val>
                                        </p:tav>
                                        <p:tav tm="100000">
                                          <p:val>
                                            <p:strVal val="#ppt_x"/>
                                          </p:val>
                                        </p:tav>
                                      </p:tavLst>
                                    </p:anim>
                                    <p:anim calcmode="lin" valueType="num">
                                      <p:cBhvr additive="base">
                                        <p:cTn id="40" dur="500" fill="hold"/>
                                        <p:tgtEl>
                                          <p:spTgt spid="131081"/>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2" presetClass="entr" presetSubtype="4" fill="hold" grpId="0" nodeType="afterEffect">
                                  <p:stCondLst>
                                    <p:cond delay="0"/>
                                  </p:stCondLst>
                                  <p:childTnLst>
                                    <p:set>
                                      <p:cBhvr>
                                        <p:cTn id="43" dur="1" fill="hold">
                                          <p:stCondLst>
                                            <p:cond delay="0"/>
                                          </p:stCondLst>
                                        </p:cTn>
                                        <p:tgtEl>
                                          <p:spTgt spid="131082"/>
                                        </p:tgtEl>
                                        <p:attrNameLst>
                                          <p:attrName>style.visibility</p:attrName>
                                        </p:attrNameLst>
                                      </p:cBhvr>
                                      <p:to>
                                        <p:strVal val="visible"/>
                                      </p:to>
                                    </p:set>
                                    <p:anim calcmode="lin" valueType="num">
                                      <p:cBhvr additive="base">
                                        <p:cTn id="44" dur="500" fill="hold"/>
                                        <p:tgtEl>
                                          <p:spTgt spid="131082"/>
                                        </p:tgtEl>
                                        <p:attrNameLst>
                                          <p:attrName>ppt_x</p:attrName>
                                        </p:attrNameLst>
                                      </p:cBhvr>
                                      <p:tavLst>
                                        <p:tav tm="0">
                                          <p:val>
                                            <p:strVal val="#ppt_x"/>
                                          </p:val>
                                        </p:tav>
                                        <p:tav tm="100000">
                                          <p:val>
                                            <p:strVal val="#ppt_x"/>
                                          </p:val>
                                        </p:tav>
                                      </p:tavLst>
                                    </p:anim>
                                    <p:anim calcmode="lin" valueType="num">
                                      <p:cBhvr additive="base">
                                        <p:cTn id="45" dur="500" fill="hold"/>
                                        <p:tgtEl>
                                          <p:spTgt spid="1310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6" grpId="0" animBg="1"/>
      <p:bldP spid="131077" grpId="0" animBg="1" autoUpdateAnimBg="0"/>
      <p:bldP spid="131078" grpId="0" animBg="1"/>
      <p:bldP spid="131079" grpId="0" animBg="1" autoUpdateAnimBg="0"/>
      <p:bldP spid="131080" grpId="0" animBg="1"/>
      <p:bldP spid="131081" grpId="0" animBg="1" autoUpdateAnimBg="0"/>
      <p:bldP spid="131082"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p:cNvSpPr>
            <a:spLocks noGrp="1"/>
          </p:cNvSpPr>
          <p:nvPr>
            <p:ph type="sldNum" sz="quarter" idx="11"/>
          </p:nvPr>
        </p:nvSpPr>
        <p:spPr/>
        <p:txBody>
          <a:bodyPr/>
          <a:lstStyle/>
          <a:p>
            <a:fld id="{7A3A802C-5051-4DB4-8B68-76CB386B00F7}" type="slidenum">
              <a:rPr lang="en-US" altLang="zh-CN"/>
              <a:pPr/>
              <a:t>24</a:t>
            </a:fld>
            <a:endParaRPr lang="en-US" altLang="zh-CN"/>
          </a:p>
        </p:txBody>
      </p:sp>
      <p:sp>
        <p:nvSpPr>
          <p:cNvPr id="132098" name="Text Box 2"/>
          <p:cNvSpPr txBox="1">
            <a:spLocks noChangeArrowheads="1"/>
          </p:cNvSpPr>
          <p:nvPr/>
        </p:nvSpPr>
        <p:spPr bwMode="auto">
          <a:xfrm>
            <a:off x="387352" y="971550"/>
            <a:ext cx="11093449" cy="1054777"/>
          </a:xfrm>
          <a:prstGeom prst="rect">
            <a:avLst/>
          </a:prstGeom>
          <a:noFill/>
          <a:ln w="28575">
            <a:noFill/>
            <a:miter lim="800000"/>
            <a:headEnd/>
            <a:tailEnd/>
          </a:ln>
          <a:effectLst/>
        </p:spPr>
        <p:txBody>
          <a:bodyPr lIns="90000" tIns="46800" rIns="90000" bIns="46800">
            <a:spAutoFit/>
          </a:bodyPr>
          <a:lstStyle/>
          <a:p>
            <a:pPr>
              <a:lnSpc>
                <a:spcPct val="120000"/>
              </a:lnSpc>
              <a:spcBef>
                <a:spcPct val="20000"/>
              </a:spcBef>
            </a:pPr>
            <a:r>
              <a:rPr kumimoji="1" lang="zh-CN" altLang="en-US" sz="2400" b="1">
                <a:latin typeface="Times New Roman" pitchFamily="18" charset="0"/>
              </a:rPr>
              <a:t>外接电容接在</a:t>
            </a:r>
            <a:r>
              <a:rPr kumimoji="1" lang="en-US" altLang="zh-CN" sz="2400" b="1">
                <a:latin typeface="Times New Roman" pitchFamily="18" charset="0"/>
              </a:rPr>
              <a:t>10</a:t>
            </a:r>
            <a:r>
              <a:rPr kumimoji="1" lang="zh-CN" altLang="en-US" sz="2400" b="1">
                <a:latin typeface="Times New Roman" pitchFamily="18" charset="0"/>
              </a:rPr>
              <a:t>，</a:t>
            </a:r>
            <a:r>
              <a:rPr kumimoji="1" lang="en-US" altLang="zh-CN" sz="2400" b="1">
                <a:latin typeface="Times New Roman" pitchFamily="18" charset="0"/>
              </a:rPr>
              <a:t>11</a:t>
            </a:r>
            <a:r>
              <a:rPr kumimoji="1" lang="zh-CN" altLang="en-US" sz="2400" b="1">
                <a:latin typeface="Times New Roman" pitchFamily="18" charset="0"/>
              </a:rPr>
              <a:t>引脚</a:t>
            </a:r>
            <a:r>
              <a:rPr kumimoji="1" lang="en-US" altLang="zh-CN" sz="2400" b="1">
                <a:latin typeface="Times New Roman" pitchFamily="18" charset="0"/>
              </a:rPr>
              <a:t>(C</a:t>
            </a:r>
            <a:r>
              <a:rPr kumimoji="1" lang="en-US" altLang="zh-CN" sz="2400" b="1" baseline="-25000">
                <a:latin typeface="Times New Roman" pitchFamily="18" charset="0"/>
              </a:rPr>
              <a:t>ext</a:t>
            </a:r>
            <a:r>
              <a:rPr kumimoji="1" lang="en-US" altLang="zh-CN" sz="2400" b="1">
                <a:latin typeface="Times New Roman" pitchFamily="18" charset="0"/>
              </a:rPr>
              <a:t>, R</a:t>
            </a:r>
            <a:r>
              <a:rPr kumimoji="1" lang="en-US" altLang="zh-CN" sz="2400" b="1" baseline="-25000">
                <a:latin typeface="Times New Roman" pitchFamily="18" charset="0"/>
              </a:rPr>
              <a:t>ext</a:t>
            </a:r>
            <a:r>
              <a:rPr kumimoji="1" lang="en-US" altLang="zh-CN" sz="2400" b="1">
                <a:latin typeface="Times New Roman" pitchFamily="18" charset="0"/>
              </a:rPr>
              <a:t>/C</a:t>
            </a:r>
            <a:r>
              <a:rPr kumimoji="1" lang="en-US" altLang="zh-CN" sz="2400" b="1" baseline="-25000">
                <a:latin typeface="Times New Roman" pitchFamily="18" charset="0"/>
              </a:rPr>
              <a:t>ext</a:t>
            </a:r>
            <a:r>
              <a:rPr kumimoji="1" lang="en-US" altLang="zh-CN" sz="2400" b="1">
                <a:latin typeface="Times New Roman" pitchFamily="18" charset="0"/>
              </a:rPr>
              <a:t>)</a:t>
            </a:r>
            <a:r>
              <a:rPr kumimoji="1" lang="zh-CN" altLang="en-US" sz="2400" b="1">
                <a:latin typeface="Times New Roman" pitchFamily="18" charset="0"/>
              </a:rPr>
              <a:t>之间，</a:t>
            </a:r>
          </a:p>
          <a:p>
            <a:pPr>
              <a:lnSpc>
                <a:spcPct val="120000"/>
              </a:lnSpc>
              <a:spcBef>
                <a:spcPct val="20000"/>
              </a:spcBef>
            </a:pPr>
            <a:r>
              <a:rPr kumimoji="1" lang="zh-CN" altLang="en-US" sz="2400" b="1">
                <a:latin typeface="Times New Roman" pitchFamily="18" charset="0"/>
              </a:rPr>
              <a:t>如果</a:t>
            </a:r>
            <a:r>
              <a:rPr kumimoji="1" lang="en-US" altLang="zh-CN" sz="2400" b="1">
                <a:latin typeface="Times New Roman" pitchFamily="18" charset="0"/>
              </a:rPr>
              <a:t>C</a:t>
            </a:r>
            <a:r>
              <a:rPr kumimoji="1" lang="zh-CN" altLang="en-US" sz="2400" b="1">
                <a:latin typeface="Times New Roman" pitchFamily="18" charset="0"/>
              </a:rPr>
              <a:t>有极性，正极接</a:t>
            </a:r>
            <a:r>
              <a:rPr kumimoji="1" lang="en-US" altLang="zh-CN" sz="2400" b="1">
                <a:latin typeface="Times New Roman" pitchFamily="18" charset="0"/>
              </a:rPr>
              <a:t>10</a:t>
            </a:r>
            <a:r>
              <a:rPr kumimoji="1" lang="zh-CN" altLang="en-US" sz="2400" b="1">
                <a:latin typeface="Times New Roman" pitchFamily="18" charset="0"/>
              </a:rPr>
              <a:t>脚</a:t>
            </a:r>
            <a:r>
              <a:rPr kumimoji="1" lang="en-US" altLang="zh-CN" sz="2400" b="1">
                <a:latin typeface="Times New Roman" pitchFamily="18" charset="0"/>
              </a:rPr>
              <a:t>(C</a:t>
            </a:r>
            <a:r>
              <a:rPr kumimoji="1" lang="en-US" altLang="zh-CN" sz="2400" b="1" baseline="-25000">
                <a:latin typeface="Times New Roman" pitchFamily="18" charset="0"/>
              </a:rPr>
              <a:t>ext</a:t>
            </a:r>
            <a:r>
              <a:rPr kumimoji="1" lang="en-US" altLang="zh-CN" sz="2400" b="1">
                <a:latin typeface="Times New Roman" pitchFamily="18" charset="0"/>
              </a:rPr>
              <a:t>)</a:t>
            </a:r>
          </a:p>
        </p:txBody>
      </p:sp>
      <p:sp>
        <p:nvSpPr>
          <p:cNvPr id="132099" name="Text Box 3"/>
          <p:cNvSpPr txBox="1">
            <a:spLocks noChangeArrowheads="1"/>
          </p:cNvSpPr>
          <p:nvPr/>
        </p:nvSpPr>
        <p:spPr bwMode="auto">
          <a:xfrm>
            <a:off x="340784" y="2038350"/>
            <a:ext cx="8322448" cy="1054777"/>
          </a:xfrm>
          <a:prstGeom prst="rect">
            <a:avLst/>
          </a:prstGeom>
          <a:noFill/>
          <a:ln w="28575">
            <a:noFill/>
            <a:miter lim="800000"/>
            <a:headEnd/>
            <a:tailEnd/>
          </a:ln>
          <a:effectLst/>
        </p:spPr>
        <p:txBody>
          <a:bodyPr wrap="none" lIns="90000" tIns="46800" rIns="90000" bIns="46800">
            <a:spAutoFit/>
          </a:bodyPr>
          <a:lstStyle/>
          <a:p>
            <a:pPr>
              <a:lnSpc>
                <a:spcPct val="120000"/>
              </a:lnSpc>
              <a:spcBef>
                <a:spcPct val="20000"/>
              </a:spcBef>
            </a:pPr>
            <a:r>
              <a:rPr kumimoji="1" lang="zh-CN" altLang="en-US" sz="2400" b="1">
                <a:latin typeface="Times New Roman" pitchFamily="18" charset="0"/>
              </a:rPr>
              <a:t>若使用内部电阻</a:t>
            </a:r>
            <a:r>
              <a:rPr kumimoji="1" lang="en-US" altLang="zh-CN" sz="2400" b="1">
                <a:latin typeface="Times New Roman" pitchFamily="18" charset="0"/>
              </a:rPr>
              <a:t>(2k)</a:t>
            </a:r>
            <a:r>
              <a:rPr kumimoji="1" lang="zh-CN" altLang="en-US" sz="2400" b="1">
                <a:latin typeface="Times New Roman" pitchFamily="18" charset="0"/>
              </a:rPr>
              <a:t>，把</a:t>
            </a:r>
            <a:r>
              <a:rPr kumimoji="1" lang="en-US" altLang="zh-CN" sz="2400" b="1">
                <a:latin typeface="Times New Roman" pitchFamily="18" charset="0"/>
              </a:rPr>
              <a:t>9</a:t>
            </a:r>
            <a:r>
              <a:rPr kumimoji="1" lang="zh-CN" altLang="en-US" sz="2400" b="1">
                <a:latin typeface="Times New Roman" pitchFamily="18" charset="0"/>
              </a:rPr>
              <a:t>引脚</a:t>
            </a:r>
            <a:r>
              <a:rPr kumimoji="1" lang="en-US" altLang="zh-CN" sz="2400" b="1">
                <a:latin typeface="Times New Roman" pitchFamily="18" charset="0"/>
              </a:rPr>
              <a:t>(R</a:t>
            </a:r>
            <a:r>
              <a:rPr kumimoji="1" lang="en-US" altLang="zh-CN" sz="2400" b="1" baseline="-25000">
                <a:latin typeface="Times New Roman" pitchFamily="18" charset="0"/>
              </a:rPr>
              <a:t>int</a:t>
            </a:r>
            <a:r>
              <a:rPr kumimoji="1" lang="en-US" altLang="zh-CN" sz="2400" b="1">
                <a:latin typeface="Times New Roman" pitchFamily="18" charset="0"/>
              </a:rPr>
              <a:t>)</a:t>
            </a:r>
            <a:r>
              <a:rPr kumimoji="1" lang="zh-CN" altLang="en-US" sz="2400" b="1">
                <a:latin typeface="Times New Roman" pitchFamily="18" charset="0"/>
              </a:rPr>
              <a:t>接</a:t>
            </a:r>
            <a:r>
              <a:rPr kumimoji="1" lang="en-US" altLang="zh-CN" sz="2400" b="1">
                <a:latin typeface="Times New Roman" pitchFamily="18" charset="0"/>
              </a:rPr>
              <a:t>V</a:t>
            </a:r>
            <a:r>
              <a:rPr kumimoji="1" lang="en-US" altLang="zh-CN" sz="2400" b="1" baseline="-25000">
                <a:latin typeface="Times New Roman" pitchFamily="18" charset="0"/>
              </a:rPr>
              <a:t>CC</a:t>
            </a:r>
          </a:p>
          <a:p>
            <a:pPr>
              <a:lnSpc>
                <a:spcPct val="120000"/>
              </a:lnSpc>
              <a:spcBef>
                <a:spcPct val="20000"/>
              </a:spcBef>
            </a:pPr>
            <a:r>
              <a:rPr kumimoji="1" lang="zh-CN" altLang="en-US" sz="2400" b="1">
                <a:latin typeface="Times New Roman" pitchFamily="18" charset="0"/>
              </a:rPr>
              <a:t>若使用外部电阻</a:t>
            </a:r>
            <a:r>
              <a:rPr kumimoji="1" lang="en-US" altLang="zh-CN" sz="2400" b="1">
                <a:latin typeface="Times New Roman" pitchFamily="18" charset="0"/>
              </a:rPr>
              <a:t>(1.4~40k)</a:t>
            </a:r>
            <a:r>
              <a:rPr kumimoji="1" lang="zh-CN" altLang="en-US" sz="2400" b="1">
                <a:latin typeface="Times New Roman" pitchFamily="18" charset="0"/>
              </a:rPr>
              <a:t>，电阻两端分别接</a:t>
            </a:r>
            <a:r>
              <a:rPr kumimoji="1" lang="en-US" altLang="zh-CN" sz="2400" b="1">
                <a:latin typeface="Times New Roman" pitchFamily="18" charset="0"/>
              </a:rPr>
              <a:t>11,14</a:t>
            </a:r>
            <a:r>
              <a:rPr kumimoji="1" lang="zh-CN" altLang="en-US" sz="2400" b="1">
                <a:latin typeface="Times New Roman" pitchFamily="18" charset="0"/>
              </a:rPr>
              <a:t>脚</a:t>
            </a:r>
            <a:r>
              <a:rPr kumimoji="1" lang="en-US" altLang="zh-CN" sz="2400" b="1">
                <a:latin typeface="Times New Roman" pitchFamily="18" charset="0"/>
              </a:rPr>
              <a:t>(R</a:t>
            </a:r>
            <a:r>
              <a:rPr kumimoji="1" lang="en-US" altLang="zh-CN" sz="2400" b="1" baseline="-25000">
                <a:latin typeface="Times New Roman" pitchFamily="18" charset="0"/>
              </a:rPr>
              <a:t>ext</a:t>
            </a:r>
            <a:r>
              <a:rPr kumimoji="1" lang="en-US" altLang="zh-CN" sz="2400" b="1">
                <a:latin typeface="Times New Roman" pitchFamily="18" charset="0"/>
              </a:rPr>
              <a:t>,V</a:t>
            </a:r>
            <a:r>
              <a:rPr kumimoji="1" lang="en-US" altLang="zh-CN" sz="2400" b="1" baseline="-20000">
                <a:latin typeface="Times New Roman" pitchFamily="18" charset="0"/>
              </a:rPr>
              <a:t>CC</a:t>
            </a:r>
            <a:r>
              <a:rPr kumimoji="1" lang="en-US" altLang="zh-CN" sz="2400" b="1">
                <a:latin typeface="Times New Roman" pitchFamily="18" charset="0"/>
              </a:rPr>
              <a:t>)</a:t>
            </a:r>
          </a:p>
        </p:txBody>
      </p:sp>
      <p:sp>
        <p:nvSpPr>
          <p:cNvPr id="132100" name="Text Box 4"/>
          <p:cNvSpPr txBox="1">
            <a:spLocks noChangeArrowheads="1"/>
          </p:cNvSpPr>
          <p:nvPr/>
        </p:nvSpPr>
        <p:spPr bwMode="auto">
          <a:xfrm>
            <a:off x="3695700" y="476250"/>
            <a:ext cx="7823200"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0033CC"/>
                </a:solidFill>
                <a:latin typeface="Times New Roman" pitchFamily="18" charset="0"/>
              </a:rPr>
              <a:t>输出脉冲宽度</a:t>
            </a:r>
            <a:r>
              <a:rPr kumimoji="1" lang="en-US" altLang="zh-CN" sz="2400" b="1">
                <a:solidFill>
                  <a:srgbClr val="0033CC"/>
                </a:solidFill>
                <a:latin typeface="Times New Roman" pitchFamily="18" charset="0"/>
              </a:rPr>
              <a:t>t</a:t>
            </a:r>
            <a:r>
              <a:rPr kumimoji="1" lang="en-US" altLang="zh-CN" sz="2400" b="1" baseline="-25000">
                <a:solidFill>
                  <a:srgbClr val="0033CC"/>
                </a:solidFill>
                <a:latin typeface="Times New Roman" pitchFamily="18" charset="0"/>
              </a:rPr>
              <a:t>w</a:t>
            </a:r>
            <a:r>
              <a:rPr kumimoji="1" lang="en-US" altLang="zh-CN" sz="2400" b="1">
                <a:solidFill>
                  <a:srgbClr val="0033CC"/>
                </a:solidFill>
                <a:latin typeface="Times New Roman" pitchFamily="18" charset="0"/>
              </a:rPr>
              <a:t>=0.7RC</a:t>
            </a:r>
          </a:p>
        </p:txBody>
      </p:sp>
      <p:sp>
        <p:nvSpPr>
          <p:cNvPr id="132101" name="Rectangle 5"/>
          <p:cNvSpPr>
            <a:spLocks noGrp="1" noChangeArrowheads="1"/>
          </p:cNvSpPr>
          <p:nvPr>
            <p:ph type="title"/>
          </p:nvPr>
        </p:nvSpPr>
        <p:spPr>
          <a:xfrm>
            <a:off x="527051" y="450850"/>
            <a:ext cx="8737600" cy="457200"/>
          </a:xfrm>
        </p:spPr>
        <p:txBody>
          <a:bodyPr/>
          <a:lstStyle/>
          <a:p>
            <a:r>
              <a:rPr lang="en-US" altLang="zh-CN" sz="2600" b="1">
                <a:solidFill>
                  <a:srgbClr val="CC3300"/>
                </a:solidFill>
                <a:latin typeface="Times New Roman" pitchFamily="18" charset="0"/>
              </a:rPr>
              <a:t>(4)</a:t>
            </a:r>
            <a:r>
              <a:rPr lang="zh-CN" altLang="en-US" sz="2600" b="1">
                <a:solidFill>
                  <a:srgbClr val="CC3300"/>
                </a:solidFill>
                <a:latin typeface="Times New Roman" pitchFamily="18" charset="0"/>
              </a:rPr>
              <a:t>定时方式：</a:t>
            </a:r>
          </a:p>
        </p:txBody>
      </p:sp>
      <p:grpSp>
        <p:nvGrpSpPr>
          <p:cNvPr id="2" name="Group 9"/>
          <p:cNvGrpSpPr>
            <a:grpSpLocks/>
          </p:cNvGrpSpPr>
          <p:nvPr/>
        </p:nvGrpSpPr>
        <p:grpSpPr bwMode="auto">
          <a:xfrm>
            <a:off x="1930400" y="3149600"/>
            <a:ext cx="8678333" cy="3613150"/>
            <a:chOff x="912" y="1632"/>
            <a:chExt cx="3840" cy="2276"/>
          </a:xfrm>
        </p:grpSpPr>
        <p:graphicFrame>
          <p:nvGraphicFramePr>
            <p:cNvPr id="132106" name="Object 10"/>
            <p:cNvGraphicFramePr>
              <a:graphicFrameLocks noChangeAspect="1"/>
            </p:cNvGraphicFramePr>
            <p:nvPr/>
          </p:nvGraphicFramePr>
          <p:xfrm>
            <a:off x="912" y="1632"/>
            <a:ext cx="3840" cy="2276"/>
          </p:xfrm>
          <a:graphic>
            <a:graphicData uri="http://schemas.openxmlformats.org/presentationml/2006/ole">
              <p:oleObj spid="_x0000_s93186" name="Photo Editor 照片" r:id="rId3" imgW="26695238" imgH="15819048" progId="MSPhotoEd.3">
                <p:embed/>
              </p:oleObj>
            </a:graphicData>
          </a:graphic>
        </p:graphicFrame>
        <p:sp>
          <p:nvSpPr>
            <p:cNvPr id="132107" name="Rectangle 11"/>
            <p:cNvSpPr>
              <a:spLocks noChangeArrowheads="1"/>
            </p:cNvSpPr>
            <p:nvPr/>
          </p:nvSpPr>
          <p:spPr bwMode="auto">
            <a:xfrm>
              <a:off x="1584" y="3600"/>
              <a:ext cx="890" cy="292"/>
            </a:xfrm>
            <a:prstGeom prst="rect">
              <a:avLst/>
            </a:prstGeom>
            <a:solidFill>
              <a:schemeClr val="bg1"/>
            </a:solidFill>
            <a:ln w="28575">
              <a:noFill/>
              <a:miter lim="800000"/>
              <a:headEnd/>
              <a:tailEnd/>
            </a:ln>
            <a:effectLst/>
          </p:spPr>
          <p:txBody>
            <a:bodyPr lIns="90000" tIns="46800" rIns="90000" bIns="46800">
              <a:spAutoFit/>
            </a:bodyPr>
            <a:lstStyle/>
            <a:p>
              <a:r>
                <a:rPr kumimoji="1" lang="zh-CN" altLang="en-US" sz="2400" b="1">
                  <a:solidFill>
                    <a:srgbClr val="0033CC"/>
                  </a:solidFill>
                  <a:latin typeface="Times New Roman" pitchFamily="18" charset="0"/>
                </a:rPr>
                <a:t>外接电阻</a:t>
              </a:r>
            </a:p>
          </p:txBody>
        </p:sp>
        <p:sp>
          <p:nvSpPr>
            <p:cNvPr id="132108" name="Rectangle 12"/>
            <p:cNvSpPr>
              <a:spLocks noChangeArrowheads="1"/>
            </p:cNvSpPr>
            <p:nvPr/>
          </p:nvSpPr>
          <p:spPr bwMode="auto">
            <a:xfrm>
              <a:off x="3504" y="3600"/>
              <a:ext cx="628" cy="292"/>
            </a:xfrm>
            <a:prstGeom prst="rect">
              <a:avLst/>
            </a:prstGeom>
            <a:solidFill>
              <a:schemeClr val="bg1"/>
            </a:solidFill>
            <a:ln w="28575">
              <a:noFill/>
              <a:miter lim="800000"/>
              <a:headEnd/>
              <a:tailEnd/>
            </a:ln>
            <a:effectLst/>
          </p:spPr>
          <p:txBody>
            <a:bodyPr wrap="none" lIns="90000" tIns="46800" rIns="90000" bIns="46800">
              <a:spAutoFit/>
            </a:bodyPr>
            <a:lstStyle/>
            <a:p>
              <a:r>
                <a:rPr kumimoji="1" lang="zh-CN" altLang="en-US" sz="2400" b="1">
                  <a:solidFill>
                    <a:srgbClr val="0033CC"/>
                  </a:solidFill>
                  <a:latin typeface="Times New Roman" pitchFamily="18" charset="0"/>
                </a:rPr>
                <a:t>内部电阻</a:t>
              </a:r>
            </a:p>
          </p:txBody>
        </p:sp>
      </p:grpSp>
      <p:sp>
        <p:nvSpPr>
          <p:cNvPr id="132109" name="Oval 13"/>
          <p:cNvSpPr>
            <a:spLocks noChangeArrowheads="1"/>
          </p:cNvSpPr>
          <p:nvPr/>
        </p:nvSpPr>
        <p:spPr bwMode="auto">
          <a:xfrm>
            <a:off x="4267200" y="3453541"/>
            <a:ext cx="965200" cy="522418"/>
          </a:xfrm>
          <a:prstGeom prst="ellipse">
            <a:avLst/>
          </a:prstGeom>
          <a:noFill/>
          <a:ln w="28575">
            <a:solidFill>
              <a:srgbClr val="FF33CC"/>
            </a:solidFill>
            <a:round/>
            <a:headEnd/>
            <a:tailEnd/>
          </a:ln>
          <a:effectLst/>
        </p:spPr>
        <p:txBody>
          <a:bodyPr lIns="90000" tIns="46800" rIns="90000" bIns="46800" anchor="ctr">
            <a:spAutoFit/>
          </a:bodyPr>
          <a:lstStyle/>
          <a:p>
            <a:endParaRPr lang="zh-CN" altLang="en-US"/>
          </a:p>
        </p:txBody>
      </p:sp>
      <p:sp>
        <p:nvSpPr>
          <p:cNvPr id="132110" name="Rectangle 14"/>
          <p:cNvSpPr>
            <a:spLocks noChangeArrowheads="1"/>
          </p:cNvSpPr>
          <p:nvPr/>
        </p:nvSpPr>
        <p:spPr bwMode="auto">
          <a:xfrm>
            <a:off x="10608734" y="644683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3" name="Group 17"/>
          <p:cNvGrpSpPr>
            <a:grpSpLocks/>
          </p:cNvGrpSpPr>
          <p:nvPr/>
        </p:nvGrpSpPr>
        <p:grpSpPr bwMode="auto">
          <a:xfrm>
            <a:off x="7920563" y="3422650"/>
            <a:ext cx="774700" cy="463550"/>
            <a:chOff x="3564" y="2024"/>
            <a:chExt cx="366" cy="292"/>
          </a:xfrm>
        </p:grpSpPr>
        <p:sp>
          <p:nvSpPr>
            <p:cNvPr id="132111" name="Text Box 15"/>
            <p:cNvSpPr txBox="1">
              <a:spLocks noChangeArrowheads="1"/>
            </p:cNvSpPr>
            <p:nvPr/>
          </p:nvSpPr>
          <p:spPr bwMode="auto">
            <a:xfrm>
              <a:off x="3564" y="2024"/>
              <a:ext cx="168"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3300"/>
                  </a:solidFill>
                  <a:latin typeface="Times New Roman" pitchFamily="18" charset="0"/>
                </a:rPr>
                <a:t>+</a:t>
              </a:r>
            </a:p>
          </p:txBody>
        </p:sp>
        <p:sp>
          <p:nvSpPr>
            <p:cNvPr id="132112" name="Text Box 16"/>
            <p:cNvSpPr txBox="1">
              <a:spLocks noChangeArrowheads="1"/>
            </p:cNvSpPr>
            <p:nvPr/>
          </p:nvSpPr>
          <p:spPr bwMode="auto">
            <a:xfrm>
              <a:off x="3746" y="2077"/>
              <a:ext cx="184" cy="215"/>
            </a:xfrm>
            <a:prstGeom prst="rect">
              <a:avLst/>
            </a:prstGeom>
            <a:noFill/>
            <a:ln w="28575">
              <a:noFill/>
              <a:miter lim="800000"/>
              <a:headEnd/>
              <a:tailEnd/>
            </a:ln>
            <a:effectLst/>
          </p:spPr>
          <p:txBody>
            <a:bodyPr wrap="none" lIns="90000" tIns="46800" rIns="90000" bIns="46800">
              <a:spAutoFit/>
            </a:bodyPr>
            <a:lstStyle/>
            <a:p>
              <a:r>
                <a:rPr kumimoji="1" lang="zh-CN" altLang="en-US" sz="1600" b="1">
                  <a:solidFill>
                    <a:srgbClr val="FF3300"/>
                  </a:solidFill>
                  <a:latin typeface="Times New Roman" pitchFamily="18" charset="0"/>
                </a:rPr>
                <a:t>－</a:t>
              </a:r>
            </a:p>
          </p:txBody>
        </p:sp>
      </p:grpSp>
      <p:grpSp>
        <p:nvGrpSpPr>
          <p:cNvPr id="4" name="Group 18"/>
          <p:cNvGrpSpPr>
            <a:grpSpLocks/>
          </p:cNvGrpSpPr>
          <p:nvPr/>
        </p:nvGrpSpPr>
        <p:grpSpPr bwMode="auto">
          <a:xfrm>
            <a:off x="3600448" y="3422650"/>
            <a:ext cx="774700" cy="463550"/>
            <a:chOff x="3564" y="2024"/>
            <a:chExt cx="366" cy="292"/>
          </a:xfrm>
        </p:grpSpPr>
        <p:sp>
          <p:nvSpPr>
            <p:cNvPr id="132115" name="Text Box 19"/>
            <p:cNvSpPr txBox="1">
              <a:spLocks noChangeArrowheads="1"/>
            </p:cNvSpPr>
            <p:nvPr/>
          </p:nvSpPr>
          <p:spPr bwMode="auto">
            <a:xfrm>
              <a:off x="3564" y="2024"/>
              <a:ext cx="168"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3300"/>
                  </a:solidFill>
                  <a:latin typeface="Times New Roman" pitchFamily="18" charset="0"/>
                </a:rPr>
                <a:t>+</a:t>
              </a:r>
            </a:p>
          </p:txBody>
        </p:sp>
        <p:sp>
          <p:nvSpPr>
            <p:cNvPr id="132116" name="Text Box 20"/>
            <p:cNvSpPr txBox="1">
              <a:spLocks noChangeArrowheads="1"/>
            </p:cNvSpPr>
            <p:nvPr/>
          </p:nvSpPr>
          <p:spPr bwMode="auto">
            <a:xfrm>
              <a:off x="3746" y="2077"/>
              <a:ext cx="184" cy="215"/>
            </a:xfrm>
            <a:prstGeom prst="rect">
              <a:avLst/>
            </a:prstGeom>
            <a:noFill/>
            <a:ln w="28575">
              <a:noFill/>
              <a:miter lim="800000"/>
              <a:headEnd/>
              <a:tailEnd/>
            </a:ln>
            <a:effectLst/>
          </p:spPr>
          <p:txBody>
            <a:bodyPr wrap="none" lIns="90000" tIns="46800" rIns="90000" bIns="46800">
              <a:spAutoFit/>
            </a:bodyPr>
            <a:lstStyle/>
            <a:p>
              <a:r>
                <a:rPr kumimoji="1" lang="zh-CN" altLang="en-US" sz="1600" b="1">
                  <a:solidFill>
                    <a:srgbClr val="FF3300"/>
                  </a:solidFill>
                  <a:latin typeface="Times New Roman" pitchFamily="18" charset="0"/>
                </a:rPr>
                <a:t>－</a:t>
              </a:r>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2100"/>
                                        </p:tgtEl>
                                        <p:attrNameLst>
                                          <p:attrName>style.visibility</p:attrName>
                                        </p:attrNameLst>
                                      </p:cBhvr>
                                      <p:to>
                                        <p:strVal val="visible"/>
                                      </p:to>
                                    </p:set>
                                    <p:animEffect transition="in" filter="wipe(left)">
                                      <p:cBhvr>
                                        <p:cTn id="7" dur="500"/>
                                        <p:tgtEl>
                                          <p:spTgt spid="1321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2098"/>
                                        </p:tgtEl>
                                        <p:attrNameLst>
                                          <p:attrName>style.visibility</p:attrName>
                                        </p:attrNameLst>
                                      </p:cBhvr>
                                      <p:to>
                                        <p:strVal val="visible"/>
                                      </p:to>
                                    </p:set>
                                    <p:animEffect transition="in" filter="wipe(left)">
                                      <p:cBhvr>
                                        <p:cTn id="12" dur="500"/>
                                        <p:tgtEl>
                                          <p:spTgt spid="13209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32099"/>
                                        </p:tgtEl>
                                        <p:attrNameLst>
                                          <p:attrName>style.visibility</p:attrName>
                                        </p:attrNameLst>
                                      </p:cBhvr>
                                      <p:to>
                                        <p:strVal val="visible"/>
                                      </p:to>
                                    </p:set>
                                    <p:animEffect transition="in" filter="wipe(left)">
                                      <p:cBhvr>
                                        <p:cTn id="24" dur="500"/>
                                        <p:tgtEl>
                                          <p:spTgt spid="13209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2109"/>
                                        </p:tgtEl>
                                        <p:attrNameLst>
                                          <p:attrName>style.visibility</p:attrName>
                                        </p:attrNameLst>
                                      </p:cBhvr>
                                      <p:to>
                                        <p:strVal val="visible"/>
                                      </p:to>
                                    </p:set>
                                  </p:childTnLst>
                                </p:cTn>
                              </p:par>
                            </p:childTnLst>
                          </p:cTn>
                        </p:par>
                        <p:par>
                          <p:cTn id="29" fill="hold">
                            <p:stCondLst>
                              <p:cond delay="0"/>
                            </p:stCondLst>
                            <p:childTnLst>
                              <p:par>
                                <p:cTn id="30" presetID="2" presetClass="entr" presetSubtype="4" fill="hold" grpId="0" nodeType="afterEffect">
                                  <p:stCondLst>
                                    <p:cond delay="0"/>
                                  </p:stCondLst>
                                  <p:childTnLst>
                                    <p:set>
                                      <p:cBhvr>
                                        <p:cTn id="31" dur="1" fill="hold">
                                          <p:stCondLst>
                                            <p:cond delay="0"/>
                                          </p:stCondLst>
                                        </p:cTn>
                                        <p:tgtEl>
                                          <p:spTgt spid="132110"/>
                                        </p:tgtEl>
                                        <p:attrNameLst>
                                          <p:attrName>style.visibility</p:attrName>
                                        </p:attrNameLst>
                                      </p:cBhvr>
                                      <p:to>
                                        <p:strVal val="visible"/>
                                      </p:to>
                                    </p:set>
                                    <p:anim calcmode="lin" valueType="num">
                                      <p:cBhvr additive="base">
                                        <p:cTn id="32" dur="500" fill="hold"/>
                                        <p:tgtEl>
                                          <p:spTgt spid="132110"/>
                                        </p:tgtEl>
                                        <p:attrNameLst>
                                          <p:attrName>ppt_x</p:attrName>
                                        </p:attrNameLst>
                                      </p:cBhvr>
                                      <p:tavLst>
                                        <p:tav tm="0">
                                          <p:val>
                                            <p:strVal val="#ppt_x"/>
                                          </p:val>
                                        </p:tav>
                                        <p:tav tm="100000">
                                          <p:val>
                                            <p:strVal val="#ppt_x"/>
                                          </p:val>
                                        </p:tav>
                                      </p:tavLst>
                                    </p:anim>
                                    <p:anim calcmode="lin" valueType="num">
                                      <p:cBhvr additive="base">
                                        <p:cTn id="33" dur="500" fill="hold"/>
                                        <p:tgtEl>
                                          <p:spTgt spid="132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autoUpdateAnimBg="0"/>
      <p:bldP spid="132099" grpId="0" autoUpdateAnimBg="0"/>
      <p:bldP spid="132100" grpId="0" autoUpdateAnimBg="0"/>
      <p:bldP spid="132109" grpId="0" animBg="1"/>
      <p:bldP spid="132110"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灯片编号占位符 2"/>
          <p:cNvSpPr>
            <a:spLocks noGrp="1"/>
          </p:cNvSpPr>
          <p:nvPr>
            <p:ph type="sldNum" sz="quarter" idx="11"/>
          </p:nvPr>
        </p:nvSpPr>
        <p:spPr/>
        <p:txBody>
          <a:bodyPr/>
          <a:lstStyle/>
          <a:p>
            <a:fld id="{1EA4FB6A-C96D-4BB7-954C-0C5617DED0E4}" type="slidenum">
              <a:rPr lang="en-US" altLang="zh-CN"/>
              <a:pPr/>
              <a:t>25</a:t>
            </a:fld>
            <a:endParaRPr lang="en-US" altLang="zh-CN"/>
          </a:p>
        </p:txBody>
      </p:sp>
      <p:sp>
        <p:nvSpPr>
          <p:cNvPr id="133122" name="Rectangle 2"/>
          <p:cNvSpPr>
            <a:spLocks noGrp="1" noChangeArrowheads="1"/>
          </p:cNvSpPr>
          <p:nvPr>
            <p:ph type="title" idx="4294967295"/>
          </p:nvPr>
        </p:nvSpPr>
        <p:spPr>
          <a:xfrm>
            <a:off x="406400" y="328614"/>
            <a:ext cx="11176000" cy="579437"/>
          </a:xfrm>
        </p:spPr>
        <p:txBody>
          <a:bodyPr/>
          <a:lstStyle/>
          <a:p>
            <a:pPr algn="ctr"/>
            <a:r>
              <a:rPr lang="en-US" altLang="zh-CN" sz="3200" b="1" dirty="0" smtClean="0">
                <a:solidFill>
                  <a:srgbClr val="0000FF"/>
                </a:solidFill>
                <a:latin typeface="Times New Roman" pitchFamily="18" charset="0"/>
              </a:rPr>
              <a:t>6.2.3  </a:t>
            </a:r>
            <a:r>
              <a:rPr lang="zh-CN" altLang="en-US" sz="3200" b="1" dirty="0">
                <a:solidFill>
                  <a:srgbClr val="0000FF"/>
                </a:solidFill>
                <a:latin typeface="Times New Roman" pitchFamily="18" charset="0"/>
              </a:rPr>
              <a:t>单稳态触发器的应用</a:t>
            </a:r>
          </a:p>
        </p:txBody>
      </p:sp>
      <p:sp>
        <p:nvSpPr>
          <p:cNvPr id="133123" name="Text Box 3"/>
          <p:cNvSpPr txBox="1">
            <a:spLocks noChangeArrowheads="1"/>
          </p:cNvSpPr>
          <p:nvPr/>
        </p:nvSpPr>
        <p:spPr bwMode="auto">
          <a:xfrm>
            <a:off x="488952" y="950914"/>
            <a:ext cx="11195049" cy="833178"/>
          </a:xfrm>
          <a:prstGeom prst="rect">
            <a:avLst/>
          </a:prstGeom>
          <a:noFill/>
          <a:ln w="28575">
            <a:noFill/>
            <a:miter lim="800000"/>
            <a:headEnd/>
            <a:tailEnd/>
          </a:ln>
          <a:effectLst/>
        </p:spPr>
        <p:txBody>
          <a:bodyPr lIns="90000" tIns="46800" rIns="90000" bIns="46800">
            <a:spAutoFit/>
          </a:bodyPr>
          <a:lstStyle/>
          <a:p>
            <a:pPr marL="377825" indent="-377825"/>
            <a:r>
              <a:rPr kumimoji="1" lang="en-US" altLang="zh-CN" sz="2400" b="1">
                <a:solidFill>
                  <a:srgbClr val="FF0000"/>
                </a:solidFill>
                <a:latin typeface="Times New Roman" pitchFamily="18" charset="0"/>
              </a:rPr>
              <a:t>1</a:t>
            </a:r>
            <a:r>
              <a:rPr kumimoji="1" lang="zh-CN" altLang="en-US" sz="2400" b="1">
                <a:solidFill>
                  <a:srgbClr val="FF0000"/>
                </a:solidFill>
                <a:latin typeface="Times New Roman" pitchFamily="18" charset="0"/>
              </a:rPr>
              <a:t>、定时</a:t>
            </a:r>
            <a:r>
              <a:rPr kumimoji="1" lang="en-US" altLang="zh-CN" sz="2400" b="1">
                <a:latin typeface="Times New Roman" pitchFamily="18" charset="0"/>
              </a:rPr>
              <a:t>——</a:t>
            </a:r>
            <a:r>
              <a:rPr kumimoji="1" lang="zh-CN" altLang="en-US" sz="2400" b="1">
                <a:latin typeface="Times New Roman" pitchFamily="18" charset="0"/>
              </a:rPr>
              <a:t>利用单稳态触发器输出一定宽度的脉冲，控制其它电路，使之在</a:t>
            </a:r>
            <a:r>
              <a:rPr kumimoji="1" lang="en-US" altLang="zh-CN" sz="2400" b="1">
                <a:latin typeface="Times New Roman" pitchFamily="18" charset="0"/>
              </a:rPr>
              <a:t>t</a:t>
            </a:r>
            <a:r>
              <a:rPr kumimoji="1" lang="en-US" altLang="zh-CN" sz="2400" b="1" baseline="-25000">
                <a:latin typeface="Times New Roman" pitchFamily="18" charset="0"/>
              </a:rPr>
              <a:t>W</a:t>
            </a:r>
            <a:r>
              <a:rPr kumimoji="1" lang="zh-CN" altLang="en-US" sz="2400" b="1">
                <a:latin typeface="Times New Roman" pitchFamily="18" charset="0"/>
              </a:rPr>
              <a:t>时间内动作或不动作。</a:t>
            </a:r>
          </a:p>
        </p:txBody>
      </p:sp>
      <p:sp>
        <p:nvSpPr>
          <p:cNvPr id="133124" name="Text Box 4"/>
          <p:cNvSpPr txBox="1">
            <a:spLocks noChangeArrowheads="1"/>
          </p:cNvSpPr>
          <p:nvPr/>
        </p:nvSpPr>
        <p:spPr bwMode="auto">
          <a:xfrm>
            <a:off x="1930400" y="6172200"/>
            <a:ext cx="8026400" cy="463846"/>
          </a:xfrm>
          <a:prstGeom prst="rect">
            <a:avLst/>
          </a:prstGeom>
          <a:noFill/>
          <a:ln w="28575">
            <a:noFill/>
            <a:miter lim="800000"/>
            <a:headEnd/>
            <a:tailEnd/>
          </a:ln>
          <a:effectLst/>
        </p:spPr>
        <p:txBody>
          <a:bodyPr lIns="90000" tIns="46800" rIns="90000" bIns="46800">
            <a:spAutoFit/>
          </a:bodyPr>
          <a:lstStyle/>
          <a:p>
            <a:pPr algn="ctr"/>
            <a:r>
              <a:rPr kumimoji="1" lang="zh-CN" altLang="en-US" sz="2400" b="1">
                <a:solidFill>
                  <a:srgbClr val="0033CC"/>
                </a:solidFill>
                <a:latin typeface="Times New Roman" pitchFamily="18" charset="0"/>
              </a:rPr>
              <a:t>用单稳态触发器控制脉冲的定时通过</a:t>
            </a:r>
          </a:p>
        </p:txBody>
      </p:sp>
      <p:grpSp>
        <p:nvGrpSpPr>
          <p:cNvPr id="2" name="Group 5"/>
          <p:cNvGrpSpPr>
            <a:grpSpLocks/>
          </p:cNvGrpSpPr>
          <p:nvPr/>
        </p:nvGrpSpPr>
        <p:grpSpPr bwMode="auto">
          <a:xfrm>
            <a:off x="406400" y="2066926"/>
            <a:ext cx="4368800" cy="3617913"/>
            <a:chOff x="192" y="1488"/>
            <a:chExt cx="2064" cy="2279"/>
          </a:xfrm>
        </p:grpSpPr>
        <p:grpSp>
          <p:nvGrpSpPr>
            <p:cNvPr id="3" name="Group 6"/>
            <p:cNvGrpSpPr>
              <a:grpSpLocks/>
            </p:cNvGrpSpPr>
            <p:nvPr/>
          </p:nvGrpSpPr>
          <p:grpSpPr bwMode="auto">
            <a:xfrm>
              <a:off x="192" y="1488"/>
              <a:ext cx="2064" cy="2279"/>
              <a:chOff x="144" y="1200"/>
              <a:chExt cx="2064" cy="2279"/>
            </a:xfrm>
          </p:grpSpPr>
          <p:sp>
            <p:nvSpPr>
              <p:cNvPr id="133127" name="Rectangle 7"/>
              <p:cNvSpPr>
                <a:spLocks noChangeArrowheads="1"/>
              </p:cNvSpPr>
              <p:nvPr/>
            </p:nvSpPr>
            <p:spPr bwMode="auto">
              <a:xfrm>
                <a:off x="960" y="1584"/>
                <a:ext cx="384" cy="240"/>
              </a:xfrm>
              <a:prstGeom prst="rect">
                <a:avLst/>
              </a:prstGeom>
              <a:noFill/>
              <a:ln w="28575">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&amp;</a:t>
                </a:r>
              </a:p>
            </p:txBody>
          </p:sp>
          <p:sp>
            <p:nvSpPr>
              <p:cNvPr id="133128" name="Line 8"/>
              <p:cNvSpPr>
                <a:spLocks noChangeShapeType="1"/>
              </p:cNvSpPr>
              <p:nvPr/>
            </p:nvSpPr>
            <p:spPr bwMode="auto">
              <a:xfrm flipV="1">
                <a:off x="1152" y="1248"/>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29" name="Line 9"/>
              <p:cNvSpPr>
                <a:spLocks noChangeShapeType="1"/>
              </p:cNvSpPr>
              <p:nvPr/>
            </p:nvSpPr>
            <p:spPr bwMode="auto">
              <a:xfrm>
                <a:off x="1056" y="1824"/>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30" name="Line 10"/>
              <p:cNvSpPr>
                <a:spLocks noChangeShapeType="1"/>
              </p:cNvSpPr>
              <p:nvPr/>
            </p:nvSpPr>
            <p:spPr bwMode="auto">
              <a:xfrm>
                <a:off x="1248" y="1824"/>
                <a:ext cx="0" cy="52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3131" name="Line 11"/>
              <p:cNvSpPr>
                <a:spLocks noChangeShapeType="1"/>
              </p:cNvSpPr>
              <p:nvPr/>
            </p:nvSpPr>
            <p:spPr bwMode="auto">
              <a:xfrm flipH="1">
                <a:off x="528" y="2160"/>
                <a:ext cx="52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3132" name="Rectangle 12"/>
              <p:cNvSpPr>
                <a:spLocks noChangeArrowheads="1"/>
              </p:cNvSpPr>
              <p:nvPr/>
            </p:nvSpPr>
            <p:spPr bwMode="auto">
              <a:xfrm>
                <a:off x="720" y="2390"/>
                <a:ext cx="1056" cy="460"/>
              </a:xfrm>
              <a:prstGeom prst="rect">
                <a:avLst/>
              </a:prstGeom>
              <a:noFill/>
              <a:ln w="28575">
                <a:solidFill>
                  <a:schemeClr val="tx1"/>
                </a:solidFill>
                <a:miter lim="800000"/>
                <a:headEnd/>
                <a:tailEnd/>
              </a:ln>
              <a:effectLst/>
            </p:spPr>
            <p:txBody>
              <a:bodyPr lIns="90000" tIns="46800" rIns="90000" bIns="46800" anchor="ctr">
                <a:spAutoFit/>
              </a:bodyPr>
              <a:lstStyle/>
              <a:p>
                <a:pPr algn="ctr"/>
                <a:r>
                  <a:rPr kumimoji="1" lang="zh-CN" altLang="en-US" sz="2000" b="1">
                    <a:latin typeface="Times New Roman" pitchFamily="18" charset="0"/>
                  </a:rPr>
                  <a:t>单稳态</a:t>
                </a:r>
              </a:p>
              <a:p>
                <a:pPr algn="ctr"/>
                <a:r>
                  <a:rPr kumimoji="1" lang="zh-CN" altLang="en-US" sz="2000" b="1">
                    <a:latin typeface="Times New Roman" pitchFamily="18" charset="0"/>
                  </a:rPr>
                  <a:t>触发器</a:t>
                </a:r>
              </a:p>
            </p:txBody>
          </p:sp>
          <p:sp>
            <p:nvSpPr>
              <p:cNvPr id="133133" name="Line 13"/>
              <p:cNvSpPr>
                <a:spLocks noChangeShapeType="1"/>
              </p:cNvSpPr>
              <p:nvPr/>
            </p:nvSpPr>
            <p:spPr bwMode="auto">
              <a:xfrm>
                <a:off x="1248" y="288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34" name="Line 14"/>
              <p:cNvSpPr>
                <a:spLocks noChangeShapeType="1"/>
              </p:cNvSpPr>
              <p:nvPr/>
            </p:nvSpPr>
            <p:spPr bwMode="auto">
              <a:xfrm>
                <a:off x="144" y="211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35" name="Line 15"/>
              <p:cNvSpPr>
                <a:spLocks noChangeShapeType="1"/>
              </p:cNvSpPr>
              <p:nvPr/>
            </p:nvSpPr>
            <p:spPr bwMode="auto">
              <a:xfrm>
                <a:off x="240"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36" name="Line 16"/>
              <p:cNvSpPr>
                <a:spLocks noChangeShapeType="1"/>
              </p:cNvSpPr>
              <p:nvPr/>
            </p:nvSpPr>
            <p:spPr bwMode="auto">
              <a:xfrm>
                <a:off x="240" y="1920"/>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37" name="Line 17"/>
              <p:cNvSpPr>
                <a:spLocks noChangeShapeType="1"/>
              </p:cNvSpPr>
              <p:nvPr/>
            </p:nvSpPr>
            <p:spPr bwMode="auto">
              <a:xfrm>
                <a:off x="288"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38" name="Line 18"/>
              <p:cNvSpPr>
                <a:spLocks noChangeShapeType="1"/>
              </p:cNvSpPr>
              <p:nvPr/>
            </p:nvSpPr>
            <p:spPr bwMode="auto">
              <a:xfrm>
                <a:off x="288" y="211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39" name="Line 19"/>
              <p:cNvSpPr>
                <a:spLocks noChangeShapeType="1"/>
              </p:cNvSpPr>
              <p:nvPr/>
            </p:nvSpPr>
            <p:spPr bwMode="auto">
              <a:xfrm>
                <a:off x="384"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0" name="Line 20"/>
              <p:cNvSpPr>
                <a:spLocks noChangeShapeType="1"/>
              </p:cNvSpPr>
              <p:nvPr/>
            </p:nvSpPr>
            <p:spPr bwMode="auto">
              <a:xfrm>
                <a:off x="384" y="1920"/>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1" name="Line 21"/>
              <p:cNvSpPr>
                <a:spLocks noChangeShapeType="1"/>
              </p:cNvSpPr>
              <p:nvPr/>
            </p:nvSpPr>
            <p:spPr bwMode="auto">
              <a:xfrm>
                <a:off x="432"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2" name="Line 22"/>
              <p:cNvSpPr>
                <a:spLocks noChangeShapeType="1"/>
              </p:cNvSpPr>
              <p:nvPr/>
            </p:nvSpPr>
            <p:spPr bwMode="auto">
              <a:xfrm>
                <a:off x="432" y="211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3" name="Line 23"/>
              <p:cNvSpPr>
                <a:spLocks noChangeShapeType="1"/>
              </p:cNvSpPr>
              <p:nvPr/>
            </p:nvSpPr>
            <p:spPr bwMode="auto">
              <a:xfrm>
                <a:off x="528"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4" name="Line 24"/>
              <p:cNvSpPr>
                <a:spLocks noChangeShapeType="1"/>
              </p:cNvSpPr>
              <p:nvPr/>
            </p:nvSpPr>
            <p:spPr bwMode="auto">
              <a:xfrm>
                <a:off x="528" y="1920"/>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5" name="Line 25"/>
              <p:cNvSpPr>
                <a:spLocks noChangeShapeType="1"/>
              </p:cNvSpPr>
              <p:nvPr/>
            </p:nvSpPr>
            <p:spPr bwMode="auto">
              <a:xfrm>
                <a:off x="576"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6" name="Line 26"/>
              <p:cNvSpPr>
                <a:spLocks noChangeShapeType="1"/>
              </p:cNvSpPr>
              <p:nvPr/>
            </p:nvSpPr>
            <p:spPr bwMode="auto">
              <a:xfrm>
                <a:off x="576" y="211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7" name="Line 27"/>
              <p:cNvSpPr>
                <a:spLocks noChangeShapeType="1"/>
              </p:cNvSpPr>
              <p:nvPr/>
            </p:nvSpPr>
            <p:spPr bwMode="auto">
              <a:xfrm>
                <a:off x="672"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8" name="Line 28"/>
              <p:cNvSpPr>
                <a:spLocks noChangeShapeType="1"/>
              </p:cNvSpPr>
              <p:nvPr/>
            </p:nvSpPr>
            <p:spPr bwMode="auto">
              <a:xfrm>
                <a:off x="672" y="1920"/>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49" name="Line 29"/>
              <p:cNvSpPr>
                <a:spLocks noChangeShapeType="1"/>
              </p:cNvSpPr>
              <p:nvPr/>
            </p:nvSpPr>
            <p:spPr bwMode="auto">
              <a:xfrm>
                <a:off x="720"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0" name="Line 30"/>
              <p:cNvSpPr>
                <a:spLocks noChangeShapeType="1"/>
              </p:cNvSpPr>
              <p:nvPr/>
            </p:nvSpPr>
            <p:spPr bwMode="auto">
              <a:xfrm>
                <a:off x="720" y="211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1" name="Line 31"/>
              <p:cNvSpPr>
                <a:spLocks noChangeShapeType="1"/>
              </p:cNvSpPr>
              <p:nvPr/>
            </p:nvSpPr>
            <p:spPr bwMode="auto">
              <a:xfrm>
                <a:off x="816"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2" name="Line 32"/>
              <p:cNvSpPr>
                <a:spLocks noChangeShapeType="1"/>
              </p:cNvSpPr>
              <p:nvPr/>
            </p:nvSpPr>
            <p:spPr bwMode="auto">
              <a:xfrm>
                <a:off x="816" y="1920"/>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3" name="Line 33"/>
              <p:cNvSpPr>
                <a:spLocks noChangeShapeType="1"/>
              </p:cNvSpPr>
              <p:nvPr/>
            </p:nvSpPr>
            <p:spPr bwMode="auto">
              <a:xfrm>
                <a:off x="864" y="192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4" name="Line 34"/>
              <p:cNvSpPr>
                <a:spLocks noChangeShapeType="1"/>
              </p:cNvSpPr>
              <p:nvPr/>
            </p:nvSpPr>
            <p:spPr bwMode="auto">
              <a:xfrm>
                <a:off x="864" y="211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5" name="Line 35"/>
              <p:cNvSpPr>
                <a:spLocks noChangeShapeType="1"/>
              </p:cNvSpPr>
              <p:nvPr/>
            </p:nvSpPr>
            <p:spPr bwMode="auto">
              <a:xfrm>
                <a:off x="1488" y="120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6" name="Line 36"/>
              <p:cNvSpPr>
                <a:spLocks noChangeShapeType="1"/>
              </p:cNvSpPr>
              <p:nvPr/>
            </p:nvSpPr>
            <p:spPr bwMode="auto">
              <a:xfrm>
                <a:off x="1488" y="1200"/>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7" name="Line 37"/>
              <p:cNvSpPr>
                <a:spLocks noChangeShapeType="1"/>
              </p:cNvSpPr>
              <p:nvPr/>
            </p:nvSpPr>
            <p:spPr bwMode="auto">
              <a:xfrm>
                <a:off x="1536" y="120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8" name="Line 38"/>
              <p:cNvSpPr>
                <a:spLocks noChangeShapeType="1"/>
              </p:cNvSpPr>
              <p:nvPr/>
            </p:nvSpPr>
            <p:spPr bwMode="auto">
              <a:xfrm>
                <a:off x="1536" y="139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59" name="Line 39"/>
              <p:cNvSpPr>
                <a:spLocks noChangeShapeType="1"/>
              </p:cNvSpPr>
              <p:nvPr/>
            </p:nvSpPr>
            <p:spPr bwMode="auto">
              <a:xfrm>
                <a:off x="1632" y="120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60" name="Line 40"/>
              <p:cNvSpPr>
                <a:spLocks noChangeShapeType="1"/>
              </p:cNvSpPr>
              <p:nvPr/>
            </p:nvSpPr>
            <p:spPr bwMode="auto">
              <a:xfrm>
                <a:off x="1632" y="1200"/>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61" name="Line 41"/>
              <p:cNvSpPr>
                <a:spLocks noChangeShapeType="1"/>
              </p:cNvSpPr>
              <p:nvPr/>
            </p:nvSpPr>
            <p:spPr bwMode="auto">
              <a:xfrm>
                <a:off x="1680" y="120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62" name="Line 42"/>
              <p:cNvSpPr>
                <a:spLocks noChangeShapeType="1"/>
              </p:cNvSpPr>
              <p:nvPr/>
            </p:nvSpPr>
            <p:spPr bwMode="auto">
              <a:xfrm>
                <a:off x="1680" y="139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63" name="Line 43"/>
              <p:cNvSpPr>
                <a:spLocks noChangeShapeType="1"/>
              </p:cNvSpPr>
              <p:nvPr/>
            </p:nvSpPr>
            <p:spPr bwMode="auto">
              <a:xfrm>
                <a:off x="1776" y="120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64" name="Line 44"/>
              <p:cNvSpPr>
                <a:spLocks noChangeShapeType="1"/>
              </p:cNvSpPr>
              <p:nvPr/>
            </p:nvSpPr>
            <p:spPr bwMode="auto">
              <a:xfrm>
                <a:off x="1776" y="1200"/>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65" name="Line 45"/>
              <p:cNvSpPr>
                <a:spLocks noChangeShapeType="1"/>
              </p:cNvSpPr>
              <p:nvPr/>
            </p:nvSpPr>
            <p:spPr bwMode="auto">
              <a:xfrm>
                <a:off x="1824" y="1200"/>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66" name="Line 46"/>
              <p:cNvSpPr>
                <a:spLocks noChangeShapeType="1"/>
              </p:cNvSpPr>
              <p:nvPr/>
            </p:nvSpPr>
            <p:spPr bwMode="auto">
              <a:xfrm>
                <a:off x="1824" y="1392"/>
                <a:ext cx="240"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3167" name="Line 47"/>
              <p:cNvSpPr>
                <a:spLocks noChangeShapeType="1"/>
              </p:cNvSpPr>
              <p:nvPr/>
            </p:nvSpPr>
            <p:spPr bwMode="auto">
              <a:xfrm flipH="1">
                <a:off x="1200" y="1392"/>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3168" name="Line 48"/>
              <p:cNvSpPr>
                <a:spLocks noChangeShapeType="1"/>
              </p:cNvSpPr>
              <p:nvPr/>
            </p:nvSpPr>
            <p:spPr bwMode="auto">
              <a:xfrm>
                <a:off x="1344" y="2112"/>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69" name="Line 49"/>
              <p:cNvSpPr>
                <a:spLocks noChangeShapeType="1"/>
              </p:cNvSpPr>
              <p:nvPr/>
            </p:nvSpPr>
            <p:spPr bwMode="auto">
              <a:xfrm flipV="1">
                <a:off x="1536" y="1872"/>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70" name="Line 50"/>
              <p:cNvSpPr>
                <a:spLocks noChangeShapeType="1"/>
              </p:cNvSpPr>
              <p:nvPr/>
            </p:nvSpPr>
            <p:spPr bwMode="auto">
              <a:xfrm>
                <a:off x="1536" y="1872"/>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71" name="Line 51"/>
              <p:cNvSpPr>
                <a:spLocks noChangeShapeType="1"/>
              </p:cNvSpPr>
              <p:nvPr/>
            </p:nvSpPr>
            <p:spPr bwMode="auto">
              <a:xfrm>
                <a:off x="1920" y="1872"/>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72" name="Line 52"/>
              <p:cNvSpPr>
                <a:spLocks noChangeShapeType="1"/>
              </p:cNvSpPr>
              <p:nvPr/>
            </p:nvSpPr>
            <p:spPr bwMode="auto">
              <a:xfrm>
                <a:off x="1920" y="2112"/>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73" name="Line 53"/>
              <p:cNvSpPr>
                <a:spLocks noChangeShapeType="1"/>
              </p:cNvSpPr>
              <p:nvPr/>
            </p:nvSpPr>
            <p:spPr bwMode="auto">
              <a:xfrm>
                <a:off x="1440" y="3072"/>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74" name="Line 54"/>
              <p:cNvSpPr>
                <a:spLocks noChangeShapeType="1"/>
              </p:cNvSpPr>
              <p:nvPr/>
            </p:nvSpPr>
            <p:spPr bwMode="auto">
              <a:xfrm>
                <a:off x="1584" y="3072"/>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75" name="Line 55"/>
              <p:cNvSpPr>
                <a:spLocks noChangeShapeType="1"/>
              </p:cNvSpPr>
              <p:nvPr/>
            </p:nvSpPr>
            <p:spPr bwMode="auto">
              <a:xfrm>
                <a:off x="1584" y="336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76" name="Line 56"/>
              <p:cNvSpPr>
                <a:spLocks noChangeShapeType="1"/>
              </p:cNvSpPr>
              <p:nvPr/>
            </p:nvSpPr>
            <p:spPr bwMode="auto">
              <a:xfrm flipV="1">
                <a:off x="1728" y="3072"/>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77" name="Line 57"/>
              <p:cNvSpPr>
                <a:spLocks noChangeShapeType="1"/>
              </p:cNvSpPr>
              <p:nvPr/>
            </p:nvSpPr>
            <p:spPr bwMode="auto">
              <a:xfrm>
                <a:off x="1728" y="3072"/>
                <a:ext cx="48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78" name="Text Box 58"/>
              <p:cNvSpPr txBox="1">
                <a:spLocks noChangeArrowheads="1"/>
              </p:cNvSpPr>
              <p:nvPr/>
            </p:nvSpPr>
            <p:spPr bwMode="auto">
              <a:xfrm>
                <a:off x="1008" y="3187"/>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33179" name="Text Box 59"/>
              <p:cNvSpPr txBox="1">
                <a:spLocks noChangeArrowheads="1"/>
              </p:cNvSpPr>
              <p:nvPr/>
            </p:nvSpPr>
            <p:spPr bwMode="auto">
              <a:xfrm>
                <a:off x="240" y="2131"/>
                <a:ext cx="220"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A</a:t>
                </a:r>
              </a:p>
            </p:txBody>
          </p:sp>
          <p:sp>
            <p:nvSpPr>
              <p:cNvPr id="133180" name="Text Box 60"/>
              <p:cNvSpPr txBox="1">
                <a:spLocks noChangeArrowheads="1"/>
              </p:cNvSpPr>
              <p:nvPr/>
            </p:nvSpPr>
            <p:spPr bwMode="auto">
              <a:xfrm>
                <a:off x="1296" y="2083"/>
                <a:ext cx="215"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B</a:t>
                </a:r>
              </a:p>
            </p:txBody>
          </p:sp>
          <p:sp>
            <p:nvSpPr>
              <p:cNvPr id="133181" name="Text Box 61"/>
              <p:cNvSpPr txBox="1">
                <a:spLocks noChangeArrowheads="1"/>
              </p:cNvSpPr>
              <p:nvPr/>
            </p:nvSpPr>
            <p:spPr bwMode="auto">
              <a:xfrm>
                <a:off x="864" y="1219"/>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 useBgFill="1">
          <p:nvSpPr>
            <p:cNvPr id="133182" name="Oval 62"/>
            <p:cNvSpPr>
              <a:spLocks noChangeArrowheads="1"/>
            </p:cNvSpPr>
            <p:nvPr/>
          </p:nvSpPr>
          <p:spPr bwMode="auto">
            <a:xfrm>
              <a:off x="1240" y="3051"/>
              <a:ext cx="121" cy="329"/>
            </a:xfrm>
            <a:prstGeom prst="ellipse">
              <a:avLst/>
            </a:prstGeom>
            <a:ln w="28575">
              <a:solidFill>
                <a:schemeClr val="tx1"/>
              </a:solidFill>
              <a:round/>
              <a:headEnd/>
              <a:tailEnd/>
            </a:ln>
            <a:effectLst/>
          </p:spPr>
          <p:txBody>
            <a:bodyPr wrap="none" lIns="90000" tIns="46800" rIns="90000" bIns="46800" anchor="ctr">
              <a:spAutoFit/>
            </a:bodyPr>
            <a:lstStyle/>
            <a:p>
              <a:endParaRPr lang="zh-CN" altLang="en-US"/>
            </a:p>
          </p:txBody>
        </p:sp>
      </p:grpSp>
      <p:grpSp>
        <p:nvGrpSpPr>
          <p:cNvPr id="4" name="Group 63"/>
          <p:cNvGrpSpPr>
            <a:grpSpLocks/>
          </p:cNvGrpSpPr>
          <p:nvPr/>
        </p:nvGrpSpPr>
        <p:grpSpPr bwMode="auto">
          <a:xfrm>
            <a:off x="5486400" y="1868489"/>
            <a:ext cx="6096000" cy="4008437"/>
            <a:chOff x="2496" y="1267"/>
            <a:chExt cx="2880" cy="2525"/>
          </a:xfrm>
        </p:grpSpPr>
        <p:grpSp>
          <p:nvGrpSpPr>
            <p:cNvPr id="5" name="Group 64"/>
            <p:cNvGrpSpPr>
              <a:grpSpLocks/>
            </p:cNvGrpSpPr>
            <p:nvPr/>
          </p:nvGrpSpPr>
          <p:grpSpPr bwMode="auto">
            <a:xfrm>
              <a:off x="2496" y="1267"/>
              <a:ext cx="2880" cy="2525"/>
              <a:chOff x="2256" y="1219"/>
              <a:chExt cx="2880" cy="2525"/>
            </a:xfrm>
          </p:grpSpPr>
          <p:sp>
            <p:nvSpPr>
              <p:cNvPr id="133185" name="Line 65"/>
              <p:cNvSpPr>
                <a:spLocks noChangeShapeType="1"/>
              </p:cNvSpPr>
              <p:nvPr/>
            </p:nvSpPr>
            <p:spPr bwMode="auto">
              <a:xfrm flipV="1">
                <a:off x="2544" y="1296"/>
                <a:ext cx="0" cy="52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3186" name="Line 66"/>
              <p:cNvSpPr>
                <a:spLocks noChangeShapeType="1"/>
              </p:cNvSpPr>
              <p:nvPr/>
            </p:nvSpPr>
            <p:spPr bwMode="auto">
              <a:xfrm>
                <a:off x="2544" y="1824"/>
                <a:ext cx="25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3187" name="Line 67"/>
              <p:cNvSpPr>
                <a:spLocks noChangeShapeType="1"/>
              </p:cNvSpPr>
              <p:nvPr/>
            </p:nvSpPr>
            <p:spPr bwMode="auto">
              <a:xfrm flipV="1">
                <a:off x="2544" y="1968"/>
                <a:ext cx="0" cy="52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3188" name="Line 68"/>
              <p:cNvSpPr>
                <a:spLocks noChangeShapeType="1"/>
              </p:cNvSpPr>
              <p:nvPr/>
            </p:nvSpPr>
            <p:spPr bwMode="auto">
              <a:xfrm>
                <a:off x="2544" y="2496"/>
                <a:ext cx="25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3189" name="Line 69"/>
              <p:cNvSpPr>
                <a:spLocks noChangeShapeType="1"/>
              </p:cNvSpPr>
              <p:nvPr/>
            </p:nvSpPr>
            <p:spPr bwMode="auto">
              <a:xfrm flipV="1">
                <a:off x="2544" y="2592"/>
                <a:ext cx="0" cy="52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3190" name="Line 70"/>
              <p:cNvSpPr>
                <a:spLocks noChangeShapeType="1"/>
              </p:cNvSpPr>
              <p:nvPr/>
            </p:nvSpPr>
            <p:spPr bwMode="auto">
              <a:xfrm>
                <a:off x="2544" y="3120"/>
                <a:ext cx="25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3191" name="Line 71"/>
              <p:cNvSpPr>
                <a:spLocks noChangeShapeType="1"/>
              </p:cNvSpPr>
              <p:nvPr/>
            </p:nvSpPr>
            <p:spPr bwMode="auto">
              <a:xfrm flipV="1">
                <a:off x="2544" y="3216"/>
                <a:ext cx="0" cy="52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3192" name="Line 72"/>
              <p:cNvSpPr>
                <a:spLocks noChangeShapeType="1"/>
              </p:cNvSpPr>
              <p:nvPr/>
            </p:nvSpPr>
            <p:spPr bwMode="auto">
              <a:xfrm>
                <a:off x="2544" y="3744"/>
                <a:ext cx="25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3193" name="Text Box 73"/>
              <p:cNvSpPr txBox="1">
                <a:spLocks noChangeArrowheads="1"/>
              </p:cNvSpPr>
              <p:nvPr/>
            </p:nvSpPr>
            <p:spPr bwMode="auto">
              <a:xfrm>
                <a:off x="2304" y="1219"/>
                <a:ext cx="220"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A</a:t>
                </a:r>
              </a:p>
            </p:txBody>
          </p:sp>
          <p:sp>
            <p:nvSpPr>
              <p:cNvPr id="133194" name="Text Box 74"/>
              <p:cNvSpPr txBox="1">
                <a:spLocks noChangeArrowheads="1"/>
              </p:cNvSpPr>
              <p:nvPr/>
            </p:nvSpPr>
            <p:spPr bwMode="auto">
              <a:xfrm>
                <a:off x="2304" y="1891"/>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33195" name="Text Box 75"/>
              <p:cNvSpPr txBox="1">
                <a:spLocks noChangeArrowheads="1"/>
              </p:cNvSpPr>
              <p:nvPr/>
            </p:nvSpPr>
            <p:spPr bwMode="auto">
              <a:xfrm>
                <a:off x="2256" y="2563"/>
                <a:ext cx="215"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B</a:t>
                </a:r>
              </a:p>
            </p:txBody>
          </p:sp>
          <p:sp>
            <p:nvSpPr>
              <p:cNvPr id="133196" name="Text Box 76"/>
              <p:cNvSpPr txBox="1">
                <a:spLocks noChangeArrowheads="1"/>
              </p:cNvSpPr>
              <p:nvPr/>
            </p:nvSpPr>
            <p:spPr bwMode="auto">
              <a:xfrm>
                <a:off x="2256" y="3139"/>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133197" name="Line 77"/>
              <p:cNvSpPr>
                <a:spLocks noChangeShapeType="1"/>
              </p:cNvSpPr>
              <p:nvPr/>
            </p:nvSpPr>
            <p:spPr bwMode="auto">
              <a:xfrm>
                <a:off x="2544" y="177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98" name="Line 78"/>
              <p:cNvSpPr>
                <a:spLocks noChangeShapeType="1"/>
              </p:cNvSpPr>
              <p:nvPr/>
            </p:nvSpPr>
            <p:spPr bwMode="auto">
              <a:xfrm flipV="1">
                <a:off x="2688"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199" name="Line 79"/>
              <p:cNvSpPr>
                <a:spLocks noChangeShapeType="1"/>
              </p:cNvSpPr>
              <p:nvPr/>
            </p:nvSpPr>
            <p:spPr bwMode="auto">
              <a:xfrm>
                <a:off x="2688" y="144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0" name="Line 80"/>
              <p:cNvSpPr>
                <a:spLocks noChangeShapeType="1"/>
              </p:cNvSpPr>
              <p:nvPr/>
            </p:nvSpPr>
            <p:spPr bwMode="auto">
              <a:xfrm>
                <a:off x="2832"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1" name="Line 81"/>
              <p:cNvSpPr>
                <a:spLocks noChangeShapeType="1"/>
              </p:cNvSpPr>
              <p:nvPr/>
            </p:nvSpPr>
            <p:spPr bwMode="auto">
              <a:xfrm>
                <a:off x="2832" y="177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2" name="Line 82"/>
              <p:cNvSpPr>
                <a:spLocks noChangeShapeType="1"/>
              </p:cNvSpPr>
              <p:nvPr/>
            </p:nvSpPr>
            <p:spPr bwMode="auto">
              <a:xfrm>
                <a:off x="2928" y="177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3" name="Line 83"/>
              <p:cNvSpPr>
                <a:spLocks noChangeShapeType="1"/>
              </p:cNvSpPr>
              <p:nvPr/>
            </p:nvSpPr>
            <p:spPr bwMode="auto">
              <a:xfrm flipV="1">
                <a:off x="3072"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4" name="Line 84"/>
              <p:cNvSpPr>
                <a:spLocks noChangeShapeType="1"/>
              </p:cNvSpPr>
              <p:nvPr/>
            </p:nvSpPr>
            <p:spPr bwMode="auto">
              <a:xfrm>
                <a:off x="3072" y="144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5" name="Line 85"/>
              <p:cNvSpPr>
                <a:spLocks noChangeShapeType="1"/>
              </p:cNvSpPr>
              <p:nvPr/>
            </p:nvSpPr>
            <p:spPr bwMode="auto">
              <a:xfrm>
                <a:off x="3216"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6" name="Line 86"/>
              <p:cNvSpPr>
                <a:spLocks noChangeShapeType="1"/>
              </p:cNvSpPr>
              <p:nvPr/>
            </p:nvSpPr>
            <p:spPr bwMode="auto">
              <a:xfrm>
                <a:off x="3216" y="177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7" name="Line 87"/>
              <p:cNvSpPr>
                <a:spLocks noChangeShapeType="1"/>
              </p:cNvSpPr>
              <p:nvPr/>
            </p:nvSpPr>
            <p:spPr bwMode="auto">
              <a:xfrm>
                <a:off x="3312" y="177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8" name="Line 88"/>
              <p:cNvSpPr>
                <a:spLocks noChangeShapeType="1"/>
              </p:cNvSpPr>
              <p:nvPr/>
            </p:nvSpPr>
            <p:spPr bwMode="auto">
              <a:xfrm flipV="1">
                <a:off x="3456"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09" name="Line 89"/>
              <p:cNvSpPr>
                <a:spLocks noChangeShapeType="1"/>
              </p:cNvSpPr>
              <p:nvPr/>
            </p:nvSpPr>
            <p:spPr bwMode="auto">
              <a:xfrm>
                <a:off x="3456" y="144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0" name="Line 90"/>
              <p:cNvSpPr>
                <a:spLocks noChangeShapeType="1"/>
              </p:cNvSpPr>
              <p:nvPr/>
            </p:nvSpPr>
            <p:spPr bwMode="auto">
              <a:xfrm>
                <a:off x="3600"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1" name="Line 91"/>
              <p:cNvSpPr>
                <a:spLocks noChangeShapeType="1"/>
              </p:cNvSpPr>
              <p:nvPr/>
            </p:nvSpPr>
            <p:spPr bwMode="auto">
              <a:xfrm>
                <a:off x="3600" y="177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2" name="Line 92"/>
              <p:cNvSpPr>
                <a:spLocks noChangeShapeType="1"/>
              </p:cNvSpPr>
              <p:nvPr/>
            </p:nvSpPr>
            <p:spPr bwMode="auto">
              <a:xfrm>
                <a:off x="3600" y="177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3" name="Line 93"/>
              <p:cNvSpPr>
                <a:spLocks noChangeShapeType="1"/>
              </p:cNvSpPr>
              <p:nvPr/>
            </p:nvSpPr>
            <p:spPr bwMode="auto">
              <a:xfrm flipV="1">
                <a:off x="3744"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4" name="Line 94"/>
              <p:cNvSpPr>
                <a:spLocks noChangeShapeType="1"/>
              </p:cNvSpPr>
              <p:nvPr/>
            </p:nvSpPr>
            <p:spPr bwMode="auto">
              <a:xfrm>
                <a:off x="3744" y="144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5" name="Line 95"/>
              <p:cNvSpPr>
                <a:spLocks noChangeShapeType="1"/>
              </p:cNvSpPr>
              <p:nvPr/>
            </p:nvSpPr>
            <p:spPr bwMode="auto">
              <a:xfrm>
                <a:off x="3888"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6" name="Line 96"/>
              <p:cNvSpPr>
                <a:spLocks noChangeShapeType="1"/>
              </p:cNvSpPr>
              <p:nvPr/>
            </p:nvSpPr>
            <p:spPr bwMode="auto">
              <a:xfrm>
                <a:off x="3888" y="177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7" name="Line 97"/>
              <p:cNvSpPr>
                <a:spLocks noChangeShapeType="1"/>
              </p:cNvSpPr>
              <p:nvPr/>
            </p:nvSpPr>
            <p:spPr bwMode="auto">
              <a:xfrm>
                <a:off x="3888" y="177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8" name="Line 98"/>
              <p:cNvSpPr>
                <a:spLocks noChangeShapeType="1"/>
              </p:cNvSpPr>
              <p:nvPr/>
            </p:nvSpPr>
            <p:spPr bwMode="auto">
              <a:xfrm flipV="1">
                <a:off x="4032"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19" name="Line 99"/>
              <p:cNvSpPr>
                <a:spLocks noChangeShapeType="1"/>
              </p:cNvSpPr>
              <p:nvPr/>
            </p:nvSpPr>
            <p:spPr bwMode="auto">
              <a:xfrm>
                <a:off x="4032" y="144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0" name="Line 100"/>
              <p:cNvSpPr>
                <a:spLocks noChangeShapeType="1"/>
              </p:cNvSpPr>
              <p:nvPr/>
            </p:nvSpPr>
            <p:spPr bwMode="auto">
              <a:xfrm>
                <a:off x="4176"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1" name="Line 101"/>
              <p:cNvSpPr>
                <a:spLocks noChangeShapeType="1"/>
              </p:cNvSpPr>
              <p:nvPr/>
            </p:nvSpPr>
            <p:spPr bwMode="auto">
              <a:xfrm>
                <a:off x="4176" y="177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2" name="Line 102"/>
              <p:cNvSpPr>
                <a:spLocks noChangeShapeType="1"/>
              </p:cNvSpPr>
              <p:nvPr/>
            </p:nvSpPr>
            <p:spPr bwMode="auto">
              <a:xfrm>
                <a:off x="4272" y="177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3" name="Line 103"/>
              <p:cNvSpPr>
                <a:spLocks noChangeShapeType="1"/>
              </p:cNvSpPr>
              <p:nvPr/>
            </p:nvSpPr>
            <p:spPr bwMode="auto">
              <a:xfrm flipV="1">
                <a:off x="4416"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4" name="Line 104"/>
              <p:cNvSpPr>
                <a:spLocks noChangeShapeType="1"/>
              </p:cNvSpPr>
              <p:nvPr/>
            </p:nvSpPr>
            <p:spPr bwMode="auto">
              <a:xfrm>
                <a:off x="4416" y="144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5" name="Line 105"/>
              <p:cNvSpPr>
                <a:spLocks noChangeShapeType="1"/>
              </p:cNvSpPr>
              <p:nvPr/>
            </p:nvSpPr>
            <p:spPr bwMode="auto">
              <a:xfrm>
                <a:off x="4560"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6" name="Line 106"/>
              <p:cNvSpPr>
                <a:spLocks noChangeShapeType="1"/>
              </p:cNvSpPr>
              <p:nvPr/>
            </p:nvSpPr>
            <p:spPr bwMode="auto">
              <a:xfrm>
                <a:off x="4560" y="177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7" name="Line 107"/>
              <p:cNvSpPr>
                <a:spLocks noChangeShapeType="1"/>
              </p:cNvSpPr>
              <p:nvPr/>
            </p:nvSpPr>
            <p:spPr bwMode="auto">
              <a:xfrm>
                <a:off x="4560" y="177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8" name="Line 108"/>
              <p:cNvSpPr>
                <a:spLocks noChangeShapeType="1"/>
              </p:cNvSpPr>
              <p:nvPr/>
            </p:nvSpPr>
            <p:spPr bwMode="auto">
              <a:xfrm flipV="1">
                <a:off x="4704"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29" name="Line 109"/>
              <p:cNvSpPr>
                <a:spLocks noChangeShapeType="1"/>
              </p:cNvSpPr>
              <p:nvPr/>
            </p:nvSpPr>
            <p:spPr bwMode="auto">
              <a:xfrm>
                <a:off x="4704" y="144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0" name="Line 110"/>
              <p:cNvSpPr>
                <a:spLocks noChangeShapeType="1"/>
              </p:cNvSpPr>
              <p:nvPr/>
            </p:nvSpPr>
            <p:spPr bwMode="auto">
              <a:xfrm>
                <a:off x="4848" y="144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1" name="Line 111"/>
              <p:cNvSpPr>
                <a:spLocks noChangeShapeType="1"/>
              </p:cNvSpPr>
              <p:nvPr/>
            </p:nvSpPr>
            <p:spPr bwMode="auto">
              <a:xfrm>
                <a:off x="4848" y="177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2" name="Line 112"/>
              <p:cNvSpPr>
                <a:spLocks noChangeShapeType="1"/>
              </p:cNvSpPr>
              <p:nvPr/>
            </p:nvSpPr>
            <p:spPr bwMode="auto">
              <a:xfrm>
                <a:off x="2544" y="2112"/>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3" name="Line 113"/>
              <p:cNvSpPr>
                <a:spLocks noChangeShapeType="1"/>
              </p:cNvSpPr>
              <p:nvPr/>
            </p:nvSpPr>
            <p:spPr bwMode="auto">
              <a:xfrm>
                <a:off x="2928" y="2112"/>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4" name="Line 114"/>
              <p:cNvSpPr>
                <a:spLocks noChangeShapeType="1"/>
              </p:cNvSpPr>
              <p:nvPr/>
            </p:nvSpPr>
            <p:spPr bwMode="auto">
              <a:xfrm>
                <a:off x="2928" y="2448"/>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5" name="Line 115"/>
              <p:cNvSpPr>
                <a:spLocks noChangeShapeType="1"/>
              </p:cNvSpPr>
              <p:nvPr/>
            </p:nvSpPr>
            <p:spPr bwMode="auto">
              <a:xfrm flipV="1">
                <a:off x="3072" y="2112"/>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6" name="Line 116"/>
              <p:cNvSpPr>
                <a:spLocks noChangeShapeType="1"/>
              </p:cNvSpPr>
              <p:nvPr/>
            </p:nvSpPr>
            <p:spPr bwMode="auto">
              <a:xfrm>
                <a:off x="3072" y="2112"/>
                <a:ext cx="187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7" name="Line 117"/>
              <p:cNvSpPr>
                <a:spLocks noChangeShapeType="1"/>
              </p:cNvSpPr>
              <p:nvPr/>
            </p:nvSpPr>
            <p:spPr bwMode="auto">
              <a:xfrm>
                <a:off x="2544" y="3072"/>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8" name="Line 118"/>
              <p:cNvSpPr>
                <a:spLocks noChangeShapeType="1"/>
              </p:cNvSpPr>
              <p:nvPr/>
            </p:nvSpPr>
            <p:spPr bwMode="auto">
              <a:xfrm flipV="1">
                <a:off x="2928" y="2688"/>
                <a:ext cx="0" cy="38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39" name="Line 119"/>
              <p:cNvSpPr>
                <a:spLocks noChangeShapeType="1"/>
              </p:cNvSpPr>
              <p:nvPr/>
            </p:nvSpPr>
            <p:spPr bwMode="auto">
              <a:xfrm>
                <a:off x="2928" y="2688"/>
                <a:ext cx="105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3240" name="Line 120"/>
              <p:cNvSpPr>
                <a:spLocks noChangeShapeType="1"/>
              </p:cNvSpPr>
              <p:nvPr/>
            </p:nvSpPr>
            <p:spPr bwMode="auto">
              <a:xfrm>
                <a:off x="3984" y="2688"/>
                <a:ext cx="0" cy="38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41" name="Line 121"/>
              <p:cNvSpPr>
                <a:spLocks noChangeShapeType="1"/>
              </p:cNvSpPr>
              <p:nvPr/>
            </p:nvSpPr>
            <p:spPr bwMode="auto">
              <a:xfrm>
                <a:off x="3984" y="3072"/>
                <a:ext cx="100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3242" name="Line 122"/>
              <p:cNvSpPr>
                <a:spLocks noChangeShapeType="1"/>
              </p:cNvSpPr>
              <p:nvPr/>
            </p:nvSpPr>
            <p:spPr bwMode="auto">
              <a:xfrm flipV="1">
                <a:off x="3072" y="336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43" name="Line 123"/>
              <p:cNvSpPr>
                <a:spLocks noChangeShapeType="1"/>
              </p:cNvSpPr>
              <p:nvPr/>
            </p:nvSpPr>
            <p:spPr bwMode="auto">
              <a:xfrm>
                <a:off x="3072" y="336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44" name="Line 124"/>
              <p:cNvSpPr>
                <a:spLocks noChangeShapeType="1"/>
              </p:cNvSpPr>
              <p:nvPr/>
            </p:nvSpPr>
            <p:spPr bwMode="auto">
              <a:xfrm>
                <a:off x="3216" y="336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45" name="Line 125"/>
              <p:cNvSpPr>
                <a:spLocks noChangeShapeType="1"/>
              </p:cNvSpPr>
              <p:nvPr/>
            </p:nvSpPr>
            <p:spPr bwMode="auto">
              <a:xfrm>
                <a:off x="3216" y="369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46" name="Line 126"/>
              <p:cNvSpPr>
                <a:spLocks noChangeShapeType="1"/>
              </p:cNvSpPr>
              <p:nvPr/>
            </p:nvSpPr>
            <p:spPr bwMode="auto">
              <a:xfrm>
                <a:off x="3312" y="369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47" name="Line 127"/>
              <p:cNvSpPr>
                <a:spLocks noChangeShapeType="1"/>
              </p:cNvSpPr>
              <p:nvPr/>
            </p:nvSpPr>
            <p:spPr bwMode="auto">
              <a:xfrm flipV="1">
                <a:off x="3456" y="336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48" name="Line 128"/>
              <p:cNvSpPr>
                <a:spLocks noChangeShapeType="1"/>
              </p:cNvSpPr>
              <p:nvPr/>
            </p:nvSpPr>
            <p:spPr bwMode="auto">
              <a:xfrm>
                <a:off x="3456" y="336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49" name="Line 129"/>
              <p:cNvSpPr>
                <a:spLocks noChangeShapeType="1"/>
              </p:cNvSpPr>
              <p:nvPr/>
            </p:nvSpPr>
            <p:spPr bwMode="auto">
              <a:xfrm>
                <a:off x="3600" y="336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50" name="Line 130"/>
              <p:cNvSpPr>
                <a:spLocks noChangeShapeType="1"/>
              </p:cNvSpPr>
              <p:nvPr/>
            </p:nvSpPr>
            <p:spPr bwMode="auto">
              <a:xfrm>
                <a:off x="3600" y="369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51" name="Line 131"/>
              <p:cNvSpPr>
                <a:spLocks noChangeShapeType="1"/>
              </p:cNvSpPr>
              <p:nvPr/>
            </p:nvSpPr>
            <p:spPr bwMode="auto">
              <a:xfrm>
                <a:off x="3600" y="369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52" name="Line 132"/>
              <p:cNvSpPr>
                <a:spLocks noChangeShapeType="1"/>
              </p:cNvSpPr>
              <p:nvPr/>
            </p:nvSpPr>
            <p:spPr bwMode="auto">
              <a:xfrm flipV="1">
                <a:off x="3744" y="336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53" name="Line 133"/>
              <p:cNvSpPr>
                <a:spLocks noChangeShapeType="1"/>
              </p:cNvSpPr>
              <p:nvPr/>
            </p:nvSpPr>
            <p:spPr bwMode="auto">
              <a:xfrm>
                <a:off x="3744" y="336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54" name="Line 134"/>
              <p:cNvSpPr>
                <a:spLocks noChangeShapeType="1"/>
              </p:cNvSpPr>
              <p:nvPr/>
            </p:nvSpPr>
            <p:spPr bwMode="auto">
              <a:xfrm>
                <a:off x="3888" y="3360"/>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55" name="Line 135"/>
              <p:cNvSpPr>
                <a:spLocks noChangeShapeType="1"/>
              </p:cNvSpPr>
              <p:nvPr/>
            </p:nvSpPr>
            <p:spPr bwMode="auto">
              <a:xfrm>
                <a:off x="2544" y="3696"/>
                <a:ext cx="52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56" name="Line 136"/>
              <p:cNvSpPr>
                <a:spLocks noChangeShapeType="1"/>
              </p:cNvSpPr>
              <p:nvPr/>
            </p:nvSpPr>
            <p:spPr bwMode="auto">
              <a:xfrm>
                <a:off x="3888" y="3696"/>
                <a:ext cx="115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3257" name="Line 137"/>
              <p:cNvSpPr>
                <a:spLocks noChangeShapeType="1"/>
              </p:cNvSpPr>
              <p:nvPr/>
            </p:nvSpPr>
            <p:spPr bwMode="auto">
              <a:xfrm>
                <a:off x="2928" y="1776"/>
                <a:ext cx="0" cy="192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33258" name="Line 138"/>
              <p:cNvSpPr>
                <a:spLocks noChangeShapeType="1"/>
              </p:cNvSpPr>
              <p:nvPr/>
            </p:nvSpPr>
            <p:spPr bwMode="auto">
              <a:xfrm>
                <a:off x="3984" y="1776"/>
                <a:ext cx="0" cy="192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sp>
          <p:nvSpPr>
            <p:cNvPr id="133259" name="Line 139"/>
            <p:cNvSpPr>
              <a:spLocks noChangeShapeType="1"/>
            </p:cNvSpPr>
            <p:nvPr/>
          </p:nvSpPr>
          <p:spPr bwMode="auto">
            <a:xfrm flipH="1">
              <a:off x="3168" y="2928"/>
              <a:ext cx="38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3260" name="Text Box 140"/>
            <p:cNvSpPr txBox="1">
              <a:spLocks noChangeArrowheads="1"/>
            </p:cNvSpPr>
            <p:nvPr/>
          </p:nvSpPr>
          <p:spPr bwMode="auto">
            <a:xfrm>
              <a:off x="3550" y="2752"/>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sp>
          <p:nvSpPr>
            <p:cNvPr id="133261" name="Line 141"/>
            <p:cNvSpPr>
              <a:spLocks noChangeShapeType="1"/>
            </p:cNvSpPr>
            <p:nvPr/>
          </p:nvSpPr>
          <p:spPr bwMode="auto">
            <a:xfrm>
              <a:off x="3840" y="2928"/>
              <a:ext cx="38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sp>
        <p:nvSpPr>
          <p:cNvPr id="133265" name="Rectangle 145"/>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23"/>
                                        </p:tgtEl>
                                        <p:attrNameLst>
                                          <p:attrName>style.visibility</p:attrName>
                                        </p:attrNameLst>
                                      </p:cBhvr>
                                      <p:to>
                                        <p:strVal val="visible"/>
                                      </p:to>
                                    </p:set>
                                    <p:animEffect transition="in" filter="wipe(left)">
                                      <p:cBhvr>
                                        <p:cTn id="7" dur="500"/>
                                        <p:tgtEl>
                                          <p:spTgt spid="13312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Right)">
                                      <p:cBhvr>
                                        <p:cTn id="12" dur="500"/>
                                        <p:tgtEl>
                                          <p:spTgt spid="2"/>
                                        </p:tgtEl>
                                      </p:cBhvr>
                                    </p:animEffect>
                                  </p:childTnLst>
                                </p:cTn>
                              </p:par>
                            </p:childTnLst>
                          </p:cTn>
                        </p:par>
                        <p:par>
                          <p:cTn id="13" fill="hold">
                            <p:stCondLst>
                              <p:cond delay="500"/>
                            </p:stCondLst>
                            <p:childTnLst>
                              <p:par>
                                <p:cTn id="14" presetID="22" presetClass="entr" presetSubtype="8" fill="hold" grpId="0" nodeType="afterEffect">
                                  <p:stCondLst>
                                    <p:cond delay="2000"/>
                                  </p:stCondLst>
                                  <p:childTnLst>
                                    <p:set>
                                      <p:cBhvr>
                                        <p:cTn id="15" dur="1" fill="hold">
                                          <p:stCondLst>
                                            <p:cond delay="0"/>
                                          </p:stCondLst>
                                        </p:cTn>
                                        <p:tgtEl>
                                          <p:spTgt spid="133124"/>
                                        </p:tgtEl>
                                        <p:attrNameLst>
                                          <p:attrName>style.visibility</p:attrName>
                                        </p:attrNameLst>
                                      </p:cBhvr>
                                      <p:to>
                                        <p:strVal val="visible"/>
                                      </p:to>
                                    </p:set>
                                    <p:animEffect transition="in" filter="wipe(left)">
                                      <p:cBhvr>
                                        <p:cTn id="16" dur="500"/>
                                        <p:tgtEl>
                                          <p:spTgt spid="133124"/>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strips(downRight)">
                                      <p:cBhvr>
                                        <p:cTn id="21" dur="500"/>
                                        <p:tgtEl>
                                          <p:spTgt spid="4"/>
                                        </p:tgtEl>
                                      </p:cBhvr>
                                    </p:animEffect>
                                  </p:childTnLst>
                                </p:cTn>
                              </p:par>
                            </p:childTnLst>
                          </p:cTn>
                        </p:par>
                        <p:par>
                          <p:cTn id="22" fill="hold">
                            <p:stCondLst>
                              <p:cond delay="500"/>
                            </p:stCondLst>
                            <p:childTnLst>
                              <p:par>
                                <p:cTn id="23" presetID="2" presetClass="entr" presetSubtype="4" fill="hold" grpId="0" nodeType="afterEffect">
                                  <p:stCondLst>
                                    <p:cond delay="0"/>
                                  </p:stCondLst>
                                  <p:childTnLst>
                                    <p:set>
                                      <p:cBhvr>
                                        <p:cTn id="24" dur="1" fill="hold">
                                          <p:stCondLst>
                                            <p:cond delay="0"/>
                                          </p:stCondLst>
                                        </p:cTn>
                                        <p:tgtEl>
                                          <p:spTgt spid="133265"/>
                                        </p:tgtEl>
                                        <p:attrNameLst>
                                          <p:attrName>style.visibility</p:attrName>
                                        </p:attrNameLst>
                                      </p:cBhvr>
                                      <p:to>
                                        <p:strVal val="visible"/>
                                      </p:to>
                                    </p:set>
                                    <p:anim calcmode="lin" valueType="num">
                                      <p:cBhvr additive="base">
                                        <p:cTn id="25" dur="500" fill="hold"/>
                                        <p:tgtEl>
                                          <p:spTgt spid="133265"/>
                                        </p:tgtEl>
                                        <p:attrNameLst>
                                          <p:attrName>ppt_x</p:attrName>
                                        </p:attrNameLst>
                                      </p:cBhvr>
                                      <p:tavLst>
                                        <p:tav tm="0">
                                          <p:val>
                                            <p:strVal val="#ppt_x"/>
                                          </p:val>
                                        </p:tav>
                                        <p:tav tm="100000">
                                          <p:val>
                                            <p:strVal val="#ppt_x"/>
                                          </p:val>
                                        </p:tav>
                                      </p:tavLst>
                                    </p:anim>
                                    <p:anim calcmode="lin" valueType="num">
                                      <p:cBhvr additive="base">
                                        <p:cTn id="26" dur="500" fill="hold"/>
                                        <p:tgtEl>
                                          <p:spTgt spid="1332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autoUpdateAnimBg="0"/>
      <p:bldP spid="133124" grpId="0" autoUpdateAnimBg="0"/>
      <p:bldP spid="133265"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4"/>
          <p:cNvSpPr>
            <a:spLocks noGrp="1"/>
          </p:cNvSpPr>
          <p:nvPr>
            <p:ph type="sldNum" sz="quarter" idx="11"/>
          </p:nvPr>
        </p:nvSpPr>
        <p:spPr/>
        <p:txBody>
          <a:bodyPr/>
          <a:lstStyle/>
          <a:p>
            <a:fld id="{EFAE75A7-6089-41ED-9B97-811F8E431BB9}" type="slidenum">
              <a:rPr lang="en-US" altLang="zh-CN"/>
              <a:pPr/>
              <a:t>26</a:t>
            </a:fld>
            <a:endParaRPr lang="en-US" altLang="zh-CN"/>
          </a:p>
        </p:txBody>
      </p:sp>
      <p:graphicFrame>
        <p:nvGraphicFramePr>
          <p:cNvPr id="289796" name="Object 4"/>
          <p:cNvGraphicFramePr>
            <a:graphicFrameLocks noChangeAspect="1"/>
          </p:cNvGraphicFramePr>
          <p:nvPr/>
        </p:nvGraphicFramePr>
        <p:xfrm>
          <a:off x="351367" y="1651000"/>
          <a:ext cx="6417733" cy="3435350"/>
        </p:xfrm>
        <a:graphic>
          <a:graphicData uri="http://schemas.openxmlformats.org/presentationml/2006/ole">
            <p:oleObj spid="_x0000_s94210" name="图片" r:id="rId3" imgW="3581280" imgH="2572560" progId="Word.Picture.8">
              <p:embed/>
            </p:oleObj>
          </a:graphicData>
        </a:graphic>
      </p:graphicFrame>
      <p:sp>
        <p:nvSpPr>
          <p:cNvPr id="289797" name="Rectangle 5"/>
          <p:cNvSpPr>
            <a:spLocks noChangeArrowheads="1"/>
          </p:cNvSpPr>
          <p:nvPr/>
        </p:nvSpPr>
        <p:spPr bwMode="auto">
          <a:xfrm>
            <a:off x="5875427" y="3264616"/>
            <a:ext cx="441146" cy="246221"/>
          </a:xfrm>
          <a:prstGeom prst="rect">
            <a:avLst/>
          </a:prstGeom>
          <a:noFill/>
          <a:ln w="9525">
            <a:noFill/>
            <a:miter lim="800000"/>
            <a:headEnd/>
            <a:tailEnd/>
          </a:ln>
          <a:effectLst/>
        </p:spPr>
        <p:txBody>
          <a:bodyPr wrap="none" anchor="ctr">
            <a:spAutoFit/>
          </a:bodyPr>
          <a:lstStyle/>
          <a:p>
            <a:pPr algn="ctr"/>
            <a:r>
              <a:rPr kumimoji="1" lang="en-US" altLang="zh-CN" sz="1000">
                <a:latin typeface="Times New Roman" pitchFamily="18" charset="0"/>
                <a:ea typeface="华康简宋" charset="-122"/>
                <a:cs typeface="Times New Roman" pitchFamily="18" charset="0"/>
              </a:rPr>
              <a:t>        </a:t>
            </a:r>
            <a:endParaRPr kumimoji="1" lang="en-US" altLang="zh-CN" sz="2400">
              <a:latin typeface="Times New Roman" pitchFamily="18" charset="0"/>
              <a:ea typeface="华康简宋" charset="-122"/>
              <a:cs typeface="Times New Roman" pitchFamily="18" charset="0"/>
            </a:endParaRPr>
          </a:p>
        </p:txBody>
      </p:sp>
      <p:grpSp>
        <p:nvGrpSpPr>
          <p:cNvPr id="2" name="Group 6"/>
          <p:cNvGrpSpPr>
            <a:grpSpLocks/>
          </p:cNvGrpSpPr>
          <p:nvPr/>
        </p:nvGrpSpPr>
        <p:grpSpPr bwMode="auto">
          <a:xfrm>
            <a:off x="6479117" y="1052513"/>
            <a:ext cx="5331883" cy="4062412"/>
            <a:chOff x="3286" y="971"/>
            <a:chExt cx="2519" cy="2559"/>
          </a:xfrm>
        </p:grpSpPr>
        <p:graphicFrame>
          <p:nvGraphicFramePr>
            <p:cNvPr id="289799" name="Object 7"/>
            <p:cNvGraphicFramePr>
              <a:graphicFrameLocks noChangeAspect="1"/>
            </p:cNvGraphicFramePr>
            <p:nvPr/>
          </p:nvGraphicFramePr>
          <p:xfrm>
            <a:off x="3286" y="971"/>
            <a:ext cx="2474" cy="1045"/>
          </p:xfrm>
          <a:graphic>
            <a:graphicData uri="http://schemas.openxmlformats.org/presentationml/2006/ole">
              <p:oleObj spid="_x0000_s94211" name="图片" r:id="rId4" imgW="2944440" imgH="1152000" progId="Word.Picture.8">
                <p:embed/>
              </p:oleObj>
            </a:graphicData>
          </a:graphic>
        </p:graphicFrame>
        <p:graphicFrame>
          <p:nvGraphicFramePr>
            <p:cNvPr id="289800" name="Object 8"/>
            <p:cNvGraphicFramePr>
              <a:graphicFrameLocks noChangeAspect="1"/>
            </p:cNvGraphicFramePr>
            <p:nvPr/>
          </p:nvGraphicFramePr>
          <p:xfrm>
            <a:off x="3301" y="1828"/>
            <a:ext cx="2504" cy="838"/>
          </p:xfrm>
          <a:graphic>
            <a:graphicData uri="http://schemas.openxmlformats.org/presentationml/2006/ole">
              <p:oleObj spid="_x0000_s94212" name="图片" r:id="rId5" imgW="2980800" imgH="923400" progId="Word.Picture.8">
                <p:embed/>
              </p:oleObj>
            </a:graphicData>
          </a:graphic>
        </p:graphicFrame>
        <p:graphicFrame>
          <p:nvGraphicFramePr>
            <p:cNvPr id="289801" name="Object 9"/>
            <p:cNvGraphicFramePr>
              <a:graphicFrameLocks noChangeAspect="1"/>
            </p:cNvGraphicFramePr>
            <p:nvPr/>
          </p:nvGraphicFramePr>
          <p:xfrm>
            <a:off x="3319" y="2632"/>
            <a:ext cx="2447" cy="898"/>
          </p:xfrm>
          <a:graphic>
            <a:graphicData uri="http://schemas.openxmlformats.org/presentationml/2006/ole">
              <p:oleObj spid="_x0000_s94213" name="图片" r:id="rId6" imgW="2913840" imgH="990720" progId="Word.Picture.8">
                <p:embed/>
              </p:oleObj>
            </a:graphicData>
          </a:graphic>
        </p:graphicFrame>
        <p:grpSp>
          <p:nvGrpSpPr>
            <p:cNvPr id="3" name="Group 10"/>
            <p:cNvGrpSpPr>
              <a:grpSpLocks/>
            </p:cNvGrpSpPr>
            <p:nvPr/>
          </p:nvGrpSpPr>
          <p:grpSpPr bwMode="auto">
            <a:xfrm>
              <a:off x="3792" y="1479"/>
              <a:ext cx="1152" cy="1092"/>
              <a:chOff x="3792" y="1479"/>
              <a:chExt cx="1152" cy="1092"/>
            </a:xfrm>
          </p:grpSpPr>
          <p:sp>
            <p:nvSpPr>
              <p:cNvPr id="289803" name="Line 11"/>
              <p:cNvSpPr>
                <a:spLocks noChangeShapeType="1"/>
              </p:cNvSpPr>
              <p:nvPr/>
            </p:nvSpPr>
            <p:spPr bwMode="auto">
              <a:xfrm>
                <a:off x="3792" y="1479"/>
                <a:ext cx="0" cy="1092"/>
              </a:xfrm>
              <a:prstGeom prst="line">
                <a:avLst/>
              </a:prstGeom>
              <a:noFill/>
              <a:ln w="19050">
                <a:solidFill>
                  <a:srgbClr val="CC0000"/>
                </a:solidFill>
                <a:prstDash val="dash"/>
                <a:round/>
                <a:headEnd/>
                <a:tailEnd/>
              </a:ln>
              <a:effectLst/>
            </p:spPr>
            <p:txBody>
              <a:bodyPr>
                <a:spAutoFit/>
              </a:bodyPr>
              <a:lstStyle/>
              <a:p>
                <a:endParaRPr lang="zh-CN" altLang="en-US"/>
              </a:p>
            </p:txBody>
          </p:sp>
          <p:sp>
            <p:nvSpPr>
              <p:cNvPr id="289804" name="Line 12"/>
              <p:cNvSpPr>
                <a:spLocks noChangeShapeType="1"/>
              </p:cNvSpPr>
              <p:nvPr/>
            </p:nvSpPr>
            <p:spPr bwMode="auto">
              <a:xfrm>
                <a:off x="4944" y="1479"/>
                <a:ext cx="0" cy="1092"/>
              </a:xfrm>
              <a:prstGeom prst="line">
                <a:avLst/>
              </a:prstGeom>
              <a:noFill/>
              <a:ln w="19050">
                <a:solidFill>
                  <a:srgbClr val="CC0000"/>
                </a:solidFill>
                <a:prstDash val="dash"/>
                <a:round/>
                <a:headEnd/>
                <a:tailEnd/>
              </a:ln>
              <a:effectLst/>
            </p:spPr>
            <p:txBody>
              <a:bodyPr>
                <a:spAutoFit/>
              </a:bodyPr>
              <a:lstStyle/>
              <a:p>
                <a:endParaRPr lang="zh-CN" altLang="en-US"/>
              </a:p>
            </p:txBody>
          </p:sp>
        </p:grpSp>
        <p:grpSp>
          <p:nvGrpSpPr>
            <p:cNvPr id="4" name="Group 13"/>
            <p:cNvGrpSpPr>
              <a:grpSpLocks/>
            </p:cNvGrpSpPr>
            <p:nvPr/>
          </p:nvGrpSpPr>
          <p:grpSpPr bwMode="auto">
            <a:xfrm>
              <a:off x="4181" y="2209"/>
              <a:ext cx="1125" cy="1092"/>
              <a:chOff x="3792" y="1479"/>
              <a:chExt cx="1152" cy="1092"/>
            </a:xfrm>
          </p:grpSpPr>
          <p:sp>
            <p:nvSpPr>
              <p:cNvPr id="289806" name="Line 14"/>
              <p:cNvSpPr>
                <a:spLocks noChangeShapeType="1"/>
              </p:cNvSpPr>
              <p:nvPr/>
            </p:nvSpPr>
            <p:spPr bwMode="auto">
              <a:xfrm>
                <a:off x="3792" y="1479"/>
                <a:ext cx="0" cy="1092"/>
              </a:xfrm>
              <a:prstGeom prst="line">
                <a:avLst/>
              </a:prstGeom>
              <a:noFill/>
              <a:ln w="19050">
                <a:solidFill>
                  <a:srgbClr val="CC0000"/>
                </a:solidFill>
                <a:prstDash val="dash"/>
                <a:round/>
                <a:headEnd/>
                <a:tailEnd/>
              </a:ln>
              <a:effectLst/>
            </p:spPr>
            <p:txBody>
              <a:bodyPr>
                <a:spAutoFit/>
              </a:bodyPr>
              <a:lstStyle/>
              <a:p>
                <a:endParaRPr lang="zh-CN" altLang="en-US"/>
              </a:p>
            </p:txBody>
          </p:sp>
          <p:sp>
            <p:nvSpPr>
              <p:cNvPr id="289807" name="Line 15"/>
              <p:cNvSpPr>
                <a:spLocks noChangeShapeType="1"/>
              </p:cNvSpPr>
              <p:nvPr/>
            </p:nvSpPr>
            <p:spPr bwMode="auto">
              <a:xfrm>
                <a:off x="4944" y="1479"/>
                <a:ext cx="0" cy="1092"/>
              </a:xfrm>
              <a:prstGeom prst="line">
                <a:avLst/>
              </a:prstGeom>
              <a:noFill/>
              <a:ln w="19050">
                <a:solidFill>
                  <a:srgbClr val="CC0000"/>
                </a:solidFill>
                <a:prstDash val="dash"/>
                <a:round/>
                <a:headEnd/>
                <a:tailEnd/>
              </a:ln>
              <a:effectLst/>
            </p:spPr>
            <p:txBody>
              <a:bodyPr>
                <a:spAutoFit/>
              </a:bodyPr>
              <a:lstStyle/>
              <a:p>
                <a:endParaRPr lang="zh-CN" altLang="en-US"/>
              </a:p>
            </p:txBody>
          </p:sp>
        </p:grpSp>
      </p:grpSp>
      <p:sp>
        <p:nvSpPr>
          <p:cNvPr id="289809" name="Text Box 17"/>
          <p:cNvSpPr txBox="1">
            <a:spLocks noChangeArrowheads="1"/>
          </p:cNvSpPr>
          <p:nvPr/>
        </p:nvSpPr>
        <p:spPr bwMode="auto">
          <a:xfrm>
            <a:off x="1102785" y="5516564"/>
            <a:ext cx="10655300" cy="494624"/>
          </a:xfrm>
          <a:prstGeom prst="rect">
            <a:avLst/>
          </a:prstGeom>
          <a:noFill/>
          <a:ln w="28575">
            <a:noFill/>
            <a:miter lim="800000"/>
            <a:headEnd/>
            <a:tailEnd/>
          </a:ln>
          <a:effectLst/>
        </p:spPr>
        <p:txBody>
          <a:bodyPr lIns="90000" tIns="46800" rIns="90000" bIns="46800">
            <a:spAutoFit/>
          </a:bodyPr>
          <a:lstStyle/>
          <a:p>
            <a:r>
              <a:rPr lang="en-US" altLang="zh-CN" sz="2600" b="1">
                <a:latin typeface="Monotype Corsiva" pitchFamily="66" charset="0"/>
              </a:rPr>
              <a:t>v</a:t>
            </a:r>
            <a:r>
              <a:rPr lang="en-US" altLang="zh-CN" sz="2600" b="1" baseline="-25000">
                <a:latin typeface="Times New Roman" pitchFamily="18" charset="0"/>
              </a:rPr>
              <a:t>O</a:t>
            </a:r>
            <a:r>
              <a:rPr lang="zh-CN" altLang="en-US" sz="2600" b="1">
                <a:latin typeface="Times New Roman" pitchFamily="18" charset="0"/>
              </a:rPr>
              <a:t>的上升沿相对于</a:t>
            </a:r>
            <a:r>
              <a:rPr lang="en-US" altLang="zh-CN" sz="2600" b="1">
                <a:latin typeface="Monotype Corsiva" pitchFamily="66" charset="0"/>
              </a:rPr>
              <a:t>v</a:t>
            </a:r>
            <a:r>
              <a:rPr lang="en-US" altLang="zh-CN" sz="2600" b="1" baseline="-25000">
                <a:latin typeface="Times New Roman" pitchFamily="18" charset="0"/>
              </a:rPr>
              <a:t>I</a:t>
            </a:r>
            <a:r>
              <a:rPr lang="zh-CN" altLang="en-US" sz="2600" b="1">
                <a:latin typeface="Times New Roman" pitchFamily="18" charset="0"/>
              </a:rPr>
              <a:t>的上升沿延迟了</a:t>
            </a:r>
            <a:r>
              <a:rPr lang="en-US" altLang="zh-CN" sz="2600" b="1">
                <a:latin typeface="Times New Roman" pitchFamily="18" charset="0"/>
              </a:rPr>
              <a:t>t</a:t>
            </a:r>
            <a:r>
              <a:rPr lang="en-US" altLang="zh-CN" sz="2600" b="1" baseline="-25000">
                <a:latin typeface="Times New Roman" pitchFamily="18" charset="0"/>
              </a:rPr>
              <a:t>W1</a:t>
            </a:r>
            <a:r>
              <a:rPr lang="zh-CN" altLang="en-US" sz="2600" b="1">
                <a:latin typeface="Times New Roman" pitchFamily="18" charset="0"/>
              </a:rPr>
              <a:t>的时间，其宽度由</a:t>
            </a:r>
            <a:r>
              <a:rPr lang="en-US" altLang="zh-CN" sz="2600" b="1">
                <a:latin typeface="Times New Roman" pitchFamily="18" charset="0"/>
              </a:rPr>
              <a:t>R</a:t>
            </a:r>
            <a:r>
              <a:rPr lang="en-US" altLang="zh-CN" sz="2600" b="1" baseline="-25000">
                <a:latin typeface="Times New Roman" pitchFamily="18" charset="0"/>
              </a:rPr>
              <a:t>1</a:t>
            </a:r>
            <a:r>
              <a:rPr lang="zh-CN" altLang="en-US" sz="2600" b="1">
                <a:latin typeface="Times New Roman" pitchFamily="18" charset="0"/>
              </a:rPr>
              <a:t>、</a:t>
            </a:r>
            <a:r>
              <a:rPr lang="en-US" altLang="zh-CN" sz="2600" b="1">
                <a:latin typeface="Times New Roman" pitchFamily="18" charset="0"/>
              </a:rPr>
              <a:t>C</a:t>
            </a:r>
            <a:r>
              <a:rPr lang="en-US" altLang="zh-CN" sz="2600" b="1" baseline="-25000">
                <a:latin typeface="Times New Roman" pitchFamily="18" charset="0"/>
              </a:rPr>
              <a:t>1</a:t>
            </a:r>
            <a:r>
              <a:rPr lang="zh-CN" altLang="en-US" sz="2600" b="1">
                <a:latin typeface="Times New Roman" pitchFamily="18" charset="0"/>
              </a:rPr>
              <a:t>决定！</a:t>
            </a:r>
          </a:p>
        </p:txBody>
      </p:sp>
      <p:sp>
        <p:nvSpPr>
          <p:cNvPr id="289811" name="Rectangle 19"/>
          <p:cNvSpPr>
            <a:spLocks noChangeArrowheads="1"/>
          </p:cNvSpPr>
          <p:nvPr/>
        </p:nvSpPr>
        <p:spPr bwMode="auto">
          <a:xfrm>
            <a:off x="812800" y="606426"/>
            <a:ext cx="10464800" cy="519113"/>
          </a:xfrm>
          <a:prstGeom prst="rect">
            <a:avLst/>
          </a:prstGeom>
          <a:noFill/>
          <a:ln w="9525">
            <a:noFill/>
            <a:miter lim="800000"/>
            <a:headEnd/>
            <a:tailEnd/>
          </a:ln>
          <a:effectLst/>
        </p:spPr>
        <p:txBody>
          <a:bodyPr anchor="ctr"/>
          <a:lstStyle/>
          <a:p>
            <a:r>
              <a:rPr lang="en-US" altLang="zh-CN" sz="2600" b="1">
                <a:solidFill>
                  <a:srgbClr val="FF0000"/>
                </a:solidFill>
                <a:latin typeface="Times New Roman" pitchFamily="18" charset="0"/>
              </a:rPr>
              <a:t>2</a:t>
            </a:r>
            <a:r>
              <a:rPr lang="zh-CN" altLang="en-US" sz="2600" b="1">
                <a:solidFill>
                  <a:srgbClr val="FF0000"/>
                </a:solidFill>
                <a:latin typeface="Times New Roman" pitchFamily="18" charset="0"/>
              </a:rPr>
              <a:t>、延时</a:t>
            </a:r>
            <a:r>
              <a:rPr lang="en-US" altLang="zh-CN" sz="2600" b="1">
                <a:latin typeface="Times New Roman" pitchFamily="18" charset="0"/>
              </a:rPr>
              <a:t>—</a:t>
            </a:r>
            <a:r>
              <a:rPr lang="zh-CN" altLang="en-US" sz="2600" b="1">
                <a:latin typeface="Times New Roman" pitchFamily="18" charset="0"/>
              </a:rPr>
              <a:t>将输入信号延迟一定时间之后输出。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9796"/>
                                        </p:tgtEl>
                                        <p:attrNameLst>
                                          <p:attrName>style.visibility</p:attrName>
                                        </p:attrNameLst>
                                      </p:cBhvr>
                                      <p:to>
                                        <p:strVal val="visible"/>
                                      </p:to>
                                    </p:set>
                                    <p:animEffect transition="in" filter="wipe(left)">
                                      <p:cBhvr>
                                        <p:cTn id="7" dur="500"/>
                                        <p:tgtEl>
                                          <p:spTgt spid="2897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89809"/>
                                        </p:tgtEl>
                                        <p:attrNameLst>
                                          <p:attrName>style.visibility</p:attrName>
                                        </p:attrNameLst>
                                      </p:cBhvr>
                                      <p:to>
                                        <p:strVal val="visible"/>
                                      </p:to>
                                    </p:set>
                                    <p:animEffect transition="in" filter="slide(fromBottom)">
                                      <p:cBhvr>
                                        <p:cTn id="17" dur="500"/>
                                        <p:tgtEl>
                                          <p:spTgt spid="289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0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灯片编号占位符 2"/>
          <p:cNvSpPr>
            <a:spLocks noGrp="1"/>
          </p:cNvSpPr>
          <p:nvPr>
            <p:ph type="sldNum" sz="quarter" idx="11"/>
          </p:nvPr>
        </p:nvSpPr>
        <p:spPr/>
        <p:txBody>
          <a:bodyPr/>
          <a:lstStyle/>
          <a:p>
            <a:fld id="{32BECF14-A934-4CA1-9887-B848470E7818}" type="slidenum">
              <a:rPr lang="en-US" altLang="zh-CN"/>
              <a:pPr/>
              <a:t>27</a:t>
            </a:fld>
            <a:endParaRPr lang="en-US" altLang="zh-CN"/>
          </a:p>
        </p:txBody>
      </p:sp>
      <p:sp>
        <p:nvSpPr>
          <p:cNvPr id="136194" name="Rectangle 2"/>
          <p:cNvSpPr>
            <a:spLocks noGrp="1" noChangeArrowheads="1"/>
          </p:cNvSpPr>
          <p:nvPr>
            <p:ph type="title" idx="4294967295"/>
          </p:nvPr>
        </p:nvSpPr>
        <p:spPr>
          <a:xfrm>
            <a:off x="442384" y="411163"/>
            <a:ext cx="10261600" cy="457200"/>
          </a:xfrm>
        </p:spPr>
        <p:txBody>
          <a:bodyPr/>
          <a:lstStyle/>
          <a:p>
            <a:r>
              <a:rPr lang="en-US" altLang="zh-CN" sz="2400" b="1">
                <a:solidFill>
                  <a:srgbClr val="FF0000"/>
                </a:solidFill>
                <a:latin typeface="Times New Roman" pitchFamily="18" charset="0"/>
              </a:rPr>
              <a:t>3</a:t>
            </a:r>
            <a:r>
              <a:rPr lang="zh-CN" altLang="en-US" sz="2400" b="1">
                <a:solidFill>
                  <a:srgbClr val="FF0000"/>
                </a:solidFill>
                <a:latin typeface="Times New Roman" pitchFamily="18" charset="0"/>
              </a:rPr>
              <a:t>、消除噪声电路</a:t>
            </a:r>
            <a:r>
              <a:rPr lang="en-US" altLang="zh-CN" sz="2400" b="1">
                <a:solidFill>
                  <a:srgbClr val="FF0000"/>
                </a:solidFill>
                <a:latin typeface="Times New Roman" pitchFamily="18" charset="0"/>
              </a:rPr>
              <a:t>(</a:t>
            </a:r>
            <a:r>
              <a:rPr lang="zh-CN" altLang="en-US" sz="2400" b="1">
                <a:solidFill>
                  <a:srgbClr val="FF0000"/>
                </a:solidFill>
                <a:latin typeface="Times New Roman" pitchFamily="18" charset="0"/>
              </a:rPr>
              <a:t>脉宽鉴别电路</a:t>
            </a:r>
            <a:r>
              <a:rPr lang="en-US" altLang="zh-CN" sz="2400" b="1">
                <a:solidFill>
                  <a:srgbClr val="FF0000"/>
                </a:solidFill>
                <a:latin typeface="Times New Roman" pitchFamily="18" charset="0"/>
              </a:rPr>
              <a:t>)</a:t>
            </a:r>
          </a:p>
        </p:txBody>
      </p:sp>
      <p:sp>
        <p:nvSpPr>
          <p:cNvPr id="136195" name="Text Box 3"/>
          <p:cNvSpPr txBox="1">
            <a:spLocks noChangeArrowheads="1"/>
          </p:cNvSpPr>
          <p:nvPr/>
        </p:nvSpPr>
        <p:spPr bwMode="auto">
          <a:xfrm>
            <a:off x="6347884" y="404814"/>
            <a:ext cx="5892800" cy="833178"/>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0000FF"/>
                </a:solidFill>
                <a:latin typeface="Times New Roman" pitchFamily="18" charset="0"/>
              </a:rPr>
              <a:t>只要设置</a:t>
            </a:r>
            <a:r>
              <a:rPr kumimoji="1" lang="en-US" altLang="zh-CN" sz="2400" b="1">
                <a:solidFill>
                  <a:srgbClr val="0000FF"/>
                </a:solidFill>
                <a:latin typeface="Times New Roman" pitchFamily="18" charset="0"/>
              </a:rPr>
              <a:t>t</a:t>
            </a:r>
            <a:r>
              <a:rPr kumimoji="1" lang="en-US" altLang="zh-CN" sz="2400" b="1" baseline="-25000">
                <a:solidFill>
                  <a:srgbClr val="0000FF"/>
                </a:solidFill>
                <a:latin typeface="Times New Roman" pitchFamily="18" charset="0"/>
              </a:rPr>
              <a:t>W</a:t>
            </a:r>
            <a:r>
              <a:rPr kumimoji="1" lang="zh-CN" altLang="en-US" sz="2400" b="1">
                <a:solidFill>
                  <a:srgbClr val="0000FF"/>
                </a:solidFill>
                <a:latin typeface="Times New Roman" pitchFamily="18" charset="0"/>
              </a:rPr>
              <a:t>，使之小于有用信号宽度，而大于噪声宽度。</a:t>
            </a:r>
          </a:p>
        </p:txBody>
      </p:sp>
      <p:sp>
        <p:nvSpPr>
          <p:cNvPr id="136196" name="Rectangle 4"/>
          <p:cNvSpPr>
            <a:spLocks noChangeArrowheads="1"/>
          </p:cNvSpPr>
          <p:nvPr/>
        </p:nvSpPr>
        <p:spPr bwMode="auto">
          <a:xfrm>
            <a:off x="7213600" y="4146550"/>
            <a:ext cx="4572000" cy="1756508"/>
          </a:xfrm>
          <a:prstGeom prst="rect">
            <a:avLst/>
          </a:prstGeom>
          <a:noFill/>
          <a:ln w="28575">
            <a:noFill/>
            <a:miter lim="800000"/>
            <a:headEnd/>
            <a:tailEnd/>
          </a:ln>
          <a:effectLst/>
        </p:spPr>
        <p:txBody>
          <a:bodyPr lIns="90000" tIns="46800" rIns="90000" bIns="46800">
            <a:spAutoFit/>
          </a:bodyPr>
          <a:lstStyle/>
          <a:p>
            <a:pPr>
              <a:spcBef>
                <a:spcPct val="50000"/>
              </a:spcBef>
            </a:pPr>
            <a:r>
              <a:rPr kumimoji="1" lang="zh-CN" altLang="en-US" sz="2400" b="1">
                <a:latin typeface="Times New Roman" pitchFamily="18" charset="0"/>
              </a:rPr>
              <a:t>对有用信号，在输入仍保持阶段，</a:t>
            </a:r>
            <a:r>
              <a:rPr kumimoji="1" lang="en-US" altLang="zh-CN" sz="2400" b="1">
                <a:latin typeface="Times New Roman" pitchFamily="18" charset="0"/>
              </a:rPr>
              <a:t>CP</a:t>
            </a:r>
            <a:r>
              <a:rPr kumimoji="1" lang="zh-CN" altLang="en-US" sz="2400" b="1">
                <a:latin typeface="Times New Roman" pitchFamily="18" charset="0"/>
              </a:rPr>
              <a:t>有上升沿，可以输出信号；</a:t>
            </a:r>
          </a:p>
          <a:p>
            <a:pPr>
              <a:spcBef>
                <a:spcPct val="50000"/>
              </a:spcBef>
            </a:pPr>
            <a:r>
              <a:rPr kumimoji="1" lang="zh-CN" altLang="en-US" sz="2400" b="1">
                <a:latin typeface="Times New Roman" pitchFamily="18" charset="0"/>
              </a:rPr>
              <a:t>对干扰，在</a:t>
            </a:r>
            <a:r>
              <a:rPr kumimoji="1" lang="en-US" altLang="zh-CN" sz="2400" b="1">
                <a:latin typeface="Times New Roman" pitchFamily="18" charset="0"/>
              </a:rPr>
              <a:t>CP</a:t>
            </a:r>
            <a:r>
              <a:rPr kumimoji="1" lang="zh-CN" altLang="en-US" sz="2400" b="1">
                <a:latin typeface="Times New Roman" pitchFamily="18" charset="0"/>
              </a:rPr>
              <a:t>上升沿到来时，已经消失，所以被消掉。</a:t>
            </a:r>
          </a:p>
        </p:txBody>
      </p:sp>
      <p:sp>
        <p:nvSpPr>
          <p:cNvPr id="136200" name="Rectangle 8"/>
          <p:cNvSpPr>
            <a:spLocks noChangeArrowheads="1"/>
          </p:cNvSpPr>
          <p:nvPr/>
        </p:nvSpPr>
        <p:spPr bwMode="auto">
          <a:xfrm>
            <a:off x="1060873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2" name="Group 9"/>
          <p:cNvGrpSpPr>
            <a:grpSpLocks/>
          </p:cNvGrpSpPr>
          <p:nvPr/>
        </p:nvGrpSpPr>
        <p:grpSpPr bwMode="auto">
          <a:xfrm>
            <a:off x="239185" y="804863"/>
            <a:ext cx="5312833" cy="2971800"/>
            <a:chOff x="144" y="432"/>
            <a:chExt cx="2510" cy="1872"/>
          </a:xfrm>
        </p:grpSpPr>
        <p:grpSp>
          <p:nvGrpSpPr>
            <p:cNvPr id="3" name="Group 10"/>
            <p:cNvGrpSpPr>
              <a:grpSpLocks/>
            </p:cNvGrpSpPr>
            <p:nvPr/>
          </p:nvGrpSpPr>
          <p:grpSpPr bwMode="auto">
            <a:xfrm>
              <a:off x="144" y="432"/>
              <a:ext cx="2510" cy="1872"/>
              <a:chOff x="144" y="432"/>
              <a:chExt cx="2510" cy="1872"/>
            </a:xfrm>
          </p:grpSpPr>
          <p:grpSp>
            <p:nvGrpSpPr>
              <p:cNvPr id="4" name="Group 11"/>
              <p:cNvGrpSpPr>
                <a:grpSpLocks/>
              </p:cNvGrpSpPr>
              <p:nvPr/>
            </p:nvGrpSpPr>
            <p:grpSpPr bwMode="auto">
              <a:xfrm>
                <a:off x="144" y="432"/>
                <a:ext cx="2510" cy="1872"/>
                <a:chOff x="327" y="695"/>
                <a:chExt cx="2427" cy="1657"/>
              </a:xfrm>
            </p:grpSpPr>
            <p:sp>
              <p:nvSpPr>
                <p:cNvPr id="136204" name="Rectangle 12"/>
                <p:cNvSpPr>
                  <a:spLocks noChangeArrowheads="1"/>
                </p:cNvSpPr>
                <p:nvPr/>
              </p:nvSpPr>
              <p:spPr bwMode="auto">
                <a:xfrm>
                  <a:off x="906" y="1553"/>
                  <a:ext cx="558" cy="207"/>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136205" name="Oval 13"/>
                <p:cNvSpPr>
                  <a:spLocks noChangeArrowheads="1"/>
                </p:cNvSpPr>
                <p:nvPr/>
              </p:nvSpPr>
              <p:spPr bwMode="auto">
                <a:xfrm>
                  <a:off x="832" y="1530"/>
                  <a:ext cx="74" cy="291"/>
                </a:xfrm>
                <a:prstGeom prst="ellipse">
                  <a:avLst/>
                </a:prstGeom>
                <a:noFill/>
                <a:ln w="28575">
                  <a:solidFill>
                    <a:schemeClr val="tx1"/>
                  </a:solidFill>
                  <a:round/>
                  <a:headEnd/>
                  <a:tailEnd/>
                </a:ln>
                <a:effectLst/>
              </p:spPr>
              <p:txBody>
                <a:bodyPr lIns="90000" tIns="46800" rIns="90000" bIns="46800" anchor="ctr">
                  <a:spAutoFit/>
                </a:bodyPr>
                <a:lstStyle/>
                <a:p>
                  <a:endParaRPr lang="zh-CN" altLang="en-US"/>
                </a:p>
              </p:txBody>
            </p:sp>
            <p:sp>
              <p:nvSpPr>
                <p:cNvPr id="136206" name="Line 14"/>
                <p:cNvSpPr>
                  <a:spLocks noChangeShapeType="1"/>
                </p:cNvSpPr>
                <p:nvPr/>
              </p:nvSpPr>
              <p:spPr bwMode="auto">
                <a:xfrm flipH="1">
                  <a:off x="528" y="1675"/>
                  <a:ext cx="304" cy="5"/>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07" name="Oval 15"/>
                <p:cNvSpPr>
                  <a:spLocks noChangeArrowheads="1"/>
                </p:cNvSpPr>
                <p:nvPr/>
              </p:nvSpPr>
              <p:spPr bwMode="auto">
                <a:xfrm>
                  <a:off x="832" y="1685"/>
                  <a:ext cx="74" cy="291"/>
                </a:xfrm>
                <a:prstGeom prst="ellipse">
                  <a:avLst/>
                </a:prstGeom>
                <a:noFill/>
                <a:ln w="28575">
                  <a:solidFill>
                    <a:schemeClr val="tx1"/>
                  </a:solidFill>
                  <a:round/>
                  <a:headEnd/>
                  <a:tailEnd/>
                </a:ln>
                <a:effectLst/>
              </p:spPr>
              <p:txBody>
                <a:bodyPr lIns="90000" tIns="46800" rIns="90000" bIns="46800" anchor="ctr">
                  <a:spAutoFit/>
                </a:bodyPr>
                <a:lstStyle/>
                <a:p>
                  <a:endParaRPr lang="zh-CN" altLang="en-US"/>
                </a:p>
              </p:txBody>
            </p:sp>
            <p:sp>
              <p:nvSpPr>
                <p:cNvPr id="136208" name="Line 16"/>
                <p:cNvSpPr>
                  <a:spLocks noChangeShapeType="1"/>
                </p:cNvSpPr>
                <p:nvPr/>
              </p:nvSpPr>
              <p:spPr bwMode="auto">
                <a:xfrm flipH="1" flipV="1">
                  <a:off x="720" y="1824"/>
                  <a:ext cx="112" cy="5"/>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09" name="Line 17"/>
                <p:cNvSpPr>
                  <a:spLocks noChangeShapeType="1"/>
                </p:cNvSpPr>
                <p:nvPr/>
              </p:nvSpPr>
              <p:spPr bwMode="auto">
                <a:xfrm>
                  <a:off x="1092" y="942"/>
                  <a:ext cx="0" cy="155"/>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10" name="Line 18"/>
                <p:cNvSpPr>
                  <a:spLocks noChangeShapeType="1"/>
                </p:cNvSpPr>
                <p:nvPr/>
              </p:nvSpPr>
              <p:spPr bwMode="auto">
                <a:xfrm>
                  <a:off x="1130" y="942"/>
                  <a:ext cx="0" cy="155"/>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11" name="Line 19"/>
                <p:cNvSpPr>
                  <a:spLocks noChangeShapeType="1"/>
                </p:cNvSpPr>
                <p:nvPr/>
              </p:nvSpPr>
              <p:spPr bwMode="auto">
                <a:xfrm>
                  <a:off x="981" y="1019"/>
                  <a:ext cx="111"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12" name="Line 20"/>
                <p:cNvSpPr>
                  <a:spLocks noChangeShapeType="1"/>
                </p:cNvSpPr>
                <p:nvPr/>
              </p:nvSpPr>
              <p:spPr bwMode="auto">
                <a:xfrm>
                  <a:off x="1130" y="1019"/>
                  <a:ext cx="111"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13" name="Line 21"/>
                <p:cNvSpPr>
                  <a:spLocks noChangeShapeType="1"/>
                </p:cNvSpPr>
                <p:nvPr/>
              </p:nvSpPr>
              <p:spPr bwMode="auto">
                <a:xfrm>
                  <a:off x="981" y="1019"/>
                  <a:ext cx="0" cy="155"/>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14" name="Line 22"/>
                <p:cNvSpPr>
                  <a:spLocks noChangeShapeType="1"/>
                </p:cNvSpPr>
                <p:nvPr/>
              </p:nvSpPr>
              <p:spPr bwMode="auto">
                <a:xfrm>
                  <a:off x="1241" y="1019"/>
                  <a:ext cx="0" cy="155"/>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15" name="Rectangle 23"/>
                <p:cNvSpPr>
                  <a:spLocks noChangeArrowheads="1"/>
                </p:cNvSpPr>
                <p:nvPr/>
              </p:nvSpPr>
              <p:spPr bwMode="auto">
                <a:xfrm>
                  <a:off x="1316" y="916"/>
                  <a:ext cx="186" cy="207"/>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136216" name="Line 24"/>
                <p:cNvSpPr>
                  <a:spLocks noChangeShapeType="1"/>
                </p:cNvSpPr>
                <p:nvPr/>
              </p:nvSpPr>
              <p:spPr bwMode="auto">
                <a:xfrm>
                  <a:off x="1241" y="1019"/>
                  <a:ext cx="75"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17" name="Line 25"/>
                <p:cNvSpPr>
                  <a:spLocks noChangeShapeType="1"/>
                </p:cNvSpPr>
                <p:nvPr/>
              </p:nvSpPr>
              <p:spPr bwMode="auto">
                <a:xfrm>
                  <a:off x="1502" y="1019"/>
                  <a:ext cx="1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18" name="Line 26"/>
                <p:cNvSpPr>
                  <a:spLocks noChangeShapeType="1"/>
                </p:cNvSpPr>
                <p:nvPr/>
              </p:nvSpPr>
              <p:spPr bwMode="auto">
                <a:xfrm flipV="1">
                  <a:off x="1650" y="865"/>
                  <a:ext cx="0" cy="15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19" name="Line 27"/>
                <p:cNvSpPr>
                  <a:spLocks noChangeShapeType="1"/>
                </p:cNvSpPr>
                <p:nvPr/>
              </p:nvSpPr>
              <p:spPr bwMode="auto">
                <a:xfrm>
                  <a:off x="1576" y="865"/>
                  <a:ext cx="149"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20" name="Line 28"/>
                <p:cNvSpPr>
                  <a:spLocks noChangeShapeType="1"/>
                </p:cNvSpPr>
                <p:nvPr/>
              </p:nvSpPr>
              <p:spPr bwMode="auto">
                <a:xfrm>
                  <a:off x="423" y="1985"/>
                  <a:ext cx="483"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21" name="Line 29"/>
                <p:cNvSpPr>
                  <a:spLocks noChangeShapeType="1"/>
                </p:cNvSpPr>
                <p:nvPr/>
              </p:nvSpPr>
              <p:spPr bwMode="auto">
                <a:xfrm>
                  <a:off x="1456" y="1920"/>
                  <a:ext cx="41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22" name="Text Box 30"/>
                <p:cNvSpPr txBox="1">
                  <a:spLocks noChangeArrowheads="1"/>
                </p:cNvSpPr>
                <p:nvPr/>
              </p:nvSpPr>
              <p:spPr bwMode="auto">
                <a:xfrm>
                  <a:off x="1502" y="695"/>
                  <a:ext cx="252" cy="167"/>
                </a:xfrm>
                <a:prstGeom prst="rect">
                  <a:avLst/>
                </a:prstGeom>
                <a:noFill/>
                <a:ln w="28575">
                  <a:noFill/>
                  <a:miter lim="800000"/>
                  <a:headEnd/>
                  <a:tailEnd/>
                </a:ln>
                <a:effectLst/>
              </p:spPr>
              <p:txBody>
                <a:bodyPr wrap="none" lIns="90000" tIns="46800" rIns="90000" bIns="46800">
                  <a:spAutoFit/>
                </a:bodyPr>
                <a:lstStyle/>
                <a:p>
                  <a:r>
                    <a:rPr kumimoji="1" lang="en-US" altLang="zh-CN" sz="2000" b="1" baseline="-25000">
                      <a:latin typeface="Times New Roman" pitchFamily="18" charset="0"/>
                    </a:rPr>
                    <a:t>VCC</a:t>
                  </a:r>
                </a:p>
              </p:txBody>
            </p:sp>
            <p:sp>
              <p:nvSpPr>
                <p:cNvPr id="136223" name="Text Box 31"/>
                <p:cNvSpPr txBox="1">
                  <a:spLocks noChangeArrowheads="1"/>
                </p:cNvSpPr>
                <p:nvPr/>
              </p:nvSpPr>
              <p:spPr bwMode="auto">
                <a:xfrm>
                  <a:off x="906" y="1575"/>
                  <a:ext cx="194" cy="516"/>
                </a:xfrm>
                <a:prstGeom prst="rect">
                  <a:avLst/>
                </a:prstGeom>
                <a:noFill/>
                <a:ln w="28575">
                  <a:noFill/>
                  <a:miter lim="800000"/>
                  <a:headEnd/>
                  <a:tailEnd/>
                </a:ln>
                <a:effectLst/>
              </p:spPr>
              <p:txBody>
                <a:bodyPr wrap="none" lIns="90000" tIns="46800" rIns="90000" bIns="46800">
                  <a:spAutoFit/>
                </a:bodyPr>
                <a:lstStyle/>
                <a:p>
                  <a:r>
                    <a:rPr kumimoji="1" lang="en-US" altLang="zh-CN" sz="1800" b="1">
                      <a:latin typeface="Times New Roman" pitchFamily="18" charset="0"/>
                    </a:rPr>
                    <a:t>A</a:t>
                  </a:r>
                  <a:r>
                    <a:rPr kumimoji="1" lang="en-US" altLang="zh-CN" sz="1800" b="1" baseline="-25000">
                      <a:latin typeface="Times New Roman" pitchFamily="18" charset="0"/>
                    </a:rPr>
                    <a:t>1</a:t>
                  </a:r>
                </a:p>
                <a:p>
                  <a:r>
                    <a:rPr kumimoji="1" lang="en-US" altLang="zh-CN" sz="1800" b="1">
                      <a:latin typeface="Times New Roman" pitchFamily="18" charset="0"/>
                    </a:rPr>
                    <a:t>A</a:t>
                  </a:r>
                  <a:r>
                    <a:rPr kumimoji="1" lang="en-US" altLang="zh-CN" sz="1800" b="1" baseline="-25000">
                      <a:latin typeface="Times New Roman" pitchFamily="18" charset="0"/>
                    </a:rPr>
                    <a:t>2</a:t>
                  </a:r>
                </a:p>
                <a:p>
                  <a:r>
                    <a:rPr kumimoji="1" lang="en-US" altLang="zh-CN" sz="1800" b="1">
                      <a:latin typeface="Times New Roman" pitchFamily="18" charset="0"/>
                    </a:rPr>
                    <a:t>B</a:t>
                  </a:r>
                </a:p>
              </p:txBody>
            </p:sp>
            <p:sp>
              <p:nvSpPr>
                <p:cNvPr id="136224" name="Text Box 32"/>
                <p:cNvSpPr txBox="1">
                  <a:spLocks noChangeArrowheads="1"/>
                </p:cNvSpPr>
                <p:nvPr/>
              </p:nvSpPr>
              <p:spPr bwMode="auto">
                <a:xfrm>
                  <a:off x="906" y="1215"/>
                  <a:ext cx="450" cy="156"/>
                </a:xfrm>
                <a:prstGeom prst="rect">
                  <a:avLst/>
                </a:prstGeom>
                <a:noFill/>
                <a:ln w="28575">
                  <a:noFill/>
                  <a:miter lim="800000"/>
                  <a:headEnd/>
                  <a:tailEnd/>
                </a:ln>
                <a:effectLst/>
              </p:spPr>
              <p:txBody>
                <a:bodyPr wrap="none" lIns="90000" tIns="46800" rIns="90000" bIns="46800">
                  <a:spAutoFit/>
                </a:bodyPr>
                <a:lstStyle/>
                <a:p>
                  <a:r>
                    <a:rPr kumimoji="1" lang="en-US" altLang="zh-CN" sz="1200" b="1">
                      <a:latin typeface="Times New Roman" pitchFamily="18" charset="0"/>
                    </a:rPr>
                    <a:t>C</a:t>
                  </a:r>
                  <a:r>
                    <a:rPr kumimoji="1" lang="en-US" altLang="zh-CN" sz="1200" b="1" baseline="-25000">
                      <a:latin typeface="Times New Roman" pitchFamily="18" charset="0"/>
                    </a:rPr>
                    <a:t>ext</a:t>
                  </a:r>
                  <a:r>
                    <a:rPr kumimoji="1" lang="en-US" altLang="zh-CN" sz="1200" b="1">
                      <a:latin typeface="Times New Roman" pitchFamily="18" charset="0"/>
                    </a:rPr>
                    <a:t> R</a:t>
                  </a:r>
                  <a:r>
                    <a:rPr kumimoji="1" lang="en-US" altLang="zh-CN" sz="1200" b="1" baseline="-25000">
                      <a:latin typeface="Times New Roman" pitchFamily="18" charset="0"/>
                    </a:rPr>
                    <a:t>ext</a:t>
                  </a:r>
                  <a:r>
                    <a:rPr kumimoji="1" lang="en-US" altLang="zh-CN" sz="1200" b="1">
                      <a:latin typeface="Times New Roman" pitchFamily="18" charset="0"/>
                    </a:rPr>
                    <a:t>/C</a:t>
                  </a:r>
                  <a:r>
                    <a:rPr kumimoji="1" lang="en-US" altLang="zh-CN" sz="1200" b="1" baseline="-25000">
                      <a:latin typeface="Times New Roman" pitchFamily="18" charset="0"/>
                    </a:rPr>
                    <a:t>ext</a:t>
                  </a:r>
                </a:p>
              </p:txBody>
            </p:sp>
            <p:sp>
              <p:nvSpPr>
                <p:cNvPr id="136225" name="Text Box 33"/>
                <p:cNvSpPr txBox="1">
                  <a:spLocks noChangeArrowheads="1"/>
                </p:cNvSpPr>
                <p:nvPr/>
              </p:nvSpPr>
              <p:spPr bwMode="auto">
                <a:xfrm>
                  <a:off x="1248" y="1776"/>
                  <a:ext cx="174" cy="224"/>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Q</a:t>
                  </a:r>
                </a:p>
              </p:txBody>
            </p:sp>
            <p:sp>
              <p:nvSpPr>
                <p:cNvPr id="136226" name="Oval 34"/>
                <p:cNvSpPr>
                  <a:spLocks noChangeArrowheads="1"/>
                </p:cNvSpPr>
                <p:nvPr/>
              </p:nvSpPr>
              <p:spPr bwMode="auto">
                <a:xfrm>
                  <a:off x="1216" y="867"/>
                  <a:ext cx="117" cy="291"/>
                </a:xfrm>
                <a:prstGeom prst="ellipse">
                  <a:avLst/>
                </a:prstGeom>
                <a:solidFill>
                  <a:schemeClr val="tx1"/>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136227" name="Line 35"/>
                <p:cNvSpPr>
                  <a:spLocks noChangeShapeType="1"/>
                </p:cNvSpPr>
                <p:nvPr/>
              </p:nvSpPr>
              <p:spPr bwMode="auto">
                <a:xfrm>
                  <a:off x="432" y="1824"/>
                  <a:ext cx="19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28" name="Line 36"/>
                <p:cNvSpPr>
                  <a:spLocks noChangeShapeType="1"/>
                </p:cNvSpPr>
                <p:nvPr/>
              </p:nvSpPr>
              <p:spPr bwMode="auto">
                <a:xfrm flipV="1">
                  <a:off x="528" y="1680"/>
                  <a:ext cx="0" cy="144"/>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29" name="Line 37"/>
                <p:cNvSpPr>
                  <a:spLocks noChangeShapeType="1"/>
                </p:cNvSpPr>
                <p:nvPr/>
              </p:nvSpPr>
              <p:spPr bwMode="auto">
                <a:xfrm flipV="1">
                  <a:off x="720" y="1680"/>
                  <a:ext cx="0" cy="14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useBgFill="1">
              <p:nvSpPr>
                <p:cNvPr id="136230" name="Oval 38"/>
                <p:cNvSpPr>
                  <a:spLocks noChangeArrowheads="1"/>
                </p:cNvSpPr>
                <p:nvPr/>
              </p:nvSpPr>
              <p:spPr bwMode="auto">
                <a:xfrm>
                  <a:off x="1456" y="1766"/>
                  <a:ext cx="117" cy="291"/>
                </a:xfrm>
                <a:prstGeom prst="ellipse">
                  <a:avLst/>
                </a:prstGeom>
                <a:ln w="28575">
                  <a:solidFill>
                    <a:schemeClr val="tx1"/>
                  </a:solidFill>
                  <a:round/>
                  <a:headEnd/>
                  <a:tailEnd/>
                </a:ln>
                <a:effectLst/>
              </p:spPr>
              <p:txBody>
                <a:bodyPr wrap="none" lIns="90000" tIns="46800" rIns="90000" bIns="46800" anchor="ctr">
                  <a:spAutoFit/>
                </a:bodyPr>
                <a:lstStyle/>
                <a:p>
                  <a:endParaRPr lang="zh-CN" altLang="en-US"/>
                </a:p>
              </p:txBody>
            </p:sp>
            <p:sp>
              <p:nvSpPr>
                <p:cNvPr id="136231" name="Rectangle 39"/>
                <p:cNvSpPr>
                  <a:spLocks noChangeArrowheads="1"/>
                </p:cNvSpPr>
                <p:nvPr/>
              </p:nvSpPr>
              <p:spPr bwMode="auto">
                <a:xfrm>
                  <a:off x="1872" y="1816"/>
                  <a:ext cx="384" cy="207"/>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136232" name="Oval 40"/>
                <p:cNvSpPr>
                  <a:spLocks noChangeArrowheads="1"/>
                </p:cNvSpPr>
                <p:nvPr/>
              </p:nvSpPr>
              <p:spPr bwMode="auto">
                <a:xfrm>
                  <a:off x="1776" y="1966"/>
                  <a:ext cx="96" cy="291"/>
                </a:xfrm>
                <a:prstGeom prst="ellipse">
                  <a:avLst/>
                </a:prstGeom>
                <a:noFill/>
                <a:ln w="28575">
                  <a:solidFill>
                    <a:schemeClr val="tx1"/>
                  </a:solidFill>
                  <a:round/>
                  <a:headEnd/>
                  <a:tailEnd/>
                </a:ln>
                <a:effectLst/>
              </p:spPr>
              <p:txBody>
                <a:bodyPr lIns="90000" tIns="46800" rIns="90000" bIns="46800" anchor="ctr">
                  <a:spAutoFit/>
                </a:bodyPr>
                <a:lstStyle/>
                <a:p>
                  <a:endParaRPr lang="zh-CN" altLang="en-US"/>
                </a:p>
              </p:txBody>
            </p:sp>
            <p:sp>
              <p:nvSpPr>
                <p:cNvPr id="136233" name="Line 41"/>
                <p:cNvSpPr>
                  <a:spLocks noChangeShapeType="1"/>
                </p:cNvSpPr>
                <p:nvPr/>
              </p:nvSpPr>
              <p:spPr bwMode="auto">
                <a:xfrm>
                  <a:off x="720" y="1968"/>
                  <a:ext cx="0" cy="384"/>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34" name="Line 42"/>
                <p:cNvSpPr>
                  <a:spLocks noChangeShapeType="1"/>
                </p:cNvSpPr>
                <p:nvPr/>
              </p:nvSpPr>
              <p:spPr bwMode="auto">
                <a:xfrm>
                  <a:off x="720" y="2352"/>
                  <a:ext cx="960"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35" name="Line 43"/>
                <p:cNvSpPr>
                  <a:spLocks noChangeShapeType="1"/>
                </p:cNvSpPr>
                <p:nvPr/>
              </p:nvSpPr>
              <p:spPr bwMode="auto">
                <a:xfrm flipV="1">
                  <a:off x="1680" y="1728"/>
                  <a:ext cx="0" cy="62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36" name="Line 44"/>
                <p:cNvSpPr>
                  <a:spLocks noChangeShapeType="1"/>
                </p:cNvSpPr>
                <p:nvPr/>
              </p:nvSpPr>
              <p:spPr bwMode="auto">
                <a:xfrm>
                  <a:off x="1680" y="17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37" name="Line 45"/>
                <p:cNvSpPr>
                  <a:spLocks noChangeShapeType="1"/>
                </p:cNvSpPr>
                <p:nvPr/>
              </p:nvSpPr>
              <p:spPr bwMode="auto">
                <a:xfrm>
                  <a:off x="1680" y="211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38" name="Line 46"/>
                <p:cNvSpPr>
                  <a:spLocks noChangeShapeType="1"/>
                </p:cNvSpPr>
                <p:nvPr/>
              </p:nvSpPr>
              <p:spPr bwMode="auto">
                <a:xfrm>
                  <a:off x="2256" y="1728"/>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39" name="Oval 47"/>
                <p:cNvSpPr>
                  <a:spLocks noChangeArrowheads="1"/>
                </p:cNvSpPr>
                <p:nvPr/>
              </p:nvSpPr>
              <p:spPr bwMode="auto">
                <a:xfrm>
                  <a:off x="2256" y="1966"/>
                  <a:ext cx="96" cy="291"/>
                </a:xfrm>
                <a:prstGeom prst="ellipse">
                  <a:avLst/>
                </a:prstGeom>
                <a:noFill/>
                <a:ln w="28575">
                  <a:solidFill>
                    <a:schemeClr val="tx1"/>
                  </a:solidFill>
                  <a:round/>
                  <a:headEnd/>
                  <a:tailEnd/>
                </a:ln>
                <a:effectLst/>
              </p:spPr>
              <p:txBody>
                <a:bodyPr lIns="90000" tIns="46800" rIns="90000" bIns="46800" anchor="ctr">
                  <a:spAutoFit/>
                </a:bodyPr>
                <a:lstStyle/>
                <a:p>
                  <a:endParaRPr lang="zh-CN" altLang="en-US"/>
                </a:p>
              </p:txBody>
            </p:sp>
            <p:sp>
              <p:nvSpPr>
                <p:cNvPr id="136240" name="Line 48"/>
                <p:cNvSpPr>
                  <a:spLocks noChangeShapeType="1"/>
                </p:cNvSpPr>
                <p:nvPr/>
              </p:nvSpPr>
              <p:spPr bwMode="auto">
                <a:xfrm>
                  <a:off x="2352" y="211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41" name="Text Box 49"/>
                <p:cNvSpPr txBox="1">
                  <a:spLocks noChangeArrowheads="1"/>
                </p:cNvSpPr>
                <p:nvPr/>
              </p:nvSpPr>
              <p:spPr bwMode="auto">
                <a:xfrm>
                  <a:off x="1863" y="1608"/>
                  <a:ext cx="212" cy="207"/>
                </a:xfrm>
                <a:prstGeom prst="rect">
                  <a:avLst/>
                </a:prstGeom>
                <a:noFill/>
                <a:ln w="28575">
                  <a:noFill/>
                  <a:miter lim="800000"/>
                  <a:headEnd/>
                  <a:tailEnd/>
                </a:ln>
                <a:effectLst/>
              </p:spPr>
              <p:txBody>
                <a:bodyPr wrap="none" lIns="90000" tIns="46800" rIns="90000" bIns="46800">
                  <a:spAutoFit/>
                </a:bodyPr>
                <a:lstStyle/>
                <a:p>
                  <a:r>
                    <a:rPr kumimoji="1" lang="en-US" altLang="zh-CN" sz="1800" b="1">
                      <a:latin typeface="Times New Roman" pitchFamily="18" charset="0"/>
                    </a:rPr>
                    <a:t>1D</a:t>
                  </a:r>
                </a:p>
              </p:txBody>
            </p:sp>
            <p:sp>
              <p:nvSpPr>
                <p:cNvPr id="136242" name="Text Box 50"/>
                <p:cNvSpPr txBox="1">
                  <a:spLocks noChangeArrowheads="1"/>
                </p:cNvSpPr>
                <p:nvPr/>
              </p:nvSpPr>
              <p:spPr bwMode="auto">
                <a:xfrm>
                  <a:off x="1872" y="2016"/>
                  <a:ext cx="159" cy="207"/>
                </a:xfrm>
                <a:prstGeom prst="rect">
                  <a:avLst/>
                </a:prstGeom>
                <a:noFill/>
                <a:ln w="28575">
                  <a:noFill/>
                  <a:miter lim="800000"/>
                  <a:headEnd/>
                  <a:tailEnd/>
                </a:ln>
                <a:effectLst/>
              </p:spPr>
              <p:txBody>
                <a:bodyPr wrap="none" lIns="90000" tIns="46800" rIns="90000" bIns="46800">
                  <a:spAutoFit/>
                </a:bodyPr>
                <a:lstStyle/>
                <a:p>
                  <a:r>
                    <a:rPr kumimoji="1" lang="en-US" altLang="zh-CN" sz="1800" b="1">
                      <a:latin typeface="Times New Roman" pitchFamily="18" charset="0"/>
                    </a:rPr>
                    <a:t>R</a:t>
                  </a:r>
                </a:p>
              </p:txBody>
            </p:sp>
            <p:sp>
              <p:nvSpPr>
                <p:cNvPr id="136243" name="Line 51"/>
                <p:cNvSpPr>
                  <a:spLocks noChangeShapeType="1"/>
                </p:cNvSpPr>
                <p:nvPr/>
              </p:nvSpPr>
              <p:spPr bwMode="auto">
                <a:xfrm>
                  <a:off x="1872" y="1872"/>
                  <a:ext cx="96" cy="4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44" name="Line 52"/>
                <p:cNvSpPr>
                  <a:spLocks noChangeShapeType="1"/>
                </p:cNvSpPr>
                <p:nvPr/>
              </p:nvSpPr>
              <p:spPr bwMode="auto">
                <a:xfrm flipH="1">
                  <a:off x="1872" y="1920"/>
                  <a:ext cx="96" cy="4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45" name="Text Box 53"/>
                <p:cNvSpPr txBox="1">
                  <a:spLocks noChangeArrowheads="1"/>
                </p:cNvSpPr>
                <p:nvPr/>
              </p:nvSpPr>
              <p:spPr bwMode="auto">
                <a:xfrm>
                  <a:off x="1928" y="1808"/>
                  <a:ext cx="212" cy="207"/>
                </a:xfrm>
                <a:prstGeom prst="rect">
                  <a:avLst/>
                </a:prstGeom>
                <a:noFill/>
                <a:ln w="28575">
                  <a:noFill/>
                  <a:miter lim="800000"/>
                  <a:headEnd/>
                  <a:tailEnd/>
                </a:ln>
                <a:effectLst/>
              </p:spPr>
              <p:txBody>
                <a:bodyPr wrap="none" lIns="90000" tIns="46800" rIns="90000" bIns="46800">
                  <a:spAutoFit/>
                </a:bodyPr>
                <a:lstStyle/>
                <a:p>
                  <a:r>
                    <a:rPr kumimoji="1" lang="en-US" altLang="zh-CN" sz="1800" b="1">
                      <a:latin typeface="Times New Roman" pitchFamily="18" charset="0"/>
                    </a:rPr>
                    <a:t>C1</a:t>
                  </a:r>
                </a:p>
              </p:txBody>
            </p:sp>
            <p:sp>
              <p:nvSpPr>
                <p:cNvPr id="136246" name="Text Box 54"/>
                <p:cNvSpPr txBox="1">
                  <a:spLocks noChangeArrowheads="1"/>
                </p:cNvSpPr>
                <p:nvPr/>
              </p:nvSpPr>
              <p:spPr bwMode="auto">
                <a:xfrm>
                  <a:off x="327" y="1898"/>
                  <a:ext cx="249" cy="259"/>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36247" name="Line 55"/>
                <p:cNvSpPr>
                  <a:spLocks noChangeShapeType="1"/>
                </p:cNvSpPr>
                <p:nvPr/>
              </p:nvSpPr>
              <p:spPr bwMode="auto">
                <a:xfrm>
                  <a:off x="1296" y="1824"/>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48" name="Text Box 56"/>
                <p:cNvSpPr txBox="1">
                  <a:spLocks noChangeArrowheads="1"/>
                </p:cNvSpPr>
                <p:nvPr/>
              </p:nvSpPr>
              <p:spPr bwMode="auto">
                <a:xfrm>
                  <a:off x="2535" y="1435"/>
                  <a:ext cx="219" cy="259"/>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
            <p:nvSpPr>
              <p:cNvPr id="136249" name="Oval 57"/>
              <p:cNvSpPr>
                <a:spLocks noChangeArrowheads="1"/>
              </p:cNvSpPr>
              <p:nvPr/>
            </p:nvSpPr>
            <p:spPr bwMode="auto">
              <a:xfrm>
                <a:off x="1520" y="1867"/>
                <a:ext cx="121" cy="329"/>
              </a:xfrm>
              <a:prstGeom prst="ellipse">
                <a:avLst/>
              </a:prstGeom>
              <a:solidFill>
                <a:schemeClr val="tx1"/>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136250" name="Oval 58"/>
              <p:cNvSpPr>
                <a:spLocks noChangeArrowheads="1"/>
              </p:cNvSpPr>
              <p:nvPr/>
            </p:nvSpPr>
            <p:spPr bwMode="auto">
              <a:xfrm>
                <a:off x="528" y="1731"/>
                <a:ext cx="121" cy="329"/>
              </a:xfrm>
              <a:prstGeom prst="ellipse">
                <a:avLst/>
              </a:prstGeom>
              <a:solidFill>
                <a:schemeClr val="tx1"/>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136251" name="Oval 59"/>
              <p:cNvSpPr>
                <a:spLocks noChangeArrowheads="1"/>
              </p:cNvSpPr>
              <p:nvPr/>
            </p:nvSpPr>
            <p:spPr bwMode="auto">
              <a:xfrm>
                <a:off x="528" y="1371"/>
                <a:ext cx="121" cy="329"/>
              </a:xfrm>
              <a:prstGeom prst="ellipse">
                <a:avLst/>
              </a:prstGeom>
              <a:solidFill>
                <a:schemeClr val="tx1"/>
              </a:solidFill>
              <a:ln w="28575">
                <a:solidFill>
                  <a:schemeClr val="tx1"/>
                </a:solidFill>
                <a:round/>
                <a:headEnd/>
                <a:tailEnd/>
              </a:ln>
              <a:effectLst/>
            </p:spPr>
            <p:txBody>
              <a:bodyPr wrap="none" lIns="90000" tIns="46800" rIns="90000" bIns="46800" anchor="ctr">
                <a:spAutoFit/>
              </a:bodyPr>
              <a:lstStyle/>
              <a:p>
                <a:endParaRPr lang="zh-CN" altLang="en-US"/>
              </a:p>
            </p:txBody>
          </p:sp>
        </p:grpSp>
        <p:sp>
          <p:nvSpPr>
            <p:cNvPr id="136252" name="Rectangle 60"/>
            <p:cNvSpPr>
              <a:spLocks noChangeArrowheads="1"/>
            </p:cNvSpPr>
            <p:nvPr/>
          </p:nvSpPr>
          <p:spPr bwMode="auto">
            <a:xfrm>
              <a:off x="720" y="1200"/>
              <a:ext cx="45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chemeClr val="tx2"/>
                  </a:solidFill>
                  <a:latin typeface="宋体" pitchFamily="2" charset="-122"/>
                </a:rPr>
                <a:t>74121</a:t>
              </a:r>
            </a:p>
          </p:txBody>
        </p:sp>
      </p:grpSp>
      <p:sp>
        <p:nvSpPr>
          <p:cNvPr id="136253" name="Text Box 61"/>
          <p:cNvSpPr txBox="1">
            <a:spLocks noChangeArrowheads="1"/>
          </p:cNvSpPr>
          <p:nvPr/>
        </p:nvSpPr>
        <p:spPr bwMode="auto">
          <a:xfrm>
            <a:off x="6705600" y="1250950"/>
            <a:ext cx="5181600" cy="2310505"/>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a:latin typeface="Times New Roman" pitchFamily="18" charset="0"/>
              </a:rPr>
              <a:t>(1)</a:t>
            </a:r>
            <a:r>
              <a:rPr kumimoji="1" lang="en-US" altLang="zh-CN" sz="2400" b="1">
                <a:latin typeface="Monotype Corsiva" pitchFamily="66" charset="0"/>
              </a:rPr>
              <a:t> </a:t>
            </a:r>
            <a:r>
              <a:rPr kumimoji="1" lang="en-US" altLang="zh-CN" sz="2400" b="1" i="1">
                <a:latin typeface="Monotype Corsiva" pitchFamily="66" charset="0"/>
              </a:rPr>
              <a:t>v</a:t>
            </a:r>
            <a:r>
              <a:rPr kumimoji="1" lang="en-US" altLang="zh-CN" sz="2400" b="1" baseline="-25000">
                <a:latin typeface="Times New Roman" pitchFamily="18" charset="0"/>
              </a:rPr>
              <a:t>I </a:t>
            </a:r>
            <a:r>
              <a:rPr kumimoji="1" lang="en-US" altLang="zh-CN" sz="2400" b="1">
                <a:latin typeface="Times New Roman" pitchFamily="18" charset="0"/>
              </a:rPr>
              <a:t>=0→D=0</a:t>
            </a:r>
            <a:r>
              <a:rPr kumimoji="1" lang="zh-CN" altLang="en-US" sz="2400" b="1">
                <a:latin typeface="Times New Roman" pitchFamily="18" charset="0"/>
              </a:rPr>
              <a:t>，</a:t>
            </a:r>
            <a:r>
              <a:rPr kumimoji="1" lang="en-US" altLang="zh-CN" sz="2400" b="1">
                <a:latin typeface="Times New Roman" pitchFamily="18" charset="0"/>
              </a:rPr>
              <a:t>R=0</a:t>
            </a:r>
            <a:r>
              <a:rPr kumimoji="1" lang="zh-CN" altLang="en-US" sz="2400" b="1">
                <a:latin typeface="Times New Roman" pitchFamily="18" charset="0"/>
              </a:rPr>
              <a:t>，</a:t>
            </a:r>
          </a:p>
          <a:p>
            <a:pPr marL="457200" indent="-457200"/>
            <a:r>
              <a:rPr kumimoji="1" lang="zh-CN" altLang="en-US" sz="2400" b="1">
                <a:latin typeface="Times New Roman" pitchFamily="18" charset="0"/>
              </a:rPr>
              <a:t>触发器清零</a:t>
            </a:r>
            <a:r>
              <a:rPr kumimoji="1" lang="en-US" altLang="zh-CN" sz="2400" b="1">
                <a:latin typeface="Times New Roman" pitchFamily="18" charset="0"/>
              </a:rPr>
              <a:t>;</a:t>
            </a:r>
          </a:p>
          <a:p>
            <a:pPr marL="457200" indent="-457200"/>
            <a:r>
              <a:rPr kumimoji="1" lang="en-US" altLang="zh-CN" sz="2400" b="1">
                <a:latin typeface="Times New Roman" pitchFamily="18" charset="0"/>
              </a:rPr>
              <a:t>(2) </a:t>
            </a:r>
            <a:r>
              <a:rPr kumimoji="1" lang="en-US" altLang="zh-CN" sz="2400" b="1" i="1">
                <a:latin typeface="Monotype Corsiva" pitchFamily="66" charset="0"/>
              </a:rPr>
              <a:t>v</a:t>
            </a:r>
            <a:r>
              <a:rPr kumimoji="1" lang="en-US" altLang="zh-CN" sz="2400" b="1" baseline="-25000">
                <a:latin typeface="Times New Roman" pitchFamily="18" charset="0"/>
              </a:rPr>
              <a:t>I </a:t>
            </a:r>
            <a:r>
              <a:rPr kumimoji="1" lang="en-US" altLang="zh-CN" sz="2400" b="1">
                <a:latin typeface="Times New Roman" pitchFamily="18" charset="0"/>
              </a:rPr>
              <a:t>=1→ D=1</a:t>
            </a:r>
            <a:r>
              <a:rPr kumimoji="1" lang="zh-CN" altLang="en-US" sz="2400" b="1">
                <a:latin typeface="Times New Roman" pitchFamily="18" charset="0"/>
              </a:rPr>
              <a:t>，</a:t>
            </a:r>
            <a:r>
              <a:rPr kumimoji="1" lang="en-US" altLang="zh-CN" sz="2400" b="1">
                <a:latin typeface="Times New Roman" pitchFamily="18" charset="0"/>
              </a:rPr>
              <a:t>R=1</a:t>
            </a:r>
            <a:r>
              <a:rPr kumimoji="1" lang="zh-CN" altLang="en-US" sz="2400" b="1">
                <a:latin typeface="Times New Roman" pitchFamily="18" charset="0"/>
              </a:rPr>
              <a:t>， </a:t>
            </a:r>
          </a:p>
          <a:p>
            <a:pPr marL="457200" indent="-457200"/>
            <a:r>
              <a:rPr kumimoji="1" lang="en-US" altLang="zh-CN" sz="2400" b="1">
                <a:latin typeface="Times New Roman" pitchFamily="18" charset="0"/>
              </a:rPr>
              <a:t>CP</a:t>
            </a:r>
            <a:r>
              <a:rPr kumimoji="1" lang="zh-CN" altLang="en-US" sz="2400" b="1">
                <a:latin typeface="Times New Roman" pitchFamily="18" charset="0"/>
              </a:rPr>
              <a:t>无上升沿，触发器输出不变</a:t>
            </a:r>
            <a:r>
              <a:rPr kumimoji="1" lang="en-US" altLang="zh-CN" sz="2400" b="1">
                <a:latin typeface="Times New Roman" pitchFamily="18" charset="0"/>
              </a:rPr>
              <a:t>;</a:t>
            </a:r>
          </a:p>
          <a:p>
            <a:pPr marL="457200" indent="-457200"/>
            <a:r>
              <a:rPr kumimoji="1" lang="en-US" altLang="zh-CN" sz="2400" b="1">
                <a:latin typeface="Times New Roman" pitchFamily="18" charset="0"/>
              </a:rPr>
              <a:t>(3) </a:t>
            </a:r>
            <a:r>
              <a:rPr kumimoji="1" lang="en-US" altLang="zh-CN" sz="2400" b="1" i="1">
                <a:latin typeface="Monotype Corsiva" pitchFamily="66" charset="0"/>
              </a:rPr>
              <a:t>v</a:t>
            </a:r>
            <a:r>
              <a:rPr kumimoji="1" lang="en-US" altLang="zh-CN" sz="2400" b="1" baseline="-25000">
                <a:latin typeface="Times New Roman" pitchFamily="18" charset="0"/>
              </a:rPr>
              <a:t>I </a:t>
            </a:r>
            <a:r>
              <a:rPr kumimoji="1" lang="en-US" altLang="zh-CN" sz="2400" b="1">
                <a:latin typeface="Times New Roman" pitchFamily="18" charset="0"/>
              </a:rPr>
              <a:t>=1→ </a:t>
            </a:r>
            <a:r>
              <a:rPr kumimoji="1" lang="en-US" altLang="zh-CN" sz="2400" b="1">
                <a:solidFill>
                  <a:srgbClr val="FF0000"/>
                </a:solidFill>
                <a:latin typeface="Times New Roman" pitchFamily="18" charset="0"/>
              </a:rPr>
              <a:t>D=1</a:t>
            </a:r>
            <a:r>
              <a:rPr kumimoji="1" lang="zh-CN" altLang="en-US" sz="2400" b="1">
                <a:latin typeface="Times New Roman" pitchFamily="18" charset="0"/>
              </a:rPr>
              <a:t>，</a:t>
            </a:r>
            <a:r>
              <a:rPr kumimoji="1" lang="en-US" altLang="zh-CN" sz="2400" b="1">
                <a:latin typeface="Times New Roman" pitchFamily="18" charset="0"/>
              </a:rPr>
              <a:t>R=1</a:t>
            </a:r>
            <a:r>
              <a:rPr kumimoji="1" lang="zh-CN" altLang="en-US" sz="2400" b="1">
                <a:latin typeface="Times New Roman" pitchFamily="18" charset="0"/>
              </a:rPr>
              <a:t>， </a:t>
            </a:r>
          </a:p>
          <a:p>
            <a:pPr marL="457200" indent="-457200"/>
            <a:r>
              <a:rPr kumimoji="1" lang="en-US" altLang="zh-CN" sz="2400" b="1">
                <a:solidFill>
                  <a:srgbClr val="FF0000"/>
                </a:solidFill>
                <a:latin typeface="Times New Roman" pitchFamily="18" charset="0"/>
              </a:rPr>
              <a:t>CP</a:t>
            </a:r>
            <a:r>
              <a:rPr kumimoji="1" lang="zh-CN" altLang="en-US" sz="2400" b="1">
                <a:solidFill>
                  <a:srgbClr val="FF0000"/>
                </a:solidFill>
                <a:latin typeface="Times New Roman" pitchFamily="18" charset="0"/>
              </a:rPr>
              <a:t>上升沿</a:t>
            </a:r>
            <a:r>
              <a:rPr kumimoji="1" lang="zh-CN" altLang="en-US" sz="2400" b="1">
                <a:latin typeface="Times New Roman" pitchFamily="18" charset="0"/>
              </a:rPr>
              <a:t>，触发器输出</a:t>
            </a:r>
            <a:r>
              <a:rPr kumimoji="1" lang="en-US" altLang="zh-CN" sz="2400" b="1">
                <a:latin typeface="Times New Roman" pitchFamily="18" charset="0"/>
              </a:rPr>
              <a:t>1</a:t>
            </a:r>
            <a:r>
              <a:rPr kumimoji="1" lang="zh-CN" altLang="en-US" sz="2400" b="1">
                <a:latin typeface="Times New Roman" pitchFamily="18" charset="0"/>
              </a:rPr>
              <a:t>。</a:t>
            </a:r>
            <a:endParaRPr kumimoji="1" lang="zh-CN" altLang="en-US" sz="2400" b="1" baseline="-25000">
              <a:latin typeface="Times New Roman" pitchFamily="18" charset="0"/>
            </a:endParaRPr>
          </a:p>
        </p:txBody>
      </p:sp>
      <p:grpSp>
        <p:nvGrpSpPr>
          <p:cNvPr id="5" name="Group 62"/>
          <p:cNvGrpSpPr>
            <a:grpSpLocks/>
          </p:cNvGrpSpPr>
          <p:nvPr/>
        </p:nvGrpSpPr>
        <p:grpSpPr bwMode="auto">
          <a:xfrm>
            <a:off x="203200" y="4279904"/>
            <a:ext cx="6623051" cy="534988"/>
            <a:chOff x="327" y="2496"/>
            <a:chExt cx="3129" cy="337"/>
          </a:xfrm>
        </p:grpSpPr>
        <p:sp>
          <p:nvSpPr>
            <p:cNvPr id="136255" name="Text Box 63"/>
            <p:cNvSpPr txBox="1">
              <a:spLocks noChangeArrowheads="1"/>
            </p:cNvSpPr>
            <p:nvPr/>
          </p:nvSpPr>
          <p:spPr bwMode="auto">
            <a:xfrm>
              <a:off x="327" y="2541"/>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36256" name="Line 64"/>
            <p:cNvSpPr>
              <a:spLocks noChangeShapeType="1"/>
            </p:cNvSpPr>
            <p:nvPr/>
          </p:nvSpPr>
          <p:spPr bwMode="auto">
            <a:xfrm>
              <a:off x="576" y="2832"/>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57" name="Line 65"/>
            <p:cNvSpPr>
              <a:spLocks noChangeShapeType="1"/>
            </p:cNvSpPr>
            <p:nvPr/>
          </p:nvSpPr>
          <p:spPr bwMode="auto">
            <a:xfrm flipV="1">
              <a:off x="960" y="2496"/>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58" name="Line 66"/>
            <p:cNvSpPr>
              <a:spLocks noChangeShapeType="1"/>
            </p:cNvSpPr>
            <p:nvPr/>
          </p:nvSpPr>
          <p:spPr bwMode="auto">
            <a:xfrm>
              <a:off x="960" y="2496"/>
              <a:ext cx="62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59" name="Line 67"/>
            <p:cNvSpPr>
              <a:spLocks noChangeShapeType="1"/>
            </p:cNvSpPr>
            <p:nvPr/>
          </p:nvSpPr>
          <p:spPr bwMode="auto">
            <a:xfrm>
              <a:off x="1584" y="2496"/>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0" name="Line 68"/>
            <p:cNvSpPr>
              <a:spLocks noChangeShapeType="1"/>
            </p:cNvSpPr>
            <p:nvPr/>
          </p:nvSpPr>
          <p:spPr bwMode="auto">
            <a:xfrm>
              <a:off x="1584" y="2832"/>
              <a:ext cx="33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1" name="Line 69"/>
            <p:cNvSpPr>
              <a:spLocks noChangeShapeType="1"/>
            </p:cNvSpPr>
            <p:nvPr/>
          </p:nvSpPr>
          <p:spPr bwMode="auto">
            <a:xfrm flipV="1">
              <a:off x="1920" y="2496"/>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2" name="Line 70"/>
            <p:cNvSpPr>
              <a:spLocks noChangeShapeType="1"/>
            </p:cNvSpPr>
            <p:nvPr/>
          </p:nvSpPr>
          <p:spPr bwMode="auto">
            <a:xfrm>
              <a:off x="1920" y="2496"/>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3" name="Line 71"/>
            <p:cNvSpPr>
              <a:spLocks noChangeShapeType="1"/>
            </p:cNvSpPr>
            <p:nvPr/>
          </p:nvSpPr>
          <p:spPr bwMode="auto">
            <a:xfrm>
              <a:off x="1968" y="2496"/>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4" name="Line 72"/>
            <p:cNvSpPr>
              <a:spLocks noChangeShapeType="1"/>
            </p:cNvSpPr>
            <p:nvPr/>
          </p:nvSpPr>
          <p:spPr bwMode="auto">
            <a:xfrm>
              <a:off x="1968" y="2832"/>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5" name="Line 73"/>
            <p:cNvSpPr>
              <a:spLocks noChangeShapeType="1"/>
            </p:cNvSpPr>
            <p:nvPr/>
          </p:nvSpPr>
          <p:spPr bwMode="auto">
            <a:xfrm flipV="1">
              <a:off x="2256" y="2496"/>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6" name="Line 74"/>
            <p:cNvSpPr>
              <a:spLocks noChangeShapeType="1"/>
            </p:cNvSpPr>
            <p:nvPr/>
          </p:nvSpPr>
          <p:spPr bwMode="auto">
            <a:xfrm>
              <a:off x="2256" y="2496"/>
              <a:ext cx="57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7" name="Line 75"/>
            <p:cNvSpPr>
              <a:spLocks noChangeShapeType="1"/>
            </p:cNvSpPr>
            <p:nvPr/>
          </p:nvSpPr>
          <p:spPr bwMode="auto">
            <a:xfrm>
              <a:off x="2832" y="2496"/>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8" name="Line 76"/>
            <p:cNvSpPr>
              <a:spLocks noChangeShapeType="1"/>
            </p:cNvSpPr>
            <p:nvPr/>
          </p:nvSpPr>
          <p:spPr bwMode="auto">
            <a:xfrm>
              <a:off x="2832" y="2832"/>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69" name="Line 77"/>
            <p:cNvSpPr>
              <a:spLocks noChangeShapeType="1"/>
            </p:cNvSpPr>
            <p:nvPr/>
          </p:nvSpPr>
          <p:spPr bwMode="auto">
            <a:xfrm flipV="1">
              <a:off x="3120" y="2496"/>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70" name="Line 78"/>
            <p:cNvSpPr>
              <a:spLocks noChangeShapeType="1"/>
            </p:cNvSpPr>
            <p:nvPr/>
          </p:nvSpPr>
          <p:spPr bwMode="auto">
            <a:xfrm>
              <a:off x="3120" y="249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71" name="Line 79"/>
            <p:cNvSpPr>
              <a:spLocks noChangeShapeType="1"/>
            </p:cNvSpPr>
            <p:nvPr/>
          </p:nvSpPr>
          <p:spPr bwMode="auto">
            <a:xfrm>
              <a:off x="3216" y="2496"/>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72" name="Line 80"/>
            <p:cNvSpPr>
              <a:spLocks noChangeShapeType="1"/>
            </p:cNvSpPr>
            <p:nvPr/>
          </p:nvSpPr>
          <p:spPr bwMode="auto">
            <a:xfrm>
              <a:off x="3216" y="2832"/>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6" name="Group 81"/>
          <p:cNvGrpSpPr>
            <a:grpSpLocks/>
          </p:cNvGrpSpPr>
          <p:nvPr/>
        </p:nvGrpSpPr>
        <p:grpSpPr bwMode="auto">
          <a:xfrm>
            <a:off x="203200" y="5083176"/>
            <a:ext cx="6521451" cy="568325"/>
            <a:chOff x="327" y="3002"/>
            <a:chExt cx="3081" cy="358"/>
          </a:xfrm>
        </p:grpSpPr>
        <p:sp>
          <p:nvSpPr>
            <p:cNvPr id="136274" name="Text Box 82"/>
            <p:cNvSpPr txBox="1">
              <a:spLocks noChangeArrowheads="1"/>
            </p:cNvSpPr>
            <p:nvPr/>
          </p:nvSpPr>
          <p:spPr bwMode="auto">
            <a:xfrm>
              <a:off x="327" y="3002"/>
              <a:ext cx="19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Q</a:t>
              </a:r>
            </a:p>
          </p:txBody>
        </p:sp>
        <p:sp>
          <p:nvSpPr>
            <p:cNvPr id="136275" name="Line 83"/>
            <p:cNvSpPr>
              <a:spLocks noChangeShapeType="1"/>
            </p:cNvSpPr>
            <p:nvPr/>
          </p:nvSpPr>
          <p:spPr bwMode="auto">
            <a:xfrm>
              <a:off x="576" y="3024"/>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76" name="Line 84"/>
            <p:cNvSpPr>
              <a:spLocks noChangeShapeType="1"/>
            </p:cNvSpPr>
            <p:nvPr/>
          </p:nvSpPr>
          <p:spPr bwMode="auto">
            <a:xfrm>
              <a:off x="960" y="3024"/>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77" name="Line 85"/>
            <p:cNvSpPr>
              <a:spLocks noChangeShapeType="1"/>
            </p:cNvSpPr>
            <p:nvPr/>
          </p:nvSpPr>
          <p:spPr bwMode="auto">
            <a:xfrm>
              <a:off x="960" y="3360"/>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78" name="Line 86"/>
            <p:cNvSpPr>
              <a:spLocks noChangeShapeType="1"/>
            </p:cNvSpPr>
            <p:nvPr/>
          </p:nvSpPr>
          <p:spPr bwMode="auto">
            <a:xfrm flipV="1">
              <a:off x="1104" y="3024"/>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79" name="Line 87"/>
            <p:cNvSpPr>
              <a:spLocks noChangeShapeType="1"/>
            </p:cNvSpPr>
            <p:nvPr/>
          </p:nvSpPr>
          <p:spPr bwMode="auto">
            <a:xfrm>
              <a:off x="1104" y="3024"/>
              <a:ext cx="81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80" name="Line 88"/>
            <p:cNvSpPr>
              <a:spLocks noChangeShapeType="1"/>
            </p:cNvSpPr>
            <p:nvPr/>
          </p:nvSpPr>
          <p:spPr bwMode="auto">
            <a:xfrm>
              <a:off x="1920" y="3024"/>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81" name="Line 89"/>
            <p:cNvSpPr>
              <a:spLocks noChangeShapeType="1"/>
            </p:cNvSpPr>
            <p:nvPr/>
          </p:nvSpPr>
          <p:spPr bwMode="auto">
            <a:xfrm>
              <a:off x="1920" y="336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82" name="Line 90"/>
            <p:cNvSpPr>
              <a:spLocks noChangeShapeType="1"/>
            </p:cNvSpPr>
            <p:nvPr/>
          </p:nvSpPr>
          <p:spPr bwMode="auto">
            <a:xfrm flipV="1">
              <a:off x="2064" y="3024"/>
              <a:ext cx="0" cy="336"/>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83" name="Line 91"/>
            <p:cNvSpPr>
              <a:spLocks noChangeShapeType="1"/>
            </p:cNvSpPr>
            <p:nvPr/>
          </p:nvSpPr>
          <p:spPr bwMode="auto">
            <a:xfrm>
              <a:off x="2256" y="3024"/>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84" name="Line 92"/>
            <p:cNvSpPr>
              <a:spLocks noChangeShapeType="1"/>
            </p:cNvSpPr>
            <p:nvPr/>
          </p:nvSpPr>
          <p:spPr bwMode="auto">
            <a:xfrm>
              <a:off x="2256" y="336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85" name="Line 93"/>
            <p:cNvSpPr>
              <a:spLocks noChangeShapeType="1"/>
            </p:cNvSpPr>
            <p:nvPr/>
          </p:nvSpPr>
          <p:spPr bwMode="auto">
            <a:xfrm flipV="1">
              <a:off x="2400" y="3024"/>
              <a:ext cx="0" cy="336"/>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86" name="Line 94"/>
            <p:cNvSpPr>
              <a:spLocks noChangeShapeType="1"/>
            </p:cNvSpPr>
            <p:nvPr/>
          </p:nvSpPr>
          <p:spPr bwMode="auto">
            <a:xfrm>
              <a:off x="3120" y="3024"/>
              <a:ext cx="0" cy="33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87" name="Line 95"/>
            <p:cNvSpPr>
              <a:spLocks noChangeShapeType="1"/>
            </p:cNvSpPr>
            <p:nvPr/>
          </p:nvSpPr>
          <p:spPr bwMode="auto">
            <a:xfrm>
              <a:off x="3120" y="3360"/>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88" name="Line 96"/>
            <p:cNvSpPr>
              <a:spLocks noChangeShapeType="1"/>
            </p:cNvSpPr>
            <p:nvPr/>
          </p:nvSpPr>
          <p:spPr bwMode="auto">
            <a:xfrm flipV="1">
              <a:off x="3264" y="3024"/>
              <a:ext cx="0" cy="336"/>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89" name="Line 97"/>
            <p:cNvSpPr>
              <a:spLocks noChangeShapeType="1"/>
            </p:cNvSpPr>
            <p:nvPr/>
          </p:nvSpPr>
          <p:spPr bwMode="auto">
            <a:xfrm>
              <a:off x="2064" y="3024"/>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90" name="Line 98"/>
            <p:cNvSpPr>
              <a:spLocks noChangeShapeType="1"/>
            </p:cNvSpPr>
            <p:nvPr/>
          </p:nvSpPr>
          <p:spPr bwMode="auto">
            <a:xfrm>
              <a:off x="2400" y="3024"/>
              <a:ext cx="43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91" name="Line 99"/>
            <p:cNvSpPr>
              <a:spLocks noChangeShapeType="1"/>
            </p:cNvSpPr>
            <p:nvPr/>
          </p:nvSpPr>
          <p:spPr bwMode="auto">
            <a:xfrm>
              <a:off x="2832" y="3024"/>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36292" name="Line 100"/>
            <p:cNvSpPr>
              <a:spLocks noChangeShapeType="1"/>
            </p:cNvSpPr>
            <p:nvPr/>
          </p:nvSpPr>
          <p:spPr bwMode="auto">
            <a:xfrm>
              <a:off x="3264" y="3024"/>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6293" name="Line 101"/>
            <p:cNvSpPr>
              <a:spLocks noChangeShapeType="1"/>
            </p:cNvSpPr>
            <p:nvPr/>
          </p:nvSpPr>
          <p:spPr bwMode="auto">
            <a:xfrm>
              <a:off x="384" y="3072"/>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7" name="Group 102"/>
          <p:cNvGrpSpPr>
            <a:grpSpLocks/>
          </p:cNvGrpSpPr>
          <p:nvPr/>
        </p:nvGrpSpPr>
        <p:grpSpPr bwMode="auto">
          <a:xfrm>
            <a:off x="1524000" y="4356100"/>
            <a:ext cx="4876800" cy="2209800"/>
            <a:chOff x="960" y="2496"/>
            <a:chExt cx="2304" cy="1392"/>
          </a:xfrm>
        </p:grpSpPr>
        <p:sp>
          <p:nvSpPr>
            <p:cNvPr id="136295" name="Line 103"/>
            <p:cNvSpPr>
              <a:spLocks noChangeShapeType="1"/>
            </p:cNvSpPr>
            <p:nvPr/>
          </p:nvSpPr>
          <p:spPr bwMode="auto">
            <a:xfrm>
              <a:off x="960" y="2832"/>
              <a:ext cx="0" cy="1056"/>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36296" name="Line 104"/>
            <p:cNvSpPr>
              <a:spLocks noChangeShapeType="1"/>
            </p:cNvSpPr>
            <p:nvPr/>
          </p:nvSpPr>
          <p:spPr bwMode="auto">
            <a:xfrm>
              <a:off x="1104" y="2496"/>
              <a:ext cx="0" cy="1056"/>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36297" name="Line 105"/>
            <p:cNvSpPr>
              <a:spLocks noChangeShapeType="1"/>
            </p:cNvSpPr>
            <p:nvPr/>
          </p:nvSpPr>
          <p:spPr bwMode="auto">
            <a:xfrm>
              <a:off x="1584" y="2832"/>
              <a:ext cx="0" cy="1056"/>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36298" name="Line 106"/>
            <p:cNvSpPr>
              <a:spLocks noChangeShapeType="1"/>
            </p:cNvSpPr>
            <p:nvPr/>
          </p:nvSpPr>
          <p:spPr bwMode="auto">
            <a:xfrm>
              <a:off x="2256" y="2832"/>
              <a:ext cx="0" cy="1056"/>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36299" name="Line 107"/>
            <p:cNvSpPr>
              <a:spLocks noChangeShapeType="1"/>
            </p:cNvSpPr>
            <p:nvPr/>
          </p:nvSpPr>
          <p:spPr bwMode="auto">
            <a:xfrm>
              <a:off x="2400" y="2496"/>
              <a:ext cx="0" cy="1056"/>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36300" name="Line 108"/>
            <p:cNvSpPr>
              <a:spLocks noChangeShapeType="1"/>
            </p:cNvSpPr>
            <p:nvPr/>
          </p:nvSpPr>
          <p:spPr bwMode="auto">
            <a:xfrm>
              <a:off x="2832" y="2688"/>
              <a:ext cx="0" cy="1056"/>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36301" name="Line 109"/>
            <p:cNvSpPr>
              <a:spLocks noChangeShapeType="1"/>
            </p:cNvSpPr>
            <p:nvPr/>
          </p:nvSpPr>
          <p:spPr bwMode="auto">
            <a:xfrm>
              <a:off x="1920" y="2688"/>
              <a:ext cx="0" cy="672"/>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36302" name="Line 110"/>
            <p:cNvSpPr>
              <a:spLocks noChangeShapeType="1"/>
            </p:cNvSpPr>
            <p:nvPr/>
          </p:nvSpPr>
          <p:spPr bwMode="auto">
            <a:xfrm>
              <a:off x="2064" y="2832"/>
              <a:ext cx="0" cy="48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36303" name="Line 111"/>
            <p:cNvSpPr>
              <a:spLocks noChangeShapeType="1"/>
            </p:cNvSpPr>
            <p:nvPr/>
          </p:nvSpPr>
          <p:spPr bwMode="auto">
            <a:xfrm>
              <a:off x="3120" y="2832"/>
              <a:ext cx="0" cy="48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36304" name="Line 112"/>
            <p:cNvSpPr>
              <a:spLocks noChangeShapeType="1"/>
            </p:cNvSpPr>
            <p:nvPr/>
          </p:nvSpPr>
          <p:spPr bwMode="auto">
            <a:xfrm>
              <a:off x="3264" y="2832"/>
              <a:ext cx="0" cy="48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sp>
        <p:nvSpPr>
          <p:cNvPr id="136305" name="Line 113"/>
          <p:cNvSpPr>
            <a:spLocks noChangeShapeType="1"/>
          </p:cNvSpPr>
          <p:nvPr/>
        </p:nvSpPr>
        <p:spPr bwMode="auto">
          <a:xfrm>
            <a:off x="730251" y="6565900"/>
            <a:ext cx="111760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6306" name="Line 114"/>
          <p:cNvSpPr>
            <a:spLocks noChangeShapeType="1"/>
          </p:cNvSpPr>
          <p:nvPr/>
        </p:nvSpPr>
        <p:spPr bwMode="auto">
          <a:xfrm flipV="1">
            <a:off x="1847851" y="5956300"/>
            <a:ext cx="0" cy="6096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6307" name="Line 115"/>
          <p:cNvSpPr>
            <a:spLocks noChangeShapeType="1"/>
          </p:cNvSpPr>
          <p:nvPr/>
        </p:nvSpPr>
        <p:spPr bwMode="auto">
          <a:xfrm>
            <a:off x="1847851" y="5956300"/>
            <a:ext cx="101600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6308" name="Line 116"/>
          <p:cNvSpPr>
            <a:spLocks noChangeShapeType="1"/>
          </p:cNvSpPr>
          <p:nvPr/>
        </p:nvSpPr>
        <p:spPr bwMode="auto">
          <a:xfrm>
            <a:off x="2863851" y="5956300"/>
            <a:ext cx="0" cy="6096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6309" name="Line 117"/>
          <p:cNvSpPr>
            <a:spLocks noChangeShapeType="1"/>
          </p:cNvSpPr>
          <p:nvPr/>
        </p:nvSpPr>
        <p:spPr bwMode="auto">
          <a:xfrm>
            <a:off x="2863851" y="6565900"/>
            <a:ext cx="172720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6310" name="Line 118"/>
          <p:cNvSpPr>
            <a:spLocks noChangeShapeType="1"/>
          </p:cNvSpPr>
          <p:nvPr/>
        </p:nvSpPr>
        <p:spPr bwMode="auto">
          <a:xfrm>
            <a:off x="4591051" y="5956300"/>
            <a:ext cx="0" cy="6096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6311" name="Line 119"/>
          <p:cNvSpPr>
            <a:spLocks noChangeShapeType="1"/>
          </p:cNvSpPr>
          <p:nvPr/>
        </p:nvSpPr>
        <p:spPr bwMode="auto">
          <a:xfrm>
            <a:off x="4591051" y="5956300"/>
            <a:ext cx="91440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6312" name="Line 120"/>
          <p:cNvSpPr>
            <a:spLocks noChangeShapeType="1"/>
          </p:cNvSpPr>
          <p:nvPr/>
        </p:nvSpPr>
        <p:spPr bwMode="auto">
          <a:xfrm>
            <a:off x="5505451" y="5956300"/>
            <a:ext cx="0" cy="60960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136313" name="Line 121"/>
          <p:cNvSpPr>
            <a:spLocks noChangeShapeType="1"/>
          </p:cNvSpPr>
          <p:nvPr/>
        </p:nvSpPr>
        <p:spPr bwMode="auto">
          <a:xfrm>
            <a:off x="5505451" y="6565900"/>
            <a:ext cx="121920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6314" name="Text Box 122"/>
          <p:cNvSpPr txBox="1">
            <a:spLocks noChangeArrowheads="1"/>
          </p:cNvSpPr>
          <p:nvPr/>
        </p:nvSpPr>
        <p:spPr bwMode="auto">
          <a:xfrm>
            <a:off x="304801" y="6103938"/>
            <a:ext cx="478314"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O</a:t>
            </a:r>
          </a:p>
        </p:txBody>
      </p:sp>
      <p:grpSp>
        <p:nvGrpSpPr>
          <p:cNvPr id="8" name="Group 123"/>
          <p:cNvGrpSpPr>
            <a:grpSpLocks/>
          </p:cNvGrpSpPr>
          <p:nvPr/>
        </p:nvGrpSpPr>
        <p:grpSpPr bwMode="auto">
          <a:xfrm>
            <a:off x="3860800" y="1022350"/>
            <a:ext cx="2743200" cy="1201738"/>
            <a:chOff x="1680" y="528"/>
            <a:chExt cx="1296" cy="757"/>
          </a:xfrm>
        </p:grpSpPr>
        <p:sp>
          <p:nvSpPr>
            <p:cNvPr id="136316" name="Rectangle 124"/>
            <p:cNvSpPr>
              <a:spLocks noChangeArrowheads="1"/>
            </p:cNvSpPr>
            <p:nvPr/>
          </p:nvSpPr>
          <p:spPr bwMode="auto">
            <a:xfrm>
              <a:off x="1680" y="528"/>
              <a:ext cx="1296" cy="757"/>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D</a:t>
              </a:r>
              <a:r>
                <a:rPr kumimoji="1" lang="zh-CN" altLang="en-US" sz="2400" b="1">
                  <a:latin typeface="Times New Roman" pitchFamily="18" charset="0"/>
                </a:rPr>
                <a:t>触发器：</a:t>
              </a:r>
            </a:p>
            <a:p>
              <a:r>
                <a:rPr kumimoji="1" lang="en-US" altLang="zh-CN" sz="2400" b="1">
                  <a:latin typeface="Times New Roman" pitchFamily="18" charset="0"/>
                </a:rPr>
                <a:t>D</a:t>
              </a:r>
              <a:r>
                <a:rPr kumimoji="1" lang="zh-CN" altLang="en-US" sz="2400" b="1">
                  <a:latin typeface="Times New Roman" pitchFamily="18" charset="0"/>
                </a:rPr>
                <a:t>、</a:t>
              </a:r>
              <a:r>
                <a:rPr kumimoji="1" lang="en-US" altLang="zh-CN" sz="2400" b="1">
                  <a:latin typeface="Times New Roman" pitchFamily="18" charset="0"/>
                </a:rPr>
                <a:t>R</a:t>
              </a:r>
              <a:r>
                <a:rPr kumimoji="1" lang="zh-CN" altLang="en-US" sz="2400" b="1">
                  <a:latin typeface="Times New Roman" pitchFamily="18" charset="0"/>
                </a:rPr>
                <a:t>接</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a:t>
              </a:r>
            </a:p>
            <a:p>
              <a:r>
                <a:rPr kumimoji="1" lang="en-US" altLang="zh-CN" sz="2400" b="1">
                  <a:latin typeface="Times New Roman" pitchFamily="18" charset="0"/>
                </a:rPr>
                <a:t>CP</a:t>
              </a:r>
              <a:r>
                <a:rPr kumimoji="1" lang="zh-CN" altLang="en-US" sz="2400" b="1">
                  <a:latin typeface="Times New Roman" pitchFamily="18" charset="0"/>
                </a:rPr>
                <a:t>接</a:t>
              </a:r>
              <a:r>
                <a:rPr kumimoji="1" lang="en-US" altLang="zh-CN" sz="2400" b="1">
                  <a:latin typeface="Times New Roman" pitchFamily="18" charset="0"/>
                </a:rPr>
                <a:t>Q</a:t>
              </a:r>
            </a:p>
          </p:txBody>
        </p:sp>
        <p:sp>
          <p:nvSpPr>
            <p:cNvPr id="136317" name="Line 125"/>
            <p:cNvSpPr>
              <a:spLocks noChangeShapeType="1"/>
            </p:cNvSpPr>
            <p:nvPr/>
          </p:nvSpPr>
          <p:spPr bwMode="auto">
            <a:xfrm>
              <a:off x="2208" y="105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9" name="Group 126"/>
          <p:cNvGrpSpPr>
            <a:grpSpLocks/>
          </p:cNvGrpSpPr>
          <p:nvPr/>
        </p:nvGrpSpPr>
        <p:grpSpPr bwMode="auto">
          <a:xfrm>
            <a:off x="1828800" y="5118100"/>
            <a:ext cx="4572000" cy="457200"/>
            <a:chOff x="864" y="2976"/>
            <a:chExt cx="2160" cy="288"/>
          </a:xfrm>
        </p:grpSpPr>
        <p:sp>
          <p:nvSpPr>
            <p:cNvPr id="136319" name="Line 127"/>
            <p:cNvSpPr>
              <a:spLocks noChangeShapeType="1"/>
            </p:cNvSpPr>
            <p:nvPr/>
          </p:nvSpPr>
          <p:spPr bwMode="auto">
            <a:xfrm flipV="1">
              <a:off x="864" y="2976"/>
              <a:ext cx="0" cy="288"/>
            </a:xfrm>
            <a:prstGeom prst="line">
              <a:avLst/>
            </a:prstGeom>
            <a:noFill/>
            <a:ln w="57150">
              <a:solidFill>
                <a:srgbClr val="FF00FF"/>
              </a:solidFill>
              <a:round/>
              <a:headEnd/>
              <a:tailEnd type="triangle" w="med" len="med"/>
            </a:ln>
            <a:effectLst/>
          </p:spPr>
          <p:txBody>
            <a:bodyPr lIns="90000" tIns="46800" rIns="90000" bIns="46800">
              <a:spAutoFit/>
            </a:bodyPr>
            <a:lstStyle/>
            <a:p>
              <a:endParaRPr lang="zh-CN" altLang="en-US"/>
            </a:p>
          </p:txBody>
        </p:sp>
        <p:sp>
          <p:nvSpPr>
            <p:cNvPr id="136320" name="Line 128"/>
            <p:cNvSpPr>
              <a:spLocks noChangeShapeType="1"/>
            </p:cNvSpPr>
            <p:nvPr/>
          </p:nvSpPr>
          <p:spPr bwMode="auto">
            <a:xfrm flipV="1">
              <a:off x="1824" y="2976"/>
              <a:ext cx="0" cy="288"/>
            </a:xfrm>
            <a:prstGeom prst="line">
              <a:avLst/>
            </a:prstGeom>
            <a:noFill/>
            <a:ln w="57150">
              <a:solidFill>
                <a:srgbClr val="FF00FF"/>
              </a:solidFill>
              <a:round/>
              <a:headEnd/>
              <a:tailEnd type="triangle" w="med" len="med"/>
            </a:ln>
            <a:effectLst/>
          </p:spPr>
          <p:txBody>
            <a:bodyPr lIns="90000" tIns="46800" rIns="90000" bIns="46800">
              <a:spAutoFit/>
            </a:bodyPr>
            <a:lstStyle/>
            <a:p>
              <a:endParaRPr lang="zh-CN" altLang="en-US"/>
            </a:p>
          </p:txBody>
        </p:sp>
        <p:sp>
          <p:nvSpPr>
            <p:cNvPr id="136321" name="Line 129"/>
            <p:cNvSpPr>
              <a:spLocks noChangeShapeType="1"/>
            </p:cNvSpPr>
            <p:nvPr/>
          </p:nvSpPr>
          <p:spPr bwMode="auto">
            <a:xfrm flipV="1">
              <a:off x="2160" y="2976"/>
              <a:ext cx="0" cy="288"/>
            </a:xfrm>
            <a:prstGeom prst="line">
              <a:avLst/>
            </a:prstGeom>
            <a:noFill/>
            <a:ln w="57150">
              <a:solidFill>
                <a:srgbClr val="FF00FF"/>
              </a:solidFill>
              <a:round/>
              <a:headEnd/>
              <a:tailEnd type="triangle" w="med" len="med"/>
            </a:ln>
            <a:effectLst/>
          </p:spPr>
          <p:txBody>
            <a:bodyPr lIns="90000" tIns="46800" rIns="90000" bIns="46800">
              <a:spAutoFit/>
            </a:bodyPr>
            <a:lstStyle/>
            <a:p>
              <a:endParaRPr lang="zh-CN" altLang="en-US"/>
            </a:p>
          </p:txBody>
        </p:sp>
        <p:sp>
          <p:nvSpPr>
            <p:cNvPr id="136322" name="Line 130"/>
            <p:cNvSpPr>
              <a:spLocks noChangeShapeType="1"/>
            </p:cNvSpPr>
            <p:nvPr/>
          </p:nvSpPr>
          <p:spPr bwMode="auto">
            <a:xfrm flipV="1">
              <a:off x="3024" y="2976"/>
              <a:ext cx="0" cy="288"/>
            </a:xfrm>
            <a:prstGeom prst="line">
              <a:avLst/>
            </a:prstGeom>
            <a:noFill/>
            <a:ln w="57150">
              <a:solidFill>
                <a:srgbClr val="FF00FF"/>
              </a:solidFill>
              <a:round/>
              <a:headEnd/>
              <a:tailEnd type="triangle" w="med" len="med"/>
            </a:ln>
            <a:effectLst/>
          </p:spPr>
          <p:txBody>
            <a:bodyPr lIns="90000" tIns="46800" rIns="90000" bIns="46800">
              <a:spAutoFit/>
            </a:bodyPr>
            <a:lstStyle/>
            <a:p>
              <a:endParaRPr lang="zh-CN" altLang="en-US"/>
            </a:p>
          </p:txBody>
        </p:sp>
      </p:grpSp>
      <p:sp>
        <p:nvSpPr>
          <p:cNvPr id="136323" name="AutoShape 131"/>
          <p:cNvSpPr>
            <a:spLocks noChangeArrowheads="1"/>
          </p:cNvSpPr>
          <p:nvPr/>
        </p:nvSpPr>
        <p:spPr bwMode="auto">
          <a:xfrm>
            <a:off x="4176184" y="3614738"/>
            <a:ext cx="2207683" cy="503237"/>
          </a:xfrm>
          <a:prstGeom prst="wedgeRoundRectCallout">
            <a:avLst>
              <a:gd name="adj1" fmla="val -71477"/>
              <a:gd name="adj2" fmla="val 133282"/>
              <a:gd name="adj3" fmla="val 16667"/>
            </a:avLst>
          </a:prstGeom>
          <a:noFill/>
          <a:ln w="28575">
            <a:solidFill>
              <a:srgbClr val="FF00FF"/>
            </a:solidFill>
            <a:miter lim="800000"/>
            <a:headEnd/>
            <a:tailEnd/>
          </a:ln>
          <a:effectLst/>
        </p:spPr>
        <p:txBody>
          <a:bodyPr lIns="90000" tIns="46800" rIns="90000" bIns="46800"/>
          <a:lstStyle/>
          <a:p>
            <a:pPr algn="ctr"/>
            <a:r>
              <a:rPr kumimoji="1" lang="zh-CN" altLang="en-US" sz="2400" b="1">
                <a:latin typeface="Times New Roman" pitchFamily="18" charset="0"/>
              </a:rPr>
              <a:t>干扰脉冲</a:t>
            </a:r>
          </a:p>
        </p:txBody>
      </p:sp>
      <p:grpSp>
        <p:nvGrpSpPr>
          <p:cNvPr id="10" name="Group 138"/>
          <p:cNvGrpSpPr>
            <a:grpSpLocks/>
          </p:cNvGrpSpPr>
          <p:nvPr/>
        </p:nvGrpSpPr>
        <p:grpSpPr bwMode="auto">
          <a:xfrm>
            <a:off x="1200152" y="5175257"/>
            <a:ext cx="958849" cy="401638"/>
            <a:chOff x="567" y="3144"/>
            <a:chExt cx="453" cy="253"/>
          </a:xfrm>
        </p:grpSpPr>
        <p:sp>
          <p:nvSpPr>
            <p:cNvPr id="136331" name="Line 139"/>
            <p:cNvSpPr>
              <a:spLocks noChangeShapeType="1"/>
            </p:cNvSpPr>
            <p:nvPr/>
          </p:nvSpPr>
          <p:spPr bwMode="auto">
            <a:xfrm>
              <a:off x="567" y="3385"/>
              <a:ext cx="136" cy="0"/>
            </a:xfrm>
            <a:prstGeom prst="line">
              <a:avLst/>
            </a:prstGeom>
            <a:noFill/>
            <a:ln w="28575">
              <a:solidFill>
                <a:srgbClr val="CC3300"/>
              </a:solidFill>
              <a:round/>
              <a:headEnd/>
              <a:tailEnd type="triangle" w="med" len="med"/>
            </a:ln>
            <a:effectLst/>
          </p:spPr>
          <p:txBody>
            <a:bodyPr wrap="none" lIns="90000" tIns="46800" rIns="90000" bIns="46800">
              <a:spAutoFit/>
            </a:bodyPr>
            <a:lstStyle/>
            <a:p>
              <a:endParaRPr lang="zh-CN" altLang="en-US"/>
            </a:p>
          </p:txBody>
        </p:sp>
        <p:sp>
          <p:nvSpPr>
            <p:cNvPr id="136332" name="Line 140"/>
            <p:cNvSpPr>
              <a:spLocks noChangeShapeType="1"/>
            </p:cNvSpPr>
            <p:nvPr/>
          </p:nvSpPr>
          <p:spPr bwMode="auto">
            <a:xfrm flipH="1">
              <a:off x="884" y="3385"/>
              <a:ext cx="136" cy="0"/>
            </a:xfrm>
            <a:prstGeom prst="line">
              <a:avLst/>
            </a:prstGeom>
            <a:noFill/>
            <a:ln w="28575">
              <a:solidFill>
                <a:srgbClr val="CC3300"/>
              </a:solidFill>
              <a:round/>
              <a:headEnd/>
              <a:tailEnd type="triangle" w="med" len="med"/>
            </a:ln>
            <a:effectLst/>
          </p:spPr>
          <p:txBody>
            <a:bodyPr lIns="90000" tIns="46800" rIns="90000" bIns="46800">
              <a:spAutoFit/>
            </a:bodyPr>
            <a:lstStyle/>
            <a:p>
              <a:endParaRPr lang="zh-CN" altLang="en-US"/>
            </a:p>
          </p:txBody>
        </p:sp>
        <p:sp>
          <p:nvSpPr>
            <p:cNvPr id="136333" name="Text Box 141"/>
            <p:cNvSpPr txBox="1">
              <a:spLocks noChangeArrowheads="1"/>
            </p:cNvSpPr>
            <p:nvPr/>
          </p:nvSpPr>
          <p:spPr bwMode="auto">
            <a:xfrm>
              <a:off x="691" y="3144"/>
              <a:ext cx="207" cy="253"/>
            </a:xfrm>
            <a:prstGeom prst="rect">
              <a:avLst/>
            </a:prstGeom>
            <a:noFill/>
            <a:ln w="28575">
              <a:noFill/>
              <a:miter lim="800000"/>
              <a:headEnd/>
              <a:tailEnd/>
            </a:ln>
            <a:effectLst/>
          </p:spPr>
          <p:txBody>
            <a:bodyPr wrap="none" lIns="90000" tIns="46800" rIns="90000" bIns="46800">
              <a:spAutoFit/>
            </a:bodyPr>
            <a:lstStyle/>
            <a:p>
              <a:pPr algn="ctr"/>
              <a:r>
                <a:rPr kumimoji="1" lang="en-US" altLang="zh-CN" sz="2000" b="1">
                  <a:solidFill>
                    <a:srgbClr val="CC3300"/>
                  </a:solidFill>
                  <a:latin typeface="Times New Roman" pitchFamily="18" charset="0"/>
                </a:rPr>
                <a:t>t</a:t>
              </a:r>
              <a:r>
                <a:rPr kumimoji="1" lang="en-US" altLang="zh-CN" sz="2000" b="1" baseline="-25000">
                  <a:solidFill>
                    <a:srgbClr val="CC3300"/>
                  </a:solidFill>
                  <a:latin typeface="Times New Roman" pitchFamily="18" charset="0"/>
                </a:rPr>
                <a:t>W</a:t>
              </a:r>
            </a:p>
          </p:txBody>
        </p:sp>
      </p:grpSp>
      <p:sp>
        <p:nvSpPr>
          <p:cNvPr id="136334" name="AutoShape 142"/>
          <p:cNvSpPr>
            <a:spLocks noChangeArrowheads="1"/>
          </p:cNvSpPr>
          <p:nvPr/>
        </p:nvSpPr>
        <p:spPr bwMode="auto">
          <a:xfrm>
            <a:off x="4176184" y="3614738"/>
            <a:ext cx="2207683" cy="503237"/>
          </a:xfrm>
          <a:prstGeom prst="wedgeRoundRectCallout">
            <a:avLst>
              <a:gd name="adj1" fmla="val 44153"/>
              <a:gd name="adj2" fmla="val 113093"/>
              <a:gd name="adj3" fmla="val 16667"/>
            </a:avLst>
          </a:prstGeom>
          <a:noFill/>
          <a:ln w="28575">
            <a:solidFill>
              <a:srgbClr val="FF00FF"/>
            </a:solidFill>
            <a:miter lim="800000"/>
            <a:headEnd/>
            <a:tailEnd/>
          </a:ln>
          <a:effectLst/>
        </p:spPr>
        <p:txBody>
          <a:bodyPr lIns="90000" tIns="46800" rIns="90000" bIns="46800"/>
          <a:lstStyle/>
          <a:p>
            <a:pPr algn="ctr"/>
            <a:r>
              <a:rPr kumimoji="1" lang="zh-CN" altLang="en-US" sz="2400" b="1">
                <a:latin typeface="Times New Roman" pitchFamily="18" charset="0"/>
              </a:rPr>
              <a:t>干扰脉冲</a:t>
            </a:r>
          </a:p>
        </p:txBody>
      </p:sp>
      <p:sp>
        <p:nvSpPr>
          <p:cNvPr id="136335" name="Rectangle 143"/>
          <p:cNvSpPr>
            <a:spLocks noChangeArrowheads="1"/>
          </p:cNvSpPr>
          <p:nvPr/>
        </p:nvSpPr>
        <p:spPr bwMode="auto">
          <a:xfrm>
            <a:off x="1871134" y="5259368"/>
            <a:ext cx="181822" cy="371513"/>
          </a:xfrm>
          <a:prstGeom prst="rect">
            <a:avLst/>
          </a:prstGeom>
          <a:solidFill>
            <a:srgbClr val="008000">
              <a:alpha val="53999"/>
            </a:srgbClr>
          </a:solidFill>
          <a:ln w="28575">
            <a:noFill/>
            <a:miter lim="800000"/>
            <a:headEnd/>
            <a:tailEnd/>
          </a:ln>
          <a:effectLst/>
        </p:spPr>
        <p:txBody>
          <a:bodyPr wrap="none" lIns="90000" tIns="46800" rIns="90000" bIns="46800" anchor="ctr">
            <a:spAutoFit/>
          </a:bodyPr>
          <a:lstStyle/>
          <a:p>
            <a:endParaRPr lang="zh-CN" altLang="en-US"/>
          </a:p>
        </p:txBody>
      </p:sp>
      <p:sp>
        <p:nvSpPr>
          <p:cNvPr id="136336" name="Rectangle 144"/>
          <p:cNvSpPr>
            <a:spLocks noChangeArrowheads="1"/>
          </p:cNvSpPr>
          <p:nvPr/>
        </p:nvSpPr>
        <p:spPr bwMode="auto">
          <a:xfrm>
            <a:off x="4559301" y="5259368"/>
            <a:ext cx="181822" cy="371513"/>
          </a:xfrm>
          <a:prstGeom prst="rect">
            <a:avLst/>
          </a:prstGeom>
          <a:solidFill>
            <a:srgbClr val="008000">
              <a:alpha val="53999"/>
            </a:srgbClr>
          </a:solidFill>
          <a:ln w="28575">
            <a:noFill/>
            <a:miter lim="800000"/>
            <a:headEnd/>
            <a:tailEnd/>
          </a:ln>
          <a:effectLst/>
        </p:spPr>
        <p:txBody>
          <a:bodyPr wrap="none" lIns="90000" tIns="46800" rIns="90000" bIns="46800" anchor="ctr">
            <a:spAutoFit/>
          </a:bodyPr>
          <a:lstStyle/>
          <a:p>
            <a:endParaRPr lang="zh-CN" altLang="en-US"/>
          </a:p>
        </p:txBody>
      </p:sp>
      <p:sp>
        <p:nvSpPr>
          <p:cNvPr id="136337" name="Rectangle 145"/>
          <p:cNvSpPr>
            <a:spLocks noChangeArrowheads="1"/>
          </p:cNvSpPr>
          <p:nvPr/>
        </p:nvSpPr>
        <p:spPr bwMode="auto">
          <a:xfrm>
            <a:off x="3695701" y="5259368"/>
            <a:ext cx="181822" cy="371513"/>
          </a:xfrm>
          <a:prstGeom prst="rect">
            <a:avLst/>
          </a:prstGeom>
          <a:solidFill>
            <a:srgbClr val="FF0000">
              <a:alpha val="48000"/>
            </a:srgbClr>
          </a:solidFill>
          <a:ln w="28575">
            <a:noFill/>
            <a:miter lim="800000"/>
            <a:headEnd/>
            <a:tailEnd/>
          </a:ln>
          <a:effectLst/>
        </p:spPr>
        <p:txBody>
          <a:bodyPr wrap="none" lIns="90000" tIns="46800" rIns="90000" bIns="46800" anchor="ctr">
            <a:spAutoFit/>
          </a:bodyPr>
          <a:lstStyle/>
          <a:p>
            <a:endParaRPr lang="zh-CN" altLang="en-US"/>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6195"/>
                                        </p:tgtEl>
                                        <p:attrNameLst>
                                          <p:attrName>style.visibility</p:attrName>
                                        </p:attrNameLst>
                                      </p:cBhvr>
                                      <p:to>
                                        <p:strVal val="visible"/>
                                      </p:to>
                                    </p:set>
                                    <p:animEffect transition="in" filter="wipe(left)">
                                      <p:cBhvr>
                                        <p:cTn id="7" dur="500"/>
                                        <p:tgtEl>
                                          <p:spTgt spid="13619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Righ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6323"/>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13633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36253">
                                            <p:txEl>
                                              <p:pRg st="0" end="0"/>
                                            </p:txEl>
                                          </p:spTgt>
                                        </p:tgtEl>
                                        <p:attrNameLst>
                                          <p:attrName>style.visibility</p:attrName>
                                        </p:attrNameLst>
                                      </p:cBhvr>
                                      <p:to>
                                        <p:strVal val="visible"/>
                                      </p:to>
                                    </p:set>
                                    <p:animEffect transition="in" filter="blinds(horizontal)">
                                      <p:cBhvr>
                                        <p:cTn id="48" dur="500"/>
                                        <p:tgtEl>
                                          <p:spTgt spid="136253">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136253">
                                            <p:txEl>
                                              <p:pRg st="1" end="1"/>
                                            </p:txEl>
                                          </p:spTgt>
                                        </p:tgtEl>
                                        <p:attrNameLst>
                                          <p:attrName>style.visibility</p:attrName>
                                        </p:attrNameLst>
                                      </p:cBhvr>
                                      <p:to>
                                        <p:strVal val="visible"/>
                                      </p:to>
                                    </p:set>
                                    <p:animEffect transition="in" filter="blinds(horizontal)">
                                      <p:cBhvr>
                                        <p:cTn id="53" dur="500"/>
                                        <p:tgtEl>
                                          <p:spTgt spid="136253">
                                            <p:txEl>
                                              <p:pRg st="1" end="1"/>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36253">
                                            <p:txEl>
                                              <p:pRg st="2" end="2"/>
                                            </p:txEl>
                                          </p:spTgt>
                                        </p:tgtEl>
                                        <p:attrNameLst>
                                          <p:attrName>style.visibility</p:attrName>
                                        </p:attrNameLst>
                                      </p:cBhvr>
                                      <p:to>
                                        <p:strVal val="visible"/>
                                      </p:to>
                                    </p:set>
                                    <p:animEffect transition="in" filter="blinds(horizontal)">
                                      <p:cBhvr>
                                        <p:cTn id="58" dur="500"/>
                                        <p:tgtEl>
                                          <p:spTgt spid="136253">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36253">
                                            <p:txEl>
                                              <p:pRg st="3" end="3"/>
                                            </p:txEl>
                                          </p:spTgt>
                                        </p:tgtEl>
                                        <p:attrNameLst>
                                          <p:attrName>style.visibility</p:attrName>
                                        </p:attrNameLst>
                                      </p:cBhvr>
                                      <p:to>
                                        <p:strVal val="visible"/>
                                      </p:to>
                                    </p:set>
                                    <p:animEffect transition="in" filter="blinds(horizontal)">
                                      <p:cBhvr>
                                        <p:cTn id="63" dur="500"/>
                                        <p:tgtEl>
                                          <p:spTgt spid="136253">
                                            <p:txEl>
                                              <p:pRg st="3" end="3"/>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grpId="0" nodeType="clickEffect">
                                  <p:stCondLst>
                                    <p:cond delay="0"/>
                                  </p:stCondLst>
                                  <p:childTnLst>
                                    <p:set>
                                      <p:cBhvr>
                                        <p:cTn id="67" dur="1" fill="hold">
                                          <p:stCondLst>
                                            <p:cond delay="0"/>
                                          </p:stCondLst>
                                        </p:cTn>
                                        <p:tgtEl>
                                          <p:spTgt spid="136253">
                                            <p:txEl>
                                              <p:pRg st="4" end="4"/>
                                            </p:txEl>
                                          </p:spTgt>
                                        </p:tgtEl>
                                        <p:attrNameLst>
                                          <p:attrName>style.visibility</p:attrName>
                                        </p:attrNameLst>
                                      </p:cBhvr>
                                      <p:to>
                                        <p:strVal val="visible"/>
                                      </p:to>
                                    </p:set>
                                    <p:animEffect transition="in" filter="blinds(horizontal)">
                                      <p:cBhvr>
                                        <p:cTn id="68" dur="500"/>
                                        <p:tgtEl>
                                          <p:spTgt spid="136253">
                                            <p:txEl>
                                              <p:pRg st="4" end="4"/>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grpId="0" nodeType="clickEffect">
                                  <p:stCondLst>
                                    <p:cond delay="0"/>
                                  </p:stCondLst>
                                  <p:childTnLst>
                                    <p:set>
                                      <p:cBhvr>
                                        <p:cTn id="72" dur="1" fill="hold">
                                          <p:stCondLst>
                                            <p:cond delay="0"/>
                                          </p:stCondLst>
                                        </p:cTn>
                                        <p:tgtEl>
                                          <p:spTgt spid="136253">
                                            <p:txEl>
                                              <p:pRg st="5" end="5"/>
                                            </p:txEl>
                                          </p:spTgt>
                                        </p:tgtEl>
                                        <p:attrNameLst>
                                          <p:attrName>style.visibility</p:attrName>
                                        </p:attrNameLst>
                                      </p:cBhvr>
                                      <p:to>
                                        <p:strVal val="visible"/>
                                      </p:to>
                                    </p:set>
                                    <p:animEffect transition="in" filter="blinds(horizontal)">
                                      <p:cBhvr>
                                        <p:cTn id="73" dur="500"/>
                                        <p:tgtEl>
                                          <p:spTgt spid="136253">
                                            <p:txEl>
                                              <p:pRg st="5" end="5"/>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down)">
                                      <p:cBhvr>
                                        <p:cTn id="78" dur="500"/>
                                        <p:tgtEl>
                                          <p:spTgt spid="9"/>
                                        </p:tgtEl>
                                      </p:cBhvr>
                                    </p:animEffect>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136314"/>
                                        </p:tgtEl>
                                        <p:attrNameLst>
                                          <p:attrName>style.visibility</p:attrName>
                                        </p:attrNameLst>
                                      </p:cBhvr>
                                      <p:to>
                                        <p:strVal val="visible"/>
                                      </p:to>
                                    </p:set>
                                    <p:anim calcmode="lin" valueType="num">
                                      <p:cBhvr additive="base">
                                        <p:cTn id="83" dur="500" fill="hold"/>
                                        <p:tgtEl>
                                          <p:spTgt spid="136314"/>
                                        </p:tgtEl>
                                        <p:attrNameLst>
                                          <p:attrName>ppt_x</p:attrName>
                                        </p:attrNameLst>
                                      </p:cBhvr>
                                      <p:tavLst>
                                        <p:tav tm="0">
                                          <p:val>
                                            <p:strVal val="0-#ppt_w/2"/>
                                          </p:val>
                                        </p:tav>
                                        <p:tav tm="100000">
                                          <p:val>
                                            <p:strVal val="#ppt_x"/>
                                          </p:val>
                                        </p:tav>
                                      </p:tavLst>
                                    </p:anim>
                                    <p:anim calcmode="lin" valueType="num">
                                      <p:cBhvr additive="base">
                                        <p:cTn id="84" dur="500" fill="hold"/>
                                        <p:tgtEl>
                                          <p:spTgt spid="136314"/>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136305"/>
                                        </p:tgtEl>
                                        <p:attrNameLst>
                                          <p:attrName>style.visibility</p:attrName>
                                        </p:attrNameLst>
                                      </p:cBhvr>
                                      <p:to>
                                        <p:strVal val="visible"/>
                                      </p:to>
                                    </p:set>
                                    <p:animEffect transition="in" filter="wipe(left)">
                                      <p:cBhvr>
                                        <p:cTn id="89" dur="500"/>
                                        <p:tgtEl>
                                          <p:spTgt spid="136305"/>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136306"/>
                                        </p:tgtEl>
                                        <p:attrNameLst>
                                          <p:attrName>style.visibility</p:attrName>
                                        </p:attrNameLst>
                                      </p:cBhvr>
                                      <p:to>
                                        <p:strVal val="visible"/>
                                      </p:to>
                                    </p:set>
                                    <p:animEffect transition="in" filter="wipe(down)">
                                      <p:cBhvr>
                                        <p:cTn id="94" dur="500"/>
                                        <p:tgtEl>
                                          <p:spTgt spid="136306"/>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136307"/>
                                        </p:tgtEl>
                                        <p:attrNameLst>
                                          <p:attrName>style.visibility</p:attrName>
                                        </p:attrNameLst>
                                      </p:cBhvr>
                                      <p:to>
                                        <p:strVal val="visible"/>
                                      </p:to>
                                    </p:set>
                                    <p:animEffect transition="in" filter="wipe(left)">
                                      <p:cBhvr>
                                        <p:cTn id="99" dur="500"/>
                                        <p:tgtEl>
                                          <p:spTgt spid="136307"/>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1" fill="hold" grpId="0" nodeType="clickEffect">
                                  <p:stCondLst>
                                    <p:cond delay="0"/>
                                  </p:stCondLst>
                                  <p:childTnLst>
                                    <p:set>
                                      <p:cBhvr>
                                        <p:cTn id="103" dur="1" fill="hold">
                                          <p:stCondLst>
                                            <p:cond delay="0"/>
                                          </p:stCondLst>
                                        </p:cTn>
                                        <p:tgtEl>
                                          <p:spTgt spid="136308"/>
                                        </p:tgtEl>
                                        <p:attrNameLst>
                                          <p:attrName>style.visibility</p:attrName>
                                        </p:attrNameLst>
                                      </p:cBhvr>
                                      <p:to>
                                        <p:strVal val="visible"/>
                                      </p:to>
                                    </p:set>
                                    <p:animEffect transition="in" filter="wipe(up)">
                                      <p:cBhvr>
                                        <p:cTn id="104" dur="500"/>
                                        <p:tgtEl>
                                          <p:spTgt spid="136308"/>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136309"/>
                                        </p:tgtEl>
                                        <p:attrNameLst>
                                          <p:attrName>style.visibility</p:attrName>
                                        </p:attrNameLst>
                                      </p:cBhvr>
                                      <p:to>
                                        <p:strVal val="visible"/>
                                      </p:to>
                                    </p:set>
                                    <p:animEffect transition="in" filter="wipe(left)">
                                      <p:cBhvr>
                                        <p:cTn id="109" dur="500"/>
                                        <p:tgtEl>
                                          <p:spTgt spid="136309"/>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4" fill="hold" grpId="0" nodeType="clickEffect">
                                  <p:stCondLst>
                                    <p:cond delay="0"/>
                                  </p:stCondLst>
                                  <p:childTnLst>
                                    <p:set>
                                      <p:cBhvr>
                                        <p:cTn id="113" dur="1" fill="hold">
                                          <p:stCondLst>
                                            <p:cond delay="0"/>
                                          </p:stCondLst>
                                        </p:cTn>
                                        <p:tgtEl>
                                          <p:spTgt spid="136310"/>
                                        </p:tgtEl>
                                        <p:attrNameLst>
                                          <p:attrName>style.visibility</p:attrName>
                                        </p:attrNameLst>
                                      </p:cBhvr>
                                      <p:to>
                                        <p:strVal val="visible"/>
                                      </p:to>
                                    </p:set>
                                    <p:animEffect transition="in" filter="wipe(down)">
                                      <p:cBhvr>
                                        <p:cTn id="114" dur="500"/>
                                        <p:tgtEl>
                                          <p:spTgt spid="136310"/>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136311"/>
                                        </p:tgtEl>
                                        <p:attrNameLst>
                                          <p:attrName>style.visibility</p:attrName>
                                        </p:attrNameLst>
                                      </p:cBhvr>
                                      <p:to>
                                        <p:strVal val="visible"/>
                                      </p:to>
                                    </p:set>
                                    <p:animEffect transition="in" filter="wipe(left)">
                                      <p:cBhvr>
                                        <p:cTn id="119" dur="500"/>
                                        <p:tgtEl>
                                          <p:spTgt spid="136311"/>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0"/>
                                  </p:stCondLst>
                                  <p:childTnLst>
                                    <p:set>
                                      <p:cBhvr>
                                        <p:cTn id="123" dur="1" fill="hold">
                                          <p:stCondLst>
                                            <p:cond delay="0"/>
                                          </p:stCondLst>
                                        </p:cTn>
                                        <p:tgtEl>
                                          <p:spTgt spid="136312"/>
                                        </p:tgtEl>
                                        <p:attrNameLst>
                                          <p:attrName>style.visibility</p:attrName>
                                        </p:attrNameLst>
                                      </p:cBhvr>
                                      <p:to>
                                        <p:strVal val="visible"/>
                                      </p:to>
                                    </p:set>
                                    <p:animEffect transition="in" filter="wipe(up)">
                                      <p:cBhvr>
                                        <p:cTn id="124" dur="500"/>
                                        <p:tgtEl>
                                          <p:spTgt spid="136312"/>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136313"/>
                                        </p:tgtEl>
                                        <p:attrNameLst>
                                          <p:attrName>style.visibility</p:attrName>
                                        </p:attrNameLst>
                                      </p:cBhvr>
                                      <p:to>
                                        <p:strVal val="visible"/>
                                      </p:to>
                                    </p:set>
                                    <p:animEffect transition="in" filter="wipe(left)">
                                      <p:cBhvr>
                                        <p:cTn id="129" dur="500"/>
                                        <p:tgtEl>
                                          <p:spTgt spid="136313"/>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grpId="0" nodeType="clickEffect">
                                  <p:stCondLst>
                                    <p:cond delay="0"/>
                                  </p:stCondLst>
                                  <p:childTnLst>
                                    <p:set>
                                      <p:cBhvr>
                                        <p:cTn id="133" dur="1" fill="hold">
                                          <p:stCondLst>
                                            <p:cond delay="0"/>
                                          </p:stCondLst>
                                        </p:cTn>
                                        <p:tgtEl>
                                          <p:spTgt spid="136335"/>
                                        </p:tgtEl>
                                        <p:attrNameLst>
                                          <p:attrName>style.visibility</p:attrName>
                                        </p:attrNameLst>
                                      </p:cBhvr>
                                      <p:to>
                                        <p:strVal val="visible"/>
                                      </p:to>
                                    </p:set>
                                    <p:animEffect transition="in" filter="wipe(down)">
                                      <p:cBhvr>
                                        <p:cTn id="134" dur="500"/>
                                        <p:tgtEl>
                                          <p:spTgt spid="136335"/>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136336"/>
                                        </p:tgtEl>
                                        <p:attrNameLst>
                                          <p:attrName>style.visibility</p:attrName>
                                        </p:attrNameLst>
                                      </p:cBhvr>
                                      <p:to>
                                        <p:strVal val="visible"/>
                                      </p:to>
                                    </p:set>
                                    <p:animEffect transition="in" filter="wipe(down)">
                                      <p:cBhvr>
                                        <p:cTn id="137" dur="500"/>
                                        <p:tgtEl>
                                          <p:spTgt spid="136336"/>
                                        </p:tgtEl>
                                      </p:cBhvr>
                                    </p:animEffect>
                                  </p:childTnLst>
                                </p:cTn>
                              </p:par>
                            </p:childTnLst>
                          </p:cTn>
                        </p:par>
                      </p:childTnLst>
                    </p:cTn>
                  </p:par>
                  <p:par>
                    <p:cTn id="138" fill="hold">
                      <p:stCondLst>
                        <p:cond delay="indefinite"/>
                      </p:stCondLst>
                      <p:childTnLst>
                        <p:par>
                          <p:cTn id="139" fill="hold">
                            <p:stCondLst>
                              <p:cond delay="0"/>
                            </p:stCondLst>
                            <p:childTnLst>
                              <p:par>
                                <p:cTn id="140" presetID="9" presetClass="entr" presetSubtype="0" fill="hold" grpId="0" nodeType="clickEffect">
                                  <p:stCondLst>
                                    <p:cond delay="0"/>
                                  </p:stCondLst>
                                  <p:childTnLst>
                                    <p:set>
                                      <p:cBhvr>
                                        <p:cTn id="141" dur="1" fill="hold">
                                          <p:stCondLst>
                                            <p:cond delay="0"/>
                                          </p:stCondLst>
                                        </p:cTn>
                                        <p:tgtEl>
                                          <p:spTgt spid="136196">
                                            <p:txEl>
                                              <p:pRg st="0" end="0"/>
                                            </p:txEl>
                                          </p:spTgt>
                                        </p:tgtEl>
                                        <p:attrNameLst>
                                          <p:attrName>style.visibility</p:attrName>
                                        </p:attrNameLst>
                                      </p:cBhvr>
                                      <p:to>
                                        <p:strVal val="visible"/>
                                      </p:to>
                                    </p:set>
                                    <p:animEffect transition="in" filter="dissolve">
                                      <p:cBhvr>
                                        <p:cTn id="142" dur="500"/>
                                        <p:tgtEl>
                                          <p:spTgt spid="136196">
                                            <p:txEl>
                                              <p:pRg st="0" end="0"/>
                                            </p:txEl>
                                          </p:spTgt>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4" fill="hold" grpId="0" nodeType="clickEffect">
                                  <p:stCondLst>
                                    <p:cond delay="0"/>
                                  </p:stCondLst>
                                  <p:childTnLst>
                                    <p:set>
                                      <p:cBhvr>
                                        <p:cTn id="146" dur="1" fill="hold">
                                          <p:stCondLst>
                                            <p:cond delay="0"/>
                                          </p:stCondLst>
                                        </p:cTn>
                                        <p:tgtEl>
                                          <p:spTgt spid="136337"/>
                                        </p:tgtEl>
                                        <p:attrNameLst>
                                          <p:attrName>style.visibility</p:attrName>
                                        </p:attrNameLst>
                                      </p:cBhvr>
                                      <p:to>
                                        <p:strVal val="visible"/>
                                      </p:to>
                                    </p:set>
                                    <p:animEffect transition="in" filter="wipe(down)">
                                      <p:cBhvr>
                                        <p:cTn id="147" dur="500"/>
                                        <p:tgtEl>
                                          <p:spTgt spid="136337"/>
                                        </p:tgtEl>
                                      </p:cBhvr>
                                    </p:animEffect>
                                  </p:childTnLst>
                                </p:cTn>
                              </p:par>
                            </p:childTnLst>
                          </p:cTn>
                        </p:par>
                      </p:childTnLst>
                    </p:cTn>
                  </p:par>
                  <p:par>
                    <p:cTn id="148" fill="hold">
                      <p:stCondLst>
                        <p:cond delay="indefinite"/>
                      </p:stCondLst>
                      <p:childTnLst>
                        <p:par>
                          <p:cTn id="149" fill="hold">
                            <p:stCondLst>
                              <p:cond delay="0"/>
                            </p:stCondLst>
                            <p:childTnLst>
                              <p:par>
                                <p:cTn id="150" presetID="9" presetClass="entr" presetSubtype="0" fill="hold" grpId="0" nodeType="clickEffect">
                                  <p:stCondLst>
                                    <p:cond delay="0"/>
                                  </p:stCondLst>
                                  <p:childTnLst>
                                    <p:set>
                                      <p:cBhvr>
                                        <p:cTn id="151" dur="1" fill="hold">
                                          <p:stCondLst>
                                            <p:cond delay="0"/>
                                          </p:stCondLst>
                                        </p:cTn>
                                        <p:tgtEl>
                                          <p:spTgt spid="136196">
                                            <p:txEl>
                                              <p:pRg st="1" end="1"/>
                                            </p:txEl>
                                          </p:spTgt>
                                        </p:tgtEl>
                                        <p:attrNameLst>
                                          <p:attrName>style.visibility</p:attrName>
                                        </p:attrNameLst>
                                      </p:cBhvr>
                                      <p:to>
                                        <p:strVal val="visible"/>
                                      </p:to>
                                    </p:set>
                                    <p:animEffect transition="in" filter="dissolve">
                                      <p:cBhvr>
                                        <p:cTn id="152" dur="500"/>
                                        <p:tgtEl>
                                          <p:spTgt spid="136196">
                                            <p:txEl>
                                              <p:pRg st="1" end="1"/>
                                            </p:txEl>
                                          </p:spTgt>
                                        </p:tgtEl>
                                      </p:cBhvr>
                                    </p:animEffect>
                                  </p:childTnLst>
                                </p:cTn>
                              </p:par>
                            </p:childTnLst>
                          </p:cTn>
                        </p:par>
                        <p:par>
                          <p:cTn id="153" fill="hold">
                            <p:stCondLst>
                              <p:cond delay="500"/>
                            </p:stCondLst>
                            <p:childTnLst>
                              <p:par>
                                <p:cTn id="154" presetID="2" presetClass="entr" presetSubtype="4" fill="hold" grpId="0" nodeType="afterEffect">
                                  <p:stCondLst>
                                    <p:cond delay="0"/>
                                  </p:stCondLst>
                                  <p:childTnLst>
                                    <p:set>
                                      <p:cBhvr>
                                        <p:cTn id="155" dur="1" fill="hold">
                                          <p:stCondLst>
                                            <p:cond delay="0"/>
                                          </p:stCondLst>
                                        </p:cTn>
                                        <p:tgtEl>
                                          <p:spTgt spid="136200"/>
                                        </p:tgtEl>
                                        <p:attrNameLst>
                                          <p:attrName>style.visibility</p:attrName>
                                        </p:attrNameLst>
                                      </p:cBhvr>
                                      <p:to>
                                        <p:strVal val="visible"/>
                                      </p:to>
                                    </p:set>
                                    <p:anim calcmode="lin" valueType="num">
                                      <p:cBhvr additive="base">
                                        <p:cTn id="156" dur="500" fill="hold"/>
                                        <p:tgtEl>
                                          <p:spTgt spid="136200"/>
                                        </p:tgtEl>
                                        <p:attrNameLst>
                                          <p:attrName>ppt_x</p:attrName>
                                        </p:attrNameLst>
                                      </p:cBhvr>
                                      <p:tavLst>
                                        <p:tav tm="0">
                                          <p:val>
                                            <p:strVal val="#ppt_x"/>
                                          </p:val>
                                        </p:tav>
                                        <p:tav tm="100000">
                                          <p:val>
                                            <p:strVal val="#ppt_x"/>
                                          </p:val>
                                        </p:tav>
                                      </p:tavLst>
                                    </p:anim>
                                    <p:anim calcmode="lin" valueType="num">
                                      <p:cBhvr additive="base">
                                        <p:cTn id="157" dur="500" fill="hold"/>
                                        <p:tgtEl>
                                          <p:spTgt spid="136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autoUpdateAnimBg="0"/>
      <p:bldP spid="136196" grpId="0" build="p" autoUpdateAnimBg="0"/>
      <p:bldP spid="136200" grpId="0" autoUpdateAnimBg="0"/>
      <p:bldP spid="136253" grpId="0" build="p" autoUpdateAnimBg="0"/>
      <p:bldP spid="136305" grpId="0" animBg="1"/>
      <p:bldP spid="136306" grpId="0" animBg="1"/>
      <p:bldP spid="136307" grpId="0" animBg="1"/>
      <p:bldP spid="136308" grpId="0" animBg="1"/>
      <p:bldP spid="136309" grpId="0" animBg="1"/>
      <p:bldP spid="136310" grpId="0" animBg="1"/>
      <p:bldP spid="136311" grpId="0" animBg="1"/>
      <p:bldP spid="136312" grpId="0" animBg="1"/>
      <p:bldP spid="136313" grpId="0" animBg="1"/>
      <p:bldP spid="136314" grpId="0" autoUpdateAnimBg="0"/>
      <p:bldP spid="136323" grpId="0" animBg="1"/>
      <p:bldP spid="136334" grpId="0" animBg="1"/>
      <p:bldP spid="136335" grpId="0" animBg="1"/>
      <p:bldP spid="136336" grpId="0" animBg="1"/>
      <p:bldP spid="13633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灯片编号占位符 2"/>
          <p:cNvSpPr>
            <a:spLocks noGrp="1"/>
          </p:cNvSpPr>
          <p:nvPr>
            <p:ph type="sldNum" sz="quarter" idx="11"/>
          </p:nvPr>
        </p:nvSpPr>
        <p:spPr/>
        <p:txBody>
          <a:bodyPr/>
          <a:lstStyle/>
          <a:p>
            <a:fld id="{9E6F61D8-FE04-4727-8966-734C58439D64}" type="slidenum">
              <a:rPr lang="en-US" altLang="zh-CN"/>
              <a:pPr/>
              <a:t>28</a:t>
            </a:fld>
            <a:endParaRPr lang="en-US" altLang="zh-CN"/>
          </a:p>
        </p:txBody>
      </p:sp>
      <p:sp>
        <p:nvSpPr>
          <p:cNvPr id="137218" name="Rectangle 2"/>
          <p:cNvSpPr>
            <a:spLocks noGrp="1" noChangeArrowheads="1"/>
          </p:cNvSpPr>
          <p:nvPr>
            <p:ph type="title" idx="4294967295"/>
          </p:nvPr>
        </p:nvSpPr>
        <p:spPr>
          <a:xfrm>
            <a:off x="304800" y="328614"/>
            <a:ext cx="11176000" cy="579437"/>
          </a:xfrm>
        </p:spPr>
        <p:txBody>
          <a:bodyPr/>
          <a:lstStyle/>
          <a:p>
            <a:pPr algn="ctr"/>
            <a:r>
              <a:rPr lang="en-US" altLang="zh-CN" sz="3200" b="1" dirty="0" smtClean="0">
                <a:solidFill>
                  <a:srgbClr val="CC3300"/>
                </a:solidFill>
                <a:latin typeface="Times New Roman" pitchFamily="18" charset="0"/>
              </a:rPr>
              <a:t>6.3  </a:t>
            </a:r>
            <a:r>
              <a:rPr lang="zh-CN" altLang="en-US" sz="3200" b="1" dirty="0">
                <a:solidFill>
                  <a:srgbClr val="CC3300"/>
                </a:solidFill>
                <a:latin typeface="Times New Roman" pitchFamily="18" charset="0"/>
                <a:ea typeface="黑体" pitchFamily="49" charset="-122"/>
              </a:rPr>
              <a:t>施密特触发器</a:t>
            </a:r>
          </a:p>
        </p:txBody>
      </p:sp>
      <p:sp>
        <p:nvSpPr>
          <p:cNvPr id="137233" name="Text Box 17"/>
          <p:cNvSpPr txBox="1">
            <a:spLocks noChangeArrowheads="1"/>
          </p:cNvSpPr>
          <p:nvPr/>
        </p:nvSpPr>
        <p:spPr bwMode="auto">
          <a:xfrm>
            <a:off x="527051" y="1651001"/>
            <a:ext cx="7721600" cy="1571842"/>
          </a:xfrm>
          <a:prstGeom prst="rect">
            <a:avLst/>
          </a:prstGeom>
          <a:noFill/>
          <a:ln w="28575">
            <a:noFill/>
            <a:miter lim="800000"/>
            <a:headEnd/>
            <a:tailEnd/>
          </a:ln>
          <a:effectLst/>
        </p:spPr>
        <p:txBody>
          <a:bodyPr lIns="90000" tIns="46800" rIns="90000" bIns="46800">
            <a:spAutoFit/>
          </a:bodyPr>
          <a:lstStyle/>
          <a:p>
            <a:pPr>
              <a:buClr>
                <a:srgbClr val="FF0000"/>
              </a:buClr>
              <a:buFont typeface="Wingdings" pitchFamily="2" charset="2"/>
              <a:buChar char="v"/>
            </a:pPr>
            <a:r>
              <a:rPr kumimoji="1" lang="zh-CN" altLang="en-US" sz="2400" b="1">
                <a:latin typeface="Times New Roman" pitchFamily="18" charset="0"/>
              </a:rPr>
              <a:t>具有两个稳态；</a:t>
            </a:r>
          </a:p>
          <a:p>
            <a:pPr>
              <a:buClr>
                <a:srgbClr val="FF0000"/>
              </a:buClr>
              <a:buFont typeface="Wingdings" pitchFamily="2" charset="2"/>
              <a:buChar char="v"/>
            </a:pPr>
            <a:r>
              <a:rPr kumimoji="1" lang="zh-CN" altLang="en-US" sz="2400" b="1">
                <a:latin typeface="Times New Roman" pitchFamily="18" charset="0"/>
              </a:rPr>
              <a:t>电路状态的</a:t>
            </a:r>
            <a:r>
              <a:rPr kumimoji="1" lang="zh-CN" altLang="en-US" sz="2400" b="1">
                <a:solidFill>
                  <a:srgbClr val="FF0066"/>
                </a:solidFill>
                <a:latin typeface="Times New Roman" pitchFamily="18" charset="0"/>
              </a:rPr>
              <a:t>转换与维持</a:t>
            </a:r>
            <a:r>
              <a:rPr kumimoji="1" lang="zh-CN" altLang="en-US" sz="2400" b="1">
                <a:latin typeface="Times New Roman" pitchFamily="18" charset="0"/>
              </a:rPr>
              <a:t>均依赖于外加触   发电平，输入电压在某一点上会导致输出  电压的突变；</a:t>
            </a:r>
          </a:p>
          <a:p>
            <a:pPr>
              <a:buClr>
                <a:srgbClr val="FF0000"/>
              </a:buClr>
              <a:buFont typeface="Wingdings" pitchFamily="2" charset="2"/>
              <a:buChar char="v"/>
            </a:pPr>
            <a:r>
              <a:rPr kumimoji="1" lang="zh-CN" altLang="en-US" sz="2400" b="1">
                <a:latin typeface="Times New Roman" pitchFamily="18" charset="0"/>
              </a:rPr>
              <a:t>输入信号电压上升和下降对应的阈值电 压不同。</a:t>
            </a:r>
          </a:p>
        </p:txBody>
      </p:sp>
      <p:sp>
        <p:nvSpPr>
          <p:cNvPr id="137273" name="Rectangle 57"/>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2" name="Group 58"/>
          <p:cNvGrpSpPr>
            <a:grpSpLocks/>
          </p:cNvGrpSpPr>
          <p:nvPr/>
        </p:nvGrpSpPr>
        <p:grpSpPr bwMode="auto">
          <a:xfrm>
            <a:off x="8496300" y="1774825"/>
            <a:ext cx="2743200" cy="1371600"/>
            <a:chOff x="336" y="1104"/>
            <a:chExt cx="1296" cy="864"/>
          </a:xfrm>
        </p:grpSpPr>
        <p:sp>
          <p:nvSpPr>
            <p:cNvPr id="137275" name="Line 59"/>
            <p:cNvSpPr>
              <a:spLocks noChangeShapeType="1"/>
            </p:cNvSpPr>
            <p:nvPr/>
          </p:nvSpPr>
          <p:spPr bwMode="auto">
            <a:xfrm>
              <a:off x="336" y="1104"/>
              <a:ext cx="432"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7276" name="Line 60"/>
            <p:cNvSpPr>
              <a:spLocks noChangeShapeType="1"/>
            </p:cNvSpPr>
            <p:nvPr/>
          </p:nvSpPr>
          <p:spPr bwMode="auto">
            <a:xfrm>
              <a:off x="768" y="1104"/>
              <a:ext cx="192" cy="0"/>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137277" name="Line 61"/>
            <p:cNvSpPr>
              <a:spLocks noChangeShapeType="1"/>
            </p:cNvSpPr>
            <p:nvPr/>
          </p:nvSpPr>
          <p:spPr bwMode="auto">
            <a:xfrm>
              <a:off x="1152" y="1104"/>
              <a:ext cx="0" cy="480"/>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137278" name="Line 62"/>
            <p:cNvSpPr>
              <a:spLocks noChangeShapeType="1"/>
            </p:cNvSpPr>
            <p:nvPr/>
          </p:nvSpPr>
          <p:spPr bwMode="auto">
            <a:xfrm>
              <a:off x="1152" y="1968"/>
              <a:ext cx="480"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137279" name="Line 63"/>
            <p:cNvSpPr>
              <a:spLocks noChangeShapeType="1"/>
            </p:cNvSpPr>
            <p:nvPr/>
          </p:nvSpPr>
          <p:spPr bwMode="auto">
            <a:xfrm>
              <a:off x="912" y="1104"/>
              <a:ext cx="24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7280" name="Line 64"/>
            <p:cNvSpPr>
              <a:spLocks noChangeShapeType="1"/>
            </p:cNvSpPr>
            <p:nvPr/>
          </p:nvSpPr>
          <p:spPr bwMode="auto">
            <a:xfrm>
              <a:off x="1152" y="1200"/>
              <a:ext cx="0" cy="76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grpSp>
        <p:nvGrpSpPr>
          <p:cNvPr id="3" name="Group 65"/>
          <p:cNvGrpSpPr>
            <a:grpSpLocks/>
          </p:cNvGrpSpPr>
          <p:nvPr/>
        </p:nvGrpSpPr>
        <p:grpSpPr bwMode="auto">
          <a:xfrm>
            <a:off x="8536517" y="1774825"/>
            <a:ext cx="2743200" cy="1371600"/>
            <a:chOff x="336" y="1104"/>
            <a:chExt cx="1296" cy="864"/>
          </a:xfrm>
        </p:grpSpPr>
        <p:sp>
          <p:nvSpPr>
            <p:cNvPr id="137282" name="Line 66"/>
            <p:cNvSpPr>
              <a:spLocks noChangeShapeType="1"/>
            </p:cNvSpPr>
            <p:nvPr/>
          </p:nvSpPr>
          <p:spPr bwMode="auto">
            <a:xfrm flipH="1">
              <a:off x="864" y="1968"/>
              <a:ext cx="288" cy="0"/>
            </a:xfrm>
            <a:prstGeom prst="line">
              <a:avLst/>
            </a:prstGeom>
            <a:noFill/>
            <a:ln w="57150">
              <a:solidFill>
                <a:srgbClr val="CC3300"/>
              </a:solidFill>
              <a:round/>
              <a:headEnd/>
              <a:tailEnd type="triangle" w="med" len="lg"/>
            </a:ln>
            <a:effectLst/>
          </p:spPr>
          <p:txBody>
            <a:bodyPr lIns="90000" tIns="46800" rIns="90000" bIns="46800">
              <a:spAutoFit/>
            </a:bodyPr>
            <a:lstStyle/>
            <a:p>
              <a:endParaRPr lang="zh-CN" altLang="en-US"/>
            </a:p>
          </p:txBody>
        </p:sp>
        <p:sp>
          <p:nvSpPr>
            <p:cNvPr id="137283" name="Line 67"/>
            <p:cNvSpPr>
              <a:spLocks noChangeShapeType="1"/>
            </p:cNvSpPr>
            <p:nvPr/>
          </p:nvSpPr>
          <p:spPr bwMode="auto">
            <a:xfrm flipV="1">
              <a:off x="720" y="1488"/>
              <a:ext cx="0" cy="480"/>
            </a:xfrm>
            <a:prstGeom prst="line">
              <a:avLst/>
            </a:prstGeom>
            <a:noFill/>
            <a:ln w="57150">
              <a:solidFill>
                <a:srgbClr val="CC3300"/>
              </a:solidFill>
              <a:round/>
              <a:headEnd/>
              <a:tailEnd type="triangle" w="med" len="lg"/>
            </a:ln>
            <a:effectLst/>
          </p:spPr>
          <p:txBody>
            <a:bodyPr lIns="90000" tIns="46800" rIns="90000" bIns="46800">
              <a:spAutoFit/>
            </a:bodyPr>
            <a:lstStyle/>
            <a:p>
              <a:endParaRPr lang="zh-CN" altLang="en-US"/>
            </a:p>
          </p:txBody>
        </p:sp>
        <p:sp>
          <p:nvSpPr>
            <p:cNvPr id="137284" name="Line 68"/>
            <p:cNvSpPr>
              <a:spLocks noChangeShapeType="1"/>
            </p:cNvSpPr>
            <p:nvPr/>
          </p:nvSpPr>
          <p:spPr bwMode="auto">
            <a:xfrm>
              <a:off x="720" y="1968"/>
              <a:ext cx="24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137285" name="Line 69"/>
            <p:cNvSpPr>
              <a:spLocks noChangeShapeType="1"/>
            </p:cNvSpPr>
            <p:nvPr/>
          </p:nvSpPr>
          <p:spPr bwMode="auto">
            <a:xfrm>
              <a:off x="720" y="1104"/>
              <a:ext cx="0" cy="624"/>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137286" name="Line 70"/>
            <p:cNvSpPr>
              <a:spLocks noChangeShapeType="1"/>
            </p:cNvSpPr>
            <p:nvPr/>
          </p:nvSpPr>
          <p:spPr bwMode="auto">
            <a:xfrm>
              <a:off x="1152" y="1968"/>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137287" name="Line 71"/>
            <p:cNvSpPr>
              <a:spLocks noChangeShapeType="1"/>
            </p:cNvSpPr>
            <p:nvPr/>
          </p:nvSpPr>
          <p:spPr bwMode="auto">
            <a:xfrm flipH="1">
              <a:off x="336" y="1104"/>
              <a:ext cx="38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sp>
        <p:nvSpPr>
          <p:cNvPr id="137288" name="Text Box 72"/>
          <p:cNvSpPr txBox="1">
            <a:spLocks noChangeArrowheads="1"/>
          </p:cNvSpPr>
          <p:nvPr/>
        </p:nvSpPr>
        <p:spPr bwMode="auto">
          <a:xfrm>
            <a:off x="9899651" y="3187700"/>
            <a:ext cx="869949" cy="463846"/>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37289" name="Text Box 73"/>
          <p:cNvSpPr txBox="1">
            <a:spLocks noChangeArrowheads="1"/>
          </p:cNvSpPr>
          <p:nvPr/>
        </p:nvSpPr>
        <p:spPr bwMode="auto">
          <a:xfrm>
            <a:off x="8985252" y="3187700"/>
            <a:ext cx="806449" cy="463846"/>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grpSp>
        <p:nvGrpSpPr>
          <p:cNvPr id="4" name="Group 74"/>
          <p:cNvGrpSpPr>
            <a:grpSpLocks/>
          </p:cNvGrpSpPr>
          <p:nvPr/>
        </p:nvGrpSpPr>
        <p:grpSpPr bwMode="auto">
          <a:xfrm>
            <a:off x="8496300" y="1119189"/>
            <a:ext cx="3352800" cy="2181225"/>
            <a:chOff x="336" y="691"/>
            <a:chExt cx="1584" cy="1374"/>
          </a:xfrm>
        </p:grpSpPr>
        <p:sp>
          <p:nvSpPr>
            <p:cNvPr id="137291" name="Line 75"/>
            <p:cNvSpPr>
              <a:spLocks noChangeShapeType="1"/>
            </p:cNvSpPr>
            <p:nvPr/>
          </p:nvSpPr>
          <p:spPr bwMode="auto">
            <a:xfrm flipV="1">
              <a:off x="336" y="720"/>
              <a:ext cx="0" cy="129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7292" name="Line 76"/>
            <p:cNvSpPr>
              <a:spLocks noChangeShapeType="1"/>
            </p:cNvSpPr>
            <p:nvPr/>
          </p:nvSpPr>
          <p:spPr bwMode="auto">
            <a:xfrm>
              <a:off x="336" y="2016"/>
              <a:ext cx="1584"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137293" name="Text Box 77"/>
            <p:cNvSpPr txBox="1">
              <a:spLocks noChangeArrowheads="1"/>
            </p:cNvSpPr>
            <p:nvPr/>
          </p:nvSpPr>
          <p:spPr bwMode="auto">
            <a:xfrm>
              <a:off x="1719" y="177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37294" name="Text Box 78"/>
            <p:cNvSpPr txBox="1">
              <a:spLocks noChangeArrowheads="1"/>
            </p:cNvSpPr>
            <p:nvPr/>
          </p:nvSpPr>
          <p:spPr bwMode="auto">
            <a:xfrm>
              <a:off x="336" y="691"/>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5" name="Group 79"/>
          <p:cNvGrpSpPr>
            <a:grpSpLocks/>
          </p:cNvGrpSpPr>
          <p:nvPr/>
        </p:nvGrpSpPr>
        <p:grpSpPr bwMode="auto">
          <a:xfrm>
            <a:off x="8504767" y="3860801"/>
            <a:ext cx="3352800" cy="2181225"/>
            <a:chOff x="336" y="691"/>
            <a:chExt cx="1584" cy="1374"/>
          </a:xfrm>
        </p:grpSpPr>
        <p:sp>
          <p:nvSpPr>
            <p:cNvPr id="137296" name="Line 80"/>
            <p:cNvSpPr>
              <a:spLocks noChangeShapeType="1"/>
            </p:cNvSpPr>
            <p:nvPr/>
          </p:nvSpPr>
          <p:spPr bwMode="auto">
            <a:xfrm flipV="1">
              <a:off x="336" y="720"/>
              <a:ext cx="0" cy="129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7297" name="Line 81"/>
            <p:cNvSpPr>
              <a:spLocks noChangeShapeType="1"/>
            </p:cNvSpPr>
            <p:nvPr/>
          </p:nvSpPr>
          <p:spPr bwMode="auto">
            <a:xfrm>
              <a:off x="336" y="2016"/>
              <a:ext cx="1584"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137298" name="Text Box 82"/>
            <p:cNvSpPr txBox="1">
              <a:spLocks noChangeArrowheads="1"/>
            </p:cNvSpPr>
            <p:nvPr/>
          </p:nvSpPr>
          <p:spPr bwMode="auto">
            <a:xfrm>
              <a:off x="1719" y="177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37299" name="Text Box 83"/>
            <p:cNvSpPr txBox="1">
              <a:spLocks noChangeArrowheads="1"/>
            </p:cNvSpPr>
            <p:nvPr/>
          </p:nvSpPr>
          <p:spPr bwMode="auto">
            <a:xfrm>
              <a:off x="336" y="691"/>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6" name="Group 84"/>
          <p:cNvGrpSpPr>
            <a:grpSpLocks/>
          </p:cNvGrpSpPr>
          <p:nvPr/>
        </p:nvGrpSpPr>
        <p:grpSpPr bwMode="auto">
          <a:xfrm flipH="1">
            <a:off x="8504767" y="4516438"/>
            <a:ext cx="2946400" cy="1371600"/>
            <a:chOff x="336" y="1104"/>
            <a:chExt cx="1296" cy="864"/>
          </a:xfrm>
        </p:grpSpPr>
        <p:sp>
          <p:nvSpPr>
            <p:cNvPr id="137301" name="Line 85"/>
            <p:cNvSpPr>
              <a:spLocks noChangeShapeType="1"/>
            </p:cNvSpPr>
            <p:nvPr/>
          </p:nvSpPr>
          <p:spPr bwMode="auto">
            <a:xfrm>
              <a:off x="336" y="1104"/>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137302" name="Line 86"/>
            <p:cNvSpPr>
              <a:spLocks noChangeShapeType="1"/>
            </p:cNvSpPr>
            <p:nvPr/>
          </p:nvSpPr>
          <p:spPr bwMode="auto">
            <a:xfrm>
              <a:off x="768" y="1104"/>
              <a:ext cx="192" cy="0"/>
            </a:xfrm>
            <a:prstGeom prst="line">
              <a:avLst/>
            </a:prstGeom>
            <a:noFill/>
            <a:ln w="57150">
              <a:solidFill>
                <a:srgbClr val="CC3300"/>
              </a:solidFill>
              <a:round/>
              <a:headEnd/>
              <a:tailEnd type="triangle" w="med" len="lg"/>
            </a:ln>
            <a:effectLst/>
          </p:spPr>
          <p:txBody>
            <a:bodyPr lIns="90000" tIns="46800" rIns="90000" bIns="46800">
              <a:spAutoFit/>
            </a:bodyPr>
            <a:lstStyle/>
            <a:p>
              <a:endParaRPr lang="zh-CN" altLang="en-US"/>
            </a:p>
          </p:txBody>
        </p:sp>
        <p:sp>
          <p:nvSpPr>
            <p:cNvPr id="137303" name="Line 87"/>
            <p:cNvSpPr>
              <a:spLocks noChangeShapeType="1"/>
            </p:cNvSpPr>
            <p:nvPr/>
          </p:nvSpPr>
          <p:spPr bwMode="auto">
            <a:xfrm>
              <a:off x="1152" y="1104"/>
              <a:ext cx="0" cy="480"/>
            </a:xfrm>
            <a:prstGeom prst="line">
              <a:avLst/>
            </a:prstGeom>
            <a:noFill/>
            <a:ln w="57150">
              <a:solidFill>
                <a:srgbClr val="CC3300"/>
              </a:solidFill>
              <a:round/>
              <a:headEnd/>
              <a:tailEnd type="triangle" w="med" len="lg"/>
            </a:ln>
            <a:effectLst/>
          </p:spPr>
          <p:txBody>
            <a:bodyPr lIns="90000" tIns="46800" rIns="90000" bIns="46800">
              <a:spAutoFit/>
            </a:bodyPr>
            <a:lstStyle/>
            <a:p>
              <a:endParaRPr lang="zh-CN" altLang="en-US"/>
            </a:p>
          </p:txBody>
        </p:sp>
        <p:sp>
          <p:nvSpPr>
            <p:cNvPr id="137304" name="Line 88"/>
            <p:cNvSpPr>
              <a:spLocks noChangeShapeType="1"/>
            </p:cNvSpPr>
            <p:nvPr/>
          </p:nvSpPr>
          <p:spPr bwMode="auto">
            <a:xfrm>
              <a:off x="1152" y="1968"/>
              <a:ext cx="480"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137305" name="Line 89"/>
            <p:cNvSpPr>
              <a:spLocks noChangeShapeType="1"/>
            </p:cNvSpPr>
            <p:nvPr/>
          </p:nvSpPr>
          <p:spPr bwMode="auto">
            <a:xfrm>
              <a:off x="912" y="1104"/>
              <a:ext cx="24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137306" name="Line 90"/>
            <p:cNvSpPr>
              <a:spLocks noChangeShapeType="1"/>
            </p:cNvSpPr>
            <p:nvPr/>
          </p:nvSpPr>
          <p:spPr bwMode="auto">
            <a:xfrm>
              <a:off x="1152" y="1200"/>
              <a:ext cx="0" cy="768"/>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7" name="Group 91"/>
          <p:cNvGrpSpPr>
            <a:grpSpLocks/>
          </p:cNvGrpSpPr>
          <p:nvPr/>
        </p:nvGrpSpPr>
        <p:grpSpPr bwMode="auto">
          <a:xfrm flipH="1">
            <a:off x="8496300" y="4516438"/>
            <a:ext cx="2946400" cy="1371600"/>
            <a:chOff x="336" y="1104"/>
            <a:chExt cx="1296" cy="864"/>
          </a:xfrm>
        </p:grpSpPr>
        <p:sp>
          <p:nvSpPr>
            <p:cNvPr id="137308" name="Line 92"/>
            <p:cNvSpPr>
              <a:spLocks noChangeShapeType="1"/>
            </p:cNvSpPr>
            <p:nvPr/>
          </p:nvSpPr>
          <p:spPr bwMode="auto">
            <a:xfrm flipH="1">
              <a:off x="864" y="1968"/>
              <a:ext cx="288" cy="0"/>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137309" name="Line 93"/>
            <p:cNvSpPr>
              <a:spLocks noChangeShapeType="1"/>
            </p:cNvSpPr>
            <p:nvPr/>
          </p:nvSpPr>
          <p:spPr bwMode="auto">
            <a:xfrm flipV="1">
              <a:off x="720" y="1488"/>
              <a:ext cx="0" cy="480"/>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137310" name="Line 94"/>
            <p:cNvSpPr>
              <a:spLocks noChangeShapeType="1"/>
            </p:cNvSpPr>
            <p:nvPr/>
          </p:nvSpPr>
          <p:spPr bwMode="auto">
            <a:xfrm>
              <a:off x="720" y="1968"/>
              <a:ext cx="24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7311" name="Line 95"/>
            <p:cNvSpPr>
              <a:spLocks noChangeShapeType="1"/>
            </p:cNvSpPr>
            <p:nvPr/>
          </p:nvSpPr>
          <p:spPr bwMode="auto">
            <a:xfrm>
              <a:off x="720" y="1104"/>
              <a:ext cx="0" cy="62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7312" name="Line 96"/>
            <p:cNvSpPr>
              <a:spLocks noChangeShapeType="1"/>
            </p:cNvSpPr>
            <p:nvPr/>
          </p:nvSpPr>
          <p:spPr bwMode="auto">
            <a:xfrm>
              <a:off x="1152" y="1968"/>
              <a:ext cx="48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7313" name="Line 97"/>
            <p:cNvSpPr>
              <a:spLocks noChangeShapeType="1"/>
            </p:cNvSpPr>
            <p:nvPr/>
          </p:nvSpPr>
          <p:spPr bwMode="auto">
            <a:xfrm flipH="1">
              <a:off x="336" y="1104"/>
              <a:ext cx="384"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sp>
        <p:nvSpPr>
          <p:cNvPr id="137314" name="Text Box 98"/>
          <p:cNvSpPr txBox="1">
            <a:spLocks noChangeArrowheads="1"/>
          </p:cNvSpPr>
          <p:nvPr/>
        </p:nvSpPr>
        <p:spPr bwMode="auto">
          <a:xfrm>
            <a:off x="10098618" y="5935663"/>
            <a:ext cx="869949" cy="463846"/>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37315" name="Text Box 99"/>
          <p:cNvSpPr txBox="1">
            <a:spLocks noChangeArrowheads="1"/>
          </p:cNvSpPr>
          <p:nvPr/>
        </p:nvSpPr>
        <p:spPr bwMode="auto">
          <a:xfrm>
            <a:off x="9215967" y="5964238"/>
            <a:ext cx="806451" cy="463846"/>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37316" name="Text Box 100"/>
          <p:cNvSpPr txBox="1">
            <a:spLocks noChangeArrowheads="1"/>
          </p:cNvSpPr>
          <p:nvPr/>
        </p:nvSpPr>
        <p:spPr bwMode="auto">
          <a:xfrm>
            <a:off x="527052" y="4002089"/>
            <a:ext cx="6927849" cy="833178"/>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输入信号为上升趋势的电压，对应阈值电压</a:t>
            </a:r>
            <a:r>
              <a:rPr kumimoji="1" lang="en-US" altLang="zh-CN" sz="2400" b="1">
                <a:latin typeface="Times New Roman" pitchFamily="18" charset="0"/>
              </a:rPr>
              <a:t>V</a:t>
            </a:r>
            <a:r>
              <a:rPr kumimoji="1" lang="en-US" altLang="zh-CN" sz="2400" b="1" baseline="-25000">
                <a:latin typeface="Times New Roman" pitchFamily="18" charset="0"/>
              </a:rPr>
              <a:t>T+</a:t>
            </a:r>
          </a:p>
          <a:p>
            <a:r>
              <a:rPr kumimoji="1" lang="zh-CN" altLang="en-US" sz="2400" b="1">
                <a:latin typeface="Times New Roman" pitchFamily="18" charset="0"/>
              </a:rPr>
              <a:t>输入信号为下降趋势的电压，对应阈值电压</a:t>
            </a:r>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37317" name="Rectangle 101"/>
          <p:cNvSpPr>
            <a:spLocks noChangeArrowheads="1"/>
          </p:cNvSpPr>
          <p:nvPr/>
        </p:nvSpPr>
        <p:spPr bwMode="auto">
          <a:xfrm>
            <a:off x="527051" y="5635625"/>
            <a:ext cx="7213600"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CC3300"/>
                </a:solidFill>
                <a:latin typeface="Times New Roman" pitchFamily="18" charset="0"/>
              </a:rPr>
              <a:t>电压传输特性具有滞回特性：</a:t>
            </a:r>
          </a:p>
        </p:txBody>
      </p:sp>
      <p:grpSp>
        <p:nvGrpSpPr>
          <p:cNvPr id="8" name="Group 111"/>
          <p:cNvGrpSpPr>
            <a:grpSpLocks/>
          </p:cNvGrpSpPr>
          <p:nvPr/>
        </p:nvGrpSpPr>
        <p:grpSpPr bwMode="auto">
          <a:xfrm>
            <a:off x="1238251" y="6211888"/>
            <a:ext cx="3048000" cy="463550"/>
            <a:chOff x="585" y="3913"/>
            <a:chExt cx="1440" cy="292"/>
          </a:xfrm>
        </p:grpSpPr>
        <p:sp>
          <p:nvSpPr>
            <p:cNvPr id="137319" name="Rectangle 103"/>
            <p:cNvSpPr>
              <a:spLocks noChangeArrowheads="1"/>
            </p:cNvSpPr>
            <p:nvPr/>
          </p:nvSpPr>
          <p:spPr bwMode="auto">
            <a:xfrm>
              <a:off x="1161" y="3913"/>
              <a:ext cx="414" cy="292"/>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a:t>
              </a:r>
            </a:p>
          </p:txBody>
        </p:sp>
        <p:sp>
          <p:nvSpPr>
            <p:cNvPr id="137320" name="Rectangle 104"/>
            <p:cNvSpPr>
              <a:spLocks noChangeArrowheads="1"/>
            </p:cNvSpPr>
            <p:nvPr/>
          </p:nvSpPr>
          <p:spPr bwMode="auto">
            <a:xfrm>
              <a:off x="1641" y="3913"/>
              <a:ext cx="384" cy="292"/>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a:t>
              </a:r>
            </a:p>
          </p:txBody>
        </p:sp>
        <p:sp>
          <p:nvSpPr>
            <p:cNvPr id="137321" name="Rectangle 105"/>
            <p:cNvSpPr>
              <a:spLocks noChangeArrowheads="1"/>
            </p:cNvSpPr>
            <p:nvPr/>
          </p:nvSpPr>
          <p:spPr bwMode="auto">
            <a:xfrm>
              <a:off x="1474" y="3929"/>
              <a:ext cx="261" cy="234"/>
            </a:xfrm>
            <a:prstGeom prst="rect">
              <a:avLst/>
            </a:prstGeom>
            <a:noFill/>
            <a:ln w="28575">
              <a:noFill/>
              <a:miter lim="800000"/>
              <a:headEnd/>
              <a:tailEnd/>
            </a:ln>
            <a:effectLst/>
          </p:spPr>
          <p:txBody>
            <a:bodyPr lIns="90000" tIns="46800" rIns="90000" bIns="46800">
              <a:spAutoFit/>
            </a:bodyPr>
            <a:lstStyle/>
            <a:p>
              <a:r>
                <a:rPr kumimoji="1" lang="zh-CN" altLang="en-US" sz="1800" b="1">
                  <a:solidFill>
                    <a:srgbClr val="0033CC"/>
                  </a:solidFill>
                  <a:latin typeface="Times New Roman" pitchFamily="18" charset="0"/>
                </a:rPr>
                <a:t>－</a:t>
              </a:r>
            </a:p>
          </p:txBody>
        </p:sp>
        <p:sp>
          <p:nvSpPr>
            <p:cNvPr id="137322" name="Rectangle 106"/>
            <p:cNvSpPr>
              <a:spLocks noChangeArrowheads="1"/>
            </p:cNvSpPr>
            <p:nvPr/>
          </p:nvSpPr>
          <p:spPr bwMode="auto">
            <a:xfrm>
              <a:off x="585" y="3913"/>
              <a:ext cx="726" cy="292"/>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a:t>
              </a:r>
              <a:r>
                <a:rPr kumimoji="1" lang="en-US" altLang="zh-CN" sz="2400" b="1">
                  <a:solidFill>
                    <a:srgbClr val="0033CC"/>
                  </a:solidFill>
                  <a:latin typeface="Times New Roman" pitchFamily="18" charset="0"/>
                </a:rPr>
                <a:t>=</a:t>
              </a:r>
              <a:endParaRPr kumimoji="1" lang="en-US" altLang="zh-CN" sz="2400" b="1" baseline="-25000">
                <a:solidFill>
                  <a:srgbClr val="0033CC"/>
                </a:solidFill>
                <a:latin typeface="Times New Roman" pitchFamily="18" charset="0"/>
              </a:endParaRPr>
            </a:p>
          </p:txBody>
        </p:sp>
      </p:grpSp>
      <p:sp>
        <p:nvSpPr>
          <p:cNvPr id="137323" name="Rectangle 107"/>
          <p:cNvSpPr>
            <a:spLocks noChangeArrowheads="1"/>
          </p:cNvSpPr>
          <p:nvPr/>
        </p:nvSpPr>
        <p:spPr bwMode="auto">
          <a:xfrm>
            <a:off x="4847167" y="6237288"/>
            <a:ext cx="2641600"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0033CC"/>
                </a:solidFill>
                <a:latin typeface="Times New Roman" pitchFamily="18" charset="0"/>
              </a:rPr>
              <a:t>称为回差</a:t>
            </a:r>
          </a:p>
        </p:txBody>
      </p:sp>
      <p:sp>
        <p:nvSpPr>
          <p:cNvPr id="137324" name="Line 108"/>
          <p:cNvSpPr>
            <a:spLocks noChangeShapeType="1"/>
          </p:cNvSpPr>
          <p:nvPr/>
        </p:nvSpPr>
        <p:spPr bwMode="auto">
          <a:xfrm>
            <a:off x="1871133" y="908050"/>
            <a:ext cx="8832851" cy="0"/>
          </a:xfrm>
          <a:prstGeom prst="line">
            <a:avLst/>
          </a:prstGeom>
          <a:noFill/>
          <a:ln w="76200" cmpd="tri">
            <a:solidFill>
              <a:srgbClr val="FF33CC"/>
            </a:solidFill>
            <a:round/>
            <a:headEnd/>
            <a:tailEnd/>
          </a:ln>
          <a:effectLst/>
        </p:spPr>
        <p:txBody>
          <a:bodyPr lIns="90000" tIns="46800" rIns="90000" bIns="46800">
            <a:spAutoFit/>
          </a:bodyPr>
          <a:lstStyle/>
          <a:p>
            <a:endParaRPr lang="zh-CN" altLang="en-US"/>
          </a:p>
        </p:txBody>
      </p:sp>
      <p:sp>
        <p:nvSpPr>
          <p:cNvPr id="137326" name="Rectangle 110"/>
          <p:cNvSpPr>
            <a:spLocks noChangeArrowheads="1"/>
          </p:cNvSpPr>
          <p:nvPr/>
        </p:nvSpPr>
        <p:spPr bwMode="auto">
          <a:xfrm>
            <a:off x="719667" y="1109663"/>
            <a:ext cx="4798484" cy="371513"/>
          </a:xfrm>
          <a:prstGeom prst="rect">
            <a:avLst/>
          </a:prstGeom>
          <a:noFill/>
          <a:ln w="28575">
            <a:noFill/>
            <a:miter lim="800000"/>
            <a:headEnd/>
            <a:tailEnd/>
          </a:ln>
          <a:effectLst/>
        </p:spPr>
        <p:txBody>
          <a:bodyPr lIns="90000" tIns="46800" rIns="90000" bIns="46800">
            <a:spAutoFit/>
          </a:bodyPr>
          <a:lstStyle/>
          <a:p>
            <a:r>
              <a:rPr kumimoji="1" lang="zh-CN" altLang="en-US" b="1">
                <a:solidFill>
                  <a:srgbClr val="0033CC"/>
                </a:solidFill>
                <a:latin typeface="Times New Roman" pitchFamily="18" charset="0"/>
              </a:rPr>
              <a:t>电路特点：</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7233">
                                            <p:txEl>
                                              <p:pRg st="0" end="0"/>
                                            </p:txEl>
                                          </p:spTgt>
                                        </p:tgtEl>
                                        <p:attrNameLst>
                                          <p:attrName>style.visibility</p:attrName>
                                        </p:attrNameLst>
                                      </p:cBhvr>
                                      <p:to>
                                        <p:strVal val="visible"/>
                                      </p:to>
                                    </p:set>
                                    <p:animEffect transition="in" filter="wipe(up)">
                                      <p:cBhvr>
                                        <p:cTn id="7" dur="500"/>
                                        <p:tgtEl>
                                          <p:spTgt spid="1372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7233">
                                            <p:txEl>
                                              <p:pRg st="1" end="1"/>
                                            </p:txEl>
                                          </p:spTgt>
                                        </p:tgtEl>
                                        <p:attrNameLst>
                                          <p:attrName>style.visibility</p:attrName>
                                        </p:attrNameLst>
                                      </p:cBhvr>
                                      <p:to>
                                        <p:strVal val="visible"/>
                                      </p:to>
                                    </p:set>
                                    <p:animEffect transition="in" filter="wipe(up)">
                                      <p:cBhvr>
                                        <p:cTn id="12" dur="500"/>
                                        <p:tgtEl>
                                          <p:spTgt spid="13723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37233">
                                            <p:txEl>
                                              <p:pRg st="2" end="2"/>
                                            </p:txEl>
                                          </p:spTgt>
                                        </p:tgtEl>
                                        <p:attrNameLst>
                                          <p:attrName>style.visibility</p:attrName>
                                        </p:attrNameLst>
                                      </p:cBhvr>
                                      <p:to>
                                        <p:strVal val="visible"/>
                                      </p:to>
                                    </p:set>
                                    <p:animEffect transition="in" filter="wipe(up)">
                                      <p:cBhvr>
                                        <p:cTn id="17" dur="500"/>
                                        <p:tgtEl>
                                          <p:spTgt spid="13723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499"/>
                                          </p:stCondLst>
                                        </p:cTn>
                                        <p:tgtEl>
                                          <p:spTgt spid="4"/>
                                        </p:tgtEl>
                                        <p:attrNameLst>
                                          <p:attrName>style.visibility</p:attrName>
                                        </p:attrNameLst>
                                      </p:cBhvr>
                                      <p:to>
                                        <p:strVal val="visible"/>
                                      </p:to>
                                    </p:set>
                                  </p:childTnLst>
                                </p:cTn>
                              </p:par>
                            </p:childTnLst>
                          </p:cTn>
                        </p:par>
                        <p:par>
                          <p:cTn id="22" fill="hold">
                            <p:stCondLst>
                              <p:cond delay="500"/>
                            </p:stCondLst>
                            <p:childTnLst>
                              <p:par>
                                <p:cTn id="23" presetID="18" presetClass="entr" presetSubtype="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trips(downRight)">
                                      <p:cBhvr>
                                        <p:cTn id="25" dur="500"/>
                                        <p:tgtEl>
                                          <p:spTgt spid="2"/>
                                        </p:tgtEl>
                                      </p:cBhvr>
                                    </p:animEffect>
                                  </p:childTnLst>
                                </p:cTn>
                              </p:par>
                            </p:childTnLst>
                          </p:cTn>
                        </p:par>
                        <p:par>
                          <p:cTn id="26" fill="hold">
                            <p:stCondLst>
                              <p:cond delay="1000"/>
                            </p:stCondLst>
                            <p:childTnLst>
                              <p:par>
                                <p:cTn id="27" presetID="1" presetClass="entr" presetSubtype="0" fill="hold" grpId="0" nodeType="afterEffect">
                                  <p:stCondLst>
                                    <p:cond delay="2000"/>
                                  </p:stCondLst>
                                  <p:childTnLst>
                                    <p:set>
                                      <p:cBhvr>
                                        <p:cTn id="28" dur="1" fill="hold">
                                          <p:stCondLst>
                                            <p:cond delay="499"/>
                                          </p:stCondLst>
                                        </p:cTn>
                                        <p:tgtEl>
                                          <p:spTgt spid="13728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8" presetClass="entr" presetSubtype="9"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strips(upLeft)">
                                      <p:cBhvr>
                                        <p:cTn id="33" dur="500"/>
                                        <p:tgtEl>
                                          <p:spTgt spid="3"/>
                                        </p:tgtEl>
                                      </p:cBhvr>
                                    </p:animEffect>
                                  </p:childTnLst>
                                </p:cTn>
                              </p:par>
                            </p:childTnLst>
                          </p:cTn>
                        </p:par>
                        <p:par>
                          <p:cTn id="34" fill="hold">
                            <p:stCondLst>
                              <p:cond delay="500"/>
                            </p:stCondLst>
                            <p:childTnLst>
                              <p:par>
                                <p:cTn id="35" presetID="1" presetClass="entr" presetSubtype="0" fill="hold" grpId="0" nodeType="afterEffect">
                                  <p:stCondLst>
                                    <p:cond delay="2000"/>
                                  </p:stCondLst>
                                  <p:childTnLst>
                                    <p:set>
                                      <p:cBhvr>
                                        <p:cTn id="36" dur="1" fill="hold">
                                          <p:stCondLst>
                                            <p:cond delay="499"/>
                                          </p:stCondLst>
                                        </p:cTn>
                                        <p:tgtEl>
                                          <p:spTgt spid="137289"/>
                                        </p:tgtEl>
                                        <p:attrNameLst>
                                          <p:attrName>style.visibility</p:attrName>
                                        </p:attrNameLst>
                                      </p:cBhvr>
                                      <p:to>
                                        <p:strVal val="visible"/>
                                      </p:to>
                                    </p:set>
                                  </p:childTnLst>
                                </p:cTn>
                              </p:par>
                            </p:childTnLst>
                          </p:cTn>
                        </p:par>
                        <p:par>
                          <p:cTn id="37" fill="hold">
                            <p:stCondLst>
                              <p:cond delay="3000"/>
                            </p:stCondLst>
                            <p:childTnLst>
                              <p:par>
                                <p:cTn id="38" presetID="1" presetClass="entr" presetSubtype="0" fill="hold" nodeType="afterEffect">
                                  <p:stCondLst>
                                    <p:cond delay="2000"/>
                                  </p:stCondLst>
                                  <p:childTnLst>
                                    <p:set>
                                      <p:cBhvr>
                                        <p:cTn id="39" dur="1" fill="hold">
                                          <p:stCondLst>
                                            <p:cond delay="499"/>
                                          </p:stCondLst>
                                        </p:cTn>
                                        <p:tgtEl>
                                          <p:spTgt spid="5"/>
                                        </p:tgtEl>
                                        <p:attrNameLst>
                                          <p:attrName>style.visibility</p:attrName>
                                        </p:attrNameLst>
                                      </p:cBhvr>
                                      <p:to>
                                        <p:strVal val="visible"/>
                                      </p:to>
                                    </p:set>
                                  </p:childTnLst>
                                </p:cTn>
                              </p:par>
                            </p:childTnLst>
                          </p:cTn>
                        </p:par>
                        <p:par>
                          <p:cTn id="40" fill="hold">
                            <p:stCondLst>
                              <p:cond delay="5500"/>
                            </p:stCondLst>
                            <p:childTnLst>
                              <p:par>
                                <p:cTn id="41" presetID="18" presetClass="entr" presetSubtype="12" fill="hold" nodeType="afterEffect">
                                  <p:stCondLst>
                                    <p:cond delay="1000"/>
                                  </p:stCondLst>
                                  <p:childTnLst>
                                    <p:set>
                                      <p:cBhvr>
                                        <p:cTn id="42" dur="1" fill="hold">
                                          <p:stCondLst>
                                            <p:cond delay="0"/>
                                          </p:stCondLst>
                                        </p:cTn>
                                        <p:tgtEl>
                                          <p:spTgt spid="6"/>
                                        </p:tgtEl>
                                        <p:attrNameLst>
                                          <p:attrName>style.visibility</p:attrName>
                                        </p:attrNameLst>
                                      </p:cBhvr>
                                      <p:to>
                                        <p:strVal val="visible"/>
                                      </p:to>
                                    </p:set>
                                    <p:animEffect transition="in" filter="strips(downLeft)">
                                      <p:cBhvr>
                                        <p:cTn id="43" dur="500"/>
                                        <p:tgtEl>
                                          <p:spTgt spid="6"/>
                                        </p:tgtEl>
                                      </p:cBhvr>
                                    </p:animEffect>
                                  </p:childTnLst>
                                </p:cTn>
                              </p:par>
                            </p:childTnLst>
                          </p:cTn>
                        </p:par>
                        <p:par>
                          <p:cTn id="44" fill="hold">
                            <p:stCondLst>
                              <p:cond delay="7000"/>
                            </p:stCondLst>
                            <p:childTnLst>
                              <p:par>
                                <p:cTn id="45" presetID="1" presetClass="entr" presetSubtype="0" fill="hold" grpId="0" nodeType="afterEffect">
                                  <p:stCondLst>
                                    <p:cond delay="2000"/>
                                  </p:stCondLst>
                                  <p:childTnLst>
                                    <p:set>
                                      <p:cBhvr>
                                        <p:cTn id="46" dur="1" fill="hold">
                                          <p:stCondLst>
                                            <p:cond delay="499"/>
                                          </p:stCondLst>
                                        </p:cTn>
                                        <p:tgtEl>
                                          <p:spTgt spid="1373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8" presetClass="entr" presetSubtype="3"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strips(upRight)">
                                      <p:cBhvr>
                                        <p:cTn id="51" dur="500"/>
                                        <p:tgtEl>
                                          <p:spTgt spid="7"/>
                                        </p:tgtEl>
                                      </p:cBhvr>
                                    </p:animEffect>
                                  </p:childTnLst>
                                </p:cTn>
                              </p:par>
                            </p:childTnLst>
                          </p:cTn>
                        </p:par>
                        <p:par>
                          <p:cTn id="52" fill="hold">
                            <p:stCondLst>
                              <p:cond delay="500"/>
                            </p:stCondLst>
                            <p:childTnLst>
                              <p:par>
                                <p:cTn id="53" presetID="1" presetClass="entr" presetSubtype="0" fill="hold" grpId="0" nodeType="afterEffect">
                                  <p:stCondLst>
                                    <p:cond delay="2000"/>
                                  </p:stCondLst>
                                  <p:childTnLst>
                                    <p:set>
                                      <p:cBhvr>
                                        <p:cTn id="54" dur="1" fill="hold">
                                          <p:stCondLst>
                                            <p:cond delay="499"/>
                                          </p:stCondLst>
                                        </p:cTn>
                                        <p:tgtEl>
                                          <p:spTgt spid="1373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37316">
                                            <p:txEl>
                                              <p:pRg st="0" end="0"/>
                                            </p:txEl>
                                          </p:spTgt>
                                        </p:tgtEl>
                                        <p:attrNameLst>
                                          <p:attrName>style.visibility</p:attrName>
                                        </p:attrNameLst>
                                      </p:cBhvr>
                                      <p:to>
                                        <p:strVal val="visible"/>
                                      </p:to>
                                    </p:set>
                                    <p:animEffect transition="in" filter="wipe(up)">
                                      <p:cBhvr>
                                        <p:cTn id="59" dur="500"/>
                                        <p:tgtEl>
                                          <p:spTgt spid="137316">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137316">
                                            <p:txEl>
                                              <p:pRg st="1" end="1"/>
                                            </p:txEl>
                                          </p:spTgt>
                                        </p:tgtEl>
                                        <p:attrNameLst>
                                          <p:attrName>style.visibility</p:attrName>
                                        </p:attrNameLst>
                                      </p:cBhvr>
                                      <p:to>
                                        <p:strVal val="visible"/>
                                      </p:to>
                                    </p:set>
                                    <p:animEffect transition="in" filter="wipe(up)">
                                      <p:cBhvr>
                                        <p:cTn id="64" dur="500"/>
                                        <p:tgtEl>
                                          <p:spTgt spid="137316">
                                            <p:txEl>
                                              <p:pRg st="1" end="1"/>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137317"/>
                                        </p:tgtEl>
                                        <p:attrNameLst>
                                          <p:attrName>style.visibility</p:attrName>
                                        </p:attrNameLst>
                                      </p:cBhvr>
                                      <p:to>
                                        <p:strVal val="visible"/>
                                      </p:to>
                                    </p:set>
                                    <p:animEffect transition="in" filter="blinds(horizontal)">
                                      <p:cBhvr>
                                        <p:cTn id="69" dur="500"/>
                                        <p:tgtEl>
                                          <p:spTgt spid="13731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wipe(left)">
                                      <p:cBhvr>
                                        <p:cTn id="74" dur="500"/>
                                        <p:tgtEl>
                                          <p:spTgt spid="8"/>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grpId="0" nodeType="clickEffect">
                                  <p:stCondLst>
                                    <p:cond delay="0"/>
                                  </p:stCondLst>
                                  <p:childTnLst>
                                    <p:set>
                                      <p:cBhvr>
                                        <p:cTn id="78" dur="1" fill="hold">
                                          <p:stCondLst>
                                            <p:cond delay="0"/>
                                          </p:stCondLst>
                                        </p:cTn>
                                        <p:tgtEl>
                                          <p:spTgt spid="137323"/>
                                        </p:tgtEl>
                                        <p:attrNameLst>
                                          <p:attrName>style.visibility</p:attrName>
                                        </p:attrNameLst>
                                      </p:cBhvr>
                                      <p:to>
                                        <p:strVal val="visible"/>
                                      </p:to>
                                    </p:set>
                                    <p:animEffect transition="in" filter="dissolve">
                                      <p:cBhvr>
                                        <p:cTn id="79" dur="500"/>
                                        <p:tgtEl>
                                          <p:spTgt spid="137323"/>
                                        </p:tgtEl>
                                      </p:cBhvr>
                                    </p:animEffect>
                                  </p:childTnLst>
                                </p:cTn>
                              </p:par>
                            </p:childTnLst>
                          </p:cTn>
                        </p:par>
                        <p:par>
                          <p:cTn id="80" fill="hold">
                            <p:stCondLst>
                              <p:cond delay="500"/>
                            </p:stCondLst>
                            <p:childTnLst>
                              <p:par>
                                <p:cTn id="81" presetID="2" presetClass="entr" presetSubtype="4" fill="hold" grpId="0" nodeType="afterEffect">
                                  <p:stCondLst>
                                    <p:cond delay="0"/>
                                  </p:stCondLst>
                                  <p:childTnLst>
                                    <p:set>
                                      <p:cBhvr>
                                        <p:cTn id="82" dur="1" fill="hold">
                                          <p:stCondLst>
                                            <p:cond delay="0"/>
                                          </p:stCondLst>
                                        </p:cTn>
                                        <p:tgtEl>
                                          <p:spTgt spid="137273"/>
                                        </p:tgtEl>
                                        <p:attrNameLst>
                                          <p:attrName>style.visibility</p:attrName>
                                        </p:attrNameLst>
                                      </p:cBhvr>
                                      <p:to>
                                        <p:strVal val="visible"/>
                                      </p:to>
                                    </p:set>
                                    <p:anim calcmode="lin" valueType="num">
                                      <p:cBhvr additive="base">
                                        <p:cTn id="83" dur="500" fill="hold"/>
                                        <p:tgtEl>
                                          <p:spTgt spid="137273"/>
                                        </p:tgtEl>
                                        <p:attrNameLst>
                                          <p:attrName>ppt_x</p:attrName>
                                        </p:attrNameLst>
                                      </p:cBhvr>
                                      <p:tavLst>
                                        <p:tav tm="0">
                                          <p:val>
                                            <p:strVal val="#ppt_x"/>
                                          </p:val>
                                        </p:tav>
                                        <p:tav tm="100000">
                                          <p:val>
                                            <p:strVal val="#ppt_x"/>
                                          </p:val>
                                        </p:tav>
                                      </p:tavLst>
                                    </p:anim>
                                    <p:anim calcmode="lin" valueType="num">
                                      <p:cBhvr additive="base">
                                        <p:cTn id="84" dur="500" fill="hold"/>
                                        <p:tgtEl>
                                          <p:spTgt spid="1372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33" grpId="0" build="p" autoUpdateAnimBg="0"/>
      <p:bldP spid="137273" grpId="0" autoUpdateAnimBg="0"/>
      <p:bldP spid="137288" grpId="0" autoUpdateAnimBg="0"/>
      <p:bldP spid="137289" grpId="0" autoUpdateAnimBg="0"/>
      <p:bldP spid="137314" grpId="0" autoUpdateAnimBg="0"/>
      <p:bldP spid="137315" grpId="0" autoUpdateAnimBg="0"/>
      <p:bldP spid="137316" grpId="0" build="p" autoUpdateAnimBg="0"/>
      <p:bldP spid="137317" grpId="0" autoUpdateAnimBg="0"/>
      <p:bldP spid="13732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灯片编号占位符 4"/>
          <p:cNvSpPr>
            <a:spLocks noGrp="1"/>
          </p:cNvSpPr>
          <p:nvPr>
            <p:ph type="sldNum" sz="quarter" idx="11"/>
          </p:nvPr>
        </p:nvSpPr>
        <p:spPr/>
        <p:txBody>
          <a:bodyPr/>
          <a:lstStyle/>
          <a:p>
            <a:fld id="{3B61E34A-917A-437F-A615-05368C2CC26E}" type="slidenum">
              <a:rPr lang="en-US" altLang="zh-CN"/>
              <a:pPr/>
              <a:t>29</a:t>
            </a:fld>
            <a:endParaRPr lang="en-US" altLang="zh-CN"/>
          </a:p>
        </p:txBody>
      </p:sp>
      <p:sp>
        <p:nvSpPr>
          <p:cNvPr id="290820" name="Rectangle 4"/>
          <p:cNvSpPr>
            <a:spLocks noChangeArrowheads="1"/>
          </p:cNvSpPr>
          <p:nvPr/>
        </p:nvSpPr>
        <p:spPr bwMode="auto">
          <a:xfrm>
            <a:off x="304800" y="473075"/>
            <a:ext cx="11176000" cy="508000"/>
          </a:xfrm>
          <a:prstGeom prst="rect">
            <a:avLst/>
          </a:prstGeom>
          <a:noFill/>
          <a:ln w="9525">
            <a:noFill/>
            <a:miter lim="800000"/>
            <a:headEnd/>
            <a:tailEnd/>
          </a:ln>
          <a:effectLst/>
        </p:spPr>
        <p:txBody>
          <a:bodyPr anchor="ctr"/>
          <a:lstStyle/>
          <a:p>
            <a:pPr algn="ctr"/>
            <a:r>
              <a:rPr lang="en-US" altLang="zh-CN" b="1" dirty="0" smtClean="0">
                <a:solidFill>
                  <a:srgbClr val="CC3300"/>
                </a:solidFill>
                <a:latin typeface="Times New Roman" pitchFamily="18" charset="0"/>
              </a:rPr>
              <a:t>6.3.1   </a:t>
            </a:r>
            <a:r>
              <a:rPr lang="zh-CN" altLang="en-US" b="1" dirty="0">
                <a:solidFill>
                  <a:srgbClr val="CC3300"/>
                </a:solidFill>
                <a:latin typeface="Times New Roman" pitchFamily="18" charset="0"/>
                <a:ea typeface="黑体" pitchFamily="49" charset="-122"/>
              </a:rPr>
              <a:t>门电路组成的施密特触发器 </a:t>
            </a:r>
          </a:p>
        </p:txBody>
      </p:sp>
      <p:sp>
        <p:nvSpPr>
          <p:cNvPr id="290821" name="Rectangle 5"/>
          <p:cNvSpPr>
            <a:spLocks noChangeArrowheads="1"/>
          </p:cNvSpPr>
          <p:nvPr/>
        </p:nvSpPr>
        <p:spPr bwMode="auto">
          <a:xfrm>
            <a:off x="814917" y="1196975"/>
            <a:ext cx="11377083" cy="494624"/>
          </a:xfrm>
          <a:prstGeom prst="rect">
            <a:avLst/>
          </a:prstGeom>
          <a:noFill/>
          <a:ln w="28575">
            <a:noFill/>
            <a:miter lim="800000"/>
            <a:headEnd/>
            <a:tailEnd/>
          </a:ln>
          <a:effectLst/>
        </p:spPr>
        <p:txBody>
          <a:bodyPr lIns="90000" tIns="46800" rIns="90000" bIns="46800">
            <a:spAutoFit/>
          </a:bodyPr>
          <a:lstStyle/>
          <a:p>
            <a:r>
              <a:rPr kumimoji="1" lang="en-US" altLang="zh-CN" sz="2600" b="1">
                <a:solidFill>
                  <a:srgbClr val="0033CC"/>
                </a:solidFill>
                <a:latin typeface="Times New Roman" pitchFamily="18" charset="0"/>
              </a:rPr>
              <a:t>1</a:t>
            </a:r>
            <a:r>
              <a:rPr kumimoji="1" lang="zh-CN" altLang="en-US" sz="2600" b="1">
                <a:solidFill>
                  <a:srgbClr val="0033CC"/>
                </a:solidFill>
                <a:latin typeface="Times New Roman" pitchFamily="18" charset="0"/>
              </a:rPr>
              <a:t>、电路组成：</a:t>
            </a:r>
            <a:r>
              <a:rPr kumimoji="1" lang="zh-CN" altLang="en-US" sz="2600" b="1">
                <a:latin typeface="Times New Roman" pitchFamily="18" charset="0"/>
              </a:rPr>
              <a:t>图</a:t>
            </a:r>
            <a:r>
              <a:rPr kumimoji="1" lang="en-US" altLang="zh-CN" sz="2600" b="1">
                <a:latin typeface="Times New Roman" pitchFamily="18" charset="0"/>
              </a:rPr>
              <a:t>8.2.2CMOS</a:t>
            </a:r>
            <a:r>
              <a:rPr kumimoji="1" lang="zh-CN" altLang="en-US" sz="2600" b="1">
                <a:latin typeface="Times New Roman" pitchFamily="18" charset="0"/>
              </a:rPr>
              <a:t>反相器组成的施密特触发器</a:t>
            </a:r>
          </a:p>
        </p:txBody>
      </p:sp>
      <p:sp>
        <p:nvSpPr>
          <p:cNvPr id="290849" name="Rectangle 33"/>
          <p:cNvSpPr>
            <a:spLocks noChangeArrowheads="1"/>
          </p:cNvSpPr>
          <p:nvPr/>
        </p:nvSpPr>
        <p:spPr bwMode="auto">
          <a:xfrm>
            <a:off x="6684433" y="1916113"/>
            <a:ext cx="5268384" cy="463846"/>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r>
              <a:rPr kumimoji="1" lang="zh-CN" altLang="en-US" sz="2400" b="1">
                <a:latin typeface="Times New Roman" pitchFamily="18" charset="0"/>
              </a:rPr>
              <a:t>、</a:t>
            </a:r>
            <a:r>
              <a:rPr kumimoji="1" lang="en-US" altLang="zh-CN" sz="2400" b="1">
                <a:latin typeface="Times New Roman" pitchFamily="18" charset="0"/>
              </a:rPr>
              <a:t>G</a:t>
            </a:r>
            <a:r>
              <a:rPr kumimoji="1" lang="en-US" altLang="zh-CN" sz="2400" b="1" baseline="-25000">
                <a:latin typeface="Times New Roman" pitchFamily="18" charset="0"/>
              </a:rPr>
              <a:t>2</a:t>
            </a:r>
            <a:r>
              <a:rPr kumimoji="1" lang="zh-CN" altLang="en-US" sz="2400" b="1">
                <a:latin typeface="Times New Roman" pitchFamily="18" charset="0"/>
              </a:rPr>
              <a:t>：</a:t>
            </a:r>
            <a:r>
              <a:rPr kumimoji="1" lang="en-US" altLang="zh-CN" sz="2400" b="1">
                <a:latin typeface="Times New Roman" pitchFamily="18" charset="0"/>
              </a:rPr>
              <a:t>CMOS</a:t>
            </a:r>
            <a:r>
              <a:rPr kumimoji="1" lang="zh-CN" altLang="en-US" sz="2400" b="1">
                <a:latin typeface="Times New Roman" pitchFamily="18" charset="0"/>
              </a:rPr>
              <a:t>反相器；</a:t>
            </a:r>
          </a:p>
        </p:txBody>
      </p:sp>
      <p:sp>
        <p:nvSpPr>
          <p:cNvPr id="290850" name="Rectangle 34"/>
          <p:cNvSpPr>
            <a:spLocks noChangeArrowheads="1"/>
          </p:cNvSpPr>
          <p:nvPr/>
        </p:nvSpPr>
        <p:spPr bwMode="auto">
          <a:xfrm>
            <a:off x="6576484" y="2676526"/>
            <a:ext cx="4705349" cy="980911"/>
          </a:xfrm>
          <a:prstGeom prst="rect">
            <a:avLst/>
          </a:prstGeom>
          <a:noFill/>
          <a:ln w="28575">
            <a:noFill/>
            <a:miter lim="800000"/>
            <a:headEnd/>
            <a:tailEnd/>
          </a:ln>
          <a:effectLst/>
        </p:spPr>
        <p:txBody>
          <a:bodyPr lIns="90000" tIns="46800" rIns="90000" bIns="46800">
            <a:spAutoFit/>
          </a:bodyPr>
          <a:lstStyle/>
          <a:p>
            <a:pPr>
              <a:lnSpc>
                <a:spcPct val="120000"/>
              </a:lnSpc>
            </a:pPr>
            <a:r>
              <a:rPr kumimoji="1" lang="zh-CN" altLang="en-US" sz="2400" b="1">
                <a:latin typeface="Times New Roman" pitchFamily="18" charset="0"/>
              </a:rPr>
              <a:t>设阈值电压</a:t>
            </a:r>
            <a:r>
              <a:rPr kumimoji="1" lang="en-US" altLang="zh-CN" sz="2400" b="1">
                <a:latin typeface="Times New Roman" pitchFamily="18" charset="0"/>
              </a:rPr>
              <a:t>V</a:t>
            </a:r>
            <a:r>
              <a:rPr kumimoji="1" lang="en-US" altLang="zh-CN" sz="2400" b="1" baseline="-20000">
                <a:latin typeface="Times New Roman" pitchFamily="18" charset="0"/>
              </a:rPr>
              <a:t>th</a:t>
            </a:r>
            <a:r>
              <a:rPr kumimoji="1" lang="en-US" altLang="zh-CN" sz="2400" b="1">
                <a:latin typeface="Times New Roman" pitchFamily="18" charset="0"/>
              </a:rPr>
              <a:t>=V</a:t>
            </a:r>
            <a:r>
              <a:rPr kumimoji="1" lang="en-US" altLang="zh-CN" sz="2400" b="1" baseline="-20000">
                <a:latin typeface="Times New Roman" pitchFamily="18" charset="0"/>
              </a:rPr>
              <a:t>DD</a:t>
            </a:r>
            <a:r>
              <a:rPr kumimoji="1" lang="en-US" altLang="zh-CN" sz="2400" b="1">
                <a:latin typeface="Times New Roman" pitchFamily="18" charset="0"/>
              </a:rPr>
              <a:t>/2</a:t>
            </a:r>
            <a:r>
              <a:rPr kumimoji="1" lang="zh-CN" altLang="en-US" sz="2400" b="1">
                <a:latin typeface="Times New Roman" pitchFamily="18" charset="0"/>
              </a:rPr>
              <a:t>， </a:t>
            </a:r>
          </a:p>
          <a:p>
            <a:pPr>
              <a:lnSpc>
                <a:spcPct val="120000"/>
              </a:lnSpc>
            </a:pPr>
            <a:r>
              <a:rPr kumimoji="1" lang="zh-CN" altLang="en-US" sz="2400" b="1">
                <a:latin typeface="Times New Roman" pitchFamily="18" charset="0"/>
              </a:rPr>
              <a:t>            </a:t>
            </a:r>
            <a:r>
              <a:rPr kumimoji="1" lang="en-US" altLang="zh-CN" sz="2400" b="1">
                <a:latin typeface="Times New Roman" pitchFamily="18" charset="0"/>
              </a:rPr>
              <a:t>R</a:t>
            </a:r>
            <a:r>
              <a:rPr kumimoji="1" lang="en-US" altLang="zh-CN" sz="2400" b="1" baseline="-20000">
                <a:latin typeface="Times New Roman" pitchFamily="18" charset="0"/>
              </a:rPr>
              <a:t>1</a:t>
            </a:r>
            <a:r>
              <a:rPr kumimoji="1" lang="en-US" altLang="zh-CN" sz="2400" b="1">
                <a:latin typeface="Times New Roman" pitchFamily="18" charset="0"/>
              </a:rPr>
              <a:t>&lt;R</a:t>
            </a:r>
            <a:r>
              <a:rPr kumimoji="1" lang="en-US" altLang="zh-CN" sz="2400" b="1" baseline="-20000">
                <a:latin typeface="Times New Roman" pitchFamily="18" charset="0"/>
              </a:rPr>
              <a:t>2</a:t>
            </a:r>
          </a:p>
        </p:txBody>
      </p:sp>
      <p:grpSp>
        <p:nvGrpSpPr>
          <p:cNvPr id="2" name="Group 59"/>
          <p:cNvGrpSpPr>
            <a:grpSpLocks/>
          </p:cNvGrpSpPr>
          <p:nvPr/>
        </p:nvGrpSpPr>
        <p:grpSpPr bwMode="auto">
          <a:xfrm>
            <a:off x="770467" y="1790701"/>
            <a:ext cx="5806017" cy="2149475"/>
            <a:chOff x="364" y="1128"/>
            <a:chExt cx="2743" cy="1354"/>
          </a:xfrm>
        </p:grpSpPr>
        <p:sp>
          <p:nvSpPr>
            <p:cNvPr id="290825" name="Rectangle 9"/>
            <p:cNvSpPr>
              <a:spLocks noChangeArrowheads="1"/>
            </p:cNvSpPr>
            <p:nvPr/>
          </p:nvSpPr>
          <p:spPr bwMode="auto">
            <a:xfrm>
              <a:off x="709" y="1779"/>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90826" name="Line 10"/>
            <p:cNvSpPr>
              <a:spLocks noChangeShapeType="1"/>
            </p:cNvSpPr>
            <p:nvPr/>
          </p:nvSpPr>
          <p:spPr bwMode="auto">
            <a:xfrm>
              <a:off x="373" y="1896"/>
              <a:ext cx="33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27" name="Rectangle 11"/>
            <p:cNvSpPr>
              <a:spLocks noChangeArrowheads="1"/>
            </p:cNvSpPr>
            <p:nvPr/>
          </p:nvSpPr>
          <p:spPr bwMode="auto">
            <a:xfrm>
              <a:off x="1333" y="1779"/>
              <a:ext cx="288"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290828" name="Oval 12"/>
            <p:cNvSpPr>
              <a:spLocks noChangeArrowheads="1"/>
            </p:cNvSpPr>
            <p:nvPr/>
          </p:nvSpPr>
          <p:spPr bwMode="auto">
            <a:xfrm>
              <a:off x="1621" y="1731"/>
              <a:ext cx="121"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290829" name="Line 13"/>
            <p:cNvSpPr>
              <a:spLocks noChangeShapeType="1"/>
            </p:cNvSpPr>
            <p:nvPr/>
          </p:nvSpPr>
          <p:spPr bwMode="auto">
            <a:xfrm>
              <a:off x="1093" y="1896"/>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30" name="Line 14"/>
            <p:cNvSpPr>
              <a:spLocks noChangeShapeType="1"/>
            </p:cNvSpPr>
            <p:nvPr/>
          </p:nvSpPr>
          <p:spPr bwMode="auto">
            <a:xfrm>
              <a:off x="1717" y="1896"/>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31" name="Rectangle 15"/>
            <p:cNvSpPr>
              <a:spLocks noChangeArrowheads="1"/>
            </p:cNvSpPr>
            <p:nvPr/>
          </p:nvSpPr>
          <p:spPr bwMode="auto">
            <a:xfrm>
              <a:off x="2101" y="1779"/>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90832" name="Oval 16"/>
            <p:cNvSpPr>
              <a:spLocks noChangeArrowheads="1"/>
            </p:cNvSpPr>
            <p:nvPr/>
          </p:nvSpPr>
          <p:spPr bwMode="auto">
            <a:xfrm>
              <a:off x="2389" y="1731"/>
              <a:ext cx="121"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290833" name="Line 17"/>
            <p:cNvSpPr>
              <a:spLocks noChangeShapeType="1"/>
            </p:cNvSpPr>
            <p:nvPr/>
          </p:nvSpPr>
          <p:spPr bwMode="auto">
            <a:xfrm>
              <a:off x="2485" y="1896"/>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34" name="Rectangle 18"/>
            <p:cNvSpPr>
              <a:spLocks noChangeArrowheads="1"/>
            </p:cNvSpPr>
            <p:nvPr/>
          </p:nvSpPr>
          <p:spPr bwMode="auto">
            <a:xfrm>
              <a:off x="1621" y="1347"/>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90835" name="Line 19"/>
            <p:cNvSpPr>
              <a:spLocks noChangeShapeType="1"/>
            </p:cNvSpPr>
            <p:nvPr/>
          </p:nvSpPr>
          <p:spPr bwMode="auto">
            <a:xfrm flipV="1">
              <a:off x="1189" y="146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36" name="Line 20"/>
            <p:cNvSpPr>
              <a:spLocks noChangeShapeType="1"/>
            </p:cNvSpPr>
            <p:nvPr/>
          </p:nvSpPr>
          <p:spPr bwMode="auto">
            <a:xfrm>
              <a:off x="1189" y="1464"/>
              <a:ext cx="43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37" name="Line 21"/>
            <p:cNvSpPr>
              <a:spLocks noChangeShapeType="1"/>
            </p:cNvSpPr>
            <p:nvPr/>
          </p:nvSpPr>
          <p:spPr bwMode="auto">
            <a:xfrm>
              <a:off x="2005" y="1464"/>
              <a:ext cx="57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38" name="Line 22"/>
            <p:cNvSpPr>
              <a:spLocks noChangeShapeType="1"/>
            </p:cNvSpPr>
            <p:nvPr/>
          </p:nvSpPr>
          <p:spPr bwMode="auto">
            <a:xfrm>
              <a:off x="2581" y="146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39" name="Oval 23"/>
            <p:cNvSpPr>
              <a:spLocks noChangeArrowheads="1"/>
            </p:cNvSpPr>
            <p:nvPr/>
          </p:nvSpPr>
          <p:spPr bwMode="auto">
            <a:xfrm>
              <a:off x="1165" y="1723"/>
              <a:ext cx="121" cy="329"/>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290840" name="Oval 24"/>
            <p:cNvSpPr>
              <a:spLocks noChangeArrowheads="1"/>
            </p:cNvSpPr>
            <p:nvPr/>
          </p:nvSpPr>
          <p:spPr bwMode="auto">
            <a:xfrm>
              <a:off x="2557" y="1723"/>
              <a:ext cx="121" cy="329"/>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290841" name="Text Box 25"/>
            <p:cNvSpPr txBox="1">
              <a:spLocks noChangeArrowheads="1"/>
            </p:cNvSpPr>
            <p:nvPr/>
          </p:nvSpPr>
          <p:spPr bwMode="auto">
            <a:xfrm>
              <a:off x="364" y="165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90842" name="Text Box 26"/>
            <p:cNvSpPr txBox="1">
              <a:spLocks noChangeArrowheads="1"/>
            </p:cNvSpPr>
            <p:nvPr/>
          </p:nvSpPr>
          <p:spPr bwMode="auto">
            <a:xfrm>
              <a:off x="2725" y="162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290843" name="Text Box 27"/>
            <p:cNvSpPr txBox="1">
              <a:spLocks noChangeArrowheads="1"/>
            </p:cNvSpPr>
            <p:nvPr/>
          </p:nvSpPr>
          <p:spPr bwMode="auto">
            <a:xfrm>
              <a:off x="2744" y="2190"/>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90844" name="Text Box 28"/>
            <p:cNvSpPr txBox="1">
              <a:spLocks noChangeArrowheads="1"/>
            </p:cNvSpPr>
            <p:nvPr/>
          </p:nvSpPr>
          <p:spPr bwMode="auto">
            <a:xfrm>
              <a:off x="1045" y="1888"/>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I1</a:t>
              </a:r>
            </a:p>
          </p:txBody>
        </p:sp>
        <p:sp>
          <p:nvSpPr>
            <p:cNvPr id="290845" name="Text Box 29"/>
            <p:cNvSpPr txBox="1">
              <a:spLocks noChangeArrowheads="1"/>
            </p:cNvSpPr>
            <p:nvPr/>
          </p:nvSpPr>
          <p:spPr bwMode="auto">
            <a:xfrm>
              <a:off x="748" y="1586"/>
              <a:ext cx="24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1</a:t>
              </a:r>
            </a:p>
          </p:txBody>
        </p:sp>
        <p:sp>
          <p:nvSpPr>
            <p:cNvPr id="290846" name="Text Box 30"/>
            <p:cNvSpPr txBox="1">
              <a:spLocks noChangeArrowheads="1"/>
            </p:cNvSpPr>
            <p:nvPr/>
          </p:nvSpPr>
          <p:spPr bwMode="auto">
            <a:xfrm>
              <a:off x="1669" y="1128"/>
              <a:ext cx="24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2</a:t>
              </a:r>
            </a:p>
          </p:txBody>
        </p:sp>
        <p:sp>
          <p:nvSpPr>
            <p:cNvPr id="290847" name="Rectangle 31"/>
            <p:cNvSpPr>
              <a:spLocks noChangeArrowheads="1"/>
            </p:cNvSpPr>
            <p:nvPr/>
          </p:nvSpPr>
          <p:spPr bwMode="auto">
            <a:xfrm>
              <a:off x="1392" y="1704"/>
              <a:ext cx="146"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290848" name="Rectangle 32"/>
            <p:cNvSpPr>
              <a:spLocks noChangeArrowheads="1"/>
            </p:cNvSpPr>
            <p:nvPr/>
          </p:nvSpPr>
          <p:spPr bwMode="auto">
            <a:xfrm>
              <a:off x="2160" y="1694"/>
              <a:ext cx="146"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290852" name="Rectangle 36"/>
            <p:cNvSpPr>
              <a:spLocks noChangeArrowheads="1"/>
            </p:cNvSpPr>
            <p:nvPr/>
          </p:nvSpPr>
          <p:spPr bwMode="auto">
            <a:xfrm>
              <a:off x="1292" y="1449"/>
              <a:ext cx="234" cy="273"/>
            </a:xfrm>
            <a:prstGeom prst="rect">
              <a:avLst/>
            </a:prstGeom>
            <a:noFill/>
            <a:ln w="28575">
              <a:noFill/>
              <a:miter lim="800000"/>
              <a:headEnd/>
              <a:tailEnd/>
            </a:ln>
            <a:effectLst/>
          </p:spPr>
          <p:txBody>
            <a:bodyPr wrap="none" lIns="90000" tIns="46800" rIns="90000" bIns="46800">
              <a:spAutoFit/>
            </a:bodyPr>
            <a:lstStyle/>
            <a:p>
              <a:r>
                <a:rPr kumimoji="1" lang="en-US" altLang="zh-CN" sz="2200" b="1">
                  <a:latin typeface="Times New Roman" pitchFamily="18" charset="0"/>
                </a:rPr>
                <a:t>G</a:t>
              </a:r>
              <a:r>
                <a:rPr kumimoji="1" lang="en-US" altLang="zh-CN" sz="2200" b="1" baseline="-25000">
                  <a:latin typeface="Times New Roman" pitchFamily="18" charset="0"/>
                </a:rPr>
                <a:t>1</a:t>
              </a:r>
            </a:p>
          </p:txBody>
        </p:sp>
        <p:sp>
          <p:nvSpPr>
            <p:cNvPr id="290854" name="Rectangle 38"/>
            <p:cNvSpPr>
              <a:spLocks noChangeArrowheads="1"/>
            </p:cNvSpPr>
            <p:nvPr/>
          </p:nvSpPr>
          <p:spPr bwMode="auto">
            <a:xfrm>
              <a:off x="2064" y="1449"/>
              <a:ext cx="234" cy="273"/>
            </a:xfrm>
            <a:prstGeom prst="rect">
              <a:avLst/>
            </a:prstGeom>
            <a:noFill/>
            <a:ln w="28575">
              <a:noFill/>
              <a:miter lim="800000"/>
              <a:headEnd/>
              <a:tailEnd/>
            </a:ln>
            <a:effectLst/>
          </p:spPr>
          <p:txBody>
            <a:bodyPr wrap="none" lIns="90000" tIns="46800" rIns="90000" bIns="46800">
              <a:spAutoFit/>
            </a:bodyPr>
            <a:lstStyle/>
            <a:p>
              <a:r>
                <a:rPr kumimoji="1" lang="en-US" altLang="zh-CN" sz="2200" b="1">
                  <a:latin typeface="Times New Roman" pitchFamily="18" charset="0"/>
                </a:rPr>
                <a:t>G</a:t>
              </a:r>
              <a:r>
                <a:rPr kumimoji="1" lang="en-US" altLang="zh-CN" sz="2200" b="1" baseline="-25000">
                  <a:latin typeface="Times New Roman" pitchFamily="18" charset="0"/>
                </a:rPr>
                <a:t>2</a:t>
              </a:r>
            </a:p>
          </p:txBody>
        </p:sp>
        <p:sp>
          <p:nvSpPr>
            <p:cNvPr id="290855" name="Line 39"/>
            <p:cNvSpPr>
              <a:spLocks noChangeShapeType="1"/>
            </p:cNvSpPr>
            <p:nvPr/>
          </p:nvSpPr>
          <p:spPr bwMode="auto">
            <a:xfrm>
              <a:off x="1882" y="1888"/>
              <a:ext cx="0" cy="49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56" name="Line 40"/>
            <p:cNvSpPr>
              <a:spLocks noChangeShapeType="1"/>
            </p:cNvSpPr>
            <p:nvPr/>
          </p:nvSpPr>
          <p:spPr bwMode="auto">
            <a:xfrm>
              <a:off x="1882" y="2387"/>
              <a:ext cx="86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0874" name="Oval 58"/>
            <p:cNvSpPr>
              <a:spLocks noChangeArrowheads="1"/>
            </p:cNvSpPr>
            <p:nvPr/>
          </p:nvSpPr>
          <p:spPr bwMode="auto">
            <a:xfrm>
              <a:off x="1879" y="1744"/>
              <a:ext cx="121" cy="329"/>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grpSp>
      <p:sp>
        <p:nvSpPr>
          <p:cNvPr id="290876" name="Rectangle 60"/>
          <p:cNvSpPr>
            <a:spLocks noChangeArrowheads="1"/>
          </p:cNvSpPr>
          <p:nvPr/>
        </p:nvSpPr>
        <p:spPr bwMode="auto">
          <a:xfrm>
            <a:off x="508000" y="4191001"/>
            <a:ext cx="10464800" cy="1054777"/>
          </a:xfrm>
          <a:prstGeom prst="rect">
            <a:avLst/>
          </a:prstGeom>
          <a:noFill/>
          <a:ln w="28575">
            <a:noFill/>
            <a:miter lim="800000"/>
            <a:headEnd/>
            <a:tailEnd/>
          </a:ln>
          <a:effectLst/>
        </p:spPr>
        <p:txBody>
          <a:bodyPr lIns="90000" tIns="46800" rIns="90000" bIns="46800">
            <a:spAutoFit/>
          </a:bodyPr>
          <a:lstStyle/>
          <a:p>
            <a:pPr>
              <a:lnSpc>
                <a:spcPct val="120000"/>
              </a:lnSpc>
            </a:pPr>
            <a:r>
              <a:rPr kumimoji="1" lang="zh-CN" altLang="en-US" sz="2600" b="1">
                <a:latin typeface="Times New Roman" pitchFamily="18" charset="0"/>
              </a:rPr>
              <a:t>显然</a:t>
            </a:r>
            <a:r>
              <a:rPr kumimoji="1" lang="en-US" altLang="zh-CN" sz="2600" b="1">
                <a:latin typeface="Times New Roman" pitchFamily="18" charset="0"/>
              </a:rPr>
              <a:t>, G</a:t>
            </a:r>
            <a:r>
              <a:rPr kumimoji="1" lang="en-US" altLang="zh-CN" sz="2600" b="1" baseline="-25000">
                <a:latin typeface="Times New Roman" pitchFamily="18" charset="0"/>
              </a:rPr>
              <a:t>1</a:t>
            </a:r>
            <a:r>
              <a:rPr kumimoji="1" lang="zh-CN" altLang="en-US" sz="2600" b="1">
                <a:latin typeface="Times New Roman" pitchFamily="18" charset="0"/>
              </a:rPr>
              <a:t>门的输入</a:t>
            </a:r>
            <a:r>
              <a:rPr kumimoji="1" lang="en-US" altLang="zh-CN" sz="2600" b="1" i="1">
                <a:solidFill>
                  <a:srgbClr val="0033CC"/>
                </a:solidFill>
                <a:latin typeface="Monotype Corsiva" pitchFamily="66" charset="0"/>
              </a:rPr>
              <a:t>v</a:t>
            </a:r>
            <a:r>
              <a:rPr kumimoji="1" lang="en-US" altLang="zh-CN" sz="2600" b="1" baseline="-25000">
                <a:solidFill>
                  <a:srgbClr val="0033CC"/>
                </a:solidFill>
                <a:latin typeface="Times New Roman" pitchFamily="18" charset="0"/>
              </a:rPr>
              <a:t>I1</a:t>
            </a:r>
            <a:r>
              <a:rPr kumimoji="1" lang="zh-CN" altLang="en-US" sz="2600" b="1">
                <a:latin typeface="Times New Roman" pitchFamily="18" charset="0"/>
              </a:rPr>
              <a:t>决定着电路的状态。</a:t>
            </a:r>
          </a:p>
          <a:p>
            <a:pPr>
              <a:lnSpc>
                <a:spcPct val="120000"/>
              </a:lnSpc>
            </a:pPr>
            <a:r>
              <a:rPr kumimoji="1" lang="zh-CN" altLang="en-US" sz="2600" b="1">
                <a:latin typeface="Times New Roman" pitchFamily="18" charset="0"/>
              </a:rPr>
              <a:t>状态翻转的临界时刻为</a:t>
            </a:r>
            <a:r>
              <a:rPr kumimoji="1" lang="en-US" altLang="zh-CN" sz="2600" b="1" i="1">
                <a:latin typeface="Monotype Corsiva" pitchFamily="66" charset="0"/>
              </a:rPr>
              <a:t>v</a:t>
            </a:r>
            <a:r>
              <a:rPr kumimoji="1" lang="en-US" altLang="zh-CN" sz="2600" b="1" baseline="-25000">
                <a:latin typeface="Times New Roman" pitchFamily="18" charset="0"/>
              </a:rPr>
              <a:t>I1 </a:t>
            </a:r>
            <a:r>
              <a:rPr kumimoji="1" lang="en-US" altLang="zh-CN" sz="2600" b="1">
                <a:latin typeface="Times New Roman" pitchFamily="18" charset="0"/>
              </a:rPr>
              <a:t>= V</a:t>
            </a:r>
            <a:r>
              <a:rPr kumimoji="1" lang="en-US" altLang="zh-CN" sz="2600" b="1" baseline="-20000">
                <a:latin typeface="Times New Roman" pitchFamily="18" charset="0"/>
              </a:rPr>
              <a:t>th</a:t>
            </a:r>
          </a:p>
        </p:txBody>
      </p:sp>
      <p:sp>
        <p:nvSpPr>
          <p:cNvPr id="290877" name="Rectangle 61"/>
          <p:cNvSpPr>
            <a:spLocks noChangeArrowheads="1"/>
          </p:cNvSpPr>
          <p:nvPr/>
        </p:nvSpPr>
        <p:spPr bwMode="auto">
          <a:xfrm>
            <a:off x="527051" y="5516563"/>
            <a:ext cx="4993216"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993300"/>
                </a:solidFill>
                <a:latin typeface="Times New Roman" pitchFamily="18" charset="0"/>
              </a:rPr>
              <a:t>根据叠加原理有</a:t>
            </a:r>
          </a:p>
        </p:txBody>
      </p:sp>
      <p:graphicFrame>
        <p:nvGraphicFramePr>
          <p:cNvPr id="290878" name="Object 62"/>
          <p:cNvGraphicFramePr>
            <a:graphicFrameLocks noChangeAspect="1"/>
          </p:cNvGraphicFramePr>
          <p:nvPr/>
        </p:nvGraphicFramePr>
        <p:xfrm>
          <a:off x="4464051" y="5373688"/>
          <a:ext cx="4978400" cy="887412"/>
        </p:xfrm>
        <a:graphic>
          <a:graphicData uri="http://schemas.openxmlformats.org/presentationml/2006/ole">
            <p:oleObj spid="_x0000_s95234" name="Equation" r:id="rId3" imgW="1815840" imgH="431640" progId="Equation.3">
              <p:embed/>
            </p:oleObj>
          </a:graphicData>
        </a:graphic>
      </p:graphicFrame>
      <p:pic>
        <p:nvPicPr>
          <p:cNvPr id="290880" name="Picture 64" descr="3"/>
          <p:cNvPicPr>
            <a:picLocks noChangeAspect="1" noChangeArrowheads="1" noCrop="1"/>
          </p:cNvPicPr>
          <p:nvPr/>
        </p:nvPicPr>
        <p:blipFill>
          <a:blip r:embed="rId4" cstate="print"/>
          <a:srcRect/>
          <a:stretch>
            <a:fillRect/>
          </a:stretch>
        </p:blipFill>
        <p:spPr bwMode="auto">
          <a:xfrm>
            <a:off x="9552517" y="3284538"/>
            <a:ext cx="914400" cy="685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0821"/>
                                        </p:tgtEl>
                                        <p:attrNameLst>
                                          <p:attrName>style.visibility</p:attrName>
                                        </p:attrNameLst>
                                      </p:cBhvr>
                                      <p:to>
                                        <p:strVal val="visible"/>
                                      </p:to>
                                    </p:set>
                                    <p:animEffect transition="in" filter="blinds(horizontal)">
                                      <p:cBhvr>
                                        <p:cTn id="7" dur="500"/>
                                        <p:tgtEl>
                                          <p:spTgt spid="29082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0849"/>
                                        </p:tgtEl>
                                        <p:attrNameLst>
                                          <p:attrName>style.visibility</p:attrName>
                                        </p:attrNameLst>
                                      </p:cBhvr>
                                      <p:to>
                                        <p:strVal val="visible"/>
                                      </p:to>
                                    </p:set>
                                    <p:animEffect transition="in" filter="blinds(horizontal)">
                                      <p:cBhvr>
                                        <p:cTn id="17" dur="500"/>
                                        <p:tgtEl>
                                          <p:spTgt spid="29084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90850"/>
                                        </p:tgtEl>
                                        <p:attrNameLst>
                                          <p:attrName>style.visibility</p:attrName>
                                        </p:attrNameLst>
                                      </p:cBhvr>
                                      <p:to>
                                        <p:strVal val="visible"/>
                                      </p:to>
                                    </p:set>
                                    <p:animEffect transition="in" filter="checkerboard(across)">
                                      <p:cBhvr>
                                        <p:cTn id="22" dur="500"/>
                                        <p:tgtEl>
                                          <p:spTgt spid="290850"/>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9088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90876"/>
                                        </p:tgtEl>
                                        <p:attrNameLst>
                                          <p:attrName>style.visibility</p:attrName>
                                        </p:attrNameLst>
                                      </p:cBhvr>
                                      <p:to>
                                        <p:strVal val="visible"/>
                                      </p:to>
                                    </p:set>
                                    <p:animEffect transition="in" filter="dissolve">
                                      <p:cBhvr>
                                        <p:cTn id="31" dur="500"/>
                                        <p:tgtEl>
                                          <p:spTgt spid="290876"/>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90877"/>
                                        </p:tgtEl>
                                        <p:attrNameLst>
                                          <p:attrName>style.visibility</p:attrName>
                                        </p:attrNameLst>
                                      </p:cBhvr>
                                      <p:to>
                                        <p:strVal val="visible"/>
                                      </p:to>
                                    </p:set>
                                    <p:animEffect transition="in" filter="blinds(horizontal)">
                                      <p:cBhvr>
                                        <p:cTn id="36" dur="500"/>
                                        <p:tgtEl>
                                          <p:spTgt spid="29087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90878"/>
                                        </p:tgtEl>
                                        <p:attrNameLst>
                                          <p:attrName>style.visibility</p:attrName>
                                        </p:attrNameLst>
                                      </p:cBhvr>
                                      <p:to>
                                        <p:strVal val="visible"/>
                                      </p:to>
                                    </p:set>
                                    <p:animEffect transition="in" filter="wipe(left)">
                                      <p:cBhvr>
                                        <p:cTn id="41" dur="500"/>
                                        <p:tgtEl>
                                          <p:spTgt spid="290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21" grpId="0" autoUpdateAnimBg="0"/>
      <p:bldP spid="290849" grpId="0" autoUpdateAnimBg="0"/>
      <p:bldP spid="290850" grpId="0" autoUpdateAnimBg="0"/>
      <p:bldP spid="290876" grpId="0" autoUpdateAnimBg="0"/>
      <p:bldP spid="29087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743200" y="1219200"/>
            <a:ext cx="6462184" cy="1614488"/>
            <a:chOff x="1296" y="1008"/>
            <a:chExt cx="3053" cy="1017"/>
          </a:xfrm>
        </p:grpSpPr>
        <p:grpSp>
          <p:nvGrpSpPr>
            <p:cNvPr id="3" name="Group 3"/>
            <p:cNvGrpSpPr>
              <a:grpSpLocks/>
            </p:cNvGrpSpPr>
            <p:nvPr/>
          </p:nvGrpSpPr>
          <p:grpSpPr bwMode="auto">
            <a:xfrm>
              <a:off x="1296" y="1008"/>
              <a:ext cx="2352" cy="974"/>
              <a:chOff x="1056" y="2397"/>
              <a:chExt cx="1936" cy="734"/>
            </a:xfrm>
          </p:grpSpPr>
          <p:sp>
            <p:nvSpPr>
              <p:cNvPr id="30772" name="Freeform 4"/>
              <p:cNvSpPr>
                <a:spLocks/>
              </p:cNvSpPr>
              <p:nvPr/>
            </p:nvSpPr>
            <p:spPr bwMode="auto">
              <a:xfrm>
                <a:off x="1056" y="2397"/>
                <a:ext cx="1024" cy="731"/>
              </a:xfrm>
              <a:custGeom>
                <a:avLst/>
                <a:gdLst>
                  <a:gd name="T0" fmla="*/ 0 w 1024"/>
                  <a:gd name="T1" fmla="*/ 723 h 731"/>
                  <a:gd name="T2" fmla="*/ 432 w 1024"/>
                  <a:gd name="T3" fmla="*/ 627 h 731"/>
                  <a:gd name="T4" fmla="*/ 624 w 1024"/>
                  <a:gd name="T5" fmla="*/ 99 h 731"/>
                  <a:gd name="T6" fmla="*/ 1024 w 1024"/>
                  <a:gd name="T7" fmla="*/ 35 h 731"/>
                  <a:gd name="T8" fmla="*/ 0 60000 65536"/>
                  <a:gd name="T9" fmla="*/ 0 60000 65536"/>
                  <a:gd name="T10" fmla="*/ 0 60000 65536"/>
                  <a:gd name="T11" fmla="*/ 0 60000 65536"/>
                  <a:gd name="T12" fmla="*/ 0 w 1024"/>
                  <a:gd name="T13" fmla="*/ 0 h 731"/>
                  <a:gd name="T14" fmla="*/ 1024 w 1024"/>
                  <a:gd name="T15" fmla="*/ 731 h 731"/>
                </a:gdLst>
                <a:ahLst/>
                <a:cxnLst>
                  <a:cxn ang="T8">
                    <a:pos x="T0" y="T1"/>
                  </a:cxn>
                  <a:cxn ang="T9">
                    <a:pos x="T2" y="T3"/>
                  </a:cxn>
                  <a:cxn ang="T10">
                    <a:pos x="T4" y="T5"/>
                  </a:cxn>
                  <a:cxn ang="T11">
                    <a:pos x="T6" y="T7"/>
                  </a:cxn>
                </a:cxnLst>
                <a:rect l="T12" t="T13" r="T14" b="T15"/>
                <a:pathLst>
                  <a:path w="1024" h="731">
                    <a:moveTo>
                      <a:pt x="0" y="723"/>
                    </a:moveTo>
                    <a:cubicBezTo>
                      <a:pt x="164" y="727"/>
                      <a:pt x="328" y="731"/>
                      <a:pt x="432" y="627"/>
                    </a:cubicBezTo>
                    <a:cubicBezTo>
                      <a:pt x="536" y="523"/>
                      <a:pt x="525" y="198"/>
                      <a:pt x="624" y="99"/>
                    </a:cubicBezTo>
                    <a:cubicBezTo>
                      <a:pt x="723" y="0"/>
                      <a:pt x="941" y="48"/>
                      <a:pt x="1024" y="35"/>
                    </a:cubicBezTo>
                  </a:path>
                </a:pathLst>
              </a:custGeom>
              <a:noFill/>
              <a:ln w="38100">
                <a:solidFill>
                  <a:srgbClr val="FF00FF"/>
                </a:solidFill>
                <a:round/>
                <a:headEnd/>
                <a:tailEnd/>
              </a:ln>
            </p:spPr>
            <p:txBody>
              <a:bodyPr wrap="none" anchor="ctr"/>
              <a:lstStyle/>
              <a:p>
                <a:endParaRPr lang="zh-CN" altLang="en-US"/>
              </a:p>
            </p:txBody>
          </p:sp>
          <p:sp>
            <p:nvSpPr>
              <p:cNvPr id="30773" name="Freeform 5"/>
              <p:cNvSpPr>
                <a:spLocks/>
              </p:cNvSpPr>
              <p:nvPr/>
            </p:nvSpPr>
            <p:spPr bwMode="auto">
              <a:xfrm flipH="1">
                <a:off x="1968" y="2400"/>
                <a:ext cx="1024" cy="731"/>
              </a:xfrm>
              <a:custGeom>
                <a:avLst/>
                <a:gdLst>
                  <a:gd name="T0" fmla="*/ 0 w 1024"/>
                  <a:gd name="T1" fmla="*/ 723 h 731"/>
                  <a:gd name="T2" fmla="*/ 432 w 1024"/>
                  <a:gd name="T3" fmla="*/ 627 h 731"/>
                  <a:gd name="T4" fmla="*/ 624 w 1024"/>
                  <a:gd name="T5" fmla="*/ 99 h 731"/>
                  <a:gd name="T6" fmla="*/ 1024 w 1024"/>
                  <a:gd name="T7" fmla="*/ 35 h 731"/>
                  <a:gd name="T8" fmla="*/ 0 60000 65536"/>
                  <a:gd name="T9" fmla="*/ 0 60000 65536"/>
                  <a:gd name="T10" fmla="*/ 0 60000 65536"/>
                  <a:gd name="T11" fmla="*/ 0 60000 65536"/>
                  <a:gd name="T12" fmla="*/ 0 w 1024"/>
                  <a:gd name="T13" fmla="*/ 0 h 731"/>
                  <a:gd name="T14" fmla="*/ 1024 w 1024"/>
                  <a:gd name="T15" fmla="*/ 731 h 731"/>
                </a:gdLst>
                <a:ahLst/>
                <a:cxnLst>
                  <a:cxn ang="T8">
                    <a:pos x="T0" y="T1"/>
                  </a:cxn>
                  <a:cxn ang="T9">
                    <a:pos x="T2" y="T3"/>
                  </a:cxn>
                  <a:cxn ang="T10">
                    <a:pos x="T4" y="T5"/>
                  </a:cxn>
                  <a:cxn ang="T11">
                    <a:pos x="T6" y="T7"/>
                  </a:cxn>
                </a:cxnLst>
                <a:rect l="T12" t="T13" r="T14" b="T15"/>
                <a:pathLst>
                  <a:path w="1024" h="731">
                    <a:moveTo>
                      <a:pt x="0" y="723"/>
                    </a:moveTo>
                    <a:cubicBezTo>
                      <a:pt x="164" y="727"/>
                      <a:pt x="328" y="731"/>
                      <a:pt x="432" y="627"/>
                    </a:cubicBezTo>
                    <a:cubicBezTo>
                      <a:pt x="536" y="523"/>
                      <a:pt x="525" y="198"/>
                      <a:pt x="624" y="99"/>
                    </a:cubicBezTo>
                    <a:cubicBezTo>
                      <a:pt x="723" y="0"/>
                      <a:pt x="941" y="48"/>
                      <a:pt x="1024" y="35"/>
                    </a:cubicBezTo>
                  </a:path>
                </a:pathLst>
              </a:custGeom>
              <a:noFill/>
              <a:ln w="38100">
                <a:solidFill>
                  <a:srgbClr val="FF00FF"/>
                </a:solidFill>
                <a:round/>
                <a:headEnd/>
                <a:tailEnd/>
              </a:ln>
            </p:spPr>
            <p:txBody>
              <a:bodyPr wrap="none" anchor="ctr"/>
              <a:lstStyle/>
              <a:p>
                <a:endParaRPr lang="zh-CN" altLang="en-US"/>
              </a:p>
            </p:txBody>
          </p:sp>
        </p:grpSp>
        <p:sp>
          <p:nvSpPr>
            <p:cNvPr id="30771" name="Freeform 6"/>
            <p:cNvSpPr>
              <a:spLocks/>
            </p:cNvSpPr>
            <p:nvPr/>
          </p:nvSpPr>
          <p:spPr bwMode="auto">
            <a:xfrm>
              <a:off x="3599" y="1111"/>
              <a:ext cx="750" cy="914"/>
            </a:xfrm>
            <a:custGeom>
              <a:avLst/>
              <a:gdLst>
                <a:gd name="T0" fmla="*/ 673 w 750"/>
                <a:gd name="T1" fmla="*/ 289 h 914"/>
                <a:gd name="T2" fmla="*/ 719 w 750"/>
                <a:gd name="T3" fmla="*/ 82 h 914"/>
                <a:gd name="T4" fmla="*/ 486 w 750"/>
                <a:gd name="T5" fmla="*/ 783 h 914"/>
                <a:gd name="T6" fmla="*/ 0 w 750"/>
                <a:gd name="T7" fmla="*/ 868 h 914"/>
                <a:gd name="T8" fmla="*/ 0 60000 65536"/>
                <a:gd name="T9" fmla="*/ 0 60000 65536"/>
                <a:gd name="T10" fmla="*/ 0 60000 65536"/>
                <a:gd name="T11" fmla="*/ 0 60000 65536"/>
                <a:gd name="T12" fmla="*/ 0 w 750"/>
                <a:gd name="T13" fmla="*/ 0 h 914"/>
                <a:gd name="T14" fmla="*/ 750 w 750"/>
                <a:gd name="T15" fmla="*/ 914 h 914"/>
              </a:gdLst>
              <a:ahLst/>
              <a:cxnLst>
                <a:cxn ang="T8">
                  <a:pos x="T0" y="T1"/>
                </a:cxn>
                <a:cxn ang="T9">
                  <a:pos x="T2" y="T3"/>
                </a:cxn>
                <a:cxn ang="T10">
                  <a:pos x="T4" y="T5"/>
                </a:cxn>
                <a:cxn ang="T11">
                  <a:pos x="T6" y="T7"/>
                </a:cxn>
              </a:cxnLst>
              <a:rect l="T12" t="T13" r="T14" b="T15"/>
              <a:pathLst>
                <a:path w="750" h="914">
                  <a:moveTo>
                    <a:pt x="673" y="289"/>
                  </a:moveTo>
                  <a:cubicBezTo>
                    <a:pt x="681" y="256"/>
                    <a:pt x="750" y="0"/>
                    <a:pt x="719" y="82"/>
                  </a:cubicBezTo>
                  <a:cubicBezTo>
                    <a:pt x="688" y="164"/>
                    <a:pt x="606" y="651"/>
                    <a:pt x="486" y="783"/>
                  </a:cubicBezTo>
                  <a:cubicBezTo>
                    <a:pt x="366" y="914"/>
                    <a:pt x="101" y="850"/>
                    <a:pt x="0" y="868"/>
                  </a:cubicBezTo>
                </a:path>
              </a:pathLst>
            </a:custGeom>
            <a:noFill/>
            <a:ln w="38100">
              <a:solidFill>
                <a:srgbClr val="FF00FF"/>
              </a:solidFill>
              <a:round/>
              <a:headEnd/>
              <a:tailEnd/>
            </a:ln>
          </p:spPr>
          <p:txBody>
            <a:bodyPr wrap="none" anchor="ctr"/>
            <a:lstStyle/>
            <a:p>
              <a:endParaRPr lang="zh-CN" altLang="en-US"/>
            </a:p>
          </p:txBody>
        </p:sp>
      </p:grpSp>
      <p:grpSp>
        <p:nvGrpSpPr>
          <p:cNvPr id="4" name="Group 7"/>
          <p:cNvGrpSpPr>
            <a:grpSpLocks/>
          </p:cNvGrpSpPr>
          <p:nvPr/>
        </p:nvGrpSpPr>
        <p:grpSpPr bwMode="auto">
          <a:xfrm>
            <a:off x="5181600" y="1295400"/>
            <a:ext cx="2743200" cy="1447800"/>
            <a:chOff x="2448" y="1056"/>
            <a:chExt cx="1296" cy="912"/>
          </a:xfrm>
        </p:grpSpPr>
        <p:sp>
          <p:nvSpPr>
            <p:cNvPr id="30768" name="Line 8"/>
            <p:cNvSpPr>
              <a:spLocks noChangeShapeType="1"/>
            </p:cNvSpPr>
            <p:nvPr/>
          </p:nvSpPr>
          <p:spPr bwMode="auto">
            <a:xfrm>
              <a:off x="2448" y="1056"/>
              <a:ext cx="1296" cy="0"/>
            </a:xfrm>
            <a:prstGeom prst="line">
              <a:avLst/>
            </a:prstGeom>
            <a:noFill/>
            <a:ln w="28575">
              <a:solidFill>
                <a:srgbClr val="003399"/>
              </a:solidFill>
              <a:round/>
              <a:headEnd/>
              <a:tailEnd/>
            </a:ln>
          </p:spPr>
          <p:txBody>
            <a:bodyPr wrap="none" anchor="ctr"/>
            <a:lstStyle/>
            <a:p>
              <a:endParaRPr lang="zh-CN" altLang="en-US"/>
            </a:p>
          </p:txBody>
        </p:sp>
        <p:sp>
          <p:nvSpPr>
            <p:cNvPr id="30769" name="Line 9"/>
            <p:cNvSpPr>
              <a:spLocks noChangeShapeType="1"/>
            </p:cNvSpPr>
            <p:nvPr/>
          </p:nvSpPr>
          <p:spPr bwMode="auto">
            <a:xfrm>
              <a:off x="3552" y="1056"/>
              <a:ext cx="0" cy="912"/>
            </a:xfrm>
            <a:prstGeom prst="line">
              <a:avLst/>
            </a:prstGeom>
            <a:noFill/>
            <a:ln w="28575">
              <a:solidFill>
                <a:srgbClr val="3366CC"/>
              </a:solidFill>
              <a:round/>
              <a:headEnd type="triangle" w="med" len="med"/>
              <a:tailEnd type="triangle" w="med" len="med"/>
            </a:ln>
          </p:spPr>
          <p:txBody>
            <a:bodyPr wrap="none" anchor="ctr"/>
            <a:lstStyle/>
            <a:p>
              <a:endParaRPr lang="zh-CN" altLang="en-US"/>
            </a:p>
          </p:txBody>
        </p:sp>
      </p:grpSp>
      <p:sp>
        <p:nvSpPr>
          <p:cNvPr id="124938" name="Text Box 10"/>
          <p:cNvSpPr txBox="1">
            <a:spLocks noChangeArrowheads="1"/>
          </p:cNvSpPr>
          <p:nvPr/>
        </p:nvSpPr>
        <p:spPr bwMode="auto">
          <a:xfrm>
            <a:off x="7416800" y="1676400"/>
            <a:ext cx="914400" cy="579438"/>
          </a:xfrm>
          <a:prstGeom prst="rect">
            <a:avLst/>
          </a:prstGeom>
          <a:noFill/>
          <a:ln w="9525">
            <a:noFill/>
            <a:miter lim="800000"/>
            <a:headEnd/>
            <a:tailEnd/>
          </a:ln>
        </p:spPr>
        <p:txBody>
          <a:bodyPr>
            <a:spAutoFit/>
          </a:bodyPr>
          <a:lstStyle/>
          <a:p>
            <a:pPr algn="ctr">
              <a:spcBef>
                <a:spcPct val="50000"/>
              </a:spcBef>
            </a:pPr>
            <a:r>
              <a:rPr lang="en-US" altLang="zh-CN" sz="3200" b="1" i="1"/>
              <a:t>A</a:t>
            </a:r>
          </a:p>
        </p:txBody>
      </p:sp>
      <p:grpSp>
        <p:nvGrpSpPr>
          <p:cNvPr id="5" name="Group 11"/>
          <p:cNvGrpSpPr>
            <a:grpSpLocks/>
          </p:cNvGrpSpPr>
          <p:nvPr/>
        </p:nvGrpSpPr>
        <p:grpSpPr bwMode="auto">
          <a:xfrm>
            <a:off x="3454400" y="1524000"/>
            <a:ext cx="1219200" cy="2286000"/>
            <a:chOff x="1632" y="1200"/>
            <a:chExt cx="576" cy="1440"/>
          </a:xfrm>
        </p:grpSpPr>
        <p:sp>
          <p:nvSpPr>
            <p:cNvPr id="30762" name="Line 12"/>
            <p:cNvSpPr>
              <a:spLocks noChangeShapeType="1"/>
            </p:cNvSpPr>
            <p:nvPr/>
          </p:nvSpPr>
          <p:spPr bwMode="auto">
            <a:xfrm>
              <a:off x="1776" y="1872"/>
              <a:ext cx="0" cy="768"/>
            </a:xfrm>
            <a:prstGeom prst="line">
              <a:avLst/>
            </a:prstGeom>
            <a:noFill/>
            <a:ln w="28575">
              <a:solidFill>
                <a:srgbClr val="003300"/>
              </a:solidFill>
              <a:round/>
              <a:headEnd/>
              <a:tailEnd/>
            </a:ln>
          </p:spPr>
          <p:txBody>
            <a:bodyPr wrap="none" anchor="ctr"/>
            <a:lstStyle/>
            <a:p>
              <a:endParaRPr lang="zh-CN" altLang="en-US"/>
            </a:p>
          </p:txBody>
        </p:sp>
        <p:sp>
          <p:nvSpPr>
            <p:cNvPr id="30763" name="Line 13"/>
            <p:cNvSpPr>
              <a:spLocks noChangeShapeType="1"/>
            </p:cNvSpPr>
            <p:nvPr/>
          </p:nvSpPr>
          <p:spPr bwMode="auto">
            <a:xfrm>
              <a:off x="2016" y="1200"/>
              <a:ext cx="0" cy="1248"/>
            </a:xfrm>
            <a:prstGeom prst="line">
              <a:avLst/>
            </a:prstGeom>
            <a:noFill/>
            <a:ln w="28575">
              <a:solidFill>
                <a:srgbClr val="003300"/>
              </a:solidFill>
              <a:round/>
              <a:headEnd/>
              <a:tailEnd/>
            </a:ln>
          </p:spPr>
          <p:txBody>
            <a:bodyPr wrap="none" anchor="ctr"/>
            <a:lstStyle/>
            <a:p>
              <a:endParaRPr lang="zh-CN" altLang="en-US"/>
            </a:p>
          </p:txBody>
        </p:sp>
        <p:grpSp>
          <p:nvGrpSpPr>
            <p:cNvPr id="6" name="Group 14"/>
            <p:cNvGrpSpPr>
              <a:grpSpLocks/>
            </p:cNvGrpSpPr>
            <p:nvPr/>
          </p:nvGrpSpPr>
          <p:grpSpPr bwMode="auto">
            <a:xfrm>
              <a:off x="1632" y="2208"/>
              <a:ext cx="576" cy="0"/>
              <a:chOff x="1632" y="2208"/>
              <a:chExt cx="576" cy="0"/>
            </a:xfrm>
          </p:grpSpPr>
          <p:sp>
            <p:nvSpPr>
              <p:cNvPr id="30765" name="Line 15"/>
              <p:cNvSpPr>
                <a:spLocks noChangeShapeType="1"/>
              </p:cNvSpPr>
              <p:nvPr/>
            </p:nvSpPr>
            <p:spPr bwMode="auto">
              <a:xfrm>
                <a:off x="1632" y="2208"/>
                <a:ext cx="144" cy="0"/>
              </a:xfrm>
              <a:prstGeom prst="line">
                <a:avLst/>
              </a:prstGeom>
              <a:noFill/>
              <a:ln w="19050">
                <a:solidFill>
                  <a:srgbClr val="00FF00"/>
                </a:solidFill>
                <a:round/>
                <a:headEnd/>
                <a:tailEnd type="triangle" w="med" len="med"/>
              </a:ln>
            </p:spPr>
            <p:txBody>
              <a:bodyPr wrap="none" anchor="ctr"/>
              <a:lstStyle/>
              <a:p>
                <a:endParaRPr lang="zh-CN" altLang="en-US"/>
              </a:p>
            </p:txBody>
          </p:sp>
          <p:sp>
            <p:nvSpPr>
              <p:cNvPr id="30766" name="Line 16"/>
              <p:cNvSpPr>
                <a:spLocks noChangeShapeType="1"/>
              </p:cNvSpPr>
              <p:nvPr/>
            </p:nvSpPr>
            <p:spPr bwMode="auto">
              <a:xfrm flipH="1">
                <a:off x="2016" y="2208"/>
                <a:ext cx="192" cy="0"/>
              </a:xfrm>
              <a:prstGeom prst="line">
                <a:avLst/>
              </a:prstGeom>
              <a:noFill/>
              <a:ln w="19050">
                <a:solidFill>
                  <a:srgbClr val="00FF00"/>
                </a:solidFill>
                <a:round/>
                <a:headEnd/>
                <a:tailEnd type="triangle" w="med" len="med"/>
              </a:ln>
            </p:spPr>
            <p:txBody>
              <a:bodyPr wrap="none" anchor="ctr"/>
              <a:lstStyle/>
              <a:p>
                <a:endParaRPr lang="zh-CN" altLang="en-US"/>
              </a:p>
            </p:txBody>
          </p:sp>
          <p:sp>
            <p:nvSpPr>
              <p:cNvPr id="30767" name="Line 17"/>
              <p:cNvSpPr>
                <a:spLocks noChangeShapeType="1"/>
              </p:cNvSpPr>
              <p:nvPr/>
            </p:nvSpPr>
            <p:spPr bwMode="auto">
              <a:xfrm>
                <a:off x="1776" y="2208"/>
                <a:ext cx="288" cy="0"/>
              </a:xfrm>
              <a:prstGeom prst="line">
                <a:avLst/>
              </a:prstGeom>
              <a:noFill/>
              <a:ln w="19050">
                <a:solidFill>
                  <a:srgbClr val="00FF00"/>
                </a:solidFill>
                <a:round/>
                <a:headEnd/>
                <a:tailEnd/>
              </a:ln>
            </p:spPr>
            <p:txBody>
              <a:bodyPr wrap="none" anchor="ctr"/>
              <a:lstStyle/>
              <a:p>
                <a:endParaRPr lang="zh-CN" altLang="en-US"/>
              </a:p>
            </p:txBody>
          </p:sp>
        </p:grpSp>
      </p:grpSp>
      <p:grpSp>
        <p:nvGrpSpPr>
          <p:cNvPr id="7" name="Group 18"/>
          <p:cNvGrpSpPr>
            <a:grpSpLocks/>
          </p:cNvGrpSpPr>
          <p:nvPr/>
        </p:nvGrpSpPr>
        <p:grpSpPr bwMode="auto">
          <a:xfrm>
            <a:off x="5892800" y="1524000"/>
            <a:ext cx="1117600" cy="1981200"/>
            <a:chOff x="2784" y="1200"/>
            <a:chExt cx="528" cy="1248"/>
          </a:xfrm>
        </p:grpSpPr>
        <p:sp>
          <p:nvSpPr>
            <p:cNvPr id="30756" name="Line 19"/>
            <p:cNvSpPr>
              <a:spLocks noChangeShapeType="1"/>
            </p:cNvSpPr>
            <p:nvPr/>
          </p:nvSpPr>
          <p:spPr bwMode="auto">
            <a:xfrm>
              <a:off x="2928" y="1200"/>
              <a:ext cx="0" cy="1248"/>
            </a:xfrm>
            <a:prstGeom prst="line">
              <a:avLst/>
            </a:prstGeom>
            <a:noFill/>
            <a:ln w="28575">
              <a:solidFill>
                <a:srgbClr val="003300"/>
              </a:solidFill>
              <a:round/>
              <a:headEnd/>
              <a:tailEnd/>
            </a:ln>
          </p:spPr>
          <p:txBody>
            <a:bodyPr wrap="none" anchor="ctr"/>
            <a:lstStyle/>
            <a:p>
              <a:endParaRPr lang="zh-CN" altLang="en-US"/>
            </a:p>
          </p:txBody>
        </p:sp>
        <p:sp>
          <p:nvSpPr>
            <p:cNvPr id="30757" name="Line 20"/>
            <p:cNvSpPr>
              <a:spLocks noChangeShapeType="1"/>
            </p:cNvSpPr>
            <p:nvPr/>
          </p:nvSpPr>
          <p:spPr bwMode="auto">
            <a:xfrm>
              <a:off x="3120" y="1872"/>
              <a:ext cx="0" cy="576"/>
            </a:xfrm>
            <a:prstGeom prst="line">
              <a:avLst/>
            </a:prstGeom>
            <a:noFill/>
            <a:ln w="28575">
              <a:solidFill>
                <a:srgbClr val="003300"/>
              </a:solidFill>
              <a:round/>
              <a:headEnd/>
              <a:tailEnd/>
            </a:ln>
          </p:spPr>
          <p:txBody>
            <a:bodyPr wrap="none" anchor="ctr"/>
            <a:lstStyle/>
            <a:p>
              <a:endParaRPr lang="zh-CN" altLang="en-US"/>
            </a:p>
          </p:txBody>
        </p:sp>
        <p:grpSp>
          <p:nvGrpSpPr>
            <p:cNvPr id="8" name="Group 21"/>
            <p:cNvGrpSpPr>
              <a:grpSpLocks/>
            </p:cNvGrpSpPr>
            <p:nvPr/>
          </p:nvGrpSpPr>
          <p:grpSpPr bwMode="auto">
            <a:xfrm>
              <a:off x="2784" y="2208"/>
              <a:ext cx="528" cy="0"/>
              <a:chOff x="2784" y="2208"/>
              <a:chExt cx="528" cy="0"/>
            </a:xfrm>
          </p:grpSpPr>
          <p:sp>
            <p:nvSpPr>
              <p:cNvPr id="30759" name="Line 22"/>
              <p:cNvSpPr>
                <a:spLocks noChangeShapeType="1"/>
              </p:cNvSpPr>
              <p:nvPr/>
            </p:nvSpPr>
            <p:spPr bwMode="auto">
              <a:xfrm>
                <a:off x="2784" y="2208"/>
                <a:ext cx="144" cy="0"/>
              </a:xfrm>
              <a:prstGeom prst="line">
                <a:avLst/>
              </a:prstGeom>
              <a:noFill/>
              <a:ln w="19050">
                <a:solidFill>
                  <a:srgbClr val="00FF00"/>
                </a:solidFill>
                <a:round/>
                <a:headEnd/>
                <a:tailEnd type="triangle" w="med" len="med"/>
              </a:ln>
            </p:spPr>
            <p:txBody>
              <a:bodyPr wrap="none" anchor="ctr"/>
              <a:lstStyle/>
              <a:p>
                <a:endParaRPr lang="zh-CN" altLang="en-US"/>
              </a:p>
            </p:txBody>
          </p:sp>
          <p:sp>
            <p:nvSpPr>
              <p:cNvPr id="30760" name="Line 23"/>
              <p:cNvSpPr>
                <a:spLocks noChangeShapeType="1"/>
              </p:cNvSpPr>
              <p:nvPr/>
            </p:nvSpPr>
            <p:spPr bwMode="auto">
              <a:xfrm flipH="1">
                <a:off x="3120" y="2208"/>
                <a:ext cx="192" cy="0"/>
              </a:xfrm>
              <a:prstGeom prst="line">
                <a:avLst/>
              </a:prstGeom>
              <a:noFill/>
              <a:ln w="19050">
                <a:solidFill>
                  <a:srgbClr val="00FF00"/>
                </a:solidFill>
                <a:round/>
                <a:headEnd/>
                <a:tailEnd type="triangle" w="med" len="med"/>
              </a:ln>
            </p:spPr>
            <p:txBody>
              <a:bodyPr wrap="none" anchor="ctr"/>
              <a:lstStyle/>
              <a:p>
                <a:endParaRPr lang="zh-CN" altLang="en-US"/>
              </a:p>
            </p:txBody>
          </p:sp>
          <p:sp>
            <p:nvSpPr>
              <p:cNvPr id="30761" name="Line 24"/>
              <p:cNvSpPr>
                <a:spLocks noChangeShapeType="1"/>
              </p:cNvSpPr>
              <p:nvPr/>
            </p:nvSpPr>
            <p:spPr bwMode="auto">
              <a:xfrm>
                <a:off x="2880" y="2208"/>
                <a:ext cx="288" cy="0"/>
              </a:xfrm>
              <a:prstGeom prst="line">
                <a:avLst/>
              </a:prstGeom>
              <a:noFill/>
              <a:ln w="19050">
                <a:solidFill>
                  <a:srgbClr val="00FF00"/>
                </a:solidFill>
                <a:round/>
                <a:headEnd/>
                <a:tailEnd/>
              </a:ln>
            </p:spPr>
            <p:txBody>
              <a:bodyPr wrap="none" anchor="ctr"/>
              <a:lstStyle/>
              <a:p>
                <a:endParaRPr lang="zh-CN" altLang="en-US"/>
              </a:p>
            </p:txBody>
          </p:sp>
        </p:grpSp>
      </p:grpSp>
      <p:grpSp>
        <p:nvGrpSpPr>
          <p:cNvPr id="9" name="Group 25"/>
          <p:cNvGrpSpPr>
            <a:grpSpLocks/>
          </p:cNvGrpSpPr>
          <p:nvPr/>
        </p:nvGrpSpPr>
        <p:grpSpPr bwMode="auto">
          <a:xfrm>
            <a:off x="2844800" y="1219201"/>
            <a:ext cx="3352800" cy="519113"/>
            <a:chOff x="1344" y="1008"/>
            <a:chExt cx="1584" cy="327"/>
          </a:xfrm>
        </p:grpSpPr>
        <p:sp>
          <p:nvSpPr>
            <p:cNvPr id="30754" name="Line 26"/>
            <p:cNvSpPr>
              <a:spLocks noChangeShapeType="1"/>
            </p:cNvSpPr>
            <p:nvPr/>
          </p:nvSpPr>
          <p:spPr bwMode="auto">
            <a:xfrm>
              <a:off x="2016" y="1200"/>
              <a:ext cx="912" cy="0"/>
            </a:xfrm>
            <a:prstGeom prst="line">
              <a:avLst/>
            </a:prstGeom>
            <a:noFill/>
            <a:ln w="28575">
              <a:solidFill>
                <a:srgbClr val="00CCFF"/>
              </a:solidFill>
              <a:prstDash val="dash"/>
              <a:round/>
              <a:headEnd/>
              <a:tailEnd/>
            </a:ln>
          </p:spPr>
          <p:txBody>
            <a:bodyPr wrap="none" anchor="ctr"/>
            <a:lstStyle/>
            <a:p>
              <a:endParaRPr lang="zh-CN" altLang="en-US"/>
            </a:p>
          </p:txBody>
        </p:sp>
        <p:sp>
          <p:nvSpPr>
            <p:cNvPr id="30755" name="Text Box 27"/>
            <p:cNvSpPr txBox="1">
              <a:spLocks noChangeArrowheads="1"/>
            </p:cNvSpPr>
            <p:nvPr/>
          </p:nvSpPr>
          <p:spPr bwMode="auto">
            <a:xfrm>
              <a:off x="1344" y="1008"/>
              <a:ext cx="720" cy="327"/>
            </a:xfrm>
            <a:prstGeom prst="rect">
              <a:avLst/>
            </a:prstGeom>
            <a:noFill/>
            <a:ln w="9525">
              <a:noFill/>
              <a:miter lim="800000"/>
              <a:headEnd/>
              <a:tailEnd/>
            </a:ln>
          </p:spPr>
          <p:txBody>
            <a:bodyPr>
              <a:spAutoFit/>
            </a:bodyPr>
            <a:lstStyle/>
            <a:p>
              <a:pPr algn="ctr">
                <a:spcBef>
                  <a:spcPct val="50000"/>
                </a:spcBef>
              </a:pPr>
              <a:r>
                <a:rPr lang="en-US" altLang="zh-CN" sz="2800" b="1"/>
                <a:t>0.9</a:t>
              </a:r>
              <a:r>
                <a:rPr lang="en-US" altLang="zh-CN" sz="2800" b="1" i="1"/>
                <a:t>A</a:t>
              </a:r>
            </a:p>
          </p:txBody>
        </p:sp>
      </p:grpSp>
      <p:grpSp>
        <p:nvGrpSpPr>
          <p:cNvPr id="10" name="Group 28"/>
          <p:cNvGrpSpPr>
            <a:grpSpLocks/>
          </p:cNvGrpSpPr>
          <p:nvPr/>
        </p:nvGrpSpPr>
        <p:grpSpPr bwMode="auto">
          <a:xfrm>
            <a:off x="2743200" y="1676401"/>
            <a:ext cx="3556000" cy="519113"/>
            <a:chOff x="1296" y="1296"/>
            <a:chExt cx="1680" cy="327"/>
          </a:xfrm>
        </p:grpSpPr>
        <p:sp>
          <p:nvSpPr>
            <p:cNvPr id="30752" name="Line 29"/>
            <p:cNvSpPr>
              <a:spLocks noChangeShapeType="1"/>
            </p:cNvSpPr>
            <p:nvPr/>
          </p:nvSpPr>
          <p:spPr bwMode="auto">
            <a:xfrm>
              <a:off x="1920" y="1536"/>
              <a:ext cx="1056" cy="0"/>
            </a:xfrm>
            <a:prstGeom prst="line">
              <a:avLst/>
            </a:prstGeom>
            <a:noFill/>
            <a:ln w="28575">
              <a:solidFill>
                <a:srgbClr val="336699"/>
              </a:solidFill>
              <a:prstDash val="dash"/>
              <a:round/>
              <a:headEnd/>
              <a:tailEnd/>
            </a:ln>
          </p:spPr>
          <p:txBody>
            <a:bodyPr wrap="none" anchor="ctr"/>
            <a:lstStyle/>
            <a:p>
              <a:endParaRPr lang="zh-CN" altLang="en-US"/>
            </a:p>
          </p:txBody>
        </p:sp>
        <p:sp>
          <p:nvSpPr>
            <p:cNvPr id="30753" name="Text Box 30"/>
            <p:cNvSpPr txBox="1">
              <a:spLocks noChangeArrowheads="1"/>
            </p:cNvSpPr>
            <p:nvPr/>
          </p:nvSpPr>
          <p:spPr bwMode="auto">
            <a:xfrm>
              <a:off x="1296" y="1296"/>
              <a:ext cx="720" cy="327"/>
            </a:xfrm>
            <a:prstGeom prst="rect">
              <a:avLst/>
            </a:prstGeom>
            <a:noFill/>
            <a:ln w="9525">
              <a:noFill/>
              <a:miter lim="800000"/>
              <a:headEnd/>
              <a:tailEnd/>
            </a:ln>
          </p:spPr>
          <p:txBody>
            <a:bodyPr>
              <a:spAutoFit/>
            </a:bodyPr>
            <a:lstStyle/>
            <a:p>
              <a:pPr algn="ctr">
                <a:spcBef>
                  <a:spcPct val="50000"/>
                </a:spcBef>
              </a:pPr>
              <a:r>
                <a:rPr lang="en-US" altLang="zh-CN" sz="2800" b="1"/>
                <a:t>0.5</a:t>
              </a:r>
              <a:r>
                <a:rPr lang="en-US" altLang="zh-CN" sz="2800" b="1" i="1"/>
                <a:t>A</a:t>
              </a:r>
            </a:p>
          </p:txBody>
        </p:sp>
      </p:grpSp>
      <p:grpSp>
        <p:nvGrpSpPr>
          <p:cNvPr id="11" name="Group 31"/>
          <p:cNvGrpSpPr>
            <a:grpSpLocks/>
          </p:cNvGrpSpPr>
          <p:nvPr/>
        </p:nvGrpSpPr>
        <p:grpSpPr bwMode="auto">
          <a:xfrm>
            <a:off x="2438400" y="2133601"/>
            <a:ext cx="6197600" cy="519113"/>
            <a:chOff x="1152" y="1584"/>
            <a:chExt cx="2928" cy="327"/>
          </a:xfrm>
        </p:grpSpPr>
        <p:sp>
          <p:nvSpPr>
            <p:cNvPr id="30750" name="Line 32"/>
            <p:cNvSpPr>
              <a:spLocks noChangeShapeType="1"/>
            </p:cNvSpPr>
            <p:nvPr/>
          </p:nvSpPr>
          <p:spPr bwMode="auto">
            <a:xfrm>
              <a:off x="1776" y="1872"/>
              <a:ext cx="2304" cy="0"/>
            </a:xfrm>
            <a:prstGeom prst="line">
              <a:avLst/>
            </a:prstGeom>
            <a:noFill/>
            <a:ln w="28575">
              <a:noFill/>
              <a:prstDash val="dash"/>
              <a:round/>
              <a:headEnd/>
              <a:tailEnd/>
            </a:ln>
          </p:spPr>
          <p:txBody>
            <a:bodyPr wrap="none" anchor="ctr"/>
            <a:lstStyle/>
            <a:p>
              <a:endParaRPr lang="zh-CN" altLang="en-US"/>
            </a:p>
          </p:txBody>
        </p:sp>
        <p:sp>
          <p:nvSpPr>
            <p:cNvPr id="30751" name="Text Box 33"/>
            <p:cNvSpPr txBox="1">
              <a:spLocks noChangeArrowheads="1"/>
            </p:cNvSpPr>
            <p:nvPr/>
          </p:nvSpPr>
          <p:spPr bwMode="auto">
            <a:xfrm>
              <a:off x="1152" y="1584"/>
              <a:ext cx="720" cy="327"/>
            </a:xfrm>
            <a:prstGeom prst="rect">
              <a:avLst/>
            </a:prstGeom>
            <a:noFill/>
            <a:ln w="9525">
              <a:noFill/>
              <a:miter lim="800000"/>
              <a:headEnd/>
              <a:tailEnd/>
            </a:ln>
          </p:spPr>
          <p:txBody>
            <a:bodyPr>
              <a:spAutoFit/>
            </a:bodyPr>
            <a:lstStyle/>
            <a:p>
              <a:pPr algn="ctr">
                <a:spcBef>
                  <a:spcPct val="50000"/>
                </a:spcBef>
              </a:pPr>
              <a:r>
                <a:rPr lang="en-US" altLang="zh-CN" sz="2800" b="1"/>
                <a:t>0.1</a:t>
              </a:r>
              <a:r>
                <a:rPr lang="en-US" altLang="zh-CN" sz="2800" b="1" i="1"/>
                <a:t>A</a:t>
              </a:r>
            </a:p>
          </p:txBody>
        </p:sp>
      </p:grpSp>
      <p:grpSp>
        <p:nvGrpSpPr>
          <p:cNvPr id="12" name="Group 34"/>
          <p:cNvGrpSpPr>
            <a:grpSpLocks/>
          </p:cNvGrpSpPr>
          <p:nvPr/>
        </p:nvGrpSpPr>
        <p:grpSpPr bwMode="auto">
          <a:xfrm>
            <a:off x="3759200" y="2590800"/>
            <a:ext cx="4978400" cy="1219200"/>
            <a:chOff x="1776" y="1872"/>
            <a:chExt cx="2352" cy="768"/>
          </a:xfrm>
        </p:grpSpPr>
        <p:sp>
          <p:nvSpPr>
            <p:cNvPr id="30748" name="Line 35"/>
            <p:cNvSpPr>
              <a:spLocks noChangeShapeType="1"/>
            </p:cNvSpPr>
            <p:nvPr/>
          </p:nvSpPr>
          <p:spPr bwMode="auto">
            <a:xfrm>
              <a:off x="4128" y="1872"/>
              <a:ext cx="0" cy="768"/>
            </a:xfrm>
            <a:prstGeom prst="line">
              <a:avLst/>
            </a:prstGeom>
            <a:noFill/>
            <a:ln w="28575">
              <a:solidFill>
                <a:srgbClr val="003399"/>
              </a:solidFill>
              <a:round/>
              <a:headEnd/>
              <a:tailEnd/>
            </a:ln>
          </p:spPr>
          <p:txBody>
            <a:bodyPr wrap="none" anchor="ctr"/>
            <a:lstStyle/>
            <a:p>
              <a:endParaRPr lang="zh-CN" altLang="en-US"/>
            </a:p>
          </p:txBody>
        </p:sp>
        <p:sp>
          <p:nvSpPr>
            <p:cNvPr id="30749" name="Line 36"/>
            <p:cNvSpPr>
              <a:spLocks noChangeShapeType="1"/>
            </p:cNvSpPr>
            <p:nvPr/>
          </p:nvSpPr>
          <p:spPr bwMode="auto">
            <a:xfrm>
              <a:off x="1776" y="2544"/>
              <a:ext cx="2352" cy="0"/>
            </a:xfrm>
            <a:prstGeom prst="line">
              <a:avLst/>
            </a:prstGeom>
            <a:noFill/>
            <a:ln w="28575">
              <a:solidFill>
                <a:srgbClr val="003399"/>
              </a:solidFill>
              <a:round/>
              <a:headEnd type="triangle" w="med" len="med"/>
              <a:tailEnd type="triangle" w="med" len="med"/>
            </a:ln>
          </p:spPr>
          <p:txBody>
            <a:bodyPr wrap="none" anchor="ctr"/>
            <a:lstStyle/>
            <a:p>
              <a:endParaRPr lang="zh-CN" altLang="en-US"/>
            </a:p>
          </p:txBody>
        </p:sp>
      </p:grpSp>
      <p:grpSp>
        <p:nvGrpSpPr>
          <p:cNvPr id="13" name="Group 37"/>
          <p:cNvGrpSpPr>
            <a:grpSpLocks/>
          </p:cNvGrpSpPr>
          <p:nvPr/>
        </p:nvGrpSpPr>
        <p:grpSpPr bwMode="auto">
          <a:xfrm>
            <a:off x="4110567" y="2057400"/>
            <a:ext cx="2237317" cy="304800"/>
            <a:chOff x="1942" y="1536"/>
            <a:chExt cx="1057" cy="192"/>
          </a:xfrm>
        </p:grpSpPr>
        <p:sp>
          <p:nvSpPr>
            <p:cNvPr id="30744" name="Line 38"/>
            <p:cNvSpPr>
              <a:spLocks noChangeShapeType="1"/>
            </p:cNvSpPr>
            <p:nvPr/>
          </p:nvSpPr>
          <p:spPr bwMode="auto">
            <a:xfrm>
              <a:off x="1942" y="1536"/>
              <a:ext cx="0" cy="192"/>
            </a:xfrm>
            <a:prstGeom prst="line">
              <a:avLst/>
            </a:prstGeom>
            <a:noFill/>
            <a:ln w="28575">
              <a:solidFill>
                <a:srgbClr val="FFCCFF"/>
              </a:solidFill>
              <a:round/>
              <a:headEnd/>
              <a:tailEnd/>
            </a:ln>
          </p:spPr>
          <p:txBody>
            <a:bodyPr wrap="none" anchor="ctr"/>
            <a:lstStyle/>
            <a:p>
              <a:endParaRPr lang="zh-CN" altLang="en-US"/>
            </a:p>
          </p:txBody>
        </p:sp>
        <p:sp>
          <p:nvSpPr>
            <p:cNvPr id="30745" name="Line 39"/>
            <p:cNvSpPr>
              <a:spLocks noChangeShapeType="1"/>
            </p:cNvSpPr>
            <p:nvPr/>
          </p:nvSpPr>
          <p:spPr bwMode="auto">
            <a:xfrm>
              <a:off x="2999" y="1536"/>
              <a:ext cx="0" cy="192"/>
            </a:xfrm>
            <a:prstGeom prst="line">
              <a:avLst/>
            </a:prstGeom>
            <a:noFill/>
            <a:ln w="28575">
              <a:solidFill>
                <a:srgbClr val="FFCCFF"/>
              </a:solidFill>
              <a:round/>
              <a:headEnd/>
              <a:tailEnd/>
            </a:ln>
          </p:spPr>
          <p:txBody>
            <a:bodyPr wrap="none" anchor="ctr"/>
            <a:lstStyle/>
            <a:p>
              <a:endParaRPr lang="zh-CN" altLang="en-US"/>
            </a:p>
          </p:txBody>
        </p:sp>
        <p:sp>
          <p:nvSpPr>
            <p:cNvPr id="30746" name="Line 40"/>
            <p:cNvSpPr>
              <a:spLocks noChangeShapeType="1"/>
            </p:cNvSpPr>
            <p:nvPr/>
          </p:nvSpPr>
          <p:spPr bwMode="auto">
            <a:xfrm flipH="1">
              <a:off x="1945" y="1680"/>
              <a:ext cx="384" cy="0"/>
            </a:xfrm>
            <a:prstGeom prst="line">
              <a:avLst/>
            </a:prstGeom>
            <a:noFill/>
            <a:ln w="19050">
              <a:solidFill>
                <a:srgbClr val="339966"/>
              </a:solidFill>
              <a:round/>
              <a:headEnd/>
              <a:tailEnd type="triangle" w="med" len="med"/>
            </a:ln>
          </p:spPr>
          <p:txBody>
            <a:bodyPr wrap="none" anchor="ctr"/>
            <a:lstStyle/>
            <a:p>
              <a:endParaRPr lang="zh-CN" altLang="en-US"/>
            </a:p>
          </p:txBody>
        </p:sp>
        <p:sp>
          <p:nvSpPr>
            <p:cNvPr id="30747" name="Line 41"/>
            <p:cNvSpPr>
              <a:spLocks noChangeShapeType="1"/>
            </p:cNvSpPr>
            <p:nvPr/>
          </p:nvSpPr>
          <p:spPr bwMode="auto">
            <a:xfrm>
              <a:off x="2640" y="1680"/>
              <a:ext cx="359" cy="0"/>
            </a:xfrm>
            <a:prstGeom prst="line">
              <a:avLst/>
            </a:prstGeom>
            <a:noFill/>
            <a:ln w="19050">
              <a:solidFill>
                <a:srgbClr val="008000"/>
              </a:solidFill>
              <a:round/>
              <a:headEnd/>
              <a:tailEnd type="triangle" w="med" len="med"/>
            </a:ln>
          </p:spPr>
          <p:txBody>
            <a:bodyPr wrap="none" anchor="ctr"/>
            <a:lstStyle/>
            <a:p>
              <a:endParaRPr lang="zh-CN" altLang="en-US"/>
            </a:p>
          </p:txBody>
        </p:sp>
      </p:grpSp>
      <p:sp>
        <p:nvSpPr>
          <p:cNvPr id="124970" name="Text Box 42"/>
          <p:cNvSpPr txBox="1">
            <a:spLocks noChangeArrowheads="1"/>
          </p:cNvSpPr>
          <p:nvPr/>
        </p:nvSpPr>
        <p:spPr bwMode="auto">
          <a:xfrm>
            <a:off x="4572000" y="1981200"/>
            <a:ext cx="1524000" cy="457200"/>
          </a:xfrm>
          <a:prstGeom prst="rect">
            <a:avLst/>
          </a:prstGeom>
          <a:noFill/>
          <a:ln w="9525">
            <a:noFill/>
            <a:miter lim="800000"/>
            <a:headEnd/>
            <a:tailEnd/>
          </a:ln>
        </p:spPr>
        <p:txBody>
          <a:bodyPr>
            <a:spAutoFit/>
          </a:bodyPr>
          <a:lstStyle/>
          <a:p>
            <a:pPr algn="ctr">
              <a:spcBef>
                <a:spcPct val="50000"/>
              </a:spcBef>
            </a:pPr>
            <a:r>
              <a:rPr kumimoji="0" lang="en-US" altLang="zh-CN" sz="2400" b="1" i="1"/>
              <a:t>T</a:t>
            </a:r>
            <a:r>
              <a:rPr kumimoji="0" lang="en-US" altLang="zh-CN" sz="2400" b="1"/>
              <a:t>w</a:t>
            </a:r>
          </a:p>
        </p:txBody>
      </p:sp>
      <p:sp>
        <p:nvSpPr>
          <p:cNvPr id="124971" name="Text Box 43"/>
          <p:cNvSpPr txBox="1">
            <a:spLocks noChangeArrowheads="1"/>
          </p:cNvSpPr>
          <p:nvPr/>
        </p:nvSpPr>
        <p:spPr bwMode="auto">
          <a:xfrm>
            <a:off x="3759200" y="2605088"/>
            <a:ext cx="1524000" cy="519112"/>
          </a:xfrm>
          <a:prstGeom prst="rect">
            <a:avLst/>
          </a:prstGeom>
          <a:noFill/>
          <a:ln w="9525">
            <a:noFill/>
            <a:miter lim="800000"/>
            <a:headEnd/>
            <a:tailEnd/>
          </a:ln>
        </p:spPr>
        <p:txBody>
          <a:bodyPr>
            <a:spAutoFit/>
          </a:bodyPr>
          <a:lstStyle/>
          <a:p>
            <a:pPr algn="ctr">
              <a:spcBef>
                <a:spcPct val="50000"/>
              </a:spcBef>
            </a:pPr>
            <a:r>
              <a:rPr lang="en-US" altLang="zh-CN" sz="2800" b="1" i="1"/>
              <a:t>t</a:t>
            </a:r>
            <a:r>
              <a:rPr lang="en-US" altLang="zh-CN" sz="2800" b="1" baseline="-25000"/>
              <a:t>r</a:t>
            </a:r>
            <a:endParaRPr lang="en-US" altLang="zh-CN" sz="2800" b="1" i="1"/>
          </a:p>
        </p:txBody>
      </p:sp>
      <p:sp>
        <p:nvSpPr>
          <p:cNvPr id="124972" name="Text Box 44"/>
          <p:cNvSpPr txBox="1">
            <a:spLocks noChangeArrowheads="1"/>
          </p:cNvSpPr>
          <p:nvPr/>
        </p:nvSpPr>
        <p:spPr bwMode="auto">
          <a:xfrm>
            <a:off x="6096000" y="2605088"/>
            <a:ext cx="1524000" cy="519112"/>
          </a:xfrm>
          <a:prstGeom prst="rect">
            <a:avLst/>
          </a:prstGeom>
          <a:noFill/>
          <a:ln w="9525">
            <a:noFill/>
            <a:miter lim="800000"/>
            <a:headEnd/>
            <a:tailEnd/>
          </a:ln>
        </p:spPr>
        <p:txBody>
          <a:bodyPr>
            <a:spAutoFit/>
          </a:bodyPr>
          <a:lstStyle/>
          <a:p>
            <a:pPr algn="ctr">
              <a:spcBef>
                <a:spcPct val="50000"/>
              </a:spcBef>
            </a:pPr>
            <a:r>
              <a:rPr lang="en-US" altLang="zh-CN" sz="2800" b="1" i="1"/>
              <a:t>t</a:t>
            </a:r>
            <a:r>
              <a:rPr lang="en-US" altLang="zh-CN" sz="2800" b="1" baseline="-25000"/>
              <a:t>f</a:t>
            </a:r>
            <a:endParaRPr lang="en-US" altLang="zh-CN" sz="2800" b="1" i="1"/>
          </a:p>
        </p:txBody>
      </p:sp>
      <p:sp>
        <p:nvSpPr>
          <p:cNvPr id="124973" name="Text Box 45"/>
          <p:cNvSpPr txBox="1">
            <a:spLocks noChangeArrowheads="1"/>
          </p:cNvSpPr>
          <p:nvPr/>
        </p:nvSpPr>
        <p:spPr bwMode="auto">
          <a:xfrm>
            <a:off x="5181600" y="3581400"/>
            <a:ext cx="1524000" cy="579438"/>
          </a:xfrm>
          <a:prstGeom prst="rect">
            <a:avLst/>
          </a:prstGeom>
          <a:noFill/>
          <a:ln w="9525">
            <a:noFill/>
            <a:miter lim="800000"/>
            <a:headEnd/>
            <a:tailEnd/>
          </a:ln>
        </p:spPr>
        <p:txBody>
          <a:bodyPr>
            <a:spAutoFit/>
          </a:bodyPr>
          <a:lstStyle/>
          <a:p>
            <a:pPr algn="ctr">
              <a:spcBef>
                <a:spcPct val="50000"/>
              </a:spcBef>
            </a:pPr>
            <a:r>
              <a:rPr lang="en-US" altLang="zh-CN" sz="3200" b="1" i="1"/>
              <a:t>T</a:t>
            </a:r>
          </a:p>
        </p:txBody>
      </p:sp>
      <p:sp>
        <p:nvSpPr>
          <p:cNvPr id="124974" name="Rectangle 46"/>
          <p:cNvSpPr>
            <a:spLocks noChangeArrowheads="1"/>
          </p:cNvSpPr>
          <p:nvPr/>
        </p:nvSpPr>
        <p:spPr bwMode="auto">
          <a:xfrm>
            <a:off x="3251200" y="4038600"/>
            <a:ext cx="5994400" cy="609600"/>
          </a:xfrm>
          <a:prstGeom prst="rect">
            <a:avLst/>
          </a:prstGeom>
          <a:noFill/>
          <a:ln w="9525">
            <a:noFill/>
            <a:miter lim="800000"/>
            <a:headEnd/>
            <a:tailEnd/>
          </a:ln>
        </p:spPr>
        <p:txBody>
          <a:bodyPr anchor="ctr"/>
          <a:lstStyle/>
          <a:p>
            <a:pPr algn="ctr">
              <a:defRPr/>
            </a:pPr>
            <a:r>
              <a:rPr kumimoji="0" lang="zh-CN" altLang="en-US" sz="2400" b="1">
                <a:effectLst>
                  <a:outerShdw blurRad="38100" dist="38100" dir="2700000" algn="tl">
                    <a:srgbClr val="C0C0C0"/>
                  </a:outerShdw>
                </a:effectLst>
                <a:latin typeface="Arial" charset="0"/>
                <a:ea typeface="宋体" pitchFamily="2" charset="-122"/>
              </a:rPr>
              <a:t>实际的矩形波</a:t>
            </a:r>
          </a:p>
        </p:txBody>
      </p:sp>
      <p:sp>
        <p:nvSpPr>
          <p:cNvPr id="124975" name="Text Box 47"/>
          <p:cNvSpPr txBox="1">
            <a:spLocks noChangeArrowheads="1"/>
          </p:cNvSpPr>
          <p:nvPr/>
        </p:nvSpPr>
        <p:spPr bwMode="auto">
          <a:xfrm>
            <a:off x="1524000" y="4648200"/>
            <a:ext cx="3759200" cy="457200"/>
          </a:xfrm>
          <a:prstGeom prst="rect">
            <a:avLst/>
          </a:prstGeom>
          <a:noFill/>
          <a:ln w="9525">
            <a:noFill/>
            <a:miter lim="800000"/>
            <a:headEnd/>
            <a:tailEnd/>
          </a:ln>
        </p:spPr>
        <p:txBody>
          <a:bodyPr>
            <a:spAutoFit/>
          </a:bodyPr>
          <a:lstStyle/>
          <a:p>
            <a:pPr algn="ctr">
              <a:spcBef>
                <a:spcPct val="50000"/>
              </a:spcBef>
            </a:pPr>
            <a:r>
              <a:rPr lang="zh-CN" altLang="en-US" sz="2400" b="1"/>
              <a:t>脉冲幅度 </a:t>
            </a:r>
            <a:r>
              <a:rPr lang="en-US" altLang="zh-CN" sz="2400" b="1" i="1"/>
              <a:t>A</a:t>
            </a:r>
            <a:endParaRPr lang="en-US" altLang="zh-CN" sz="2400" b="1"/>
          </a:p>
        </p:txBody>
      </p:sp>
      <p:sp>
        <p:nvSpPr>
          <p:cNvPr id="124976" name="Text Box 48"/>
          <p:cNvSpPr txBox="1">
            <a:spLocks noChangeArrowheads="1"/>
          </p:cNvSpPr>
          <p:nvPr/>
        </p:nvSpPr>
        <p:spPr bwMode="auto">
          <a:xfrm>
            <a:off x="1727200" y="5303838"/>
            <a:ext cx="3759200" cy="457200"/>
          </a:xfrm>
          <a:prstGeom prst="rect">
            <a:avLst/>
          </a:prstGeom>
          <a:noFill/>
          <a:ln w="9525">
            <a:noFill/>
            <a:miter lim="800000"/>
            <a:headEnd/>
            <a:tailEnd/>
          </a:ln>
        </p:spPr>
        <p:txBody>
          <a:bodyPr>
            <a:spAutoFit/>
          </a:bodyPr>
          <a:lstStyle/>
          <a:p>
            <a:pPr algn="ctr">
              <a:spcBef>
                <a:spcPct val="50000"/>
              </a:spcBef>
            </a:pPr>
            <a:r>
              <a:rPr lang="zh-CN" altLang="en-US" sz="2400" b="1"/>
              <a:t>脉冲上升沿 </a:t>
            </a:r>
            <a:r>
              <a:rPr lang="en-US" altLang="zh-CN" sz="2400" b="1" i="1"/>
              <a:t>t</a:t>
            </a:r>
            <a:r>
              <a:rPr lang="en-US" altLang="zh-CN" sz="2400" b="1" baseline="-25000"/>
              <a:t>r</a:t>
            </a:r>
            <a:r>
              <a:rPr lang="en-US" altLang="zh-CN" sz="2400" b="1"/>
              <a:t> </a:t>
            </a:r>
            <a:endParaRPr lang="en-US" altLang="zh-CN" sz="2400" b="1" i="1"/>
          </a:p>
        </p:txBody>
      </p:sp>
      <p:sp>
        <p:nvSpPr>
          <p:cNvPr id="124977" name="Text Box 49"/>
          <p:cNvSpPr txBox="1">
            <a:spLocks noChangeArrowheads="1"/>
          </p:cNvSpPr>
          <p:nvPr/>
        </p:nvSpPr>
        <p:spPr bwMode="auto">
          <a:xfrm>
            <a:off x="5994400" y="5287963"/>
            <a:ext cx="3759200" cy="457200"/>
          </a:xfrm>
          <a:prstGeom prst="rect">
            <a:avLst/>
          </a:prstGeom>
          <a:noFill/>
          <a:ln w="9525">
            <a:noFill/>
            <a:miter lim="800000"/>
            <a:headEnd/>
            <a:tailEnd/>
          </a:ln>
        </p:spPr>
        <p:txBody>
          <a:bodyPr>
            <a:spAutoFit/>
          </a:bodyPr>
          <a:lstStyle/>
          <a:p>
            <a:pPr algn="ctr">
              <a:spcBef>
                <a:spcPct val="50000"/>
              </a:spcBef>
            </a:pPr>
            <a:r>
              <a:rPr lang="zh-CN" altLang="en-US" sz="2400" b="1"/>
              <a:t>脉冲周期 </a:t>
            </a:r>
            <a:r>
              <a:rPr lang="en-US" altLang="zh-CN" sz="2400" b="1" i="1"/>
              <a:t>T</a:t>
            </a:r>
            <a:endParaRPr lang="en-US" altLang="zh-CN" sz="2400" b="1"/>
          </a:p>
        </p:txBody>
      </p:sp>
      <p:sp>
        <p:nvSpPr>
          <p:cNvPr id="124978" name="Text Box 50"/>
          <p:cNvSpPr txBox="1">
            <a:spLocks noChangeArrowheads="1"/>
          </p:cNvSpPr>
          <p:nvPr/>
        </p:nvSpPr>
        <p:spPr bwMode="auto">
          <a:xfrm>
            <a:off x="1727200" y="5913438"/>
            <a:ext cx="3759200" cy="457200"/>
          </a:xfrm>
          <a:prstGeom prst="rect">
            <a:avLst/>
          </a:prstGeom>
          <a:noFill/>
          <a:ln w="9525">
            <a:noFill/>
            <a:miter lim="800000"/>
            <a:headEnd/>
            <a:tailEnd/>
          </a:ln>
        </p:spPr>
        <p:txBody>
          <a:bodyPr>
            <a:spAutoFit/>
          </a:bodyPr>
          <a:lstStyle/>
          <a:p>
            <a:pPr algn="ctr">
              <a:spcBef>
                <a:spcPct val="50000"/>
              </a:spcBef>
            </a:pPr>
            <a:r>
              <a:rPr lang="zh-CN" altLang="en-US" sz="2400" b="1"/>
              <a:t>脉冲下降沿 </a:t>
            </a:r>
            <a:r>
              <a:rPr lang="en-US" altLang="zh-CN" sz="2400" b="1" i="1"/>
              <a:t>t</a:t>
            </a:r>
            <a:r>
              <a:rPr lang="en-US" altLang="zh-CN" sz="2400" b="1" baseline="-25000"/>
              <a:t>f</a:t>
            </a:r>
            <a:r>
              <a:rPr lang="en-US" altLang="zh-CN" sz="2400" b="1"/>
              <a:t> </a:t>
            </a:r>
            <a:endParaRPr lang="en-US" altLang="zh-CN" sz="2400" b="1" i="1"/>
          </a:p>
        </p:txBody>
      </p:sp>
      <p:sp>
        <p:nvSpPr>
          <p:cNvPr id="124979" name="Text Box 51"/>
          <p:cNvSpPr txBox="1">
            <a:spLocks noChangeArrowheads="1"/>
          </p:cNvSpPr>
          <p:nvPr/>
        </p:nvSpPr>
        <p:spPr bwMode="auto">
          <a:xfrm>
            <a:off x="6096000" y="4678363"/>
            <a:ext cx="3759200" cy="457200"/>
          </a:xfrm>
          <a:prstGeom prst="rect">
            <a:avLst/>
          </a:prstGeom>
          <a:noFill/>
          <a:ln w="9525">
            <a:noFill/>
            <a:miter lim="800000"/>
            <a:headEnd/>
            <a:tailEnd/>
          </a:ln>
        </p:spPr>
        <p:txBody>
          <a:bodyPr>
            <a:spAutoFit/>
          </a:bodyPr>
          <a:lstStyle/>
          <a:p>
            <a:pPr algn="ctr">
              <a:spcBef>
                <a:spcPct val="50000"/>
              </a:spcBef>
            </a:pPr>
            <a:r>
              <a:rPr lang="zh-CN" altLang="en-US" sz="2400" b="1"/>
              <a:t>脉冲宽度</a:t>
            </a:r>
            <a:r>
              <a:rPr kumimoji="0" lang="en-US" altLang="zh-CN" sz="2400" b="1" i="1"/>
              <a:t>T</a:t>
            </a:r>
            <a:r>
              <a:rPr kumimoji="0" lang="en-US" altLang="zh-CN" sz="2400" b="1"/>
              <a:t>w</a:t>
            </a:r>
            <a:r>
              <a:rPr lang="en-US" altLang="zh-CN" sz="2400" b="1"/>
              <a:t> </a:t>
            </a:r>
          </a:p>
        </p:txBody>
      </p:sp>
      <p:sp>
        <p:nvSpPr>
          <p:cNvPr id="124980" name="Text Box 52"/>
          <p:cNvSpPr txBox="1">
            <a:spLocks noChangeArrowheads="1"/>
          </p:cNvSpPr>
          <p:nvPr/>
        </p:nvSpPr>
        <p:spPr bwMode="auto">
          <a:xfrm>
            <a:off x="6828367" y="5876925"/>
            <a:ext cx="2880784" cy="457200"/>
          </a:xfrm>
          <a:prstGeom prst="rect">
            <a:avLst/>
          </a:prstGeom>
          <a:noFill/>
          <a:ln w="9525" algn="ctr">
            <a:noFill/>
            <a:miter lim="800000"/>
            <a:headEnd/>
            <a:tailEnd/>
          </a:ln>
        </p:spPr>
        <p:txBody>
          <a:bodyPr>
            <a:spAutoFit/>
          </a:bodyPr>
          <a:lstStyle/>
          <a:p>
            <a:pPr>
              <a:spcBef>
                <a:spcPct val="50000"/>
              </a:spcBef>
            </a:pPr>
            <a:r>
              <a:rPr kumimoji="0" lang="zh-CN" altLang="en-US" sz="2400" b="1">
                <a:latin typeface="Arial" charset="0"/>
              </a:rPr>
              <a:t>占空比</a:t>
            </a:r>
            <a:r>
              <a:rPr kumimoji="0" lang="en-US" altLang="zh-CN" sz="2400" b="1" i="1">
                <a:latin typeface="Arial" charset="0"/>
              </a:rPr>
              <a:t>q</a:t>
            </a:r>
          </a:p>
        </p:txBody>
      </p:sp>
      <p:sp>
        <p:nvSpPr>
          <p:cNvPr id="124981" name="Rectangle 53"/>
          <p:cNvSpPr>
            <a:spLocks noChangeArrowheads="1"/>
          </p:cNvSpPr>
          <p:nvPr/>
        </p:nvSpPr>
        <p:spPr bwMode="auto">
          <a:xfrm>
            <a:off x="1885951" y="585788"/>
            <a:ext cx="4472516" cy="457200"/>
          </a:xfrm>
          <a:prstGeom prst="rect">
            <a:avLst/>
          </a:prstGeom>
          <a:noFill/>
          <a:ln w="9525">
            <a:noFill/>
            <a:miter lim="800000"/>
            <a:headEnd/>
            <a:tailEnd/>
          </a:ln>
        </p:spPr>
        <p:txBody>
          <a:bodyPr>
            <a:spAutoFit/>
          </a:bodyPr>
          <a:lstStyle/>
          <a:p>
            <a:pPr eaLnBrk="0" hangingPunct="0"/>
            <a:r>
              <a:rPr lang="zh-CN" altLang="en-US" sz="2400" b="1" dirty="0">
                <a:sym typeface="Symbol" pitchFamily="18" charset="2"/>
              </a:rPr>
              <a:t>二、</a:t>
            </a:r>
            <a:r>
              <a:rPr kumimoji="0" lang="zh-CN" altLang="en-US" sz="2400" b="1" dirty="0">
                <a:latin typeface="宋体" charset="-122"/>
              </a:rPr>
              <a:t>脉冲信号的参数</a:t>
            </a:r>
            <a:r>
              <a:rPr kumimoji="0" lang="zh-CN" altLang="en-US" sz="2400" b="1" dirty="0"/>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4981"/>
                                        </p:tgtEl>
                                        <p:attrNameLst>
                                          <p:attrName>style.visibility</p:attrName>
                                        </p:attrNameLst>
                                      </p:cBhvr>
                                      <p:to>
                                        <p:strVal val="visible"/>
                                      </p:to>
                                    </p:set>
                                    <p:animEffect transition="in" filter="barn(outVertical)">
                                      <p:cBhvr>
                                        <p:cTn id="7" dur="500"/>
                                        <p:tgtEl>
                                          <p:spTgt spid="12498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24974"/>
                                        </p:tgtEl>
                                        <p:attrNameLst>
                                          <p:attrName>style.visibility</p:attrName>
                                        </p:attrNameLst>
                                      </p:cBhvr>
                                      <p:to>
                                        <p:strVal val="visible"/>
                                      </p:to>
                                    </p:set>
                                    <p:animEffect transition="in" filter="blinds(horizontal)">
                                      <p:cBhvr>
                                        <p:cTn id="16" dur="500"/>
                                        <p:tgtEl>
                                          <p:spTgt spid="12497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42"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Horizontal)">
                                      <p:cBhvr>
                                        <p:cTn id="21" dur="500"/>
                                        <p:tgtEl>
                                          <p:spTgt spid="4"/>
                                        </p:tgtEl>
                                      </p:cBhvr>
                                    </p:animEffect>
                                  </p:childTnLst>
                                </p:cTn>
                              </p:par>
                            </p:childTnLst>
                          </p:cTn>
                        </p:par>
                        <p:par>
                          <p:cTn id="22" fill="hold">
                            <p:stCondLst>
                              <p:cond delay="500"/>
                            </p:stCondLst>
                            <p:childTnLst>
                              <p:par>
                                <p:cTn id="23" presetID="1" presetClass="entr" presetSubtype="0" fill="hold" grpId="0" nodeType="afterEffect">
                                  <p:stCondLst>
                                    <p:cond delay="0"/>
                                  </p:stCondLst>
                                  <p:childTnLst>
                                    <p:set>
                                      <p:cBhvr>
                                        <p:cTn id="24" dur="1" fill="hold">
                                          <p:stCondLst>
                                            <p:cond delay="499"/>
                                          </p:stCondLst>
                                        </p:cTn>
                                        <p:tgtEl>
                                          <p:spTgt spid="1249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124975"/>
                                        </p:tgtEl>
                                        <p:attrNameLst>
                                          <p:attrName>style.visibility</p:attrName>
                                        </p:attrNameLst>
                                      </p:cBhvr>
                                      <p:to>
                                        <p:strVal val="visible"/>
                                      </p:to>
                                    </p:set>
                                    <p:animEffect transition="in" filter="wipe(left)">
                                      <p:cBhvr>
                                        <p:cTn id="29" dur="300"/>
                                        <p:tgtEl>
                                          <p:spTgt spid="12497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par>
                          <p:cTn id="45" fill="hold">
                            <p:stCondLst>
                              <p:cond delay="500"/>
                            </p:stCondLst>
                            <p:childTnLst>
                              <p:par>
                                <p:cTn id="46" presetID="1" presetClass="entr" presetSubtype="0" fill="hold" grpId="0" nodeType="afterEffect">
                                  <p:stCondLst>
                                    <p:cond delay="0"/>
                                  </p:stCondLst>
                                  <p:childTnLst>
                                    <p:set>
                                      <p:cBhvr>
                                        <p:cTn id="47" dur="1" fill="hold">
                                          <p:stCondLst>
                                            <p:cond delay="499"/>
                                          </p:stCondLst>
                                        </p:cTn>
                                        <p:tgtEl>
                                          <p:spTgt spid="124971"/>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24976"/>
                                        </p:tgtEl>
                                        <p:attrNameLst>
                                          <p:attrName>style.visibility</p:attrName>
                                        </p:attrNameLst>
                                      </p:cBhvr>
                                      <p:to>
                                        <p:strVal val="visible"/>
                                      </p:to>
                                    </p:set>
                                    <p:animEffect transition="in" filter="wipe(left)">
                                      <p:cBhvr>
                                        <p:cTn id="52" dur="300"/>
                                        <p:tgtEl>
                                          <p:spTgt spid="12497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ipe(left)">
                                      <p:cBhvr>
                                        <p:cTn id="57" dur="500"/>
                                        <p:tgtEl>
                                          <p:spTgt spid="7"/>
                                        </p:tgtEl>
                                      </p:cBhvr>
                                    </p:animEffect>
                                  </p:childTnLst>
                                </p:cTn>
                              </p:par>
                            </p:childTnLst>
                          </p:cTn>
                        </p:par>
                        <p:par>
                          <p:cTn id="58" fill="hold">
                            <p:stCondLst>
                              <p:cond delay="500"/>
                            </p:stCondLst>
                            <p:childTnLst>
                              <p:par>
                                <p:cTn id="59" presetID="1" presetClass="entr" presetSubtype="0" fill="hold" grpId="0" nodeType="afterEffect">
                                  <p:stCondLst>
                                    <p:cond delay="0"/>
                                  </p:stCondLst>
                                  <p:childTnLst>
                                    <p:set>
                                      <p:cBhvr>
                                        <p:cTn id="60" dur="1" fill="hold">
                                          <p:stCondLst>
                                            <p:cond delay="499"/>
                                          </p:stCondLst>
                                        </p:cTn>
                                        <p:tgtEl>
                                          <p:spTgt spid="12497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iterate type="wd">
                                    <p:tmPct val="100000"/>
                                  </p:iterate>
                                  <p:childTnLst>
                                    <p:set>
                                      <p:cBhvr>
                                        <p:cTn id="64" dur="1" fill="hold">
                                          <p:stCondLst>
                                            <p:cond delay="0"/>
                                          </p:stCondLst>
                                        </p:cTn>
                                        <p:tgtEl>
                                          <p:spTgt spid="124978"/>
                                        </p:tgtEl>
                                        <p:attrNameLst>
                                          <p:attrName>style.visibility</p:attrName>
                                        </p:attrNameLst>
                                      </p:cBhvr>
                                      <p:to>
                                        <p:strVal val="visible"/>
                                      </p:to>
                                    </p:set>
                                    <p:animEffect transition="in" filter="wipe(left)">
                                      <p:cBhvr>
                                        <p:cTn id="65" dur="300"/>
                                        <p:tgtEl>
                                          <p:spTgt spid="12497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left)">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37" fill="hold"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barn(outVertical)">
                                      <p:cBhvr>
                                        <p:cTn id="75" dur="500"/>
                                        <p:tgtEl>
                                          <p:spTgt spid="13"/>
                                        </p:tgtEl>
                                      </p:cBhvr>
                                    </p:animEffect>
                                  </p:childTnLst>
                                </p:cTn>
                              </p:par>
                            </p:childTnLst>
                          </p:cTn>
                        </p:par>
                        <p:par>
                          <p:cTn id="76" fill="hold">
                            <p:stCondLst>
                              <p:cond delay="500"/>
                            </p:stCondLst>
                            <p:childTnLst>
                              <p:par>
                                <p:cTn id="77" presetID="1" presetClass="entr" presetSubtype="0" fill="hold" grpId="0" nodeType="afterEffect">
                                  <p:stCondLst>
                                    <p:cond delay="0"/>
                                  </p:stCondLst>
                                  <p:childTnLst>
                                    <p:set>
                                      <p:cBhvr>
                                        <p:cTn id="78" dur="1" fill="hold">
                                          <p:stCondLst>
                                            <p:cond delay="499"/>
                                          </p:stCondLst>
                                        </p:cTn>
                                        <p:tgtEl>
                                          <p:spTgt spid="12497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iterate type="wd">
                                    <p:tmPct val="100000"/>
                                  </p:iterate>
                                  <p:childTnLst>
                                    <p:set>
                                      <p:cBhvr>
                                        <p:cTn id="82" dur="1" fill="hold">
                                          <p:stCondLst>
                                            <p:cond delay="0"/>
                                          </p:stCondLst>
                                        </p:cTn>
                                        <p:tgtEl>
                                          <p:spTgt spid="124979"/>
                                        </p:tgtEl>
                                        <p:attrNameLst>
                                          <p:attrName>style.visibility</p:attrName>
                                        </p:attrNameLst>
                                      </p:cBhvr>
                                      <p:to>
                                        <p:strVal val="visible"/>
                                      </p:to>
                                    </p:set>
                                    <p:animEffect transition="in" filter="wipe(left)">
                                      <p:cBhvr>
                                        <p:cTn id="83" dur="300"/>
                                        <p:tgtEl>
                                          <p:spTgt spid="124979"/>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37" fill="hold" nodeType="click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barn(outVertical)">
                                      <p:cBhvr>
                                        <p:cTn id="88" dur="500"/>
                                        <p:tgtEl>
                                          <p:spTgt spid="12"/>
                                        </p:tgtEl>
                                      </p:cBhvr>
                                    </p:animEffect>
                                  </p:childTnLst>
                                </p:cTn>
                              </p:par>
                            </p:childTnLst>
                          </p:cTn>
                        </p:par>
                        <p:par>
                          <p:cTn id="89" fill="hold">
                            <p:stCondLst>
                              <p:cond delay="500"/>
                            </p:stCondLst>
                            <p:childTnLst>
                              <p:par>
                                <p:cTn id="90" presetID="1" presetClass="entr" presetSubtype="0" fill="hold" grpId="0" nodeType="afterEffect">
                                  <p:stCondLst>
                                    <p:cond delay="0"/>
                                  </p:stCondLst>
                                  <p:childTnLst>
                                    <p:set>
                                      <p:cBhvr>
                                        <p:cTn id="91" dur="1" fill="hold">
                                          <p:stCondLst>
                                            <p:cond delay="499"/>
                                          </p:stCondLst>
                                        </p:cTn>
                                        <p:tgtEl>
                                          <p:spTgt spid="124973"/>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iterate type="wd">
                                    <p:tmPct val="100000"/>
                                  </p:iterate>
                                  <p:childTnLst>
                                    <p:set>
                                      <p:cBhvr>
                                        <p:cTn id="95" dur="1" fill="hold">
                                          <p:stCondLst>
                                            <p:cond delay="0"/>
                                          </p:stCondLst>
                                        </p:cTn>
                                        <p:tgtEl>
                                          <p:spTgt spid="124977"/>
                                        </p:tgtEl>
                                        <p:attrNameLst>
                                          <p:attrName>style.visibility</p:attrName>
                                        </p:attrNameLst>
                                      </p:cBhvr>
                                      <p:to>
                                        <p:strVal val="visible"/>
                                      </p:to>
                                    </p:set>
                                    <p:animEffect transition="in" filter="wipe(left)">
                                      <p:cBhvr>
                                        <p:cTn id="96" dur="300"/>
                                        <p:tgtEl>
                                          <p:spTgt spid="124977"/>
                                        </p:tgtEl>
                                      </p:cBhvr>
                                    </p:animEffect>
                                  </p:childTnLst>
                                </p:cTn>
                              </p:par>
                            </p:childTnLst>
                          </p:cTn>
                        </p:par>
                      </p:childTnLst>
                    </p:cTn>
                  </p:par>
                  <p:par>
                    <p:cTn id="97" fill="hold">
                      <p:stCondLst>
                        <p:cond delay="indefinite"/>
                      </p:stCondLst>
                      <p:childTnLst>
                        <p:par>
                          <p:cTn id="98" fill="hold">
                            <p:stCondLst>
                              <p:cond delay="0"/>
                            </p:stCondLst>
                            <p:childTnLst>
                              <p:par>
                                <p:cTn id="99" presetID="4" presetClass="entr" presetSubtype="16" fill="hold" grpId="0" nodeType="clickEffect">
                                  <p:stCondLst>
                                    <p:cond delay="0"/>
                                  </p:stCondLst>
                                  <p:childTnLst>
                                    <p:set>
                                      <p:cBhvr>
                                        <p:cTn id="100" dur="1" fill="hold">
                                          <p:stCondLst>
                                            <p:cond delay="0"/>
                                          </p:stCondLst>
                                        </p:cTn>
                                        <p:tgtEl>
                                          <p:spTgt spid="124980"/>
                                        </p:tgtEl>
                                        <p:attrNameLst>
                                          <p:attrName>style.visibility</p:attrName>
                                        </p:attrNameLst>
                                      </p:cBhvr>
                                      <p:to>
                                        <p:strVal val="visible"/>
                                      </p:to>
                                    </p:set>
                                    <p:animEffect transition="in" filter="box(in)">
                                      <p:cBhvr>
                                        <p:cTn id="101" dur="500"/>
                                        <p:tgtEl>
                                          <p:spTgt spid="1249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8" grpId="0" autoUpdateAnimBg="0"/>
      <p:bldP spid="124970" grpId="0" autoUpdateAnimBg="0"/>
      <p:bldP spid="124971" grpId="0" autoUpdateAnimBg="0"/>
      <p:bldP spid="124972" grpId="0" autoUpdateAnimBg="0"/>
      <p:bldP spid="124973" grpId="0" autoUpdateAnimBg="0"/>
      <p:bldP spid="124974" grpId="0" autoUpdateAnimBg="0"/>
      <p:bldP spid="124975" grpId="0" autoUpdateAnimBg="0"/>
      <p:bldP spid="124976" grpId="0" autoUpdateAnimBg="0"/>
      <p:bldP spid="124977" grpId="0" autoUpdateAnimBg="0"/>
      <p:bldP spid="124978" grpId="0" autoUpdateAnimBg="0"/>
      <p:bldP spid="124979" grpId="0" autoUpdateAnimBg="0"/>
      <p:bldP spid="124980" grpId="0"/>
      <p:bldP spid="124981"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灯片编号占位符 4"/>
          <p:cNvSpPr>
            <a:spLocks noGrp="1"/>
          </p:cNvSpPr>
          <p:nvPr>
            <p:ph type="sldNum" sz="quarter" idx="11"/>
          </p:nvPr>
        </p:nvSpPr>
        <p:spPr/>
        <p:txBody>
          <a:bodyPr/>
          <a:lstStyle/>
          <a:p>
            <a:fld id="{06642B5F-2C16-49C0-8B76-2D434D4E9DF3}" type="slidenum">
              <a:rPr lang="en-US" altLang="zh-CN"/>
              <a:pPr/>
              <a:t>30</a:t>
            </a:fld>
            <a:endParaRPr lang="en-US" altLang="zh-CN"/>
          </a:p>
        </p:txBody>
      </p:sp>
      <p:sp>
        <p:nvSpPr>
          <p:cNvPr id="291844" name="Text Box 4"/>
          <p:cNvSpPr txBox="1">
            <a:spLocks noChangeArrowheads="1"/>
          </p:cNvSpPr>
          <p:nvPr/>
        </p:nvSpPr>
        <p:spPr bwMode="auto">
          <a:xfrm>
            <a:off x="624418" y="1268414"/>
            <a:ext cx="6239933" cy="1054777"/>
          </a:xfrm>
          <a:prstGeom prst="rect">
            <a:avLst/>
          </a:prstGeom>
          <a:noFill/>
          <a:ln w="28575">
            <a:noFill/>
            <a:miter lim="800000"/>
            <a:headEnd/>
            <a:tailEnd/>
          </a:ln>
          <a:effectLst/>
        </p:spPr>
        <p:txBody>
          <a:bodyPr lIns="90000" tIns="46800" rIns="90000" bIns="46800">
            <a:spAutoFit/>
          </a:bodyPr>
          <a:lstStyle/>
          <a:p>
            <a:pPr marL="457200" indent="-457200">
              <a:lnSpc>
                <a:spcPct val="120000"/>
              </a:lnSpc>
            </a:pPr>
            <a:r>
              <a:rPr kumimoji="1" lang="en-US" altLang="zh-CN" sz="2600" b="1">
                <a:latin typeface="Times New Roman" pitchFamily="18" charset="0"/>
              </a:rPr>
              <a:t>(1)</a:t>
            </a:r>
            <a:r>
              <a:rPr kumimoji="1" lang="zh-CN" altLang="en-US" sz="2600" b="1">
                <a:latin typeface="Times New Roman" pitchFamily="18" charset="0"/>
              </a:rPr>
              <a:t>当</a:t>
            </a:r>
            <a:r>
              <a:rPr kumimoji="1" lang="en-US" altLang="zh-CN" sz="2600" b="1" i="1">
                <a:latin typeface="Monotype Corsiva" pitchFamily="66" charset="0"/>
              </a:rPr>
              <a:t>v</a:t>
            </a:r>
            <a:r>
              <a:rPr kumimoji="1" lang="en-US" altLang="zh-CN" sz="2600" b="1" baseline="-25000">
                <a:latin typeface="Times New Roman" pitchFamily="18" charset="0"/>
              </a:rPr>
              <a:t>I</a:t>
            </a:r>
            <a:r>
              <a:rPr kumimoji="1" lang="en-US" altLang="zh-CN" sz="2600" b="1">
                <a:latin typeface="Times New Roman" pitchFamily="18" charset="0"/>
              </a:rPr>
              <a:t>=0V</a:t>
            </a:r>
            <a:r>
              <a:rPr kumimoji="1" lang="zh-CN" altLang="en-US" sz="2600" b="1">
                <a:latin typeface="Times New Roman" pitchFamily="18" charset="0"/>
              </a:rPr>
              <a:t>时</a:t>
            </a:r>
            <a:r>
              <a:rPr kumimoji="1" lang="zh-CN" altLang="en-US" sz="2600" b="1">
                <a:latin typeface="Times New Roman" pitchFamily="18" charset="0"/>
                <a:sym typeface="Wingdings" pitchFamily="2" charset="2"/>
              </a:rPr>
              <a:t> </a:t>
            </a:r>
            <a:r>
              <a:rPr kumimoji="1" lang="en-US" altLang="zh-CN" sz="2600" b="1">
                <a:latin typeface="Times New Roman" pitchFamily="18" charset="0"/>
              </a:rPr>
              <a:t>G</a:t>
            </a:r>
            <a:r>
              <a:rPr kumimoji="1" lang="en-US" altLang="zh-CN" sz="2600" b="1" baseline="-25000">
                <a:latin typeface="Times New Roman" pitchFamily="18" charset="0"/>
              </a:rPr>
              <a:t>1</a:t>
            </a:r>
            <a:r>
              <a:rPr kumimoji="1" lang="zh-CN" altLang="en-US" sz="2600" b="1">
                <a:latin typeface="Times New Roman" pitchFamily="18" charset="0"/>
              </a:rPr>
              <a:t>门截止，</a:t>
            </a:r>
          </a:p>
          <a:p>
            <a:pPr marL="457200" indent="-457200">
              <a:lnSpc>
                <a:spcPct val="120000"/>
              </a:lnSpc>
            </a:pPr>
            <a:r>
              <a:rPr kumimoji="1" lang="zh-CN" altLang="en-US" sz="2600" b="1">
                <a:latin typeface="Times New Roman" pitchFamily="18" charset="0"/>
              </a:rPr>
              <a:t> </a:t>
            </a:r>
            <a:r>
              <a:rPr kumimoji="1" lang="en-US" altLang="zh-CN" sz="2600" b="1">
                <a:latin typeface="Times New Roman" pitchFamily="18" charset="0"/>
              </a:rPr>
              <a:t>G</a:t>
            </a:r>
            <a:r>
              <a:rPr kumimoji="1" lang="en-US" altLang="zh-CN" sz="2600" b="1" baseline="-25000">
                <a:latin typeface="Times New Roman" pitchFamily="18" charset="0"/>
              </a:rPr>
              <a:t>2</a:t>
            </a:r>
            <a:r>
              <a:rPr kumimoji="1" lang="zh-CN" altLang="en-US" sz="2600" b="1">
                <a:latin typeface="Times New Roman" pitchFamily="18" charset="0"/>
              </a:rPr>
              <a:t>门导通</a:t>
            </a:r>
            <a:r>
              <a:rPr kumimoji="1" lang="zh-CN" altLang="en-US" sz="2600" b="1">
                <a:latin typeface="Times New Roman" pitchFamily="18" charset="0"/>
                <a:sym typeface="Wingdings" pitchFamily="2" charset="2"/>
              </a:rPr>
              <a:t></a:t>
            </a:r>
            <a:r>
              <a:rPr kumimoji="1" lang="zh-CN" altLang="en-US" sz="2600" b="1">
                <a:latin typeface="Monotype Corsiva" pitchFamily="66" charset="0"/>
                <a:sym typeface="Wingdings" pitchFamily="2" charset="2"/>
              </a:rPr>
              <a:t> </a:t>
            </a:r>
            <a:r>
              <a:rPr kumimoji="1" lang="en-US" altLang="zh-CN" sz="2600" b="1" i="1">
                <a:latin typeface="Monotype Corsiva" pitchFamily="66" charset="0"/>
              </a:rPr>
              <a:t>v</a:t>
            </a:r>
            <a:r>
              <a:rPr kumimoji="1" lang="en-US" altLang="zh-CN" sz="2600" b="1" baseline="-25000">
                <a:latin typeface="Times New Roman" pitchFamily="18" charset="0"/>
              </a:rPr>
              <a:t>O</a:t>
            </a:r>
            <a:r>
              <a:rPr kumimoji="1" lang="en-US" altLang="zh-CN" sz="2600" b="1">
                <a:latin typeface="Times New Roman" pitchFamily="18" charset="0"/>
              </a:rPr>
              <a:t>=0V</a:t>
            </a:r>
            <a:r>
              <a:rPr kumimoji="1" lang="zh-CN" altLang="en-US" sz="2600" b="1">
                <a:latin typeface="Times New Roman" pitchFamily="18" charset="0"/>
              </a:rPr>
              <a:t>。</a:t>
            </a:r>
          </a:p>
        </p:txBody>
      </p:sp>
      <p:sp>
        <p:nvSpPr>
          <p:cNvPr id="291845" name="Rectangle 5"/>
          <p:cNvSpPr>
            <a:spLocks noChangeArrowheads="1"/>
          </p:cNvSpPr>
          <p:nvPr/>
        </p:nvSpPr>
        <p:spPr bwMode="auto">
          <a:xfrm>
            <a:off x="3983567" y="549275"/>
            <a:ext cx="4607984" cy="494624"/>
          </a:xfrm>
          <a:prstGeom prst="rect">
            <a:avLst/>
          </a:prstGeom>
          <a:noFill/>
          <a:ln w="28575">
            <a:noFill/>
            <a:miter lim="800000"/>
            <a:headEnd/>
            <a:tailEnd/>
          </a:ln>
          <a:effectLst/>
        </p:spPr>
        <p:txBody>
          <a:bodyPr lIns="90000" tIns="46800" rIns="90000" bIns="46800">
            <a:spAutoFit/>
          </a:bodyPr>
          <a:lstStyle/>
          <a:p>
            <a:r>
              <a:rPr kumimoji="1" lang="zh-CN" altLang="en-US" sz="2600" b="1">
                <a:latin typeface="Times New Roman" pitchFamily="18" charset="0"/>
              </a:rPr>
              <a:t>设输入为三角波</a:t>
            </a:r>
          </a:p>
        </p:txBody>
      </p:sp>
      <p:sp>
        <p:nvSpPr>
          <p:cNvPr id="291846" name="Rectangle 6"/>
          <p:cNvSpPr>
            <a:spLocks noChangeArrowheads="1"/>
          </p:cNvSpPr>
          <p:nvPr/>
        </p:nvSpPr>
        <p:spPr bwMode="auto">
          <a:xfrm>
            <a:off x="719668" y="2708275"/>
            <a:ext cx="5856817"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CC3300"/>
                </a:solidFill>
                <a:latin typeface="Times New Roman" pitchFamily="18" charset="0"/>
              </a:rPr>
              <a:t>由此求得正阈值电压</a:t>
            </a:r>
            <a:r>
              <a:rPr kumimoji="1" lang="en-US" altLang="zh-CN" sz="2600" b="1">
                <a:solidFill>
                  <a:srgbClr val="CC3300"/>
                </a:solidFill>
                <a:latin typeface="Times New Roman" pitchFamily="18" charset="0"/>
              </a:rPr>
              <a:t>V</a:t>
            </a:r>
            <a:r>
              <a:rPr kumimoji="1" lang="en-US" altLang="zh-CN" sz="2600" b="1" baseline="-25000">
                <a:solidFill>
                  <a:srgbClr val="CC3300"/>
                </a:solidFill>
                <a:latin typeface="Times New Roman" pitchFamily="18" charset="0"/>
              </a:rPr>
              <a:t>T+</a:t>
            </a:r>
          </a:p>
        </p:txBody>
      </p:sp>
      <p:sp>
        <p:nvSpPr>
          <p:cNvPr id="291851" name="Text Box 11"/>
          <p:cNvSpPr txBox="1">
            <a:spLocks noChangeArrowheads="1"/>
          </p:cNvSpPr>
          <p:nvPr/>
        </p:nvSpPr>
        <p:spPr bwMode="auto">
          <a:xfrm>
            <a:off x="912285" y="549275"/>
            <a:ext cx="3577167" cy="494624"/>
          </a:xfrm>
          <a:prstGeom prst="rect">
            <a:avLst/>
          </a:prstGeom>
          <a:noFill/>
          <a:ln w="28575">
            <a:noFill/>
            <a:miter lim="800000"/>
            <a:headEnd/>
            <a:tailEnd/>
          </a:ln>
          <a:effectLst/>
        </p:spPr>
        <p:txBody>
          <a:bodyPr lIns="90000" tIns="46800" rIns="90000" bIns="46800">
            <a:spAutoFit/>
          </a:bodyPr>
          <a:lstStyle/>
          <a:p>
            <a:r>
              <a:rPr kumimoji="1" lang="en-US" altLang="zh-CN" sz="2600" b="1">
                <a:solidFill>
                  <a:srgbClr val="0033CC"/>
                </a:solidFill>
                <a:latin typeface="Times New Roman" pitchFamily="18" charset="0"/>
              </a:rPr>
              <a:t>2</a:t>
            </a:r>
            <a:r>
              <a:rPr kumimoji="1" lang="zh-CN" altLang="en-US" sz="2600" b="1">
                <a:solidFill>
                  <a:srgbClr val="0033CC"/>
                </a:solidFill>
                <a:latin typeface="Times New Roman" pitchFamily="18" charset="0"/>
              </a:rPr>
              <a:t>、工作原理：</a:t>
            </a:r>
          </a:p>
        </p:txBody>
      </p:sp>
      <p:grpSp>
        <p:nvGrpSpPr>
          <p:cNvPr id="2" name="Group 12"/>
          <p:cNvGrpSpPr>
            <a:grpSpLocks/>
          </p:cNvGrpSpPr>
          <p:nvPr/>
        </p:nvGrpSpPr>
        <p:grpSpPr bwMode="auto">
          <a:xfrm>
            <a:off x="6908800" y="2803525"/>
            <a:ext cx="4775200" cy="2133600"/>
            <a:chOff x="3264" y="432"/>
            <a:chExt cx="2256" cy="1344"/>
          </a:xfrm>
        </p:grpSpPr>
        <p:grpSp>
          <p:nvGrpSpPr>
            <p:cNvPr id="3" name="Group 13"/>
            <p:cNvGrpSpPr>
              <a:grpSpLocks/>
            </p:cNvGrpSpPr>
            <p:nvPr/>
          </p:nvGrpSpPr>
          <p:grpSpPr bwMode="auto">
            <a:xfrm>
              <a:off x="3264" y="432"/>
              <a:ext cx="2256" cy="1344"/>
              <a:chOff x="3312" y="96"/>
              <a:chExt cx="2256" cy="1344"/>
            </a:xfrm>
          </p:grpSpPr>
          <p:sp>
            <p:nvSpPr>
              <p:cNvPr id="291854" name="Line 14"/>
              <p:cNvSpPr>
                <a:spLocks noChangeShapeType="1"/>
              </p:cNvSpPr>
              <p:nvPr/>
            </p:nvSpPr>
            <p:spPr bwMode="auto">
              <a:xfrm flipV="1">
                <a:off x="3312" y="240"/>
                <a:ext cx="0" cy="120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91855" name="Line 15"/>
              <p:cNvSpPr>
                <a:spLocks noChangeShapeType="1"/>
              </p:cNvSpPr>
              <p:nvPr/>
            </p:nvSpPr>
            <p:spPr bwMode="auto">
              <a:xfrm>
                <a:off x="3312" y="1414"/>
                <a:ext cx="2256" cy="1"/>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1856" name="Text Box 16"/>
              <p:cNvSpPr txBox="1">
                <a:spLocks noChangeArrowheads="1"/>
              </p:cNvSpPr>
              <p:nvPr/>
            </p:nvSpPr>
            <p:spPr bwMode="auto">
              <a:xfrm>
                <a:off x="5367" y="1104"/>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p>
            </p:txBody>
          </p:sp>
          <p:sp>
            <p:nvSpPr>
              <p:cNvPr id="291857" name="Text Box 17"/>
              <p:cNvSpPr txBox="1">
                <a:spLocks noChangeArrowheads="1"/>
              </p:cNvSpPr>
              <p:nvPr/>
            </p:nvSpPr>
            <p:spPr bwMode="auto">
              <a:xfrm>
                <a:off x="3312" y="96"/>
                <a:ext cx="912"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endParaRPr kumimoji="1" lang="en-US" altLang="zh-CN" sz="3200" b="1" baseline="-25000">
                  <a:solidFill>
                    <a:schemeClr val="accent2"/>
                  </a:solidFill>
                  <a:latin typeface="Times New Roman" pitchFamily="18" charset="0"/>
                </a:endParaRPr>
              </a:p>
            </p:txBody>
          </p:sp>
        </p:grpSp>
        <p:grpSp>
          <p:nvGrpSpPr>
            <p:cNvPr id="4" name="Group 18"/>
            <p:cNvGrpSpPr>
              <a:grpSpLocks/>
            </p:cNvGrpSpPr>
            <p:nvPr/>
          </p:nvGrpSpPr>
          <p:grpSpPr bwMode="auto">
            <a:xfrm>
              <a:off x="3264" y="720"/>
              <a:ext cx="1776" cy="1030"/>
              <a:chOff x="3312" y="432"/>
              <a:chExt cx="1776" cy="960"/>
            </a:xfrm>
          </p:grpSpPr>
          <p:sp>
            <p:nvSpPr>
              <p:cNvPr id="291859" name="Line 19"/>
              <p:cNvSpPr>
                <a:spLocks noChangeShapeType="1"/>
              </p:cNvSpPr>
              <p:nvPr/>
            </p:nvSpPr>
            <p:spPr bwMode="auto">
              <a:xfrm flipV="1">
                <a:off x="3312" y="432"/>
                <a:ext cx="864" cy="960"/>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291860" name="Line 20"/>
              <p:cNvSpPr>
                <a:spLocks noChangeShapeType="1"/>
              </p:cNvSpPr>
              <p:nvPr/>
            </p:nvSpPr>
            <p:spPr bwMode="auto">
              <a:xfrm>
                <a:off x="4176" y="432"/>
                <a:ext cx="912" cy="960"/>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grpSp>
      </p:grpSp>
      <p:grpSp>
        <p:nvGrpSpPr>
          <p:cNvPr id="5" name="Group 21"/>
          <p:cNvGrpSpPr>
            <a:grpSpLocks/>
          </p:cNvGrpSpPr>
          <p:nvPr/>
        </p:nvGrpSpPr>
        <p:grpSpPr bwMode="auto">
          <a:xfrm>
            <a:off x="6096000" y="3946525"/>
            <a:ext cx="3962400" cy="463550"/>
            <a:chOff x="2928" y="720"/>
            <a:chExt cx="1872" cy="292"/>
          </a:xfrm>
        </p:grpSpPr>
        <p:sp>
          <p:nvSpPr>
            <p:cNvPr id="291862" name="Line 22"/>
            <p:cNvSpPr>
              <a:spLocks noChangeShapeType="1"/>
            </p:cNvSpPr>
            <p:nvPr/>
          </p:nvSpPr>
          <p:spPr bwMode="auto">
            <a:xfrm>
              <a:off x="3312" y="886"/>
              <a:ext cx="1488" cy="2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291863" name="Text Box 23"/>
            <p:cNvSpPr txBox="1">
              <a:spLocks noChangeArrowheads="1"/>
            </p:cNvSpPr>
            <p:nvPr/>
          </p:nvSpPr>
          <p:spPr bwMode="auto">
            <a:xfrm>
              <a:off x="2928" y="720"/>
              <a:ext cx="438"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grpSp>
      <p:grpSp>
        <p:nvGrpSpPr>
          <p:cNvPr id="6" name="Group 24"/>
          <p:cNvGrpSpPr>
            <a:grpSpLocks/>
          </p:cNvGrpSpPr>
          <p:nvPr/>
        </p:nvGrpSpPr>
        <p:grpSpPr bwMode="auto">
          <a:xfrm>
            <a:off x="6096000" y="3260725"/>
            <a:ext cx="2235200" cy="463550"/>
            <a:chOff x="2928" y="384"/>
            <a:chExt cx="1056" cy="292"/>
          </a:xfrm>
        </p:grpSpPr>
        <p:sp>
          <p:nvSpPr>
            <p:cNvPr id="291865" name="Line 25"/>
            <p:cNvSpPr>
              <a:spLocks noChangeShapeType="1"/>
            </p:cNvSpPr>
            <p:nvPr/>
          </p:nvSpPr>
          <p:spPr bwMode="auto">
            <a:xfrm>
              <a:off x="3312" y="624"/>
              <a:ext cx="672" cy="0"/>
            </a:xfrm>
            <a:prstGeom prst="line">
              <a:avLst/>
            </a:prstGeom>
            <a:noFill/>
            <a:ln w="12700">
              <a:solidFill>
                <a:srgbClr val="CC3300"/>
              </a:solidFill>
              <a:prstDash val="lgDash"/>
              <a:round/>
              <a:headEnd/>
              <a:tailEnd/>
            </a:ln>
            <a:effectLst/>
          </p:spPr>
          <p:txBody>
            <a:bodyPr wrap="none" lIns="90000" tIns="46800" rIns="90000" bIns="46800">
              <a:spAutoFit/>
            </a:bodyPr>
            <a:lstStyle/>
            <a:p>
              <a:endParaRPr lang="zh-CN" altLang="en-US"/>
            </a:p>
          </p:txBody>
        </p:sp>
        <p:sp>
          <p:nvSpPr>
            <p:cNvPr id="291866" name="Text Box 26"/>
            <p:cNvSpPr txBox="1">
              <a:spLocks noChangeArrowheads="1"/>
            </p:cNvSpPr>
            <p:nvPr/>
          </p:nvSpPr>
          <p:spPr bwMode="auto">
            <a:xfrm>
              <a:off x="2928" y="384"/>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V</a:t>
              </a:r>
              <a:r>
                <a:rPr kumimoji="1" lang="en-US" altLang="zh-CN" sz="2400" b="1" baseline="-25000">
                  <a:solidFill>
                    <a:srgbClr val="CC3300"/>
                  </a:solidFill>
                  <a:latin typeface="Times New Roman" pitchFamily="18" charset="0"/>
                </a:rPr>
                <a:t>T+</a:t>
              </a:r>
            </a:p>
          </p:txBody>
        </p:sp>
      </p:grpSp>
      <p:sp>
        <p:nvSpPr>
          <p:cNvPr id="291867" name="Line 27"/>
          <p:cNvSpPr>
            <a:spLocks noChangeShapeType="1"/>
          </p:cNvSpPr>
          <p:nvPr/>
        </p:nvSpPr>
        <p:spPr bwMode="auto">
          <a:xfrm>
            <a:off x="8331200" y="3717925"/>
            <a:ext cx="0" cy="1295400"/>
          </a:xfrm>
          <a:prstGeom prst="line">
            <a:avLst/>
          </a:prstGeom>
          <a:noFill/>
          <a:ln w="19050">
            <a:solidFill>
              <a:srgbClr val="CC3300"/>
            </a:solidFill>
            <a:prstDash val="dash"/>
            <a:round/>
            <a:headEnd/>
            <a:tailEnd/>
          </a:ln>
          <a:effectLst/>
        </p:spPr>
        <p:txBody>
          <a:bodyPr lIns="90000" tIns="46800" rIns="90000" bIns="46800">
            <a:spAutoFit/>
          </a:bodyPr>
          <a:lstStyle/>
          <a:p>
            <a:endParaRPr lang="zh-CN" altLang="en-US"/>
          </a:p>
        </p:txBody>
      </p:sp>
      <p:grpSp>
        <p:nvGrpSpPr>
          <p:cNvPr id="7" name="Group 30"/>
          <p:cNvGrpSpPr>
            <a:grpSpLocks/>
          </p:cNvGrpSpPr>
          <p:nvPr/>
        </p:nvGrpSpPr>
        <p:grpSpPr bwMode="auto">
          <a:xfrm>
            <a:off x="912284" y="3068638"/>
            <a:ext cx="4006850" cy="939800"/>
            <a:chOff x="1655" y="3430"/>
            <a:chExt cx="1893" cy="592"/>
          </a:xfrm>
        </p:grpSpPr>
        <p:graphicFrame>
          <p:nvGraphicFramePr>
            <p:cNvPr id="291847" name="Object 7"/>
            <p:cNvGraphicFramePr>
              <a:graphicFrameLocks noChangeAspect="1"/>
            </p:cNvGraphicFramePr>
            <p:nvPr/>
          </p:nvGraphicFramePr>
          <p:xfrm>
            <a:off x="2154" y="3430"/>
            <a:ext cx="1392" cy="592"/>
          </p:xfrm>
          <a:graphic>
            <a:graphicData uri="http://schemas.openxmlformats.org/presentationml/2006/ole">
              <p:oleObj spid="_x0000_s96259" name="Equation" r:id="rId3" imgW="1015920" imgH="431640" progId="Equation.3">
                <p:embed/>
              </p:oleObj>
            </a:graphicData>
          </a:graphic>
        </p:graphicFrame>
        <p:sp useBgFill="1">
          <p:nvSpPr>
            <p:cNvPr id="291849" name="Text Box 9"/>
            <p:cNvSpPr txBox="1">
              <a:spLocks noChangeArrowheads="1"/>
            </p:cNvSpPr>
            <p:nvPr/>
          </p:nvSpPr>
          <p:spPr bwMode="auto">
            <a:xfrm>
              <a:off x="3219" y="3558"/>
              <a:ext cx="329" cy="312"/>
            </a:xfrm>
            <a:prstGeom prst="rect">
              <a:avLst/>
            </a:prstGeom>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V</a:t>
              </a:r>
              <a:r>
                <a:rPr kumimoji="1" lang="en-US" altLang="zh-CN" sz="2600" b="1" baseline="-25000">
                  <a:latin typeface="Times New Roman" pitchFamily="18" charset="0"/>
                </a:rPr>
                <a:t>T+</a:t>
              </a:r>
            </a:p>
          </p:txBody>
        </p:sp>
        <p:sp useBgFill="1">
          <p:nvSpPr>
            <p:cNvPr id="291850" name="Text Box 10"/>
            <p:cNvSpPr txBox="1">
              <a:spLocks noChangeArrowheads="1"/>
            </p:cNvSpPr>
            <p:nvPr/>
          </p:nvSpPr>
          <p:spPr bwMode="auto">
            <a:xfrm>
              <a:off x="2058" y="3584"/>
              <a:ext cx="351" cy="312"/>
            </a:xfrm>
            <a:prstGeom prst="rect">
              <a:avLst/>
            </a:prstGeom>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V</a:t>
              </a:r>
              <a:r>
                <a:rPr kumimoji="1" lang="en-US" altLang="zh-CN" sz="2600" b="1" baseline="-25000">
                  <a:latin typeface="Times New Roman" pitchFamily="18" charset="0"/>
                </a:rPr>
                <a:t>TH</a:t>
              </a:r>
            </a:p>
          </p:txBody>
        </p:sp>
        <p:sp>
          <p:nvSpPr>
            <p:cNvPr id="291869" name="Rectangle 29"/>
            <p:cNvSpPr>
              <a:spLocks noChangeArrowheads="1"/>
            </p:cNvSpPr>
            <p:nvPr/>
          </p:nvSpPr>
          <p:spPr bwMode="auto">
            <a:xfrm>
              <a:off x="1655" y="3597"/>
              <a:ext cx="590"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I1</a:t>
              </a:r>
              <a:r>
                <a:rPr kumimoji="1" lang="en-US" altLang="zh-CN" sz="2600" b="1">
                  <a:latin typeface="Times New Roman" pitchFamily="18" charset="0"/>
                </a:rPr>
                <a:t>=</a:t>
              </a:r>
              <a:endParaRPr kumimoji="1" lang="en-US" altLang="zh-CN" sz="2600" b="1" baseline="-25000">
                <a:latin typeface="Times New Roman" pitchFamily="18" charset="0"/>
              </a:endParaRPr>
            </a:p>
          </p:txBody>
        </p:sp>
      </p:grpSp>
      <p:graphicFrame>
        <p:nvGraphicFramePr>
          <p:cNvPr id="291871" name="Object 31"/>
          <p:cNvGraphicFramePr>
            <a:graphicFrameLocks noChangeAspect="1"/>
          </p:cNvGraphicFramePr>
          <p:nvPr/>
        </p:nvGraphicFramePr>
        <p:xfrm>
          <a:off x="912284" y="4076701"/>
          <a:ext cx="3647016" cy="1166813"/>
        </p:xfrm>
        <a:graphic>
          <a:graphicData uri="http://schemas.openxmlformats.org/presentationml/2006/ole">
            <p:oleObj spid="_x0000_s96258" name="公式" r:id="rId4" imgW="1130040" imgH="482400" progId="Equation.3">
              <p:embed/>
            </p:oleObj>
          </a:graphicData>
        </a:graphic>
      </p:graphicFrame>
      <p:sp>
        <p:nvSpPr>
          <p:cNvPr id="291872" name="Rectangle 32"/>
          <p:cNvSpPr>
            <a:spLocks noChangeArrowheads="1"/>
          </p:cNvSpPr>
          <p:nvPr/>
        </p:nvSpPr>
        <p:spPr bwMode="auto">
          <a:xfrm>
            <a:off x="624418" y="5589589"/>
            <a:ext cx="9408583" cy="1054777"/>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600" b="1" i="1">
                <a:latin typeface="Monotype Corsiva" pitchFamily="66" charset="0"/>
              </a:rPr>
              <a:t>v</a:t>
            </a:r>
            <a:r>
              <a:rPr kumimoji="1" lang="en-US" altLang="zh-CN" sz="2600" b="1" baseline="-25000">
                <a:latin typeface="Times New Roman" pitchFamily="18" charset="0"/>
              </a:rPr>
              <a:t>I</a:t>
            </a:r>
            <a:r>
              <a:rPr kumimoji="1" lang="zh-CN" altLang="en-US" sz="2600" b="1">
                <a:latin typeface="Times New Roman" pitchFamily="18" charset="0"/>
              </a:rPr>
              <a:t>从</a:t>
            </a:r>
            <a:r>
              <a:rPr kumimoji="1" lang="en-US" altLang="zh-CN" sz="2600" b="1">
                <a:latin typeface="Times New Roman" pitchFamily="18" charset="0"/>
              </a:rPr>
              <a:t>0V</a:t>
            </a:r>
            <a:r>
              <a:rPr kumimoji="1" lang="zh-CN" altLang="en-US" sz="2600" b="1">
                <a:latin typeface="Times New Roman" pitchFamily="18" charset="0"/>
              </a:rPr>
              <a:t>逐渐↑</a:t>
            </a:r>
            <a:r>
              <a:rPr kumimoji="1" lang="en-US" altLang="zh-CN" sz="2600" b="1">
                <a:latin typeface="Times New Roman" pitchFamily="18" charset="0"/>
              </a:rPr>
              <a:t>,</a:t>
            </a:r>
          </a:p>
          <a:p>
            <a:pPr>
              <a:lnSpc>
                <a:spcPct val="120000"/>
              </a:lnSpc>
            </a:pPr>
            <a:r>
              <a:rPr kumimoji="1" lang="zh-CN" altLang="en-US" sz="2600" b="1">
                <a:latin typeface="Times New Roman" pitchFamily="18" charset="0"/>
              </a:rPr>
              <a:t>只要</a:t>
            </a:r>
            <a:r>
              <a:rPr kumimoji="1" lang="en-US" altLang="zh-CN" sz="2600" b="1" i="1">
                <a:latin typeface="Monotype Corsiva" pitchFamily="66" charset="0"/>
              </a:rPr>
              <a:t>v</a:t>
            </a:r>
            <a:r>
              <a:rPr kumimoji="1" lang="en-US" altLang="zh-CN" sz="2600" b="1" baseline="-25000">
                <a:latin typeface="Times New Roman" pitchFamily="18" charset="0"/>
              </a:rPr>
              <a:t>I1</a:t>
            </a:r>
            <a:r>
              <a:rPr kumimoji="1" lang="en-US" altLang="zh-CN" sz="2600" b="1">
                <a:latin typeface="Times New Roman" pitchFamily="18" charset="0"/>
              </a:rPr>
              <a:t>&lt; V</a:t>
            </a:r>
            <a:r>
              <a:rPr kumimoji="1" lang="en-US" altLang="zh-CN" sz="2600" b="1" baseline="-20000">
                <a:latin typeface="Times New Roman" pitchFamily="18" charset="0"/>
              </a:rPr>
              <a:t>TH</a:t>
            </a:r>
            <a:r>
              <a:rPr kumimoji="1" lang="zh-CN" altLang="en-US" sz="2600" b="1">
                <a:latin typeface="Times New Roman" pitchFamily="18" charset="0"/>
              </a:rPr>
              <a:t>，即</a:t>
            </a:r>
            <a:r>
              <a:rPr kumimoji="1" lang="en-US" altLang="zh-CN" sz="2600" b="1">
                <a:latin typeface="Times New Roman" pitchFamily="18" charset="0"/>
              </a:rPr>
              <a:t>v</a:t>
            </a:r>
            <a:r>
              <a:rPr kumimoji="1" lang="en-US" altLang="zh-CN" sz="2600" b="1" baseline="-25000">
                <a:latin typeface="Times New Roman" pitchFamily="18" charset="0"/>
              </a:rPr>
              <a:t>I</a:t>
            </a:r>
            <a:r>
              <a:rPr kumimoji="1" lang="en-US" altLang="zh-CN" sz="2600" b="1">
                <a:latin typeface="Times New Roman" pitchFamily="18" charset="0"/>
              </a:rPr>
              <a:t>&lt; V</a:t>
            </a:r>
            <a:r>
              <a:rPr kumimoji="1" lang="en-US" altLang="zh-CN" sz="2600" b="1" baseline="-20000">
                <a:latin typeface="Times New Roman" pitchFamily="18" charset="0"/>
              </a:rPr>
              <a:t>T+</a:t>
            </a:r>
            <a:r>
              <a:rPr kumimoji="1" lang="zh-CN" altLang="en-US" sz="2600" b="1">
                <a:latin typeface="Times New Roman" pitchFamily="18" charset="0"/>
              </a:rPr>
              <a:t>时，</a:t>
            </a:r>
            <a:r>
              <a:rPr kumimoji="1" lang="en-US" altLang="zh-CN" sz="2600" b="1" i="1">
                <a:latin typeface="Monotype Corsiva" pitchFamily="66" charset="0"/>
              </a:rPr>
              <a:t>v</a:t>
            </a:r>
            <a:r>
              <a:rPr kumimoji="1" lang="en-US" altLang="zh-CN" sz="2600" b="1" baseline="-25000">
                <a:latin typeface="Times New Roman" pitchFamily="18" charset="0"/>
              </a:rPr>
              <a:t>O</a:t>
            </a:r>
            <a:r>
              <a:rPr kumimoji="1" lang="en-US" altLang="zh-CN" sz="2600" b="1">
                <a:latin typeface="Times New Roman" pitchFamily="18" charset="0"/>
              </a:rPr>
              <a:t>=0V</a:t>
            </a:r>
            <a:r>
              <a:rPr kumimoji="1" lang="zh-CN" altLang="en-US" sz="2600" b="1">
                <a:latin typeface="Times New Roman" pitchFamily="18" charset="0"/>
              </a:rPr>
              <a:t>不变。</a:t>
            </a:r>
          </a:p>
        </p:txBody>
      </p:sp>
      <p:grpSp>
        <p:nvGrpSpPr>
          <p:cNvPr id="8" name="Group 33"/>
          <p:cNvGrpSpPr>
            <a:grpSpLocks/>
          </p:cNvGrpSpPr>
          <p:nvPr/>
        </p:nvGrpSpPr>
        <p:grpSpPr bwMode="auto">
          <a:xfrm>
            <a:off x="6864351" y="4868863"/>
            <a:ext cx="4800600" cy="1250950"/>
            <a:chOff x="3243" y="1706"/>
            <a:chExt cx="2268" cy="788"/>
          </a:xfrm>
        </p:grpSpPr>
        <p:sp>
          <p:nvSpPr>
            <p:cNvPr id="291874" name="Line 34"/>
            <p:cNvSpPr>
              <a:spLocks noChangeShapeType="1"/>
            </p:cNvSpPr>
            <p:nvPr/>
          </p:nvSpPr>
          <p:spPr bwMode="auto">
            <a:xfrm flipV="1">
              <a:off x="3255" y="1793"/>
              <a:ext cx="0" cy="701"/>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1875" name="Line 35"/>
            <p:cNvSpPr>
              <a:spLocks noChangeShapeType="1"/>
            </p:cNvSpPr>
            <p:nvPr/>
          </p:nvSpPr>
          <p:spPr bwMode="auto">
            <a:xfrm>
              <a:off x="3255" y="2494"/>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1876" name="Text Box 36"/>
            <p:cNvSpPr txBox="1">
              <a:spLocks noChangeArrowheads="1"/>
            </p:cNvSpPr>
            <p:nvPr/>
          </p:nvSpPr>
          <p:spPr bwMode="auto">
            <a:xfrm>
              <a:off x="5319" y="2184"/>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p>
          </p:txBody>
        </p:sp>
        <p:sp>
          <p:nvSpPr>
            <p:cNvPr id="291877" name="Text Box 37"/>
            <p:cNvSpPr txBox="1">
              <a:spLocks noChangeArrowheads="1"/>
            </p:cNvSpPr>
            <p:nvPr/>
          </p:nvSpPr>
          <p:spPr bwMode="auto">
            <a:xfrm>
              <a:off x="3243" y="1706"/>
              <a:ext cx="585"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
        <p:nvSpPr>
          <p:cNvPr id="291878" name="Line 38"/>
          <p:cNvSpPr>
            <a:spLocks noChangeShapeType="1"/>
          </p:cNvSpPr>
          <p:nvPr/>
        </p:nvSpPr>
        <p:spPr bwMode="auto">
          <a:xfrm>
            <a:off x="6864351" y="6092825"/>
            <a:ext cx="142240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291880" name="Line 40"/>
          <p:cNvSpPr>
            <a:spLocks noChangeShapeType="1"/>
          </p:cNvSpPr>
          <p:nvPr/>
        </p:nvSpPr>
        <p:spPr bwMode="auto">
          <a:xfrm flipV="1">
            <a:off x="6959601" y="3956050"/>
            <a:ext cx="1056217" cy="935038"/>
          </a:xfrm>
          <a:prstGeom prst="line">
            <a:avLst/>
          </a:prstGeom>
          <a:noFill/>
          <a:ln w="57150">
            <a:solidFill>
              <a:srgbClr val="FF33CC"/>
            </a:solidFill>
            <a:round/>
            <a:headEnd/>
            <a:tailEnd/>
          </a:ln>
          <a:effectLst/>
        </p:spPr>
        <p:txBody>
          <a:bodyPr lIns="90000" tIns="46800" rIns="90000" bIns="46800">
            <a:spAutoFit/>
          </a:bodyPr>
          <a:lstStyle/>
          <a:p>
            <a:endParaRPr lang="zh-CN" altLang="en-US"/>
          </a:p>
        </p:txBody>
      </p:sp>
      <p:grpSp>
        <p:nvGrpSpPr>
          <p:cNvPr id="9" name="Group 41"/>
          <p:cNvGrpSpPr>
            <a:grpSpLocks/>
          </p:cNvGrpSpPr>
          <p:nvPr/>
        </p:nvGrpSpPr>
        <p:grpSpPr bwMode="auto">
          <a:xfrm>
            <a:off x="5954184" y="836613"/>
            <a:ext cx="5806016" cy="2149475"/>
            <a:chOff x="364" y="1128"/>
            <a:chExt cx="2743" cy="1354"/>
          </a:xfrm>
        </p:grpSpPr>
        <p:sp>
          <p:nvSpPr>
            <p:cNvPr id="291882" name="Rectangle 42"/>
            <p:cNvSpPr>
              <a:spLocks noChangeArrowheads="1"/>
            </p:cNvSpPr>
            <p:nvPr/>
          </p:nvSpPr>
          <p:spPr bwMode="auto">
            <a:xfrm>
              <a:off x="709" y="1779"/>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91883" name="Line 43"/>
            <p:cNvSpPr>
              <a:spLocks noChangeShapeType="1"/>
            </p:cNvSpPr>
            <p:nvPr/>
          </p:nvSpPr>
          <p:spPr bwMode="auto">
            <a:xfrm>
              <a:off x="373" y="1896"/>
              <a:ext cx="33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884" name="Rectangle 44"/>
            <p:cNvSpPr>
              <a:spLocks noChangeArrowheads="1"/>
            </p:cNvSpPr>
            <p:nvPr/>
          </p:nvSpPr>
          <p:spPr bwMode="auto">
            <a:xfrm>
              <a:off x="1333" y="1779"/>
              <a:ext cx="288"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291885" name="Oval 45"/>
            <p:cNvSpPr>
              <a:spLocks noChangeArrowheads="1"/>
            </p:cNvSpPr>
            <p:nvPr/>
          </p:nvSpPr>
          <p:spPr bwMode="auto">
            <a:xfrm>
              <a:off x="1621" y="1731"/>
              <a:ext cx="121"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291886" name="Line 46"/>
            <p:cNvSpPr>
              <a:spLocks noChangeShapeType="1"/>
            </p:cNvSpPr>
            <p:nvPr/>
          </p:nvSpPr>
          <p:spPr bwMode="auto">
            <a:xfrm>
              <a:off x="1093" y="1896"/>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887" name="Line 47"/>
            <p:cNvSpPr>
              <a:spLocks noChangeShapeType="1"/>
            </p:cNvSpPr>
            <p:nvPr/>
          </p:nvSpPr>
          <p:spPr bwMode="auto">
            <a:xfrm>
              <a:off x="1717" y="1896"/>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888" name="Rectangle 48"/>
            <p:cNvSpPr>
              <a:spLocks noChangeArrowheads="1"/>
            </p:cNvSpPr>
            <p:nvPr/>
          </p:nvSpPr>
          <p:spPr bwMode="auto">
            <a:xfrm>
              <a:off x="2101" y="1779"/>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91889" name="Oval 49"/>
            <p:cNvSpPr>
              <a:spLocks noChangeArrowheads="1"/>
            </p:cNvSpPr>
            <p:nvPr/>
          </p:nvSpPr>
          <p:spPr bwMode="auto">
            <a:xfrm>
              <a:off x="2389" y="1731"/>
              <a:ext cx="121"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291890" name="Line 50"/>
            <p:cNvSpPr>
              <a:spLocks noChangeShapeType="1"/>
            </p:cNvSpPr>
            <p:nvPr/>
          </p:nvSpPr>
          <p:spPr bwMode="auto">
            <a:xfrm>
              <a:off x="2485" y="1896"/>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891" name="Rectangle 51"/>
            <p:cNvSpPr>
              <a:spLocks noChangeArrowheads="1"/>
            </p:cNvSpPr>
            <p:nvPr/>
          </p:nvSpPr>
          <p:spPr bwMode="auto">
            <a:xfrm>
              <a:off x="1621" y="1347"/>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91892" name="Line 52"/>
            <p:cNvSpPr>
              <a:spLocks noChangeShapeType="1"/>
            </p:cNvSpPr>
            <p:nvPr/>
          </p:nvSpPr>
          <p:spPr bwMode="auto">
            <a:xfrm flipV="1">
              <a:off x="1189" y="146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893" name="Line 53"/>
            <p:cNvSpPr>
              <a:spLocks noChangeShapeType="1"/>
            </p:cNvSpPr>
            <p:nvPr/>
          </p:nvSpPr>
          <p:spPr bwMode="auto">
            <a:xfrm>
              <a:off x="1189" y="1464"/>
              <a:ext cx="43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894" name="Line 54"/>
            <p:cNvSpPr>
              <a:spLocks noChangeShapeType="1"/>
            </p:cNvSpPr>
            <p:nvPr/>
          </p:nvSpPr>
          <p:spPr bwMode="auto">
            <a:xfrm>
              <a:off x="2005" y="1464"/>
              <a:ext cx="57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895" name="Line 55"/>
            <p:cNvSpPr>
              <a:spLocks noChangeShapeType="1"/>
            </p:cNvSpPr>
            <p:nvPr/>
          </p:nvSpPr>
          <p:spPr bwMode="auto">
            <a:xfrm>
              <a:off x="2581" y="146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896" name="Oval 56"/>
            <p:cNvSpPr>
              <a:spLocks noChangeArrowheads="1"/>
            </p:cNvSpPr>
            <p:nvPr/>
          </p:nvSpPr>
          <p:spPr bwMode="auto">
            <a:xfrm>
              <a:off x="1165" y="1723"/>
              <a:ext cx="121" cy="329"/>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291897" name="Oval 57"/>
            <p:cNvSpPr>
              <a:spLocks noChangeArrowheads="1"/>
            </p:cNvSpPr>
            <p:nvPr/>
          </p:nvSpPr>
          <p:spPr bwMode="auto">
            <a:xfrm>
              <a:off x="2557" y="1723"/>
              <a:ext cx="121" cy="329"/>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291898" name="Text Box 58"/>
            <p:cNvSpPr txBox="1">
              <a:spLocks noChangeArrowheads="1"/>
            </p:cNvSpPr>
            <p:nvPr/>
          </p:nvSpPr>
          <p:spPr bwMode="auto">
            <a:xfrm>
              <a:off x="364" y="165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91899" name="Text Box 59"/>
            <p:cNvSpPr txBox="1">
              <a:spLocks noChangeArrowheads="1"/>
            </p:cNvSpPr>
            <p:nvPr/>
          </p:nvSpPr>
          <p:spPr bwMode="auto">
            <a:xfrm>
              <a:off x="2725" y="162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291900" name="Text Box 60"/>
            <p:cNvSpPr txBox="1">
              <a:spLocks noChangeArrowheads="1"/>
            </p:cNvSpPr>
            <p:nvPr/>
          </p:nvSpPr>
          <p:spPr bwMode="auto">
            <a:xfrm>
              <a:off x="2744" y="2190"/>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91901" name="Text Box 61"/>
            <p:cNvSpPr txBox="1">
              <a:spLocks noChangeArrowheads="1"/>
            </p:cNvSpPr>
            <p:nvPr/>
          </p:nvSpPr>
          <p:spPr bwMode="auto">
            <a:xfrm>
              <a:off x="1045" y="1888"/>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I1</a:t>
              </a:r>
            </a:p>
          </p:txBody>
        </p:sp>
        <p:sp>
          <p:nvSpPr>
            <p:cNvPr id="291902" name="Text Box 62"/>
            <p:cNvSpPr txBox="1">
              <a:spLocks noChangeArrowheads="1"/>
            </p:cNvSpPr>
            <p:nvPr/>
          </p:nvSpPr>
          <p:spPr bwMode="auto">
            <a:xfrm>
              <a:off x="748" y="1586"/>
              <a:ext cx="24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1</a:t>
              </a:r>
            </a:p>
          </p:txBody>
        </p:sp>
        <p:sp>
          <p:nvSpPr>
            <p:cNvPr id="291903" name="Text Box 63"/>
            <p:cNvSpPr txBox="1">
              <a:spLocks noChangeArrowheads="1"/>
            </p:cNvSpPr>
            <p:nvPr/>
          </p:nvSpPr>
          <p:spPr bwMode="auto">
            <a:xfrm>
              <a:off x="1669" y="1128"/>
              <a:ext cx="24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2</a:t>
              </a:r>
            </a:p>
          </p:txBody>
        </p:sp>
        <p:sp>
          <p:nvSpPr>
            <p:cNvPr id="291904" name="Rectangle 64"/>
            <p:cNvSpPr>
              <a:spLocks noChangeArrowheads="1"/>
            </p:cNvSpPr>
            <p:nvPr/>
          </p:nvSpPr>
          <p:spPr bwMode="auto">
            <a:xfrm>
              <a:off x="1392" y="1704"/>
              <a:ext cx="146"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291905" name="Rectangle 65"/>
            <p:cNvSpPr>
              <a:spLocks noChangeArrowheads="1"/>
            </p:cNvSpPr>
            <p:nvPr/>
          </p:nvSpPr>
          <p:spPr bwMode="auto">
            <a:xfrm>
              <a:off x="2160" y="1694"/>
              <a:ext cx="146"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291906" name="Rectangle 66"/>
            <p:cNvSpPr>
              <a:spLocks noChangeArrowheads="1"/>
            </p:cNvSpPr>
            <p:nvPr/>
          </p:nvSpPr>
          <p:spPr bwMode="auto">
            <a:xfrm>
              <a:off x="1292" y="1449"/>
              <a:ext cx="234" cy="273"/>
            </a:xfrm>
            <a:prstGeom prst="rect">
              <a:avLst/>
            </a:prstGeom>
            <a:noFill/>
            <a:ln w="28575">
              <a:noFill/>
              <a:miter lim="800000"/>
              <a:headEnd/>
              <a:tailEnd/>
            </a:ln>
            <a:effectLst/>
          </p:spPr>
          <p:txBody>
            <a:bodyPr wrap="none" lIns="90000" tIns="46800" rIns="90000" bIns="46800">
              <a:spAutoFit/>
            </a:bodyPr>
            <a:lstStyle/>
            <a:p>
              <a:r>
                <a:rPr kumimoji="1" lang="en-US" altLang="zh-CN" sz="2200" b="1">
                  <a:latin typeface="Times New Roman" pitchFamily="18" charset="0"/>
                </a:rPr>
                <a:t>G</a:t>
              </a:r>
              <a:r>
                <a:rPr kumimoji="1" lang="en-US" altLang="zh-CN" sz="2200" b="1" baseline="-25000">
                  <a:latin typeface="Times New Roman" pitchFamily="18" charset="0"/>
                </a:rPr>
                <a:t>1</a:t>
              </a:r>
            </a:p>
          </p:txBody>
        </p:sp>
        <p:sp>
          <p:nvSpPr>
            <p:cNvPr id="291907" name="Rectangle 67"/>
            <p:cNvSpPr>
              <a:spLocks noChangeArrowheads="1"/>
            </p:cNvSpPr>
            <p:nvPr/>
          </p:nvSpPr>
          <p:spPr bwMode="auto">
            <a:xfrm>
              <a:off x="2064" y="1449"/>
              <a:ext cx="234" cy="273"/>
            </a:xfrm>
            <a:prstGeom prst="rect">
              <a:avLst/>
            </a:prstGeom>
            <a:noFill/>
            <a:ln w="28575">
              <a:noFill/>
              <a:miter lim="800000"/>
              <a:headEnd/>
              <a:tailEnd/>
            </a:ln>
            <a:effectLst/>
          </p:spPr>
          <p:txBody>
            <a:bodyPr wrap="none" lIns="90000" tIns="46800" rIns="90000" bIns="46800">
              <a:spAutoFit/>
            </a:bodyPr>
            <a:lstStyle/>
            <a:p>
              <a:r>
                <a:rPr kumimoji="1" lang="en-US" altLang="zh-CN" sz="2200" b="1">
                  <a:latin typeface="Times New Roman" pitchFamily="18" charset="0"/>
                </a:rPr>
                <a:t>G</a:t>
              </a:r>
              <a:r>
                <a:rPr kumimoji="1" lang="en-US" altLang="zh-CN" sz="2200" b="1" baseline="-25000">
                  <a:latin typeface="Times New Roman" pitchFamily="18" charset="0"/>
                </a:rPr>
                <a:t>2</a:t>
              </a:r>
            </a:p>
          </p:txBody>
        </p:sp>
        <p:sp>
          <p:nvSpPr>
            <p:cNvPr id="291908" name="Line 68"/>
            <p:cNvSpPr>
              <a:spLocks noChangeShapeType="1"/>
            </p:cNvSpPr>
            <p:nvPr/>
          </p:nvSpPr>
          <p:spPr bwMode="auto">
            <a:xfrm>
              <a:off x="1882" y="1888"/>
              <a:ext cx="0" cy="49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909" name="Line 69"/>
            <p:cNvSpPr>
              <a:spLocks noChangeShapeType="1"/>
            </p:cNvSpPr>
            <p:nvPr/>
          </p:nvSpPr>
          <p:spPr bwMode="auto">
            <a:xfrm>
              <a:off x="1882" y="2387"/>
              <a:ext cx="86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1910" name="Oval 70"/>
            <p:cNvSpPr>
              <a:spLocks noChangeArrowheads="1"/>
            </p:cNvSpPr>
            <p:nvPr/>
          </p:nvSpPr>
          <p:spPr bwMode="auto">
            <a:xfrm>
              <a:off x="1879" y="1744"/>
              <a:ext cx="121" cy="329"/>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grpSp>
      <p:sp>
        <p:nvSpPr>
          <p:cNvPr id="291911" name="Rectangle 71"/>
          <p:cNvSpPr>
            <a:spLocks noChangeArrowheads="1"/>
          </p:cNvSpPr>
          <p:nvPr/>
        </p:nvSpPr>
        <p:spPr bwMode="auto">
          <a:xfrm>
            <a:off x="814918" y="2276475"/>
            <a:ext cx="4934662"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0033CC"/>
                </a:solidFill>
              </a:rPr>
              <a:t>v</a:t>
            </a:r>
            <a:r>
              <a:rPr kumimoji="1" lang="en-US" altLang="zh-CN" sz="2400" b="1" baseline="-25000">
                <a:solidFill>
                  <a:srgbClr val="0033CC"/>
                </a:solidFill>
              </a:rPr>
              <a:t>I</a:t>
            </a:r>
            <a:r>
              <a:rPr kumimoji="1" lang="zh-CN" altLang="en-US" sz="2400" b="1">
                <a:solidFill>
                  <a:srgbClr val="0033CC"/>
                </a:solidFill>
              </a:rPr>
              <a:t>从</a:t>
            </a:r>
            <a:r>
              <a:rPr kumimoji="1" lang="en-US" altLang="zh-CN" sz="2400" b="1">
                <a:solidFill>
                  <a:srgbClr val="0033CC"/>
                </a:solidFill>
              </a:rPr>
              <a:t>0V</a:t>
            </a:r>
            <a:r>
              <a:rPr kumimoji="1" lang="zh-CN" altLang="en-US" sz="2400" b="1">
                <a:solidFill>
                  <a:srgbClr val="0033CC"/>
                </a:solidFill>
              </a:rPr>
              <a:t>逐渐↑</a:t>
            </a:r>
            <a:r>
              <a:rPr kumimoji="1" lang="en-US" altLang="zh-CN" sz="2400" b="1">
                <a:solidFill>
                  <a:srgbClr val="0033CC"/>
                </a:solidFill>
              </a:rPr>
              <a:t>,</a:t>
            </a:r>
            <a:r>
              <a:rPr kumimoji="1" lang="zh-CN" altLang="en-US" sz="2400" b="1">
                <a:solidFill>
                  <a:srgbClr val="0033CC"/>
                </a:solidFill>
              </a:rPr>
              <a:t>当</a:t>
            </a:r>
            <a:r>
              <a:rPr kumimoji="1" lang="en-US" altLang="zh-CN" sz="2400" b="1">
                <a:solidFill>
                  <a:srgbClr val="0033CC"/>
                </a:solidFill>
              </a:rPr>
              <a:t>v</a:t>
            </a:r>
            <a:r>
              <a:rPr kumimoji="1" lang="en-US" altLang="zh-CN" sz="2400" b="1" baseline="-25000">
                <a:solidFill>
                  <a:srgbClr val="0033CC"/>
                </a:solidFill>
              </a:rPr>
              <a:t>I</a:t>
            </a:r>
            <a:r>
              <a:rPr kumimoji="1" lang="zh-CN" altLang="en-US" sz="2400" b="1">
                <a:solidFill>
                  <a:srgbClr val="0033CC"/>
                </a:solidFill>
              </a:rPr>
              <a:t>上升到使</a:t>
            </a:r>
            <a:r>
              <a:rPr kumimoji="1" lang="en-US" altLang="zh-CN" sz="2400" b="1">
                <a:solidFill>
                  <a:srgbClr val="0033CC"/>
                </a:solidFill>
              </a:rPr>
              <a:t>v</a:t>
            </a:r>
            <a:r>
              <a:rPr kumimoji="1" lang="en-US" altLang="zh-CN" sz="2400" b="1" baseline="-25000">
                <a:solidFill>
                  <a:srgbClr val="0033CC"/>
                </a:solidFill>
              </a:rPr>
              <a:t>I1</a:t>
            </a:r>
            <a:r>
              <a:rPr kumimoji="1" lang="en-US" altLang="zh-CN" sz="2400" b="1">
                <a:solidFill>
                  <a:srgbClr val="0033CC"/>
                </a:solidFill>
              </a:rPr>
              <a:t>=V</a:t>
            </a:r>
            <a:r>
              <a:rPr kumimoji="1" lang="en-US" altLang="zh-CN" sz="2400" b="1" baseline="-25000">
                <a:solidFill>
                  <a:srgbClr val="0033CC"/>
                </a:solidFill>
              </a:rPr>
              <a:t>TH</a:t>
            </a:r>
            <a:r>
              <a:rPr kumimoji="1" lang="zh-CN" altLang="en-US" sz="2400" b="1">
                <a:solidFill>
                  <a:srgbClr val="0033CC"/>
                </a:solidFill>
              </a:rPr>
              <a:t>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1845"/>
                                        </p:tgtEl>
                                        <p:attrNameLst>
                                          <p:attrName>style.visibility</p:attrName>
                                        </p:attrNameLst>
                                      </p:cBhvr>
                                      <p:to>
                                        <p:strVal val="visible"/>
                                      </p:to>
                                    </p:set>
                                    <p:animEffect transition="in" filter="checkerboard(across)">
                                      <p:cBhvr>
                                        <p:cTn id="7" dur="500"/>
                                        <p:tgtEl>
                                          <p:spTgt spid="2918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1844"/>
                                        </p:tgtEl>
                                        <p:attrNameLst>
                                          <p:attrName>style.visibility</p:attrName>
                                        </p:attrNameLst>
                                      </p:cBhvr>
                                      <p:to>
                                        <p:strVal val="visible"/>
                                      </p:to>
                                    </p:set>
                                    <p:animEffect transition="in" filter="blinds(horizontal)">
                                      <p:cBhvr>
                                        <p:cTn id="17" dur="500"/>
                                        <p:tgtEl>
                                          <p:spTgt spid="29184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91911"/>
                                        </p:tgtEl>
                                        <p:attrNameLst>
                                          <p:attrName>style.visibility</p:attrName>
                                        </p:attrNameLst>
                                      </p:cBhvr>
                                      <p:to>
                                        <p:strVal val="visible"/>
                                      </p:to>
                                    </p:set>
                                    <p:animEffect transition="in" filter="wipe(down)">
                                      <p:cBhvr>
                                        <p:cTn id="22" dur="500"/>
                                        <p:tgtEl>
                                          <p:spTgt spid="291911"/>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91846"/>
                                        </p:tgtEl>
                                        <p:attrNameLst>
                                          <p:attrName>style.visibility</p:attrName>
                                        </p:attrNameLst>
                                      </p:cBhvr>
                                      <p:to>
                                        <p:strVal val="visible"/>
                                      </p:to>
                                    </p:set>
                                    <p:animEffect transition="in" filter="checkerboard(across)">
                                      <p:cBhvr>
                                        <p:cTn id="27" dur="500"/>
                                        <p:tgtEl>
                                          <p:spTgt spid="29184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91871"/>
                                        </p:tgtEl>
                                        <p:attrNameLst>
                                          <p:attrName>style.visibility</p:attrName>
                                        </p:attrNameLst>
                                      </p:cBhvr>
                                      <p:to>
                                        <p:strVal val="visible"/>
                                      </p:to>
                                    </p:set>
                                    <p:animEffect transition="in" filter="wipe(left)">
                                      <p:cBhvr>
                                        <p:cTn id="37" dur="500"/>
                                        <p:tgtEl>
                                          <p:spTgt spid="291871"/>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499"/>
                                          </p:stCondLst>
                                        </p:cTn>
                                        <p:tgtEl>
                                          <p:spTgt spid="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499"/>
                                          </p:stCondLst>
                                        </p:cTn>
                                        <p:tgtEl>
                                          <p:spTgt spid="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291867"/>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91872"/>
                                        </p:tgtEl>
                                        <p:attrNameLst>
                                          <p:attrName>style.visibility</p:attrName>
                                        </p:attrNameLst>
                                      </p:cBhvr>
                                      <p:to>
                                        <p:strVal val="visible"/>
                                      </p:to>
                                    </p:set>
                                    <p:animEffect transition="in" filter="blinds(horizontal)">
                                      <p:cBhvr>
                                        <p:cTn id="54" dur="500"/>
                                        <p:tgtEl>
                                          <p:spTgt spid="291872"/>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91880"/>
                                        </p:tgtEl>
                                        <p:attrNameLst>
                                          <p:attrName>style.visibility</p:attrName>
                                        </p:attrNameLst>
                                      </p:cBhvr>
                                      <p:to>
                                        <p:strVal val="visible"/>
                                      </p:to>
                                    </p:set>
                                    <p:animEffect transition="in" filter="wipe(down)">
                                      <p:cBhvr>
                                        <p:cTn id="63" dur="500"/>
                                        <p:tgtEl>
                                          <p:spTgt spid="29188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91878"/>
                                        </p:tgtEl>
                                        <p:attrNameLst>
                                          <p:attrName>style.visibility</p:attrName>
                                        </p:attrNameLst>
                                      </p:cBhvr>
                                      <p:to>
                                        <p:strVal val="visible"/>
                                      </p:to>
                                    </p:set>
                                    <p:animEffect transition="in" filter="wipe(left)">
                                      <p:cBhvr>
                                        <p:cTn id="68" dur="500"/>
                                        <p:tgtEl>
                                          <p:spTgt spid="291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4" grpId="0" autoUpdateAnimBg="0"/>
      <p:bldP spid="291845" grpId="0" autoUpdateAnimBg="0"/>
      <p:bldP spid="291846" grpId="0" autoUpdateAnimBg="0"/>
      <p:bldP spid="291867" grpId="0" animBg="1"/>
      <p:bldP spid="291872" grpId="0" autoUpdateAnimBg="0"/>
      <p:bldP spid="291878" grpId="0" animBg="1"/>
      <p:bldP spid="291880" grpId="0" animBg="1"/>
      <p:bldP spid="2919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灯片编号占位符 2"/>
          <p:cNvSpPr>
            <a:spLocks noGrp="1"/>
          </p:cNvSpPr>
          <p:nvPr>
            <p:ph type="sldNum" sz="quarter" idx="11"/>
          </p:nvPr>
        </p:nvSpPr>
        <p:spPr/>
        <p:txBody>
          <a:bodyPr/>
          <a:lstStyle/>
          <a:p>
            <a:fld id="{B0199098-1A86-407A-9E88-F89BB454B27A}" type="slidenum">
              <a:rPr lang="en-US" altLang="zh-CN"/>
              <a:pPr/>
              <a:t>31</a:t>
            </a:fld>
            <a:endParaRPr lang="en-US" altLang="zh-CN"/>
          </a:p>
        </p:txBody>
      </p:sp>
      <p:grpSp>
        <p:nvGrpSpPr>
          <p:cNvPr id="2" name="Group 4"/>
          <p:cNvGrpSpPr>
            <a:grpSpLocks/>
          </p:cNvGrpSpPr>
          <p:nvPr/>
        </p:nvGrpSpPr>
        <p:grpSpPr bwMode="auto">
          <a:xfrm>
            <a:off x="6908800" y="2276475"/>
            <a:ext cx="4775200" cy="2133600"/>
            <a:chOff x="3264" y="432"/>
            <a:chExt cx="2256" cy="1344"/>
          </a:xfrm>
        </p:grpSpPr>
        <p:grpSp>
          <p:nvGrpSpPr>
            <p:cNvPr id="3" name="Group 5"/>
            <p:cNvGrpSpPr>
              <a:grpSpLocks/>
            </p:cNvGrpSpPr>
            <p:nvPr/>
          </p:nvGrpSpPr>
          <p:grpSpPr bwMode="auto">
            <a:xfrm>
              <a:off x="3264" y="432"/>
              <a:ext cx="2256" cy="1344"/>
              <a:chOff x="3312" y="96"/>
              <a:chExt cx="2256" cy="1344"/>
            </a:xfrm>
          </p:grpSpPr>
          <p:sp>
            <p:nvSpPr>
              <p:cNvPr id="225286" name="Line 6"/>
              <p:cNvSpPr>
                <a:spLocks noChangeShapeType="1"/>
              </p:cNvSpPr>
              <p:nvPr/>
            </p:nvSpPr>
            <p:spPr bwMode="auto">
              <a:xfrm flipV="1">
                <a:off x="3312" y="240"/>
                <a:ext cx="0" cy="120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25287" name="Line 7"/>
              <p:cNvSpPr>
                <a:spLocks noChangeShapeType="1"/>
              </p:cNvSpPr>
              <p:nvPr/>
            </p:nvSpPr>
            <p:spPr bwMode="auto">
              <a:xfrm>
                <a:off x="3312" y="1414"/>
                <a:ext cx="2256" cy="1"/>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25288" name="Text Box 8"/>
              <p:cNvSpPr txBox="1">
                <a:spLocks noChangeArrowheads="1"/>
              </p:cNvSpPr>
              <p:nvPr/>
            </p:nvSpPr>
            <p:spPr bwMode="auto">
              <a:xfrm>
                <a:off x="5367" y="1104"/>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p>
            </p:txBody>
          </p:sp>
          <p:sp>
            <p:nvSpPr>
              <p:cNvPr id="225289" name="Text Box 9"/>
              <p:cNvSpPr txBox="1">
                <a:spLocks noChangeArrowheads="1"/>
              </p:cNvSpPr>
              <p:nvPr/>
            </p:nvSpPr>
            <p:spPr bwMode="auto">
              <a:xfrm>
                <a:off x="3312" y="96"/>
                <a:ext cx="912"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endParaRPr kumimoji="1" lang="en-US" altLang="zh-CN" sz="3200" b="1" baseline="-25000">
                  <a:solidFill>
                    <a:schemeClr val="accent2"/>
                  </a:solidFill>
                  <a:latin typeface="Times New Roman" pitchFamily="18" charset="0"/>
                </a:endParaRPr>
              </a:p>
            </p:txBody>
          </p:sp>
        </p:grpSp>
        <p:grpSp>
          <p:nvGrpSpPr>
            <p:cNvPr id="4" name="Group 10"/>
            <p:cNvGrpSpPr>
              <a:grpSpLocks/>
            </p:cNvGrpSpPr>
            <p:nvPr/>
          </p:nvGrpSpPr>
          <p:grpSpPr bwMode="auto">
            <a:xfrm>
              <a:off x="3264" y="720"/>
              <a:ext cx="1776" cy="1030"/>
              <a:chOff x="3312" y="432"/>
              <a:chExt cx="1776" cy="960"/>
            </a:xfrm>
          </p:grpSpPr>
          <p:sp>
            <p:nvSpPr>
              <p:cNvPr id="225291" name="Line 11"/>
              <p:cNvSpPr>
                <a:spLocks noChangeShapeType="1"/>
              </p:cNvSpPr>
              <p:nvPr/>
            </p:nvSpPr>
            <p:spPr bwMode="auto">
              <a:xfrm flipV="1">
                <a:off x="3312" y="432"/>
                <a:ext cx="864" cy="96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292" name="Line 12"/>
              <p:cNvSpPr>
                <a:spLocks noChangeShapeType="1"/>
              </p:cNvSpPr>
              <p:nvPr/>
            </p:nvSpPr>
            <p:spPr bwMode="auto">
              <a:xfrm>
                <a:off x="4176" y="432"/>
                <a:ext cx="912" cy="96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grpSp>
        <p:nvGrpSpPr>
          <p:cNvPr id="5" name="Group 13"/>
          <p:cNvGrpSpPr>
            <a:grpSpLocks/>
          </p:cNvGrpSpPr>
          <p:nvPr/>
        </p:nvGrpSpPr>
        <p:grpSpPr bwMode="auto">
          <a:xfrm>
            <a:off x="6096000" y="3357563"/>
            <a:ext cx="3962400" cy="463550"/>
            <a:chOff x="2928" y="720"/>
            <a:chExt cx="1872" cy="292"/>
          </a:xfrm>
        </p:grpSpPr>
        <p:sp>
          <p:nvSpPr>
            <p:cNvPr id="225294" name="Line 14"/>
            <p:cNvSpPr>
              <a:spLocks noChangeShapeType="1"/>
            </p:cNvSpPr>
            <p:nvPr/>
          </p:nvSpPr>
          <p:spPr bwMode="auto">
            <a:xfrm>
              <a:off x="3312" y="886"/>
              <a:ext cx="1488" cy="2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225295" name="Text Box 15"/>
            <p:cNvSpPr txBox="1">
              <a:spLocks noChangeArrowheads="1"/>
            </p:cNvSpPr>
            <p:nvPr/>
          </p:nvSpPr>
          <p:spPr bwMode="auto">
            <a:xfrm>
              <a:off x="2928" y="720"/>
              <a:ext cx="438"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grpSp>
      <p:grpSp>
        <p:nvGrpSpPr>
          <p:cNvPr id="6" name="Group 16"/>
          <p:cNvGrpSpPr>
            <a:grpSpLocks/>
          </p:cNvGrpSpPr>
          <p:nvPr/>
        </p:nvGrpSpPr>
        <p:grpSpPr bwMode="auto">
          <a:xfrm>
            <a:off x="6096000" y="2708275"/>
            <a:ext cx="2235200" cy="463550"/>
            <a:chOff x="2928" y="384"/>
            <a:chExt cx="1056" cy="292"/>
          </a:xfrm>
        </p:grpSpPr>
        <p:sp>
          <p:nvSpPr>
            <p:cNvPr id="225297" name="Line 17"/>
            <p:cNvSpPr>
              <a:spLocks noChangeShapeType="1"/>
            </p:cNvSpPr>
            <p:nvPr/>
          </p:nvSpPr>
          <p:spPr bwMode="auto">
            <a:xfrm>
              <a:off x="3312" y="624"/>
              <a:ext cx="672" cy="0"/>
            </a:xfrm>
            <a:prstGeom prst="line">
              <a:avLst/>
            </a:prstGeom>
            <a:noFill/>
            <a:ln w="12700">
              <a:solidFill>
                <a:srgbClr val="CC3300"/>
              </a:solidFill>
              <a:prstDash val="lgDash"/>
              <a:round/>
              <a:headEnd/>
              <a:tailEnd/>
            </a:ln>
            <a:effectLst/>
          </p:spPr>
          <p:txBody>
            <a:bodyPr wrap="none" lIns="90000" tIns="46800" rIns="90000" bIns="46800">
              <a:spAutoFit/>
            </a:bodyPr>
            <a:lstStyle/>
            <a:p>
              <a:endParaRPr lang="zh-CN" altLang="en-US"/>
            </a:p>
          </p:txBody>
        </p:sp>
        <p:sp>
          <p:nvSpPr>
            <p:cNvPr id="225298" name="Text Box 18"/>
            <p:cNvSpPr txBox="1">
              <a:spLocks noChangeArrowheads="1"/>
            </p:cNvSpPr>
            <p:nvPr/>
          </p:nvSpPr>
          <p:spPr bwMode="auto">
            <a:xfrm>
              <a:off x="2928" y="384"/>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V</a:t>
              </a:r>
              <a:r>
                <a:rPr kumimoji="1" lang="en-US" altLang="zh-CN" sz="2400" b="1" baseline="-25000">
                  <a:solidFill>
                    <a:srgbClr val="CC3300"/>
                  </a:solidFill>
                  <a:latin typeface="Times New Roman" pitchFamily="18" charset="0"/>
                </a:rPr>
                <a:t>T+</a:t>
              </a:r>
            </a:p>
          </p:txBody>
        </p:sp>
      </p:grpSp>
      <p:sp>
        <p:nvSpPr>
          <p:cNvPr id="225299" name="Line 19"/>
          <p:cNvSpPr>
            <a:spLocks noChangeShapeType="1"/>
          </p:cNvSpPr>
          <p:nvPr/>
        </p:nvSpPr>
        <p:spPr bwMode="auto">
          <a:xfrm>
            <a:off x="8331200" y="3135314"/>
            <a:ext cx="0" cy="2884487"/>
          </a:xfrm>
          <a:prstGeom prst="line">
            <a:avLst/>
          </a:prstGeom>
          <a:noFill/>
          <a:ln w="19050">
            <a:solidFill>
              <a:srgbClr val="CC3300"/>
            </a:solidFill>
            <a:prstDash val="dash"/>
            <a:round/>
            <a:headEnd/>
            <a:tailEnd/>
          </a:ln>
          <a:effectLst/>
        </p:spPr>
        <p:txBody>
          <a:bodyPr lIns="90000" tIns="46800" rIns="90000" bIns="46800">
            <a:spAutoFit/>
          </a:bodyPr>
          <a:lstStyle/>
          <a:p>
            <a:endParaRPr lang="zh-CN" altLang="en-US"/>
          </a:p>
        </p:txBody>
      </p:sp>
      <p:grpSp>
        <p:nvGrpSpPr>
          <p:cNvPr id="7" name="Group 32"/>
          <p:cNvGrpSpPr>
            <a:grpSpLocks/>
          </p:cNvGrpSpPr>
          <p:nvPr/>
        </p:nvGrpSpPr>
        <p:grpSpPr bwMode="auto">
          <a:xfrm>
            <a:off x="6864351" y="4651375"/>
            <a:ext cx="4800600" cy="1250950"/>
            <a:chOff x="3243" y="1706"/>
            <a:chExt cx="2268" cy="788"/>
          </a:xfrm>
        </p:grpSpPr>
        <p:sp>
          <p:nvSpPr>
            <p:cNvPr id="225303" name="Line 23"/>
            <p:cNvSpPr>
              <a:spLocks noChangeShapeType="1"/>
            </p:cNvSpPr>
            <p:nvPr/>
          </p:nvSpPr>
          <p:spPr bwMode="auto">
            <a:xfrm flipV="1">
              <a:off x="3255" y="1793"/>
              <a:ext cx="0" cy="701"/>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25304" name="Line 24"/>
            <p:cNvSpPr>
              <a:spLocks noChangeShapeType="1"/>
            </p:cNvSpPr>
            <p:nvPr/>
          </p:nvSpPr>
          <p:spPr bwMode="auto">
            <a:xfrm>
              <a:off x="3255" y="2494"/>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25305" name="Text Box 25"/>
            <p:cNvSpPr txBox="1">
              <a:spLocks noChangeArrowheads="1"/>
            </p:cNvSpPr>
            <p:nvPr/>
          </p:nvSpPr>
          <p:spPr bwMode="auto">
            <a:xfrm>
              <a:off x="5319" y="2184"/>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p>
          </p:txBody>
        </p:sp>
        <p:sp>
          <p:nvSpPr>
            <p:cNvPr id="225306" name="Text Box 26"/>
            <p:cNvSpPr txBox="1">
              <a:spLocks noChangeArrowheads="1"/>
            </p:cNvSpPr>
            <p:nvPr/>
          </p:nvSpPr>
          <p:spPr bwMode="auto">
            <a:xfrm>
              <a:off x="3243" y="1706"/>
              <a:ext cx="585"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
        <p:nvSpPr>
          <p:cNvPr id="225307" name="Line 27"/>
          <p:cNvSpPr>
            <a:spLocks noChangeShapeType="1"/>
          </p:cNvSpPr>
          <p:nvPr/>
        </p:nvSpPr>
        <p:spPr bwMode="auto">
          <a:xfrm>
            <a:off x="6881284" y="5803900"/>
            <a:ext cx="142240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225313" name="Rectangle 33"/>
          <p:cNvSpPr>
            <a:spLocks noChangeArrowheads="1"/>
          </p:cNvSpPr>
          <p:nvPr/>
        </p:nvSpPr>
        <p:spPr bwMode="auto">
          <a:xfrm>
            <a:off x="527051" y="549275"/>
            <a:ext cx="7296149" cy="980911"/>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400" b="1">
                <a:latin typeface="Times New Roman" pitchFamily="18" charset="0"/>
              </a:rPr>
              <a:t>(2) </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继续↑</a:t>
            </a:r>
            <a:r>
              <a:rPr kumimoji="1" lang="en-US" altLang="zh-CN" sz="2400" b="1">
                <a:latin typeface="Times New Roman" pitchFamily="18" charset="0"/>
              </a:rPr>
              <a:t>,</a:t>
            </a:r>
            <a:r>
              <a:rPr kumimoji="1" lang="zh-CN" altLang="en-US" sz="2400" b="1">
                <a:latin typeface="Times New Roman" pitchFamily="18" charset="0"/>
              </a:rPr>
              <a:t>当使</a:t>
            </a:r>
            <a:r>
              <a:rPr kumimoji="1" lang="en-US" altLang="zh-CN" sz="2400" b="1" i="1">
                <a:latin typeface="Monotype Corsiva" pitchFamily="66" charset="0"/>
              </a:rPr>
              <a:t>v</a:t>
            </a:r>
            <a:r>
              <a:rPr kumimoji="1" lang="en-US" altLang="zh-CN" sz="2400" b="1" baseline="-25000">
                <a:latin typeface="Times New Roman" pitchFamily="18" charset="0"/>
              </a:rPr>
              <a:t>I1</a:t>
            </a:r>
            <a:r>
              <a:rPr kumimoji="1" lang="en-US" altLang="zh-CN" sz="2400" b="1">
                <a:latin typeface="Times New Roman" pitchFamily="18" charset="0"/>
              </a:rPr>
              <a:t>≥ V</a:t>
            </a:r>
            <a:r>
              <a:rPr kumimoji="1" lang="en-US" altLang="zh-CN" sz="2400" b="1" baseline="-20000">
                <a:latin typeface="Times New Roman" pitchFamily="18" charset="0"/>
              </a:rPr>
              <a:t>th</a:t>
            </a:r>
            <a:r>
              <a:rPr kumimoji="1" lang="zh-CN" altLang="en-US" sz="2400" b="1">
                <a:latin typeface="Times New Roman" pitchFamily="18" charset="0"/>
              </a:rPr>
              <a:t>时，</a:t>
            </a:r>
          </a:p>
          <a:p>
            <a:pPr>
              <a:lnSpc>
                <a:spcPct val="120000"/>
              </a:lnSpc>
            </a:pPr>
            <a:r>
              <a:rPr kumimoji="1" lang="zh-CN" altLang="en-US" sz="2400" b="1">
                <a:latin typeface="Times New Roman" pitchFamily="18" charset="0"/>
              </a:rPr>
              <a:t> 电路发生如下正反馈过程：</a:t>
            </a:r>
          </a:p>
        </p:txBody>
      </p:sp>
      <p:sp>
        <p:nvSpPr>
          <p:cNvPr id="225314" name="Rectangle 34"/>
          <p:cNvSpPr>
            <a:spLocks noChangeArrowheads="1"/>
          </p:cNvSpPr>
          <p:nvPr/>
        </p:nvSpPr>
        <p:spPr bwMode="auto">
          <a:xfrm>
            <a:off x="719667" y="1628775"/>
            <a:ext cx="4876800" cy="463846"/>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I1</a:t>
            </a:r>
            <a:r>
              <a:rPr kumimoji="1" lang="en-US" altLang="zh-CN" sz="2400" b="1">
                <a:latin typeface="Times New Roman" pitchFamily="18" charset="0"/>
              </a:rPr>
              <a:t>↑ </a:t>
            </a:r>
            <a:r>
              <a:rPr kumimoji="1" lang="en-US" altLang="zh-CN" sz="2400" b="1">
                <a:latin typeface="Times New Roman" pitchFamily="18" charset="0"/>
                <a:sym typeface="Wingdings" pitchFamily="2" charset="2"/>
              </a:rPr>
              <a:t> </a:t>
            </a:r>
            <a:r>
              <a:rPr kumimoji="1" lang="en-US" altLang="zh-CN" sz="2400" b="1" i="1">
                <a:latin typeface="Monotype Corsiva" pitchFamily="66" charset="0"/>
              </a:rPr>
              <a:t>v</a:t>
            </a:r>
            <a:r>
              <a:rPr kumimoji="1" lang="en-US" altLang="zh-CN" sz="2400" b="1" baseline="-25000">
                <a:latin typeface="Times New Roman" pitchFamily="18" charset="0"/>
              </a:rPr>
              <a:t>o1</a:t>
            </a:r>
            <a:r>
              <a:rPr kumimoji="1" lang="en-US" altLang="zh-CN" sz="2400" b="1">
                <a:latin typeface="Times New Roman" pitchFamily="18" charset="0"/>
              </a:rPr>
              <a:t>↓ </a:t>
            </a:r>
            <a:r>
              <a:rPr kumimoji="1" lang="en-US" altLang="zh-CN" sz="2400" b="1">
                <a:latin typeface="Times New Roman" pitchFamily="18" charset="0"/>
                <a:sym typeface="Wingdings" pitchFamily="2" charset="2"/>
              </a:rPr>
              <a:t> </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 </a:t>
            </a:r>
          </a:p>
        </p:txBody>
      </p:sp>
      <p:grpSp>
        <p:nvGrpSpPr>
          <p:cNvPr id="8" name="Group 35"/>
          <p:cNvGrpSpPr>
            <a:grpSpLocks/>
          </p:cNvGrpSpPr>
          <p:nvPr/>
        </p:nvGrpSpPr>
        <p:grpSpPr bwMode="auto">
          <a:xfrm>
            <a:off x="1102784" y="2132013"/>
            <a:ext cx="2844800" cy="304800"/>
            <a:chOff x="912" y="528"/>
            <a:chExt cx="1344" cy="192"/>
          </a:xfrm>
        </p:grpSpPr>
        <p:sp>
          <p:nvSpPr>
            <p:cNvPr id="225316" name="Line 36"/>
            <p:cNvSpPr>
              <a:spLocks noChangeShapeType="1"/>
            </p:cNvSpPr>
            <p:nvPr/>
          </p:nvSpPr>
          <p:spPr bwMode="auto">
            <a:xfrm>
              <a:off x="2256" y="528"/>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17" name="Line 37"/>
            <p:cNvSpPr>
              <a:spLocks noChangeShapeType="1"/>
            </p:cNvSpPr>
            <p:nvPr/>
          </p:nvSpPr>
          <p:spPr bwMode="auto">
            <a:xfrm flipH="1">
              <a:off x="912" y="720"/>
              <a:ext cx="13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18" name="Line 38"/>
            <p:cNvSpPr>
              <a:spLocks noChangeShapeType="1"/>
            </p:cNvSpPr>
            <p:nvPr/>
          </p:nvSpPr>
          <p:spPr bwMode="auto">
            <a:xfrm flipV="1">
              <a:off x="912" y="528"/>
              <a:ext cx="0" cy="19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sp>
        <p:nvSpPr>
          <p:cNvPr id="225319" name="Rectangle 39"/>
          <p:cNvSpPr>
            <a:spLocks noChangeArrowheads="1"/>
          </p:cNvSpPr>
          <p:nvPr/>
        </p:nvSpPr>
        <p:spPr bwMode="auto">
          <a:xfrm>
            <a:off x="527051" y="2636838"/>
            <a:ext cx="60960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电路状态很快转换为</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 V</a:t>
            </a:r>
            <a:r>
              <a:rPr kumimoji="1" lang="en-US" altLang="zh-CN" sz="2400" b="1" baseline="-20000">
                <a:latin typeface="Times New Roman" pitchFamily="18" charset="0"/>
              </a:rPr>
              <a:t>DD</a:t>
            </a:r>
            <a:r>
              <a:rPr kumimoji="1" lang="en-US" altLang="zh-CN" sz="2400" b="1">
                <a:latin typeface="Times New Roman" pitchFamily="18" charset="0"/>
              </a:rPr>
              <a:t> </a:t>
            </a:r>
            <a:r>
              <a:rPr kumimoji="1" lang="zh-CN" altLang="en-US" sz="2400" b="1">
                <a:latin typeface="Times New Roman" pitchFamily="18" charset="0"/>
              </a:rPr>
              <a:t>，</a:t>
            </a:r>
          </a:p>
        </p:txBody>
      </p:sp>
      <p:sp>
        <p:nvSpPr>
          <p:cNvPr id="225320" name="Line 40"/>
          <p:cNvSpPr>
            <a:spLocks noChangeShapeType="1"/>
          </p:cNvSpPr>
          <p:nvPr/>
        </p:nvSpPr>
        <p:spPr bwMode="auto">
          <a:xfrm flipV="1">
            <a:off x="8303684" y="5084763"/>
            <a:ext cx="0" cy="7620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225321" name="Rectangle 41"/>
          <p:cNvSpPr>
            <a:spLocks noChangeArrowheads="1"/>
          </p:cNvSpPr>
          <p:nvPr/>
        </p:nvSpPr>
        <p:spPr bwMode="auto">
          <a:xfrm>
            <a:off x="527051" y="3141663"/>
            <a:ext cx="4470400"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CC3300"/>
                </a:solidFill>
                <a:latin typeface="Times New Roman" pitchFamily="18" charset="0"/>
              </a:rPr>
              <a:t>由此负阈值电压</a:t>
            </a:r>
            <a:r>
              <a:rPr kumimoji="1" lang="en-US" altLang="zh-CN" sz="2400" b="1">
                <a:solidFill>
                  <a:srgbClr val="CC3300"/>
                </a:solidFill>
                <a:latin typeface="Times New Roman" pitchFamily="18" charset="0"/>
              </a:rPr>
              <a:t>V</a:t>
            </a:r>
            <a:r>
              <a:rPr kumimoji="1" lang="en-US" altLang="zh-CN" sz="2400" b="1" baseline="-25000">
                <a:solidFill>
                  <a:srgbClr val="CC3300"/>
                </a:solidFill>
                <a:latin typeface="Times New Roman" pitchFamily="18" charset="0"/>
              </a:rPr>
              <a:t>T-</a:t>
            </a:r>
          </a:p>
        </p:txBody>
      </p:sp>
      <p:sp>
        <p:nvSpPr>
          <p:cNvPr id="225322" name="Text Box 42"/>
          <p:cNvSpPr txBox="1">
            <a:spLocks noChangeArrowheads="1"/>
          </p:cNvSpPr>
          <p:nvPr/>
        </p:nvSpPr>
        <p:spPr bwMode="auto">
          <a:xfrm>
            <a:off x="719667" y="3692525"/>
            <a:ext cx="149942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sym typeface="Wingdings" pitchFamily="2" charset="2"/>
              </a:rPr>
              <a:t></a:t>
            </a:r>
            <a:endParaRPr kumimoji="1" lang="en-US" altLang="zh-CN" sz="2400" b="1" baseline="-25000">
              <a:latin typeface="Times New Roman" pitchFamily="18" charset="0"/>
            </a:endParaRPr>
          </a:p>
        </p:txBody>
      </p:sp>
      <p:graphicFrame>
        <p:nvGraphicFramePr>
          <p:cNvPr id="225323" name="Object 43"/>
          <p:cNvGraphicFramePr>
            <a:graphicFrameLocks noChangeAspect="1"/>
          </p:cNvGraphicFramePr>
          <p:nvPr/>
        </p:nvGraphicFramePr>
        <p:xfrm>
          <a:off x="527052" y="4149726"/>
          <a:ext cx="4768849" cy="887413"/>
        </p:xfrm>
        <a:graphic>
          <a:graphicData uri="http://schemas.openxmlformats.org/presentationml/2006/ole">
            <p:oleObj spid="_x0000_s97282" name="Equation" r:id="rId3" imgW="1663560" imgH="431640" progId="Equation.3">
              <p:embed/>
            </p:oleObj>
          </a:graphicData>
        </a:graphic>
      </p:graphicFrame>
      <p:grpSp>
        <p:nvGrpSpPr>
          <p:cNvPr id="9" name="Group 44"/>
          <p:cNvGrpSpPr>
            <a:grpSpLocks/>
          </p:cNvGrpSpPr>
          <p:nvPr/>
        </p:nvGrpSpPr>
        <p:grpSpPr bwMode="auto">
          <a:xfrm>
            <a:off x="450850" y="4349757"/>
            <a:ext cx="2785856" cy="428626"/>
            <a:chOff x="1344" y="3247"/>
            <a:chExt cx="1273" cy="270"/>
          </a:xfrm>
        </p:grpSpPr>
        <p:sp>
          <p:nvSpPr>
            <p:cNvPr id="225325" name="Text Box 45"/>
            <p:cNvSpPr txBox="1">
              <a:spLocks noChangeArrowheads="1"/>
            </p:cNvSpPr>
            <p:nvPr/>
          </p:nvSpPr>
          <p:spPr bwMode="auto">
            <a:xfrm>
              <a:off x="2378" y="3247"/>
              <a:ext cx="239" cy="253"/>
            </a:xfrm>
            <a:prstGeom prst="rect">
              <a:avLst/>
            </a:prstGeom>
            <a:solidFill>
              <a:srgbClr val="00FF00"/>
            </a:solid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V</a:t>
              </a:r>
              <a:r>
                <a:rPr kumimoji="1" lang="en-US" altLang="zh-CN" sz="2000" b="1" baseline="-25000">
                  <a:latin typeface="Times New Roman" pitchFamily="18" charset="0"/>
                </a:rPr>
                <a:t>T-</a:t>
              </a:r>
            </a:p>
          </p:txBody>
        </p:sp>
        <p:sp>
          <p:nvSpPr>
            <p:cNvPr id="225326" name="Text Box 46"/>
            <p:cNvSpPr txBox="1">
              <a:spLocks noChangeArrowheads="1"/>
            </p:cNvSpPr>
            <p:nvPr/>
          </p:nvSpPr>
          <p:spPr bwMode="auto">
            <a:xfrm>
              <a:off x="1344" y="3264"/>
              <a:ext cx="281" cy="253"/>
            </a:xfrm>
            <a:prstGeom prst="rect">
              <a:avLst/>
            </a:prstGeom>
            <a:solidFill>
              <a:srgbClr val="00FF00"/>
            </a:solid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V</a:t>
              </a:r>
              <a:r>
                <a:rPr kumimoji="1" lang="en-US" altLang="zh-CN" sz="2000" b="1" baseline="-25000">
                  <a:latin typeface="Times New Roman" pitchFamily="18" charset="0"/>
                </a:rPr>
                <a:t>TH</a:t>
              </a:r>
            </a:p>
          </p:txBody>
        </p:sp>
      </p:grpSp>
      <p:graphicFrame>
        <p:nvGraphicFramePr>
          <p:cNvPr id="225330" name="Object 50"/>
          <p:cNvGraphicFramePr>
            <a:graphicFrameLocks noChangeAspect="1"/>
          </p:cNvGraphicFramePr>
          <p:nvPr/>
        </p:nvGraphicFramePr>
        <p:xfrm>
          <a:off x="719667" y="5013325"/>
          <a:ext cx="3071284" cy="1004888"/>
        </p:xfrm>
        <a:graphic>
          <a:graphicData uri="http://schemas.openxmlformats.org/presentationml/2006/ole">
            <p:oleObj spid="_x0000_s97283" name="公式" r:id="rId4" imgW="1104840" imgH="482400" progId="Equation.3">
              <p:embed/>
            </p:oleObj>
          </a:graphicData>
        </a:graphic>
      </p:graphicFrame>
      <p:grpSp>
        <p:nvGrpSpPr>
          <p:cNvPr id="10" name="Group 51"/>
          <p:cNvGrpSpPr>
            <a:grpSpLocks/>
          </p:cNvGrpSpPr>
          <p:nvPr/>
        </p:nvGrpSpPr>
        <p:grpSpPr bwMode="auto">
          <a:xfrm>
            <a:off x="6096000" y="3859213"/>
            <a:ext cx="4148667" cy="463550"/>
            <a:chOff x="2928" y="1008"/>
            <a:chExt cx="1824" cy="292"/>
          </a:xfrm>
        </p:grpSpPr>
        <p:sp>
          <p:nvSpPr>
            <p:cNvPr id="225332" name="Line 52"/>
            <p:cNvSpPr>
              <a:spLocks noChangeShapeType="1"/>
            </p:cNvSpPr>
            <p:nvPr/>
          </p:nvSpPr>
          <p:spPr bwMode="auto">
            <a:xfrm>
              <a:off x="3312" y="1040"/>
              <a:ext cx="1440" cy="0"/>
            </a:xfrm>
            <a:prstGeom prst="line">
              <a:avLst/>
            </a:prstGeom>
            <a:noFill/>
            <a:ln w="12700">
              <a:solidFill>
                <a:srgbClr val="0033CC"/>
              </a:solidFill>
              <a:prstDash val="lgDash"/>
              <a:round/>
              <a:headEnd/>
              <a:tailEnd/>
            </a:ln>
            <a:effectLst/>
          </p:spPr>
          <p:txBody>
            <a:bodyPr wrap="none" lIns="90000" tIns="46800" rIns="90000" bIns="46800">
              <a:spAutoFit/>
            </a:bodyPr>
            <a:lstStyle/>
            <a:p>
              <a:endParaRPr lang="zh-CN" altLang="en-US"/>
            </a:p>
          </p:txBody>
        </p:sp>
        <p:sp>
          <p:nvSpPr>
            <p:cNvPr id="225333" name="Text Box 53"/>
            <p:cNvSpPr txBox="1">
              <a:spLocks noChangeArrowheads="1"/>
            </p:cNvSpPr>
            <p:nvPr/>
          </p:nvSpPr>
          <p:spPr bwMode="auto">
            <a:xfrm>
              <a:off x="2928" y="1008"/>
              <a:ext cx="381" cy="292"/>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a:t>
              </a:r>
            </a:p>
          </p:txBody>
        </p:sp>
      </p:grpSp>
      <p:sp>
        <p:nvSpPr>
          <p:cNvPr id="225334" name="Rectangle 54"/>
          <p:cNvSpPr>
            <a:spLocks noChangeArrowheads="1"/>
          </p:cNvSpPr>
          <p:nvPr/>
        </p:nvSpPr>
        <p:spPr bwMode="auto">
          <a:xfrm>
            <a:off x="406400" y="6067425"/>
            <a:ext cx="11785600" cy="463846"/>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(3) </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a:t>
            </a:r>
            <a:r>
              <a:rPr kumimoji="1" lang="zh-CN" altLang="en-US" sz="2400" b="1">
                <a:latin typeface="Times New Roman" pitchFamily="18" charset="0"/>
              </a:rPr>
              <a:t>，到达最大值后</a:t>
            </a:r>
            <a:r>
              <a:rPr kumimoji="1" lang="zh-CN" altLang="en-US" sz="1800" b="1">
                <a:solidFill>
                  <a:srgbClr val="FF0000"/>
                </a:solidFill>
              </a:rPr>
              <a:t>↓</a:t>
            </a:r>
            <a:r>
              <a:rPr kumimoji="1" lang="zh-CN" altLang="en-US" sz="2400" b="1">
                <a:latin typeface="Times New Roman" pitchFamily="18" charset="0"/>
              </a:rPr>
              <a:t>，只要</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≥V</a:t>
            </a:r>
            <a:r>
              <a:rPr kumimoji="1" lang="en-US" altLang="zh-CN" sz="2400" b="1" baseline="-25000">
                <a:latin typeface="Times New Roman" pitchFamily="18" charset="0"/>
              </a:rPr>
              <a:t>T-</a:t>
            </a:r>
            <a:r>
              <a:rPr kumimoji="1" lang="zh-CN" altLang="en-US"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zh-CN" altLang="en-US" sz="2400" b="1">
                <a:latin typeface="Times New Roman" pitchFamily="18" charset="0"/>
              </a:rPr>
              <a:t>保持</a:t>
            </a:r>
            <a:r>
              <a:rPr kumimoji="1" lang="en-US" altLang="zh-CN" sz="2400" b="1">
                <a:latin typeface="Times New Roman" pitchFamily="18" charset="0"/>
              </a:rPr>
              <a:t>V</a:t>
            </a:r>
            <a:r>
              <a:rPr kumimoji="1" lang="en-US" altLang="zh-CN" sz="2400" b="1" baseline="-25000">
                <a:latin typeface="Times New Roman" pitchFamily="18" charset="0"/>
              </a:rPr>
              <a:t>DD</a:t>
            </a:r>
            <a:r>
              <a:rPr kumimoji="1" lang="zh-CN" altLang="en-US" sz="2400" b="1">
                <a:latin typeface="Times New Roman" pitchFamily="18" charset="0"/>
              </a:rPr>
              <a:t>不变。</a:t>
            </a:r>
          </a:p>
        </p:txBody>
      </p:sp>
      <p:sp>
        <p:nvSpPr>
          <p:cNvPr id="225335" name="Line 55"/>
          <p:cNvSpPr>
            <a:spLocks noChangeShapeType="1"/>
          </p:cNvSpPr>
          <p:nvPr/>
        </p:nvSpPr>
        <p:spPr bwMode="auto">
          <a:xfrm>
            <a:off x="10128251" y="3932238"/>
            <a:ext cx="0" cy="1873250"/>
          </a:xfrm>
          <a:prstGeom prst="line">
            <a:avLst/>
          </a:prstGeom>
          <a:noFill/>
          <a:ln w="12700">
            <a:solidFill>
              <a:srgbClr val="0033CC"/>
            </a:solidFill>
            <a:prstDash val="lgDash"/>
            <a:round/>
            <a:headEnd/>
            <a:tailEnd/>
          </a:ln>
          <a:effectLst/>
        </p:spPr>
        <p:txBody>
          <a:bodyPr lIns="90000" tIns="46800" rIns="90000" bIns="46800">
            <a:spAutoFit/>
          </a:bodyPr>
          <a:lstStyle/>
          <a:p>
            <a:endParaRPr lang="zh-CN" altLang="en-US"/>
          </a:p>
        </p:txBody>
      </p:sp>
      <p:sp>
        <p:nvSpPr>
          <p:cNvPr id="225336" name="Line 56"/>
          <p:cNvSpPr>
            <a:spLocks noChangeShapeType="1"/>
          </p:cNvSpPr>
          <p:nvPr/>
        </p:nvSpPr>
        <p:spPr bwMode="auto">
          <a:xfrm>
            <a:off x="8303685" y="5084763"/>
            <a:ext cx="1824567"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225338" name="Line 58"/>
          <p:cNvSpPr>
            <a:spLocks noChangeShapeType="1"/>
          </p:cNvSpPr>
          <p:nvPr/>
        </p:nvSpPr>
        <p:spPr bwMode="auto">
          <a:xfrm flipV="1">
            <a:off x="6864351" y="3068638"/>
            <a:ext cx="1439333" cy="1295400"/>
          </a:xfrm>
          <a:prstGeom prst="line">
            <a:avLst/>
          </a:prstGeom>
          <a:noFill/>
          <a:ln w="57150">
            <a:solidFill>
              <a:srgbClr val="FF33CC"/>
            </a:solidFill>
            <a:round/>
            <a:headEnd/>
            <a:tailEnd/>
          </a:ln>
          <a:effectLst/>
        </p:spPr>
        <p:txBody>
          <a:bodyPr wrap="none" lIns="90000" tIns="46800" rIns="90000" bIns="46800">
            <a:spAutoFit/>
          </a:bodyPr>
          <a:lstStyle/>
          <a:p>
            <a:endParaRPr lang="zh-CN" altLang="en-US"/>
          </a:p>
        </p:txBody>
      </p:sp>
      <p:sp>
        <p:nvSpPr>
          <p:cNvPr id="225340" name="Line 60"/>
          <p:cNvSpPr>
            <a:spLocks noChangeShapeType="1"/>
          </p:cNvSpPr>
          <p:nvPr/>
        </p:nvSpPr>
        <p:spPr bwMode="auto">
          <a:xfrm flipV="1">
            <a:off x="8303685" y="2708276"/>
            <a:ext cx="385233" cy="360363"/>
          </a:xfrm>
          <a:prstGeom prst="line">
            <a:avLst/>
          </a:prstGeom>
          <a:noFill/>
          <a:ln w="57150">
            <a:solidFill>
              <a:srgbClr val="FF33CC"/>
            </a:solidFill>
            <a:round/>
            <a:headEnd/>
            <a:tailEnd/>
          </a:ln>
          <a:effectLst/>
        </p:spPr>
        <p:txBody>
          <a:bodyPr wrap="none" lIns="90000" tIns="46800" rIns="90000" bIns="46800">
            <a:spAutoFit/>
          </a:bodyPr>
          <a:lstStyle/>
          <a:p>
            <a:endParaRPr lang="zh-CN" altLang="en-US"/>
          </a:p>
        </p:txBody>
      </p:sp>
      <p:sp>
        <p:nvSpPr>
          <p:cNvPr id="225341" name="Line 61"/>
          <p:cNvSpPr>
            <a:spLocks noChangeShapeType="1"/>
          </p:cNvSpPr>
          <p:nvPr/>
        </p:nvSpPr>
        <p:spPr bwMode="auto">
          <a:xfrm>
            <a:off x="8688918" y="2708276"/>
            <a:ext cx="1439333" cy="1223963"/>
          </a:xfrm>
          <a:prstGeom prst="line">
            <a:avLst/>
          </a:prstGeom>
          <a:noFill/>
          <a:ln w="57150">
            <a:solidFill>
              <a:srgbClr val="009900"/>
            </a:solidFill>
            <a:round/>
            <a:headEnd/>
            <a:tailEnd/>
          </a:ln>
          <a:effectLst/>
        </p:spPr>
        <p:txBody>
          <a:bodyPr wrap="none" lIns="90000" tIns="46800" rIns="90000" bIns="46800">
            <a:spAutoFit/>
          </a:bodyPr>
          <a:lstStyle/>
          <a:p>
            <a:endParaRPr lang="zh-CN" altLang="en-US"/>
          </a:p>
        </p:txBody>
      </p:sp>
      <p:grpSp>
        <p:nvGrpSpPr>
          <p:cNvPr id="11" name="Group 62"/>
          <p:cNvGrpSpPr>
            <a:grpSpLocks/>
          </p:cNvGrpSpPr>
          <p:nvPr/>
        </p:nvGrpSpPr>
        <p:grpSpPr bwMode="auto">
          <a:xfrm>
            <a:off x="5954184" y="333376"/>
            <a:ext cx="5806016" cy="2149475"/>
            <a:chOff x="364" y="1128"/>
            <a:chExt cx="2743" cy="1354"/>
          </a:xfrm>
        </p:grpSpPr>
        <p:sp>
          <p:nvSpPr>
            <p:cNvPr id="225343" name="Rectangle 63"/>
            <p:cNvSpPr>
              <a:spLocks noChangeArrowheads="1"/>
            </p:cNvSpPr>
            <p:nvPr/>
          </p:nvSpPr>
          <p:spPr bwMode="auto">
            <a:xfrm>
              <a:off x="709" y="1779"/>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25344" name="Line 64"/>
            <p:cNvSpPr>
              <a:spLocks noChangeShapeType="1"/>
            </p:cNvSpPr>
            <p:nvPr/>
          </p:nvSpPr>
          <p:spPr bwMode="auto">
            <a:xfrm>
              <a:off x="373" y="1896"/>
              <a:ext cx="33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45" name="Rectangle 65"/>
            <p:cNvSpPr>
              <a:spLocks noChangeArrowheads="1"/>
            </p:cNvSpPr>
            <p:nvPr/>
          </p:nvSpPr>
          <p:spPr bwMode="auto">
            <a:xfrm>
              <a:off x="1333" y="1779"/>
              <a:ext cx="288"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225346" name="Oval 66"/>
            <p:cNvSpPr>
              <a:spLocks noChangeArrowheads="1"/>
            </p:cNvSpPr>
            <p:nvPr/>
          </p:nvSpPr>
          <p:spPr bwMode="auto">
            <a:xfrm>
              <a:off x="1621" y="1731"/>
              <a:ext cx="121"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225347" name="Line 67"/>
            <p:cNvSpPr>
              <a:spLocks noChangeShapeType="1"/>
            </p:cNvSpPr>
            <p:nvPr/>
          </p:nvSpPr>
          <p:spPr bwMode="auto">
            <a:xfrm>
              <a:off x="1093" y="1896"/>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48" name="Line 68"/>
            <p:cNvSpPr>
              <a:spLocks noChangeShapeType="1"/>
            </p:cNvSpPr>
            <p:nvPr/>
          </p:nvSpPr>
          <p:spPr bwMode="auto">
            <a:xfrm>
              <a:off x="1717" y="1896"/>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49" name="Rectangle 69"/>
            <p:cNvSpPr>
              <a:spLocks noChangeArrowheads="1"/>
            </p:cNvSpPr>
            <p:nvPr/>
          </p:nvSpPr>
          <p:spPr bwMode="auto">
            <a:xfrm>
              <a:off x="2101" y="1779"/>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25350" name="Oval 70"/>
            <p:cNvSpPr>
              <a:spLocks noChangeArrowheads="1"/>
            </p:cNvSpPr>
            <p:nvPr/>
          </p:nvSpPr>
          <p:spPr bwMode="auto">
            <a:xfrm>
              <a:off x="2389" y="1731"/>
              <a:ext cx="121" cy="329"/>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225351" name="Line 71"/>
            <p:cNvSpPr>
              <a:spLocks noChangeShapeType="1"/>
            </p:cNvSpPr>
            <p:nvPr/>
          </p:nvSpPr>
          <p:spPr bwMode="auto">
            <a:xfrm>
              <a:off x="2485" y="1896"/>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52" name="Rectangle 72"/>
            <p:cNvSpPr>
              <a:spLocks noChangeArrowheads="1"/>
            </p:cNvSpPr>
            <p:nvPr/>
          </p:nvSpPr>
          <p:spPr bwMode="auto">
            <a:xfrm>
              <a:off x="1621" y="1347"/>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25353" name="Line 73"/>
            <p:cNvSpPr>
              <a:spLocks noChangeShapeType="1"/>
            </p:cNvSpPr>
            <p:nvPr/>
          </p:nvSpPr>
          <p:spPr bwMode="auto">
            <a:xfrm flipV="1">
              <a:off x="1189" y="146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54" name="Line 74"/>
            <p:cNvSpPr>
              <a:spLocks noChangeShapeType="1"/>
            </p:cNvSpPr>
            <p:nvPr/>
          </p:nvSpPr>
          <p:spPr bwMode="auto">
            <a:xfrm>
              <a:off x="1189" y="1464"/>
              <a:ext cx="43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55" name="Line 75"/>
            <p:cNvSpPr>
              <a:spLocks noChangeShapeType="1"/>
            </p:cNvSpPr>
            <p:nvPr/>
          </p:nvSpPr>
          <p:spPr bwMode="auto">
            <a:xfrm>
              <a:off x="2005" y="1464"/>
              <a:ext cx="57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56" name="Line 76"/>
            <p:cNvSpPr>
              <a:spLocks noChangeShapeType="1"/>
            </p:cNvSpPr>
            <p:nvPr/>
          </p:nvSpPr>
          <p:spPr bwMode="auto">
            <a:xfrm>
              <a:off x="2581" y="146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57" name="Oval 77"/>
            <p:cNvSpPr>
              <a:spLocks noChangeArrowheads="1"/>
            </p:cNvSpPr>
            <p:nvPr/>
          </p:nvSpPr>
          <p:spPr bwMode="auto">
            <a:xfrm>
              <a:off x="1165" y="1723"/>
              <a:ext cx="121" cy="329"/>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225358" name="Oval 78"/>
            <p:cNvSpPr>
              <a:spLocks noChangeArrowheads="1"/>
            </p:cNvSpPr>
            <p:nvPr/>
          </p:nvSpPr>
          <p:spPr bwMode="auto">
            <a:xfrm>
              <a:off x="2557" y="1723"/>
              <a:ext cx="121" cy="329"/>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225359" name="Text Box 79"/>
            <p:cNvSpPr txBox="1">
              <a:spLocks noChangeArrowheads="1"/>
            </p:cNvSpPr>
            <p:nvPr/>
          </p:nvSpPr>
          <p:spPr bwMode="auto">
            <a:xfrm>
              <a:off x="364" y="165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25360" name="Text Box 80"/>
            <p:cNvSpPr txBox="1">
              <a:spLocks noChangeArrowheads="1"/>
            </p:cNvSpPr>
            <p:nvPr/>
          </p:nvSpPr>
          <p:spPr bwMode="auto">
            <a:xfrm>
              <a:off x="2725" y="162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225361" name="Text Box 81"/>
            <p:cNvSpPr txBox="1">
              <a:spLocks noChangeArrowheads="1"/>
            </p:cNvSpPr>
            <p:nvPr/>
          </p:nvSpPr>
          <p:spPr bwMode="auto">
            <a:xfrm>
              <a:off x="2744" y="2190"/>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25362" name="Text Box 82"/>
            <p:cNvSpPr txBox="1">
              <a:spLocks noChangeArrowheads="1"/>
            </p:cNvSpPr>
            <p:nvPr/>
          </p:nvSpPr>
          <p:spPr bwMode="auto">
            <a:xfrm>
              <a:off x="1045" y="1888"/>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I1</a:t>
              </a:r>
            </a:p>
          </p:txBody>
        </p:sp>
        <p:sp>
          <p:nvSpPr>
            <p:cNvPr id="225363" name="Text Box 83"/>
            <p:cNvSpPr txBox="1">
              <a:spLocks noChangeArrowheads="1"/>
            </p:cNvSpPr>
            <p:nvPr/>
          </p:nvSpPr>
          <p:spPr bwMode="auto">
            <a:xfrm>
              <a:off x="748" y="1586"/>
              <a:ext cx="24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1</a:t>
              </a:r>
            </a:p>
          </p:txBody>
        </p:sp>
        <p:sp>
          <p:nvSpPr>
            <p:cNvPr id="225364" name="Text Box 84"/>
            <p:cNvSpPr txBox="1">
              <a:spLocks noChangeArrowheads="1"/>
            </p:cNvSpPr>
            <p:nvPr/>
          </p:nvSpPr>
          <p:spPr bwMode="auto">
            <a:xfrm>
              <a:off x="1669" y="1128"/>
              <a:ext cx="24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2</a:t>
              </a:r>
            </a:p>
          </p:txBody>
        </p:sp>
        <p:sp>
          <p:nvSpPr>
            <p:cNvPr id="225365" name="Rectangle 85"/>
            <p:cNvSpPr>
              <a:spLocks noChangeArrowheads="1"/>
            </p:cNvSpPr>
            <p:nvPr/>
          </p:nvSpPr>
          <p:spPr bwMode="auto">
            <a:xfrm>
              <a:off x="1392" y="1704"/>
              <a:ext cx="146"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225366" name="Rectangle 86"/>
            <p:cNvSpPr>
              <a:spLocks noChangeArrowheads="1"/>
            </p:cNvSpPr>
            <p:nvPr/>
          </p:nvSpPr>
          <p:spPr bwMode="auto">
            <a:xfrm>
              <a:off x="2160" y="1694"/>
              <a:ext cx="146"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225367" name="Rectangle 87"/>
            <p:cNvSpPr>
              <a:spLocks noChangeArrowheads="1"/>
            </p:cNvSpPr>
            <p:nvPr/>
          </p:nvSpPr>
          <p:spPr bwMode="auto">
            <a:xfrm>
              <a:off x="1292" y="1449"/>
              <a:ext cx="234" cy="273"/>
            </a:xfrm>
            <a:prstGeom prst="rect">
              <a:avLst/>
            </a:prstGeom>
            <a:noFill/>
            <a:ln w="28575">
              <a:noFill/>
              <a:miter lim="800000"/>
              <a:headEnd/>
              <a:tailEnd/>
            </a:ln>
            <a:effectLst/>
          </p:spPr>
          <p:txBody>
            <a:bodyPr wrap="none" lIns="90000" tIns="46800" rIns="90000" bIns="46800">
              <a:spAutoFit/>
            </a:bodyPr>
            <a:lstStyle/>
            <a:p>
              <a:r>
                <a:rPr kumimoji="1" lang="en-US" altLang="zh-CN" sz="2200" b="1">
                  <a:latin typeface="Times New Roman" pitchFamily="18" charset="0"/>
                </a:rPr>
                <a:t>G</a:t>
              </a:r>
              <a:r>
                <a:rPr kumimoji="1" lang="en-US" altLang="zh-CN" sz="2200" b="1" baseline="-25000">
                  <a:latin typeface="Times New Roman" pitchFamily="18" charset="0"/>
                </a:rPr>
                <a:t>1</a:t>
              </a:r>
            </a:p>
          </p:txBody>
        </p:sp>
        <p:sp>
          <p:nvSpPr>
            <p:cNvPr id="225368" name="Rectangle 88"/>
            <p:cNvSpPr>
              <a:spLocks noChangeArrowheads="1"/>
            </p:cNvSpPr>
            <p:nvPr/>
          </p:nvSpPr>
          <p:spPr bwMode="auto">
            <a:xfrm>
              <a:off x="2064" y="1449"/>
              <a:ext cx="234" cy="273"/>
            </a:xfrm>
            <a:prstGeom prst="rect">
              <a:avLst/>
            </a:prstGeom>
            <a:noFill/>
            <a:ln w="28575">
              <a:noFill/>
              <a:miter lim="800000"/>
              <a:headEnd/>
              <a:tailEnd/>
            </a:ln>
            <a:effectLst/>
          </p:spPr>
          <p:txBody>
            <a:bodyPr wrap="none" lIns="90000" tIns="46800" rIns="90000" bIns="46800">
              <a:spAutoFit/>
            </a:bodyPr>
            <a:lstStyle/>
            <a:p>
              <a:r>
                <a:rPr kumimoji="1" lang="en-US" altLang="zh-CN" sz="2200" b="1">
                  <a:latin typeface="Times New Roman" pitchFamily="18" charset="0"/>
                </a:rPr>
                <a:t>G</a:t>
              </a:r>
              <a:r>
                <a:rPr kumimoji="1" lang="en-US" altLang="zh-CN" sz="2200" b="1" baseline="-25000">
                  <a:latin typeface="Times New Roman" pitchFamily="18" charset="0"/>
                </a:rPr>
                <a:t>2</a:t>
              </a:r>
            </a:p>
          </p:txBody>
        </p:sp>
        <p:sp>
          <p:nvSpPr>
            <p:cNvPr id="225369" name="Line 89"/>
            <p:cNvSpPr>
              <a:spLocks noChangeShapeType="1"/>
            </p:cNvSpPr>
            <p:nvPr/>
          </p:nvSpPr>
          <p:spPr bwMode="auto">
            <a:xfrm>
              <a:off x="1882" y="1888"/>
              <a:ext cx="0" cy="49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70" name="Line 90"/>
            <p:cNvSpPr>
              <a:spLocks noChangeShapeType="1"/>
            </p:cNvSpPr>
            <p:nvPr/>
          </p:nvSpPr>
          <p:spPr bwMode="auto">
            <a:xfrm>
              <a:off x="1882" y="2387"/>
              <a:ext cx="86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25371" name="Oval 91"/>
            <p:cNvSpPr>
              <a:spLocks noChangeArrowheads="1"/>
            </p:cNvSpPr>
            <p:nvPr/>
          </p:nvSpPr>
          <p:spPr bwMode="auto">
            <a:xfrm>
              <a:off x="1879" y="1744"/>
              <a:ext cx="121" cy="329"/>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grpSp>
      <p:grpSp>
        <p:nvGrpSpPr>
          <p:cNvPr id="12" name="Group 100"/>
          <p:cNvGrpSpPr>
            <a:grpSpLocks/>
          </p:cNvGrpSpPr>
          <p:nvPr/>
        </p:nvGrpSpPr>
        <p:grpSpPr bwMode="auto">
          <a:xfrm>
            <a:off x="7535334" y="692151"/>
            <a:ext cx="3230033" cy="735013"/>
            <a:chOff x="3560" y="436"/>
            <a:chExt cx="1526" cy="463"/>
          </a:xfrm>
        </p:grpSpPr>
        <p:sp>
          <p:nvSpPr>
            <p:cNvPr id="225377" name="Line 97"/>
            <p:cNvSpPr>
              <a:spLocks noChangeShapeType="1"/>
            </p:cNvSpPr>
            <p:nvPr/>
          </p:nvSpPr>
          <p:spPr bwMode="auto">
            <a:xfrm>
              <a:off x="5085" y="446"/>
              <a:ext cx="0" cy="453"/>
            </a:xfrm>
            <a:prstGeom prst="line">
              <a:avLst/>
            </a:prstGeom>
            <a:noFill/>
            <a:ln w="28575">
              <a:solidFill>
                <a:srgbClr val="FF0000"/>
              </a:solidFill>
              <a:round/>
              <a:headEnd/>
              <a:tailEnd/>
            </a:ln>
            <a:effectLst/>
          </p:spPr>
          <p:txBody>
            <a:bodyPr lIns="90000" tIns="46800" rIns="90000" bIns="46800">
              <a:spAutoFit/>
            </a:bodyPr>
            <a:lstStyle/>
            <a:p>
              <a:endParaRPr lang="zh-CN" altLang="en-US"/>
            </a:p>
          </p:txBody>
        </p:sp>
        <p:sp>
          <p:nvSpPr>
            <p:cNvPr id="225378" name="Line 98"/>
            <p:cNvSpPr>
              <a:spLocks noChangeShapeType="1"/>
            </p:cNvSpPr>
            <p:nvPr/>
          </p:nvSpPr>
          <p:spPr bwMode="auto">
            <a:xfrm flipH="1" flipV="1">
              <a:off x="3560" y="436"/>
              <a:ext cx="1526" cy="11"/>
            </a:xfrm>
            <a:prstGeom prst="line">
              <a:avLst/>
            </a:prstGeom>
            <a:noFill/>
            <a:ln w="28575">
              <a:solidFill>
                <a:srgbClr val="FF0000"/>
              </a:solidFill>
              <a:round/>
              <a:headEnd/>
              <a:tailEnd/>
            </a:ln>
            <a:effectLst/>
          </p:spPr>
          <p:txBody>
            <a:bodyPr lIns="90000" tIns="46800" rIns="90000" bIns="46800">
              <a:spAutoFit/>
            </a:bodyPr>
            <a:lstStyle/>
            <a:p>
              <a:endParaRPr lang="zh-CN" altLang="en-US"/>
            </a:p>
          </p:txBody>
        </p:sp>
        <p:sp>
          <p:nvSpPr>
            <p:cNvPr id="225379" name="Line 99"/>
            <p:cNvSpPr>
              <a:spLocks noChangeShapeType="1"/>
            </p:cNvSpPr>
            <p:nvPr/>
          </p:nvSpPr>
          <p:spPr bwMode="auto">
            <a:xfrm flipV="1">
              <a:off x="3560" y="436"/>
              <a:ext cx="0" cy="454"/>
            </a:xfrm>
            <a:prstGeom prst="line">
              <a:avLst/>
            </a:prstGeom>
            <a:noFill/>
            <a:ln w="28575">
              <a:solidFill>
                <a:srgbClr val="FF0000"/>
              </a:solidFill>
              <a:round/>
              <a:headEnd type="triangle" w="med" len="med"/>
              <a:tailEnd/>
            </a:ln>
            <a:effectLst/>
          </p:spPr>
          <p:txBody>
            <a:bodyPr lIns="90000" tIns="46800" rIns="90000" bIns="46800">
              <a:sp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2529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25338"/>
                                        </p:tgtEl>
                                        <p:attrNameLst>
                                          <p:attrName>style.visibility</p:attrName>
                                        </p:attrNameLst>
                                      </p:cBhvr>
                                      <p:to>
                                        <p:strVal val="visible"/>
                                      </p:to>
                                    </p:set>
                                    <p:animEffect transition="in" filter="wipe(left)">
                                      <p:cBhvr>
                                        <p:cTn id="15" dur="500"/>
                                        <p:tgtEl>
                                          <p:spTgt spid="22533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25307"/>
                                        </p:tgtEl>
                                        <p:attrNameLst>
                                          <p:attrName>style.visibility</p:attrName>
                                        </p:attrNameLst>
                                      </p:cBhvr>
                                      <p:to>
                                        <p:strVal val="visible"/>
                                      </p:to>
                                    </p:set>
                                    <p:animEffect transition="in" filter="wipe(left)">
                                      <p:cBhvr>
                                        <p:cTn id="20" dur="500"/>
                                        <p:tgtEl>
                                          <p:spTgt spid="225307"/>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25313"/>
                                        </p:tgtEl>
                                        <p:attrNameLst>
                                          <p:attrName>style.visibility</p:attrName>
                                        </p:attrNameLst>
                                      </p:cBhvr>
                                      <p:to>
                                        <p:strVal val="visible"/>
                                      </p:to>
                                    </p:set>
                                    <p:animEffect transition="in" filter="checkerboard(across)">
                                      <p:cBhvr>
                                        <p:cTn id="25" dur="500"/>
                                        <p:tgtEl>
                                          <p:spTgt spid="2253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25314"/>
                                        </p:tgtEl>
                                        <p:attrNameLst>
                                          <p:attrName>style.visibility</p:attrName>
                                        </p:attrNameLst>
                                      </p:cBhvr>
                                      <p:to>
                                        <p:strVal val="visible"/>
                                      </p:to>
                                    </p:set>
                                    <p:animEffect transition="in" filter="wipe(left)">
                                      <p:cBhvr>
                                        <p:cTn id="30" dur="500"/>
                                        <p:tgtEl>
                                          <p:spTgt spid="22531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right)">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right)">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grpId="0" nodeType="clickEffect">
                                  <p:stCondLst>
                                    <p:cond delay="0"/>
                                  </p:stCondLst>
                                  <p:childTnLst>
                                    <p:set>
                                      <p:cBhvr>
                                        <p:cTn id="44" dur="1" fill="hold">
                                          <p:stCondLst>
                                            <p:cond delay="0"/>
                                          </p:stCondLst>
                                        </p:cTn>
                                        <p:tgtEl>
                                          <p:spTgt spid="225319"/>
                                        </p:tgtEl>
                                        <p:attrNameLst>
                                          <p:attrName>style.visibility</p:attrName>
                                        </p:attrNameLst>
                                      </p:cBhvr>
                                      <p:to>
                                        <p:strVal val="visible"/>
                                      </p:to>
                                    </p:set>
                                    <p:animEffect transition="in" filter="checkerboard(across)">
                                      <p:cBhvr>
                                        <p:cTn id="45" dur="500"/>
                                        <p:tgtEl>
                                          <p:spTgt spid="22531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25320"/>
                                        </p:tgtEl>
                                        <p:attrNameLst>
                                          <p:attrName>style.visibility</p:attrName>
                                        </p:attrNameLst>
                                      </p:cBhvr>
                                      <p:to>
                                        <p:strVal val="visible"/>
                                      </p:to>
                                    </p:set>
                                    <p:animEffect transition="in" filter="wipe(down)">
                                      <p:cBhvr>
                                        <p:cTn id="50" dur="500"/>
                                        <p:tgtEl>
                                          <p:spTgt spid="22532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25334"/>
                                        </p:tgtEl>
                                        <p:attrNameLst>
                                          <p:attrName>style.visibility</p:attrName>
                                        </p:attrNameLst>
                                      </p:cBhvr>
                                      <p:to>
                                        <p:strVal val="visible"/>
                                      </p:to>
                                    </p:set>
                                    <p:animEffect transition="in" filter="blinds(horizontal)">
                                      <p:cBhvr>
                                        <p:cTn id="55" dur="500"/>
                                        <p:tgtEl>
                                          <p:spTgt spid="22533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25340"/>
                                        </p:tgtEl>
                                        <p:attrNameLst>
                                          <p:attrName>style.visibility</p:attrName>
                                        </p:attrNameLst>
                                      </p:cBhvr>
                                      <p:to>
                                        <p:strVal val="visible"/>
                                      </p:to>
                                    </p:set>
                                    <p:animEffect transition="in" filter="wipe(down)">
                                      <p:cBhvr>
                                        <p:cTn id="60" dur="500"/>
                                        <p:tgtEl>
                                          <p:spTgt spid="225340"/>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225341"/>
                                        </p:tgtEl>
                                        <p:attrNameLst>
                                          <p:attrName>style.visibility</p:attrName>
                                        </p:attrNameLst>
                                      </p:cBhvr>
                                      <p:to>
                                        <p:strVal val="visible"/>
                                      </p:to>
                                    </p:set>
                                    <p:animEffect transition="in" filter="wipe(up)">
                                      <p:cBhvr>
                                        <p:cTn id="70" dur="500"/>
                                        <p:tgtEl>
                                          <p:spTgt spid="22534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225335"/>
                                        </p:tgtEl>
                                        <p:attrNameLst>
                                          <p:attrName>style.visibility</p:attrName>
                                        </p:attrNameLst>
                                      </p:cBhvr>
                                      <p:to>
                                        <p:strVal val="visible"/>
                                      </p:to>
                                    </p:set>
                                    <p:animEffect transition="in" filter="wipe(up)">
                                      <p:cBhvr>
                                        <p:cTn id="75" dur="500"/>
                                        <p:tgtEl>
                                          <p:spTgt spid="225335"/>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225336"/>
                                        </p:tgtEl>
                                        <p:attrNameLst>
                                          <p:attrName>style.visibility</p:attrName>
                                        </p:attrNameLst>
                                      </p:cBhvr>
                                      <p:to>
                                        <p:strVal val="visible"/>
                                      </p:to>
                                    </p:set>
                                    <p:animEffect transition="in" filter="wipe(left)">
                                      <p:cBhvr>
                                        <p:cTn id="80" dur="500"/>
                                        <p:tgtEl>
                                          <p:spTgt spid="225336"/>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225321"/>
                                        </p:tgtEl>
                                        <p:attrNameLst>
                                          <p:attrName>style.visibility</p:attrName>
                                        </p:attrNameLst>
                                      </p:cBhvr>
                                      <p:to>
                                        <p:strVal val="visible"/>
                                      </p:to>
                                    </p:set>
                                    <p:animEffect transition="in" filter="blinds(horizontal)">
                                      <p:cBhvr>
                                        <p:cTn id="85" dur="500"/>
                                        <p:tgtEl>
                                          <p:spTgt spid="225321"/>
                                        </p:tgtEl>
                                      </p:cBhvr>
                                    </p:animEffec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499"/>
                                          </p:stCondLst>
                                        </p:cTn>
                                        <p:tgtEl>
                                          <p:spTgt spid="225322"/>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225323"/>
                                        </p:tgtEl>
                                        <p:attrNameLst>
                                          <p:attrName>style.visibility</p:attrName>
                                        </p:attrNameLst>
                                      </p:cBhvr>
                                      <p:to>
                                        <p:strVal val="visible"/>
                                      </p:to>
                                    </p:set>
                                    <p:animEffect transition="in" filter="wipe(left)">
                                      <p:cBhvr>
                                        <p:cTn id="94" dur="500"/>
                                        <p:tgtEl>
                                          <p:spTgt spid="225323"/>
                                        </p:tgtEl>
                                      </p:cBhvr>
                                    </p:animEffect>
                                  </p:childTnLst>
                                </p:cTn>
                              </p:par>
                            </p:childTnLst>
                          </p:cTn>
                        </p:par>
                      </p:childTnLst>
                    </p:cTn>
                  </p:par>
                  <p:par>
                    <p:cTn id="95" fill="hold">
                      <p:stCondLst>
                        <p:cond delay="indefinite"/>
                      </p:stCondLst>
                      <p:childTnLst>
                        <p:par>
                          <p:cTn id="96" fill="hold">
                            <p:stCondLst>
                              <p:cond delay="0"/>
                            </p:stCondLst>
                            <p:childTnLst>
                              <p:par>
                                <p:cTn id="97" presetID="9" presetClass="entr" presetSubtype="0" fill="hold" nodeType="click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dissolve">
                                      <p:cBhvr>
                                        <p:cTn id="99" dur="500"/>
                                        <p:tgtEl>
                                          <p:spTgt spid="9"/>
                                        </p:tgtEl>
                                      </p:cBhvr>
                                    </p:animEffec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nodeType="clickEffect">
                                  <p:stCondLst>
                                    <p:cond delay="0"/>
                                  </p:stCondLst>
                                  <p:childTnLst>
                                    <p:set>
                                      <p:cBhvr>
                                        <p:cTn id="103" dur="1" fill="hold">
                                          <p:stCondLst>
                                            <p:cond delay="499"/>
                                          </p:stCondLst>
                                        </p:cTn>
                                        <p:tgtEl>
                                          <p:spTgt spid="2253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9" grpId="0" animBg="1"/>
      <p:bldP spid="225307" grpId="0" animBg="1"/>
      <p:bldP spid="225313" grpId="0" autoUpdateAnimBg="0"/>
      <p:bldP spid="225314" grpId="0" autoUpdateAnimBg="0"/>
      <p:bldP spid="225319" grpId="0" autoUpdateAnimBg="0"/>
      <p:bldP spid="225320" grpId="0" animBg="1"/>
      <p:bldP spid="225321" grpId="0" autoUpdateAnimBg="0"/>
      <p:bldP spid="225322" grpId="0" autoUpdateAnimBg="0"/>
      <p:bldP spid="225334" grpId="0" autoUpdateAnimBg="0"/>
      <p:bldP spid="225335" grpId="0" animBg="1"/>
      <p:bldP spid="225336" grpId="0" animBg="1"/>
      <p:bldP spid="225338" grpId="0" animBg="1"/>
      <p:bldP spid="225340" grpId="0" animBg="1"/>
      <p:bldP spid="22534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灯片编号占位符 4"/>
          <p:cNvSpPr>
            <a:spLocks noGrp="1"/>
          </p:cNvSpPr>
          <p:nvPr>
            <p:ph type="sldNum" sz="quarter" idx="11"/>
          </p:nvPr>
        </p:nvSpPr>
        <p:spPr/>
        <p:txBody>
          <a:bodyPr/>
          <a:lstStyle/>
          <a:p>
            <a:fld id="{68C634AD-B92A-40D0-B8B9-D4E2A694EAA1}" type="slidenum">
              <a:rPr lang="en-US" altLang="zh-CN"/>
              <a:pPr/>
              <a:t>32</a:t>
            </a:fld>
            <a:endParaRPr lang="en-US" altLang="zh-CN"/>
          </a:p>
        </p:txBody>
      </p:sp>
      <p:sp>
        <p:nvSpPr>
          <p:cNvPr id="139306" name="Line 42"/>
          <p:cNvSpPr>
            <a:spLocks noChangeShapeType="1"/>
          </p:cNvSpPr>
          <p:nvPr/>
        </p:nvSpPr>
        <p:spPr bwMode="auto">
          <a:xfrm flipV="1">
            <a:off x="10128251" y="3787775"/>
            <a:ext cx="0" cy="7620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9307" name="Line 43"/>
          <p:cNvSpPr>
            <a:spLocks noChangeShapeType="1"/>
          </p:cNvSpPr>
          <p:nvPr/>
        </p:nvSpPr>
        <p:spPr bwMode="auto">
          <a:xfrm>
            <a:off x="10128251" y="4549775"/>
            <a:ext cx="142240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nvGrpSpPr>
          <p:cNvPr id="2" name="Group 44"/>
          <p:cNvGrpSpPr>
            <a:grpSpLocks/>
          </p:cNvGrpSpPr>
          <p:nvPr/>
        </p:nvGrpSpPr>
        <p:grpSpPr bwMode="auto">
          <a:xfrm>
            <a:off x="6864351" y="1020763"/>
            <a:ext cx="4775200" cy="2133600"/>
            <a:chOff x="3264" y="432"/>
            <a:chExt cx="2256" cy="1344"/>
          </a:xfrm>
        </p:grpSpPr>
        <p:grpSp>
          <p:nvGrpSpPr>
            <p:cNvPr id="3" name="Group 45"/>
            <p:cNvGrpSpPr>
              <a:grpSpLocks/>
            </p:cNvGrpSpPr>
            <p:nvPr/>
          </p:nvGrpSpPr>
          <p:grpSpPr bwMode="auto">
            <a:xfrm>
              <a:off x="3264" y="432"/>
              <a:ext cx="2256" cy="1344"/>
              <a:chOff x="3312" y="96"/>
              <a:chExt cx="2256" cy="1344"/>
            </a:xfrm>
          </p:grpSpPr>
          <p:sp>
            <p:nvSpPr>
              <p:cNvPr id="139310" name="Line 46"/>
              <p:cNvSpPr>
                <a:spLocks noChangeShapeType="1"/>
              </p:cNvSpPr>
              <p:nvPr/>
            </p:nvSpPr>
            <p:spPr bwMode="auto">
              <a:xfrm flipV="1">
                <a:off x="3312" y="240"/>
                <a:ext cx="0" cy="120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139311" name="Line 47"/>
              <p:cNvSpPr>
                <a:spLocks noChangeShapeType="1"/>
              </p:cNvSpPr>
              <p:nvPr/>
            </p:nvSpPr>
            <p:spPr bwMode="auto">
              <a:xfrm>
                <a:off x="3312" y="1414"/>
                <a:ext cx="2256" cy="1"/>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9312" name="Text Box 48"/>
              <p:cNvSpPr txBox="1">
                <a:spLocks noChangeArrowheads="1"/>
              </p:cNvSpPr>
              <p:nvPr/>
            </p:nvSpPr>
            <p:spPr bwMode="auto">
              <a:xfrm>
                <a:off x="5367" y="1104"/>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p>
            </p:txBody>
          </p:sp>
          <p:sp>
            <p:nvSpPr>
              <p:cNvPr id="139313" name="Text Box 49"/>
              <p:cNvSpPr txBox="1">
                <a:spLocks noChangeArrowheads="1"/>
              </p:cNvSpPr>
              <p:nvPr/>
            </p:nvSpPr>
            <p:spPr bwMode="auto">
              <a:xfrm>
                <a:off x="3312" y="96"/>
                <a:ext cx="912"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endParaRPr kumimoji="1" lang="en-US" altLang="zh-CN" sz="3200" b="1" baseline="-25000">
                  <a:solidFill>
                    <a:schemeClr val="accent2"/>
                  </a:solidFill>
                  <a:latin typeface="Times New Roman" pitchFamily="18" charset="0"/>
                </a:endParaRPr>
              </a:p>
            </p:txBody>
          </p:sp>
        </p:grpSp>
        <p:grpSp>
          <p:nvGrpSpPr>
            <p:cNvPr id="4" name="Group 50"/>
            <p:cNvGrpSpPr>
              <a:grpSpLocks/>
            </p:cNvGrpSpPr>
            <p:nvPr/>
          </p:nvGrpSpPr>
          <p:grpSpPr bwMode="auto">
            <a:xfrm>
              <a:off x="3264" y="720"/>
              <a:ext cx="1776" cy="1030"/>
              <a:chOff x="3312" y="432"/>
              <a:chExt cx="1776" cy="960"/>
            </a:xfrm>
          </p:grpSpPr>
          <p:sp>
            <p:nvSpPr>
              <p:cNvPr id="139315" name="Line 51"/>
              <p:cNvSpPr>
                <a:spLocks noChangeShapeType="1"/>
              </p:cNvSpPr>
              <p:nvPr/>
            </p:nvSpPr>
            <p:spPr bwMode="auto">
              <a:xfrm flipV="1">
                <a:off x="3312" y="432"/>
                <a:ext cx="864" cy="96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16" name="Line 52"/>
              <p:cNvSpPr>
                <a:spLocks noChangeShapeType="1"/>
              </p:cNvSpPr>
              <p:nvPr/>
            </p:nvSpPr>
            <p:spPr bwMode="auto">
              <a:xfrm>
                <a:off x="4176" y="432"/>
                <a:ext cx="912" cy="96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grpSp>
        <p:nvGrpSpPr>
          <p:cNvPr id="5" name="Group 53"/>
          <p:cNvGrpSpPr>
            <a:grpSpLocks/>
          </p:cNvGrpSpPr>
          <p:nvPr/>
        </p:nvGrpSpPr>
        <p:grpSpPr bwMode="auto">
          <a:xfrm>
            <a:off x="6096000" y="2076450"/>
            <a:ext cx="3962400" cy="463550"/>
            <a:chOff x="2928" y="720"/>
            <a:chExt cx="1872" cy="292"/>
          </a:xfrm>
        </p:grpSpPr>
        <p:sp>
          <p:nvSpPr>
            <p:cNvPr id="139318" name="Line 54"/>
            <p:cNvSpPr>
              <a:spLocks noChangeShapeType="1"/>
            </p:cNvSpPr>
            <p:nvPr/>
          </p:nvSpPr>
          <p:spPr bwMode="auto">
            <a:xfrm>
              <a:off x="3312" y="886"/>
              <a:ext cx="1488" cy="2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39319" name="Text Box 55"/>
            <p:cNvSpPr txBox="1">
              <a:spLocks noChangeArrowheads="1"/>
            </p:cNvSpPr>
            <p:nvPr/>
          </p:nvSpPr>
          <p:spPr bwMode="auto">
            <a:xfrm>
              <a:off x="2928" y="720"/>
              <a:ext cx="438"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grpSp>
      <p:grpSp>
        <p:nvGrpSpPr>
          <p:cNvPr id="6" name="Group 56"/>
          <p:cNvGrpSpPr>
            <a:grpSpLocks/>
          </p:cNvGrpSpPr>
          <p:nvPr/>
        </p:nvGrpSpPr>
        <p:grpSpPr bwMode="auto">
          <a:xfrm>
            <a:off x="6096000" y="1454150"/>
            <a:ext cx="2235200" cy="463550"/>
            <a:chOff x="2928" y="384"/>
            <a:chExt cx="1056" cy="292"/>
          </a:xfrm>
        </p:grpSpPr>
        <p:sp>
          <p:nvSpPr>
            <p:cNvPr id="139321" name="Line 57"/>
            <p:cNvSpPr>
              <a:spLocks noChangeShapeType="1"/>
            </p:cNvSpPr>
            <p:nvPr/>
          </p:nvSpPr>
          <p:spPr bwMode="auto">
            <a:xfrm>
              <a:off x="3312" y="624"/>
              <a:ext cx="672" cy="0"/>
            </a:xfrm>
            <a:prstGeom prst="line">
              <a:avLst/>
            </a:prstGeom>
            <a:noFill/>
            <a:ln w="12700">
              <a:solidFill>
                <a:srgbClr val="CC3300"/>
              </a:solidFill>
              <a:prstDash val="lgDash"/>
              <a:round/>
              <a:headEnd/>
              <a:tailEnd/>
            </a:ln>
            <a:effectLst/>
          </p:spPr>
          <p:txBody>
            <a:bodyPr wrap="none" lIns="90000" tIns="46800" rIns="90000" bIns="46800">
              <a:spAutoFit/>
            </a:bodyPr>
            <a:lstStyle/>
            <a:p>
              <a:endParaRPr lang="zh-CN" altLang="en-US"/>
            </a:p>
          </p:txBody>
        </p:sp>
        <p:sp>
          <p:nvSpPr>
            <p:cNvPr id="139322" name="Text Box 58"/>
            <p:cNvSpPr txBox="1">
              <a:spLocks noChangeArrowheads="1"/>
            </p:cNvSpPr>
            <p:nvPr/>
          </p:nvSpPr>
          <p:spPr bwMode="auto">
            <a:xfrm>
              <a:off x="2928" y="384"/>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V</a:t>
              </a:r>
              <a:r>
                <a:rPr kumimoji="1" lang="en-US" altLang="zh-CN" sz="2400" b="1" baseline="-25000">
                  <a:solidFill>
                    <a:srgbClr val="CC3300"/>
                  </a:solidFill>
                  <a:latin typeface="Times New Roman" pitchFamily="18" charset="0"/>
                </a:rPr>
                <a:t>T+</a:t>
              </a:r>
            </a:p>
          </p:txBody>
        </p:sp>
      </p:grpSp>
      <p:sp>
        <p:nvSpPr>
          <p:cNvPr id="139323" name="Line 59"/>
          <p:cNvSpPr>
            <a:spLocks noChangeShapeType="1"/>
          </p:cNvSpPr>
          <p:nvPr/>
        </p:nvSpPr>
        <p:spPr bwMode="auto">
          <a:xfrm>
            <a:off x="8331200" y="1855789"/>
            <a:ext cx="0" cy="2884487"/>
          </a:xfrm>
          <a:prstGeom prst="line">
            <a:avLst/>
          </a:prstGeom>
          <a:noFill/>
          <a:ln w="19050">
            <a:solidFill>
              <a:srgbClr val="CC3300"/>
            </a:solidFill>
            <a:prstDash val="dash"/>
            <a:round/>
            <a:headEnd/>
            <a:tailEnd/>
          </a:ln>
          <a:effectLst/>
        </p:spPr>
        <p:txBody>
          <a:bodyPr lIns="90000" tIns="46800" rIns="90000" bIns="46800">
            <a:spAutoFit/>
          </a:bodyPr>
          <a:lstStyle/>
          <a:p>
            <a:endParaRPr lang="zh-CN" altLang="en-US"/>
          </a:p>
        </p:txBody>
      </p:sp>
      <p:grpSp>
        <p:nvGrpSpPr>
          <p:cNvPr id="7" name="Group 60"/>
          <p:cNvGrpSpPr>
            <a:grpSpLocks/>
          </p:cNvGrpSpPr>
          <p:nvPr/>
        </p:nvGrpSpPr>
        <p:grpSpPr bwMode="auto">
          <a:xfrm>
            <a:off x="6864351" y="3370263"/>
            <a:ext cx="4800600" cy="1250950"/>
            <a:chOff x="3243" y="1706"/>
            <a:chExt cx="2268" cy="788"/>
          </a:xfrm>
        </p:grpSpPr>
        <p:sp>
          <p:nvSpPr>
            <p:cNvPr id="139325" name="Line 61"/>
            <p:cNvSpPr>
              <a:spLocks noChangeShapeType="1"/>
            </p:cNvSpPr>
            <p:nvPr/>
          </p:nvSpPr>
          <p:spPr bwMode="auto">
            <a:xfrm flipV="1">
              <a:off x="3255" y="1793"/>
              <a:ext cx="0" cy="701"/>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9326" name="Line 62"/>
            <p:cNvSpPr>
              <a:spLocks noChangeShapeType="1"/>
            </p:cNvSpPr>
            <p:nvPr/>
          </p:nvSpPr>
          <p:spPr bwMode="auto">
            <a:xfrm>
              <a:off x="3255" y="2494"/>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39327" name="Text Box 63"/>
            <p:cNvSpPr txBox="1">
              <a:spLocks noChangeArrowheads="1"/>
            </p:cNvSpPr>
            <p:nvPr/>
          </p:nvSpPr>
          <p:spPr bwMode="auto">
            <a:xfrm>
              <a:off x="5319" y="2184"/>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p>
          </p:txBody>
        </p:sp>
        <p:sp>
          <p:nvSpPr>
            <p:cNvPr id="139328" name="Text Box 64"/>
            <p:cNvSpPr txBox="1">
              <a:spLocks noChangeArrowheads="1"/>
            </p:cNvSpPr>
            <p:nvPr/>
          </p:nvSpPr>
          <p:spPr bwMode="auto">
            <a:xfrm>
              <a:off x="3243" y="1706"/>
              <a:ext cx="585"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
        <p:nvSpPr>
          <p:cNvPr id="139329" name="Line 65"/>
          <p:cNvSpPr>
            <a:spLocks noChangeShapeType="1"/>
          </p:cNvSpPr>
          <p:nvPr/>
        </p:nvSpPr>
        <p:spPr bwMode="auto">
          <a:xfrm>
            <a:off x="6881284" y="4581525"/>
            <a:ext cx="142240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39330" name="Line 66"/>
          <p:cNvSpPr>
            <a:spLocks noChangeShapeType="1"/>
          </p:cNvSpPr>
          <p:nvPr/>
        </p:nvSpPr>
        <p:spPr bwMode="auto">
          <a:xfrm flipV="1">
            <a:off x="8303684" y="3805238"/>
            <a:ext cx="0" cy="76200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nvGrpSpPr>
          <p:cNvPr id="8" name="Group 67"/>
          <p:cNvGrpSpPr>
            <a:grpSpLocks/>
          </p:cNvGrpSpPr>
          <p:nvPr/>
        </p:nvGrpSpPr>
        <p:grpSpPr bwMode="auto">
          <a:xfrm>
            <a:off x="6096000" y="2579688"/>
            <a:ext cx="4148667" cy="463550"/>
            <a:chOff x="2928" y="1008"/>
            <a:chExt cx="1824" cy="292"/>
          </a:xfrm>
        </p:grpSpPr>
        <p:sp>
          <p:nvSpPr>
            <p:cNvPr id="139332" name="Line 68"/>
            <p:cNvSpPr>
              <a:spLocks noChangeShapeType="1"/>
            </p:cNvSpPr>
            <p:nvPr/>
          </p:nvSpPr>
          <p:spPr bwMode="auto">
            <a:xfrm>
              <a:off x="3312" y="1040"/>
              <a:ext cx="1440" cy="0"/>
            </a:xfrm>
            <a:prstGeom prst="line">
              <a:avLst/>
            </a:prstGeom>
            <a:noFill/>
            <a:ln w="12700">
              <a:solidFill>
                <a:srgbClr val="0033CC"/>
              </a:solidFill>
              <a:prstDash val="lgDash"/>
              <a:round/>
              <a:headEnd/>
              <a:tailEnd/>
            </a:ln>
            <a:effectLst/>
          </p:spPr>
          <p:txBody>
            <a:bodyPr wrap="none" lIns="90000" tIns="46800" rIns="90000" bIns="46800">
              <a:spAutoFit/>
            </a:bodyPr>
            <a:lstStyle/>
            <a:p>
              <a:endParaRPr lang="zh-CN" altLang="en-US"/>
            </a:p>
          </p:txBody>
        </p:sp>
        <p:sp>
          <p:nvSpPr>
            <p:cNvPr id="139333" name="Text Box 69"/>
            <p:cNvSpPr txBox="1">
              <a:spLocks noChangeArrowheads="1"/>
            </p:cNvSpPr>
            <p:nvPr/>
          </p:nvSpPr>
          <p:spPr bwMode="auto">
            <a:xfrm>
              <a:off x="2928" y="1008"/>
              <a:ext cx="381" cy="292"/>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FF0000"/>
                  </a:solidFill>
                  <a:latin typeface="Times New Roman" pitchFamily="18" charset="0"/>
                </a:rPr>
                <a:t>V</a:t>
              </a:r>
              <a:r>
                <a:rPr kumimoji="1" lang="en-US" altLang="zh-CN" sz="2400" b="1" baseline="-25000">
                  <a:solidFill>
                    <a:srgbClr val="FF0000"/>
                  </a:solidFill>
                  <a:latin typeface="Times New Roman" pitchFamily="18" charset="0"/>
                </a:rPr>
                <a:t>T-</a:t>
              </a:r>
            </a:p>
          </p:txBody>
        </p:sp>
      </p:grpSp>
      <p:sp>
        <p:nvSpPr>
          <p:cNvPr id="139334" name="Line 70"/>
          <p:cNvSpPr>
            <a:spLocks noChangeShapeType="1"/>
          </p:cNvSpPr>
          <p:nvPr/>
        </p:nvSpPr>
        <p:spPr bwMode="auto">
          <a:xfrm>
            <a:off x="10128251" y="2636838"/>
            <a:ext cx="0" cy="1873250"/>
          </a:xfrm>
          <a:prstGeom prst="line">
            <a:avLst/>
          </a:prstGeom>
          <a:noFill/>
          <a:ln w="12700">
            <a:solidFill>
              <a:srgbClr val="0033CC"/>
            </a:solidFill>
            <a:prstDash val="lgDash"/>
            <a:round/>
            <a:headEnd/>
            <a:tailEnd/>
          </a:ln>
          <a:effectLst/>
        </p:spPr>
        <p:txBody>
          <a:bodyPr lIns="90000" tIns="46800" rIns="90000" bIns="46800">
            <a:spAutoFit/>
          </a:bodyPr>
          <a:lstStyle/>
          <a:p>
            <a:endParaRPr lang="zh-CN" altLang="en-US"/>
          </a:p>
        </p:txBody>
      </p:sp>
      <p:sp>
        <p:nvSpPr>
          <p:cNvPr id="139335" name="Line 71"/>
          <p:cNvSpPr>
            <a:spLocks noChangeShapeType="1"/>
          </p:cNvSpPr>
          <p:nvPr/>
        </p:nvSpPr>
        <p:spPr bwMode="auto">
          <a:xfrm>
            <a:off x="8303685" y="3805238"/>
            <a:ext cx="1824567"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139336" name="Rectangle 72"/>
          <p:cNvSpPr>
            <a:spLocks noChangeArrowheads="1"/>
          </p:cNvSpPr>
          <p:nvPr/>
        </p:nvSpPr>
        <p:spPr bwMode="auto">
          <a:xfrm>
            <a:off x="522818" y="523876"/>
            <a:ext cx="5380567" cy="833178"/>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(4) </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继续</a:t>
            </a:r>
            <a:r>
              <a:rPr kumimoji="1" lang="zh-CN" altLang="en-US" sz="2400" b="1">
                <a:solidFill>
                  <a:srgbClr val="FF0000"/>
                </a:solidFill>
                <a:latin typeface="Times New Roman" pitchFamily="18" charset="0"/>
              </a:rPr>
              <a:t>↓</a:t>
            </a:r>
            <a:r>
              <a:rPr kumimoji="1" lang="zh-CN" altLang="en-US" sz="2400" b="1">
                <a:latin typeface="Times New Roman" pitchFamily="18" charset="0"/>
              </a:rPr>
              <a:t>，当</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≤V</a:t>
            </a:r>
            <a:r>
              <a:rPr kumimoji="1" lang="en-US" altLang="zh-CN" sz="2400" b="1" baseline="-25000">
                <a:latin typeface="Times New Roman" pitchFamily="18" charset="0"/>
              </a:rPr>
              <a:t>T-</a:t>
            </a:r>
            <a:r>
              <a:rPr kumimoji="1" lang="zh-CN" altLang="en-US" sz="2400" b="1">
                <a:latin typeface="Times New Roman" pitchFamily="18" charset="0"/>
              </a:rPr>
              <a:t>时，电路发生如下正反馈过程：</a:t>
            </a:r>
          </a:p>
        </p:txBody>
      </p:sp>
      <p:sp>
        <p:nvSpPr>
          <p:cNvPr id="139337" name="Rectangle 73"/>
          <p:cNvSpPr>
            <a:spLocks noChangeArrowheads="1"/>
          </p:cNvSpPr>
          <p:nvPr/>
        </p:nvSpPr>
        <p:spPr bwMode="auto">
          <a:xfrm>
            <a:off x="738717" y="1539875"/>
            <a:ext cx="4876800" cy="463846"/>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I1 </a:t>
            </a:r>
            <a:r>
              <a:rPr kumimoji="1" lang="en-US" altLang="zh-CN" sz="2400" b="1">
                <a:solidFill>
                  <a:srgbClr val="FF0000"/>
                </a:solidFill>
                <a:latin typeface="Times New Roman" pitchFamily="18" charset="0"/>
              </a:rPr>
              <a:t>↓</a:t>
            </a:r>
            <a:r>
              <a:rPr kumimoji="1" lang="en-US" altLang="zh-CN" sz="2400" b="1">
                <a:latin typeface="Times New Roman" pitchFamily="18" charset="0"/>
              </a:rPr>
              <a:t> </a:t>
            </a:r>
            <a:r>
              <a:rPr kumimoji="1" lang="en-US" altLang="zh-CN" sz="2400" b="1">
                <a:latin typeface="Times New Roman" pitchFamily="18" charset="0"/>
                <a:sym typeface="Wingdings" pitchFamily="2" charset="2"/>
              </a:rPr>
              <a:t> </a:t>
            </a:r>
            <a:r>
              <a:rPr kumimoji="1" lang="en-US" altLang="zh-CN" sz="2400" b="1" i="1">
                <a:latin typeface="Monotype Corsiva" pitchFamily="66" charset="0"/>
              </a:rPr>
              <a:t>v</a:t>
            </a:r>
            <a:r>
              <a:rPr kumimoji="1" lang="en-US" altLang="zh-CN" sz="2400" b="1" baseline="-25000">
                <a:latin typeface="Times New Roman" pitchFamily="18" charset="0"/>
              </a:rPr>
              <a:t>o1 </a:t>
            </a:r>
            <a:r>
              <a:rPr kumimoji="1" lang="en-US" altLang="zh-CN" sz="1800" b="1">
                <a:solidFill>
                  <a:srgbClr val="FF0000"/>
                </a:solidFill>
              </a:rPr>
              <a:t>↑</a:t>
            </a:r>
            <a:r>
              <a:rPr kumimoji="1" lang="en-US" altLang="zh-CN" sz="2400" b="1">
                <a:latin typeface="Times New Roman" pitchFamily="18" charset="0"/>
              </a:rPr>
              <a:t> </a:t>
            </a:r>
            <a:r>
              <a:rPr kumimoji="1" lang="en-US" altLang="zh-CN" sz="2400" b="1">
                <a:latin typeface="Times New Roman" pitchFamily="18" charset="0"/>
                <a:sym typeface="Wingdings" pitchFamily="2" charset="2"/>
              </a:rPr>
              <a:t> </a:t>
            </a:r>
            <a:r>
              <a:rPr kumimoji="1" lang="en-US" altLang="zh-CN" sz="2400" b="1" i="1">
                <a:latin typeface="Monotype Corsiva" pitchFamily="66" charset="0"/>
              </a:rPr>
              <a:t>v</a:t>
            </a:r>
            <a:r>
              <a:rPr kumimoji="1" lang="en-US" altLang="zh-CN" sz="2400" b="1" baseline="-25000">
                <a:latin typeface="Times New Roman" pitchFamily="18" charset="0"/>
              </a:rPr>
              <a:t>o </a:t>
            </a:r>
            <a:r>
              <a:rPr kumimoji="1" lang="en-US" altLang="zh-CN" sz="2400" b="1">
                <a:solidFill>
                  <a:srgbClr val="FF0000"/>
                </a:solidFill>
                <a:latin typeface="Times New Roman" pitchFamily="18" charset="0"/>
              </a:rPr>
              <a:t>↓</a:t>
            </a:r>
            <a:r>
              <a:rPr kumimoji="1" lang="en-US" altLang="zh-CN" sz="2400" b="1">
                <a:latin typeface="Times New Roman" pitchFamily="18" charset="0"/>
              </a:rPr>
              <a:t> </a:t>
            </a:r>
          </a:p>
        </p:txBody>
      </p:sp>
      <p:grpSp>
        <p:nvGrpSpPr>
          <p:cNvPr id="9" name="Group 74"/>
          <p:cNvGrpSpPr>
            <a:grpSpLocks/>
          </p:cNvGrpSpPr>
          <p:nvPr/>
        </p:nvGrpSpPr>
        <p:grpSpPr bwMode="auto">
          <a:xfrm>
            <a:off x="1102784" y="2044700"/>
            <a:ext cx="2946400" cy="304800"/>
            <a:chOff x="912" y="528"/>
            <a:chExt cx="1344" cy="192"/>
          </a:xfrm>
        </p:grpSpPr>
        <p:sp>
          <p:nvSpPr>
            <p:cNvPr id="139339" name="Line 75"/>
            <p:cNvSpPr>
              <a:spLocks noChangeShapeType="1"/>
            </p:cNvSpPr>
            <p:nvPr/>
          </p:nvSpPr>
          <p:spPr bwMode="auto">
            <a:xfrm>
              <a:off x="2256" y="528"/>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40" name="Line 76"/>
            <p:cNvSpPr>
              <a:spLocks noChangeShapeType="1"/>
            </p:cNvSpPr>
            <p:nvPr/>
          </p:nvSpPr>
          <p:spPr bwMode="auto">
            <a:xfrm flipH="1">
              <a:off x="912" y="720"/>
              <a:ext cx="13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41" name="Line 77"/>
            <p:cNvSpPr>
              <a:spLocks noChangeShapeType="1"/>
            </p:cNvSpPr>
            <p:nvPr/>
          </p:nvSpPr>
          <p:spPr bwMode="auto">
            <a:xfrm flipV="1">
              <a:off x="912" y="528"/>
              <a:ext cx="0" cy="19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sp>
        <p:nvSpPr>
          <p:cNvPr id="139342" name="Rectangle 78"/>
          <p:cNvSpPr>
            <a:spLocks noChangeArrowheads="1"/>
          </p:cNvSpPr>
          <p:nvPr/>
        </p:nvSpPr>
        <p:spPr bwMode="auto">
          <a:xfrm>
            <a:off x="599017" y="2466975"/>
            <a:ext cx="56896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电路状态很快转换为</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 0V </a:t>
            </a:r>
            <a:r>
              <a:rPr kumimoji="1" lang="zh-CN" altLang="en-US" sz="2400" b="1">
                <a:latin typeface="Times New Roman" pitchFamily="18" charset="0"/>
              </a:rPr>
              <a:t>。</a:t>
            </a:r>
          </a:p>
        </p:txBody>
      </p:sp>
      <p:sp>
        <p:nvSpPr>
          <p:cNvPr id="139343" name="Rectangle 79"/>
          <p:cNvSpPr>
            <a:spLocks noChangeArrowheads="1"/>
          </p:cNvSpPr>
          <p:nvPr/>
        </p:nvSpPr>
        <p:spPr bwMode="auto">
          <a:xfrm>
            <a:off x="527051" y="3249613"/>
            <a:ext cx="4673600" cy="833178"/>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(5) </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solidFill>
                  <a:srgbClr val="FF0000"/>
                </a:solidFill>
                <a:latin typeface="Times New Roman" pitchFamily="18" charset="0"/>
              </a:rPr>
              <a:t>↓↓</a:t>
            </a:r>
            <a:r>
              <a:rPr kumimoji="1" lang="en-US" altLang="zh-CN" sz="2400" b="1">
                <a:latin typeface="Times New Roman" pitchFamily="18" charset="0"/>
              </a:rPr>
              <a:t> </a:t>
            </a:r>
            <a:r>
              <a:rPr kumimoji="1" lang="zh-CN" altLang="en-US" sz="2400" b="1">
                <a:latin typeface="Times New Roman" pitchFamily="18" charset="0"/>
              </a:rPr>
              <a:t>，到达最小值后上升，只要</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&lt; V</a:t>
            </a:r>
            <a:r>
              <a:rPr kumimoji="1" lang="en-US" altLang="zh-CN" sz="2400" b="1" baseline="-25000">
                <a:latin typeface="Times New Roman" pitchFamily="18" charset="0"/>
              </a:rPr>
              <a:t>T+</a:t>
            </a:r>
            <a:r>
              <a:rPr kumimoji="1" lang="zh-CN" altLang="en-US" sz="2400" b="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=0V</a:t>
            </a:r>
            <a:r>
              <a:rPr kumimoji="1" lang="zh-CN" altLang="en-US" sz="2400" b="1">
                <a:latin typeface="Times New Roman" pitchFamily="18" charset="0"/>
              </a:rPr>
              <a:t>不变。</a:t>
            </a:r>
          </a:p>
        </p:txBody>
      </p:sp>
      <p:sp>
        <p:nvSpPr>
          <p:cNvPr id="139344" name="Rectangle 80"/>
          <p:cNvSpPr>
            <a:spLocks noChangeArrowheads="1"/>
          </p:cNvSpPr>
          <p:nvPr/>
        </p:nvSpPr>
        <p:spPr bwMode="auto">
          <a:xfrm>
            <a:off x="624417" y="5270501"/>
            <a:ext cx="5080000" cy="833178"/>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a:t>
            </a:r>
            <a:r>
              <a:rPr kumimoji="1" lang="zh-CN" altLang="en-US" sz="2400" b="1">
                <a:latin typeface="Times New Roman" pitchFamily="18" charset="0"/>
              </a:rPr>
              <a:t>重复上述过程，</a:t>
            </a:r>
          </a:p>
          <a:p>
            <a:r>
              <a:rPr kumimoji="1" lang="zh-CN" altLang="en-US" sz="2400" b="1">
                <a:latin typeface="Times New Roman" pitchFamily="18" charset="0"/>
              </a:rPr>
              <a:t>电路输出矩形波。</a:t>
            </a:r>
          </a:p>
        </p:txBody>
      </p:sp>
      <p:sp>
        <p:nvSpPr>
          <p:cNvPr id="139345" name="Rectangle 81"/>
          <p:cNvSpPr>
            <a:spLocks noChangeArrowheads="1"/>
          </p:cNvSpPr>
          <p:nvPr/>
        </p:nvSpPr>
        <p:spPr bwMode="auto">
          <a:xfrm>
            <a:off x="6769100" y="5084764"/>
            <a:ext cx="2590800" cy="574646"/>
          </a:xfrm>
          <a:prstGeom prst="rect">
            <a:avLst/>
          </a:prstGeom>
          <a:noFill/>
          <a:ln w="28575">
            <a:noFill/>
            <a:miter lim="800000"/>
            <a:headEnd/>
            <a:tailEnd/>
          </a:ln>
          <a:effectLst/>
        </p:spPr>
        <p:txBody>
          <a:bodyPr lIns="90000" tIns="46800" rIns="90000" bIns="46800">
            <a:spAutoFit/>
          </a:bodyPr>
          <a:lstStyle/>
          <a:p>
            <a:pPr>
              <a:lnSpc>
                <a:spcPct val="120000"/>
              </a:lnSpc>
            </a:pPr>
            <a:r>
              <a:rPr kumimoji="1" lang="zh-CN" altLang="en-US" sz="2600" b="1">
                <a:latin typeface="Times New Roman" pitchFamily="18" charset="0"/>
              </a:rPr>
              <a:t>三角波</a:t>
            </a:r>
          </a:p>
        </p:txBody>
      </p:sp>
      <p:sp>
        <p:nvSpPr>
          <p:cNvPr id="139346" name="Line 82"/>
          <p:cNvSpPr>
            <a:spLocks noChangeShapeType="1"/>
          </p:cNvSpPr>
          <p:nvPr/>
        </p:nvSpPr>
        <p:spPr bwMode="auto">
          <a:xfrm>
            <a:off x="8496300" y="5445125"/>
            <a:ext cx="914400" cy="0"/>
          </a:xfrm>
          <a:prstGeom prst="line">
            <a:avLst/>
          </a:prstGeom>
          <a:noFill/>
          <a:ln w="82550" cmpd="tri">
            <a:solidFill>
              <a:srgbClr val="CC3300"/>
            </a:solidFill>
            <a:round/>
            <a:headEnd/>
            <a:tailEnd type="triangle" w="med" len="med"/>
          </a:ln>
          <a:effectLst/>
        </p:spPr>
        <p:txBody>
          <a:bodyPr wrap="none" lIns="90000" tIns="46800" rIns="90000" bIns="46800">
            <a:spAutoFit/>
          </a:bodyPr>
          <a:lstStyle/>
          <a:p>
            <a:endParaRPr lang="zh-CN" altLang="en-US"/>
          </a:p>
        </p:txBody>
      </p:sp>
      <p:sp>
        <p:nvSpPr>
          <p:cNvPr id="139347" name="Rectangle 83"/>
          <p:cNvSpPr>
            <a:spLocks noChangeArrowheads="1"/>
          </p:cNvSpPr>
          <p:nvPr/>
        </p:nvSpPr>
        <p:spPr bwMode="auto">
          <a:xfrm>
            <a:off x="9552518" y="5084764"/>
            <a:ext cx="2307167" cy="574646"/>
          </a:xfrm>
          <a:prstGeom prst="rect">
            <a:avLst/>
          </a:prstGeom>
          <a:noFill/>
          <a:ln w="28575">
            <a:noFill/>
            <a:miter lim="800000"/>
            <a:headEnd/>
            <a:tailEnd/>
          </a:ln>
          <a:effectLst/>
        </p:spPr>
        <p:txBody>
          <a:bodyPr lIns="90000" tIns="46800" rIns="90000" bIns="46800">
            <a:spAutoFit/>
          </a:bodyPr>
          <a:lstStyle/>
          <a:p>
            <a:pPr>
              <a:lnSpc>
                <a:spcPct val="120000"/>
              </a:lnSpc>
            </a:pPr>
            <a:r>
              <a:rPr kumimoji="1" lang="zh-CN" altLang="en-US" sz="2600" b="1">
                <a:latin typeface="Times New Roman" pitchFamily="18" charset="0"/>
              </a:rPr>
              <a:t>矩形波</a:t>
            </a:r>
          </a:p>
        </p:txBody>
      </p:sp>
      <p:sp>
        <p:nvSpPr>
          <p:cNvPr id="139348" name="Text Box 84"/>
          <p:cNvSpPr txBox="1">
            <a:spLocks noChangeArrowheads="1"/>
          </p:cNvSpPr>
          <p:nvPr/>
        </p:nvSpPr>
        <p:spPr bwMode="auto">
          <a:xfrm>
            <a:off x="624418" y="4627563"/>
            <a:ext cx="4703233"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若输入为三角波，</a:t>
            </a:r>
          </a:p>
        </p:txBody>
      </p:sp>
      <p:sp>
        <p:nvSpPr>
          <p:cNvPr id="139351" name="Rectangle 87"/>
          <p:cNvSpPr>
            <a:spLocks noChangeArrowheads="1"/>
          </p:cNvSpPr>
          <p:nvPr/>
        </p:nvSpPr>
        <p:spPr bwMode="auto">
          <a:xfrm>
            <a:off x="9745134" y="638333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139355" name="Line 91"/>
          <p:cNvSpPr>
            <a:spLocks noChangeShapeType="1"/>
          </p:cNvSpPr>
          <p:nvPr/>
        </p:nvSpPr>
        <p:spPr bwMode="auto">
          <a:xfrm flipV="1">
            <a:off x="6864351" y="1812925"/>
            <a:ext cx="1439333" cy="1295400"/>
          </a:xfrm>
          <a:prstGeom prst="line">
            <a:avLst/>
          </a:prstGeom>
          <a:noFill/>
          <a:ln w="57150">
            <a:solidFill>
              <a:srgbClr val="FF33CC"/>
            </a:solidFill>
            <a:round/>
            <a:headEnd/>
            <a:tailEnd/>
          </a:ln>
          <a:effectLst/>
        </p:spPr>
        <p:txBody>
          <a:bodyPr wrap="none" lIns="90000" tIns="46800" rIns="90000" bIns="46800">
            <a:spAutoFit/>
          </a:bodyPr>
          <a:lstStyle/>
          <a:p>
            <a:endParaRPr lang="zh-CN" altLang="en-US"/>
          </a:p>
        </p:txBody>
      </p:sp>
      <p:sp>
        <p:nvSpPr>
          <p:cNvPr id="139356" name="Line 92"/>
          <p:cNvSpPr>
            <a:spLocks noChangeShapeType="1"/>
          </p:cNvSpPr>
          <p:nvPr/>
        </p:nvSpPr>
        <p:spPr bwMode="auto">
          <a:xfrm flipV="1">
            <a:off x="8303685" y="1454151"/>
            <a:ext cx="385233" cy="360363"/>
          </a:xfrm>
          <a:prstGeom prst="line">
            <a:avLst/>
          </a:prstGeom>
          <a:noFill/>
          <a:ln w="57150">
            <a:solidFill>
              <a:srgbClr val="FF33CC"/>
            </a:solidFill>
            <a:round/>
            <a:headEnd/>
            <a:tailEnd/>
          </a:ln>
          <a:effectLst/>
        </p:spPr>
        <p:txBody>
          <a:bodyPr wrap="none" lIns="90000" tIns="46800" rIns="90000" bIns="46800">
            <a:spAutoFit/>
          </a:bodyPr>
          <a:lstStyle/>
          <a:p>
            <a:endParaRPr lang="zh-CN" altLang="en-US"/>
          </a:p>
        </p:txBody>
      </p:sp>
      <p:sp>
        <p:nvSpPr>
          <p:cNvPr id="139357" name="Line 93"/>
          <p:cNvSpPr>
            <a:spLocks noChangeShapeType="1"/>
          </p:cNvSpPr>
          <p:nvPr/>
        </p:nvSpPr>
        <p:spPr bwMode="auto">
          <a:xfrm>
            <a:off x="8688918" y="1454151"/>
            <a:ext cx="1439333" cy="1223963"/>
          </a:xfrm>
          <a:prstGeom prst="line">
            <a:avLst/>
          </a:prstGeom>
          <a:noFill/>
          <a:ln w="57150">
            <a:solidFill>
              <a:srgbClr val="009900"/>
            </a:solidFill>
            <a:round/>
            <a:headEnd/>
            <a:tailEnd/>
          </a:ln>
          <a:effectLst/>
        </p:spPr>
        <p:txBody>
          <a:bodyPr wrap="none" lIns="90000" tIns="46800" rIns="90000" bIns="46800">
            <a:spAutoFit/>
          </a:bodyPr>
          <a:lstStyle/>
          <a:p>
            <a:endParaRPr lang="zh-CN" altLang="en-US"/>
          </a:p>
        </p:txBody>
      </p:sp>
      <p:sp>
        <p:nvSpPr>
          <p:cNvPr id="139358" name="Line 94"/>
          <p:cNvSpPr>
            <a:spLocks noChangeShapeType="1"/>
          </p:cNvSpPr>
          <p:nvPr/>
        </p:nvSpPr>
        <p:spPr bwMode="auto">
          <a:xfrm>
            <a:off x="10128251" y="2678113"/>
            <a:ext cx="480483" cy="431800"/>
          </a:xfrm>
          <a:prstGeom prst="line">
            <a:avLst/>
          </a:prstGeom>
          <a:noFill/>
          <a:ln w="57150">
            <a:solidFill>
              <a:srgbClr val="FF0000"/>
            </a:solidFill>
            <a:round/>
            <a:headEnd/>
            <a:tailEnd/>
          </a:ln>
          <a:effectLst/>
        </p:spPr>
        <p:txBody>
          <a:bodyPr wrap="none" lIns="90000" tIns="46800" rIns="90000" bIns="46800">
            <a:spAutoFit/>
          </a:bodyPr>
          <a:lstStyle/>
          <a:p>
            <a:endParaRPr lang="zh-CN" altLang="en-US"/>
          </a:p>
        </p:txBody>
      </p:sp>
      <p:sp>
        <p:nvSpPr>
          <p:cNvPr id="139359" name="Line 95"/>
          <p:cNvSpPr>
            <a:spLocks noChangeShapeType="1"/>
          </p:cNvSpPr>
          <p:nvPr/>
        </p:nvSpPr>
        <p:spPr bwMode="auto">
          <a:xfrm flipV="1">
            <a:off x="10608733" y="2317751"/>
            <a:ext cx="863600" cy="790575"/>
          </a:xfrm>
          <a:prstGeom prst="line">
            <a:avLst/>
          </a:prstGeom>
          <a:noFill/>
          <a:ln w="57150">
            <a:solidFill>
              <a:srgbClr val="FF33CC"/>
            </a:solidFill>
            <a:round/>
            <a:headEnd/>
            <a:tailEnd/>
          </a:ln>
          <a:effectLst/>
        </p:spPr>
        <p:txBody>
          <a:bodyPr lIns="90000" tIns="46800" rIns="90000" bIns="46800">
            <a:spAutoFit/>
          </a:bodyPr>
          <a:lstStyle/>
          <a:p>
            <a:endParaRPr lang="zh-CN" altLang="en-US"/>
          </a:p>
        </p:txBody>
      </p:sp>
      <p:sp>
        <p:nvSpPr>
          <p:cNvPr id="139360" name="Rectangle 96"/>
          <p:cNvSpPr>
            <a:spLocks noChangeArrowheads="1"/>
          </p:cNvSpPr>
          <p:nvPr/>
        </p:nvSpPr>
        <p:spPr bwMode="auto">
          <a:xfrm>
            <a:off x="7344833" y="5661026"/>
            <a:ext cx="3168651" cy="574646"/>
          </a:xfrm>
          <a:prstGeom prst="rect">
            <a:avLst/>
          </a:prstGeom>
          <a:noFill/>
          <a:ln w="28575">
            <a:noFill/>
            <a:miter lim="800000"/>
            <a:headEnd/>
            <a:tailEnd/>
          </a:ln>
          <a:effectLst/>
        </p:spPr>
        <p:txBody>
          <a:bodyPr lIns="90000" tIns="46800" rIns="90000" bIns="46800">
            <a:spAutoFit/>
          </a:bodyPr>
          <a:lstStyle/>
          <a:p>
            <a:pPr algn="ctr">
              <a:lnSpc>
                <a:spcPct val="120000"/>
              </a:lnSpc>
            </a:pPr>
            <a:r>
              <a:rPr kumimoji="1" lang="zh-CN" altLang="en-US" sz="2600" b="1">
                <a:solidFill>
                  <a:srgbClr val="CC3300"/>
                </a:solidFill>
                <a:latin typeface="Times New Roman" pitchFamily="18" charset="0"/>
              </a:rPr>
              <a:t>波形变换</a:t>
            </a:r>
          </a:p>
        </p:txBody>
      </p:sp>
      <p:grpSp>
        <p:nvGrpSpPr>
          <p:cNvPr id="10" name="Group 97"/>
          <p:cNvGrpSpPr>
            <a:grpSpLocks/>
          </p:cNvGrpSpPr>
          <p:nvPr/>
        </p:nvGrpSpPr>
        <p:grpSpPr bwMode="auto">
          <a:xfrm>
            <a:off x="6000751" y="-100013"/>
            <a:ext cx="6047316" cy="1811010"/>
            <a:chOff x="364" y="1128"/>
            <a:chExt cx="2743" cy="1428"/>
          </a:xfrm>
        </p:grpSpPr>
        <p:sp>
          <p:nvSpPr>
            <p:cNvPr id="139362" name="Rectangle 98"/>
            <p:cNvSpPr>
              <a:spLocks noChangeArrowheads="1"/>
            </p:cNvSpPr>
            <p:nvPr/>
          </p:nvSpPr>
          <p:spPr bwMode="auto">
            <a:xfrm>
              <a:off x="709" y="1750"/>
              <a:ext cx="82" cy="293"/>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139363" name="Line 99"/>
            <p:cNvSpPr>
              <a:spLocks noChangeShapeType="1"/>
            </p:cNvSpPr>
            <p:nvPr/>
          </p:nvSpPr>
          <p:spPr bwMode="auto">
            <a:xfrm>
              <a:off x="373" y="1896"/>
              <a:ext cx="33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64" name="Rectangle 100"/>
            <p:cNvSpPr>
              <a:spLocks noChangeArrowheads="1"/>
            </p:cNvSpPr>
            <p:nvPr/>
          </p:nvSpPr>
          <p:spPr bwMode="auto">
            <a:xfrm>
              <a:off x="1333" y="1750"/>
              <a:ext cx="288" cy="293"/>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139365" name="Oval 101"/>
            <p:cNvSpPr>
              <a:spLocks noChangeArrowheads="1"/>
            </p:cNvSpPr>
            <p:nvPr/>
          </p:nvSpPr>
          <p:spPr bwMode="auto">
            <a:xfrm>
              <a:off x="1621" y="1690"/>
              <a:ext cx="116" cy="412"/>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139366" name="Line 102"/>
            <p:cNvSpPr>
              <a:spLocks noChangeShapeType="1"/>
            </p:cNvSpPr>
            <p:nvPr/>
          </p:nvSpPr>
          <p:spPr bwMode="auto">
            <a:xfrm>
              <a:off x="1093" y="1896"/>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67" name="Line 103"/>
            <p:cNvSpPr>
              <a:spLocks noChangeShapeType="1"/>
            </p:cNvSpPr>
            <p:nvPr/>
          </p:nvSpPr>
          <p:spPr bwMode="auto">
            <a:xfrm>
              <a:off x="1717" y="1896"/>
              <a:ext cx="38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68" name="Rectangle 104"/>
            <p:cNvSpPr>
              <a:spLocks noChangeArrowheads="1"/>
            </p:cNvSpPr>
            <p:nvPr/>
          </p:nvSpPr>
          <p:spPr bwMode="auto">
            <a:xfrm>
              <a:off x="2101" y="1750"/>
              <a:ext cx="82" cy="293"/>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139369" name="Oval 105"/>
            <p:cNvSpPr>
              <a:spLocks noChangeArrowheads="1"/>
            </p:cNvSpPr>
            <p:nvPr/>
          </p:nvSpPr>
          <p:spPr bwMode="auto">
            <a:xfrm>
              <a:off x="2389" y="1690"/>
              <a:ext cx="116" cy="412"/>
            </a:xfrm>
            <a:prstGeom prst="ellipse">
              <a:avLst/>
            </a:prstGeom>
            <a:noFill/>
            <a:ln w="28575">
              <a:solidFill>
                <a:schemeClr val="tx1"/>
              </a:solidFill>
              <a:round/>
              <a:headEnd/>
              <a:tailEnd/>
            </a:ln>
            <a:effectLst/>
          </p:spPr>
          <p:txBody>
            <a:bodyPr wrap="none" lIns="90000" tIns="46800" rIns="90000" bIns="46800" anchor="ctr">
              <a:spAutoFit/>
            </a:bodyPr>
            <a:lstStyle/>
            <a:p>
              <a:endParaRPr lang="zh-CN" altLang="en-US"/>
            </a:p>
          </p:txBody>
        </p:sp>
        <p:sp>
          <p:nvSpPr>
            <p:cNvPr id="139370" name="Line 106"/>
            <p:cNvSpPr>
              <a:spLocks noChangeShapeType="1"/>
            </p:cNvSpPr>
            <p:nvPr/>
          </p:nvSpPr>
          <p:spPr bwMode="auto">
            <a:xfrm>
              <a:off x="2485" y="1896"/>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71" name="Rectangle 107"/>
            <p:cNvSpPr>
              <a:spLocks noChangeArrowheads="1"/>
            </p:cNvSpPr>
            <p:nvPr/>
          </p:nvSpPr>
          <p:spPr bwMode="auto">
            <a:xfrm>
              <a:off x="1621" y="1318"/>
              <a:ext cx="82" cy="293"/>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139372" name="Line 108"/>
            <p:cNvSpPr>
              <a:spLocks noChangeShapeType="1"/>
            </p:cNvSpPr>
            <p:nvPr/>
          </p:nvSpPr>
          <p:spPr bwMode="auto">
            <a:xfrm flipV="1">
              <a:off x="1189" y="146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73" name="Line 109"/>
            <p:cNvSpPr>
              <a:spLocks noChangeShapeType="1"/>
            </p:cNvSpPr>
            <p:nvPr/>
          </p:nvSpPr>
          <p:spPr bwMode="auto">
            <a:xfrm>
              <a:off x="1189" y="1464"/>
              <a:ext cx="43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74" name="Line 110"/>
            <p:cNvSpPr>
              <a:spLocks noChangeShapeType="1"/>
            </p:cNvSpPr>
            <p:nvPr/>
          </p:nvSpPr>
          <p:spPr bwMode="auto">
            <a:xfrm>
              <a:off x="2005" y="1464"/>
              <a:ext cx="57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75" name="Line 111"/>
            <p:cNvSpPr>
              <a:spLocks noChangeShapeType="1"/>
            </p:cNvSpPr>
            <p:nvPr/>
          </p:nvSpPr>
          <p:spPr bwMode="auto">
            <a:xfrm>
              <a:off x="2581" y="146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76" name="Oval 112"/>
            <p:cNvSpPr>
              <a:spLocks noChangeArrowheads="1"/>
            </p:cNvSpPr>
            <p:nvPr/>
          </p:nvSpPr>
          <p:spPr bwMode="auto">
            <a:xfrm>
              <a:off x="1165" y="1682"/>
              <a:ext cx="116" cy="412"/>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139377" name="Oval 113"/>
            <p:cNvSpPr>
              <a:spLocks noChangeArrowheads="1"/>
            </p:cNvSpPr>
            <p:nvPr/>
          </p:nvSpPr>
          <p:spPr bwMode="auto">
            <a:xfrm>
              <a:off x="2557" y="1682"/>
              <a:ext cx="116" cy="412"/>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139378" name="Text Box 114"/>
            <p:cNvSpPr txBox="1">
              <a:spLocks noChangeArrowheads="1"/>
            </p:cNvSpPr>
            <p:nvPr/>
          </p:nvSpPr>
          <p:spPr bwMode="auto">
            <a:xfrm>
              <a:off x="364" y="1652"/>
              <a:ext cx="181" cy="366"/>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39379" name="Text Box 115"/>
            <p:cNvSpPr txBox="1">
              <a:spLocks noChangeArrowheads="1"/>
            </p:cNvSpPr>
            <p:nvPr/>
          </p:nvSpPr>
          <p:spPr bwMode="auto">
            <a:xfrm>
              <a:off x="2725" y="1627"/>
              <a:ext cx="217" cy="366"/>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139380" name="Text Box 116"/>
            <p:cNvSpPr txBox="1">
              <a:spLocks noChangeArrowheads="1"/>
            </p:cNvSpPr>
            <p:nvPr/>
          </p:nvSpPr>
          <p:spPr bwMode="auto">
            <a:xfrm>
              <a:off x="2744" y="2190"/>
              <a:ext cx="363" cy="366"/>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139381" name="Text Box 117"/>
            <p:cNvSpPr txBox="1">
              <a:spLocks noChangeArrowheads="1"/>
            </p:cNvSpPr>
            <p:nvPr/>
          </p:nvSpPr>
          <p:spPr bwMode="auto">
            <a:xfrm>
              <a:off x="1045" y="1888"/>
              <a:ext cx="227" cy="366"/>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I1</a:t>
              </a:r>
            </a:p>
          </p:txBody>
        </p:sp>
        <p:sp>
          <p:nvSpPr>
            <p:cNvPr id="139382" name="Text Box 118"/>
            <p:cNvSpPr txBox="1">
              <a:spLocks noChangeArrowheads="1"/>
            </p:cNvSpPr>
            <p:nvPr/>
          </p:nvSpPr>
          <p:spPr bwMode="auto">
            <a:xfrm>
              <a:off x="748" y="1586"/>
              <a:ext cx="230" cy="36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1</a:t>
              </a:r>
            </a:p>
          </p:txBody>
        </p:sp>
        <p:sp>
          <p:nvSpPr>
            <p:cNvPr id="139383" name="Text Box 119"/>
            <p:cNvSpPr txBox="1">
              <a:spLocks noChangeArrowheads="1"/>
            </p:cNvSpPr>
            <p:nvPr/>
          </p:nvSpPr>
          <p:spPr bwMode="auto">
            <a:xfrm>
              <a:off x="1669" y="1128"/>
              <a:ext cx="230" cy="36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2</a:t>
              </a:r>
            </a:p>
          </p:txBody>
        </p:sp>
        <p:sp>
          <p:nvSpPr>
            <p:cNvPr id="139384" name="Rectangle 120"/>
            <p:cNvSpPr>
              <a:spLocks noChangeArrowheads="1"/>
            </p:cNvSpPr>
            <p:nvPr/>
          </p:nvSpPr>
          <p:spPr bwMode="auto">
            <a:xfrm>
              <a:off x="1392" y="1704"/>
              <a:ext cx="141" cy="317"/>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139385" name="Rectangle 121"/>
            <p:cNvSpPr>
              <a:spLocks noChangeArrowheads="1"/>
            </p:cNvSpPr>
            <p:nvPr/>
          </p:nvSpPr>
          <p:spPr bwMode="auto">
            <a:xfrm>
              <a:off x="2160" y="1694"/>
              <a:ext cx="141" cy="317"/>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139386" name="Rectangle 122"/>
            <p:cNvSpPr>
              <a:spLocks noChangeArrowheads="1"/>
            </p:cNvSpPr>
            <p:nvPr/>
          </p:nvSpPr>
          <p:spPr bwMode="auto">
            <a:xfrm>
              <a:off x="1292" y="1448"/>
              <a:ext cx="225" cy="341"/>
            </a:xfrm>
            <a:prstGeom prst="rect">
              <a:avLst/>
            </a:prstGeom>
            <a:noFill/>
            <a:ln w="28575">
              <a:noFill/>
              <a:miter lim="800000"/>
              <a:headEnd/>
              <a:tailEnd/>
            </a:ln>
            <a:effectLst/>
          </p:spPr>
          <p:txBody>
            <a:bodyPr wrap="none" lIns="90000" tIns="46800" rIns="90000" bIns="46800">
              <a:spAutoFit/>
            </a:bodyPr>
            <a:lstStyle/>
            <a:p>
              <a:r>
                <a:rPr kumimoji="1" lang="en-US" altLang="zh-CN" sz="2200" b="1">
                  <a:latin typeface="Times New Roman" pitchFamily="18" charset="0"/>
                </a:rPr>
                <a:t>G</a:t>
              </a:r>
              <a:r>
                <a:rPr kumimoji="1" lang="en-US" altLang="zh-CN" sz="2200" b="1" baseline="-25000">
                  <a:latin typeface="Times New Roman" pitchFamily="18" charset="0"/>
                </a:rPr>
                <a:t>1</a:t>
              </a:r>
            </a:p>
          </p:txBody>
        </p:sp>
        <p:sp>
          <p:nvSpPr>
            <p:cNvPr id="139387" name="Rectangle 123"/>
            <p:cNvSpPr>
              <a:spLocks noChangeArrowheads="1"/>
            </p:cNvSpPr>
            <p:nvPr/>
          </p:nvSpPr>
          <p:spPr bwMode="auto">
            <a:xfrm>
              <a:off x="2064" y="1448"/>
              <a:ext cx="225" cy="341"/>
            </a:xfrm>
            <a:prstGeom prst="rect">
              <a:avLst/>
            </a:prstGeom>
            <a:noFill/>
            <a:ln w="28575">
              <a:noFill/>
              <a:miter lim="800000"/>
              <a:headEnd/>
              <a:tailEnd/>
            </a:ln>
            <a:effectLst/>
          </p:spPr>
          <p:txBody>
            <a:bodyPr wrap="none" lIns="90000" tIns="46800" rIns="90000" bIns="46800">
              <a:spAutoFit/>
            </a:bodyPr>
            <a:lstStyle/>
            <a:p>
              <a:r>
                <a:rPr kumimoji="1" lang="en-US" altLang="zh-CN" sz="2200" b="1">
                  <a:latin typeface="Times New Roman" pitchFamily="18" charset="0"/>
                </a:rPr>
                <a:t>G</a:t>
              </a:r>
              <a:r>
                <a:rPr kumimoji="1" lang="en-US" altLang="zh-CN" sz="2200" b="1" baseline="-25000">
                  <a:latin typeface="Times New Roman" pitchFamily="18" charset="0"/>
                </a:rPr>
                <a:t>2</a:t>
              </a:r>
            </a:p>
          </p:txBody>
        </p:sp>
        <p:sp>
          <p:nvSpPr>
            <p:cNvPr id="139388" name="Line 124"/>
            <p:cNvSpPr>
              <a:spLocks noChangeShapeType="1"/>
            </p:cNvSpPr>
            <p:nvPr/>
          </p:nvSpPr>
          <p:spPr bwMode="auto">
            <a:xfrm>
              <a:off x="1882" y="1888"/>
              <a:ext cx="0" cy="49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89" name="Line 125"/>
            <p:cNvSpPr>
              <a:spLocks noChangeShapeType="1"/>
            </p:cNvSpPr>
            <p:nvPr/>
          </p:nvSpPr>
          <p:spPr bwMode="auto">
            <a:xfrm>
              <a:off x="1882" y="2387"/>
              <a:ext cx="86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39390" name="Oval 126"/>
            <p:cNvSpPr>
              <a:spLocks noChangeArrowheads="1"/>
            </p:cNvSpPr>
            <p:nvPr/>
          </p:nvSpPr>
          <p:spPr bwMode="auto">
            <a:xfrm>
              <a:off x="1879" y="1703"/>
              <a:ext cx="116" cy="412"/>
            </a:xfrm>
            <a:prstGeom prst="ellipse">
              <a:avLst/>
            </a:prstGeom>
            <a:solidFill>
              <a:srgbClr val="000000"/>
            </a:solidFill>
            <a:ln w="28575">
              <a:solidFill>
                <a:schemeClr val="tx1"/>
              </a:solidFill>
              <a:round/>
              <a:headEnd/>
              <a:tailEnd/>
            </a:ln>
            <a:effectLst/>
          </p:spPr>
          <p:txBody>
            <a:bodyPr wrap="none" lIns="90000" tIns="46800" rIns="90000" bIns="46800" anchor="ctr">
              <a:sp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9336">
                                            <p:txEl>
                                              <p:pRg st="0" end="0"/>
                                            </p:txEl>
                                          </p:spTgt>
                                        </p:tgtEl>
                                        <p:attrNameLst>
                                          <p:attrName>style.visibility</p:attrName>
                                        </p:attrNameLst>
                                      </p:cBhvr>
                                      <p:to>
                                        <p:strVal val="visible"/>
                                      </p:to>
                                    </p:set>
                                    <p:animEffect transition="in" filter="blinds(horizontal)">
                                      <p:cBhvr>
                                        <p:cTn id="7" dur="500"/>
                                        <p:tgtEl>
                                          <p:spTgt spid="1393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9337"/>
                                        </p:tgtEl>
                                        <p:attrNameLst>
                                          <p:attrName>style.visibility</p:attrName>
                                        </p:attrNameLst>
                                      </p:cBhvr>
                                      <p:to>
                                        <p:strVal val="visible"/>
                                      </p:to>
                                    </p:set>
                                    <p:animEffect transition="in" filter="wipe(left)">
                                      <p:cBhvr>
                                        <p:cTn id="12" dur="500"/>
                                        <p:tgtEl>
                                          <p:spTgt spid="1393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9342"/>
                                        </p:tgtEl>
                                        <p:attrNameLst>
                                          <p:attrName>style.visibility</p:attrName>
                                        </p:attrNameLst>
                                      </p:cBhvr>
                                      <p:to>
                                        <p:strVal val="visible"/>
                                      </p:to>
                                    </p:set>
                                    <p:animEffect transition="in" filter="blinds(horizontal)">
                                      <p:cBhvr>
                                        <p:cTn id="22" dur="500"/>
                                        <p:tgtEl>
                                          <p:spTgt spid="13934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93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39306"/>
                                        </p:tgtEl>
                                        <p:attrNameLst>
                                          <p:attrName>style.visibility</p:attrName>
                                        </p:attrNameLst>
                                      </p:cBhvr>
                                      <p:to>
                                        <p:strVal val="visible"/>
                                      </p:to>
                                    </p:set>
                                    <p:animEffect transition="in" filter="wipe(up)">
                                      <p:cBhvr>
                                        <p:cTn id="31" dur="500"/>
                                        <p:tgtEl>
                                          <p:spTgt spid="139306"/>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139343">
                                            <p:txEl>
                                              <p:pRg st="0" end="0"/>
                                            </p:txEl>
                                          </p:spTgt>
                                        </p:tgtEl>
                                        <p:attrNameLst>
                                          <p:attrName>style.visibility</p:attrName>
                                        </p:attrNameLst>
                                      </p:cBhvr>
                                      <p:to>
                                        <p:strVal val="visible"/>
                                      </p:to>
                                    </p:set>
                                    <p:animEffect transition="in" filter="checkerboard(across)">
                                      <p:cBhvr>
                                        <p:cTn id="36" dur="500"/>
                                        <p:tgtEl>
                                          <p:spTgt spid="139343">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139358"/>
                                        </p:tgtEl>
                                        <p:attrNameLst>
                                          <p:attrName>style.visibility</p:attrName>
                                        </p:attrNameLst>
                                      </p:cBhvr>
                                      <p:to>
                                        <p:strVal val="visible"/>
                                      </p:to>
                                    </p:set>
                                    <p:animEffect transition="in" filter="wipe(up)">
                                      <p:cBhvr>
                                        <p:cTn id="41" dur="500"/>
                                        <p:tgtEl>
                                          <p:spTgt spid="13935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39359"/>
                                        </p:tgtEl>
                                        <p:attrNameLst>
                                          <p:attrName>style.visibility</p:attrName>
                                        </p:attrNameLst>
                                      </p:cBhvr>
                                      <p:to>
                                        <p:strVal val="visible"/>
                                      </p:to>
                                    </p:set>
                                    <p:animEffect transition="in" filter="wipe(left)">
                                      <p:cBhvr>
                                        <p:cTn id="46" dur="500"/>
                                        <p:tgtEl>
                                          <p:spTgt spid="13935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39307"/>
                                        </p:tgtEl>
                                        <p:attrNameLst>
                                          <p:attrName>style.visibility</p:attrName>
                                        </p:attrNameLst>
                                      </p:cBhvr>
                                      <p:to>
                                        <p:strVal val="visible"/>
                                      </p:to>
                                    </p:set>
                                    <p:animEffect transition="in" filter="wipe(left)">
                                      <p:cBhvr>
                                        <p:cTn id="51" dur="500"/>
                                        <p:tgtEl>
                                          <p:spTgt spid="139307"/>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grpId="0" nodeType="clickEffect">
                                  <p:stCondLst>
                                    <p:cond delay="0"/>
                                  </p:stCondLst>
                                  <p:childTnLst>
                                    <p:set>
                                      <p:cBhvr>
                                        <p:cTn id="55" dur="1" fill="hold">
                                          <p:stCondLst>
                                            <p:cond delay="0"/>
                                          </p:stCondLst>
                                        </p:cTn>
                                        <p:tgtEl>
                                          <p:spTgt spid="139348"/>
                                        </p:tgtEl>
                                        <p:attrNameLst>
                                          <p:attrName>style.visibility</p:attrName>
                                        </p:attrNameLst>
                                      </p:cBhvr>
                                      <p:to>
                                        <p:strVal val="visible"/>
                                      </p:to>
                                    </p:set>
                                    <p:animEffect transition="in" filter="blinds(horizontal)">
                                      <p:cBhvr>
                                        <p:cTn id="56" dur="500"/>
                                        <p:tgtEl>
                                          <p:spTgt spid="139348"/>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139344">
                                            <p:txEl>
                                              <p:pRg st="0" end="0"/>
                                            </p:txEl>
                                          </p:spTgt>
                                        </p:tgtEl>
                                        <p:attrNameLst>
                                          <p:attrName>style.visibility</p:attrName>
                                        </p:attrNameLst>
                                      </p:cBhvr>
                                      <p:to>
                                        <p:strVal val="visible"/>
                                      </p:to>
                                    </p:set>
                                    <p:animEffect transition="in" filter="dissolve">
                                      <p:cBhvr>
                                        <p:cTn id="61" dur="500"/>
                                        <p:tgtEl>
                                          <p:spTgt spid="139344">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grpId="0" nodeType="clickEffect">
                                  <p:stCondLst>
                                    <p:cond delay="0"/>
                                  </p:stCondLst>
                                  <p:childTnLst>
                                    <p:set>
                                      <p:cBhvr>
                                        <p:cTn id="65" dur="1" fill="hold">
                                          <p:stCondLst>
                                            <p:cond delay="0"/>
                                          </p:stCondLst>
                                        </p:cTn>
                                        <p:tgtEl>
                                          <p:spTgt spid="139344">
                                            <p:txEl>
                                              <p:pRg st="1" end="1"/>
                                            </p:txEl>
                                          </p:spTgt>
                                        </p:tgtEl>
                                        <p:attrNameLst>
                                          <p:attrName>style.visibility</p:attrName>
                                        </p:attrNameLst>
                                      </p:cBhvr>
                                      <p:to>
                                        <p:strVal val="visible"/>
                                      </p:to>
                                    </p:set>
                                    <p:animEffect transition="in" filter="dissolve">
                                      <p:cBhvr>
                                        <p:cTn id="66" dur="500"/>
                                        <p:tgtEl>
                                          <p:spTgt spid="139344">
                                            <p:txEl>
                                              <p:pRg st="1" end="1"/>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39345"/>
                                        </p:tgtEl>
                                        <p:attrNameLst>
                                          <p:attrName>style.visibility</p:attrName>
                                        </p:attrNameLst>
                                      </p:cBhvr>
                                      <p:to>
                                        <p:strVal val="visible"/>
                                      </p:to>
                                    </p:set>
                                    <p:animEffect transition="in" filter="blinds(horizontal)">
                                      <p:cBhvr>
                                        <p:cTn id="71" dur="500"/>
                                        <p:tgtEl>
                                          <p:spTgt spid="139345"/>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139346"/>
                                        </p:tgtEl>
                                        <p:attrNameLst>
                                          <p:attrName>style.visibility</p:attrName>
                                        </p:attrNameLst>
                                      </p:cBhvr>
                                      <p:to>
                                        <p:strVal val="visible"/>
                                      </p:to>
                                    </p:set>
                                    <p:animEffect transition="in" filter="wipe(left)">
                                      <p:cBhvr>
                                        <p:cTn id="75" dur="500"/>
                                        <p:tgtEl>
                                          <p:spTgt spid="139346"/>
                                        </p:tgtEl>
                                      </p:cBhvr>
                                    </p:animEffect>
                                  </p:childTnLst>
                                </p:cTn>
                              </p:par>
                            </p:childTnLst>
                          </p:cTn>
                        </p:par>
                        <p:par>
                          <p:cTn id="76" fill="hold">
                            <p:stCondLst>
                              <p:cond delay="1000"/>
                            </p:stCondLst>
                            <p:childTnLst>
                              <p:par>
                                <p:cTn id="77" presetID="3" presetClass="entr" presetSubtype="10" fill="hold" grpId="0" nodeType="afterEffect">
                                  <p:stCondLst>
                                    <p:cond delay="0"/>
                                  </p:stCondLst>
                                  <p:childTnLst>
                                    <p:set>
                                      <p:cBhvr>
                                        <p:cTn id="78" dur="1" fill="hold">
                                          <p:stCondLst>
                                            <p:cond delay="0"/>
                                          </p:stCondLst>
                                        </p:cTn>
                                        <p:tgtEl>
                                          <p:spTgt spid="139347"/>
                                        </p:tgtEl>
                                        <p:attrNameLst>
                                          <p:attrName>style.visibility</p:attrName>
                                        </p:attrNameLst>
                                      </p:cBhvr>
                                      <p:to>
                                        <p:strVal val="visible"/>
                                      </p:to>
                                    </p:set>
                                    <p:animEffect transition="in" filter="blinds(horizontal)">
                                      <p:cBhvr>
                                        <p:cTn id="79" dur="500"/>
                                        <p:tgtEl>
                                          <p:spTgt spid="139347"/>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grpId="0" nodeType="clickEffect">
                                  <p:stCondLst>
                                    <p:cond delay="0"/>
                                  </p:stCondLst>
                                  <p:childTnLst>
                                    <p:set>
                                      <p:cBhvr>
                                        <p:cTn id="83" dur="1" fill="hold">
                                          <p:stCondLst>
                                            <p:cond delay="0"/>
                                          </p:stCondLst>
                                        </p:cTn>
                                        <p:tgtEl>
                                          <p:spTgt spid="139360"/>
                                        </p:tgtEl>
                                        <p:attrNameLst>
                                          <p:attrName>style.visibility</p:attrName>
                                        </p:attrNameLst>
                                      </p:cBhvr>
                                      <p:to>
                                        <p:strVal val="visible"/>
                                      </p:to>
                                    </p:set>
                                    <p:animEffect transition="in" filter="blinds(horizontal)">
                                      <p:cBhvr>
                                        <p:cTn id="84" dur="500"/>
                                        <p:tgtEl>
                                          <p:spTgt spid="139360"/>
                                        </p:tgtEl>
                                      </p:cBhvr>
                                    </p:animEffect>
                                  </p:childTnLst>
                                </p:cTn>
                              </p:par>
                            </p:childTnLst>
                          </p:cTn>
                        </p:par>
                        <p:par>
                          <p:cTn id="85" fill="hold">
                            <p:stCondLst>
                              <p:cond delay="500"/>
                            </p:stCondLst>
                            <p:childTnLst>
                              <p:par>
                                <p:cTn id="86" presetID="2" presetClass="entr" presetSubtype="4" fill="hold" grpId="0" nodeType="afterEffect">
                                  <p:stCondLst>
                                    <p:cond delay="0"/>
                                  </p:stCondLst>
                                  <p:childTnLst>
                                    <p:set>
                                      <p:cBhvr>
                                        <p:cTn id="87" dur="1" fill="hold">
                                          <p:stCondLst>
                                            <p:cond delay="0"/>
                                          </p:stCondLst>
                                        </p:cTn>
                                        <p:tgtEl>
                                          <p:spTgt spid="139351"/>
                                        </p:tgtEl>
                                        <p:attrNameLst>
                                          <p:attrName>style.visibility</p:attrName>
                                        </p:attrNameLst>
                                      </p:cBhvr>
                                      <p:to>
                                        <p:strVal val="visible"/>
                                      </p:to>
                                    </p:set>
                                    <p:anim calcmode="lin" valueType="num">
                                      <p:cBhvr additive="base">
                                        <p:cTn id="88" dur="500" fill="hold"/>
                                        <p:tgtEl>
                                          <p:spTgt spid="139351"/>
                                        </p:tgtEl>
                                        <p:attrNameLst>
                                          <p:attrName>ppt_x</p:attrName>
                                        </p:attrNameLst>
                                      </p:cBhvr>
                                      <p:tavLst>
                                        <p:tav tm="0">
                                          <p:val>
                                            <p:strVal val="#ppt_x"/>
                                          </p:val>
                                        </p:tav>
                                        <p:tav tm="100000">
                                          <p:val>
                                            <p:strVal val="#ppt_x"/>
                                          </p:val>
                                        </p:tav>
                                      </p:tavLst>
                                    </p:anim>
                                    <p:anim calcmode="lin" valueType="num">
                                      <p:cBhvr additive="base">
                                        <p:cTn id="89" dur="500" fill="hold"/>
                                        <p:tgtEl>
                                          <p:spTgt spid="1393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306" grpId="0" animBg="1"/>
      <p:bldP spid="139307" grpId="0" animBg="1"/>
      <p:bldP spid="139334" grpId="0" animBg="1"/>
      <p:bldP spid="139337" grpId="0" autoUpdateAnimBg="0"/>
      <p:bldP spid="139342" grpId="0" autoUpdateAnimBg="0"/>
      <p:bldP spid="139343" grpId="0" build="p" autoUpdateAnimBg="0"/>
      <p:bldP spid="139344" grpId="0" build="p" autoUpdateAnimBg="0"/>
      <p:bldP spid="139345" grpId="0" autoUpdateAnimBg="0"/>
      <p:bldP spid="139346" grpId="0" animBg="1"/>
      <p:bldP spid="139347" grpId="0" autoUpdateAnimBg="0"/>
      <p:bldP spid="139348" grpId="0"/>
      <p:bldP spid="139351" grpId="0" autoUpdateAnimBg="0"/>
      <p:bldP spid="139358" grpId="0" animBg="1"/>
      <p:bldP spid="139359" grpId="0" animBg="1"/>
      <p:bldP spid="13936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灯片编号占位符 2"/>
          <p:cNvSpPr>
            <a:spLocks noGrp="1"/>
          </p:cNvSpPr>
          <p:nvPr>
            <p:ph type="sldNum" sz="quarter" idx="11"/>
          </p:nvPr>
        </p:nvSpPr>
        <p:spPr/>
        <p:txBody>
          <a:bodyPr/>
          <a:lstStyle/>
          <a:p>
            <a:fld id="{5128B865-6CD5-40E3-83FC-4C088194A452}" type="slidenum">
              <a:rPr lang="en-US" altLang="zh-CN"/>
              <a:pPr/>
              <a:t>33</a:t>
            </a:fld>
            <a:endParaRPr lang="en-US" altLang="zh-CN"/>
          </a:p>
        </p:txBody>
      </p:sp>
      <p:sp>
        <p:nvSpPr>
          <p:cNvPr id="338946" name="Text Box 2"/>
          <p:cNvSpPr txBox="1">
            <a:spLocks noChangeArrowheads="1"/>
          </p:cNvSpPr>
          <p:nvPr/>
        </p:nvSpPr>
        <p:spPr bwMode="auto">
          <a:xfrm>
            <a:off x="527051" y="1773238"/>
            <a:ext cx="26416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若</a:t>
            </a:r>
            <a:r>
              <a:rPr kumimoji="1" lang="en-US" altLang="zh-CN" sz="2400" b="1">
                <a:latin typeface="Times New Roman" pitchFamily="18" charset="0"/>
              </a:rPr>
              <a:t>V</a:t>
            </a:r>
            <a:r>
              <a:rPr kumimoji="1" lang="en-US" altLang="zh-CN" sz="2400" b="1" baseline="-25000">
                <a:latin typeface="Times New Roman" pitchFamily="18" charset="0"/>
              </a:rPr>
              <a:t>TH</a:t>
            </a:r>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rPr>
              <a:t>/2</a:t>
            </a:r>
          </a:p>
        </p:txBody>
      </p:sp>
      <p:graphicFrame>
        <p:nvGraphicFramePr>
          <p:cNvPr id="338947" name="Object 3"/>
          <p:cNvGraphicFramePr>
            <a:graphicFrameLocks noChangeAspect="1"/>
          </p:cNvGraphicFramePr>
          <p:nvPr/>
        </p:nvGraphicFramePr>
        <p:xfrm>
          <a:off x="1102785" y="765176"/>
          <a:ext cx="2976033" cy="950913"/>
        </p:xfrm>
        <a:graphic>
          <a:graphicData uri="http://schemas.openxmlformats.org/presentationml/2006/ole">
            <p:oleObj spid="_x0000_s98306" name="公式" r:id="rId3" imgW="1130040" imgH="482400" progId="Equation.3">
              <p:embed/>
            </p:oleObj>
          </a:graphicData>
        </a:graphic>
      </p:graphicFrame>
      <p:graphicFrame>
        <p:nvGraphicFramePr>
          <p:cNvPr id="338948" name="Object 4"/>
          <p:cNvGraphicFramePr>
            <a:graphicFrameLocks noChangeAspect="1"/>
          </p:cNvGraphicFramePr>
          <p:nvPr/>
        </p:nvGraphicFramePr>
        <p:xfrm>
          <a:off x="4464051" y="765176"/>
          <a:ext cx="2880783" cy="942975"/>
        </p:xfrm>
        <a:graphic>
          <a:graphicData uri="http://schemas.openxmlformats.org/presentationml/2006/ole">
            <p:oleObj spid="_x0000_s98307" name="公式" r:id="rId4" imgW="1104840" imgH="482400" progId="Equation.3">
              <p:embed/>
            </p:oleObj>
          </a:graphicData>
        </a:graphic>
      </p:graphicFrame>
      <p:grpSp>
        <p:nvGrpSpPr>
          <p:cNvPr id="2" name="Group 5"/>
          <p:cNvGrpSpPr>
            <a:grpSpLocks/>
          </p:cNvGrpSpPr>
          <p:nvPr/>
        </p:nvGrpSpPr>
        <p:grpSpPr bwMode="auto">
          <a:xfrm>
            <a:off x="7920567" y="276225"/>
            <a:ext cx="3352800" cy="2566988"/>
            <a:chOff x="336" y="2419"/>
            <a:chExt cx="1584" cy="1617"/>
          </a:xfrm>
        </p:grpSpPr>
        <p:grpSp>
          <p:nvGrpSpPr>
            <p:cNvPr id="3" name="Group 6"/>
            <p:cNvGrpSpPr>
              <a:grpSpLocks/>
            </p:cNvGrpSpPr>
            <p:nvPr/>
          </p:nvGrpSpPr>
          <p:grpSpPr bwMode="auto">
            <a:xfrm>
              <a:off x="336" y="2419"/>
              <a:ext cx="1584" cy="1374"/>
              <a:chOff x="336" y="691"/>
              <a:chExt cx="1584" cy="1374"/>
            </a:xfrm>
          </p:grpSpPr>
          <p:sp>
            <p:nvSpPr>
              <p:cNvPr id="338951" name="Line 7"/>
              <p:cNvSpPr>
                <a:spLocks noChangeShapeType="1"/>
              </p:cNvSpPr>
              <p:nvPr/>
            </p:nvSpPr>
            <p:spPr bwMode="auto">
              <a:xfrm flipV="1">
                <a:off x="336" y="720"/>
                <a:ext cx="0" cy="129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38952" name="Line 8"/>
              <p:cNvSpPr>
                <a:spLocks noChangeShapeType="1"/>
              </p:cNvSpPr>
              <p:nvPr/>
            </p:nvSpPr>
            <p:spPr bwMode="auto">
              <a:xfrm>
                <a:off x="336" y="2016"/>
                <a:ext cx="1584"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8953" name="Text Box 9"/>
              <p:cNvSpPr txBox="1">
                <a:spLocks noChangeArrowheads="1"/>
              </p:cNvSpPr>
              <p:nvPr/>
            </p:nvSpPr>
            <p:spPr bwMode="auto">
              <a:xfrm>
                <a:off x="1719" y="177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38954" name="Text Box 10"/>
              <p:cNvSpPr txBox="1">
                <a:spLocks noChangeArrowheads="1"/>
              </p:cNvSpPr>
              <p:nvPr/>
            </p:nvSpPr>
            <p:spPr bwMode="auto">
              <a:xfrm>
                <a:off x="336" y="691"/>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4" name="Group 11"/>
            <p:cNvGrpSpPr>
              <a:grpSpLocks/>
            </p:cNvGrpSpPr>
            <p:nvPr/>
          </p:nvGrpSpPr>
          <p:grpSpPr bwMode="auto">
            <a:xfrm flipH="1">
              <a:off x="336" y="2832"/>
              <a:ext cx="1392" cy="864"/>
              <a:chOff x="336" y="1104"/>
              <a:chExt cx="1296" cy="864"/>
            </a:xfrm>
          </p:grpSpPr>
          <p:sp>
            <p:nvSpPr>
              <p:cNvPr id="338956" name="Line 12"/>
              <p:cNvSpPr>
                <a:spLocks noChangeShapeType="1"/>
              </p:cNvSpPr>
              <p:nvPr/>
            </p:nvSpPr>
            <p:spPr bwMode="auto">
              <a:xfrm>
                <a:off x="336" y="1104"/>
                <a:ext cx="432" cy="0"/>
              </a:xfrm>
              <a:prstGeom prst="line">
                <a:avLst/>
              </a:prstGeom>
              <a:noFill/>
              <a:ln w="38100">
                <a:solidFill>
                  <a:srgbClr val="FF0000"/>
                </a:solidFill>
                <a:round/>
                <a:headEnd/>
                <a:tailEnd/>
              </a:ln>
              <a:effectLst/>
            </p:spPr>
            <p:txBody>
              <a:bodyPr wrap="none" lIns="90000" tIns="46800" rIns="90000" bIns="46800">
                <a:spAutoFit/>
              </a:bodyPr>
              <a:lstStyle/>
              <a:p>
                <a:endParaRPr lang="zh-CN" altLang="en-US"/>
              </a:p>
            </p:txBody>
          </p:sp>
          <p:sp>
            <p:nvSpPr>
              <p:cNvPr id="338957" name="Line 13"/>
              <p:cNvSpPr>
                <a:spLocks noChangeShapeType="1"/>
              </p:cNvSpPr>
              <p:nvPr/>
            </p:nvSpPr>
            <p:spPr bwMode="auto">
              <a:xfrm>
                <a:off x="768" y="1104"/>
                <a:ext cx="192" cy="0"/>
              </a:xfrm>
              <a:prstGeom prst="line">
                <a:avLst/>
              </a:prstGeom>
              <a:noFill/>
              <a:ln w="57150">
                <a:solidFill>
                  <a:srgbClr val="FF0000"/>
                </a:solidFill>
                <a:round/>
                <a:headEnd/>
                <a:tailEnd type="triangle" w="med" len="lg"/>
              </a:ln>
              <a:effectLst/>
            </p:spPr>
            <p:txBody>
              <a:bodyPr lIns="90000" tIns="46800" rIns="90000" bIns="46800">
                <a:spAutoFit/>
              </a:bodyPr>
              <a:lstStyle/>
              <a:p>
                <a:endParaRPr lang="zh-CN" altLang="en-US"/>
              </a:p>
            </p:txBody>
          </p:sp>
          <p:sp>
            <p:nvSpPr>
              <p:cNvPr id="338958" name="Line 14"/>
              <p:cNvSpPr>
                <a:spLocks noChangeShapeType="1"/>
              </p:cNvSpPr>
              <p:nvPr/>
            </p:nvSpPr>
            <p:spPr bwMode="auto">
              <a:xfrm>
                <a:off x="1152" y="1104"/>
                <a:ext cx="0" cy="480"/>
              </a:xfrm>
              <a:prstGeom prst="line">
                <a:avLst/>
              </a:prstGeom>
              <a:noFill/>
              <a:ln w="57150">
                <a:solidFill>
                  <a:srgbClr val="FF0000"/>
                </a:solidFill>
                <a:round/>
                <a:headEnd/>
                <a:tailEnd type="triangle" w="med" len="lg"/>
              </a:ln>
              <a:effectLst/>
            </p:spPr>
            <p:txBody>
              <a:bodyPr lIns="90000" tIns="46800" rIns="90000" bIns="46800">
                <a:spAutoFit/>
              </a:bodyPr>
              <a:lstStyle/>
              <a:p>
                <a:endParaRPr lang="zh-CN" altLang="en-US"/>
              </a:p>
            </p:txBody>
          </p:sp>
          <p:sp>
            <p:nvSpPr>
              <p:cNvPr id="338959" name="Line 15"/>
              <p:cNvSpPr>
                <a:spLocks noChangeShapeType="1"/>
              </p:cNvSpPr>
              <p:nvPr/>
            </p:nvSpPr>
            <p:spPr bwMode="auto">
              <a:xfrm>
                <a:off x="1152" y="1968"/>
                <a:ext cx="480" cy="0"/>
              </a:xfrm>
              <a:prstGeom prst="line">
                <a:avLst/>
              </a:prstGeom>
              <a:noFill/>
              <a:ln w="38100">
                <a:solidFill>
                  <a:srgbClr val="FF0000"/>
                </a:solidFill>
                <a:round/>
                <a:headEnd/>
                <a:tailEnd/>
              </a:ln>
              <a:effectLst/>
            </p:spPr>
            <p:txBody>
              <a:bodyPr lIns="90000" tIns="46800" rIns="90000" bIns="46800">
                <a:spAutoFit/>
              </a:bodyPr>
              <a:lstStyle/>
              <a:p>
                <a:endParaRPr lang="zh-CN" altLang="en-US"/>
              </a:p>
            </p:txBody>
          </p:sp>
          <p:sp>
            <p:nvSpPr>
              <p:cNvPr id="338960" name="Line 16"/>
              <p:cNvSpPr>
                <a:spLocks noChangeShapeType="1"/>
              </p:cNvSpPr>
              <p:nvPr/>
            </p:nvSpPr>
            <p:spPr bwMode="auto">
              <a:xfrm>
                <a:off x="912" y="1104"/>
                <a:ext cx="240" cy="0"/>
              </a:xfrm>
              <a:prstGeom prst="line">
                <a:avLst/>
              </a:prstGeom>
              <a:noFill/>
              <a:ln w="57150">
                <a:solidFill>
                  <a:srgbClr val="FF0000"/>
                </a:solidFill>
                <a:round/>
                <a:headEnd/>
                <a:tailEnd/>
              </a:ln>
              <a:effectLst/>
            </p:spPr>
            <p:txBody>
              <a:bodyPr wrap="none" lIns="90000" tIns="46800" rIns="90000" bIns="46800">
                <a:spAutoFit/>
              </a:bodyPr>
              <a:lstStyle/>
              <a:p>
                <a:endParaRPr lang="zh-CN" altLang="en-US"/>
              </a:p>
            </p:txBody>
          </p:sp>
          <p:sp>
            <p:nvSpPr>
              <p:cNvPr id="338961" name="Line 17"/>
              <p:cNvSpPr>
                <a:spLocks noChangeShapeType="1"/>
              </p:cNvSpPr>
              <p:nvPr/>
            </p:nvSpPr>
            <p:spPr bwMode="auto">
              <a:xfrm>
                <a:off x="1152" y="1200"/>
                <a:ext cx="0" cy="768"/>
              </a:xfrm>
              <a:prstGeom prst="line">
                <a:avLst/>
              </a:prstGeom>
              <a:noFill/>
              <a:ln w="57150">
                <a:solidFill>
                  <a:srgbClr val="FF0000"/>
                </a:solidFill>
                <a:round/>
                <a:headEnd/>
                <a:tailEnd/>
              </a:ln>
              <a:effectLst/>
            </p:spPr>
            <p:txBody>
              <a:bodyPr wrap="none" lIns="90000" tIns="46800" rIns="90000" bIns="46800">
                <a:spAutoFit/>
              </a:bodyPr>
              <a:lstStyle/>
              <a:p>
                <a:endParaRPr lang="zh-CN" altLang="en-US"/>
              </a:p>
            </p:txBody>
          </p:sp>
        </p:grpSp>
        <p:grpSp>
          <p:nvGrpSpPr>
            <p:cNvPr id="5" name="Group 18"/>
            <p:cNvGrpSpPr>
              <a:grpSpLocks/>
            </p:cNvGrpSpPr>
            <p:nvPr/>
          </p:nvGrpSpPr>
          <p:grpSpPr bwMode="auto">
            <a:xfrm flipH="1">
              <a:off x="336" y="2832"/>
              <a:ext cx="1392" cy="864"/>
              <a:chOff x="336" y="1104"/>
              <a:chExt cx="1296" cy="864"/>
            </a:xfrm>
          </p:grpSpPr>
          <p:sp>
            <p:nvSpPr>
              <p:cNvPr id="338963" name="Line 19"/>
              <p:cNvSpPr>
                <a:spLocks noChangeShapeType="1"/>
              </p:cNvSpPr>
              <p:nvPr/>
            </p:nvSpPr>
            <p:spPr bwMode="auto">
              <a:xfrm flipH="1">
                <a:off x="864" y="1968"/>
                <a:ext cx="288" cy="0"/>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338964" name="Line 20"/>
              <p:cNvSpPr>
                <a:spLocks noChangeShapeType="1"/>
              </p:cNvSpPr>
              <p:nvPr/>
            </p:nvSpPr>
            <p:spPr bwMode="auto">
              <a:xfrm flipV="1">
                <a:off x="720" y="1488"/>
                <a:ext cx="0" cy="480"/>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338965" name="Line 21"/>
              <p:cNvSpPr>
                <a:spLocks noChangeShapeType="1"/>
              </p:cNvSpPr>
              <p:nvPr/>
            </p:nvSpPr>
            <p:spPr bwMode="auto">
              <a:xfrm>
                <a:off x="720" y="1968"/>
                <a:ext cx="24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38966" name="Line 22"/>
              <p:cNvSpPr>
                <a:spLocks noChangeShapeType="1"/>
              </p:cNvSpPr>
              <p:nvPr/>
            </p:nvSpPr>
            <p:spPr bwMode="auto">
              <a:xfrm>
                <a:off x="720" y="1104"/>
                <a:ext cx="0" cy="62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38967" name="Line 23"/>
              <p:cNvSpPr>
                <a:spLocks noChangeShapeType="1"/>
              </p:cNvSpPr>
              <p:nvPr/>
            </p:nvSpPr>
            <p:spPr bwMode="auto">
              <a:xfrm>
                <a:off x="1152" y="1968"/>
                <a:ext cx="48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38968" name="Line 24"/>
              <p:cNvSpPr>
                <a:spLocks noChangeShapeType="1"/>
              </p:cNvSpPr>
              <p:nvPr/>
            </p:nvSpPr>
            <p:spPr bwMode="auto">
              <a:xfrm flipH="1">
                <a:off x="336" y="1104"/>
                <a:ext cx="384"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sp>
          <p:nvSpPr>
            <p:cNvPr id="338969" name="Text Box 25"/>
            <p:cNvSpPr txBox="1">
              <a:spLocks noChangeArrowheads="1"/>
            </p:cNvSpPr>
            <p:nvPr/>
          </p:nvSpPr>
          <p:spPr bwMode="auto">
            <a:xfrm>
              <a:off x="1104" y="3744"/>
              <a:ext cx="411"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338970" name="Text Box 26"/>
            <p:cNvSpPr txBox="1">
              <a:spLocks noChangeArrowheads="1"/>
            </p:cNvSpPr>
            <p:nvPr/>
          </p:nvSpPr>
          <p:spPr bwMode="auto">
            <a:xfrm>
              <a:off x="672" y="3744"/>
              <a:ext cx="381"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grpSp>
      <p:graphicFrame>
        <p:nvGraphicFramePr>
          <p:cNvPr id="338971" name="Object 27"/>
          <p:cNvGraphicFramePr>
            <a:graphicFrameLocks noChangeAspect="1"/>
          </p:cNvGraphicFramePr>
          <p:nvPr/>
        </p:nvGraphicFramePr>
        <p:xfrm>
          <a:off x="527051" y="2259013"/>
          <a:ext cx="6335183" cy="882650"/>
        </p:xfrm>
        <a:graphic>
          <a:graphicData uri="http://schemas.openxmlformats.org/presentationml/2006/ole">
            <p:oleObj spid="_x0000_s98308" name="Equation" r:id="rId5" imgW="2323800" imgH="431640" progId="Equation.3">
              <p:embed/>
            </p:oleObj>
          </a:graphicData>
        </a:graphic>
      </p:graphicFrame>
      <p:sp>
        <p:nvSpPr>
          <p:cNvPr id="338972" name="Text Box 28"/>
          <p:cNvSpPr txBox="1">
            <a:spLocks noChangeArrowheads="1"/>
          </p:cNvSpPr>
          <p:nvPr/>
        </p:nvSpPr>
        <p:spPr bwMode="auto">
          <a:xfrm>
            <a:off x="431800" y="3141663"/>
            <a:ext cx="7103533"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调节</a:t>
            </a:r>
            <a:r>
              <a:rPr kumimoji="1" lang="en-US" altLang="zh-CN" sz="2400" b="1">
                <a:latin typeface="Times New Roman" pitchFamily="18" charset="0"/>
              </a:rPr>
              <a:t>R</a:t>
            </a:r>
            <a:r>
              <a:rPr kumimoji="1" lang="en-US" altLang="zh-CN" sz="2400" b="1" baseline="-25000">
                <a:latin typeface="Times New Roman" pitchFamily="18" charset="0"/>
              </a:rPr>
              <a:t>1</a:t>
            </a:r>
            <a:r>
              <a:rPr kumimoji="1" lang="zh-CN" altLang="en-US" sz="2400" b="1">
                <a:latin typeface="Times New Roman" pitchFamily="18" charset="0"/>
              </a:rPr>
              <a:t>、</a:t>
            </a:r>
            <a:r>
              <a:rPr kumimoji="1" lang="en-US" altLang="zh-CN" sz="2400" b="1">
                <a:latin typeface="Times New Roman" pitchFamily="18" charset="0"/>
              </a:rPr>
              <a:t>R</a:t>
            </a:r>
            <a:r>
              <a:rPr kumimoji="1" lang="en-US" altLang="zh-CN" sz="2400" b="1" baseline="-25000">
                <a:latin typeface="Times New Roman" pitchFamily="18" charset="0"/>
              </a:rPr>
              <a:t>2</a:t>
            </a:r>
            <a:r>
              <a:rPr kumimoji="1" lang="zh-CN" altLang="en-US" sz="2400" b="1">
                <a:latin typeface="Times New Roman" pitchFamily="18" charset="0"/>
              </a:rPr>
              <a:t>，可以调节回差电压</a:t>
            </a:r>
          </a:p>
        </p:txBody>
      </p:sp>
      <p:grpSp>
        <p:nvGrpSpPr>
          <p:cNvPr id="6" name="Group 29"/>
          <p:cNvGrpSpPr>
            <a:grpSpLocks/>
          </p:cNvGrpSpPr>
          <p:nvPr/>
        </p:nvGrpSpPr>
        <p:grpSpPr bwMode="auto">
          <a:xfrm>
            <a:off x="8735484" y="3763966"/>
            <a:ext cx="2582332" cy="719138"/>
            <a:chOff x="3648" y="2280"/>
            <a:chExt cx="1220" cy="453"/>
          </a:xfrm>
        </p:grpSpPr>
        <p:sp>
          <p:nvSpPr>
            <p:cNvPr id="338974" name="Rectangle 30"/>
            <p:cNvSpPr>
              <a:spLocks noChangeArrowheads="1"/>
            </p:cNvSpPr>
            <p:nvPr/>
          </p:nvSpPr>
          <p:spPr bwMode="auto">
            <a:xfrm>
              <a:off x="4010" y="2499"/>
              <a:ext cx="454"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338975" name="Line 31"/>
            <p:cNvSpPr>
              <a:spLocks noChangeShapeType="1"/>
            </p:cNvSpPr>
            <p:nvPr/>
          </p:nvSpPr>
          <p:spPr bwMode="auto">
            <a:xfrm>
              <a:off x="4207" y="2471"/>
              <a:ext cx="15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8976" name="Line 32"/>
            <p:cNvSpPr>
              <a:spLocks noChangeShapeType="1"/>
            </p:cNvSpPr>
            <p:nvPr/>
          </p:nvSpPr>
          <p:spPr bwMode="auto">
            <a:xfrm>
              <a:off x="4286" y="2299"/>
              <a:ext cx="15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8977" name="Line 33"/>
            <p:cNvSpPr>
              <a:spLocks noChangeShapeType="1"/>
            </p:cNvSpPr>
            <p:nvPr/>
          </p:nvSpPr>
          <p:spPr bwMode="auto">
            <a:xfrm>
              <a:off x="4286" y="2299"/>
              <a:ext cx="0" cy="17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8978" name="Line 34"/>
            <p:cNvSpPr>
              <a:spLocks noChangeShapeType="1"/>
            </p:cNvSpPr>
            <p:nvPr/>
          </p:nvSpPr>
          <p:spPr bwMode="auto">
            <a:xfrm>
              <a:off x="4365" y="2299"/>
              <a:ext cx="0" cy="17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8979" name="Text Box 35"/>
            <p:cNvSpPr txBox="1">
              <a:spLocks noChangeArrowheads="1"/>
            </p:cNvSpPr>
            <p:nvPr/>
          </p:nvSpPr>
          <p:spPr bwMode="auto">
            <a:xfrm>
              <a:off x="4032" y="2280"/>
              <a:ext cx="15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38980" name="Line 36"/>
            <p:cNvSpPr>
              <a:spLocks noChangeShapeType="1"/>
            </p:cNvSpPr>
            <p:nvPr/>
          </p:nvSpPr>
          <p:spPr bwMode="auto">
            <a:xfrm>
              <a:off x="3695" y="2643"/>
              <a:ext cx="315"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8981" name="Line 37"/>
            <p:cNvSpPr>
              <a:spLocks noChangeShapeType="1"/>
            </p:cNvSpPr>
            <p:nvPr/>
          </p:nvSpPr>
          <p:spPr bwMode="auto">
            <a:xfrm>
              <a:off x="4483" y="2643"/>
              <a:ext cx="31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8982" name="Text Box 38"/>
            <p:cNvSpPr txBox="1">
              <a:spLocks noChangeArrowheads="1"/>
            </p:cNvSpPr>
            <p:nvPr/>
          </p:nvSpPr>
          <p:spPr bwMode="auto">
            <a:xfrm>
              <a:off x="3648" y="2400"/>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38983" name="Text Box 39"/>
            <p:cNvSpPr txBox="1">
              <a:spLocks noChangeArrowheads="1"/>
            </p:cNvSpPr>
            <p:nvPr/>
          </p:nvSpPr>
          <p:spPr bwMode="auto">
            <a:xfrm>
              <a:off x="4642" y="2402"/>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7" name="Group 40"/>
          <p:cNvGrpSpPr>
            <a:grpSpLocks/>
          </p:cNvGrpSpPr>
          <p:nvPr/>
        </p:nvGrpSpPr>
        <p:grpSpPr bwMode="auto">
          <a:xfrm>
            <a:off x="8398933" y="5343526"/>
            <a:ext cx="3168651" cy="768350"/>
            <a:chOff x="3742" y="3270"/>
            <a:chExt cx="1497" cy="484"/>
          </a:xfrm>
        </p:grpSpPr>
        <p:grpSp>
          <p:nvGrpSpPr>
            <p:cNvPr id="8" name="Group 41"/>
            <p:cNvGrpSpPr>
              <a:grpSpLocks/>
            </p:cNvGrpSpPr>
            <p:nvPr/>
          </p:nvGrpSpPr>
          <p:grpSpPr bwMode="auto">
            <a:xfrm>
              <a:off x="3742" y="3270"/>
              <a:ext cx="1497" cy="456"/>
              <a:chOff x="3742" y="3270"/>
              <a:chExt cx="1497" cy="456"/>
            </a:xfrm>
          </p:grpSpPr>
          <p:sp>
            <p:nvSpPr>
              <p:cNvPr id="338986" name="Rectangle 42"/>
              <p:cNvSpPr>
                <a:spLocks noChangeArrowheads="1"/>
              </p:cNvSpPr>
              <p:nvPr/>
            </p:nvSpPr>
            <p:spPr bwMode="auto">
              <a:xfrm>
                <a:off x="4260" y="3492"/>
                <a:ext cx="440"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sp>
            <p:nvSpPr>
              <p:cNvPr id="338987" name="Line 43"/>
              <p:cNvSpPr>
                <a:spLocks noChangeShapeType="1"/>
              </p:cNvSpPr>
              <p:nvPr/>
            </p:nvSpPr>
            <p:spPr bwMode="auto">
              <a:xfrm>
                <a:off x="4443" y="3438"/>
                <a:ext cx="147"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8988" name="Line 44"/>
              <p:cNvSpPr>
                <a:spLocks noChangeShapeType="1"/>
              </p:cNvSpPr>
              <p:nvPr/>
            </p:nvSpPr>
            <p:spPr bwMode="auto">
              <a:xfrm>
                <a:off x="4517" y="3287"/>
                <a:ext cx="14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8989" name="Line 45"/>
              <p:cNvSpPr>
                <a:spLocks noChangeShapeType="1"/>
              </p:cNvSpPr>
              <p:nvPr/>
            </p:nvSpPr>
            <p:spPr bwMode="auto">
              <a:xfrm>
                <a:off x="4517" y="3287"/>
                <a:ext cx="0" cy="151"/>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8990" name="Line 46"/>
              <p:cNvSpPr>
                <a:spLocks noChangeShapeType="1"/>
              </p:cNvSpPr>
              <p:nvPr/>
            </p:nvSpPr>
            <p:spPr bwMode="auto">
              <a:xfrm>
                <a:off x="4590" y="3287"/>
                <a:ext cx="0" cy="151"/>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8991" name="Text Box 47"/>
              <p:cNvSpPr txBox="1">
                <a:spLocks noChangeArrowheads="1"/>
              </p:cNvSpPr>
              <p:nvPr/>
            </p:nvSpPr>
            <p:spPr bwMode="auto">
              <a:xfrm>
                <a:off x="4290" y="3270"/>
                <a:ext cx="210"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1</a:t>
                </a:r>
              </a:p>
            </p:txBody>
          </p:sp>
          <p:sp>
            <p:nvSpPr>
              <p:cNvPr id="338992" name="Line 48"/>
              <p:cNvSpPr>
                <a:spLocks noChangeShapeType="1"/>
              </p:cNvSpPr>
              <p:nvPr/>
            </p:nvSpPr>
            <p:spPr bwMode="auto">
              <a:xfrm>
                <a:off x="3967" y="3590"/>
                <a:ext cx="293"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8993" name="Line 49"/>
              <p:cNvSpPr>
                <a:spLocks noChangeShapeType="1"/>
              </p:cNvSpPr>
              <p:nvPr/>
            </p:nvSpPr>
            <p:spPr bwMode="auto">
              <a:xfrm>
                <a:off x="4700" y="3590"/>
                <a:ext cx="293"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8994" name="Text Box 50"/>
              <p:cNvSpPr txBox="1">
                <a:spLocks noChangeArrowheads="1"/>
              </p:cNvSpPr>
              <p:nvPr/>
            </p:nvSpPr>
            <p:spPr bwMode="auto">
              <a:xfrm>
                <a:off x="3742" y="3414"/>
                <a:ext cx="249"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38995" name="Text Box 51"/>
              <p:cNvSpPr txBox="1">
                <a:spLocks noChangeArrowheads="1"/>
              </p:cNvSpPr>
              <p:nvPr/>
            </p:nvSpPr>
            <p:spPr bwMode="auto">
              <a:xfrm>
                <a:off x="4940" y="3414"/>
                <a:ext cx="299"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 useBgFill="1">
          <p:nvSpPr>
            <p:cNvPr id="338996" name="Oval 52"/>
            <p:cNvSpPr>
              <a:spLocks noChangeArrowheads="1"/>
            </p:cNvSpPr>
            <p:nvPr/>
          </p:nvSpPr>
          <p:spPr bwMode="auto">
            <a:xfrm>
              <a:off x="4693" y="3425"/>
              <a:ext cx="73" cy="329"/>
            </a:xfrm>
            <a:prstGeom prst="ellipse">
              <a:avLst/>
            </a:prstGeom>
            <a:ln w="28575">
              <a:solidFill>
                <a:schemeClr val="tx1"/>
              </a:solidFill>
              <a:round/>
              <a:headEnd/>
              <a:tailEnd/>
            </a:ln>
            <a:effectLst/>
          </p:spPr>
          <p:txBody>
            <a:bodyPr lIns="90000" tIns="46800" rIns="90000" bIns="46800" anchor="ctr">
              <a:spAutoFit/>
            </a:bodyPr>
            <a:lstStyle/>
            <a:p>
              <a:endParaRPr lang="zh-CN" altLang="en-US"/>
            </a:p>
          </p:txBody>
        </p:sp>
      </p:grpSp>
      <p:sp>
        <p:nvSpPr>
          <p:cNvPr id="338997" name="Rectangle 53"/>
          <p:cNvSpPr>
            <a:spLocks noChangeArrowheads="1"/>
          </p:cNvSpPr>
          <p:nvPr/>
        </p:nvSpPr>
        <p:spPr bwMode="auto">
          <a:xfrm>
            <a:off x="7414684" y="3878264"/>
            <a:ext cx="1377949" cy="833178"/>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逻辑</a:t>
            </a:r>
          </a:p>
          <a:p>
            <a:r>
              <a:rPr kumimoji="1" lang="zh-CN" altLang="en-US" sz="2400" b="1">
                <a:latin typeface="Times New Roman" pitchFamily="18" charset="0"/>
              </a:rPr>
              <a:t>符号</a:t>
            </a:r>
          </a:p>
        </p:txBody>
      </p:sp>
      <p:sp>
        <p:nvSpPr>
          <p:cNvPr id="338998" name="Rectangle 54"/>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38999" name="Text Box 55"/>
          <p:cNvSpPr txBox="1">
            <a:spLocks noChangeArrowheads="1"/>
          </p:cNvSpPr>
          <p:nvPr/>
        </p:nvSpPr>
        <p:spPr bwMode="auto">
          <a:xfrm>
            <a:off x="814918" y="379413"/>
            <a:ext cx="3649133"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CC3300"/>
                </a:solidFill>
                <a:latin typeface="Times New Roman" pitchFamily="18" charset="0"/>
              </a:rPr>
              <a:t>3</a:t>
            </a:r>
            <a:r>
              <a:rPr kumimoji="1" lang="zh-CN" altLang="en-US" sz="2400" b="1">
                <a:solidFill>
                  <a:srgbClr val="CC3300"/>
                </a:solidFill>
                <a:latin typeface="Times New Roman" pitchFamily="18" charset="0"/>
              </a:rPr>
              <a:t>、求回差</a:t>
            </a:r>
          </a:p>
        </p:txBody>
      </p:sp>
      <p:sp>
        <p:nvSpPr>
          <p:cNvPr id="339000" name="Text Box 56"/>
          <p:cNvSpPr txBox="1">
            <a:spLocks noChangeArrowheads="1"/>
          </p:cNvSpPr>
          <p:nvPr/>
        </p:nvSpPr>
        <p:spPr bwMode="auto">
          <a:xfrm>
            <a:off x="431801" y="981075"/>
            <a:ext cx="491138" cy="463846"/>
          </a:xfrm>
          <a:prstGeom prst="rect">
            <a:avLst/>
          </a:prstGeom>
          <a:noFill/>
          <a:ln w="28575">
            <a:noFill/>
            <a:miter lim="800000"/>
            <a:headEnd/>
            <a:tailEnd/>
          </a:ln>
          <a:effectLst/>
        </p:spPr>
        <p:txBody>
          <a:bodyPr wrap="none" lIns="90000" tIns="46800" rIns="90000" bIns="46800">
            <a:spAutoFit/>
          </a:bodyPr>
          <a:lstStyle/>
          <a:p>
            <a:r>
              <a:rPr kumimoji="1" lang="zh-CN" altLang="en-US" sz="2400" b="1">
                <a:latin typeface="Times New Roman" pitchFamily="18" charset="0"/>
              </a:rPr>
              <a:t>由</a:t>
            </a:r>
          </a:p>
        </p:txBody>
      </p:sp>
      <p:grpSp>
        <p:nvGrpSpPr>
          <p:cNvPr id="9" name="Group 57"/>
          <p:cNvGrpSpPr>
            <a:grpSpLocks/>
          </p:cNvGrpSpPr>
          <p:nvPr/>
        </p:nvGrpSpPr>
        <p:grpSpPr bwMode="auto">
          <a:xfrm>
            <a:off x="2639484" y="4459288"/>
            <a:ext cx="3448049" cy="2359784"/>
            <a:chOff x="1780" y="2858"/>
            <a:chExt cx="1629" cy="1282"/>
          </a:xfrm>
        </p:grpSpPr>
        <p:grpSp>
          <p:nvGrpSpPr>
            <p:cNvPr id="10" name="Group 58"/>
            <p:cNvGrpSpPr>
              <a:grpSpLocks/>
            </p:cNvGrpSpPr>
            <p:nvPr/>
          </p:nvGrpSpPr>
          <p:grpSpPr bwMode="auto">
            <a:xfrm>
              <a:off x="2018" y="3267"/>
              <a:ext cx="1138" cy="654"/>
              <a:chOff x="336" y="1104"/>
              <a:chExt cx="1296" cy="864"/>
            </a:xfrm>
          </p:grpSpPr>
          <p:sp>
            <p:nvSpPr>
              <p:cNvPr id="339003" name="Line 59"/>
              <p:cNvSpPr>
                <a:spLocks noChangeShapeType="1"/>
              </p:cNvSpPr>
              <p:nvPr/>
            </p:nvSpPr>
            <p:spPr bwMode="auto">
              <a:xfrm>
                <a:off x="336" y="1104"/>
                <a:ext cx="432" cy="0"/>
              </a:xfrm>
              <a:prstGeom prst="line">
                <a:avLst/>
              </a:prstGeom>
              <a:noFill/>
              <a:ln w="38100">
                <a:solidFill>
                  <a:srgbClr val="0033CC"/>
                </a:solidFill>
                <a:round/>
                <a:headEnd/>
                <a:tailEnd/>
              </a:ln>
              <a:effectLst/>
            </p:spPr>
            <p:txBody>
              <a:bodyPr wrap="none" lIns="90000" tIns="46800" rIns="90000" bIns="46800">
                <a:spAutoFit/>
              </a:bodyPr>
              <a:lstStyle/>
              <a:p>
                <a:endParaRPr lang="zh-CN" altLang="en-US"/>
              </a:p>
            </p:txBody>
          </p:sp>
          <p:sp>
            <p:nvSpPr>
              <p:cNvPr id="339004" name="Line 60"/>
              <p:cNvSpPr>
                <a:spLocks noChangeShapeType="1"/>
              </p:cNvSpPr>
              <p:nvPr/>
            </p:nvSpPr>
            <p:spPr bwMode="auto">
              <a:xfrm>
                <a:off x="768" y="1104"/>
                <a:ext cx="192" cy="0"/>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339005" name="Line 61"/>
              <p:cNvSpPr>
                <a:spLocks noChangeShapeType="1"/>
              </p:cNvSpPr>
              <p:nvPr/>
            </p:nvSpPr>
            <p:spPr bwMode="auto">
              <a:xfrm>
                <a:off x="1152" y="1104"/>
                <a:ext cx="0" cy="480"/>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339006" name="Line 62"/>
              <p:cNvSpPr>
                <a:spLocks noChangeShapeType="1"/>
              </p:cNvSpPr>
              <p:nvPr/>
            </p:nvSpPr>
            <p:spPr bwMode="auto">
              <a:xfrm>
                <a:off x="1152" y="1968"/>
                <a:ext cx="480" cy="0"/>
              </a:xfrm>
              <a:prstGeom prst="line">
                <a:avLst/>
              </a:prstGeom>
              <a:noFill/>
              <a:ln w="38100">
                <a:solidFill>
                  <a:srgbClr val="FF0000"/>
                </a:solidFill>
                <a:round/>
                <a:headEnd/>
                <a:tailEnd/>
              </a:ln>
              <a:effectLst/>
            </p:spPr>
            <p:txBody>
              <a:bodyPr lIns="90000" tIns="46800" rIns="90000" bIns="46800">
                <a:spAutoFit/>
              </a:bodyPr>
              <a:lstStyle/>
              <a:p>
                <a:endParaRPr lang="zh-CN" altLang="en-US"/>
              </a:p>
            </p:txBody>
          </p:sp>
          <p:sp>
            <p:nvSpPr>
              <p:cNvPr id="339007" name="Line 63"/>
              <p:cNvSpPr>
                <a:spLocks noChangeShapeType="1"/>
              </p:cNvSpPr>
              <p:nvPr/>
            </p:nvSpPr>
            <p:spPr bwMode="auto">
              <a:xfrm>
                <a:off x="912" y="1104"/>
                <a:ext cx="24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39008" name="Line 64"/>
              <p:cNvSpPr>
                <a:spLocks noChangeShapeType="1"/>
              </p:cNvSpPr>
              <p:nvPr/>
            </p:nvSpPr>
            <p:spPr bwMode="auto">
              <a:xfrm>
                <a:off x="1152" y="1200"/>
                <a:ext cx="0" cy="76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grpSp>
          <p:nvGrpSpPr>
            <p:cNvPr id="11" name="Group 65"/>
            <p:cNvGrpSpPr>
              <a:grpSpLocks/>
            </p:cNvGrpSpPr>
            <p:nvPr/>
          </p:nvGrpSpPr>
          <p:grpSpPr bwMode="auto">
            <a:xfrm>
              <a:off x="2018" y="3267"/>
              <a:ext cx="1138" cy="654"/>
              <a:chOff x="336" y="1104"/>
              <a:chExt cx="1296" cy="864"/>
            </a:xfrm>
          </p:grpSpPr>
          <p:sp>
            <p:nvSpPr>
              <p:cNvPr id="339010" name="Line 66"/>
              <p:cNvSpPr>
                <a:spLocks noChangeShapeType="1"/>
              </p:cNvSpPr>
              <p:nvPr/>
            </p:nvSpPr>
            <p:spPr bwMode="auto">
              <a:xfrm flipH="1">
                <a:off x="864" y="1968"/>
                <a:ext cx="288" cy="0"/>
              </a:xfrm>
              <a:prstGeom prst="line">
                <a:avLst/>
              </a:prstGeom>
              <a:noFill/>
              <a:ln w="57150">
                <a:solidFill>
                  <a:srgbClr val="CC3300"/>
                </a:solidFill>
                <a:round/>
                <a:headEnd/>
                <a:tailEnd type="triangle" w="med" len="lg"/>
              </a:ln>
              <a:effectLst/>
            </p:spPr>
            <p:txBody>
              <a:bodyPr lIns="90000" tIns="46800" rIns="90000" bIns="46800">
                <a:spAutoFit/>
              </a:bodyPr>
              <a:lstStyle/>
              <a:p>
                <a:endParaRPr lang="zh-CN" altLang="en-US"/>
              </a:p>
            </p:txBody>
          </p:sp>
          <p:sp>
            <p:nvSpPr>
              <p:cNvPr id="339011" name="Line 67"/>
              <p:cNvSpPr>
                <a:spLocks noChangeShapeType="1"/>
              </p:cNvSpPr>
              <p:nvPr/>
            </p:nvSpPr>
            <p:spPr bwMode="auto">
              <a:xfrm flipV="1">
                <a:off x="720" y="1488"/>
                <a:ext cx="0" cy="480"/>
              </a:xfrm>
              <a:prstGeom prst="line">
                <a:avLst/>
              </a:prstGeom>
              <a:noFill/>
              <a:ln w="57150">
                <a:solidFill>
                  <a:srgbClr val="CC3300"/>
                </a:solidFill>
                <a:round/>
                <a:headEnd/>
                <a:tailEnd type="triangle" w="med" len="lg"/>
              </a:ln>
              <a:effectLst/>
            </p:spPr>
            <p:txBody>
              <a:bodyPr lIns="90000" tIns="46800" rIns="90000" bIns="46800">
                <a:spAutoFit/>
              </a:bodyPr>
              <a:lstStyle/>
              <a:p>
                <a:endParaRPr lang="zh-CN" altLang="en-US"/>
              </a:p>
            </p:txBody>
          </p:sp>
          <p:sp>
            <p:nvSpPr>
              <p:cNvPr id="339012" name="Line 68"/>
              <p:cNvSpPr>
                <a:spLocks noChangeShapeType="1"/>
              </p:cNvSpPr>
              <p:nvPr/>
            </p:nvSpPr>
            <p:spPr bwMode="auto">
              <a:xfrm>
                <a:off x="720" y="1968"/>
                <a:ext cx="24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9013" name="Line 69"/>
              <p:cNvSpPr>
                <a:spLocks noChangeShapeType="1"/>
              </p:cNvSpPr>
              <p:nvPr/>
            </p:nvSpPr>
            <p:spPr bwMode="auto">
              <a:xfrm>
                <a:off x="720" y="1104"/>
                <a:ext cx="0" cy="624"/>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9014" name="Line 70"/>
              <p:cNvSpPr>
                <a:spLocks noChangeShapeType="1"/>
              </p:cNvSpPr>
              <p:nvPr/>
            </p:nvSpPr>
            <p:spPr bwMode="auto">
              <a:xfrm>
                <a:off x="1152" y="1968"/>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9015" name="Line 71"/>
              <p:cNvSpPr>
                <a:spLocks noChangeShapeType="1"/>
              </p:cNvSpPr>
              <p:nvPr/>
            </p:nvSpPr>
            <p:spPr bwMode="auto">
              <a:xfrm flipH="1">
                <a:off x="336" y="1104"/>
                <a:ext cx="384"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sp>
          <p:nvSpPr>
            <p:cNvPr id="339016" name="Text Box 72"/>
            <p:cNvSpPr txBox="1">
              <a:spLocks noChangeArrowheads="1"/>
            </p:cNvSpPr>
            <p:nvPr/>
          </p:nvSpPr>
          <p:spPr bwMode="auto">
            <a:xfrm>
              <a:off x="2600" y="3941"/>
              <a:ext cx="361" cy="185"/>
            </a:xfrm>
            <a:prstGeom prst="rect">
              <a:avLst/>
            </a:prstGeom>
            <a:noFill/>
            <a:ln w="28575">
              <a:noFill/>
              <a:miter lim="800000"/>
              <a:headEnd/>
              <a:tailEnd/>
            </a:ln>
            <a:effectLst/>
          </p:spPr>
          <p:txBody>
            <a:bodyPr lIns="90000" tIns="46800" rIns="90000" bIns="46800">
              <a:spAutoFit/>
            </a:bodyPr>
            <a:lstStyle/>
            <a:p>
              <a:r>
                <a:rPr kumimoji="1" lang="en-US" altLang="zh-CN" sz="1600" b="1">
                  <a:latin typeface="Times New Roman" pitchFamily="18" charset="0"/>
                </a:rPr>
                <a:t>V</a:t>
              </a:r>
              <a:r>
                <a:rPr kumimoji="1" lang="en-US" altLang="zh-CN" sz="1600" b="1" baseline="-25000">
                  <a:latin typeface="Times New Roman" pitchFamily="18" charset="0"/>
                </a:rPr>
                <a:t>T+</a:t>
              </a:r>
            </a:p>
          </p:txBody>
        </p:sp>
        <p:sp>
          <p:nvSpPr>
            <p:cNvPr id="339017" name="Text Box 73"/>
            <p:cNvSpPr txBox="1">
              <a:spLocks noChangeArrowheads="1"/>
            </p:cNvSpPr>
            <p:nvPr/>
          </p:nvSpPr>
          <p:spPr bwMode="auto">
            <a:xfrm>
              <a:off x="2220" y="3941"/>
              <a:ext cx="335" cy="185"/>
            </a:xfrm>
            <a:prstGeom prst="rect">
              <a:avLst/>
            </a:prstGeom>
            <a:noFill/>
            <a:ln w="28575">
              <a:noFill/>
              <a:miter lim="800000"/>
              <a:headEnd/>
              <a:tailEnd/>
            </a:ln>
            <a:effectLst/>
          </p:spPr>
          <p:txBody>
            <a:bodyPr lIns="90000" tIns="46800" rIns="90000" bIns="46800">
              <a:spAutoFit/>
            </a:bodyPr>
            <a:lstStyle/>
            <a:p>
              <a:r>
                <a:rPr kumimoji="1" lang="en-US" altLang="zh-CN" sz="1600" b="1">
                  <a:latin typeface="Times New Roman" pitchFamily="18" charset="0"/>
                </a:rPr>
                <a:t>V</a:t>
              </a:r>
              <a:r>
                <a:rPr kumimoji="1" lang="en-US" altLang="zh-CN" sz="1600" b="1" baseline="-25000">
                  <a:latin typeface="Times New Roman" pitchFamily="18" charset="0"/>
                </a:rPr>
                <a:t>T-</a:t>
              </a:r>
            </a:p>
          </p:txBody>
        </p:sp>
        <p:grpSp>
          <p:nvGrpSpPr>
            <p:cNvPr id="12" name="Group 74"/>
            <p:cNvGrpSpPr>
              <a:grpSpLocks/>
            </p:cNvGrpSpPr>
            <p:nvPr/>
          </p:nvGrpSpPr>
          <p:grpSpPr bwMode="auto">
            <a:xfrm>
              <a:off x="1780" y="2858"/>
              <a:ext cx="1629" cy="1282"/>
              <a:chOff x="1780" y="2858"/>
              <a:chExt cx="1629" cy="1282"/>
            </a:xfrm>
          </p:grpSpPr>
          <p:sp>
            <p:nvSpPr>
              <p:cNvPr id="339019" name="Line 75"/>
              <p:cNvSpPr>
                <a:spLocks noChangeShapeType="1"/>
              </p:cNvSpPr>
              <p:nvPr/>
            </p:nvSpPr>
            <p:spPr bwMode="auto">
              <a:xfrm flipV="1">
                <a:off x="2018" y="2976"/>
                <a:ext cx="0" cy="98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39020" name="Line 76"/>
              <p:cNvSpPr>
                <a:spLocks noChangeShapeType="1"/>
              </p:cNvSpPr>
              <p:nvPr/>
            </p:nvSpPr>
            <p:spPr bwMode="auto">
              <a:xfrm>
                <a:off x="2018" y="3958"/>
                <a:ext cx="1391"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9021" name="Text Box 77"/>
              <p:cNvSpPr txBox="1">
                <a:spLocks noChangeArrowheads="1"/>
              </p:cNvSpPr>
              <p:nvPr/>
            </p:nvSpPr>
            <p:spPr bwMode="auto">
              <a:xfrm>
                <a:off x="3231" y="3921"/>
                <a:ext cx="171" cy="219"/>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Monotype Corsiva" pitchFamily="66" charset="0"/>
                  </a:rPr>
                  <a:t>v</a:t>
                </a:r>
                <a:r>
                  <a:rPr kumimoji="1" lang="en-US" altLang="zh-CN" sz="2000" b="1" baseline="-25000">
                    <a:latin typeface="Times New Roman" pitchFamily="18" charset="0"/>
                  </a:rPr>
                  <a:t>I</a:t>
                </a:r>
              </a:p>
            </p:txBody>
          </p:sp>
          <p:sp>
            <p:nvSpPr>
              <p:cNvPr id="339022" name="Text Box 78"/>
              <p:cNvSpPr txBox="1">
                <a:spLocks noChangeArrowheads="1"/>
              </p:cNvSpPr>
              <p:nvPr/>
            </p:nvSpPr>
            <p:spPr bwMode="auto">
              <a:xfrm>
                <a:off x="1780" y="2858"/>
                <a:ext cx="202" cy="219"/>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Monotype Corsiva" pitchFamily="66" charset="0"/>
                  </a:rPr>
                  <a:t>v</a:t>
                </a:r>
                <a:r>
                  <a:rPr kumimoji="1" lang="en-US" altLang="zh-CN" sz="2000" b="1" baseline="-25000">
                    <a:latin typeface="Times New Roman" pitchFamily="18" charset="0"/>
                  </a:rPr>
                  <a:t>O</a:t>
                </a:r>
              </a:p>
            </p:txBody>
          </p:sp>
        </p:grpSp>
      </p:grpSp>
      <p:sp>
        <p:nvSpPr>
          <p:cNvPr id="339023" name="Rectangle 79"/>
          <p:cNvSpPr>
            <a:spLocks noChangeArrowheads="1"/>
          </p:cNvSpPr>
          <p:nvPr/>
        </p:nvSpPr>
        <p:spPr bwMode="auto">
          <a:xfrm>
            <a:off x="7404101" y="5310189"/>
            <a:ext cx="1377951" cy="833178"/>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逻辑</a:t>
            </a:r>
          </a:p>
          <a:p>
            <a:r>
              <a:rPr kumimoji="1" lang="zh-CN" altLang="en-US" sz="2400" b="1">
                <a:latin typeface="Times New Roman" pitchFamily="18" charset="0"/>
              </a:rPr>
              <a:t>符号</a:t>
            </a:r>
          </a:p>
        </p:txBody>
      </p:sp>
      <p:sp>
        <p:nvSpPr>
          <p:cNvPr id="339024" name="Text Box 80"/>
          <p:cNvSpPr txBox="1">
            <a:spLocks noChangeArrowheads="1"/>
          </p:cNvSpPr>
          <p:nvPr/>
        </p:nvSpPr>
        <p:spPr bwMode="auto">
          <a:xfrm>
            <a:off x="7920567" y="2852738"/>
            <a:ext cx="3556000" cy="494624"/>
          </a:xfrm>
          <a:prstGeom prst="rect">
            <a:avLst/>
          </a:prstGeom>
          <a:noFill/>
          <a:ln w="28575">
            <a:noFill/>
            <a:miter lim="800000"/>
            <a:headEnd/>
            <a:tailEnd/>
          </a:ln>
          <a:effectLst/>
        </p:spPr>
        <p:txBody>
          <a:bodyPr lIns="90000" tIns="46800" rIns="90000" bIns="46800">
            <a:spAutoFit/>
          </a:bodyPr>
          <a:lstStyle/>
          <a:p>
            <a:pPr algn="ctr"/>
            <a:r>
              <a:rPr kumimoji="1" lang="zh-CN" altLang="en-US" sz="2600" b="1">
                <a:solidFill>
                  <a:srgbClr val="CC3300"/>
                </a:solidFill>
                <a:latin typeface="Times New Roman" pitchFamily="18" charset="0"/>
              </a:rPr>
              <a:t>电压传输特性</a:t>
            </a:r>
          </a:p>
        </p:txBody>
      </p:sp>
      <p:sp>
        <p:nvSpPr>
          <p:cNvPr id="339025" name="Text Box 81"/>
          <p:cNvSpPr txBox="1">
            <a:spLocks noChangeArrowheads="1"/>
          </p:cNvSpPr>
          <p:nvPr/>
        </p:nvSpPr>
        <p:spPr bwMode="auto">
          <a:xfrm>
            <a:off x="334433" y="3573463"/>
            <a:ext cx="7103533" cy="907044"/>
          </a:xfrm>
          <a:prstGeom prst="rect">
            <a:avLst/>
          </a:prstGeom>
          <a:noFill/>
          <a:ln w="28575">
            <a:noFill/>
            <a:miter lim="800000"/>
            <a:headEnd/>
            <a:tailEnd/>
          </a:ln>
          <a:effectLst/>
        </p:spPr>
        <p:txBody>
          <a:bodyPr lIns="90000" tIns="46800" rIns="90000" bIns="46800">
            <a:spAutoFit/>
          </a:bodyPr>
          <a:lstStyle/>
          <a:p>
            <a:pPr>
              <a:lnSpc>
                <a:spcPct val="110000"/>
              </a:lnSpc>
            </a:pPr>
            <a:r>
              <a:rPr kumimoji="1" lang="en-US" altLang="zh-CN" sz="2400" b="1">
                <a:solidFill>
                  <a:srgbClr val="993300"/>
                </a:solidFill>
                <a:latin typeface="Times New Roman" pitchFamily="18" charset="0"/>
              </a:rPr>
              <a:t>    P403  8.2.2</a:t>
            </a:r>
            <a:r>
              <a:rPr kumimoji="1" lang="zh-CN" altLang="en-US" sz="2400" b="1">
                <a:solidFill>
                  <a:srgbClr val="993300"/>
                </a:solidFill>
                <a:latin typeface="Times New Roman" pitchFamily="18" charset="0"/>
              </a:rPr>
              <a:t>集成施密特触发器介绍了</a:t>
            </a:r>
          </a:p>
          <a:p>
            <a:pPr>
              <a:lnSpc>
                <a:spcPct val="110000"/>
              </a:lnSpc>
            </a:pPr>
            <a:r>
              <a:rPr kumimoji="1" lang="en-US" altLang="zh-CN" sz="2400" b="1">
                <a:solidFill>
                  <a:srgbClr val="0033CC"/>
                </a:solidFill>
                <a:latin typeface="Times New Roman" pitchFamily="18" charset="0"/>
              </a:rPr>
              <a:t>CC40106——</a:t>
            </a:r>
            <a:r>
              <a:rPr kumimoji="1" lang="zh-CN" altLang="en-US" sz="2400" b="1">
                <a:solidFill>
                  <a:srgbClr val="0033CC"/>
                </a:solidFill>
                <a:latin typeface="Times New Roman" pitchFamily="18" charset="0"/>
              </a:rPr>
              <a:t>施密特反相器</a:t>
            </a:r>
          </a:p>
        </p:txBody>
      </p:sp>
      <p:sp>
        <p:nvSpPr>
          <p:cNvPr id="339026" name="Text Box 82"/>
          <p:cNvSpPr txBox="1">
            <a:spLocks noChangeArrowheads="1"/>
          </p:cNvSpPr>
          <p:nvPr/>
        </p:nvSpPr>
        <p:spPr bwMode="auto">
          <a:xfrm>
            <a:off x="431801" y="5373689"/>
            <a:ext cx="2544233" cy="894733"/>
          </a:xfrm>
          <a:prstGeom prst="rect">
            <a:avLst/>
          </a:prstGeom>
          <a:noFill/>
          <a:ln w="28575">
            <a:noFill/>
            <a:miter lim="800000"/>
            <a:headEnd/>
            <a:tailEnd/>
          </a:ln>
          <a:effectLst/>
        </p:spPr>
        <p:txBody>
          <a:bodyPr lIns="90000" tIns="46800" rIns="90000" bIns="46800">
            <a:spAutoFit/>
          </a:bodyPr>
          <a:lstStyle/>
          <a:p>
            <a:pPr algn="ctr"/>
            <a:r>
              <a:rPr kumimoji="1" lang="zh-CN" altLang="en-US" sz="2600" b="1">
                <a:solidFill>
                  <a:srgbClr val="CC3300"/>
                </a:solidFill>
                <a:latin typeface="Times New Roman" pitchFamily="18" charset="0"/>
              </a:rPr>
              <a:t>电压</a:t>
            </a:r>
          </a:p>
          <a:p>
            <a:pPr algn="ctr"/>
            <a:r>
              <a:rPr kumimoji="1" lang="zh-CN" altLang="en-US" sz="2600" b="1">
                <a:solidFill>
                  <a:srgbClr val="CC3300"/>
                </a:solidFill>
                <a:latin typeface="Times New Roman" pitchFamily="18" charset="0"/>
              </a:rPr>
              <a:t>传输特性</a:t>
            </a:r>
          </a:p>
        </p:txBody>
      </p:sp>
      <p:sp>
        <p:nvSpPr>
          <p:cNvPr id="339027" name="Text Box 83"/>
          <p:cNvSpPr txBox="1">
            <a:spLocks noChangeArrowheads="1"/>
          </p:cNvSpPr>
          <p:nvPr/>
        </p:nvSpPr>
        <p:spPr bwMode="auto">
          <a:xfrm>
            <a:off x="8784167" y="333375"/>
            <a:ext cx="1419276" cy="463846"/>
          </a:xfrm>
          <a:prstGeom prst="rect">
            <a:avLst/>
          </a:prstGeom>
          <a:noFill/>
          <a:ln w="28575">
            <a:noFill/>
            <a:miter lim="800000"/>
            <a:headEnd/>
            <a:tailEnd/>
          </a:ln>
          <a:effectLst/>
        </p:spPr>
        <p:txBody>
          <a:bodyPr wrap="none" lIns="90000" tIns="46800" rIns="90000" bIns="46800">
            <a:spAutoFit/>
          </a:bodyPr>
          <a:lstStyle/>
          <a:p>
            <a:r>
              <a:rPr lang="zh-CN" altLang="en-US" sz="2400" b="1"/>
              <a:t>同相输出</a:t>
            </a:r>
          </a:p>
        </p:txBody>
      </p:sp>
      <p:sp>
        <p:nvSpPr>
          <p:cNvPr id="339028" name="Text Box 84"/>
          <p:cNvSpPr txBox="1">
            <a:spLocks noChangeArrowheads="1"/>
          </p:cNvSpPr>
          <p:nvPr/>
        </p:nvSpPr>
        <p:spPr bwMode="auto">
          <a:xfrm>
            <a:off x="3888318" y="4581525"/>
            <a:ext cx="1419276" cy="463846"/>
          </a:xfrm>
          <a:prstGeom prst="rect">
            <a:avLst/>
          </a:prstGeom>
          <a:noFill/>
          <a:ln w="28575">
            <a:noFill/>
            <a:miter lim="800000"/>
            <a:headEnd/>
            <a:tailEnd/>
          </a:ln>
          <a:effectLst/>
        </p:spPr>
        <p:txBody>
          <a:bodyPr wrap="none" lIns="90000" tIns="46800" rIns="90000" bIns="46800">
            <a:spAutoFit/>
          </a:bodyPr>
          <a:lstStyle/>
          <a:p>
            <a:r>
              <a:rPr lang="zh-CN" altLang="en-US" sz="2400" b="1"/>
              <a:t>反相输出</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9000"/>
                                        </p:tgtEl>
                                        <p:attrNameLst>
                                          <p:attrName>style.visibility</p:attrName>
                                        </p:attrNameLst>
                                      </p:cBhvr>
                                      <p:to>
                                        <p:strVal val="visible"/>
                                      </p:to>
                                    </p:set>
                                    <p:animEffect transition="in" filter="blinds(horizontal)">
                                      <p:cBhvr>
                                        <p:cTn id="7" dur="500"/>
                                        <p:tgtEl>
                                          <p:spTgt spid="3390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38947"/>
                                        </p:tgtEl>
                                        <p:attrNameLst>
                                          <p:attrName>style.visibility</p:attrName>
                                        </p:attrNameLst>
                                      </p:cBhvr>
                                      <p:to>
                                        <p:strVal val="visible"/>
                                      </p:to>
                                    </p:set>
                                    <p:animEffect transition="in" filter="wipe(left)">
                                      <p:cBhvr>
                                        <p:cTn id="12" dur="500"/>
                                        <p:tgtEl>
                                          <p:spTgt spid="33894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33894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390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trips(downRigh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339027"/>
                                        </p:tgtEl>
                                        <p:attrNameLst>
                                          <p:attrName>style.visibility</p:attrName>
                                        </p:attrNameLst>
                                      </p:cBhvr>
                                      <p:to>
                                        <p:strVal val="visible"/>
                                      </p:to>
                                    </p:set>
                                    <p:animEffect transition="in" filter="box(in)">
                                      <p:cBhvr>
                                        <p:cTn id="30" dur="500"/>
                                        <p:tgtEl>
                                          <p:spTgt spid="33902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38946"/>
                                        </p:tgtEl>
                                        <p:attrNameLst>
                                          <p:attrName>style.visibility</p:attrName>
                                        </p:attrNameLst>
                                      </p:cBhvr>
                                      <p:to>
                                        <p:strVal val="visible"/>
                                      </p:to>
                                    </p:set>
                                    <p:animEffect transition="in" filter="wipe(up)">
                                      <p:cBhvr>
                                        <p:cTn id="35" dur="500"/>
                                        <p:tgtEl>
                                          <p:spTgt spid="33894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38971"/>
                                        </p:tgtEl>
                                        <p:attrNameLst>
                                          <p:attrName>style.visibility</p:attrName>
                                        </p:attrNameLst>
                                      </p:cBhvr>
                                      <p:to>
                                        <p:strVal val="visible"/>
                                      </p:to>
                                    </p:set>
                                    <p:animEffect transition="in" filter="wipe(left)">
                                      <p:cBhvr>
                                        <p:cTn id="40" dur="500"/>
                                        <p:tgtEl>
                                          <p:spTgt spid="338971"/>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33897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338997"/>
                                        </p:tgtEl>
                                        <p:attrNameLst>
                                          <p:attrName>style.visibility</p:attrName>
                                        </p:attrNameLst>
                                      </p:cBhvr>
                                      <p:to>
                                        <p:strVal val="visible"/>
                                      </p:to>
                                    </p:set>
                                    <p:animEffect transition="in" filter="dissolve">
                                      <p:cBhvr>
                                        <p:cTn id="49" dur="500"/>
                                        <p:tgtEl>
                                          <p:spTgt spid="338997"/>
                                        </p:tgtEl>
                                      </p:cBhvr>
                                    </p:animEffect>
                                  </p:childTnLst>
                                </p:cTn>
                              </p:par>
                            </p:childTnLst>
                          </p:cTn>
                        </p:par>
                        <p:par>
                          <p:cTn id="50" fill="hold">
                            <p:stCondLst>
                              <p:cond delay="500"/>
                            </p:stCondLst>
                            <p:childTnLst>
                              <p:par>
                                <p:cTn id="51" presetID="22" presetClass="entr" presetSubtype="8"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339025"/>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8" presetClass="entr" presetSubtype="6"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strips(downRight)">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33902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4" presetClass="entr" presetSubtype="16" fill="hold" grpId="0" nodeType="clickEffect">
                                  <p:stCondLst>
                                    <p:cond delay="0"/>
                                  </p:stCondLst>
                                  <p:childTnLst>
                                    <p:set>
                                      <p:cBhvr>
                                        <p:cTn id="70" dur="1" fill="hold">
                                          <p:stCondLst>
                                            <p:cond delay="0"/>
                                          </p:stCondLst>
                                        </p:cTn>
                                        <p:tgtEl>
                                          <p:spTgt spid="339028"/>
                                        </p:tgtEl>
                                        <p:attrNameLst>
                                          <p:attrName>style.visibility</p:attrName>
                                        </p:attrNameLst>
                                      </p:cBhvr>
                                      <p:to>
                                        <p:strVal val="visible"/>
                                      </p:to>
                                    </p:set>
                                    <p:animEffect transition="in" filter="box(in)">
                                      <p:cBhvr>
                                        <p:cTn id="71" dur="500"/>
                                        <p:tgtEl>
                                          <p:spTgt spid="339028"/>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grpId="0" nodeType="clickEffect">
                                  <p:stCondLst>
                                    <p:cond delay="0"/>
                                  </p:stCondLst>
                                  <p:childTnLst>
                                    <p:set>
                                      <p:cBhvr>
                                        <p:cTn id="75" dur="1" fill="hold">
                                          <p:stCondLst>
                                            <p:cond delay="0"/>
                                          </p:stCondLst>
                                        </p:cTn>
                                        <p:tgtEl>
                                          <p:spTgt spid="339023"/>
                                        </p:tgtEl>
                                        <p:attrNameLst>
                                          <p:attrName>style.visibility</p:attrName>
                                        </p:attrNameLst>
                                      </p:cBhvr>
                                      <p:to>
                                        <p:strVal val="visible"/>
                                      </p:to>
                                    </p:set>
                                    <p:animEffect transition="in" filter="dissolve">
                                      <p:cBhvr>
                                        <p:cTn id="76" dur="500"/>
                                        <p:tgtEl>
                                          <p:spTgt spid="339023"/>
                                        </p:tgtEl>
                                      </p:cBhvr>
                                    </p:animEffect>
                                  </p:childTnLst>
                                </p:cTn>
                              </p:par>
                            </p:childTnLst>
                          </p:cTn>
                        </p:par>
                        <p:par>
                          <p:cTn id="77" fill="hold">
                            <p:stCondLst>
                              <p:cond delay="500"/>
                            </p:stCondLst>
                            <p:childTnLst>
                              <p:par>
                                <p:cTn id="78" presetID="22" presetClass="entr" presetSubtype="8" fill="hold"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wipe(left)">
                                      <p:cBhvr>
                                        <p:cTn id="80" dur="500"/>
                                        <p:tgtEl>
                                          <p:spTgt spid="7"/>
                                        </p:tgtEl>
                                      </p:cBhvr>
                                    </p:animEffect>
                                  </p:childTnLst>
                                </p:cTn>
                              </p:par>
                            </p:childTnLst>
                          </p:cTn>
                        </p:par>
                        <p:par>
                          <p:cTn id="81" fill="hold">
                            <p:stCondLst>
                              <p:cond delay="1000"/>
                            </p:stCondLst>
                            <p:childTnLst>
                              <p:par>
                                <p:cTn id="82" presetID="2" presetClass="entr" presetSubtype="4" fill="hold" grpId="0" nodeType="afterEffect">
                                  <p:stCondLst>
                                    <p:cond delay="0"/>
                                  </p:stCondLst>
                                  <p:childTnLst>
                                    <p:set>
                                      <p:cBhvr>
                                        <p:cTn id="83" dur="1" fill="hold">
                                          <p:stCondLst>
                                            <p:cond delay="0"/>
                                          </p:stCondLst>
                                        </p:cTn>
                                        <p:tgtEl>
                                          <p:spTgt spid="338998"/>
                                        </p:tgtEl>
                                        <p:attrNameLst>
                                          <p:attrName>style.visibility</p:attrName>
                                        </p:attrNameLst>
                                      </p:cBhvr>
                                      <p:to>
                                        <p:strVal val="visible"/>
                                      </p:to>
                                    </p:set>
                                    <p:anim calcmode="lin" valueType="num">
                                      <p:cBhvr additive="base">
                                        <p:cTn id="84" dur="500" fill="hold"/>
                                        <p:tgtEl>
                                          <p:spTgt spid="338998"/>
                                        </p:tgtEl>
                                        <p:attrNameLst>
                                          <p:attrName>ppt_x</p:attrName>
                                        </p:attrNameLst>
                                      </p:cBhvr>
                                      <p:tavLst>
                                        <p:tav tm="0">
                                          <p:val>
                                            <p:strVal val="#ppt_x"/>
                                          </p:val>
                                        </p:tav>
                                        <p:tav tm="100000">
                                          <p:val>
                                            <p:strVal val="#ppt_x"/>
                                          </p:val>
                                        </p:tav>
                                      </p:tavLst>
                                    </p:anim>
                                    <p:anim calcmode="lin" valueType="num">
                                      <p:cBhvr additive="base">
                                        <p:cTn id="85" dur="500" fill="hold"/>
                                        <p:tgtEl>
                                          <p:spTgt spid="3389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46" grpId="0" autoUpdateAnimBg="0"/>
      <p:bldP spid="338972" grpId="0" autoUpdateAnimBg="0"/>
      <p:bldP spid="338997" grpId="0" autoUpdateAnimBg="0"/>
      <p:bldP spid="338998" grpId="0" autoUpdateAnimBg="0"/>
      <p:bldP spid="339000" grpId="0"/>
      <p:bldP spid="339023" grpId="0" autoUpdateAnimBg="0"/>
      <p:bldP spid="339024" grpId="0" autoUpdateAnimBg="0"/>
      <p:bldP spid="339025" grpId="0" autoUpdateAnimBg="0"/>
      <p:bldP spid="339026" grpId="0" autoUpdateAnimBg="0"/>
      <p:bldP spid="339027" grpId="0"/>
      <p:bldP spid="3390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灯片编号占位符 2"/>
          <p:cNvSpPr>
            <a:spLocks noGrp="1"/>
          </p:cNvSpPr>
          <p:nvPr>
            <p:ph type="sldNum" sz="quarter" idx="11"/>
          </p:nvPr>
        </p:nvSpPr>
        <p:spPr/>
        <p:txBody>
          <a:bodyPr/>
          <a:lstStyle/>
          <a:p>
            <a:fld id="{169E51FC-2E95-4387-AFD3-B122DEF34F77}" type="slidenum">
              <a:rPr lang="en-US" altLang="zh-CN"/>
              <a:pPr/>
              <a:t>34</a:t>
            </a:fld>
            <a:endParaRPr lang="en-US" altLang="zh-CN"/>
          </a:p>
        </p:txBody>
      </p:sp>
      <p:sp>
        <p:nvSpPr>
          <p:cNvPr id="142338" name="Rectangle 2"/>
          <p:cNvSpPr>
            <a:spLocks noGrp="1" noChangeArrowheads="1"/>
          </p:cNvSpPr>
          <p:nvPr>
            <p:ph type="title" idx="4294967295"/>
          </p:nvPr>
        </p:nvSpPr>
        <p:spPr>
          <a:xfrm>
            <a:off x="203200" y="388938"/>
            <a:ext cx="11176000" cy="519112"/>
          </a:xfrm>
        </p:spPr>
        <p:txBody>
          <a:bodyPr/>
          <a:lstStyle/>
          <a:p>
            <a:pPr algn="ctr"/>
            <a:r>
              <a:rPr lang="en-US" altLang="zh-CN" sz="2800" b="1" dirty="0" smtClean="0">
                <a:solidFill>
                  <a:srgbClr val="CC3300"/>
                </a:solidFill>
                <a:latin typeface="Times New Roman" pitchFamily="18" charset="0"/>
              </a:rPr>
              <a:t>6.3.2    </a:t>
            </a:r>
            <a:r>
              <a:rPr lang="zh-CN" altLang="en-US" sz="2800" b="1" dirty="0">
                <a:solidFill>
                  <a:srgbClr val="CC3300"/>
                </a:solidFill>
                <a:latin typeface="Times New Roman" pitchFamily="18" charset="0"/>
              </a:rPr>
              <a:t>施密特触发器的应用：</a:t>
            </a:r>
          </a:p>
        </p:txBody>
      </p:sp>
      <p:sp>
        <p:nvSpPr>
          <p:cNvPr id="142339" name="Text Box 3"/>
          <p:cNvSpPr txBox="1">
            <a:spLocks noChangeArrowheads="1"/>
          </p:cNvSpPr>
          <p:nvPr/>
        </p:nvSpPr>
        <p:spPr bwMode="auto">
          <a:xfrm>
            <a:off x="719667" y="1052513"/>
            <a:ext cx="8636000" cy="371513"/>
          </a:xfrm>
          <a:prstGeom prst="rect">
            <a:avLst/>
          </a:prstGeom>
          <a:noFill/>
          <a:ln w="28575">
            <a:noFill/>
            <a:miter lim="800000"/>
            <a:headEnd/>
            <a:tailEnd/>
          </a:ln>
          <a:effectLst/>
        </p:spPr>
        <p:txBody>
          <a:bodyPr lIns="90000" tIns="46800" rIns="90000" bIns="46800">
            <a:spAutoFit/>
          </a:bodyPr>
          <a:lstStyle/>
          <a:p>
            <a:r>
              <a:rPr kumimoji="1" lang="en-US" altLang="zh-CN" b="1">
                <a:solidFill>
                  <a:srgbClr val="0033CC"/>
                </a:solidFill>
                <a:latin typeface="Times New Roman" pitchFamily="18" charset="0"/>
              </a:rPr>
              <a:t>1</a:t>
            </a:r>
            <a:r>
              <a:rPr kumimoji="1" lang="zh-CN" altLang="en-US" b="1">
                <a:solidFill>
                  <a:srgbClr val="0033CC"/>
                </a:solidFill>
                <a:latin typeface="Times New Roman" pitchFamily="18" charset="0"/>
              </a:rPr>
              <a:t>、 波形变换</a:t>
            </a:r>
          </a:p>
        </p:txBody>
      </p:sp>
      <p:grpSp>
        <p:nvGrpSpPr>
          <p:cNvPr id="2" name="Group 4"/>
          <p:cNvGrpSpPr>
            <a:grpSpLocks/>
          </p:cNvGrpSpPr>
          <p:nvPr/>
        </p:nvGrpSpPr>
        <p:grpSpPr bwMode="auto">
          <a:xfrm>
            <a:off x="1016000" y="1635126"/>
            <a:ext cx="4794251" cy="4003675"/>
            <a:chOff x="480" y="864"/>
            <a:chExt cx="2265" cy="2522"/>
          </a:xfrm>
        </p:grpSpPr>
        <p:grpSp>
          <p:nvGrpSpPr>
            <p:cNvPr id="3" name="Group 5"/>
            <p:cNvGrpSpPr>
              <a:grpSpLocks/>
            </p:cNvGrpSpPr>
            <p:nvPr/>
          </p:nvGrpSpPr>
          <p:grpSpPr bwMode="auto">
            <a:xfrm>
              <a:off x="480" y="864"/>
              <a:ext cx="2265" cy="2522"/>
              <a:chOff x="480" y="864"/>
              <a:chExt cx="2265" cy="2522"/>
            </a:xfrm>
          </p:grpSpPr>
          <p:grpSp>
            <p:nvGrpSpPr>
              <p:cNvPr id="4" name="Group 6"/>
              <p:cNvGrpSpPr>
                <a:grpSpLocks/>
              </p:cNvGrpSpPr>
              <p:nvPr/>
            </p:nvGrpSpPr>
            <p:grpSpPr bwMode="auto">
              <a:xfrm>
                <a:off x="480" y="864"/>
                <a:ext cx="2265" cy="1178"/>
                <a:chOff x="375" y="842"/>
                <a:chExt cx="2265" cy="1178"/>
              </a:xfrm>
            </p:grpSpPr>
            <p:sp>
              <p:nvSpPr>
                <p:cNvPr id="142343" name="Line 7"/>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2344" name="Line 8"/>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2345" name="Text Box 9"/>
                <p:cNvSpPr txBox="1">
                  <a:spLocks noChangeArrowheads="1"/>
                </p:cNvSpPr>
                <p:nvPr/>
              </p:nvSpPr>
              <p:spPr bwMode="auto">
                <a:xfrm>
                  <a:off x="375" y="842"/>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I</a:t>
                  </a:r>
                </a:p>
              </p:txBody>
            </p:sp>
            <p:sp>
              <p:nvSpPr>
                <p:cNvPr id="142346" name="Text Box 10"/>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nvGrpSpPr>
              <p:cNvPr id="5" name="Group 11"/>
              <p:cNvGrpSpPr>
                <a:grpSpLocks/>
              </p:cNvGrpSpPr>
              <p:nvPr/>
            </p:nvGrpSpPr>
            <p:grpSpPr bwMode="auto">
              <a:xfrm>
                <a:off x="480" y="2208"/>
                <a:ext cx="2265" cy="1178"/>
                <a:chOff x="375" y="842"/>
                <a:chExt cx="2265" cy="1178"/>
              </a:xfrm>
            </p:grpSpPr>
            <p:sp>
              <p:nvSpPr>
                <p:cNvPr id="142348" name="Line 12"/>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2349" name="Line 13"/>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2350" name="Text Box 14"/>
                <p:cNvSpPr txBox="1">
                  <a:spLocks noChangeArrowheads="1"/>
                </p:cNvSpPr>
                <p:nvPr/>
              </p:nvSpPr>
              <p:spPr bwMode="auto">
                <a:xfrm>
                  <a:off x="375" y="842"/>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O</a:t>
                  </a:r>
                </a:p>
              </p:txBody>
            </p:sp>
            <p:sp>
              <p:nvSpPr>
                <p:cNvPr id="142351" name="Text Box 15"/>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grpSp>
          <p:nvGrpSpPr>
            <p:cNvPr id="6" name="Group 16"/>
            <p:cNvGrpSpPr>
              <a:grpSpLocks/>
            </p:cNvGrpSpPr>
            <p:nvPr/>
          </p:nvGrpSpPr>
          <p:grpSpPr bwMode="auto">
            <a:xfrm>
              <a:off x="489" y="1174"/>
              <a:ext cx="2160" cy="234"/>
              <a:chOff x="489" y="1174"/>
              <a:chExt cx="2160" cy="234"/>
            </a:xfrm>
          </p:grpSpPr>
          <p:sp>
            <p:nvSpPr>
              <p:cNvPr id="142353" name="Freeform 17"/>
              <p:cNvSpPr>
                <a:spLocks/>
              </p:cNvSpPr>
              <p:nvPr/>
            </p:nvSpPr>
            <p:spPr bwMode="auto">
              <a:xfrm>
                <a:off x="489" y="1174"/>
                <a:ext cx="720" cy="234"/>
              </a:xfrm>
              <a:custGeom>
                <a:avLst/>
                <a:gdLst/>
                <a:ahLst/>
                <a:cxnLst>
                  <a:cxn ang="0">
                    <a:pos x="0" y="432"/>
                  </a:cxn>
                  <a:cxn ang="0">
                    <a:pos x="240" y="0"/>
                  </a:cxn>
                  <a:cxn ang="0">
                    <a:pos x="480" y="432"/>
                  </a:cxn>
                  <a:cxn ang="0">
                    <a:pos x="720" y="864"/>
                  </a:cxn>
                  <a:cxn ang="0">
                    <a:pos x="960" y="432"/>
                  </a:cxn>
                </a:cxnLst>
                <a:rect l="0" t="0" r="r" b="b"/>
                <a:pathLst>
                  <a:path w="960" h="864">
                    <a:moveTo>
                      <a:pt x="0" y="432"/>
                    </a:moveTo>
                    <a:cubicBezTo>
                      <a:pt x="80" y="216"/>
                      <a:pt x="160" y="0"/>
                      <a:pt x="240" y="0"/>
                    </a:cubicBezTo>
                    <a:cubicBezTo>
                      <a:pt x="320" y="0"/>
                      <a:pt x="400" y="288"/>
                      <a:pt x="480" y="432"/>
                    </a:cubicBezTo>
                    <a:cubicBezTo>
                      <a:pt x="560" y="576"/>
                      <a:pt x="640" y="864"/>
                      <a:pt x="720" y="864"/>
                    </a:cubicBezTo>
                    <a:cubicBezTo>
                      <a:pt x="800" y="864"/>
                      <a:pt x="896" y="504"/>
                      <a:pt x="960" y="432"/>
                    </a:cubicBezTo>
                  </a:path>
                </a:pathLst>
              </a:custGeom>
              <a:noFill/>
              <a:ln w="57150" cap="flat" cmpd="sng">
                <a:solidFill>
                  <a:schemeClr val="tx1"/>
                </a:solidFill>
                <a:prstDash val="solid"/>
                <a:round/>
                <a:headEnd/>
                <a:tailEnd/>
              </a:ln>
              <a:effectLst/>
            </p:spPr>
            <p:txBody>
              <a:bodyPr lIns="90000" tIns="46800" rIns="90000" bIns="46800">
                <a:spAutoFit/>
              </a:bodyPr>
              <a:lstStyle/>
              <a:p>
                <a:endParaRPr lang="zh-CN" altLang="en-US"/>
              </a:p>
            </p:txBody>
          </p:sp>
          <p:sp>
            <p:nvSpPr>
              <p:cNvPr id="142354" name="Freeform 18"/>
              <p:cNvSpPr>
                <a:spLocks/>
              </p:cNvSpPr>
              <p:nvPr/>
            </p:nvSpPr>
            <p:spPr bwMode="auto">
              <a:xfrm>
                <a:off x="1209" y="1174"/>
                <a:ext cx="720" cy="234"/>
              </a:xfrm>
              <a:custGeom>
                <a:avLst/>
                <a:gdLst/>
                <a:ahLst/>
                <a:cxnLst>
                  <a:cxn ang="0">
                    <a:pos x="0" y="432"/>
                  </a:cxn>
                  <a:cxn ang="0">
                    <a:pos x="240" y="0"/>
                  </a:cxn>
                  <a:cxn ang="0">
                    <a:pos x="480" y="432"/>
                  </a:cxn>
                  <a:cxn ang="0">
                    <a:pos x="720" y="864"/>
                  </a:cxn>
                  <a:cxn ang="0">
                    <a:pos x="960" y="432"/>
                  </a:cxn>
                </a:cxnLst>
                <a:rect l="0" t="0" r="r" b="b"/>
                <a:pathLst>
                  <a:path w="960" h="864">
                    <a:moveTo>
                      <a:pt x="0" y="432"/>
                    </a:moveTo>
                    <a:cubicBezTo>
                      <a:pt x="80" y="216"/>
                      <a:pt x="160" y="0"/>
                      <a:pt x="240" y="0"/>
                    </a:cubicBezTo>
                    <a:cubicBezTo>
                      <a:pt x="320" y="0"/>
                      <a:pt x="400" y="288"/>
                      <a:pt x="480" y="432"/>
                    </a:cubicBezTo>
                    <a:cubicBezTo>
                      <a:pt x="560" y="576"/>
                      <a:pt x="640" y="864"/>
                      <a:pt x="720" y="864"/>
                    </a:cubicBezTo>
                    <a:cubicBezTo>
                      <a:pt x="800" y="864"/>
                      <a:pt x="896" y="504"/>
                      <a:pt x="960" y="432"/>
                    </a:cubicBezTo>
                  </a:path>
                </a:pathLst>
              </a:custGeom>
              <a:noFill/>
              <a:ln w="57150" cap="flat" cmpd="sng">
                <a:solidFill>
                  <a:schemeClr val="tx1"/>
                </a:solidFill>
                <a:prstDash val="solid"/>
                <a:round/>
                <a:headEnd/>
                <a:tailEnd/>
              </a:ln>
              <a:effectLst/>
            </p:spPr>
            <p:txBody>
              <a:bodyPr lIns="90000" tIns="46800" rIns="90000" bIns="46800">
                <a:spAutoFit/>
              </a:bodyPr>
              <a:lstStyle/>
              <a:p>
                <a:endParaRPr lang="zh-CN" altLang="en-US"/>
              </a:p>
            </p:txBody>
          </p:sp>
          <p:sp>
            <p:nvSpPr>
              <p:cNvPr id="142355" name="Freeform 19"/>
              <p:cNvSpPr>
                <a:spLocks/>
              </p:cNvSpPr>
              <p:nvPr/>
            </p:nvSpPr>
            <p:spPr bwMode="auto">
              <a:xfrm>
                <a:off x="1929" y="1174"/>
                <a:ext cx="720" cy="234"/>
              </a:xfrm>
              <a:custGeom>
                <a:avLst/>
                <a:gdLst/>
                <a:ahLst/>
                <a:cxnLst>
                  <a:cxn ang="0">
                    <a:pos x="0" y="432"/>
                  </a:cxn>
                  <a:cxn ang="0">
                    <a:pos x="240" y="0"/>
                  </a:cxn>
                  <a:cxn ang="0">
                    <a:pos x="480" y="432"/>
                  </a:cxn>
                  <a:cxn ang="0">
                    <a:pos x="720" y="864"/>
                  </a:cxn>
                  <a:cxn ang="0">
                    <a:pos x="960" y="432"/>
                  </a:cxn>
                </a:cxnLst>
                <a:rect l="0" t="0" r="r" b="b"/>
                <a:pathLst>
                  <a:path w="960" h="864">
                    <a:moveTo>
                      <a:pt x="0" y="432"/>
                    </a:moveTo>
                    <a:cubicBezTo>
                      <a:pt x="80" y="216"/>
                      <a:pt x="160" y="0"/>
                      <a:pt x="240" y="0"/>
                    </a:cubicBezTo>
                    <a:cubicBezTo>
                      <a:pt x="320" y="0"/>
                      <a:pt x="400" y="288"/>
                      <a:pt x="480" y="432"/>
                    </a:cubicBezTo>
                    <a:cubicBezTo>
                      <a:pt x="560" y="576"/>
                      <a:pt x="640" y="864"/>
                      <a:pt x="720" y="864"/>
                    </a:cubicBezTo>
                    <a:cubicBezTo>
                      <a:pt x="800" y="864"/>
                      <a:pt x="896" y="504"/>
                      <a:pt x="960" y="432"/>
                    </a:cubicBezTo>
                  </a:path>
                </a:pathLst>
              </a:custGeom>
              <a:noFill/>
              <a:ln w="57150" cap="flat" cmpd="sng">
                <a:solidFill>
                  <a:schemeClr val="tx1"/>
                </a:solidFill>
                <a:prstDash val="solid"/>
                <a:round/>
                <a:headEnd/>
                <a:tailEnd/>
              </a:ln>
              <a:effectLst/>
            </p:spPr>
            <p:txBody>
              <a:bodyPr lIns="90000" tIns="46800" rIns="90000" bIns="46800">
                <a:spAutoFit/>
              </a:bodyPr>
              <a:lstStyle/>
              <a:p>
                <a:endParaRPr lang="zh-CN" altLang="en-US"/>
              </a:p>
            </p:txBody>
          </p:sp>
        </p:grpSp>
      </p:grpSp>
      <p:grpSp>
        <p:nvGrpSpPr>
          <p:cNvPr id="7" name="Group 20"/>
          <p:cNvGrpSpPr>
            <a:grpSpLocks/>
          </p:cNvGrpSpPr>
          <p:nvPr/>
        </p:nvGrpSpPr>
        <p:grpSpPr bwMode="auto">
          <a:xfrm>
            <a:off x="203200" y="2244725"/>
            <a:ext cx="5302251" cy="996950"/>
            <a:chOff x="96" y="1248"/>
            <a:chExt cx="2505" cy="628"/>
          </a:xfrm>
        </p:grpSpPr>
        <p:sp>
          <p:nvSpPr>
            <p:cNvPr id="142357" name="Line 21"/>
            <p:cNvSpPr>
              <a:spLocks noChangeShapeType="1"/>
            </p:cNvSpPr>
            <p:nvPr/>
          </p:nvSpPr>
          <p:spPr bwMode="auto">
            <a:xfrm>
              <a:off x="489" y="1414"/>
              <a:ext cx="206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358" name="Line 22"/>
            <p:cNvSpPr>
              <a:spLocks noChangeShapeType="1"/>
            </p:cNvSpPr>
            <p:nvPr/>
          </p:nvSpPr>
          <p:spPr bwMode="auto">
            <a:xfrm>
              <a:off x="489" y="1750"/>
              <a:ext cx="2112"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359" name="Text Box 23"/>
            <p:cNvSpPr txBox="1">
              <a:spLocks noChangeArrowheads="1"/>
            </p:cNvSpPr>
            <p:nvPr/>
          </p:nvSpPr>
          <p:spPr bwMode="auto">
            <a:xfrm>
              <a:off x="96" y="1248"/>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42360" name="Text Box 24"/>
            <p:cNvSpPr txBox="1">
              <a:spLocks noChangeArrowheads="1"/>
            </p:cNvSpPr>
            <p:nvPr/>
          </p:nvSpPr>
          <p:spPr bwMode="auto">
            <a:xfrm>
              <a:off x="96" y="1584"/>
              <a:ext cx="27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grpSp>
      <p:grpSp>
        <p:nvGrpSpPr>
          <p:cNvPr id="8" name="Group 25"/>
          <p:cNvGrpSpPr>
            <a:grpSpLocks/>
          </p:cNvGrpSpPr>
          <p:nvPr/>
        </p:nvGrpSpPr>
        <p:grpSpPr bwMode="auto">
          <a:xfrm>
            <a:off x="1185333" y="2397125"/>
            <a:ext cx="3759200" cy="3276600"/>
            <a:chOff x="560" y="1344"/>
            <a:chExt cx="1776" cy="2064"/>
          </a:xfrm>
        </p:grpSpPr>
        <p:sp>
          <p:nvSpPr>
            <p:cNvPr id="142362" name="Line 26"/>
            <p:cNvSpPr>
              <a:spLocks noChangeShapeType="1"/>
            </p:cNvSpPr>
            <p:nvPr/>
          </p:nvSpPr>
          <p:spPr bwMode="auto">
            <a:xfrm>
              <a:off x="560" y="1392"/>
              <a:ext cx="0" cy="201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363" name="Line 27"/>
            <p:cNvSpPr>
              <a:spLocks noChangeShapeType="1"/>
            </p:cNvSpPr>
            <p:nvPr/>
          </p:nvSpPr>
          <p:spPr bwMode="auto">
            <a:xfrm>
              <a:off x="912" y="1392"/>
              <a:ext cx="0" cy="201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364" name="Line 28"/>
            <p:cNvSpPr>
              <a:spLocks noChangeShapeType="1"/>
            </p:cNvSpPr>
            <p:nvPr/>
          </p:nvSpPr>
          <p:spPr bwMode="auto">
            <a:xfrm>
              <a:off x="1272" y="1344"/>
              <a:ext cx="0" cy="201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365" name="Line 29"/>
            <p:cNvSpPr>
              <a:spLocks noChangeShapeType="1"/>
            </p:cNvSpPr>
            <p:nvPr/>
          </p:nvSpPr>
          <p:spPr bwMode="auto">
            <a:xfrm>
              <a:off x="1616" y="1344"/>
              <a:ext cx="0" cy="201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366" name="Line 30"/>
            <p:cNvSpPr>
              <a:spLocks noChangeShapeType="1"/>
            </p:cNvSpPr>
            <p:nvPr/>
          </p:nvSpPr>
          <p:spPr bwMode="auto">
            <a:xfrm>
              <a:off x="1984" y="1344"/>
              <a:ext cx="0" cy="201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367" name="Line 31"/>
            <p:cNvSpPr>
              <a:spLocks noChangeShapeType="1"/>
            </p:cNvSpPr>
            <p:nvPr/>
          </p:nvSpPr>
          <p:spPr bwMode="auto">
            <a:xfrm>
              <a:off x="2336" y="1344"/>
              <a:ext cx="0" cy="201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9" name="Group 32"/>
          <p:cNvGrpSpPr>
            <a:grpSpLocks/>
          </p:cNvGrpSpPr>
          <p:nvPr/>
        </p:nvGrpSpPr>
        <p:grpSpPr bwMode="auto">
          <a:xfrm>
            <a:off x="1016000" y="4759327"/>
            <a:ext cx="4110567" cy="1212851"/>
            <a:chOff x="480" y="2832"/>
            <a:chExt cx="1942" cy="764"/>
          </a:xfrm>
        </p:grpSpPr>
        <p:sp>
          <p:nvSpPr>
            <p:cNvPr id="142369" name="Line 33"/>
            <p:cNvSpPr>
              <a:spLocks noChangeShapeType="1"/>
            </p:cNvSpPr>
            <p:nvPr/>
          </p:nvSpPr>
          <p:spPr bwMode="auto">
            <a:xfrm>
              <a:off x="480" y="3360"/>
              <a:ext cx="96"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370" name="Line 34"/>
            <p:cNvSpPr>
              <a:spLocks noChangeShapeType="1"/>
            </p:cNvSpPr>
            <p:nvPr/>
          </p:nvSpPr>
          <p:spPr bwMode="auto">
            <a:xfrm flipV="1">
              <a:off x="562"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371" name="Freeform 35"/>
            <p:cNvSpPr>
              <a:spLocks/>
            </p:cNvSpPr>
            <p:nvPr/>
          </p:nvSpPr>
          <p:spPr bwMode="auto">
            <a:xfrm>
              <a:off x="558" y="2833"/>
              <a:ext cx="86" cy="234"/>
            </a:xfrm>
            <a:custGeom>
              <a:avLst/>
              <a:gdLst/>
              <a:ahLst/>
              <a:cxnLst>
                <a:cxn ang="0">
                  <a:pos x="0" y="1"/>
                </a:cxn>
                <a:cxn ang="0">
                  <a:pos x="354" y="0"/>
                </a:cxn>
              </a:cxnLst>
              <a:rect l="0" t="0" r="r" b="b"/>
              <a:pathLst>
                <a:path w="354" h="1">
                  <a:moveTo>
                    <a:pt x="0" y="1"/>
                  </a:moveTo>
                  <a:lnTo>
                    <a:pt x="354" y="0"/>
                  </a:lnTo>
                </a:path>
              </a:pathLst>
            </a:custGeom>
            <a:noFill/>
            <a:ln w="57150" cap="flat" cmpd="sng">
              <a:solidFill>
                <a:srgbClr val="0033CC"/>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142372" name="Line 36"/>
            <p:cNvSpPr>
              <a:spLocks noChangeShapeType="1"/>
            </p:cNvSpPr>
            <p:nvPr/>
          </p:nvSpPr>
          <p:spPr bwMode="auto">
            <a:xfrm>
              <a:off x="912"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373" name="Freeform 37"/>
            <p:cNvSpPr>
              <a:spLocks/>
            </p:cNvSpPr>
            <p:nvPr/>
          </p:nvSpPr>
          <p:spPr bwMode="auto">
            <a:xfrm>
              <a:off x="912" y="3360"/>
              <a:ext cx="360" cy="234"/>
            </a:xfrm>
            <a:custGeom>
              <a:avLst/>
              <a:gdLst/>
              <a:ahLst/>
              <a:cxnLst>
                <a:cxn ang="0">
                  <a:pos x="0" y="0"/>
                </a:cxn>
                <a:cxn ang="0">
                  <a:pos x="360" y="0"/>
                </a:cxn>
              </a:cxnLst>
              <a:rect l="0" t="0" r="r" b="b"/>
              <a:pathLst>
                <a:path w="360" h="1">
                  <a:moveTo>
                    <a:pt x="0" y="0"/>
                  </a:moveTo>
                  <a:lnTo>
                    <a:pt x="360" y="0"/>
                  </a:lnTo>
                </a:path>
              </a:pathLst>
            </a:custGeom>
            <a:noFill/>
            <a:ln w="57150" cap="flat" cmpd="sng">
              <a:solidFill>
                <a:srgbClr val="0033CC"/>
              </a:solidFill>
              <a:prstDash val="solid"/>
              <a:round/>
              <a:headEnd type="none" w="med" len="med"/>
              <a:tailEnd type="none" w="med" len="med"/>
            </a:ln>
            <a:effectLst/>
          </p:spPr>
          <p:txBody>
            <a:bodyPr lIns="90000" tIns="46800" rIns="90000" bIns="46800">
              <a:spAutoFit/>
            </a:bodyPr>
            <a:lstStyle/>
            <a:p>
              <a:endParaRPr lang="zh-CN" altLang="en-US"/>
            </a:p>
          </p:txBody>
        </p:sp>
        <p:sp>
          <p:nvSpPr>
            <p:cNvPr id="142374" name="Freeform 38"/>
            <p:cNvSpPr>
              <a:spLocks/>
            </p:cNvSpPr>
            <p:nvPr/>
          </p:nvSpPr>
          <p:spPr bwMode="auto">
            <a:xfrm>
              <a:off x="1272" y="2832"/>
              <a:ext cx="86" cy="234"/>
            </a:xfrm>
            <a:custGeom>
              <a:avLst/>
              <a:gdLst/>
              <a:ahLst/>
              <a:cxnLst>
                <a:cxn ang="0">
                  <a:pos x="0" y="0"/>
                </a:cxn>
                <a:cxn ang="0">
                  <a:pos x="346" y="0"/>
                </a:cxn>
              </a:cxnLst>
              <a:rect l="0" t="0" r="r" b="b"/>
              <a:pathLst>
                <a:path w="346" h="1">
                  <a:moveTo>
                    <a:pt x="0" y="0"/>
                  </a:moveTo>
                  <a:lnTo>
                    <a:pt x="346" y="0"/>
                  </a:lnTo>
                </a:path>
              </a:pathLst>
            </a:custGeom>
            <a:noFill/>
            <a:ln w="57150" cap="flat" cmpd="sng">
              <a:solidFill>
                <a:srgbClr val="0033CC"/>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142375" name="Freeform 39"/>
            <p:cNvSpPr>
              <a:spLocks/>
            </p:cNvSpPr>
            <p:nvPr/>
          </p:nvSpPr>
          <p:spPr bwMode="auto">
            <a:xfrm>
              <a:off x="1614" y="3362"/>
              <a:ext cx="86" cy="234"/>
            </a:xfrm>
            <a:custGeom>
              <a:avLst/>
              <a:gdLst/>
              <a:ahLst/>
              <a:cxnLst>
                <a:cxn ang="0">
                  <a:pos x="0" y="0"/>
                </a:cxn>
                <a:cxn ang="0">
                  <a:pos x="372" y="0"/>
                </a:cxn>
              </a:cxnLst>
              <a:rect l="0" t="0" r="r" b="b"/>
              <a:pathLst>
                <a:path w="372" h="1">
                  <a:moveTo>
                    <a:pt x="0" y="0"/>
                  </a:moveTo>
                  <a:lnTo>
                    <a:pt x="372" y="0"/>
                  </a:lnTo>
                </a:path>
              </a:pathLst>
            </a:custGeom>
            <a:noFill/>
            <a:ln w="57150" cap="flat" cmpd="sng">
              <a:solidFill>
                <a:srgbClr val="0033CC"/>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142376" name="Freeform 40"/>
            <p:cNvSpPr>
              <a:spLocks/>
            </p:cNvSpPr>
            <p:nvPr/>
          </p:nvSpPr>
          <p:spPr bwMode="auto">
            <a:xfrm>
              <a:off x="1984" y="2832"/>
              <a:ext cx="86" cy="234"/>
            </a:xfrm>
            <a:custGeom>
              <a:avLst/>
              <a:gdLst/>
              <a:ahLst/>
              <a:cxnLst>
                <a:cxn ang="0">
                  <a:pos x="0" y="0"/>
                </a:cxn>
                <a:cxn ang="0">
                  <a:pos x="354" y="0"/>
                </a:cxn>
              </a:cxnLst>
              <a:rect l="0" t="0" r="r" b="b"/>
              <a:pathLst>
                <a:path w="354" h="1">
                  <a:moveTo>
                    <a:pt x="0" y="0"/>
                  </a:moveTo>
                  <a:lnTo>
                    <a:pt x="354" y="0"/>
                  </a:lnTo>
                </a:path>
              </a:pathLst>
            </a:custGeom>
            <a:noFill/>
            <a:ln w="57150" cap="flat" cmpd="sng">
              <a:solidFill>
                <a:srgbClr val="0033CC"/>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142377" name="Freeform 41"/>
            <p:cNvSpPr>
              <a:spLocks/>
            </p:cNvSpPr>
            <p:nvPr/>
          </p:nvSpPr>
          <p:spPr bwMode="auto">
            <a:xfrm>
              <a:off x="2336" y="3361"/>
              <a:ext cx="86" cy="234"/>
            </a:xfrm>
            <a:custGeom>
              <a:avLst/>
              <a:gdLst/>
              <a:ahLst/>
              <a:cxnLst>
                <a:cxn ang="0">
                  <a:pos x="0" y="1"/>
                </a:cxn>
                <a:cxn ang="0">
                  <a:pos x="304" y="0"/>
                </a:cxn>
              </a:cxnLst>
              <a:rect l="0" t="0" r="r" b="b"/>
              <a:pathLst>
                <a:path w="304" h="1">
                  <a:moveTo>
                    <a:pt x="0" y="1"/>
                  </a:moveTo>
                  <a:lnTo>
                    <a:pt x="304" y="0"/>
                  </a:lnTo>
                </a:path>
              </a:pathLst>
            </a:custGeom>
            <a:noFill/>
            <a:ln w="57150" cap="flat" cmpd="sng">
              <a:solidFill>
                <a:srgbClr val="0033CC"/>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142378" name="Line 42"/>
            <p:cNvSpPr>
              <a:spLocks noChangeShapeType="1"/>
            </p:cNvSpPr>
            <p:nvPr/>
          </p:nvSpPr>
          <p:spPr bwMode="auto">
            <a:xfrm>
              <a:off x="1270"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379" name="Line 43"/>
            <p:cNvSpPr>
              <a:spLocks noChangeShapeType="1"/>
            </p:cNvSpPr>
            <p:nvPr/>
          </p:nvSpPr>
          <p:spPr bwMode="auto">
            <a:xfrm>
              <a:off x="1618"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380" name="Line 44"/>
            <p:cNvSpPr>
              <a:spLocks noChangeShapeType="1"/>
            </p:cNvSpPr>
            <p:nvPr/>
          </p:nvSpPr>
          <p:spPr bwMode="auto">
            <a:xfrm>
              <a:off x="1986"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381" name="Line 45"/>
            <p:cNvSpPr>
              <a:spLocks noChangeShapeType="1"/>
            </p:cNvSpPr>
            <p:nvPr/>
          </p:nvSpPr>
          <p:spPr bwMode="auto">
            <a:xfrm>
              <a:off x="2338"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grpSp>
        <p:nvGrpSpPr>
          <p:cNvPr id="10" name="Group 46"/>
          <p:cNvGrpSpPr>
            <a:grpSpLocks/>
          </p:cNvGrpSpPr>
          <p:nvPr/>
        </p:nvGrpSpPr>
        <p:grpSpPr bwMode="auto">
          <a:xfrm>
            <a:off x="6096000" y="2244725"/>
            <a:ext cx="5302251" cy="996950"/>
            <a:chOff x="96" y="1248"/>
            <a:chExt cx="2505" cy="628"/>
          </a:xfrm>
        </p:grpSpPr>
        <p:sp>
          <p:nvSpPr>
            <p:cNvPr id="142383" name="Line 47"/>
            <p:cNvSpPr>
              <a:spLocks noChangeShapeType="1"/>
            </p:cNvSpPr>
            <p:nvPr/>
          </p:nvSpPr>
          <p:spPr bwMode="auto">
            <a:xfrm>
              <a:off x="489" y="1414"/>
              <a:ext cx="206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384" name="Line 48"/>
            <p:cNvSpPr>
              <a:spLocks noChangeShapeType="1"/>
            </p:cNvSpPr>
            <p:nvPr/>
          </p:nvSpPr>
          <p:spPr bwMode="auto">
            <a:xfrm>
              <a:off x="489" y="1750"/>
              <a:ext cx="2112"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385" name="Text Box 49"/>
            <p:cNvSpPr txBox="1">
              <a:spLocks noChangeArrowheads="1"/>
            </p:cNvSpPr>
            <p:nvPr/>
          </p:nvSpPr>
          <p:spPr bwMode="auto">
            <a:xfrm>
              <a:off x="96" y="1248"/>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42386" name="Text Box 50"/>
            <p:cNvSpPr txBox="1">
              <a:spLocks noChangeArrowheads="1"/>
            </p:cNvSpPr>
            <p:nvPr/>
          </p:nvSpPr>
          <p:spPr bwMode="auto">
            <a:xfrm>
              <a:off x="96" y="1584"/>
              <a:ext cx="27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grpSp>
      <p:grpSp>
        <p:nvGrpSpPr>
          <p:cNvPr id="11" name="Group 51"/>
          <p:cNvGrpSpPr>
            <a:grpSpLocks/>
          </p:cNvGrpSpPr>
          <p:nvPr/>
        </p:nvGrpSpPr>
        <p:grpSpPr bwMode="auto">
          <a:xfrm>
            <a:off x="6908800" y="1635126"/>
            <a:ext cx="4794251" cy="4003675"/>
            <a:chOff x="3264" y="864"/>
            <a:chExt cx="2265" cy="2522"/>
          </a:xfrm>
        </p:grpSpPr>
        <p:grpSp>
          <p:nvGrpSpPr>
            <p:cNvPr id="12" name="Group 52"/>
            <p:cNvGrpSpPr>
              <a:grpSpLocks/>
            </p:cNvGrpSpPr>
            <p:nvPr/>
          </p:nvGrpSpPr>
          <p:grpSpPr bwMode="auto">
            <a:xfrm>
              <a:off x="3264" y="864"/>
              <a:ext cx="2265" cy="1178"/>
              <a:chOff x="375" y="842"/>
              <a:chExt cx="2265" cy="1178"/>
            </a:xfrm>
          </p:grpSpPr>
          <p:sp>
            <p:nvSpPr>
              <p:cNvPr id="142389" name="Line 53"/>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2390" name="Line 54"/>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2391" name="Text Box 55"/>
              <p:cNvSpPr txBox="1">
                <a:spLocks noChangeArrowheads="1"/>
              </p:cNvSpPr>
              <p:nvPr/>
            </p:nvSpPr>
            <p:spPr bwMode="auto">
              <a:xfrm>
                <a:off x="375" y="842"/>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I</a:t>
                </a:r>
              </a:p>
            </p:txBody>
          </p:sp>
          <p:sp>
            <p:nvSpPr>
              <p:cNvPr id="142392" name="Text Box 56"/>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nvGrpSpPr>
            <p:cNvPr id="13" name="Group 57"/>
            <p:cNvGrpSpPr>
              <a:grpSpLocks/>
            </p:cNvGrpSpPr>
            <p:nvPr/>
          </p:nvGrpSpPr>
          <p:grpSpPr bwMode="auto">
            <a:xfrm>
              <a:off x="3264" y="2208"/>
              <a:ext cx="2265" cy="1178"/>
              <a:chOff x="375" y="842"/>
              <a:chExt cx="2265" cy="1178"/>
            </a:xfrm>
          </p:grpSpPr>
          <p:sp>
            <p:nvSpPr>
              <p:cNvPr id="142394" name="Line 58"/>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2395" name="Line 59"/>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2396" name="Text Box 60"/>
              <p:cNvSpPr txBox="1">
                <a:spLocks noChangeArrowheads="1"/>
              </p:cNvSpPr>
              <p:nvPr/>
            </p:nvSpPr>
            <p:spPr bwMode="auto">
              <a:xfrm>
                <a:off x="375" y="842"/>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O</a:t>
                </a:r>
              </a:p>
            </p:txBody>
          </p:sp>
          <p:sp>
            <p:nvSpPr>
              <p:cNvPr id="142397" name="Text Box 61"/>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nvGrpSpPr>
            <p:cNvPr id="14" name="Group 62"/>
            <p:cNvGrpSpPr>
              <a:grpSpLocks/>
            </p:cNvGrpSpPr>
            <p:nvPr/>
          </p:nvGrpSpPr>
          <p:grpSpPr bwMode="auto">
            <a:xfrm>
              <a:off x="3312" y="1200"/>
              <a:ext cx="1872" cy="816"/>
              <a:chOff x="3312" y="1200"/>
              <a:chExt cx="1872" cy="816"/>
            </a:xfrm>
          </p:grpSpPr>
          <p:sp>
            <p:nvSpPr>
              <p:cNvPr id="142399" name="Line 63"/>
              <p:cNvSpPr>
                <a:spLocks noChangeShapeType="1"/>
              </p:cNvSpPr>
              <p:nvPr/>
            </p:nvSpPr>
            <p:spPr bwMode="auto">
              <a:xfrm flipV="1">
                <a:off x="3312" y="1200"/>
                <a:ext cx="288" cy="816"/>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142400" name="Line 64"/>
              <p:cNvSpPr>
                <a:spLocks noChangeShapeType="1"/>
              </p:cNvSpPr>
              <p:nvPr/>
            </p:nvSpPr>
            <p:spPr bwMode="auto">
              <a:xfrm>
                <a:off x="3600" y="1200"/>
                <a:ext cx="336" cy="816"/>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sp>
            <p:nvSpPr>
              <p:cNvPr id="142401" name="Line 65"/>
              <p:cNvSpPr>
                <a:spLocks noChangeShapeType="1"/>
              </p:cNvSpPr>
              <p:nvPr/>
            </p:nvSpPr>
            <p:spPr bwMode="auto">
              <a:xfrm flipV="1">
                <a:off x="3936" y="1200"/>
                <a:ext cx="288" cy="816"/>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142402" name="Line 66"/>
              <p:cNvSpPr>
                <a:spLocks noChangeShapeType="1"/>
              </p:cNvSpPr>
              <p:nvPr/>
            </p:nvSpPr>
            <p:spPr bwMode="auto">
              <a:xfrm>
                <a:off x="4224" y="1200"/>
                <a:ext cx="336" cy="816"/>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sp>
            <p:nvSpPr>
              <p:cNvPr id="142403" name="Line 67"/>
              <p:cNvSpPr>
                <a:spLocks noChangeShapeType="1"/>
              </p:cNvSpPr>
              <p:nvPr/>
            </p:nvSpPr>
            <p:spPr bwMode="auto">
              <a:xfrm flipV="1">
                <a:off x="4560" y="1200"/>
                <a:ext cx="288" cy="816"/>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142404" name="Line 68"/>
              <p:cNvSpPr>
                <a:spLocks noChangeShapeType="1"/>
              </p:cNvSpPr>
              <p:nvPr/>
            </p:nvSpPr>
            <p:spPr bwMode="auto">
              <a:xfrm>
                <a:off x="4848" y="1200"/>
                <a:ext cx="336" cy="816"/>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grpSp>
      </p:grpSp>
      <p:grpSp>
        <p:nvGrpSpPr>
          <p:cNvPr id="15" name="Group 69"/>
          <p:cNvGrpSpPr>
            <a:grpSpLocks/>
          </p:cNvGrpSpPr>
          <p:nvPr/>
        </p:nvGrpSpPr>
        <p:grpSpPr bwMode="auto">
          <a:xfrm>
            <a:off x="7450667" y="2473325"/>
            <a:ext cx="3318933" cy="3124200"/>
            <a:chOff x="3520" y="1392"/>
            <a:chExt cx="1568" cy="1968"/>
          </a:xfrm>
        </p:grpSpPr>
        <p:sp>
          <p:nvSpPr>
            <p:cNvPr id="142406" name="Line 70"/>
            <p:cNvSpPr>
              <a:spLocks noChangeShapeType="1"/>
            </p:cNvSpPr>
            <p:nvPr/>
          </p:nvSpPr>
          <p:spPr bwMode="auto">
            <a:xfrm>
              <a:off x="3520" y="1392"/>
              <a:ext cx="0" cy="196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407" name="Line 71"/>
            <p:cNvSpPr>
              <a:spLocks noChangeShapeType="1"/>
            </p:cNvSpPr>
            <p:nvPr/>
          </p:nvSpPr>
          <p:spPr bwMode="auto">
            <a:xfrm>
              <a:off x="3824" y="1392"/>
              <a:ext cx="0" cy="196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408" name="Line 72"/>
            <p:cNvSpPr>
              <a:spLocks noChangeShapeType="1"/>
            </p:cNvSpPr>
            <p:nvPr/>
          </p:nvSpPr>
          <p:spPr bwMode="auto">
            <a:xfrm>
              <a:off x="4152" y="1392"/>
              <a:ext cx="0" cy="196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409" name="Line 73"/>
            <p:cNvSpPr>
              <a:spLocks noChangeShapeType="1"/>
            </p:cNvSpPr>
            <p:nvPr/>
          </p:nvSpPr>
          <p:spPr bwMode="auto">
            <a:xfrm>
              <a:off x="4448" y="1392"/>
              <a:ext cx="0" cy="196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410" name="Line 74"/>
            <p:cNvSpPr>
              <a:spLocks noChangeShapeType="1"/>
            </p:cNvSpPr>
            <p:nvPr/>
          </p:nvSpPr>
          <p:spPr bwMode="auto">
            <a:xfrm>
              <a:off x="4784" y="1392"/>
              <a:ext cx="0" cy="196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2411" name="Line 75"/>
            <p:cNvSpPr>
              <a:spLocks noChangeShapeType="1"/>
            </p:cNvSpPr>
            <p:nvPr/>
          </p:nvSpPr>
          <p:spPr bwMode="auto">
            <a:xfrm>
              <a:off x="5088" y="1392"/>
              <a:ext cx="0" cy="196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16" name="Group 76"/>
          <p:cNvGrpSpPr>
            <a:grpSpLocks/>
          </p:cNvGrpSpPr>
          <p:nvPr/>
        </p:nvGrpSpPr>
        <p:grpSpPr bwMode="auto">
          <a:xfrm>
            <a:off x="6938434" y="4759327"/>
            <a:ext cx="4237567" cy="1212851"/>
            <a:chOff x="3278" y="2832"/>
            <a:chExt cx="2002" cy="764"/>
          </a:xfrm>
        </p:grpSpPr>
        <p:sp>
          <p:nvSpPr>
            <p:cNvPr id="142413" name="Line 77"/>
            <p:cNvSpPr>
              <a:spLocks noChangeShapeType="1"/>
            </p:cNvSpPr>
            <p:nvPr/>
          </p:nvSpPr>
          <p:spPr bwMode="auto">
            <a:xfrm>
              <a:off x="3278" y="3360"/>
              <a:ext cx="24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414" name="Freeform 78"/>
            <p:cNvSpPr>
              <a:spLocks/>
            </p:cNvSpPr>
            <p:nvPr/>
          </p:nvSpPr>
          <p:spPr bwMode="auto">
            <a:xfrm>
              <a:off x="3520" y="2832"/>
              <a:ext cx="86" cy="234"/>
            </a:xfrm>
            <a:custGeom>
              <a:avLst/>
              <a:gdLst/>
              <a:ahLst/>
              <a:cxnLst>
                <a:cxn ang="0">
                  <a:pos x="0" y="0"/>
                </a:cxn>
                <a:cxn ang="0">
                  <a:pos x="304" y="0"/>
                </a:cxn>
              </a:cxnLst>
              <a:rect l="0" t="0" r="r" b="b"/>
              <a:pathLst>
                <a:path w="304" h="1">
                  <a:moveTo>
                    <a:pt x="0" y="0"/>
                  </a:moveTo>
                  <a:lnTo>
                    <a:pt x="304" y="0"/>
                  </a:lnTo>
                </a:path>
              </a:pathLst>
            </a:custGeom>
            <a:noFill/>
            <a:ln w="57150" cap="flat" cmpd="sng">
              <a:solidFill>
                <a:srgbClr val="0033CC"/>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142415" name="Freeform 79"/>
            <p:cNvSpPr>
              <a:spLocks/>
            </p:cNvSpPr>
            <p:nvPr/>
          </p:nvSpPr>
          <p:spPr bwMode="auto">
            <a:xfrm>
              <a:off x="3826" y="3362"/>
              <a:ext cx="86" cy="234"/>
            </a:xfrm>
            <a:custGeom>
              <a:avLst/>
              <a:gdLst/>
              <a:ahLst/>
              <a:cxnLst>
                <a:cxn ang="0">
                  <a:pos x="0" y="0"/>
                </a:cxn>
                <a:cxn ang="0">
                  <a:pos x="328" y="0"/>
                </a:cxn>
              </a:cxnLst>
              <a:rect l="0" t="0" r="r" b="b"/>
              <a:pathLst>
                <a:path w="328" h="1">
                  <a:moveTo>
                    <a:pt x="0" y="0"/>
                  </a:moveTo>
                  <a:lnTo>
                    <a:pt x="328" y="0"/>
                  </a:lnTo>
                </a:path>
              </a:pathLst>
            </a:custGeom>
            <a:noFill/>
            <a:ln w="57150" cap="flat" cmpd="sng">
              <a:solidFill>
                <a:srgbClr val="0033CC"/>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142416" name="Freeform 80"/>
            <p:cNvSpPr>
              <a:spLocks/>
            </p:cNvSpPr>
            <p:nvPr/>
          </p:nvSpPr>
          <p:spPr bwMode="auto">
            <a:xfrm>
              <a:off x="4150" y="2834"/>
              <a:ext cx="86" cy="234"/>
            </a:xfrm>
            <a:custGeom>
              <a:avLst/>
              <a:gdLst/>
              <a:ahLst/>
              <a:cxnLst>
                <a:cxn ang="0">
                  <a:pos x="0" y="0"/>
                </a:cxn>
                <a:cxn ang="0">
                  <a:pos x="300" y="0"/>
                </a:cxn>
              </a:cxnLst>
              <a:rect l="0" t="0" r="r" b="b"/>
              <a:pathLst>
                <a:path w="300" h="1">
                  <a:moveTo>
                    <a:pt x="0" y="0"/>
                  </a:moveTo>
                  <a:lnTo>
                    <a:pt x="300" y="0"/>
                  </a:lnTo>
                </a:path>
              </a:pathLst>
            </a:custGeom>
            <a:noFill/>
            <a:ln w="57150" cap="flat" cmpd="sng">
              <a:solidFill>
                <a:srgbClr val="0033CC"/>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142417" name="Line 81"/>
            <p:cNvSpPr>
              <a:spLocks noChangeShapeType="1"/>
            </p:cNvSpPr>
            <p:nvPr/>
          </p:nvSpPr>
          <p:spPr bwMode="auto">
            <a:xfrm>
              <a:off x="4450" y="3360"/>
              <a:ext cx="336"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418" name="Freeform 82"/>
            <p:cNvSpPr>
              <a:spLocks/>
            </p:cNvSpPr>
            <p:nvPr/>
          </p:nvSpPr>
          <p:spPr bwMode="auto">
            <a:xfrm>
              <a:off x="4782" y="2833"/>
              <a:ext cx="86" cy="234"/>
            </a:xfrm>
            <a:custGeom>
              <a:avLst/>
              <a:gdLst/>
              <a:ahLst/>
              <a:cxnLst>
                <a:cxn ang="0">
                  <a:pos x="0" y="1"/>
                </a:cxn>
                <a:cxn ang="0">
                  <a:pos x="306" y="0"/>
                </a:cxn>
              </a:cxnLst>
              <a:rect l="0" t="0" r="r" b="b"/>
              <a:pathLst>
                <a:path w="306" h="1">
                  <a:moveTo>
                    <a:pt x="0" y="1"/>
                  </a:moveTo>
                  <a:lnTo>
                    <a:pt x="306" y="0"/>
                  </a:lnTo>
                </a:path>
              </a:pathLst>
            </a:custGeom>
            <a:noFill/>
            <a:ln w="57150" cap="flat" cmpd="sng">
              <a:solidFill>
                <a:srgbClr val="0033CC"/>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142419" name="Line 83"/>
            <p:cNvSpPr>
              <a:spLocks noChangeShapeType="1"/>
            </p:cNvSpPr>
            <p:nvPr/>
          </p:nvSpPr>
          <p:spPr bwMode="auto">
            <a:xfrm>
              <a:off x="5088" y="3360"/>
              <a:ext cx="192"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420" name="Line 84"/>
            <p:cNvSpPr>
              <a:spLocks noChangeShapeType="1"/>
            </p:cNvSpPr>
            <p:nvPr/>
          </p:nvSpPr>
          <p:spPr bwMode="auto">
            <a:xfrm>
              <a:off x="3518"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421" name="Line 85"/>
            <p:cNvSpPr>
              <a:spLocks noChangeShapeType="1"/>
            </p:cNvSpPr>
            <p:nvPr/>
          </p:nvSpPr>
          <p:spPr bwMode="auto">
            <a:xfrm>
              <a:off x="3826"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422" name="Line 86"/>
            <p:cNvSpPr>
              <a:spLocks noChangeShapeType="1"/>
            </p:cNvSpPr>
            <p:nvPr/>
          </p:nvSpPr>
          <p:spPr bwMode="auto">
            <a:xfrm>
              <a:off x="4150"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423" name="Line 87"/>
            <p:cNvSpPr>
              <a:spLocks noChangeShapeType="1"/>
            </p:cNvSpPr>
            <p:nvPr/>
          </p:nvSpPr>
          <p:spPr bwMode="auto">
            <a:xfrm>
              <a:off x="4450"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424" name="Line 88"/>
            <p:cNvSpPr>
              <a:spLocks noChangeShapeType="1"/>
            </p:cNvSpPr>
            <p:nvPr/>
          </p:nvSpPr>
          <p:spPr bwMode="auto">
            <a:xfrm>
              <a:off x="4784"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2425" name="Line 89"/>
            <p:cNvSpPr>
              <a:spLocks noChangeShapeType="1"/>
            </p:cNvSpPr>
            <p:nvPr/>
          </p:nvSpPr>
          <p:spPr bwMode="auto">
            <a:xfrm>
              <a:off x="5088" y="2832"/>
              <a:ext cx="0" cy="528"/>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sp>
        <p:nvSpPr>
          <p:cNvPr id="142426" name="Text Box 90"/>
          <p:cNvSpPr txBox="1">
            <a:spLocks noChangeArrowheads="1"/>
          </p:cNvSpPr>
          <p:nvPr/>
        </p:nvSpPr>
        <p:spPr bwMode="auto">
          <a:xfrm>
            <a:off x="814918" y="5902325"/>
            <a:ext cx="4379383" cy="494624"/>
          </a:xfrm>
          <a:prstGeom prst="rect">
            <a:avLst/>
          </a:prstGeom>
          <a:noFill/>
          <a:ln w="28575">
            <a:noFill/>
            <a:miter lim="800000"/>
            <a:headEnd/>
            <a:tailEnd/>
          </a:ln>
          <a:effectLst/>
        </p:spPr>
        <p:txBody>
          <a:bodyPr lIns="90000" tIns="46800" rIns="90000" bIns="46800">
            <a:spAutoFit/>
          </a:bodyPr>
          <a:lstStyle/>
          <a:p>
            <a:pPr algn="ctr"/>
            <a:r>
              <a:rPr kumimoji="1" lang="zh-CN" altLang="en-US" sz="2600" b="1">
                <a:solidFill>
                  <a:srgbClr val="CC3300"/>
                </a:solidFill>
                <a:latin typeface="Times New Roman" pitchFamily="18" charset="0"/>
              </a:rPr>
              <a:t>正弦波</a:t>
            </a:r>
            <a:r>
              <a:rPr kumimoji="1" lang="zh-CN" altLang="en-US" sz="2600" b="1">
                <a:solidFill>
                  <a:srgbClr val="CC3300"/>
                </a:solidFill>
                <a:latin typeface="Times New Roman" pitchFamily="18" charset="0"/>
                <a:sym typeface="Wingdings" pitchFamily="2" charset="2"/>
              </a:rPr>
              <a:t>矩形波</a:t>
            </a:r>
            <a:endParaRPr kumimoji="1" lang="zh-CN" altLang="en-US" sz="2600" b="1">
              <a:solidFill>
                <a:srgbClr val="CC3300"/>
              </a:solidFill>
              <a:latin typeface="Times New Roman" pitchFamily="18" charset="0"/>
            </a:endParaRPr>
          </a:p>
        </p:txBody>
      </p:sp>
      <p:sp>
        <p:nvSpPr>
          <p:cNvPr id="142427" name="Text Box 91"/>
          <p:cNvSpPr txBox="1">
            <a:spLocks noChangeArrowheads="1"/>
          </p:cNvSpPr>
          <p:nvPr/>
        </p:nvSpPr>
        <p:spPr bwMode="auto">
          <a:xfrm>
            <a:off x="6671733" y="5924550"/>
            <a:ext cx="4800600" cy="494624"/>
          </a:xfrm>
          <a:prstGeom prst="rect">
            <a:avLst/>
          </a:prstGeom>
          <a:noFill/>
          <a:ln w="28575">
            <a:noFill/>
            <a:miter lim="800000"/>
            <a:headEnd/>
            <a:tailEnd/>
          </a:ln>
          <a:effectLst/>
        </p:spPr>
        <p:txBody>
          <a:bodyPr lIns="90000" tIns="46800" rIns="90000" bIns="46800">
            <a:spAutoFit/>
          </a:bodyPr>
          <a:lstStyle/>
          <a:p>
            <a:pPr algn="ctr"/>
            <a:r>
              <a:rPr kumimoji="1" lang="zh-CN" altLang="en-US" sz="2600" b="1">
                <a:solidFill>
                  <a:srgbClr val="CC3300"/>
                </a:solidFill>
                <a:latin typeface="Times New Roman" pitchFamily="18" charset="0"/>
              </a:rPr>
              <a:t>三角波</a:t>
            </a:r>
            <a:r>
              <a:rPr kumimoji="1" lang="zh-CN" altLang="en-US" sz="2600" b="1">
                <a:solidFill>
                  <a:srgbClr val="CC3300"/>
                </a:solidFill>
                <a:latin typeface="Times New Roman" pitchFamily="18" charset="0"/>
                <a:sym typeface="Wingdings" pitchFamily="2" charset="2"/>
              </a:rPr>
              <a:t>矩形波</a:t>
            </a:r>
          </a:p>
        </p:txBody>
      </p:sp>
      <p:sp>
        <p:nvSpPr>
          <p:cNvPr id="142431" name="Rectangle 95"/>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17" name="Group 96"/>
          <p:cNvGrpSpPr>
            <a:grpSpLocks/>
          </p:cNvGrpSpPr>
          <p:nvPr/>
        </p:nvGrpSpPr>
        <p:grpSpPr bwMode="auto">
          <a:xfrm>
            <a:off x="6769101" y="1052512"/>
            <a:ext cx="2533650" cy="623887"/>
            <a:chOff x="1610" y="3612"/>
            <a:chExt cx="1197" cy="393"/>
          </a:xfrm>
        </p:grpSpPr>
        <p:sp>
          <p:nvSpPr>
            <p:cNvPr id="142433" name="Rectangle 97"/>
            <p:cNvSpPr>
              <a:spLocks noChangeArrowheads="1"/>
            </p:cNvSpPr>
            <p:nvPr/>
          </p:nvSpPr>
          <p:spPr bwMode="auto">
            <a:xfrm>
              <a:off x="2052" y="3744"/>
              <a:ext cx="328"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grpSp>
          <p:nvGrpSpPr>
            <p:cNvPr id="18" name="Group 98"/>
            <p:cNvGrpSpPr>
              <a:grpSpLocks/>
            </p:cNvGrpSpPr>
            <p:nvPr/>
          </p:nvGrpSpPr>
          <p:grpSpPr bwMode="auto">
            <a:xfrm>
              <a:off x="2194" y="3702"/>
              <a:ext cx="171" cy="119"/>
              <a:chOff x="2194" y="3642"/>
              <a:chExt cx="171" cy="119"/>
            </a:xfrm>
          </p:grpSpPr>
          <p:sp>
            <p:nvSpPr>
              <p:cNvPr id="142435" name="Line 99"/>
              <p:cNvSpPr>
                <a:spLocks noChangeShapeType="1"/>
              </p:cNvSpPr>
              <p:nvPr/>
            </p:nvSpPr>
            <p:spPr bwMode="auto">
              <a:xfrm>
                <a:off x="2194" y="3761"/>
                <a:ext cx="11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2436" name="Line 100"/>
              <p:cNvSpPr>
                <a:spLocks noChangeShapeType="1"/>
              </p:cNvSpPr>
              <p:nvPr/>
            </p:nvSpPr>
            <p:spPr bwMode="auto">
              <a:xfrm>
                <a:off x="2251" y="3642"/>
                <a:ext cx="11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2437" name="Line 101"/>
              <p:cNvSpPr>
                <a:spLocks noChangeShapeType="1"/>
              </p:cNvSpPr>
              <p:nvPr/>
            </p:nvSpPr>
            <p:spPr bwMode="auto">
              <a:xfrm>
                <a:off x="2251" y="3642"/>
                <a:ext cx="0" cy="11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2438" name="Line 102"/>
              <p:cNvSpPr>
                <a:spLocks noChangeShapeType="1"/>
              </p:cNvSpPr>
              <p:nvPr/>
            </p:nvSpPr>
            <p:spPr bwMode="auto">
              <a:xfrm>
                <a:off x="2308" y="3642"/>
                <a:ext cx="0" cy="11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sp>
          <p:nvSpPr>
            <p:cNvPr id="142439" name="Text Box 103"/>
            <p:cNvSpPr txBox="1">
              <a:spLocks noChangeArrowheads="1"/>
            </p:cNvSpPr>
            <p:nvPr/>
          </p:nvSpPr>
          <p:spPr bwMode="auto">
            <a:xfrm>
              <a:off x="2064" y="3612"/>
              <a:ext cx="146"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142440" name="Line 104"/>
            <p:cNvSpPr>
              <a:spLocks noChangeShapeType="1"/>
            </p:cNvSpPr>
            <p:nvPr/>
          </p:nvSpPr>
          <p:spPr bwMode="auto">
            <a:xfrm>
              <a:off x="1825" y="3880"/>
              <a:ext cx="227"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2441" name="Line 105"/>
            <p:cNvSpPr>
              <a:spLocks noChangeShapeType="1"/>
            </p:cNvSpPr>
            <p:nvPr/>
          </p:nvSpPr>
          <p:spPr bwMode="auto">
            <a:xfrm>
              <a:off x="2394" y="3880"/>
              <a:ext cx="22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2442" name="Text Box 106"/>
            <p:cNvSpPr txBox="1">
              <a:spLocks noChangeArrowheads="1"/>
            </p:cNvSpPr>
            <p:nvPr/>
          </p:nvSpPr>
          <p:spPr bwMode="auto">
            <a:xfrm>
              <a:off x="1610" y="3702"/>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42443" name="Text Box 107"/>
            <p:cNvSpPr txBox="1">
              <a:spLocks noChangeArrowheads="1"/>
            </p:cNvSpPr>
            <p:nvPr/>
          </p:nvSpPr>
          <p:spPr bwMode="auto">
            <a:xfrm>
              <a:off x="2581" y="3713"/>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2339"/>
                                        </p:tgtEl>
                                        <p:attrNameLst>
                                          <p:attrName>style.visibility</p:attrName>
                                        </p:attrNameLst>
                                      </p:cBhvr>
                                      <p:to>
                                        <p:strVal val="visible"/>
                                      </p:to>
                                    </p:set>
                                    <p:animEffect transition="in" filter="wipe(left)">
                                      <p:cBhvr>
                                        <p:cTn id="7" dur="500"/>
                                        <p:tgtEl>
                                          <p:spTgt spid="14233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30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14242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up)">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142427"/>
                                        </p:tgtEl>
                                        <p:attrNameLst>
                                          <p:attrName>style.visibility</p:attrName>
                                        </p:attrNameLst>
                                      </p:cBhvr>
                                      <p:to>
                                        <p:strVal val="visible"/>
                                      </p:to>
                                    </p:set>
                                  </p:childTnLst>
                                </p:cTn>
                              </p:par>
                            </p:childTnLst>
                          </p:cTn>
                        </p:par>
                        <p:par>
                          <p:cTn id="60" fill="hold">
                            <p:stCondLst>
                              <p:cond delay="500"/>
                            </p:stCondLst>
                            <p:childTnLst>
                              <p:par>
                                <p:cTn id="61" presetID="2" presetClass="entr" presetSubtype="4" fill="hold" grpId="0" nodeType="afterEffect">
                                  <p:stCondLst>
                                    <p:cond delay="0"/>
                                  </p:stCondLst>
                                  <p:childTnLst>
                                    <p:set>
                                      <p:cBhvr>
                                        <p:cTn id="62" dur="1" fill="hold">
                                          <p:stCondLst>
                                            <p:cond delay="0"/>
                                          </p:stCondLst>
                                        </p:cTn>
                                        <p:tgtEl>
                                          <p:spTgt spid="142431"/>
                                        </p:tgtEl>
                                        <p:attrNameLst>
                                          <p:attrName>style.visibility</p:attrName>
                                        </p:attrNameLst>
                                      </p:cBhvr>
                                      <p:to>
                                        <p:strVal val="visible"/>
                                      </p:to>
                                    </p:set>
                                    <p:anim calcmode="lin" valueType="num">
                                      <p:cBhvr additive="base">
                                        <p:cTn id="63" dur="500" fill="hold"/>
                                        <p:tgtEl>
                                          <p:spTgt spid="142431"/>
                                        </p:tgtEl>
                                        <p:attrNameLst>
                                          <p:attrName>ppt_x</p:attrName>
                                        </p:attrNameLst>
                                      </p:cBhvr>
                                      <p:tavLst>
                                        <p:tav tm="0">
                                          <p:val>
                                            <p:strVal val="#ppt_x"/>
                                          </p:val>
                                        </p:tav>
                                        <p:tav tm="100000">
                                          <p:val>
                                            <p:strVal val="#ppt_x"/>
                                          </p:val>
                                        </p:tav>
                                      </p:tavLst>
                                    </p:anim>
                                    <p:anim calcmode="lin" valueType="num">
                                      <p:cBhvr additive="base">
                                        <p:cTn id="64" dur="500" fill="hold"/>
                                        <p:tgtEl>
                                          <p:spTgt spid="1424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39" grpId="0" autoUpdateAnimBg="0"/>
      <p:bldP spid="142426" grpId="0" autoUpdateAnimBg="0"/>
      <p:bldP spid="142427" grpId="0" autoUpdateAnimBg="0"/>
      <p:bldP spid="142431"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灯片编号占位符 2"/>
          <p:cNvSpPr>
            <a:spLocks noGrp="1"/>
          </p:cNvSpPr>
          <p:nvPr>
            <p:ph type="sldNum" sz="quarter" idx="11"/>
          </p:nvPr>
        </p:nvSpPr>
        <p:spPr/>
        <p:txBody>
          <a:bodyPr/>
          <a:lstStyle/>
          <a:p>
            <a:fld id="{66A1373D-49B5-45F2-BB30-A7632E709FCA}" type="slidenum">
              <a:rPr lang="en-US" altLang="zh-CN"/>
              <a:pPr/>
              <a:t>35</a:t>
            </a:fld>
            <a:endParaRPr lang="en-US" altLang="zh-CN"/>
          </a:p>
        </p:txBody>
      </p:sp>
      <p:sp>
        <p:nvSpPr>
          <p:cNvPr id="143362" name="Text Box 2"/>
          <p:cNvSpPr txBox="1">
            <a:spLocks noChangeArrowheads="1"/>
          </p:cNvSpPr>
          <p:nvPr/>
        </p:nvSpPr>
        <p:spPr bwMode="auto">
          <a:xfrm>
            <a:off x="719668" y="404813"/>
            <a:ext cx="7776633" cy="371513"/>
          </a:xfrm>
          <a:prstGeom prst="rect">
            <a:avLst/>
          </a:prstGeom>
          <a:noFill/>
          <a:ln w="28575">
            <a:noFill/>
            <a:miter lim="800000"/>
            <a:headEnd/>
            <a:tailEnd/>
          </a:ln>
          <a:effectLst/>
        </p:spPr>
        <p:txBody>
          <a:bodyPr lIns="90000" tIns="46800" rIns="90000" bIns="46800">
            <a:spAutoFit/>
          </a:bodyPr>
          <a:lstStyle/>
          <a:p>
            <a:r>
              <a:rPr kumimoji="1" lang="en-US" altLang="zh-CN" b="1">
                <a:solidFill>
                  <a:srgbClr val="993300"/>
                </a:solidFill>
                <a:latin typeface="Times New Roman" pitchFamily="18" charset="0"/>
              </a:rPr>
              <a:t>2</a:t>
            </a:r>
            <a:r>
              <a:rPr kumimoji="1" lang="zh-CN" altLang="en-US" b="1">
                <a:solidFill>
                  <a:srgbClr val="993300"/>
                </a:solidFill>
                <a:latin typeface="Times New Roman" pitchFamily="18" charset="0"/>
              </a:rPr>
              <a:t>、 波形整形</a:t>
            </a:r>
            <a:r>
              <a:rPr kumimoji="1" lang="en-US" altLang="zh-CN" b="1">
                <a:solidFill>
                  <a:srgbClr val="993300"/>
                </a:solidFill>
                <a:latin typeface="Times New Roman" pitchFamily="18" charset="0"/>
              </a:rPr>
              <a:t>——</a:t>
            </a:r>
            <a:r>
              <a:rPr kumimoji="1" lang="zh-CN" altLang="en-US" b="1">
                <a:solidFill>
                  <a:srgbClr val="993300"/>
                </a:solidFill>
                <a:latin typeface="Times New Roman" pitchFamily="18" charset="0"/>
              </a:rPr>
              <a:t>消除噪声干扰</a:t>
            </a:r>
          </a:p>
        </p:txBody>
      </p:sp>
      <p:grpSp>
        <p:nvGrpSpPr>
          <p:cNvPr id="2" name="Group 3"/>
          <p:cNvGrpSpPr>
            <a:grpSpLocks/>
          </p:cNvGrpSpPr>
          <p:nvPr/>
        </p:nvGrpSpPr>
        <p:grpSpPr bwMode="auto">
          <a:xfrm>
            <a:off x="1016000" y="1666876"/>
            <a:ext cx="4794251" cy="3973513"/>
            <a:chOff x="480" y="595"/>
            <a:chExt cx="2265" cy="2503"/>
          </a:xfrm>
        </p:grpSpPr>
        <p:grpSp>
          <p:nvGrpSpPr>
            <p:cNvPr id="3" name="Group 4"/>
            <p:cNvGrpSpPr>
              <a:grpSpLocks/>
            </p:cNvGrpSpPr>
            <p:nvPr/>
          </p:nvGrpSpPr>
          <p:grpSpPr bwMode="auto">
            <a:xfrm>
              <a:off x="480" y="595"/>
              <a:ext cx="2265" cy="2503"/>
              <a:chOff x="480" y="883"/>
              <a:chExt cx="2265" cy="2503"/>
            </a:xfrm>
          </p:grpSpPr>
          <p:grpSp>
            <p:nvGrpSpPr>
              <p:cNvPr id="4" name="Group 5"/>
              <p:cNvGrpSpPr>
                <a:grpSpLocks/>
              </p:cNvGrpSpPr>
              <p:nvPr/>
            </p:nvGrpSpPr>
            <p:grpSpPr bwMode="auto">
              <a:xfrm>
                <a:off x="480" y="883"/>
                <a:ext cx="2265" cy="1159"/>
                <a:chOff x="375" y="861"/>
                <a:chExt cx="2265" cy="1159"/>
              </a:xfrm>
            </p:grpSpPr>
            <p:sp>
              <p:nvSpPr>
                <p:cNvPr id="143366" name="Line 6"/>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367" name="Line 7"/>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368" name="Text Box 8"/>
                <p:cNvSpPr txBox="1">
                  <a:spLocks noChangeArrowheads="1"/>
                </p:cNvSpPr>
                <p:nvPr/>
              </p:nvSpPr>
              <p:spPr bwMode="auto">
                <a:xfrm>
                  <a:off x="375" y="861"/>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43369" name="Text Box 9"/>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nvGrpSpPr>
              <p:cNvPr id="5" name="Group 10"/>
              <p:cNvGrpSpPr>
                <a:grpSpLocks/>
              </p:cNvGrpSpPr>
              <p:nvPr/>
            </p:nvGrpSpPr>
            <p:grpSpPr bwMode="auto">
              <a:xfrm>
                <a:off x="480" y="2227"/>
                <a:ext cx="2265" cy="1159"/>
                <a:chOff x="375" y="861"/>
                <a:chExt cx="2265" cy="1159"/>
              </a:xfrm>
            </p:grpSpPr>
            <p:sp>
              <p:nvSpPr>
                <p:cNvPr id="143371" name="Line 11"/>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372" name="Line 12"/>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373" name="Text Box 13"/>
                <p:cNvSpPr txBox="1">
                  <a:spLocks noChangeArrowheads="1"/>
                </p:cNvSpPr>
                <p:nvPr/>
              </p:nvSpPr>
              <p:spPr bwMode="auto">
                <a:xfrm>
                  <a:off x="375" y="861"/>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143374" name="Text Box 14"/>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sp>
          <p:nvSpPr>
            <p:cNvPr id="143375" name="Freeform 15"/>
            <p:cNvSpPr>
              <a:spLocks/>
            </p:cNvSpPr>
            <p:nvPr/>
          </p:nvSpPr>
          <p:spPr bwMode="auto">
            <a:xfrm>
              <a:off x="528" y="864"/>
              <a:ext cx="86" cy="234"/>
            </a:xfrm>
            <a:custGeom>
              <a:avLst/>
              <a:gdLst/>
              <a:ahLst/>
              <a:cxnLst>
                <a:cxn ang="0">
                  <a:pos x="0" y="896"/>
                </a:cxn>
                <a:cxn ang="0">
                  <a:pos x="288" y="272"/>
                </a:cxn>
                <a:cxn ang="0">
                  <a:pos x="480" y="368"/>
                </a:cxn>
                <a:cxn ang="0">
                  <a:pos x="672" y="80"/>
                </a:cxn>
                <a:cxn ang="0">
                  <a:pos x="816" y="224"/>
                </a:cxn>
                <a:cxn ang="0">
                  <a:pos x="912" y="128"/>
                </a:cxn>
                <a:cxn ang="0">
                  <a:pos x="1104" y="464"/>
                </a:cxn>
                <a:cxn ang="0">
                  <a:pos x="1248" y="272"/>
                </a:cxn>
                <a:cxn ang="0">
                  <a:pos x="1392" y="416"/>
                </a:cxn>
                <a:cxn ang="0">
                  <a:pos x="1584" y="80"/>
                </a:cxn>
                <a:cxn ang="0">
                  <a:pos x="2016" y="896"/>
                </a:cxn>
              </a:cxnLst>
              <a:rect l="0" t="0" r="r" b="b"/>
              <a:pathLst>
                <a:path w="2016" h="896">
                  <a:moveTo>
                    <a:pt x="0" y="896"/>
                  </a:moveTo>
                  <a:cubicBezTo>
                    <a:pt x="104" y="628"/>
                    <a:pt x="208" y="360"/>
                    <a:pt x="288" y="272"/>
                  </a:cubicBezTo>
                  <a:cubicBezTo>
                    <a:pt x="368" y="184"/>
                    <a:pt x="416" y="400"/>
                    <a:pt x="480" y="368"/>
                  </a:cubicBezTo>
                  <a:cubicBezTo>
                    <a:pt x="544" y="336"/>
                    <a:pt x="616" y="104"/>
                    <a:pt x="672" y="80"/>
                  </a:cubicBezTo>
                  <a:cubicBezTo>
                    <a:pt x="728" y="56"/>
                    <a:pt x="776" y="216"/>
                    <a:pt x="816" y="224"/>
                  </a:cubicBezTo>
                  <a:cubicBezTo>
                    <a:pt x="856" y="232"/>
                    <a:pt x="864" y="88"/>
                    <a:pt x="912" y="128"/>
                  </a:cubicBezTo>
                  <a:cubicBezTo>
                    <a:pt x="960" y="168"/>
                    <a:pt x="1048" y="440"/>
                    <a:pt x="1104" y="464"/>
                  </a:cubicBezTo>
                  <a:cubicBezTo>
                    <a:pt x="1160" y="488"/>
                    <a:pt x="1200" y="280"/>
                    <a:pt x="1248" y="272"/>
                  </a:cubicBezTo>
                  <a:cubicBezTo>
                    <a:pt x="1296" y="264"/>
                    <a:pt x="1336" y="448"/>
                    <a:pt x="1392" y="416"/>
                  </a:cubicBezTo>
                  <a:cubicBezTo>
                    <a:pt x="1448" y="384"/>
                    <a:pt x="1480" y="0"/>
                    <a:pt x="1584" y="80"/>
                  </a:cubicBezTo>
                  <a:cubicBezTo>
                    <a:pt x="1688" y="160"/>
                    <a:pt x="1896" y="744"/>
                    <a:pt x="2016" y="896"/>
                  </a:cubicBezTo>
                </a:path>
              </a:pathLst>
            </a:custGeom>
            <a:noFill/>
            <a:ln w="28575" cap="flat" cmpd="sng">
              <a:solidFill>
                <a:schemeClr val="tx1"/>
              </a:solidFill>
              <a:prstDash val="solid"/>
              <a:round/>
              <a:headEnd/>
              <a:tailEnd/>
            </a:ln>
            <a:effectLst/>
          </p:spPr>
          <p:txBody>
            <a:bodyPr wrap="none" lIns="90000" tIns="46800" rIns="90000" bIns="46800">
              <a:spAutoFit/>
            </a:bodyPr>
            <a:lstStyle/>
            <a:p>
              <a:endParaRPr lang="zh-CN" altLang="en-US"/>
            </a:p>
          </p:txBody>
        </p:sp>
      </p:grpSp>
      <p:grpSp>
        <p:nvGrpSpPr>
          <p:cNvPr id="6" name="Group 16"/>
          <p:cNvGrpSpPr>
            <a:grpSpLocks/>
          </p:cNvGrpSpPr>
          <p:nvPr/>
        </p:nvGrpSpPr>
        <p:grpSpPr bwMode="auto">
          <a:xfrm>
            <a:off x="203200" y="2063749"/>
            <a:ext cx="5302251" cy="914766"/>
            <a:chOff x="96" y="1248"/>
            <a:chExt cx="2505" cy="681"/>
          </a:xfrm>
        </p:grpSpPr>
        <p:sp>
          <p:nvSpPr>
            <p:cNvPr id="143377" name="Line 17"/>
            <p:cNvSpPr>
              <a:spLocks noChangeShapeType="1"/>
            </p:cNvSpPr>
            <p:nvPr/>
          </p:nvSpPr>
          <p:spPr bwMode="auto">
            <a:xfrm>
              <a:off x="489" y="1414"/>
              <a:ext cx="206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3378" name="Line 18"/>
            <p:cNvSpPr>
              <a:spLocks noChangeShapeType="1"/>
            </p:cNvSpPr>
            <p:nvPr/>
          </p:nvSpPr>
          <p:spPr bwMode="auto">
            <a:xfrm>
              <a:off x="489" y="1750"/>
              <a:ext cx="2112"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3379" name="Text Box 19"/>
            <p:cNvSpPr txBox="1">
              <a:spLocks noChangeArrowheads="1"/>
            </p:cNvSpPr>
            <p:nvPr/>
          </p:nvSpPr>
          <p:spPr bwMode="auto">
            <a:xfrm>
              <a:off x="96" y="1248"/>
              <a:ext cx="311" cy="34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43380" name="Text Box 20"/>
            <p:cNvSpPr txBox="1">
              <a:spLocks noChangeArrowheads="1"/>
            </p:cNvSpPr>
            <p:nvPr/>
          </p:nvSpPr>
          <p:spPr bwMode="auto">
            <a:xfrm>
              <a:off x="96" y="1584"/>
              <a:ext cx="279" cy="34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grpSp>
      <p:grpSp>
        <p:nvGrpSpPr>
          <p:cNvPr id="7" name="Group 21"/>
          <p:cNvGrpSpPr>
            <a:grpSpLocks/>
          </p:cNvGrpSpPr>
          <p:nvPr/>
        </p:nvGrpSpPr>
        <p:grpSpPr bwMode="auto">
          <a:xfrm>
            <a:off x="2438400" y="2322513"/>
            <a:ext cx="2438400" cy="3352800"/>
            <a:chOff x="1152" y="1296"/>
            <a:chExt cx="1152" cy="2112"/>
          </a:xfrm>
        </p:grpSpPr>
        <p:sp>
          <p:nvSpPr>
            <p:cNvPr id="143382" name="Line 22"/>
            <p:cNvSpPr>
              <a:spLocks noChangeShapeType="1"/>
            </p:cNvSpPr>
            <p:nvPr/>
          </p:nvSpPr>
          <p:spPr bwMode="auto">
            <a:xfrm>
              <a:off x="1152" y="1296"/>
              <a:ext cx="0" cy="211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43383" name="Line 23"/>
            <p:cNvSpPr>
              <a:spLocks noChangeShapeType="1"/>
            </p:cNvSpPr>
            <p:nvPr/>
          </p:nvSpPr>
          <p:spPr bwMode="auto">
            <a:xfrm>
              <a:off x="1584" y="1584"/>
              <a:ext cx="0" cy="1824"/>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3384" name="Line 24"/>
            <p:cNvSpPr>
              <a:spLocks noChangeShapeType="1"/>
            </p:cNvSpPr>
            <p:nvPr/>
          </p:nvSpPr>
          <p:spPr bwMode="auto">
            <a:xfrm>
              <a:off x="2016" y="1296"/>
              <a:ext cx="0" cy="211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43385" name="Line 25"/>
            <p:cNvSpPr>
              <a:spLocks noChangeShapeType="1"/>
            </p:cNvSpPr>
            <p:nvPr/>
          </p:nvSpPr>
          <p:spPr bwMode="auto">
            <a:xfrm>
              <a:off x="2304" y="1584"/>
              <a:ext cx="0" cy="1824"/>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8" name="Group 26"/>
          <p:cNvGrpSpPr>
            <a:grpSpLocks/>
          </p:cNvGrpSpPr>
          <p:nvPr/>
        </p:nvGrpSpPr>
        <p:grpSpPr bwMode="auto">
          <a:xfrm>
            <a:off x="1117600" y="4608513"/>
            <a:ext cx="4267200" cy="990600"/>
            <a:chOff x="528" y="2736"/>
            <a:chExt cx="2016" cy="624"/>
          </a:xfrm>
        </p:grpSpPr>
        <p:sp>
          <p:nvSpPr>
            <p:cNvPr id="143387" name="Line 27"/>
            <p:cNvSpPr>
              <a:spLocks noChangeShapeType="1"/>
            </p:cNvSpPr>
            <p:nvPr/>
          </p:nvSpPr>
          <p:spPr bwMode="auto">
            <a:xfrm>
              <a:off x="528" y="3360"/>
              <a:ext cx="624"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3388" name="Line 28"/>
            <p:cNvSpPr>
              <a:spLocks noChangeShapeType="1"/>
            </p:cNvSpPr>
            <p:nvPr/>
          </p:nvSpPr>
          <p:spPr bwMode="auto">
            <a:xfrm flipV="1">
              <a:off x="1152" y="2736"/>
              <a:ext cx="0" cy="62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3389" name="Line 29"/>
            <p:cNvSpPr>
              <a:spLocks noChangeShapeType="1"/>
            </p:cNvSpPr>
            <p:nvPr/>
          </p:nvSpPr>
          <p:spPr bwMode="auto">
            <a:xfrm>
              <a:off x="1152" y="2736"/>
              <a:ext cx="432"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3390" name="Line 30"/>
            <p:cNvSpPr>
              <a:spLocks noChangeShapeType="1"/>
            </p:cNvSpPr>
            <p:nvPr/>
          </p:nvSpPr>
          <p:spPr bwMode="auto">
            <a:xfrm>
              <a:off x="1584" y="2736"/>
              <a:ext cx="0" cy="62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3391" name="Line 31"/>
            <p:cNvSpPr>
              <a:spLocks noChangeShapeType="1"/>
            </p:cNvSpPr>
            <p:nvPr/>
          </p:nvSpPr>
          <p:spPr bwMode="auto">
            <a:xfrm>
              <a:off x="1584" y="3360"/>
              <a:ext cx="432"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3392" name="Line 32"/>
            <p:cNvSpPr>
              <a:spLocks noChangeShapeType="1"/>
            </p:cNvSpPr>
            <p:nvPr/>
          </p:nvSpPr>
          <p:spPr bwMode="auto">
            <a:xfrm flipV="1">
              <a:off x="2016" y="2736"/>
              <a:ext cx="0" cy="62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3393" name="Line 33"/>
            <p:cNvSpPr>
              <a:spLocks noChangeShapeType="1"/>
            </p:cNvSpPr>
            <p:nvPr/>
          </p:nvSpPr>
          <p:spPr bwMode="auto">
            <a:xfrm>
              <a:off x="2016" y="2736"/>
              <a:ext cx="288"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3394" name="Line 34"/>
            <p:cNvSpPr>
              <a:spLocks noChangeShapeType="1"/>
            </p:cNvSpPr>
            <p:nvPr/>
          </p:nvSpPr>
          <p:spPr bwMode="auto">
            <a:xfrm>
              <a:off x="2304" y="2736"/>
              <a:ext cx="0" cy="62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143395" name="Line 35"/>
            <p:cNvSpPr>
              <a:spLocks noChangeShapeType="1"/>
            </p:cNvSpPr>
            <p:nvPr/>
          </p:nvSpPr>
          <p:spPr bwMode="auto">
            <a:xfrm>
              <a:off x="2304" y="3360"/>
              <a:ext cx="240"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grpSp>
        <p:nvGrpSpPr>
          <p:cNvPr id="9" name="Group 36"/>
          <p:cNvGrpSpPr>
            <a:grpSpLocks/>
          </p:cNvGrpSpPr>
          <p:nvPr/>
        </p:nvGrpSpPr>
        <p:grpSpPr bwMode="auto">
          <a:xfrm>
            <a:off x="6807200" y="1666876"/>
            <a:ext cx="4794251" cy="3973513"/>
            <a:chOff x="3216" y="595"/>
            <a:chExt cx="2265" cy="2503"/>
          </a:xfrm>
        </p:grpSpPr>
        <p:grpSp>
          <p:nvGrpSpPr>
            <p:cNvPr id="10" name="Group 37"/>
            <p:cNvGrpSpPr>
              <a:grpSpLocks/>
            </p:cNvGrpSpPr>
            <p:nvPr/>
          </p:nvGrpSpPr>
          <p:grpSpPr bwMode="auto">
            <a:xfrm>
              <a:off x="3216" y="595"/>
              <a:ext cx="2265" cy="2503"/>
              <a:chOff x="480" y="883"/>
              <a:chExt cx="2265" cy="2503"/>
            </a:xfrm>
          </p:grpSpPr>
          <p:grpSp>
            <p:nvGrpSpPr>
              <p:cNvPr id="11" name="Group 38"/>
              <p:cNvGrpSpPr>
                <a:grpSpLocks/>
              </p:cNvGrpSpPr>
              <p:nvPr/>
            </p:nvGrpSpPr>
            <p:grpSpPr bwMode="auto">
              <a:xfrm>
                <a:off x="480" y="883"/>
                <a:ext cx="2265" cy="1159"/>
                <a:chOff x="375" y="861"/>
                <a:chExt cx="2265" cy="1159"/>
              </a:xfrm>
            </p:grpSpPr>
            <p:sp>
              <p:nvSpPr>
                <p:cNvPr id="143399" name="Line 39"/>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400" name="Line 40"/>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401" name="Text Box 41"/>
                <p:cNvSpPr txBox="1">
                  <a:spLocks noChangeArrowheads="1"/>
                </p:cNvSpPr>
                <p:nvPr/>
              </p:nvSpPr>
              <p:spPr bwMode="auto">
                <a:xfrm>
                  <a:off x="375" y="861"/>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43402" name="Text Box 42"/>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nvGrpSpPr>
              <p:cNvPr id="12" name="Group 43"/>
              <p:cNvGrpSpPr>
                <a:grpSpLocks/>
              </p:cNvGrpSpPr>
              <p:nvPr/>
            </p:nvGrpSpPr>
            <p:grpSpPr bwMode="auto">
              <a:xfrm>
                <a:off x="480" y="2227"/>
                <a:ext cx="2265" cy="1159"/>
                <a:chOff x="375" y="861"/>
                <a:chExt cx="2265" cy="1159"/>
              </a:xfrm>
            </p:grpSpPr>
            <p:sp>
              <p:nvSpPr>
                <p:cNvPr id="143404" name="Line 44"/>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405" name="Line 45"/>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406" name="Text Box 46"/>
                <p:cNvSpPr txBox="1">
                  <a:spLocks noChangeArrowheads="1"/>
                </p:cNvSpPr>
                <p:nvPr/>
              </p:nvSpPr>
              <p:spPr bwMode="auto">
                <a:xfrm>
                  <a:off x="375" y="861"/>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143407" name="Text Box 47"/>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sp>
          <p:nvSpPr>
            <p:cNvPr id="143408" name="Freeform 48"/>
            <p:cNvSpPr>
              <a:spLocks/>
            </p:cNvSpPr>
            <p:nvPr/>
          </p:nvSpPr>
          <p:spPr bwMode="auto">
            <a:xfrm>
              <a:off x="3296" y="864"/>
              <a:ext cx="86" cy="234"/>
            </a:xfrm>
            <a:custGeom>
              <a:avLst/>
              <a:gdLst/>
              <a:ahLst/>
              <a:cxnLst>
                <a:cxn ang="0">
                  <a:pos x="0" y="896"/>
                </a:cxn>
                <a:cxn ang="0">
                  <a:pos x="288" y="272"/>
                </a:cxn>
                <a:cxn ang="0">
                  <a:pos x="480" y="368"/>
                </a:cxn>
                <a:cxn ang="0">
                  <a:pos x="672" y="80"/>
                </a:cxn>
                <a:cxn ang="0">
                  <a:pos x="816" y="224"/>
                </a:cxn>
                <a:cxn ang="0">
                  <a:pos x="912" y="128"/>
                </a:cxn>
                <a:cxn ang="0">
                  <a:pos x="1104" y="464"/>
                </a:cxn>
                <a:cxn ang="0">
                  <a:pos x="1248" y="272"/>
                </a:cxn>
                <a:cxn ang="0">
                  <a:pos x="1392" y="416"/>
                </a:cxn>
                <a:cxn ang="0">
                  <a:pos x="1584" y="80"/>
                </a:cxn>
                <a:cxn ang="0">
                  <a:pos x="2016" y="896"/>
                </a:cxn>
              </a:cxnLst>
              <a:rect l="0" t="0" r="r" b="b"/>
              <a:pathLst>
                <a:path w="2016" h="896">
                  <a:moveTo>
                    <a:pt x="0" y="896"/>
                  </a:moveTo>
                  <a:cubicBezTo>
                    <a:pt x="104" y="628"/>
                    <a:pt x="208" y="360"/>
                    <a:pt x="288" y="272"/>
                  </a:cubicBezTo>
                  <a:cubicBezTo>
                    <a:pt x="368" y="184"/>
                    <a:pt x="416" y="400"/>
                    <a:pt x="480" y="368"/>
                  </a:cubicBezTo>
                  <a:cubicBezTo>
                    <a:pt x="544" y="336"/>
                    <a:pt x="616" y="104"/>
                    <a:pt x="672" y="80"/>
                  </a:cubicBezTo>
                  <a:cubicBezTo>
                    <a:pt x="728" y="56"/>
                    <a:pt x="776" y="216"/>
                    <a:pt x="816" y="224"/>
                  </a:cubicBezTo>
                  <a:cubicBezTo>
                    <a:pt x="856" y="232"/>
                    <a:pt x="864" y="88"/>
                    <a:pt x="912" y="128"/>
                  </a:cubicBezTo>
                  <a:cubicBezTo>
                    <a:pt x="960" y="168"/>
                    <a:pt x="1048" y="440"/>
                    <a:pt x="1104" y="464"/>
                  </a:cubicBezTo>
                  <a:cubicBezTo>
                    <a:pt x="1160" y="488"/>
                    <a:pt x="1200" y="280"/>
                    <a:pt x="1248" y="272"/>
                  </a:cubicBezTo>
                  <a:cubicBezTo>
                    <a:pt x="1296" y="264"/>
                    <a:pt x="1336" y="448"/>
                    <a:pt x="1392" y="416"/>
                  </a:cubicBezTo>
                  <a:cubicBezTo>
                    <a:pt x="1448" y="384"/>
                    <a:pt x="1480" y="0"/>
                    <a:pt x="1584" y="80"/>
                  </a:cubicBezTo>
                  <a:cubicBezTo>
                    <a:pt x="1688" y="160"/>
                    <a:pt x="1896" y="744"/>
                    <a:pt x="2016" y="896"/>
                  </a:cubicBezTo>
                </a:path>
              </a:pathLst>
            </a:custGeom>
            <a:noFill/>
            <a:ln w="28575" cap="flat" cmpd="sng">
              <a:solidFill>
                <a:schemeClr val="tx1"/>
              </a:solidFill>
              <a:prstDash val="solid"/>
              <a:round/>
              <a:headEnd/>
              <a:tailEnd/>
            </a:ln>
            <a:effectLst/>
          </p:spPr>
          <p:txBody>
            <a:bodyPr wrap="none" lIns="90000" tIns="46800" rIns="90000" bIns="46800">
              <a:spAutoFit/>
            </a:bodyPr>
            <a:lstStyle/>
            <a:p>
              <a:endParaRPr lang="zh-CN" altLang="en-US"/>
            </a:p>
          </p:txBody>
        </p:sp>
      </p:grpSp>
      <p:grpSp>
        <p:nvGrpSpPr>
          <p:cNvPr id="13" name="Group 49"/>
          <p:cNvGrpSpPr>
            <a:grpSpLocks/>
          </p:cNvGrpSpPr>
          <p:nvPr/>
        </p:nvGrpSpPr>
        <p:grpSpPr bwMode="auto">
          <a:xfrm>
            <a:off x="5994400" y="2093913"/>
            <a:ext cx="5302251" cy="1069033"/>
            <a:chOff x="96" y="1248"/>
            <a:chExt cx="2505" cy="593"/>
          </a:xfrm>
        </p:grpSpPr>
        <p:sp>
          <p:nvSpPr>
            <p:cNvPr id="143410" name="Line 50"/>
            <p:cNvSpPr>
              <a:spLocks noChangeShapeType="1"/>
            </p:cNvSpPr>
            <p:nvPr/>
          </p:nvSpPr>
          <p:spPr bwMode="auto">
            <a:xfrm>
              <a:off x="489" y="1414"/>
              <a:ext cx="206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3411" name="Line 51"/>
            <p:cNvSpPr>
              <a:spLocks noChangeShapeType="1"/>
            </p:cNvSpPr>
            <p:nvPr/>
          </p:nvSpPr>
          <p:spPr bwMode="auto">
            <a:xfrm>
              <a:off x="489" y="1750"/>
              <a:ext cx="2112"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3412" name="Text Box 52"/>
            <p:cNvSpPr txBox="1">
              <a:spLocks noChangeArrowheads="1"/>
            </p:cNvSpPr>
            <p:nvPr/>
          </p:nvSpPr>
          <p:spPr bwMode="auto">
            <a:xfrm>
              <a:off x="96" y="1248"/>
              <a:ext cx="311" cy="257"/>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43413" name="Text Box 53"/>
            <p:cNvSpPr txBox="1">
              <a:spLocks noChangeArrowheads="1"/>
            </p:cNvSpPr>
            <p:nvPr/>
          </p:nvSpPr>
          <p:spPr bwMode="auto">
            <a:xfrm>
              <a:off x="96" y="1584"/>
              <a:ext cx="279" cy="257"/>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grpSp>
      <p:grpSp>
        <p:nvGrpSpPr>
          <p:cNvPr id="14" name="Group 54"/>
          <p:cNvGrpSpPr>
            <a:grpSpLocks/>
          </p:cNvGrpSpPr>
          <p:nvPr/>
        </p:nvGrpSpPr>
        <p:grpSpPr bwMode="auto">
          <a:xfrm>
            <a:off x="8229600" y="2322513"/>
            <a:ext cx="2641600" cy="3352800"/>
            <a:chOff x="3888" y="1296"/>
            <a:chExt cx="1248" cy="2112"/>
          </a:xfrm>
        </p:grpSpPr>
        <p:sp>
          <p:nvSpPr>
            <p:cNvPr id="143415" name="Line 55"/>
            <p:cNvSpPr>
              <a:spLocks noChangeShapeType="1"/>
            </p:cNvSpPr>
            <p:nvPr/>
          </p:nvSpPr>
          <p:spPr bwMode="auto">
            <a:xfrm>
              <a:off x="3888" y="1296"/>
              <a:ext cx="0" cy="211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43416" name="Line 56"/>
            <p:cNvSpPr>
              <a:spLocks noChangeShapeType="1"/>
            </p:cNvSpPr>
            <p:nvPr/>
          </p:nvSpPr>
          <p:spPr bwMode="auto">
            <a:xfrm>
              <a:off x="5136" y="1584"/>
              <a:ext cx="0" cy="1824"/>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15" name="Group 57"/>
          <p:cNvGrpSpPr>
            <a:grpSpLocks/>
          </p:cNvGrpSpPr>
          <p:nvPr/>
        </p:nvGrpSpPr>
        <p:grpSpPr bwMode="auto">
          <a:xfrm>
            <a:off x="6908800" y="4608513"/>
            <a:ext cx="4470400" cy="990600"/>
            <a:chOff x="3264" y="2736"/>
            <a:chExt cx="2112" cy="624"/>
          </a:xfrm>
        </p:grpSpPr>
        <p:sp>
          <p:nvSpPr>
            <p:cNvPr id="143418" name="Line 58"/>
            <p:cNvSpPr>
              <a:spLocks noChangeShapeType="1"/>
            </p:cNvSpPr>
            <p:nvPr/>
          </p:nvSpPr>
          <p:spPr bwMode="auto">
            <a:xfrm>
              <a:off x="3264" y="3360"/>
              <a:ext cx="624" cy="0"/>
            </a:xfrm>
            <a:prstGeom prst="line">
              <a:avLst/>
            </a:prstGeom>
            <a:noFill/>
            <a:ln w="57150">
              <a:solidFill>
                <a:srgbClr val="993300"/>
              </a:solidFill>
              <a:round/>
              <a:headEnd/>
              <a:tailEnd/>
            </a:ln>
            <a:effectLst/>
          </p:spPr>
          <p:txBody>
            <a:bodyPr wrap="none" lIns="90000" tIns="46800" rIns="90000" bIns="46800">
              <a:spAutoFit/>
            </a:bodyPr>
            <a:lstStyle/>
            <a:p>
              <a:endParaRPr lang="zh-CN" altLang="en-US"/>
            </a:p>
          </p:txBody>
        </p:sp>
        <p:sp>
          <p:nvSpPr>
            <p:cNvPr id="143419" name="Line 59"/>
            <p:cNvSpPr>
              <a:spLocks noChangeShapeType="1"/>
            </p:cNvSpPr>
            <p:nvPr/>
          </p:nvSpPr>
          <p:spPr bwMode="auto">
            <a:xfrm flipV="1">
              <a:off x="3888" y="2736"/>
              <a:ext cx="0" cy="624"/>
            </a:xfrm>
            <a:prstGeom prst="line">
              <a:avLst/>
            </a:prstGeom>
            <a:noFill/>
            <a:ln w="57150">
              <a:solidFill>
                <a:srgbClr val="993300"/>
              </a:solidFill>
              <a:round/>
              <a:headEnd/>
              <a:tailEnd/>
            </a:ln>
            <a:effectLst/>
          </p:spPr>
          <p:txBody>
            <a:bodyPr wrap="none" lIns="90000" tIns="46800" rIns="90000" bIns="46800">
              <a:spAutoFit/>
            </a:bodyPr>
            <a:lstStyle/>
            <a:p>
              <a:endParaRPr lang="zh-CN" altLang="en-US"/>
            </a:p>
          </p:txBody>
        </p:sp>
        <p:sp>
          <p:nvSpPr>
            <p:cNvPr id="143420" name="Line 60"/>
            <p:cNvSpPr>
              <a:spLocks noChangeShapeType="1"/>
            </p:cNvSpPr>
            <p:nvPr/>
          </p:nvSpPr>
          <p:spPr bwMode="auto">
            <a:xfrm>
              <a:off x="3888" y="2736"/>
              <a:ext cx="1248" cy="0"/>
            </a:xfrm>
            <a:prstGeom prst="line">
              <a:avLst/>
            </a:prstGeom>
            <a:noFill/>
            <a:ln w="57150">
              <a:solidFill>
                <a:srgbClr val="993300"/>
              </a:solidFill>
              <a:round/>
              <a:headEnd/>
              <a:tailEnd/>
            </a:ln>
            <a:effectLst/>
          </p:spPr>
          <p:txBody>
            <a:bodyPr lIns="90000" tIns="46800" rIns="90000" bIns="46800">
              <a:spAutoFit/>
            </a:bodyPr>
            <a:lstStyle/>
            <a:p>
              <a:endParaRPr lang="zh-CN" altLang="en-US"/>
            </a:p>
          </p:txBody>
        </p:sp>
        <p:sp>
          <p:nvSpPr>
            <p:cNvPr id="143421" name="Line 61"/>
            <p:cNvSpPr>
              <a:spLocks noChangeShapeType="1"/>
            </p:cNvSpPr>
            <p:nvPr/>
          </p:nvSpPr>
          <p:spPr bwMode="auto">
            <a:xfrm>
              <a:off x="5136" y="2736"/>
              <a:ext cx="0" cy="624"/>
            </a:xfrm>
            <a:prstGeom prst="line">
              <a:avLst/>
            </a:prstGeom>
            <a:noFill/>
            <a:ln w="57150">
              <a:solidFill>
                <a:srgbClr val="993300"/>
              </a:solidFill>
              <a:round/>
              <a:headEnd/>
              <a:tailEnd/>
            </a:ln>
            <a:effectLst/>
          </p:spPr>
          <p:txBody>
            <a:bodyPr wrap="none" lIns="90000" tIns="46800" rIns="90000" bIns="46800">
              <a:spAutoFit/>
            </a:bodyPr>
            <a:lstStyle/>
            <a:p>
              <a:endParaRPr lang="zh-CN" altLang="en-US"/>
            </a:p>
          </p:txBody>
        </p:sp>
        <p:sp>
          <p:nvSpPr>
            <p:cNvPr id="143422" name="Line 62"/>
            <p:cNvSpPr>
              <a:spLocks noChangeShapeType="1"/>
            </p:cNvSpPr>
            <p:nvPr/>
          </p:nvSpPr>
          <p:spPr bwMode="auto">
            <a:xfrm>
              <a:off x="5136" y="3360"/>
              <a:ext cx="240" cy="0"/>
            </a:xfrm>
            <a:prstGeom prst="line">
              <a:avLst/>
            </a:prstGeom>
            <a:noFill/>
            <a:ln w="57150">
              <a:solidFill>
                <a:srgbClr val="993300"/>
              </a:solidFill>
              <a:round/>
              <a:headEnd/>
              <a:tailEnd/>
            </a:ln>
            <a:effectLst/>
          </p:spPr>
          <p:txBody>
            <a:bodyPr wrap="none" lIns="90000" tIns="46800" rIns="90000" bIns="46800">
              <a:spAutoFit/>
            </a:bodyPr>
            <a:lstStyle/>
            <a:p>
              <a:endParaRPr lang="zh-CN" altLang="en-US"/>
            </a:p>
          </p:txBody>
        </p:sp>
      </p:grpSp>
      <p:sp>
        <p:nvSpPr>
          <p:cNvPr id="143423" name="Text Box 63"/>
          <p:cNvSpPr txBox="1">
            <a:spLocks noChangeArrowheads="1"/>
          </p:cNvSpPr>
          <p:nvPr/>
        </p:nvSpPr>
        <p:spPr bwMode="auto">
          <a:xfrm>
            <a:off x="1016001" y="5876925"/>
            <a:ext cx="4406900" cy="494624"/>
          </a:xfrm>
          <a:prstGeom prst="rect">
            <a:avLst/>
          </a:prstGeom>
          <a:noFill/>
          <a:ln w="28575">
            <a:noFill/>
            <a:miter lim="800000"/>
            <a:headEnd/>
            <a:tailEnd/>
          </a:ln>
          <a:effectLst/>
        </p:spPr>
        <p:txBody>
          <a:bodyPr lIns="90000" tIns="46800" rIns="90000" bIns="46800">
            <a:spAutoFit/>
          </a:bodyPr>
          <a:lstStyle/>
          <a:p>
            <a:r>
              <a:rPr kumimoji="1" lang="zh-CN" altLang="en-US" sz="2600" b="1">
                <a:latin typeface="Times New Roman" pitchFamily="18" charset="0"/>
              </a:rPr>
              <a:t>回差电压比较小</a:t>
            </a:r>
          </a:p>
        </p:txBody>
      </p:sp>
      <p:sp>
        <p:nvSpPr>
          <p:cNvPr id="143424" name="Text Box 64"/>
          <p:cNvSpPr txBox="1">
            <a:spLocks noChangeArrowheads="1"/>
          </p:cNvSpPr>
          <p:nvPr/>
        </p:nvSpPr>
        <p:spPr bwMode="auto">
          <a:xfrm>
            <a:off x="7823200" y="5980113"/>
            <a:ext cx="38608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回差电压比较大</a:t>
            </a:r>
          </a:p>
        </p:txBody>
      </p:sp>
      <p:sp>
        <p:nvSpPr>
          <p:cNvPr id="143425" name="AutoShape 65"/>
          <p:cNvSpPr>
            <a:spLocks noChangeArrowheads="1"/>
          </p:cNvSpPr>
          <p:nvPr/>
        </p:nvSpPr>
        <p:spPr bwMode="auto">
          <a:xfrm>
            <a:off x="7281333" y="836613"/>
            <a:ext cx="3556000" cy="914400"/>
          </a:xfrm>
          <a:prstGeom prst="cloudCallout">
            <a:avLst>
              <a:gd name="adj1" fmla="val -128870"/>
              <a:gd name="adj2" fmla="val 100000"/>
            </a:avLst>
          </a:prstGeom>
          <a:noFill/>
          <a:ln w="28575">
            <a:solidFill>
              <a:srgbClr val="FF0000"/>
            </a:solidFill>
            <a:round/>
            <a:headEnd/>
            <a:tailEnd/>
          </a:ln>
          <a:effectLst/>
        </p:spPr>
        <p:txBody>
          <a:bodyPr lIns="90000" tIns="46800" rIns="90000" bIns="46800"/>
          <a:lstStyle/>
          <a:p>
            <a:pPr algn="ctr"/>
            <a:r>
              <a:rPr kumimoji="1" lang="zh-CN" altLang="en-US" sz="2000" b="1">
                <a:solidFill>
                  <a:srgbClr val="CC3300"/>
                </a:solidFill>
                <a:latin typeface="Times New Roman" pitchFamily="18" charset="0"/>
              </a:rPr>
              <a:t>具有顶部干扰的输入信号</a:t>
            </a:r>
          </a:p>
        </p:txBody>
      </p:sp>
      <p:sp>
        <p:nvSpPr>
          <p:cNvPr id="143429" name="Rectangle 69"/>
          <p:cNvSpPr>
            <a:spLocks noChangeArrowheads="1"/>
          </p:cNvSpPr>
          <p:nvPr/>
        </p:nvSpPr>
        <p:spPr bwMode="auto">
          <a:xfrm>
            <a:off x="10608734" y="6381751"/>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16" name="Group 131"/>
          <p:cNvGrpSpPr>
            <a:grpSpLocks/>
          </p:cNvGrpSpPr>
          <p:nvPr/>
        </p:nvGrpSpPr>
        <p:grpSpPr bwMode="auto">
          <a:xfrm>
            <a:off x="5615517" y="1984376"/>
            <a:ext cx="5890684" cy="3973513"/>
            <a:chOff x="2653" y="956"/>
            <a:chExt cx="2783" cy="2503"/>
          </a:xfrm>
        </p:grpSpPr>
        <p:grpSp>
          <p:nvGrpSpPr>
            <p:cNvPr id="17" name="Group 132"/>
            <p:cNvGrpSpPr>
              <a:grpSpLocks/>
            </p:cNvGrpSpPr>
            <p:nvPr/>
          </p:nvGrpSpPr>
          <p:grpSpPr bwMode="auto">
            <a:xfrm>
              <a:off x="2653" y="956"/>
              <a:ext cx="2783" cy="2503"/>
              <a:chOff x="2562" y="659"/>
              <a:chExt cx="2783" cy="2503"/>
            </a:xfrm>
          </p:grpSpPr>
          <p:sp>
            <p:nvSpPr>
              <p:cNvPr id="143493" name="Rectangle 133" descr="羊皮纸"/>
              <p:cNvSpPr>
                <a:spLocks noChangeArrowheads="1"/>
              </p:cNvSpPr>
              <p:nvPr/>
            </p:nvSpPr>
            <p:spPr bwMode="auto">
              <a:xfrm>
                <a:off x="2562" y="1861"/>
                <a:ext cx="86" cy="234"/>
              </a:xfrm>
              <a:prstGeom prst="rect">
                <a:avLst/>
              </a:prstGeom>
              <a:blipFill dpi="0" rotWithShape="1">
                <a:blip r:embed="rId2" cstate="print"/>
                <a:srcRect/>
                <a:tile tx="0" ty="0" sx="100000" sy="100000" flip="none" algn="tl"/>
              </a:blipFill>
              <a:ln w="9525">
                <a:solidFill>
                  <a:srgbClr val="CC3300"/>
                </a:solidFill>
                <a:miter lim="800000"/>
                <a:headEnd/>
                <a:tailEnd/>
              </a:ln>
              <a:effectLst/>
            </p:spPr>
            <p:txBody>
              <a:bodyPr wrap="none" lIns="90000" tIns="46800" rIns="90000" bIns="46800" anchor="ctr">
                <a:spAutoFit/>
              </a:bodyPr>
              <a:lstStyle/>
              <a:p>
                <a:endParaRPr lang="zh-CN" altLang="en-US"/>
              </a:p>
            </p:txBody>
          </p:sp>
          <p:grpSp>
            <p:nvGrpSpPr>
              <p:cNvPr id="18" name="Group 134"/>
              <p:cNvGrpSpPr>
                <a:grpSpLocks/>
              </p:cNvGrpSpPr>
              <p:nvPr/>
            </p:nvGrpSpPr>
            <p:grpSpPr bwMode="auto">
              <a:xfrm>
                <a:off x="3080" y="659"/>
                <a:ext cx="2265" cy="2503"/>
                <a:chOff x="3216" y="595"/>
                <a:chExt cx="2265" cy="2503"/>
              </a:xfrm>
            </p:grpSpPr>
            <p:grpSp>
              <p:nvGrpSpPr>
                <p:cNvPr id="19" name="Group 135"/>
                <p:cNvGrpSpPr>
                  <a:grpSpLocks/>
                </p:cNvGrpSpPr>
                <p:nvPr/>
              </p:nvGrpSpPr>
              <p:grpSpPr bwMode="auto">
                <a:xfrm>
                  <a:off x="3216" y="595"/>
                  <a:ext cx="2265" cy="2503"/>
                  <a:chOff x="480" y="883"/>
                  <a:chExt cx="2265" cy="2503"/>
                </a:xfrm>
              </p:grpSpPr>
              <p:grpSp>
                <p:nvGrpSpPr>
                  <p:cNvPr id="20" name="Group 136"/>
                  <p:cNvGrpSpPr>
                    <a:grpSpLocks/>
                  </p:cNvGrpSpPr>
                  <p:nvPr/>
                </p:nvGrpSpPr>
                <p:grpSpPr bwMode="auto">
                  <a:xfrm>
                    <a:off x="480" y="883"/>
                    <a:ext cx="2265" cy="1159"/>
                    <a:chOff x="375" y="861"/>
                    <a:chExt cx="2265" cy="1159"/>
                  </a:xfrm>
                </p:grpSpPr>
                <p:sp>
                  <p:nvSpPr>
                    <p:cNvPr id="143497" name="Line 137" descr="羊皮纸"/>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498" name="Line 138" descr="羊皮纸"/>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499" name="Text Box 139" descr="羊皮纸"/>
                    <p:cNvSpPr txBox="1">
                      <a:spLocks noChangeArrowheads="1"/>
                    </p:cNvSpPr>
                    <p:nvPr/>
                  </p:nvSpPr>
                  <p:spPr bwMode="auto">
                    <a:xfrm>
                      <a:off x="375" y="861"/>
                      <a:ext cx="188" cy="292"/>
                    </a:xfrm>
                    <a:prstGeom prst="rect">
                      <a:avLst/>
                    </a:prstGeom>
                    <a:blipFill dpi="0" rotWithShape="1">
                      <a:blip r:embed="rId2" cstate="print"/>
                      <a:srcRect/>
                      <a:tile tx="0" ty="0" sx="100000" sy="100000" flip="none" algn="tl"/>
                    </a:blip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43500" name="Text Box 140" descr="羊皮纸"/>
                    <p:cNvSpPr txBox="1">
                      <a:spLocks noChangeArrowheads="1"/>
                    </p:cNvSpPr>
                    <p:nvPr/>
                  </p:nvSpPr>
                  <p:spPr bwMode="auto">
                    <a:xfrm>
                      <a:off x="2400" y="1728"/>
                      <a:ext cx="126" cy="292"/>
                    </a:xfrm>
                    <a:prstGeom prst="rect">
                      <a:avLst/>
                    </a:prstGeom>
                    <a:blipFill dpi="0" rotWithShape="1">
                      <a:blip r:embed="rId2" cstate="print"/>
                      <a:srcRect/>
                      <a:tile tx="0" ty="0" sx="100000" sy="100000" flip="none" algn="tl"/>
                    </a:blip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nvGrpSpPr>
                  <p:cNvPr id="21" name="Group 141"/>
                  <p:cNvGrpSpPr>
                    <a:grpSpLocks/>
                  </p:cNvGrpSpPr>
                  <p:nvPr/>
                </p:nvGrpSpPr>
                <p:grpSpPr bwMode="auto">
                  <a:xfrm>
                    <a:off x="480" y="2227"/>
                    <a:ext cx="2265" cy="1159"/>
                    <a:chOff x="375" y="861"/>
                    <a:chExt cx="2265" cy="1159"/>
                  </a:xfrm>
                </p:grpSpPr>
                <p:sp>
                  <p:nvSpPr>
                    <p:cNvPr id="143502" name="Line 142" descr="羊皮纸"/>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503" name="Line 143" descr="羊皮纸"/>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3504" name="Text Box 144" descr="羊皮纸"/>
                    <p:cNvSpPr txBox="1">
                      <a:spLocks noChangeArrowheads="1"/>
                    </p:cNvSpPr>
                    <p:nvPr/>
                  </p:nvSpPr>
                  <p:spPr bwMode="auto">
                    <a:xfrm>
                      <a:off x="375" y="861"/>
                      <a:ext cx="226" cy="292"/>
                    </a:xfrm>
                    <a:prstGeom prst="rect">
                      <a:avLst/>
                    </a:prstGeom>
                    <a:blipFill dpi="0" rotWithShape="1">
                      <a:blip r:embed="rId2" cstate="print"/>
                      <a:srcRect/>
                      <a:tile tx="0" ty="0" sx="100000" sy="100000" flip="none" algn="tl"/>
                    </a:blip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143505" name="Text Box 145" descr="羊皮纸"/>
                    <p:cNvSpPr txBox="1">
                      <a:spLocks noChangeArrowheads="1"/>
                    </p:cNvSpPr>
                    <p:nvPr/>
                  </p:nvSpPr>
                  <p:spPr bwMode="auto">
                    <a:xfrm>
                      <a:off x="2400" y="1728"/>
                      <a:ext cx="126" cy="292"/>
                    </a:xfrm>
                    <a:prstGeom prst="rect">
                      <a:avLst/>
                    </a:prstGeom>
                    <a:blipFill dpi="0" rotWithShape="1">
                      <a:blip r:embed="rId2" cstate="print"/>
                      <a:srcRect/>
                      <a:tile tx="0" ty="0" sx="100000" sy="100000" flip="none" algn="tl"/>
                    </a:blip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sp>
              <p:nvSpPr>
                <p:cNvPr id="143506" name="Freeform 146" descr="羊皮纸"/>
                <p:cNvSpPr>
                  <a:spLocks/>
                </p:cNvSpPr>
                <p:nvPr/>
              </p:nvSpPr>
              <p:spPr bwMode="auto">
                <a:xfrm>
                  <a:off x="3296" y="864"/>
                  <a:ext cx="86" cy="234"/>
                </a:xfrm>
                <a:custGeom>
                  <a:avLst/>
                  <a:gdLst/>
                  <a:ahLst/>
                  <a:cxnLst>
                    <a:cxn ang="0">
                      <a:pos x="0" y="896"/>
                    </a:cxn>
                    <a:cxn ang="0">
                      <a:pos x="288" y="272"/>
                    </a:cxn>
                    <a:cxn ang="0">
                      <a:pos x="480" y="368"/>
                    </a:cxn>
                    <a:cxn ang="0">
                      <a:pos x="672" y="80"/>
                    </a:cxn>
                    <a:cxn ang="0">
                      <a:pos x="816" y="224"/>
                    </a:cxn>
                    <a:cxn ang="0">
                      <a:pos x="912" y="128"/>
                    </a:cxn>
                    <a:cxn ang="0">
                      <a:pos x="1104" y="464"/>
                    </a:cxn>
                    <a:cxn ang="0">
                      <a:pos x="1248" y="272"/>
                    </a:cxn>
                    <a:cxn ang="0">
                      <a:pos x="1392" y="416"/>
                    </a:cxn>
                    <a:cxn ang="0">
                      <a:pos x="1584" y="80"/>
                    </a:cxn>
                    <a:cxn ang="0">
                      <a:pos x="2016" y="896"/>
                    </a:cxn>
                  </a:cxnLst>
                  <a:rect l="0" t="0" r="r" b="b"/>
                  <a:pathLst>
                    <a:path w="2016" h="896">
                      <a:moveTo>
                        <a:pt x="0" y="896"/>
                      </a:moveTo>
                      <a:cubicBezTo>
                        <a:pt x="104" y="628"/>
                        <a:pt x="208" y="360"/>
                        <a:pt x="288" y="272"/>
                      </a:cubicBezTo>
                      <a:cubicBezTo>
                        <a:pt x="368" y="184"/>
                        <a:pt x="416" y="400"/>
                        <a:pt x="480" y="368"/>
                      </a:cubicBezTo>
                      <a:cubicBezTo>
                        <a:pt x="544" y="336"/>
                        <a:pt x="616" y="104"/>
                        <a:pt x="672" y="80"/>
                      </a:cubicBezTo>
                      <a:cubicBezTo>
                        <a:pt x="728" y="56"/>
                        <a:pt x="776" y="216"/>
                        <a:pt x="816" y="224"/>
                      </a:cubicBezTo>
                      <a:cubicBezTo>
                        <a:pt x="856" y="232"/>
                        <a:pt x="864" y="88"/>
                        <a:pt x="912" y="128"/>
                      </a:cubicBezTo>
                      <a:cubicBezTo>
                        <a:pt x="960" y="168"/>
                        <a:pt x="1048" y="440"/>
                        <a:pt x="1104" y="464"/>
                      </a:cubicBezTo>
                      <a:cubicBezTo>
                        <a:pt x="1160" y="488"/>
                        <a:pt x="1200" y="280"/>
                        <a:pt x="1248" y="272"/>
                      </a:cubicBezTo>
                      <a:cubicBezTo>
                        <a:pt x="1296" y="264"/>
                        <a:pt x="1336" y="448"/>
                        <a:pt x="1392" y="416"/>
                      </a:cubicBezTo>
                      <a:cubicBezTo>
                        <a:pt x="1448" y="384"/>
                        <a:pt x="1480" y="0"/>
                        <a:pt x="1584" y="80"/>
                      </a:cubicBezTo>
                      <a:cubicBezTo>
                        <a:pt x="1688" y="160"/>
                        <a:pt x="1896" y="744"/>
                        <a:pt x="2016" y="896"/>
                      </a:cubicBezTo>
                    </a:path>
                  </a:pathLst>
                </a:custGeom>
                <a:blipFill dpi="0" rotWithShape="1">
                  <a:blip r:embed="rId2" cstate="print"/>
                  <a:srcRect/>
                  <a:tile tx="0" ty="0" sx="100000" sy="100000" flip="none" algn="tl"/>
                </a:blipFill>
                <a:ln w="28575" cap="flat" cmpd="sng">
                  <a:solidFill>
                    <a:schemeClr val="tx1"/>
                  </a:solidFill>
                  <a:prstDash val="solid"/>
                  <a:round/>
                  <a:headEnd/>
                  <a:tailEnd/>
                </a:ln>
                <a:effectLst/>
              </p:spPr>
              <p:txBody>
                <a:bodyPr wrap="none" lIns="90000" tIns="46800" rIns="90000" bIns="46800">
                  <a:spAutoFit/>
                </a:bodyPr>
                <a:lstStyle/>
                <a:p>
                  <a:endParaRPr lang="zh-CN" altLang="en-US"/>
                </a:p>
              </p:txBody>
            </p:sp>
          </p:grpSp>
        </p:grpSp>
        <p:sp>
          <p:nvSpPr>
            <p:cNvPr id="143507" name="Line 147"/>
            <p:cNvSpPr>
              <a:spLocks noChangeShapeType="1"/>
            </p:cNvSpPr>
            <p:nvPr/>
          </p:nvSpPr>
          <p:spPr bwMode="auto">
            <a:xfrm>
              <a:off x="3198" y="2115"/>
              <a:ext cx="222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22" name="Group 148"/>
          <p:cNvGrpSpPr>
            <a:grpSpLocks/>
          </p:cNvGrpSpPr>
          <p:nvPr/>
        </p:nvGrpSpPr>
        <p:grpSpPr bwMode="auto">
          <a:xfrm>
            <a:off x="5903384" y="2671764"/>
            <a:ext cx="5289549" cy="1112837"/>
            <a:chOff x="2744" y="1207"/>
            <a:chExt cx="2499" cy="701"/>
          </a:xfrm>
        </p:grpSpPr>
        <p:sp>
          <p:nvSpPr>
            <p:cNvPr id="143509" name="Line 149"/>
            <p:cNvSpPr>
              <a:spLocks noChangeShapeType="1"/>
            </p:cNvSpPr>
            <p:nvPr/>
          </p:nvSpPr>
          <p:spPr bwMode="auto">
            <a:xfrm>
              <a:off x="3150" y="1389"/>
              <a:ext cx="2043"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3510" name="Line 150"/>
            <p:cNvSpPr>
              <a:spLocks noChangeShapeType="1"/>
            </p:cNvSpPr>
            <p:nvPr/>
          </p:nvSpPr>
          <p:spPr bwMode="auto">
            <a:xfrm>
              <a:off x="3152" y="1797"/>
              <a:ext cx="2091"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3511" name="Text Box 151"/>
            <p:cNvSpPr txBox="1">
              <a:spLocks noChangeArrowheads="1"/>
            </p:cNvSpPr>
            <p:nvPr/>
          </p:nvSpPr>
          <p:spPr bwMode="auto">
            <a:xfrm>
              <a:off x="2744" y="1207"/>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43512" name="Text Box 152"/>
            <p:cNvSpPr txBox="1">
              <a:spLocks noChangeArrowheads="1"/>
            </p:cNvSpPr>
            <p:nvPr/>
          </p:nvSpPr>
          <p:spPr bwMode="auto">
            <a:xfrm>
              <a:off x="2789" y="1616"/>
              <a:ext cx="27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grpSp>
      <p:grpSp>
        <p:nvGrpSpPr>
          <p:cNvPr id="23" name="Group 153"/>
          <p:cNvGrpSpPr>
            <a:grpSpLocks/>
          </p:cNvGrpSpPr>
          <p:nvPr/>
        </p:nvGrpSpPr>
        <p:grpSpPr bwMode="auto">
          <a:xfrm>
            <a:off x="7344834" y="2774950"/>
            <a:ext cx="3551767" cy="3352800"/>
            <a:chOff x="3515" y="1091"/>
            <a:chExt cx="1678" cy="2112"/>
          </a:xfrm>
        </p:grpSpPr>
        <p:sp>
          <p:nvSpPr>
            <p:cNvPr id="143514" name="Line 154"/>
            <p:cNvSpPr>
              <a:spLocks noChangeShapeType="1"/>
            </p:cNvSpPr>
            <p:nvPr/>
          </p:nvSpPr>
          <p:spPr bwMode="auto">
            <a:xfrm>
              <a:off x="3515" y="1091"/>
              <a:ext cx="0" cy="211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43515" name="Line 155"/>
            <p:cNvSpPr>
              <a:spLocks noChangeShapeType="1"/>
            </p:cNvSpPr>
            <p:nvPr/>
          </p:nvSpPr>
          <p:spPr bwMode="auto">
            <a:xfrm>
              <a:off x="5193" y="1289"/>
              <a:ext cx="0" cy="1824"/>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24" name="Group 156"/>
          <p:cNvGrpSpPr>
            <a:grpSpLocks/>
          </p:cNvGrpSpPr>
          <p:nvPr/>
        </p:nvGrpSpPr>
        <p:grpSpPr bwMode="auto">
          <a:xfrm>
            <a:off x="6671733" y="4903788"/>
            <a:ext cx="4607984" cy="1008062"/>
            <a:chOff x="3198" y="2614"/>
            <a:chExt cx="2177" cy="635"/>
          </a:xfrm>
        </p:grpSpPr>
        <p:sp>
          <p:nvSpPr>
            <p:cNvPr id="143517" name="Line 157"/>
            <p:cNvSpPr>
              <a:spLocks noChangeShapeType="1"/>
            </p:cNvSpPr>
            <p:nvPr/>
          </p:nvSpPr>
          <p:spPr bwMode="auto">
            <a:xfrm>
              <a:off x="3198" y="3249"/>
              <a:ext cx="317"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143518" name="Line 158"/>
            <p:cNvSpPr>
              <a:spLocks noChangeShapeType="1"/>
            </p:cNvSpPr>
            <p:nvPr/>
          </p:nvSpPr>
          <p:spPr bwMode="auto">
            <a:xfrm flipV="1">
              <a:off x="3515" y="2625"/>
              <a:ext cx="0" cy="624"/>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143519" name="Line 159"/>
            <p:cNvSpPr>
              <a:spLocks noChangeShapeType="1"/>
            </p:cNvSpPr>
            <p:nvPr/>
          </p:nvSpPr>
          <p:spPr bwMode="auto">
            <a:xfrm>
              <a:off x="3515" y="2614"/>
              <a:ext cx="1678"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143520" name="Line 160"/>
            <p:cNvSpPr>
              <a:spLocks noChangeShapeType="1"/>
            </p:cNvSpPr>
            <p:nvPr/>
          </p:nvSpPr>
          <p:spPr bwMode="auto">
            <a:xfrm>
              <a:off x="5193" y="2614"/>
              <a:ext cx="0" cy="624"/>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143521" name="Line 161"/>
            <p:cNvSpPr>
              <a:spLocks noChangeShapeType="1"/>
            </p:cNvSpPr>
            <p:nvPr/>
          </p:nvSpPr>
          <p:spPr bwMode="auto">
            <a:xfrm>
              <a:off x="5193" y="3249"/>
              <a:ext cx="182"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grpSp>
      <p:grpSp>
        <p:nvGrpSpPr>
          <p:cNvPr id="25" name="Group 175"/>
          <p:cNvGrpSpPr>
            <a:grpSpLocks/>
          </p:cNvGrpSpPr>
          <p:nvPr/>
        </p:nvGrpSpPr>
        <p:grpSpPr bwMode="auto">
          <a:xfrm>
            <a:off x="2159000" y="1052512"/>
            <a:ext cx="2533650" cy="623887"/>
            <a:chOff x="1610" y="3612"/>
            <a:chExt cx="1197" cy="393"/>
          </a:xfrm>
        </p:grpSpPr>
        <p:sp>
          <p:nvSpPr>
            <p:cNvPr id="143536" name="Rectangle 176"/>
            <p:cNvSpPr>
              <a:spLocks noChangeArrowheads="1"/>
            </p:cNvSpPr>
            <p:nvPr/>
          </p:nvSpPr>
          <p:spPr bwMode="auto">
            <a:xfrm>
              <a:off x="2052" y="3744"/>
              <a:ext cx="328"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grpSp>
          <p:nvGrpSpPr>
            <p:cNvPr id="26" name="Group 177"/>
            <p:cNvGrpSpPr>
              <a:grpSpLocks/>
            </p:cNvGrpSpPr>
            <p:nvPr/>
          </p:nvGrpSpPr>
          <p:grpSpPr bwMode="auto">
            <a:xfrm>
              <a:off x="2194" y="3702"/>
              <a:ext cx="171" cy="119"/>
              <a:chOff x="2194" y="3642"/>
              <a:chExt cx="171" cy="119"/>
            </a:xfrm>
          </p:grpSpPr>
          <p:sp>
            <p:nvSpPr>
              <p:cNvPr id="143538" name="Line 178"/>
              <p:cNvSpPr>
                <a:spLocks noChangeShapeType="1"/>
              </p:cNvSpPr>
              <p:nvPr/>
            </p:nvSpPr>
            <p:spPr bwMode="auto">
              <a:xfrm>
                <a:off x="2194" y="3761"/>
                <a:ext cx="11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3539" name="Line 179"/>
              <p:cNvSpPr>
                <a:spLocks noChangeShapeType="1"/>
              </p:cNvSpPr>
              <p:nvPr/>
            </p:nvSpPr>
            <p:spPr bwMode="auto">
              <a:xfrm>
                <a:off x="2251" y="3642"/>
                <a:ext cx="11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3540" name="Line 180"/>
              <p:cNvSpPr>
                <a:spLocks noChangeShapeType="1"/>
              </p:cNvSpPr>
              <p:nvPr/>
            </p:nvSpPr>
            <p:spPr bwMode="auto">
              <a:xfrm>
                <a:off x="2251" y="3642"/>
                <a:ext cx="0" cy="11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3541" name="Line 181"/>
              <p:cNvSpPr>
                <a:spLocks noChangeShapeType="1"/>
              </p:cNvSpPr>
              <p:nvPr/>
            </p:nvSpPr>
            <p:spPr bwMode="auto">
              <a:xfrm>
                <a:off x="2308" y="3642"/>
                <a:ext cx="0" cy="11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sp>
          <p:nvSpPr>
            <p:cNvPr id="143542" name="Text Box 182"/>
            <p:cNvSpPr txBox="1">
              <a:spLocks noChangeArrowheads="1"/>
            </p:cNvSpPr>
            <p:nvPr/>
          </p:nvSpPr>
          <p:spPr bwMode="auto">
            <a:xfrm>
              <a:off x="2064" y="3612"/>
              <a:ext cx="146"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143543" name="Line 183"/>
            <p:cNvSpPr>
              <a:spLocks noChangeShapeType="1"/>
            </p:cNvSpPr>
            <p:nvPr/>
          </p:nvSpPr>
          <p:spPr bwMode="auto">
            <a:xfrm>
              <a:off x="1825" y="3880"/>
              <a:ext cx="227"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3544" name="Line 184"/>
            <p:cNvSpPr>
              <a:spLocks noChangeShapeType="1"/>
            </p:cNvSpPr>
            <p:nvPr/>
          </p:nvSpPr>
          <p:spPr bwMode="auto">
            <a:xfrm>
              <a:off x="2394" y="3880"/>
              <a:ext cx="22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3545" name="Text Box 185"/>
            <p:cNvSpPr txBox="1">
              <a:spLocks noChangeArrowheads="1"/>
            </p:cNvSpPr>
            <p:nvPr/>
          </p:nvSpPr>
          <p:spPr bwMode="auto">
            <a:xfrm>
              <a:off x="1610" y="3702"/>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43546" name="Text Box 186"/>
            <p:cNvSpPr txBox="1">
              <a:spLocks noChangeArrowheads="1"/>
            </p:cNvSpPr>
            <p:nvPr/>
          </p:nvSpPr>
          <p:spPr bwMode="auto">
            <a:xfrm>
              <a:off x="2581" y="3713"/>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22" presetClass="entr" presetSubtype="1" fill="hold" grpId="0" nodeType="afterEffect">
                                  <p:stCondLst>
                                    <p:cond delay="2000"/>
                                  </p:stCondLst>
                                  <p:childTnLst>
                                    <p:set>
                                      <p:cBhvr>
                                        <p:cTn id="9" dur="1" fill="hold">
                                          <p:stCondLst>
                                            <p:cond delay="0"/>
                                          </p:stCondLst>
                                        </p:cTn>
                                        <p:tgtEl>
                                          <p:spTgt spid="143425"/>
                                        </p:tgtEl>
                                        <p:attrNameLst>
                                          <p:attrName>style.visibility</p:attrName>
                                        </p:attrNameLst>
                                      </p:cBhvr>
                                      <p:to>
                                        <p:strVal val="visible"/>
                                      </p:to>
                                    </p:set>
                                    <p:animEffect transition="in" filter="wipe(up)">
                                      <p:cBhvr>
                                        <p:cTn id="10" dur="500"/>
                                        <p:tgtEl>
                                          <p:spTgt spid="14342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4342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499"/>
                                          </p:stCondLst>
                                        </p:cTn>
                                        <p:tgtEl>
                                          <p:spTgt spid="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14342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strips(downLeft)">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500"/>
                            </p:stCondLst>
                            <p:childTnLst>
                              <p:par>
                                <p:cTn id="73" presetID="2" presetClass="entr" presetSubtype="4" fill="hold" grpId="0" nodeType="afterEffect">
                                  <p:stCondLst>
                                    <p:cond delay="0"/>
                                  </p:stCondLst>
                                  <p:childTnLst>
                                    <p:set>
                                      <p:cBhvr>
                                        <p:cTn id="74" dur="1" fill="hold">
                                          <p:stCondLst>
                                            <p:cond delay="0"/>
                                          </p:stCondLst>
                                        </p:cTn>
                                        <p:tgtEl>
                                          <p:spTgt spid="143429"/>
                                        </p:tgtEl>
                                        <p:attrNameLst>
                                          <p:attrName>style.visibility</p:attrName>
                                        </p:attrNameLst>
                                      </p:cBhvr>
                                      <p:to>
                                        <p:strVal val="visible"/>
                                      </p:to>
                                    </p:set>
                                    <p:anim calcmode="lin" valueType="num">
                                      <p:cBhvr additive="base">
                                        <p:cTn id="75" dur="500" fill="hold"/>
                                        <p:tgtEl>
                                          <p:spTgt spid="143429"/>
                                        </p:tgtEl>
                                        <p:attrNameLst>
                                          <p:attrName>ppt_x</p:attrName>
                                        </p:attrNameLst>
                                      </p:cBhvr>
                                      <p:tavLst>
                                        <p:tav tm="0">
                                          <p:val>
                                            <p:strVal val="#ppt_x"/>
                                          </p:val>
                                        </p:tav>
                                        <p:tav tm="100000">
                                          <p:val>
                                            <p:strVal val="#ppt_x"/>
                                          </p:val>
                                        </p:tav>
                                      </p:tavLst>
                                    </p:anim>
                                    <p:anim calcmode="lin" valueType="num">
                                      <p:cBhvr additive="base">
                                        <p:cTn id="76" dur="500" fill="hold"/>
                                        <p:tgtEl>
                                          <p:spTgt spid="1434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3" grpId="0" autoUpdateAnimBg="0"/>
      <p:bldP spid="143424" grpId="0" autoUpdateAnimBg="0"/>
      <p:bldP spid="143425" grpId="0" animBg="1" autoUpdateAnimBg="0"/>
      <p:bldP spid="143429"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灯片编号占位符 2"/>
          <p:cNvSpPr>
            <a:spLocks noGrp="1"/>
          </p:cNvSpPr>
          <p:nvPr>
            <p:ph type="sldNum" sz="quarter" idx="11"/>
          </p:nvPr>
        </p:nvSpPr>
        <p:spPr/>
        <p:txBody>
          <a:bodyPr/>
          <a:lstStyle/>
          <a:p>
            <a:fld id="{2DFEB0D0-649A-4500-B23E-CD03CAF96E1B}" type="slidenum">
              <a:rPr lang="en-US" altLang="zh-CN"/>
              <a:pPr/>
              <a:t>36</a:t>
            </a:fld>
            <a:endParaRPr lang="en-US" altLang="zh-CN"/>
          </a:p>
        </p:txBody>
      </p:sp>
      <p:grpSp>
        <p:nvGrpSpPr>
          <p:cNvPr id="2" name="Group 2"/>
          <p:cNvGrpSpPr>
            <a:grpSpLocks/>
          </p:cNvGrpSpPr>
          <p:nvPr/>
        </p:nvGrpSpPr>
        <p:grpSpPr bwMode="auto">
          <a:xfrm>
            <a:off x="3657600" y="1611313"/>
            <a:ext cx="4794251" cy="3973512"/>
            <a:chOff x="480" y="883"/>
            <a:chExt cx="2265" cy="2503"/>
          </a:xfrm>
        </p:grpSpPr>
        <p:grpSp>
          <p:nvGrpSpPr>
            <p:cNvPr id="3" name="Group 3"/>
            <p:cNvGrpSpPr>
              <a:grpSpLocks/>
            </p:cNvGrpSpPr>
            <p:nvPr/>
          </p:nvGrpSpPr>
          <p:grpSpPr bwMode="auto">
            <a:xfrm>
              <a:off x="480" y="883"/>
              <a:ext cx="2265" cy="1159"/>
              <a:chOff x="375" y="861"/>
              <a:chExt cx="2265" cy="1159"/>
            </a:xfrm>
          </p:grpSpPr>
          <p:sp>
            <p:nvSpPr>
              <p:cNvPr id="144388" name="Line 4"/>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4389" name="Line 5"/>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4390" name="Text Box 6"/>
              <p:cNvSpPr txBox="1">
                <a:spLocks noChangeArrowheads="1"/>
              </p:cNvSpPr>
              <p:nvPr/>
            </p:nvSpPr>
            <p:spPr bwMode="auto">
              <a:xfrm>
                <a:off x="375" y="861"/>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44391" name="Text Box 7"/>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nvGrpSpPr>
            <p:cNvPr id="4" name="Group 8"/>
            <p:cNvGrpSpPr>
              <a:grpSpLocks/>
            </p:cNvGrpSpPr>
            <p:nvPr/>
          </p:nvGrpSpPr>
          <p:grpSpPr bwMode="auto">
            <a:xfrm>
              <a:off x="480" y="2227"/>
              <a:ext cx="2265" cy="1159"/>
              <a:chOff x="375" y="861"/>
              <a:chExt cx="2265" cy="1159"/>
            </a:xfrm>
          </p:grpSpPr>
          <p:sp>
            <p:nvSpPr>
              <p:cNvPr id="144393" name="Line 9"/>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4394" name="Line 10"/>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144395" name="Text Box 11"/>
              <p:cNvSpPr txBox="1">
                <a:spLocks noChangeArrowheads="1"/>
              </p:cNvSpPr>
              <p:nvPr/>
            </p:nvSpPr>
            <p:spPr bwMode="auto">
              <a:xfrm>
                <a:off x="375" y="861"/>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144396" name="Text Box 12"/>
              <p:cNvSpPr txBox="1">
                <a:spLocks noChangeArrowheads="1"/>
              </p:cNvSpPr>
              <p:nvPr/>
            </p:nvSpPr>
            <p:spPr bwMode="auto">
              <a:xfrm>
                <a:off x="2400" y="17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grpSp>
        <p:nvGrpSpPr>
          <p:cNvPr id="5" name="Group 13"/>
          <p:cNvGrpSpPr>
            <a:grpSpLocks/>
          </p:cNvGrpSpPr>
          <p:nvPr/>
        </p:nvGrpSpPr>
        <p:grpSpPr bwMode="auto">
          <a:xfrm>
            <a:off x="3657600" y="1657350"/>
            <a:ext cx="4368800" cy="1752600"/>
            <a:chOff x="480" y="624"/>
            <a:chExt cx="2064" cy="1104"/>
          </a:xfrm>
        </p:grpSpPr>
        <p:sp>
          <p:nvSpPr>
            <p:cNvPr id="144398" name="Line 14"/>
            <p:cNvSpPr>
              <a:spLocks noChangeShapeType="1"/>
            </p:cNvSpPr>
            <p:nvPr/>
          </p:nvSpPr>
          <p:spPr bwMode="auto">
            <a:xfrm>
              <a:off x="480" y="17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399" name="Line 15"/>
            <p:cNvSpPr>
              <a:spLocks noChangeShapeType="1"/>
            </p:cNvSpPr>
            <p:nvPr/>
          </p:nvSpPr>
          <p:spPr bwMode="auto">
            <a:xfrm flipV="1">
              <a:off x="672" y="864"/>
              <a:ext cx="0" cy="86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0" name="Line 16"/>
            <p:cNvSpPr>
              <a:spLocks noChangeShapeType="1"/>
            </p:cNvSpPr>
            <p:nvPr/>
          </p:nvSpPr>
          <p:spPr bwMode="auto">
            <a:xfrm>
              <a:off x="672" y="864"/>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1" name="Line 17"/>
            <p:cNvSpPr>
              <a:spLocks noChangeShapeType="1"/>
            </p:cNvSpPr>
            <p:nvPr/>
          </p:nvSpPr>
          <p:spPr bwMode="auto">
            <a:xfrm>
              <a:off x="864" y="864"/>
              <a:ext cx="0" cy="86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2" name="Line 18"/>
            <p:cNvSpPr>
              <a:spLocks noChangeShapeType="1"/>
            </p:cNvSpPr>
            <p:nvPr/>
          </p:nvSpPr>
          <p:spPr bwMode="auto">
            <a:xfrm>
              <a:off x="864" y="17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3" name="Line 19"/>
            <p:cNvSpPr>
              <a:spLocks noChangeShapeType="1"/>
            </p:cNvSpPr>
            <p:nvPr/>
          </p:nvSpPr>
          <p:spPr bwMode="auto">
            <a:xfrm flipV="1">
              <a:off x="1056" y="1488"/>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4" name="Line 20"/>
            <p:cNvSpPr>
              <a:spLocks noChangeShapeType="1"/>
            </p:cNvSpPr>
            <p:nvPr/>
          </p:nvSpPr>
          <p:spPr bwMode="auto">
            <a:xfrm>
              <a:off x="1056" y="148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5" name="Line 21"/>
            <p:cNvSpPr>
              <a:spLocks noChangeShapeType="1"/>
            </p:cNvSpPr>
            <p:nvPr/>
          </p:nvSpPr>
          <p:spPr bwMode="auto">
            <a:xfrm>
              <a:off x="1248" y="1488"/>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6" name="Line 22"/>
            <p:cNvSpPr>
              <a:spLocks noChangeShapeType="1"/>
            </p:cNvSpPr>
            <p:nvPr/>
          </p:nvSpPr>
          <p:spPr bwMode="auto">
            <a:xfrm>
              <a:off x="1248" y="17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7" name="Line 23"/>
            <p:cNvSpPr>
              <a:spLocks noChangeShapeType="1"/>
            </p:cNvSpPr>
            <p:nvPr/>
          </p:nvSpPr>
          <p:spPr bwMode="auto">
            <a:xfrm flipV="1">
              <a:off x="1440" y="960"/>
              <a:ext cx="0"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8" name="Line 24"/>
            <p:cNvSpPr>
              <a:spLocks noChangeShapeType="1"/>
            </p:cNvSpPr>
            <p:nvPr/>
          </p:nvSpPr>
          <p:spPr bwMode="auto">
            <a:xfrm>
              <a:off x="1440" y="960"/>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09" name="Line 25"/>
            <p:cNvSpPr>
              <a:spLocks noChangeShapeType="1"/>
            </p:cNvSpPr>
            <p:nvPr/>
          </p:nvSpPr>
          <p:spPr bwMode="auto">
            <a:xfrm>
              <a:off x="1632" y="960"/>
              <a:ext cx="0"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10" name="Line 26"/>
            <p:cNvSpPr>
              <a:spLocks noChangeShapeType="1"/>
            </p:cNvSpPr>
            <p:nvPr/>
          </p:nvSpPr>
          <p:spPr bwMode="auto">
            <a:xfrm>
              <a:off x="1632" y="17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11" name="Line 27"/>
            <p:cNvSpPr>
              <a:spLocks noChangeShapeType="1"/>
            </p:cNvSpPr>
            <p:nvPr/>
          </p:nvSpPr>
          <p:spPr bwMode="auto">
            <a:xfrm flipV="1">
              <a:off x="1824" y="624"/>
              <a:ext cx="0" cy="110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12" name="Line 28"/>
            <p:cNvSpPr>
              <a:spLocks noChangeShapeType="1"/>
            </p:cNvSpPr>
            <p:nvPr/>
          </p:nvSpPr>
          <p:spPr bwMode="auto">
            <a:xfrm>
              <a:off x="1824" y="624"/>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13" name="Line 29"/>
            <p:cNvSpPr>
              <a:spLocks noChangeShapeType="1"/>
            </p:cNvSpPr>
            <p:nvPr/>
          </p:nvSpPr>
          <p:spPr bwMode="auto">
            <a:xfrm>
              <a:off x="2016" y="624"/>
              <a:ext cx="0" cy="110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14" name="Line 30"/>
            <p:cNvSpPr>
              <a:spLocks noChangeShapeType="1"/>
            </p:cNvSpPr>
            <p:nvPr/>
          </p:nvSpPr>
          <p:spPr bwMode="auto">
            <a:xfrm>
              <a:off x="2016" y="1728"/>
              <a:ext cx="19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144415" name="Line 31"/>
            <p:cNvSpPr>
              <a:spLocks noChangeShapeType="1"/>
            </p:cNvSpPr>
            <p:nvPr/>
          </p:nvSpPr>
          <p:spPr bwMode="auto">
            <a:xfrm flipV="1">
              <a:off x="2208" y="1344"/>
              <a:ext cx="0" cy="38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16" name="Line 32"/>
            <p:cNvSpPr>
              <a:spLocks noChangeShapeType="1"/>
            </p:cNvSpPr>
            <p:nvPr/>
          </p:nvSpPr>
          <p:spPr bwMode="auto">
            <a:xfrm>
              <a:off x="2208" y="1344"/>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17" name="Line 33"/>
            <p:cNvSpPr>
              <a:spLocks noChangeShapeType="1"/>
            </p:cNvSpPr>
            <p:nvPr/>
          </p:nvSpPr>
          <p:spPr bwMode="auto">
            <a:xfrm>
              <a:off x="2400" y="1344"/>
              <a:ext cx="0" cy="38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18" name="Line 34"/>
            <p:cNvSpPr>
              <a:spLocks noChangeShapeType="1"/>
            </p:cNvSpPr>
            <p:nvPr/>
          </p:nvSpPr>
          <p:spPr bwMode="auto">
            <a:xfrm>
              <a:off x="2400" y="1728"/>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6" name="Group 35"/>
          <p:cNvGrpSpPr>
            <a:grpSpLocks/>
          </p:cNvGrpSpPr>
          <p:nvPr/>
        </p:nvGrpSpPr>
        <p:grpSpPr bwMode="auto">
          <a:xfrm>
            <a:off x="2844800" y="2190749"/>
            <a:ext cx="5302251" cy="914766"/>
            <a:chOff x="96" y="1248"/>
            <a:chExt cx="2505" cy="681"/>
          </a:xfrm>
        </p:grpSpPr>
        <p:sp>
          <p:nvSpPr>
            <p:cNvPr id="144420" name="Line 36"/>
            <p:cNvSpPr>
              <a:spLocks noChangeShapeType="1"/>
            </p:cNvSpPr>
            <p:nvPr/>
          </p:nvSpPr>
          <p:spPr bwMode="auto">
            <a:xfrm>
              <a:off x="489" y="1414"/>
              <a:ext cx="206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4421" name="Line 37"/>
            <p:cNvSpPr>
              <a:spLocks noChangeShapeType="1"/>
            </p:cNvSpPr>
            <p:nvPr/>
          </p:nvSpPr>
          <p:spPr bwMode="auto">
            <a:xfrm>
              <a:off x="489" y="1750"/>
              <a:ext cx="2112"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144422" name="Text Box 38"/>
            <p:cNvSpPr txBox="1">
              <a:spLocks noChangeArrowheads="1"/>
            </p:cNvSpPr>
            <p:nvPr/>
          </p:nvSpPr>
          <p:spPr bwMode="auto">
            <a:xfrm>
              <a:off x="96" y="1248"/>
              <a:ext cx="311" cy="34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144423" name="Text Box 39"/>
            <p:cNvSpPr txBox="1">
              <a:spLocks noChangeArrowheads="1"/>
            </p:cNvSpPr>
            <p:nvPr/>
          </p:nvSpPr>
          <p:spPr bwMode="auto">
            <a:xfrm>
              <a:off x="96" y="1584"/>
              <a:ext cx="279" cy="34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grpSp>
      <p:sp>
        <p:nvSpPr>
          <p:cNvPr id="144424" name="Line 40"/>
          <p:cNvSpPr>
            <a:spLocks noChangeShapeType="1"/>
          </p:cNvSpPr>
          <p:nvPr/>
        </p:nvSpPr>
        <p:spPr bwMode="auto">
          <a:xfrm>
            <a:off x="3657600" y="2419350"/>
            <a:ext cx="4368800" cy="0"/>
          </a:xfrm>
          <a:prstGeom prst="line">
            <a:avLst/>
          </a:prstGeom>
          <a:noFill/>
          <a:ln w="38100">
            <a:solidFill>
              <a:srgbClr val="FF0000"/>
            </a:solidFill>
            <a:prstDash val="dash"/>
            <a:round/>
            <a:headEnd/>
            <a:tailEnd/>
          </a:ln>
          <a:effectLst/>
        </p:spPr>
        <p:txBody>
          <a:bodyPr lIns="90000" tIns="46800" rIns="90000" bIns="46800">
            <a:spAutoFit/>
          </a:bodyPr>
          <a:lstStyle/>
          <a:p>
            <a:endParaRPr lang="zh-CN" altLang="en-US"/>
          </a:p>
        </p:txBody>
      </p:sp>
      <p:grpSp>
        <p:nvGrpSpPr>
          <p:cNvPr id="7" name="Group 41"/>
          <p:cNvGrpSpPr>
            <a:grpSpLocks/>
          </p:cNvGrpSpPr>
          <p:nvPr/>
        </p:nvGrpSpPr>
        <p:grpSpPr bwMode="auto">
          <a:xfrm>
            <a:off x="4064000" y="3409950"/>
            <a:ext cx="2844800" cy="2133600"/>
            <a:chOff x="1920" y="1824"/>
            <a:chExt cx="1344" cy="768"/>
          </a:xfrm>
        </p:grpSpPr>
        <p:sp>
          <p:nvSpPr>
            <p:cNvPr id="144426" name="Line 42"/>
            <p:cNvSpPr>
              <a:spLocks noChangeShapeType="1"/>
            </p:cNvSpPr>
            <p:nvPr/>
          </p:nvSpPr>
          <p:spPr bwMode="auto">
            <a:xfrm>
              <a:off x="1920" y="1824"/>
              <a:ext cx="0" cy="768"/>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44427" name="Line 43"/>
            <p:cNvSpPr>
              <a:spLocks noChangeShapeType="1"/>
            </p:cNvSpPr>
            <p:nvPr/>
          </p:nvSpPr>
          <p:spPr bwMode="auto">
            <a:xfrm>
              <a:off x="2112" y="1824"/>
              <a:ext cx="0" cy="768"/>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44428" name="Line 44"/>
            <p:cNvSpPr>
              <a:spLocks noChangeShapeType="1"/>
            </p:cNvSpPr>
            <p:nvPr/>
          </p:nvSpPr>
          <p:spPr bwMode="auto">
            <a:xfrm>
              <a:off x="2688" y="1824"/>
              <a:ext cx="0" cy="768"/>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44429" name="Line 45"/>
            <p:cNvSpPr>
              <a:spLocks noChangeShapeType="1"/>
            </p:cNvSpPr>
            <p:nvPr/>
          </p:nvSpPr>
          <p:spPr bwMode="auto">
            <a:xfrm>
              <a:off x="2880" y="1824"/>
              <a:ext cx="0" cy="768"/>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44430" name="Line 46"/>
            <p:cNvSpPr>
              <a:spLocks noChangeShapeType="1"/>
            </p:cNvSpPr>
            <p:nvPr/>
          </p:nvSpPr>
          <p:spPr bwMode="auto">
            <a:xfrm>
              <a:off x="3072" y="1824"/>
              <a:ext cx="0" cy="768"/>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144431" name="Line 47"/>
            <p:cNvSpPr>
              <a:spLocks noChangeShapeType="1"/>
            </p:cNvSpPr>
            <p:nvPr/>
          </p:nvSpPr>
          <p:spPr bwMode="auto">
            <a:xfrm>
              <a:off x="3264" y="1824"/>
              <a:ext cx="0" cy="768"/>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grpSp>
      <p:grpSp>
        <p:nvGrpSpPr>
          <p:cNvPr id="8" name="Group 48"/>
          <p:cNvGrpSpPr>
            <a:grpSpLocks/>
          </p:cNvGrpSpPr>
          <p:nvPr/>
        </p:nvGrpSpPr>
        <p:grpSpPr bwMode="auto">
          <a:xfrm>
            <a:off x="3657600" y="4629150"/>
            <a:ext cx="4368800" cy="914400"/>
            <a:chOff x="480" y="2496"/>
            <a:chExt cx="2064" cy="576"/>
          </a:xfrm>
        </p:grpSpPr>
        <p:sp>
          <p:nvSpPr>
            <p:cNvPr id="144433" name="Line 49"/>
            <p:cNvSpPr>
              <a:spLocks noChangeShapeType="1"/>
            </p:cNvSpPr>
            <p:nvPr/>
          </p:nvSpPr>
          <p:spPr bwMode="auto">
            <a:xfrm>
              <a:off x="480" y="3072"/>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34" name="Line 50"/>
            <p:cNvSpPr>
              <a:spLocks noChangeShapeType="1"/>
            </p:cNvSpPr>
            <p:nvPr/>
          </p:nvSpPr>
          <p:spPr bwMode="auto">
            <a:xfrm flipV="1">
              <a:off x="672" y="2496"/>
              <a:ext cx="0" cy="57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35" name="Line 51"/>
            <p:cNvSpPr>
              <a:spLocks noChangeShapeType="1"/>
            </p:cNvSpPr>
            <p:nvPr/>
          </p:nvSpPr>
          <p:spPr bwMode="auto">
            <a:xfrm>
              <a:off x="672" y="2496"/>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36" name="Line 52"/>
            <p:cNvSpPr>
              <a:spLocks noChangeShapeType="1"/>
            </p:cNvSpPr>
            <p:nvPr/>
          </p:nvSpPr>
          <p:spPr bwMode="auto">
            <a:xfrm>
              <a:off x="864" y="2496"/>
              <a:ext cx="0" cy="57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37" name="Line 53"/>
            <p:cNvSpPr>
              <a:spLocks noChangeShapeType="1"/>
            </p:cNvSpPr>
            <p:nvPr/>
          </p:nvSpPr>
          <p:spPr bwMode="auto">
            <a:xfrm>
              <a:off x="864" y="3072"/>
              <a:ext cx="57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38" name="Line 54"/>
            <p:cNvSpPr>
              <a:spLocks noChangeShapeType="1"/>
            </p:cNvSpPr>
            <p:nvPr/>
          </p:nvSpPr>
          <p:spPr bwMode="auto">
            <a:xfrm flipV="1">
              <a:off x="1440" y="2496"/>
              <a:ext cx="0" cy="57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39" name="Line 55"/>
            <p:cNvSpPr>
              <a:spLocks noChangeShapeType="1"/>
            </p:cNvSpPr>
            <p:nvPr/>
          </p:nvSpPr>
          <p:spPr bwMode="auto">
            <a:xfrm>
              <a:off x="1440" y="2496"/>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40" name="Line 56"/>
            <p:cNvSpPr>
              <a:spLocks noChangeShapeType="1"/>
            </p:cNvSpPr>
            <p:nvPr/>
          </p:nvSpPr>
          <p:spPr bwMode="auto">
            <a:xfrm>
              <a:off x="1632" y="2496"/>
              <a:ext cx="0" cy="57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41" name="Line 57"/>
            <p:cNvSpPr>
              <a:spLocks noChangeShapeType="1"/>
            </p:cNvSpPr>
            <p:nvPr/>
          </p:nvSpPr>
          <p:spPr bwMode="auto">
            <a:xfrm flipV="1">
              <a:off x="1824" y="2496"/>
              <a:ext cx="0" cy="57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42" name="Line 58"/>
            <p:cNvSpPr>
              <a:spLocks noChangeShapeType="1"/>
            </p:cNvSpPr>
            <p:nvPr/>
          </p:nvSpPr>
          <p:spPr bwMode="auto">
            <a:xfrm>
              <a:off x="1824" y="2496"/>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43" name="Line 59"/>
            <p:cNvSpPr>
              <a:spLocks noChangeShapeType="1"/>
            </p:cNvSpPr>
            <p:nvPr/>
          </p:nvSpPr>
          <p:spPr bwMode="auto">
            <a:xfrm>
              <a:off x="2016" y="2496"/>
              <a:ext cx="0" cy="576"/>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44" name="Line 60"/>
            <p:cNvSpPr>
              <a:spLocks noChangeShapeType="1"/>
            </p:cNvSpPr>
            <p:nvPr/>
          </p:nvSpPr>
          <p:spPr bwMode="auto">
            <a:xfrm>
              <a:off x="1632" y="3072"/>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45" name="Line 61"/>
            <p:cNvSpPr>
              <a:spLocks noChangeShapeType="1"/>
            </p:cNvSpPr>
            <p:nvPr/>
          </p:nvSpPr>
          <p:spPr bwMode="auto">
            <a:xfrm>
              <a:off x="2016" y="3072"/>
              <a:ext cx="52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sp>
        <p:nvSpPr>
          <p:cNvPr id="144446" name="Text Box 62"/>
          <p:cNvSpPr txBox="1">
            <a:spLocks noChangeArrowheads="1"/>
          </p:cNvSpPr>
          <p:nvPr/>
        </p:nvSpPr>
        <p:spPr bwMode="auto">
          <a:xfrm>
            <a:off x="2309285" y="5876925"/>
            <a:ext cx="7147983" cy="463846"/>
          </a:xfrm>
          <a:prstGeom prst="rect">
            <a:avLst/>
          </a:prstGeom>
          <a:noFill/>
          <a:ln w="28575">
            <a:noFill/>
            <a:miter lim="800000"/>
            <a:headEnd/>
            <a:tailEnd/>
          </a:ln>
          <a:effectLst/>
        </p:spPr>
        <p:txBody>
          <a:bodyPr lIns="90000" tIns="46800" rIns="90000" bIns="46800">
            <a:spAutoFit/>
          </a:bodyPr>
          <a:lstStyle/>
          <a:p>
            <a:pPr algn="ctr"/>
            <a:r>
              <a:rPr kumimoji="1" lang="zh-CN" altLang="en-US" sz="2400" b="1">
                <a:solidFill>
                  <a:srgbClr val="0033CC"/>
                </a:solidFill>
                <a:latin typeface="Times New Roman" pitchFamily="18" charset="0"/>
              </a:rPr>
              <a:t>可以调节</a:t>
            </a: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a:t>
            </a:r>
            <a:r>
              <a:rPr kumimoji="1" lang="zh-CN" altLang="en-US" sz="2400" b="1">
                <a:solidFill>
                  <a:srgbClr val="0033CC"/>
                </a:solidFill>
                <a:latin typeface="Times New Roman" pitchFamily="18" charset="0"/>
              </a:rPr>
              <a:t>作为鉴别门限</a:t>
            </a:r>
          </a:p>
        </p:txBody>
      </p:sp>
      <p:sp>
        <p:nvSpPr>
          <p:cNvPr id="144450" name="Rectangle 66"/>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144451" name="Rectangle 67"/>
          <p:cNvSpPr>
            <a:spLocks noGrp="1" noChangeArrowheads="1"/>
          </p:cNvSpPr>
          <p:nvPr>
            <p:ph type="title" idx="4294967295"/>
          </p:nvPr>
        </p:nvSpPr>
        <p:spPr>
          <a:xfrm>
            <a:off x="711200" y="450850"/>
            <a:ext cx="10363200" cy="457200"/>
          </a:xfrm>
        </p:spPr>
        <p:txBody>
          <a:bodyPr/>
          <a:lstStyle/>
          <a:p>
            <a:r>
              <a:rPr lang="en-US" altLang="zh-CN" sz="2600" b="1">
                <a:solidFill>
                  <a:srgbClr val="CC3300"/>
                </a:solidFill>
                <a:latin typeface="Times New Roman" pitchFamily="18" charset="0"/>
              </a:rPr>
              <a:t>3</a:t>
            </a:r>
            <a:r>
              <a:rPr lang="zh-CN" altLang="en-US" sz="2600" b="1">
                <a:solidFill>
                  <a:srgbClr val="CC3300"/>
                </a:solidFill>
                <a:latin typeface="Times New Roman" pitchFamily="18" charset="0"/>
              </a:rPr>
              <a:t>、幅度鉴别：</a:t>
            </a:r>
            <a:endParaRPr lang="zh-CN" altLang="en-US" sz="2600">
              <a:solidFill>
                <a:srgbClr val="CC3300"/>
              </a:solidFill>
            </a:endParaRPr>
          </a:p>
        </p:txBody>
      </p:sp>
      <p:sp>
        <p:nvSpPr>
          <p:cNvPr id="144452" name="Rectangle 68"/>
          <p:cNvSpPr>
            <a:spLocks noChangeArrowheads="1"/>
          </p:cNvSpPr>
          <p:nvPr/>
        </p:nvSpPr>
        <p:spPr bwMode="auto">
          <a:xfrm>
            <a:off x="812800" y="981075"/>
            <a:ext cx="104648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去除幅度小于某个值的脉冲，只要调节</a:t>
            </a:r>
            <a:r>
              <a:rPr kumimoji="1" lang="en-US" altLang="zh-CN" sz="2400" b="1">
                <a:latin typeface="Times New Roman" pitchFamily="18" charset="0"/>
              </a:rPr>
              <a:t>V</a:t>
            </a:r>
            <a:r>
              <a:rPr kumimoji="1" lang="en-US" altLang="zh-CN" sz="2400" b="1" baseline="-25000">
                <a:latin typeface="Times New Roman" pitchFamily="18" charset="0"/>
              </a:rPr>
              <a:t>T+</a:t>
            </a:r>
            <a:r>
              <a:rPr kumimoji="1" lang="zh-CN" altLang="en-US" sz="2400" b="1">
                <a:latin typeface="Times New Roman" pitchFamily="18" charset="0"/>
              </a:rPr>
              <a:t>的值即可。</a:t>
            </a:r>
          </a:p>
        </p:txBody>
      </p:sp>
      <p:grpSp>
        <p:nvGrpSpPr>
          <p:cNvPr id="9" name="Group 69"/>
          <p:cNvGrpSpPr>
            <a:grpSpLocks/>
          </p:cNvGrpSpPr>
          <p:nvPr/>
        </p:nvGrpSpPr>
        <p:grpSpPr bwMode="auto">
          <a:xfrm>
            <a:off x="8879418" y="1700212"/>
            <a:ext cx="2533650" cy="623887"/>
            <a:chOff x="1610" y="3612"/>
            <a:chExt cx="1197" cy="393"/>
          </a:xfrm>
        </p:grpSpPr>
        <p:sp>
          <p:nvSpPr>
            <p:cNvPr id="144454" name="Rectangle 70"/>
            <p:cNvSpPr>
              <a:spLocks noChangeArrowheads="1"/>
            </p:cNvSpPr>
            <p:nvPr/>
          </p:nvSpPr>
          <p:spPr bwMode="auto">
            <a:xfrm>
              <a:off x="2052" y="3744"/>
              <a:ext cx="328" cy="234"/>
            </a:xfrm>
            <a:prstGeom prst="rect">
              <a:avLst/>
            </a:prstGeom>
            <a:noFill/>
            <a:ln w="28575">
              <a:solidFill>
                <a:schemeClr val="tx1"/>
              </a:solidFill>
              <a:miter lim="800000"/>
              <a:headEnd/>
              <a:tailEnd/>
            </a:ln>
            <a:effectLst/>
          </p:spPr>
          <p:txBody>
            <a:bodyPr lIns="90000" tIns="46800" rIns="90000" bIns="46800" anchor="ctr">
              <a:spAutoFit/>
            </a:bodyPr>
            <a:lstStyle/>
            <a:p>
              <a:endParaRPr lang="zh-CN" altLang="en-US"/>
            </a:p>
          </p:txBody>
        </p:sp>
        <p:grpSp>
          <p:nvGrpSpPr>
            <p:cNvPr id="10" name="Group 71"/>
            <p:cNvGrpSpPr>
              <a:grpSpLocks/>
            </p:cNvGrpSpPr>
            <p:nvPr/>
          </p:nvGrpSpPr>
          <p:grpSpPr bwMode="auto">
            <a:xfrm>
              <a:off x="2194" y="3702"/>
              <a:ext cx="171" cy="119"/>
              <a:chOff x="2194" y="3642"/>
              <a:chExt cx="171" cy="119"/>
            </a:xfrm>
          </p:grpSpPr>
          <p:sp>
            <p:nvSpPr>
              <p:cNvPr id="144456" name="Line 72"/>
              <p:cNvSpPr>
                <a:spLocks noChangeShapeType="1"/>
              </p:cNvSpPr>
              <p:nvPr/>
            </p:nvSpPr>
            <p:spPr bwMode="auto">
              <a:xfrm>
                <a:off x="2194" y="3761"/>
                <a:ext cx="11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57" name="Line 73"/>
              <p:cNvSpPr>
                <a:spLocks noChangeShapeType="1"/>
              </p:cNvSpPr>
              <p:nvPr/>
            </p:nvSpPr>
            <p:spPr bwMode="auto">
              <a:xfrm>
                <a:off x="2251" y="3642"/>
                <a:ext cx="11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58" name="Line 74"/>
              <p:cNvSpPr>
                <a:spLocks noChangeShapeType="1"/>
              </p:cNvSpPr>
              <p:nvPr/>
            </p:nvSpPr>
            <p:spPr bwMode="auto">
              <a:xfrm>
                <a:off x="2251" y="3642"/>
                <a:ext cx="0" cy="11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59" name="Line 75"/>
              <p:cNvSpPr>
                <a:spLocks noChangeShapeType="1"/>
              </p:cNvSpPr>
              <p:nvPr/>
            </p:nvSpPr>
            <p:spPr bwMode="auto">
              <a:xfrm>
                <a:off x="2308" y="3642"/>
                <a:ext cx="0" cy="119"/>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sp>
          <p:nvSpPr>
            <p:cNvPr id="144460" name="Text Box 76"/>
            <p:cNvSpPr txBox="1">
              <a:spLocks noChangeArrowheads="1"/>
            </p:cNvSpPr>
            <p:nvPr/>
          </p:nvSpPr>
          <p:spPr bwMode="auto">
            <a:xfrm>
              <a:off x="2064" y="3612"/>
              <a:ext cx="146"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1</a:t>
              </a:r>
            </a:p>
          </p:txBody>
        </p:sp>
        <p:sp>
          <p:nvSpPr>
            <p:cNvPr id="144461" name="Line 77"/>
            <p:cNvSpPr>
              <a:spLocks noChangeShapeType="1"/>
            </p:cNvSpPr>
            <p:nvPr/>
          </p:nvSpPr>
          <p:spPr bwMode="auto">
            <a:xfrm>
              <a:off x="1825" y="3880"/>
              <a:ext cx="227"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62" name="Line 78"/>
            <p:cNvSpPr>
              <a:spLocks noChangeShapeType="1"/>
            </p:cNvSpPr>
            <p:nvPr/>
          </p:nvSpPr>
          <p:spPr bwMode="auto">
            <a:xfrm>
              <a:off x="2394" y="3880"/>
              <a:ext cx="22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144463" name="Text Box 79"/>
            <p:cNvSpPr txBox="1">
              <a:spLocks noChangeArrowheads="1"/>
            </p:cNvSpPr>
            <p:nvPr/>
          </p:nvSpPr>
          <p:spPr bwMode="auto">
            <a:xfrm>
              <a:off x="1610" y="3702"/>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144464" name="Text Box 80"/>
            <p:cNvSpPr txBox="1">
              <a:spLocks noChangeArrowheads="1"/>
            </p:cNvSpPr>
            <p:nvPr/>
          </p:nvSpPr>
          <p:spPr bwMode="auto">
            <a:xfrm>
              <a:off x="2581" y="3713"/>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4452"/>
                                        </p:tgtEl>
                                        <p:attrNameLst>
                                          <p:attrName>style.visibility</p:attrName>
                                        </p:attrNameLst>
                                      </p:cBhvr>
                                      <p:to>
                                        <p:strVal val="visible"/>
                                      </p:to>
                                    </p:set>
                                    <p:animEffect transition="in" filter="blinds(horizontal)">
                                      <p:cBhvr>
                                        <p:cTn id="7" dur="500"/>
                                        <p:tgtEl>
                                          <p:spTgt spid="14445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499"/>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44424"/>
                                        </p:tgtEl>
                                        <p:attrNameLst>
                                          <p:attrName>style.visibility</p:attrName>
                                        </p:attrNameLst>
                                      </p:cBhvr>
                                      <p:to>
                                        <p:strVal val="visible"/>
                                      </p:to>
                                    </p:set>
                                    <p:animEffect transition="in" filter="wipe(left)">
                                      <p:cBhvr>
                                        <p:cTn id="25" dur="500"/>
                                        <p:tgtEl>
                                          <p:spTgt spid="1444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144446"/>
                                        </p:tgtEl>
                                        <p:attrNameLst>
                                          <p:attrName>style.visibility</p:attrName>
                                        </p:attrNameLst>
                                      </p:cBhvr>
                                      <p:to>
                                        <p:strVal val="visible"/>
                                      </p:to>
                                    </p:set>
                                  </p:childTnLst>
                                </p:cTn>
                              </p:par>
                            </p:childTnLst>
                          </p:cTn>
                        </p:par>
                        <p:par>
                          <p:cTn id="45" fill="hold">
                            <p:stCondLst>
                              <p:cond delay="500"/>
                            </p:stCondLst>
                            <p:childTnLst>
                              <p:par>
                                <p:cTn id="46" presetID="2" presetClass="entr" presetSubtype="4" fill="hold" grpId="0" nodeType="afterEffect">
                                  <p:stCondLst>
                                    <p:cond delay="0"/>
                                  </p:stCondLst>
                                  <p:childTnLst>
                                    <p:set>
                                      <p:cBhvr>
                                        <p:cTn id="47" dur="1" fill="hold">
                                          <p:stCondLst>
                                            <p:cond delay="0"/>
                                          </p:stCondLst>
                                        </p:cTn>
                                        <p:tgtEl>
                                          <p:spTgt spid="144450"/>
                                        </p:tgtEl>
                                        <p:attrNameLst>
                                          <p:attrName>style.visibility</p:attrName>
                                        </p:attrNameLst>
                                      </p:cBhvr>
                                      <p:to>
                                        <p:strVal val="visible"/>
                                      </p:to>
                                    </p:set>
                                    <p:anim calcmode="lin" valueType="num">
                                      <p:cBhvr additive="base">
                                        <p:cTn id="48" dur="500" fill="hold"/>
                                        <p:tgtEl>
                                          <p:spTgt spid="144450"/>
                                        </p:tgtEl>
                                        <p:attrNameLst>
                                          <p:attrName>ppt_x</p:attrName>
                                        </p:attrNameLst>
                                      </p:cBhvr>
                                      <p:tavLst>
                                        <p:tav tm="0">
                                          <p:val>
                                            <p:strVal val="#ppt_x"/>
                                          </p:val>
                                        </p:tav>
                                        <p:tav tm="100000">
                                          <p:val>
                                            <p:strVal val="#ppt_x"/>
                                          </p:val>
                                        </p:tav>
                                      </p:tavLst>
                                    </p:anim>
                                    <p:anim calcmode="lin" valueType="num">
                                      <p:cBhvr additive="base">
                                        <p:cTn id="49" dur="500" fill="hold"/>
                                        <p:tgtEl>
                                          <p:spTgt spid="1444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424" grpId="0" animBg="1"/>
      <p:bldP spid="144446" grpId="0" autoUpdateAnimBg="0"/>
      <p:bldP spid="144450" grpId="0" autoUpdateAnimBg="0"/>
      <p:bldP spid="144452"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4"/>
          <p:cNvSpPr>
            <a:spLocks noGrp="1"/>
          </p:cNvSpPr>
          <p:nvPr>
            <p:ph type="sldNum" sz="quarter" idx="11"/>
          </p:nvPr>
        </p:nvSpPr>
        <p:spPr/>
        <p:txBody>
          <a:bodyPr/>
          <a:lstStyle/>
          <a:p>
            <a:fld id="{788DECBA-53ED-496E-99A3-7053A96BFFB5}" type="slidenum">
              <a:rPr lang="en-US" altLang="zh-CN"/>
              <a:pPr/>
              <a:t>37</a:t>
            </a:fld>
            <a:endParaRPr lang="en-US" altLang="zh-CN"/>
          </a:p>
        </p:txBody>
      </p:sp>
      <p:sp>
        <p:nvSpPr>
          <p:cNvPr id="294916" name="Rectangle 4"/>
          <p:cNvSpPr>
            <a:spLocks noChangeArrowheads="1"/>
          </p:cNvSpPr>
          <p:nvPr/>
        </p:nvSpPr>
        <p:spPr bwMode="auto">
          <a:xfrm>
            <a:off x="2159000" y="333375"/>
            <a:ext cx="7967133" cy="641350"/>
          </a:xfrm>
          <a:prstGeom prst="rect">
            <a:avLst/>
          </a:prstGeom>
          <a:noFill/>
          <a:ln w="9525">
            <a:noFill/>
            <a:miter lim="800000"/>
            <a:headEnd/>
            <a:tailEnd/>
          </a:ln>
          <a:effectLst/>
        </p:spPr>
        <p:txBody>
          <a:bodyPr anchor="ctr"/>
          <a:lstStyle/>
          <a:p>
            <a:pPr algn="ctr"/>
            <a:r>
              <a:rPr lang="en-US" altLang="zh-CN" sz="3200" b="1" dirty="0" smtClean="0">
                <a:solidFill>
                  <a:srgbClr val="CC3300"/>
                </a:solidFill>
                <a:latin typeface="Times New Roman" pitchFamily="18" charset="0"/>
                <a:ea typeface="黑体" pitchFamily="49" charset="-122"/>
              </a:rPr>
              <a:t>6.4   </a:t>
            </a:r>
            <a:r>
              <a:rPr lang="zh-CN" altLang="en-US" sz="3200" b="1" dirty="0">
                <a:solidFill>
                  <a:srgbClr val="CC3300"/>
                </a:solidFill>
                <a:latin typeface="Times New Roman" pitchFamily="18" charset="0"/>
                <a:ea typeface="黑体" pitchFamily="49" charset="-122"/>
              </a:rPr>
              <a:t>多谐振荡器</a:t>
            </a:r>
          </a:p>
        </p:txBody>
      </p:sp>
      <p:sp>
        <p:nvSpPr>
          <p:cNvPr id="294917" name="Text Box 5"/>
          <p:cNvSpPr txBox="1">
            <a:spLocks noChangeArrowheads="1"/>
          </p:cNvSpPr>
          <p:nvPr/>
        </p:nvSpPr>
        <p:spPr bwMode="auto">
          <a:xfrm>
            <a:off x="431801" y="1052513"/>
            <a:ext cx="10993967" cy="894733"/>
          </a:xfrm>
          <a:prstGeom prst="rect">
            <a:avLst/>
          </a:prstGeom>
          <a:noFill/>
          <a:ln w="9525">
            <a:noFill/>
            <a:miter lim="800000"/>
            <a:headEnd/>
            <a:tailEnd/>
          </a:ln>
          <a:effectLst/>
        </p:spPr>
        <p:txBody>
          <a:bodyPr lIns="90000" tIns="46800" rIns="90000" bIns="46800">
            <a:spAutoFit/>
          </a:bodyPr>
          <a:lstStyle/>
          <a:p>
            <a:r>
              <a:rPr kumimoji="1" lang="en-US" altLang="zh-CN" sz="2600" b="1">
                <a:latin typeface="Times New Roman" pitchFamily="18" charset="0"/>
              </a:rPr>
              <a:t>       </a:t>
            </a:r>
            <a:r>
              <a:rPr kumimoji="1" lang="zh-CN" altLang="en-US" sz="2600" b="1">
                <a:latin typeface="Times New Roman" pitchFamily="18" charset="0"/>
              </a:rPr>
              <a:t>一种自激振荡电路，在接通电源后无需外界触发即可产生一定频率和幅值的矩形脉冲或方波，没有稳定状态</a:t>
            </a:r>
            <a:r>
              <a:rPr kumimoji="1" lang="en-US" altLang="zh-CN" sz="2600" b="1">
                <a:latin typeface="Times New Roman" pitchFamily="18" charset="0"/>
              </a:rPr>
              <a:t>——</a:t>
            </a:r>
            <a:r>
              <a:rPr kumimoji="1" lang="zh-CN" altLang="en-US" sz="2600" b="1">
                <a:solidFill>
                  <a:srgbClr val="FF0000"/>
                </a:solidFill>
                <a:latin typeface="Times New Roman" pitchFamily="18" charset="0"/>
              </a:rPr>
              <a:t>无稳态电路。</a:t>
            </a:r>
          </a:p>
        </p:txBody>
      </p:sp>
      <p:sp>
        <p:nvSpPr>
          <p:cNvPr id="294918" name="Rectangle 6"/>
          <p:cNvSpPr>
            <a:spLocks noChangeArrowheads="1"/>
          </p:cNvSpPr>
          <p:nvPr/>
        </p:nvSpPr>
        <p:spPr bwMode="auto">
          <a:xfrm>
            <a:off x="912284" y="2420938"/>
            <a:ext cx="10176933"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0033CC"/>
                </a:solidFill>
                <a:latin typeface="Times New Roman" pitchFamily="18" charset="0"/>
              </a:rPr>
              <a:t>矩形波中含有多种谐波分量，又称为多谐振荡器。</a:t>
            </a:r>
          </a:p>
        </p:txBody>
      </p:sp>
      <p:sp>
        <p:nvSpPr>
          <p:cNvPr id="294919" name="Text Box 7"/>
          <p:cNvSpPr txBox="1">
            <a:spLocks noChangeArrowheads="1"/>
          </p:cNvSpPr>
          <p:nvPr/>
        </p:nvSpPr>
        <p:spPr bwMode="auto">
          <a:xfrm>
            <a:off x="895351" y="2924175"/>
            <a:ext cx="10769600"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993300"/>
                </a:solidFill>
                <a:latin typeface="Times New Roman" pitchFamily="18" charset="0"/>
              </a:rPr>
              <a:t>电路特点：</a:t>
            </a:r>
          </a:p>
        </p:txBody>
      </p:sp>
      <p:sp>
        <p:nvSpPr>
          <p:cNvPr id="294923" name="Rectangle 11"/>
          <p:cNvSpPr>
            <a:spLocks noChangeArrowheads="1"/>
          </p:cNvSpPr>
          <p:nvPr/>
        </p:nvSpPr>
        <p:spPr bwMode="auto">
          <a:xfrm>
            <a:off x="10513484" y="6237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294924" name="Text Box 12"/>
          <p:cNvSpPr txBox="1">
            <a:spLocks noChangeArrowheads="1"/>
          </p:cNvSpPr>
          <p:nvPr/>
        </p:nvSpPr>
        <p:spPr bwMode="auto">
          <a:xfrm>
            <a:off x="984251" y="3429001"/>
            <a:ext cx="10200216" cy="894733"/>
          </a:xfrm>
          <a:prstGeom prst="rect">
            <a:avLst/>
          </a:prstGeom>
          <a:noFill/>
          <a:ln w="28575">
            <a:noFill/>
            <a:miter lim="800000"/>
            <a:headEnd/>
            <a:tailEnd/>
          </a:ln>
          <a:effectLst/>
        </p:spPr>
        <p:txBody>
          <a:bodyPr lIns="90000" tIns="46800" rIns="90000" bIns="46800">
            <a:spAutoFit/>
          </a:bodyPr>
          <a:lstStyle/>
          <a:p>
            <a:r>
              <a:rPr kumimoji="1" lang="en-US" altLang="zh-CN" sz="2600" b="1">
                <a:latin typeface="Times New Roman" pitchFamily="18" charset="0"/>
              </a:rPr>
              <a:t>    (1)</a:t>
            </a:r>
            <a:r>
              <a:rPr kumimoji="1" lang="zh-CN" altLang="en-US" sz="2600" b="1">
                <a:latin typeface="Times New Roman" pitchFamily="18" charset="0"/>
              </a:rPr>
              <a:t>电路中含有开关器件</a:t>
            </a:r>
            <a:r>
              <a:rPr kumimoji="1" lang="en-US" altLang="zh-CN" sz="2600" b="1">
                <a:latin typeface="Times New Roman" pitchFamily="18" charset="0"/>
              </a:rPr>
              <a:t>,</a:t>
            </a:r>
            <a:r>
              <a:rPr kumimoji="1" lang="zh-CN" altLang="en-US" sz="2600" b="1">
                <a:latin typeface="Times New Roman" pitchFamily="18" charset="0"/>
              </a:rPr>
              <a:t>如门电路、电压比较器、</a:t>
            </a:r>
            <a:r>
              <a:rPr kumimoji="1" lang="en-US" altLang="zh-CN" sz="2600" b="1">
                <a:latin typeface="Times New Roman" pitchFamily="18" charset="0"/>
              </a:rPr>
              <a:t>BJT</a:t>
            </a:r>
            <a:r>
              <a:rPr kumimoji="1" lang="zh-CN" altLang="en-US" sz="2600" b="1">
                <a:latin typeface="Times New Roman" pitchFamily="18" charset="0"/>
              </a:rPr>
              <a:t>等 </a:t>
            </a:r>
            <a:r>
              <a:rPr kumimoji="1" lang="en-US" altLang="zh-CN" sz="2600" b="1">
                <a:latin typeface="Times New Roman" pitchFamily="18" charset="0"/>
              </a:rPr>
              <a:t>——</a:t>
            </a:r>
            <a:r>
              <a:rPr kumimoji="1" lang="zh-CN" altLang="en-US" sz="2600" b="1">
                <a:latin typeface="Times New Roman" pitchFamily="18" charset="0"/>
              </a:rPr>
              <a:t>用以产生高低电平；</a:t>
            </a:r>
          </a:p>
        </p:txBody>
      </p:sp>
      <p:sp>
        <p:nvSpPr>
          <p:cNvPr id="294925" name="Rectangle 13"/>
          <p:cNvSpPr>
            <a:spLocks noChangeArrowheads="1"/>
          </p:cNvSpPr>
          <p:nvPr/>
        </p:nvSpPr>
        <p:spPr bwMode="auto">
          <a:xfrm>
            <a:off x="1007534" y="4581526"/>
            <a:ext cx="10274300" cy="894733"/>
          </a:xfrm>
          <a:prstGeom prst="rect">
            <a:avLst/>
          </a:prstGeom>
          <a:noFill/>
          <a:ln w="28575">
            <a:noFill/>
            <a:miter lim="800000"/>
            <a:headEnd/>
            <a:tailEnd/>
          </a:ln>
          <a:effectLst/>
        </p:spPr>
        <p:txBody>
          <a:bodyPr lIns="90000" tIns="46800" rIns="90000" bIns="46800">
            <a:spAutoFit/>
          </a:bodyPr>
          <a:lstStyle/>
          <a:p>
            <a:r>
              <a:rPr kumimoji="1" lang="en-US" altLang="zh-CN" sz="2600" b="1">
                <a:latin typeface="Times New Roman" pitchFamily="18" charset="0"/>
              </a:rPr>
              <a:t>    (2)</a:t>
            </a:r>
            <a:r>
              <a:rPr kumimoji="1" lang="zh-CN" altLang="en-US" sz="2600" b="1">
                <a:latin typeface="Times New Roman" pitchFamily="18" charset="0"/>
              </a:rPr>
              <a:t>具有反馈网络</a:t>
            </a:r>
            <a:r>
              <a:rPr kumimoji="1" lang="en-US" altLang="zh-CN" sz="2600" b="1">
                <a:latin typeface="Times New Roman" pitchFamily="18" charset="0"/>
              </a:rPr>
              <a:t>——</a:t>
            </a:r>
            <a:r>
              <a:rPr kumimoji="1" lang="zh-CN" altLang="en-US" sz="2600" b="1">
                <a:latin typeface="Times New Roman" pitchFamily="18" charset="0"/>
              </a:rPr>
              <a:t>将输出电压反馈给开关器件使之改变输出状态</a:t>
            </a:r>
            <a:r>
              <a:rPr kumimoji="1" lang="en-US" altLang="zh-CN" sz="2600" b="1">
                <a:latin typeface="Times New Roman" pitchFamily="18" charset="0"/>
              </a:rPr>
              <a:t>——</a:t>
            </a:r>
            <a:r>
              <a:rPr kumimoji="1" lang="zh-CN" altLang="en-US" sz="2600" b="1">
                <a:latin typeface="Times New Roman" pitchFamily="18" charset="0"/>
              </a:rPr>
              <a:t>自动进入振荡状态；</a:t>
            </a:r>
          </a:p>
        </p:txBody>
      </p:sp>
      <p:sp>
        <p:nvSpPr>
          <p:cNvPr id="294926" name="Rectangle 14"/>
          <p:cNvSpPr>
            <a:spLocks noChangeArrowheads="1"/>
          </p:cNvSpPr>
          <p:nvPr/>
        </p:nvSpPr>
        <p:spPr bwMode="auto">
          <a:xfrm>
            <a:off x="1007533" y="5589589"/>
            <a:ext cx="9889067" cy="494624"/>
          </a:xfrm>
          <a:prstGeom prst="rect">
            <a:avLst/>
          </a:prstGeom>
          <a:noFill/>
          <a:ln w="28575">
            <a:noFill/>
            <a:miter lim="800000"/>
            <a:headEnd/>
            <a:tailEnd/>
          </a:ln>
          <a:effectLst/>
        </p:spPr>
        <p:txBody>
          <a:bodyPr lIns="90000" tIns="46800" rIns="90000" bIns="46800">
            <a:spAutoFit/>
          </a:bodyPr>
          <a:lstStyle/>
          <a:p>
            <a:r>
              <a:rPr kumimoji="1" lang="en-US" altLang="zh-CN" sz="2600" b="1">
                <a:latin typeface="Times New Roman" pitchFamily="18" charset="0"/>
              </a:rPr>
              <a:t>    (3)</a:t>
            </a:r>
            <a:r>
              <a:rPr kumimoji="1" lang="zh-CN" altLang="en-US" sz="2600" b="1">
                <a:latin typeface="Times New Roman" pitchFamily="18" charset="0"/>
              </a:rPr>
              <a:t>具有延时环节</a:t>
            </a:r>
            <a:r>
              <a:rPr kumimoji="1" lang="en-US" altLang="zh-CN" sz="2600" b="1">
                <a:latin typeface="Times New Roman" pitchFamily="18" charset="0"/>
              </a:rPr>
              <a:t>(RC</a:t>
            </a:r>
            <a:r>
              <a:rPr kumimoji="1" lang="zh-CN" altLang="en-US" sz="2600" b="1">
                <a:latin typeface="Times New Roman" pitchFamily="18" charset="0"/>
              </a:rPr>
              <a:t>充放电回路）</a:t>
            </a:r>
            <a:r>
              <a:rPr kumimoji="1" lang="en-US" altLang="zh-CN" sz="2600" b="1">
                <a:latin typeface="Times New Roman" pitchFamily="18" charset="0"/>
              </a:rPr>
              <a:t>——</a:t>
            </a:r>
            <a:r>
              <a:rPr kumimoji="1" lang="zh-CN" altLang="en-US" sz="2600" b="1">
                <a:latin typeface="Times New Roman" pitchFamily="18" charset="0"/>
              </a:rPr>
              <a:t>以获得所需要的振荡频率。</a:t>
            </a:r>
          </a:p>
        </p:txBody>
      </p:sp>
      <p:sp>
        <p:nvSpPr>
          <p:cNvPr id="294927" name="Line 15"/>
          <p:cNvSpPr>
            <a:spLocks noChangeShapeType="1"/>
          </p:cNvSpPr>
          <p:nvPr/>
        </p:nvSpPr>
        <p:spPr bwMode="auto">
          <a:xfrm>
            <a:off x="1871133" y="908050"/>
            <a:ext cx="8737600" cy="0"/>
          </a:xfrm>
          <a:prstGeom prst="line">
            <a:avLst/>
          </a:prstGeom>
          <a:noFill/>
          <a:ln w="76200" cmpd="tri">
            <a:solidFill>
              <a:srgbClr val="FF00FF"/>
            </a:solidFill>
            <a:round/>
            <a:headEnd/>
            <a:tailEnd/>
          </a:ln>
          <a:effectLst/>
        </p:spPr>
        <p:txBody>
          <a:bodyPr wrap="none" lIns="90000" tIns="46800" rIns="90000" bIns="4680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4917"/>
                                        </p:tgtEl>
                                        <p:attrNameLst>
                                          <p:attrName>style.visibility</p:attrName>
                                        </p:attrNameLst>
                                      </p:cBhvr>
                                      <p:to>
                                        <p:strVal val="visible"/>
                                      </p:to>
                                    </p:set>
                                    <p:animEffect transition="in" filter="wipe(left)">
                                      <p:cBhvr>
                                        <p:cTn id="7" dur="500"/>
                                        <p:tgtEl>
                                          <p:spTgt spid="2949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4918"/>
                                        </p:tgtEl>
                                        <p:attrNameLst>
                                          <p:attrName>style.visibility</p:attrName>
                                        </p:attrNameLst>
                                      </p:cBhvr>
                                      <p:to>
                                        <p:strVal val="visible"/>
                                      </p:to>
                                    </p:set>
                                    <p:animEffect transition="in" filter="wipe(left)">
                                      <p:cBhvr>
                                        <p:cTn id="12" dur="500"/>
                                        <p:tgtEl>
                                          <p:spTgt spid="2949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4919"/>
                                        </p:tgtEl>
                                        <p:attrNameLst>
                                          <p:attrName>style.visibility</p:attrName>
                                        </p:attrNameLst>
                                      </p:cBhvr>
                                      <p:to>
                                        <p:strVal val="visible"/>
                                      </p:to>
                                    </p:set>
                                    <p:animEffect transition="in" filter="wipe(left)">
                                      <p:cBhvr>
                                        <p:cTn id="17" dur="500"/>
                                        <p:tgtEl>
                                          <p:spTgt spid="294919"/>
                                        </p:tgtEl>
                                      </p:cBhvr>
                                    </p:animEffect>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294923"/>
                                        </p:tgtEl>
                                        <p:attrNameLst>
                                          <p:attrName>style.visibility</p:attrName>
                                        </p:attrNameLst>
                                      </p:cBhvr>
                                      <p:to>
                                        <p:strVal val="visible"/>
                                      </p:to>
                                    </p:set>
                                    <p:anim calcmode="lin" valueType="num">
                                      <p:cBhvr additive="base">
                                        <p:cTn id="21" dur="500" fill="hold"/>
                                        <p:tgtEl>
                                          <p:spTgt spid="294923"/>
                                        </p:tgtEl>
                                        <p:attrNameLst>
                                          <p:attrName>ppt_x</p:attrName>
                                        </p:attrNameLst>
                                      </p:cBhvr>
                                      <p:tavLst>
                                        <p:tav tm="0">
                                          <p:val>
                                            <p:strVal val="#ppt_x"/>
                                          </p:val>
                                        </p:tav>
                                        <p:tav tm="100000">
                                          <p:val>
                                            <p:strVal val="#ppt_x"/>
                                          </p:val>
                                        </p:tav>
                                      </p:tavLst>
                                    </p:anim>
                                    <p:anim calcmode="lin" valueType="num">
                                      <p:cBhvr additive="base">
                                        <p:cTn id="22" dur="500" fill="hold"/>
                                        <p:tgtEl>
                                          <p:spTgt spid="29492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4924"/>
                                        </p:tgtEl>
                                        <p:attrNameLst>
                                          <p:attrName>style.visibility</p:attrName>
                                        </p:attrNameLst>
                                      </p:cBhvr>
                                      <p:to>
                                        <p:strVal val="visible"/>
                                      </p:to>
                                    </p:set>
                                    <p:animEffect transition="in" filter="blinds(horizontal)">
                                      <p:cBhvr>
                                        <p:cTn id="27" dur="500"/>
                                        <p:tgtEl>
                                          <p:spTgt spid="29492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4925"/>
                                        </p:tgtEl>
                                        <p:attrNameLst>
                                          <p:attrName>style.visibility</p:attrName>
                                        </p:attrNameLst>
                                      </p:cBhvr>
                                      <p:to>
                                        <p:strVal val="visible"/>
                                      </p:to>
                                    </p:set>
                                    <p:animEffect transition="in" filter="blinds(horizontal)">
                                      <p:cBhvr>
                                        <p:cTn id="32" dur="500"/>
                                        <p:tgtEl>
                                          <p:spTgt spid="29492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94926"/>
                                        </p:tgtEl>
                                        <p:attrNameLst>
                                          <p:attrName>style.visibility</p:attrName>
                                        </p:attrNameLst>
                                      </p:cBhvr>
                                      <p:to>
                                        <p:strVal val="visible"/>
                                      </p:to>
                                    </p:set>
                                    <p:animEffect transition="in" filter="blinds(horizontal)">
                                      <p:cBhvr>
                                        <p:cTn id="37" dur="500"/>
                                        <p:tgtEl>
                                          <p:spTgt spid="2949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7" grpId="0" autoUpdateAnimBg="0"/>
      <p:bldP spid="294918" grpId="0" autoUpdateAnimBg="0"/>
      <p:bldP spid="294919" grpId="0" autoUpdateAnimBg="0"/>
      <p:bldP spid="294923" grpId="0" autoUpdateAnimBg="0"/>
      <p:bldP spid="294924" grpId="0"/>
      <p:bldP spid="294925" grpId="0"/>
      <p:bldP spid="2949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灯片编号占位符 4"/>
          <p:cNvSpPr>
            <a:spLocks noGrp="1"/>
          </p:cNvSpPr>
          <p:nvPr>
            <p:ph type="sldNum" sz="quarter" idx="11"/>
          </p:nvPr>
        </p:nvSpPr>
        <p:spPr/>
        <p:txBody>
          <a:bodyPr/>
          <a:lstStyle/>
          <a:p>
            <a:fld id="{CB904278-2D77-4140-93C2-1AFE17A92CE7}" type="slidenum">
              <a:rPr lang="en-US" altLang="zh-CN"/>
              <a:pPr/>
              <a:t>38</a:t>
            </a:fld>
            <a:endParaRPr lang="en-US" altLang="zh-CN"/>
          </a:p>
        </p:txBody>
      </p:sp>
      <p:sp>
        <p:nvSpPr>
          <p:cNvPr id="295940" name="Rectangle 4"/>
          <p:cNvSpPr>
            <a:spLocks noChangeArrowheads="1"/>
          </p:cNvSpPr>
          <p:nvPr/>
        </p:nvSpPr>
        <p:spPr bwMode="auto">
          <a:xfrm>
            <a:off x="2063751" y="549275"/>
            <a:ext cx="7967133" cy="496888"/>
          </a:xfrm>
          <a:prstGeom prst="rect">
            <a:avLst/>
          </a:prstGeom>
          <a:noFill/>
          <a:ln w="9525">
            <a:noFill/>
            <a:miter lim="800000"/>
            <a:headEnd/>
            <a:tailEnd/>
          </a:ln>
          <a:effectLst/>
        </p:spPr>
        <p:txBody>
          <a:bodyPr anchor="ctr"/>
          <a:lstStyle/>
          <a:p>
            <a:pPr algn="ctr"/>
            <a:r>
              <a:rPr lang="en-US" altLang="zh-CN" b="1" dirty="0" smtClean="0">
                <a:solidFill>
                  <a:srgbClr val="CC3300"/>
                </a:solidFill>
                <a:latin typeface="Times New Roman" pitchFamily="18" charset="0"/>
                <a:ea typeface="黑体" pitchFamily="49" charset="-122"/>
              </a:rPr>
              <a:t>6.4.1   </a:t>
            </a:r>
            <a:r>
              <a:rPr lang="zh-CN" altLang="en-US" b="1" dirty="0">
                <a:solidFill>
                  <a:srgbClr val="CC3300"/>
                </a:solidFill>
                <a:latin typeface="Times New Roman" pitchFamily="18" charset="0"/>
                <a:ea typeface="黑体" pitchFamily="49" charset="-122"/>
              </a:rPr>
              <a:t>门电路组成的多谐振荡器</a:t>
            </a:r>
          </a:p>
        </p:txBody>
      </p:sp>
      <p:sp>
        <p:nvSpPr>
          <p:cNvPr id="295970" name="Rectangle 34"/>
          <p:cNvSpPr>
            <a:spLocks noChangeArrowheads="1"/>
          </p:cNvSpPr>
          <p:nvPr/>
        </p:nvSpPr>
        <p:spPr bwMode="auto">
          <a:xfrm>
            <a:off x="719667" y="1484313"/>
            <a:ext cx="9698567" cy="371513"/>
          </a:xfrm>
          <a:prstGeom prst="rect">
            <a:avLst/>
          </a:prstGeom>
          <a:noFill/>
          <a:ln w="28575">
            <a:noFill/>
            <a:miter lim="800000"/>
            <a:headEnd/>
            <a:tailEnd/>
          </a:ln>
          <a:effectLst/>
        </p:spPr>
        <p:txBody>
          <a:bodyPr lIns="90000" tIns="46800" rIns="90000" bIns="46800">
            <a:spAutoFit/>
          </a:bodyPr>
          <a:lstStyle/>
          <a:p>
            <a:r>
              <a:rPr kumimoji="1" lang="en-US" altLang="zh-CN" b="1">
                <a:latin typeface="Times New Roman" pitchFamily="18" charset="0"/>
              </a:rPr>
              <a:t>1</a:t>
            </a:r>
            <a:r>
              <a:rPr kumimoji="1" lang="zh-CN" altLang="en-US" b="1">
                <a:latin typeface="Times New Roman" pitchFamily="18" charset="0"/>
              </a:rPr>
              <a:t>、电路组成：</a:t>
            </a:r>
            <a:endParaRPr kumimoji="1" lang="zh-CN" altLang="en-US" b="1">
              <a:latin typeface="Times New Roman" pitchFamily="18" charset="0"/>
              <a:cs typeface="Times New Roman" pitchFamily="18" charset="0"/>
            </a:endParaRPr>
          </a:p>
        </p:txBody>
      </p:sp>
      <p:sp>
        <p:nvSpPr>
          <p:cNvPr id="295972" name="Text Box 36"/>
          <p:cNvSpPr txBox="1">
            <a:spLocks noChangeArrowheads="1"/>
          </p:cNvSpPr>
          <p:nvPr/>
        </p:nvSpPr>
        <p:spPr bwMode="auto">
          <a:xfrm>
            <a:off x="1488018" y="4508501"/>
            <a:ext cx="9408583" cy="371513"/>
          </a:xfrm>
          <a:prstGeom prst="rect">
            <a:avLst/>
          </a:prstGeom>
          <a:noFill/>
          <a:ln w="28575">
            <a:noFill/>
            <a:miter lim="800000"/>
            <a:headEnd/>
            <a:tailEnd/>
          </a:ln>
          <a:effectLst/>
        </p:spPr>
        <p:txBody>
          <a:bodyPr lIns="90000" tIns="46800" rIns="90000" bIns="46800">
            <a:spAutoFit/>
          </a:bodyPr>
          <a:lstStyle/>
          <a:p>
            <a:r>
              <a:rPr kumimoji="1" lang="en-US" altLang="zh-CN" b="1">
                <a:latin typeface="Times New Roman" pitchFamily="18" charset="0"/>
              </a:rPr>
              <a:t>G</a:t>
            </a:r>
            <a:r>
              <a:rPr kumimoji="1" lang="en-US" altLang="zh-CN" b="1" baseline="-22000">
                <a:latin typeface="Times New Roman" pitchFamily="18" charset="0"/>
              </a:rPr>
              <a:t>1</a:t>
            </a:r>
            <a:r>
              <a:rPr kumimoji="1" lang="zh-CN" altLang="en-US" b="1">
                <a:latin typeface="Times New Roman" pitchFamily="18" charset="0"/>
              </a:rPr>
              <a:t>、 </a:t>
            </a:r>
            <a:r>
              <a:rPr kumimoji="1" lang="en-US" altLang="zh-CN" b="1">
                <a:latin typeface="Times New Roman" pitchFamily="18" charset="0"/>
              </a:rPr>
              <a:t>G</a:t>
            </a:r>
            <a:r>
              <a:rPr kumimoji="1" lang="en-US" altLang="zh-CN" b="1" baseline="-22000">
                <a:latin typeface="Times New Roman" pitchFamily="18" charset="0"/>
              </a:rPr>
              <a:t>1</a:t>
            </a:r>
            <a:r>
              <a:rPr kumimoji="1" lang="zh-CN" altLang="en-US" b="1">
                <a:latin typeface="Times New Roman" pitchFamily="18" charset="0"/>
              </a:rPr>
              <a:t>：</a:t>
            </a:r>
            <a:r>
              <a:rPr kumimoji="1" lang="en-US" altLang="zh-CN" b="1">
                <a:latin typeface="Times New Roman" pitchFamily="18" charset="0"/>
              </a:rPr>
              <a:t>CMOS</a:t>
            </a:r>
            <a:r>
              <a:rPr kumimoji="1" lang="zh-CN" altLang="en-US" b="1">
                <a:latin typeface="Times New Roman" pitchFamily="18" charset="0"/>
              </a:rPr>
              <a:t>反相器</a:t>
            </a:r>
            <a:r>
              <a:rPr kumimoji="1" lang="en-US" altLang="zh-CN" b="1">
                <a:latin typeface="Times New Roman" pitchFamily="18" charset="0"/>
              </a:rPr>
              <a:t>——</a:t>
            </a:r>
            <a:r>
              <a:rPr kumimoji="1" lang="zh-CN" altLang="en-US" b="1">
                <a:latin typeface="Times New Roman" pitchFamily="18" charset="0"/>
              </a:rPr>
              <a:t>开关器件；</a:t>
            </a:r>
          </a:p>
        </p:txBody>
      </p:sp>
      <p:sp>
        <p:nvSpPr>
          <p:cNvPr id="295973" name="Rectangle 37"/>
          <p:cNvSpPr>
            <a:spLocks noChangeArrowheads="1"/>
          </p:cNvSpPr>
          <p:nvPr/>
        </p:nvSpPr>
        <p:spPr bwMode="auto">
          <a:xfrm>
            <a:off x="1583267" y="5387976"/>
            <a:ext cx="7488767" cy="371513"/>
          </a:xfrm>
          <a:prstGeom prst="rect">
            <a:avLst/>
          </a:prstGeom>
          <a:noFill/>
          <a:ln w="28575">
            <a:noFill/>
            <a:miter lim="800000"/>
            <a:headEnd/>
            <a:tailEnd/>
          </a:ln>
          <a:effectLst/>
        </p:spPr>
        <p:txBody>
          <a:bodyPr lIns="90000" tIns="46800" rIns="90000" bIns="46800">
            <a:spAutoFit/>
          </a:bodyPr>
          <a:lstStyle/>
          <a:p>
            <a:r>
              <a:rPr kumimoji="1" lang="en-US" altLang="zh-CN" b="1">
                <a:latin typeface="Times New Roman" pitchFamily="18" charset="0"/>
              </a:rPr>
              <a:t>R</a:t>
            </a:r>
            <a:r>
              <a:rPr kumimoji="1" lang="zh-CN" altLang="en-US" b="1">
                <a:latin typeface="Times New Roman" pitchFamily="18" charset="0"/>
              </a:rPr>
              <a:t>、</a:t>
            </a:r>
            <a:r>
              <a:rPr kumimoji="1" lang="en-US" altLang="zh-CN" b="1">
                <a:latin typeface="Times New Roman" pitchFamily="18" charset="0"/>
              </a:rPr>
              <a:t>C</a:t>
            </a:r>
            <a:r>
              <a:rPr kumimoji="1" lang="zh-CN" altLang="en-US" b="1">
                <a:latin typeface="Times New Roman" pitchFamily="18" charset="0"/>
              </a:rPr>
              <a:t>：延时环节兼作反馈网络。</a:t>
            </a:r>
          </a:p>
        </p:txBody>
      </p:sp>
      <p:sp>
        <p:nvSpPr>
          <p:cNvPr id="295977" name="Rectangle 41"/>
          <p:cNvSpPr>
            <a:spLocks noChangeArrowheads="1"/>
          </p:cNvSpPr>
          <p:nvPr/>
        </p:nvSpPr>
        <p:spPr bwMode="auto">
          <a:xfrm>
            <a:off x="10608734" y="6237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295978" name="Line 42"/>
          <p:cNvSpPr>
            <a:spLocks noChangeShapeType="1"/>
          </p:cNvSpPr>
          <p:nvPr/>
        </p:nvSpPr>
        <p:spPr bwMode="auto">
          <a:xfrm>
            <a:off x="1583267" y="1052513"/>
            <a:ext cx="9313333" cy="0"/>
          </a:xfrm>
          <a:prstGeom prst="line">
            <a:avLst/>
          </a:prstGeom>
          <a:noFill/>
          <a:ln w="76200" cmpd="tri">
            <a:solidFill>
              <a:srgbClr val="FF00FF"/>
            </a:solidFill>
            <a:round/>
            <a:headEnd/>
            <a:tailEnd/>
          </a:ln>
          <a:effectLst/>
        </p:spPr>
        <p:txBody>
          <a:bodyPr wrap="none" lIns="90000" tIns="46800" rIns="90000" bIns="46800">
            <a:spAutoFit/>
          </a:bodyPr>
          <a:lstStyle/>
          <a:p>
            <a:endParaRPr lang="zh-CN" altLang="en-US"/>
          </a:p>
        </p:txBody>
      </p:sp>
      <p:grpSp>
        <p:nvGrpSpPr>
          <p:cNvPr id="2" name="Group 48"/>
          <p:cNvGrpSpPr>
            <a:grpSpLocks/>
          </p:cNvGrpSpPr>
          <p:nvPr/>
        </p:nvGrpSpPr>
        <p:grpSpPr bwMode="auto">
          <a:xfrm>
            <a:off x="46567" y="1841500"/>
            <a:ext cx="6174317" cy="2235200"/>
            <a:chOff x="1610" y="1162"/>
            <a:chExt cx="2917" cy="1408"/>
          </a:xfrm>
        </p:grpSpPr>
        <p:grpSp>
          <p:nvGrpSpPr>
            <p:cNvPr id="3" name="Group 46"/>
            <p:cNvGrpSpPr>
              <a:grpSpLocks/>
            </p:cNvGrpSpPr>
            <p:nvPr/>
          </p:nvGrpSpPr>
          <p:grpSpPr bwMode="auto">
            <a:xfrm>
              <a:off x="1610" y="1162"/>
              <a:ext cx="2917" cy="1408"/>
              <a:chOff x="1610" y="1162"/>
              <a:chExt cx="2917" cy="1408"/>
            </a:xfrm>
          </p:grpSpPr>
          <p:grpSp>
            <p:nvGrpSpPr>
              <p:cNvPr id="4" name="Group 5"/>
              <p:cNvGrpSpPr>
                <a:grpSpLocks/>
              </p:cNvGrpSpPr>
              <p:nvPr/>
            </p:nvGrpSpPr>
            <p:grpSpPr bwMode="auto">
              <a:xfrm>
                <a:off x="1610" y="1162"/>
                <a:ext cx="2917" cy="1408"/>
                <a:chOff x="336" y="1712"/>
                <a:chExt cx="2736" cy="1408"/>
              </a:xfrm>
            </p:grpSpPr>
            <p:sp>
              <p:nvSpPr>
                <p:cNvPr id="295942" name="Text Box 6"/>
                <p:cNvSpPr txBox="1">
                  <a:spLocks noChangeArrowheads="1"/>
                </p:cNvSpPr>
                <p:nvPr/>
              </p:nvSpPr>
              <p:spPr bwMode="auto">
                <a:xfrm>
                  <a:off x="2487" y="1958"/>
                  <a:ext cx="585"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O2</a:t>
                  </a:r>
                </a:p>
              </p:txBody>
            </p:sp>
            <p:grpSp>
              <p:nvGrpSpPr>
                <p:cNvPr id="5" name="Group 7"/>
                <p:cNvGrpSpPr>
                  <a:grpSpLocks/>
                </p:cNvGrpSpPr>
                <p:nvPr/>
              </p:nvGrpSpPr>
              <p:grpSpPr bwMode="auto">
                <a:xfrm>
                  <a:off x="624" y="2088"/>
                  <a:ext cx="2064" cy="1032"/>
                  <a:chOff x="624" y="2088"/>
                  <a:chExt cx="2064" cy="1032"/>
                </a:xfrm>
              </p:grpSpPr>
              <p:grpSp>
                <p:nvGrpSpPr>
                  <p:cNvPr id="6" name="Group 8"/>
                  <p:cNvGrpSpPr>
                    <a:grpSpLocks/>
                  </p:cNvGrpSpPr>
                  <p:nvPr/>
                </p:nvGrpSpPr>
                <p:grpSpPr bwMode="auto">
                  <a:xfrm>
                    <a:off x="863" y="2088"/>
                    <a:ext cx="402" cy="329"/>
                    <a:chOff x="671" y="2799"/>
                    <a:chExt cx="402" cy="346"/>
                  </a:xfrm>
                </p:grpSpPr>
                <p:sp>
                  <p:nvSpPr>
                    <p:cNvPr id="295945" name="Rectangle 9"/>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95946" name="Oval 10"/>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grpSp>
                <p:nvGrpSpPr>
                  <p:cNvPr id="7" name="Group 11"/>
                  <p:cNvGrpSpPr>
                    <a:grpSpLocks/>
                  </p:cNvGrpSpPr>
                  <p:nvPr/>
                </p:nvGrpSpPr>
                <p:grpSpPr bwMode="auto">
                  <a:xfrm>
                    <a:off x="1776" y="2088"/>
                    <a:ext cx="402" cy="329"/>
                    <a:chOff x="671" y="2799"/>
                    <a:chExt cx="402" cy="346"/>
                  </a:xfrm>
                </p:grpSpPr>
                <p:sp>
                  <p:nvSpPr>
                    <p:cNvPr id="295948" name="Rectangle 12"/>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95949" name="Oval 13"/>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sp>
                <p:nvSpPr>
                  <p:cNvPr id="295950" name="Line 14"/>
                  <p:cNvSpPr>
                    <a:spLocks noChangeShapeType="1"/>
                  </p:cNvSpPr>
                  <p:nvPr/>
                </p:nvSpPr>
                <p:spPr bwMode="auto">
                  <a:xfrm>
                    <a:off x="1248"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5951" name="Rectangle 15"/>
                  <p:cNvSpPr>
                    <a:spLocks noChangeArrowheads="1"/>
                  </p:cNvSpPr>
                  <p:nvPr/>
                </p:nvSpPr>
                <p:spPr bwMode="auto">
                  <a:xfrm>
                    <a:off x="1440" y="2491"/>
                    <a:ext cx="96" cy="234"/>
                  </a:xfrm>
                  <a:prstGeom prst="rect">
                    <a:avLst/>
                  </a:prstGeom>
                  <a:noFill/>
                  <a:ln w="38100">
                    <a:solidFill>
                      <a:schemeClr val="tx1"/>
                    </a:solidFill>
                    <a:miter lim="800000"/>
                    <a:headEnd/>
                    <a:tailEnd/>
                  </a:ln>
                  <a:effectLst/>
                </p:spPr>
                <p:txBody>
                  <a:bodyPr lIns="90000" tIns="46800" rIns="90000" bIns="46800" anchor="ctr">
                    <a:spAutoFit/>
                  </a:bodyPr>
                  <a:lstStyle/>
                  <a:p>
                    <a:endParaRPr lang="zh-CN" altLang="en-US"/>
                  </a:p>
                </p:txBody>
              </p:sp>
              <p:sp>
                <p:nvSpPr>
                  <p:cNvPr id="295952" name="Line 16"/>
                  <p:cNvSpPr>
                    <a:spLocks noChangeShapeType="1"/>
                  </p:cNvSpPr>
                  <p:nvPr/>
                </p:nvSpPr>
                <p:spPr bwMode="auto">
                  <a:xfrm>
                    <a:off x="1488" y="2253"/>
                    <a:ext cx="0" cy="22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5953" name="Line 17"/>
                  <p:cNvSpPr>
                    <a:spLocks noChangeShapeType="1"/>
                  </p:cNvSpPr>
                  <p:nvPr/>
                </p:nvSpPr>
                <p:spPr bwMode="auto">
                  <a:xfrm>
                    <a:off x="1488" y="2736"/>
                    <a:ext cx="0" cy="247"/>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5954" name="Line 18"/>
                  <p:cNvSpPr>
                    <a:spLocks noChangeShapeType="1"/>
                  </p:cNvSpPr>
                  <p:nvPr/>
                </p:nvSpPr>
                <p:spPr bwMode="auto">
                  <a:xfrm>
                    <a:off x="1824"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5955" name="Line 19"/>
                  <p:cNvSpPr>
                    <a:spLocks noChangeShapeType="1"/>
                  </p:cNvSpPr>
                  <p:nvPr/>
                </p:nvSpPr>
                <p:spPr bwMode="auto">
                  <a:xfrm>
                    <a:off x="1920"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5956" name="Line 20"/>
                  <p:cNvSpPr>
                    <a:spLocks noChangeShapeType="1"/>
                  </p:cNvSpPr>
                  <p:nvPr/>
                </p:nvSpPr>
                <p:spPr bwMode="auto">
                  <a:xfrm flipH="1">
                    <a:off x="624" y="2983"/>
                    <a:ext cx="120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5957" name="Line 21"/>
                  <p:cNvSpPr>
                    <a:spLocks noChangeShapeType="1"/>
                  </p:cNvSpPr>
                  <p:nvPr/>
                </p:nvSpPr>
                <p:spPr bwMode="auto">
                  <a:xfrm flipV="1">
                    <a:off x="624"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5958" name="Line 22"/>
                  <p:cNvSpPr>
                    <a:spLocks noChangeShapeType="1"/>
                  </p:cNvSpPr>
                  <p:nvPr/>
                </p:nvSpPr>
                <p:spPr bwMode="auto">
                  <a:xfrm>
                    <a:off x="624" y="2253"/>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5959" name="Line 23"/>
                  <p:cNvSpPr>
                    <a:spLocks noChangeShapeType="1"/>
                  </p:cNvSpPr>
                  <p:nvPr/>
                </p:nvSpPr>
                <p:spPr bwMode="auto">
                  <a:xfrm>
                    <a:off x="1920" y="2983"/>
                    <a:ext cx="43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5960" name="Line 24"/>
                  <p:cNvSpPr>
                    <a:spLocks noChangeShapeType="1"/>
                  </p:cNvSpPr>
                  <p:nvPr/>
                </p:nvSpPr>
                <p:spPr bwMode="auto">
                  <a:xfrm>
                    <a:off x="2160"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5961" name="Line 25"/>
                  <p:cNvSpPr>
                    <a:spLocks noChangeShapeType="1"/>
                  </p:cNvSpPr>
                  <p:nvPr/>
                </p:nvSpPr>
                <p:spPr bwMode="auto">
                  <a:xfrm>
                    <a:off x="2352"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295962" name="Text Box 26"/>
                <p:cNvSpPr txBox="1">
                  <a:spLocks noChangeArrowheads="1"/>
                </p:cNvSpPr>
                <p:nvPr/>
              </p:nvSpPr>
              <p:spPr bwMode="auto">
                <a:xfrm>
                  <a:off x="816"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1</a:t>
                  </a:r>
                </a:p>
              </p:txBody>
            </p:sp>
            <p:sp>
              <p:nvSpPr>
                <p:cNvPr id="295963" name="Text Box 27"/>
                <p:cNvSpPr txBox="1">
                  <a:spLocks noChangeArrowheads="1"/>
                </p:cNvSpPr>
                <p:nvPr/>
              </p:nvSpPr>
              <p:spPr bwMode="auto">
                <a:xfrm>
                  <a:off x="1728"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2</a:t>
                  </a:r>
                </a:p>
              </p:txBody>
            </p:sp>
            <p:sp>
              <p:nvSpPr>
                <p:cNvPr id="295964" name="Text Box 28"/>
                <p:cNvSpPr txBox="1">
                  <a:spLocks noChangeArrowheads="1"/>
                </p:cNvSpPr>
                <p:nvPr/>
              </p:nvSpPr>
              <p:spPr bwMode="auto">
                <a:xfrm>
                  <a:off x="1344" y="1917"/>
                  <a:ext cx="272" cy="312"/>
                </a:xfrm>
                <a:prstGeom prst="rect">
                  <a:avLst/>
                </a:prstGeom>
                <a:noFill/>
                <a:ln w="28575">
                  <a:noFill/>
                  <a:miter lim="800000"/>
                  <a:headEnd/>
                  <a:tailEnd/>
                </a:ln>
                <a:effectLst/>
              </p:spPr>
              <p:txBody>
                <a:bodyPr wrap="none"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O1</a:t>
                  </a:r>
                </a:p>
              </p:txBody>
            </p:sp>
            <p:sp>
              <p:nvSpPr>
                <p:cNvPr id="295965" name="Text Box 29"/>
                <p:cNvSpPr txBox="1">
                  <a:spLocks noChangeArrowheads="1"/>
                </p:cNvSpPr>
                <p:nvPr/>
              </p:nvSpPr>
              <p:spPr bwMode="auto">
                <a:xfrm>
                  <a:off x="336" y="2004"/>
                  <a:ext cx="249"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I</a:t>
                  </a:r>
                </a:p>
              </p:txBody>
            </p:sp>
            <p:sp>
              <p:nvSpPr>
                <p:cNvPr id="295966" name="Rectangle 30"/>
                <p:cNvSpPr>
                  <a:spLocks noChangeArrowheads="1"/>
                </p:cNvSpPr>
                <p:nvPr/>
              </p:nvSpPr>
              <p:spPr bwMode="auto">
                <a:xfrm>
                  <a:off x="912"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295967" name="Rectangle 31"/>
                <p:cNvSpPr>
                  <a:spLocks noChangeArrowheads="1"/>
                </p:cNvSpPr>
                <p:nvPr/>
              </p:nvSpPr>
              <p:spPr bwMode="auto">
                <a:xfrm>
                  <a:off x="1824"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295968" name="Rectangle 32"/>
                <p:cNvSpPr>
                  <a:spLocks noChangeArrowheads="1"/>
                </p:cNvSpPr>
                <p:nvPr/>
              </p:nvSpPr>
              <p:spPr bwMode="auto">
                <a:xfrm>
                  <a:off x="1200" y="2432"/>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R</a:t>
                  </a:r>
                </a:p>
              </p:txBody>
            </p:sp>
            <p:sp>
              <p:nvSpPr>
                <p:cNvPr id="295969" name="Rectangle 33"/>
                <p:cNvSpPr>
                  <a:spLocks noChangeArrowheads="1"/>
                </p:cNvSpPr>
                <p:nvPr/>
              </p:nvSpPr>
              <p:spPr bwMode="auto">
                <a:xfrm>
                  <a:off x="1763" y="2576"/>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C</a:t>
                  </a:r>
                </a:p>
              </p:txBody>
            </p:sp>
          </p:grpSp>
          <p:sp>
            <p:nvSpPr>
              <p:cNvPr id="295980" name="Rectangle 44"/>
              <p:cNvSpPr>
                <a:spLocks noChangeArrowheads="1"/>
              </p:cNvSpPr>
              <p:nvPr/>
            </p:nvSpPr>
            <p:spPr bwMode="auto">
              <a:xfrm>
                <a:off x="2744" y="1570"/>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sp>
            <p:nvSpPr>
              <p:cNvPr id="295981" name="Rectangle 45"/>
              <p:cNvSpPr>
                <a:spLocks noChangeArrowheads="1"/>
              </p:cNvSpPr>
              <p:nvPr/>
            </p:nvSpPr>
            <p:spPr bwMode="auto">
              <a:xfrm>
                <a:off x="2744" y="2251"/>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grpSp>
        <p:sp>
          <p:nvSpPr>
            <p:cNvPr id="295983" name="Rectangle 47"/>
            <p:cNvSpPr>
              <a:spLocks noChangeArrowheads="1"/>
            </p:cNvSpPr>
            <p:nvPr/>
          </p:nvSpPr>
          <p:spPr bwMode="auto">
            <a:xfrm>
              <a:off x="3651" y="1554"/>
              <a:ext cx="1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cs typeface="Times New Roman" pitchFamily="18" charset="0"/>
                </a:rPr>
                <a:t>•</a:t>
              </a:r>
            </a:p>
          </p:txBody>
        </p:sp>
      </p:grpSp>
      <p:grpSp>
        <p:nvGrpSpPr>
          <p:cNvPr id="8" name="Group 49"/>
          <p:cNvGrpSpPr>
            <a:grpSpLocks/>
          </p:cNvGrpSpPr>
          <p:nvPr/>
        </p:nvGrpSpPr>
        <p:grpSpPr bwMode="auto">
          <a:xfrm>
            <a:off x="6752168" y="1306513"/>
            <a:ext cx="4144433" cy="2112962"/>
            <a:chOff x="3198" y="2341"/>
            <a:chExt cx="1891" cy="1233"/>
          </a:xfrm>
        </p:grpSpPr>
        <p:sp>
          <p:nvSpPr>
            <p:cNvPr id="295986" name="Rectangle 50"/>
            <p:cNvSpPr>
              <a:spLocks noChangeArrowheads="1"/>
            </p:cNvSpPr>
            <p:nvPr/>
          </p:nvSpPr>
          <p:spPr bwMode="auto">
            <a:xfrm>
              <a:off x="3198" y="2387"/>
              <a:ext cx="622" cy="1187"/>
            </a:xfrm>
            <a:prstGeom prst="rect">
              <a:avLst/>
            </a:prstGeom>
            <a:solidFill>
              <a:srgbClr val="99FF99">
                <a:alpha val="50000"/>
              </a:srgbClr>
            </a:solidFill>
            <a:ln w="9525">
              <a:noFill/>
              <a:miter lim="800000"/>
              <a:headEnd/>
              <a:tailEnd/>
            </a:ln>
            <a:effectLst/>
          </p:spPr>
          <p:txBody>
            <a:bodyPr wrap="none" anchor="ctr"/>
            <a:lstStyle/>
            <a:p>
              <a:endParaRPr lang="zh-CN" altLang="en-US"/>
            </a:p>
          </p:txBody>
        </p:sp>
        <p:sp>
          <p:nvSpPr>
            <p:cNvPr id="295987" name="Rectangle 51"/>
            <p:cNvSpPr>
              <a:spLocks noChangeArrowheads="1"/>
            </p:cNvSpPr>
            <p:nvPr/>
          </p:nvSpPr>
          <p:spPr bwMode="auto">
            <a:xfrm>
              <a:off x="4468" y="2341"/>
              <a:ext cx="621" cy="1218"/>
            </a:xfrm>
            <a:prstGeom prst="rect">
              <a:avLst/>
            </a:prstGeom>
            <a:solidFill>
              <a:srgbClr val="99FF99">
                <a:alpha val="50000"/>
              </a:srgbClr>
            </a:solidFill>
            <a:ln w="9525">
              <a:noFill/>
              <a:miter lim="800000"/>
              <a:headEnd/>
              <a:tailEnd/>
            </a:ln>
            <a:effectLst/>
          </p:spPr>
          <p:txBody>
            <a:bodyPr wrap="none" anchor="ctr"/>
            <a:lstStyle/>
            <a:p>
              <a:endParaRPr lang="zh-CN" altLang="en-US"/>
            </a:p>
          </p:txBody>
        </p:sp>
      </p:grpSp>
      <p:grpSp>
        <p:nvGrpSpPr>
          <p:cNvPr id="9" name="Group 52"/>
          <p:cNvGrpSpPr>
            <a:grpSpLocks/>
          </p:cNvGrpSpPr>
          <p:nvPr/>
        </p:nvGrpSpPr>
        <p:grpSpPr bwMode="auto">
          <a:xfrm>
            <a:off x="5615518" y="1066927"/>
            <a:ext cx="6419399" cy="2938337"/>
            <a:chOff x="2653" y="2190"/>
            <a:chExt cx="2929" cy="1715"/>
          </a:xfrm>
        </p:grpSpPr>
        <p:sp>
          <p:nvSpPr>
            <p:cNvPr id="295989" name="Rectangle 53"/>
            <p:cNvSpPr>
              <a:spLocks noChangeArrowheads="1"/>
            </p:cNvSpPr>
            <p:nvPr/>
          </p:nvSpPr>
          <p:spPr bwMode="auto">
            <a:xfrm>
              <a:off x="2868" y="2303"/>
              <a:ext cx="29" cy="180"/>
            </a:xfrm>
            <a:prstGeom prst="rect">
              <a:avLst/>
            </a:prstGeom>
            <a:noFill/>
            <a:ln w="9525">
              <a:noFill/>
              <a:miter lim="800000"/>
              <a:headEnd/>
              <a:tailEnd/>
            </a:ln>
          </p:spPr>
          <p:txBody>
            <a:bodyPr wrap="none" lIns="0" tIns="0" rIns="0" bIns="0">
              <a:spAutoFit/>
            </a:bodyPr>
            <a:lstStyle/>
            <a:p>
              <a:pPr>
                <a:spcBef>
                  <a:spcPct val="50000"/>
                </a:spcBef>
              </a:pPr>
              <a:r>
                <a:rPr kumimoji="1" lang="en-US" altLang="zh-CN" sz="2000" b="1">
                  <a:solidFill>
                    <a:srgbClr val="000066"/>
                  </a:solidFill>
                  <a:latin typeface="Times New Roman" pitchFamily="18" charset="0"/>
                  <a:ea typeface="楷体_GB2312" pitchFamily="49" charset="-122"/>
                </a:rPr>
                <a:t> </a:t>
              </a:r>
            </a:p>
          </p:txBody>
        </p:sp>
        <p:sp>
          <p:nvSpPr>
            <p:cNvPr id="295990" name="Line 54"/>
            <p:cNvSpPr>
              <a:spLocks noChangeShapeType="1"/>
            </p:cNvSpPr>
            <p:nvPr/>
          </p:nvSpPr>
          <p:spPr bwMode="auto">
            <a:xfrm flipH="1">
              <a:off x="4178" y="2569"/>
              <a:ext cx="117" cy="1"/>
            </a:xfrm>
            <a:prstGeom prst="line">
              <a:avLst/>
            </a:prstGeom>
            <a:noFill/>
            <a:ln w="33338">
              <a:solidFill>
                <a:srgbClr val="000000"/>
              </a:solidFill>
              <a:round/>
              <a:headEnd/>
              <a:tailEnd/>
            </a:ln>
          </p:spPr>
          <p:txBody>
            <a:bodyPr/>
            <a:lstStyle/>
            <a:p>
              <a:endParaRPr lang="zh-CN" altLang="en-US"/>
            </a:p>
          </p:txBody>
        </p:sp>
        <p:sp>
          <p:nvSpPr>
            <p:cNvPr id="295991" name="Freeform 55"/>
            <p:cNvSpPr>
              <a:spLocks/>
            </p:cNvSpPr>
            <p:nvPr/>
          </p:nvSpPr>
          <p:spPr bwMode="auto">
            <a:xfrm>
              <a:off x="4178" y="2580"/>
              <a:ext cx="108" cy="115"/>
            </a:xfrm>
            <a:custGeom>
              <a:avLst/>
              <a:gdLst/>
              <a:ahLst/>
              <a:cxnLst>
                <a:cxn ang="0">
                  <a:pos x="57" y="0"/>
                </a:cxn>
                <a:cxn ang="0">
                  <a:pos x="114" y="115"/>
                </a:cxn>
                <a:cxn ang="0">
                  <a:pos x="0" y="115"/>
                </a:cxn>
                <a:cxn ang="0">
                  <a:pos x="57" y="0"/>
                </a:cxn>
              </a:cxnLst>
              <a:rect l="0" t="0" r="r" b="b"/>
              <a:pathLst>
                <a:path w="114" h="115">
                  <a:moveTo>
                    <a:pt x="57" y="0"/>
                  </a:moveTo>
                  <a:lnTo>
                    <a:pt x="114" y="115"/>
                  </a:lnTo>
                  <a:lnTo>
                    <a:pt x="0" y="115"/>
                  </a:lnTo>
                  <a:lnTo>
                    <a:pt x="57" y="0"/>
                  </a:lnTo>
                  <a:close/>
                </a:path>
              </a:pathLst>
            </a:custGeom>
            <a:solidFill>
              <a:srgbClr val="FFFFFF"/>
            </a:solidFill>
            <a:ln w="9525">
              <a:noFill/>
              <a:round/>
              <a:headEnd/>
              <a:tailEnd/>
            </a:ln>
          </p:spPr>
          <p:txBody>
            <a:bodyPr/>
            <a:lstStyle/>
            <a:p>
              <a:endParaRPr lang="zh-CN" altLang="en-US"/>
            </a:p>
          </p:txBody>
        </p:sp>
        <p:sp>
          <p:nvSpPr>
            <p:cNvPr id="295992" name="Freeform 56"/>
            <p:cNvSpPr>
              <a:spLocks/>
            </p:cNvSpPr>
            <p:nvPr/>
          </p:nvSpPr>
          <p:spPr bwMode="auto">
            <a:xfrm>
              <a:off x="4178" y="2580"/>
              <a:ext cx="108" cy="115"/>
            </a:xfrm>
            <a:custGeom>
              <a:avLst/>
              <a:gdLst/>
              <a:ahLst/>
              <a:cxnLst>
                <a:cxn ang="0">
                  <a:pos x="57" y="0"/>
                </a:cxn>
                <a:cxn ang="0">
                  <a:pos x="114" y="115"/>
                </a:cxn>
                <a:cxn ang="0">
                  <a:pos x="0" y="115"/>
                </a:cxn>
                <a:cxn ang="0">
                  <a:pos x="57" y="0"/>
                </a:cxn>
              </a:cxnLst>
              <a:rect l="0" t="0" r="r" b="b"/>
              <a:pathLst>
                <a:path w="114" h="115">
                  <a:moveTo>
                    <a:pt x="57" y="0"/>
                  </a:moveTo>
                  <a:lnTo>
                    <a:pt x="114" y="115"/>
                  </a:lnTo>
                  <a:lnTo>
                    <a:pt x="0" y="115"/>
                  </a:lnTo>
                  <a:lnTo>
                    <a:pt x="57" y="0"/>
                  </a:lnTo>
                  <a:close/>
                </a:path>
              </a:pathLst>
            </a:custGeom>
            <a:noFill/>
            <a:ln w="33338">
              <a:solidFill>
                <a:srgbClr val="000000"/>
              </a:solidFill>
              <a:prstDash val="solid"/>
              <a:round/>
              <a:headEnd/>
              <a:tailEnd/>
            </a:ln>
          </p:spPr>
          <p:txBody>
            <a:bodyPr/>
            <a:lstStyle/>
            <a:p>
              <a:endParaRPr lang="zh-CN" altLang="en-US"/>
            </a:p>
          </p:txBody>
        </p:sp>
        <p:sp>
          <p:nvSpPr>
            <p:cNvPr id="295993" name="Line 57"/>
            <p:cNvSpPr>
              <a:spLocks noChangeShapeType="1"/>
            </p:cNvSpPr>
            <p:nvPr/>
          </p:nvSpPr>
          <p:spPr bwMode="auto">
            <a:xfrm flipH="1">
              <a:off x="2966" y="2510"/>
              <a:ext cx="117" cy="1"/>
            </a:xfrm>
            <a:prstGeom prst="line">
              <a:avLst/>
            </a:prstGeom>
            <a:noFill/>
            <a:ln w="33338">
              <a:solidFill>
                <a:srgbClr val="000000"/>
              </a:solidFill>
              <a:round/>
              <a:headEnd/>
              <a:tailEnd/>
            </a:ln>
          </p:spPr>
          <p:txBody>
            <a:bodyPr/>
            <a:lstStyle/>
            <a:p>
              <a:endParaRPr lang="zh-CN" altLang="en-US"/>
            </a:p>
          </p:txBody>
        </p:sp>
        <p:sp>
          <p:nvSpPr>
            <p:cNvPr id="295994" name="Freeform 58"/>
            <p:cNvSpPr>
              <a:spLocks/>
            </p:cNvSpPr>
            <p:nvPr/>
          </p:nvSpPr>
          <p:spPr bwMode="auto">
            <a:xfrm>
              <a:off x="2964" y="2521"/>
              <a:ext cx="111" cy="117"/>
            </a:xfrm>
            <a:custGeom>
              <a:avLst/>
              <a:gdLst/>
              <a:ahLst/>
              <a:cxnLst>
                <a:cxn ang="0">
                  <a:pos x="59" y="0"/>
                </a:cxn>
                <a:cxn ang="0">
                  <a:pos x="116" y="117"/>
                </a:cxn>
                <a:cxn ang="0">
                  <a:pos x="0" y="117"/>
                </a:cxn>
                <a:cxn ang="0">
                  <a:pos x="59" y="0"/>
                </a:cxn>
              </a:cxnLst>
              <a:rect l="0" t="0" r="r" b="b"/>
              <a:pathLst>
                <a:path w="116" h="117">
                  <a:moveTo>
                    <a:pt x="59" y="0"/>
                  </a:moveTo>
                  <a:lnTo>
                    <a:pt x="116" y="117"/>
                  </a:lnTo>
                  <a:lnTo>
                    <a:pt x="0" y="117"/>
                  </a:lnTo>
                  <a:lnTo>
                    <a:pt x="59" y="0"/>
                  </a:lnTo>
                  <a:close/>
                </a:path>
              </a:pathLst>
            </a:custGeom>
            <a:solidFill>
              <a:srgbClr val="FFFFFF"/>
            </a:solidFill>
            <a:ln w="9525">
              <a:noFill/>
              <a:round/>
              <a:headEnd/>
              <a:tailEnd/>
            </a:ln>
          </p:spPr>
          <p:txBody>
            <a:bodyPr/>
            <a:lstStyle/>
            <a:p>
              <a:endParaRPr lang="zh-CN" altLang="en-US"/>
            </a:p>
          </p:txBody>
        </p:sp>
        <p:sp>
          <p:nvSpPr>
            <p:cNvPr id="295995" name="Freeform 59"/>
            <p:cNvSpPr>
              <a:spLocks/>
            </p:cNvSpPr>
            <p:nvPr/>
          </p:nvSpPr>
          <p:spPr bwMode="auto">
            <a:xfrm>
              <a:off x="2964" y="2521"/>
              <a:ext cx="111" cy="117"/>
            </a:xfrm>
            <a:custGeom>
              <a:avLst/>
              <a:gdLst/>
              <a:ahLst/>
              <a:cxnLst>
                <a:cxn ang="0">
                  <a:pos x="59" y="0"/>
                </a:cxn>
                <a:cxn ang="0">
                  <a:pos x="116" y="117"/>
                </a:cxn>
                <a:cxn ang="0">
                  <a:pos x="0" y="117"/>
                </a:cxn>
                <a:cxn ang="0">
                  <a:pos x="59" y="0"/>
                </a:cxn>
              </a:cxnLst>
              <a:rect l="0" t="0" r="r" b="b"/>
              <a:pathLst>
                <a:path w="116" h="117">
                  <a:moveTo>
                    <a:pt x="59" y="0"/>
                  </a:moveTo>
                  <a:lnTo>
                    <a:pt x="116" y="117"/>
                  </a:lnTo>
                  <a:lnTo>
                    <a:pt x="0" y="117"/>
                  </a:lnTo>
                  <a:lnTo>
                    <a:pt x="59" y="0"/>
                  </a:lnTo>
                  <a:close/>
                </a:path>
              </a:pathLst>
            </a:custGeom>
            <a:noFill/>
            <a:ln w="33338">
              <a:solidFill>
                <a:srgbClr val="000000"/>
              </a:solidFill>
              <a:prstDash val="solid"/>
              <a:round/>
              <a:headEnd/>
              <a:tailEnd/>
            </a:ln>
          </p:spPr>
          <p:txBody>
            <a:bodyPr/>
            <a:lstStyle/>
            <a:p>
              <a:endParaRPr lang="zh-CN" altLang="en-US"/>
            </a:p>
          </p:txBody>
        </p:sp>
        <p:sp>
          <p:nvSpPr>
            <p:cNvPr id="295996" name="Line 60"/>
            <p:cNvSpPr>
              <a:spLocks noChangeShapeType="1"/>
            </p:cNvSpPr>
            <p:nvPr/>
          </p:nvSpPr>
          <p:spPr bwMode="auto">
            <a:xfrm flipH="1">
              <a:off x="2966" y="3155"/>
              <a:ext cx="117" cy="1"/>
            </a:xfrm>
            <a:prstGeom prst="line">
              <a:avLst/>
            </a:prstGeom>
            <a:noFill/>
            <a:ln w="33338">
              <a:solidFill>
                <a:srgbClr val="000000"/>
              </a:solidFill>
              <a:round/>
              <a:headEnd/>
              <a:tailEnd/>
            </a:ln>
          </p:spPr>
          <p:txBody>
            <a:bodyPr/>
            <a:lstStyle/>
            <a:p>
              <a:endParaRPr lang="zh-CN" altLang="en-US"/>
            </a:p>
          </p:txBody>
        </p:sp>
        <p:sp>
          <p:nvSpPr>
            <p:cNvPr id="295997" name="Freeform 61"/>
            <p:cNvSpPr>
              <a:spLocks/>
            </p:cNvSpPr>
            <p:nvPr/>
          </p:nvSpPr>
          <p:spPr bwMode="auto">
            <a:xfrm>
              <a:off x="2964" y="3167"/>
              <a:ext cx="111" cy="115"/>
            </a:xfrm>
            <a:custGeom>
              <a:avLst/>
              <a:gdLst/>
              <a:ahLst/>
              <a:cxnLst>
                <a:cxn ang="0">
                  <a:pos x="59" y="0"/>
                </a:cxn>
                <a:cxn ang="0">
                  <a:pos x="116" y="115"/>
                </a:cxn>
                <a:cxn ang="0">
                  <a:pos x="0" y="115"/>
                </a:cxn>
                <a:cxn ang="0">
                  <a:pos x="59" y="0"/>
                </a:cxn>
              </a:cxnLst>
              <a:rect l="0" t="0" r="r" b="b"/>
              <a:pathLst>
                <a:path w="116" h="115">
                  <a:moveTo>
                    <a:pt x="59" y="0"/>
                  </a:moveTo>
                  <a:lnTo>
                    <a:pt x="116" y="115"/>
                  </a:lnTo>
                  <a:lnTo>
                    <a:pt x="0" y="115"/>
                  </a:lnTo>
                  <a:lnTo>
                    <a:pt x="59" y="0"/>
                  </a:lnTo>
                  <a:close/>
                </a:path>
              </a:pathLst>
            </a:custGeom>
            <a:solidFill>
              <a:srgbClr val="FFFFFF"/>
            </a:solidFill>
            <a:ln w="9525">
              <a:noFill/>
              <a:round/>
              <a:headEnd/>
              <a:tailEnd/>
            </a:ln>
          </p:spPr>
          <p:txBody>
            <a:bodyPr/>
            <a:lstStyle/>
            <a:p>
              <a:endParaRPr lang="zh-CN" altLang="en-US"/>
            </a:p>
          </p:txBody>
        </p:sp>
        <p:sp>
          <p:nvSpPr>
            <p:cNvPr id="295998" name="Freeform 62"/>
            <p:cNvSpPr>
              <a:spLocks/>
            </p:cNvSpPr>
            <p:nvPr/>
          </p:nvSpPr>
          <p:spPr bwMode="auto">
            <a:xfrm>
              <a:off x="2964" y="3167"/>
              <a:ext cx="111" cy="115"/>
            </a:xfrm>
            <a:custGeom>
              <a:avLst/>
              <a:gdLst/>
              <a:ahLst/>
              <a:cxnLst>
                <a:cxn ang="0">
                  <a:pos x="59" y="0"/>
                </a:cxn>
                <a:cxn ang="0">
                  <a:pos x="116" y="115"/>
                </a:cxn>
                <a:cxn ang="0">
                  <a:pos x="0" y="115"/>
                </a:cxn>
                <a:cxn ang="0">
                  <a:pos x="59" y="0"/>
                </a:cxn>
              </a:cxnLst>
              <a:rect l="0" t="0" r="r" b="b"/>
              <a:pathLst>
                <a:path w="116" h="115">
                  <a:moveTo>
                    <a:pt x="59" y="0"/>
                  </a:moveTo>
                  <a:lnTo>
                    <a:pt x="116" y="115"/>
                  </a:lnTo>
                  <a:lnTo>
                    <a:pt x="0" y="115"/>
                  </a:lnTo>
                  <a:lnTo>
                    <a:pt x="59" y="0"/>
                  </a:lnTo>
                  <a:close/>
                </a:path>
              </a:pathLst>
            </a:custGeom>
            <a:noFill/>
            <a:ln w="33338">
              <a:solidFill>
                <a:srgbClr val="000000"/>
              </a:solidFill>
              <a:prstDash val="solid"/>
              <a:round/>
              <a:headEnd/>
              <a:tailEnd/>
            </a:ln>
          </p:spPr>
          <p:txBody>
            <a:bodyPr/>
            <a:lstStyle/>
            <a:p>
              <a:endParaRPr lang="zh-CN" altLang="en-US"/>
            </a:p>
          </p:txBody>
        </p:sp>
        <p:sp>
          <p:nvSpPr>
            <p:cNvPr id="295999" name="Line 63"/>
            <p:cNvSpPr>
              <a:spLocks noChangeShapeType="1"/>
            </p:cNvSpPr>
            <p:nvPr/>
          </p:nvSpPr>
          <p:spPr bwMode="auto">
            <a:xfrm flipH="1">
              <a:off x="4178" y="3167"/>
              <a:ext cx="117" cy="1"/>
            </a:xfrm>
            <a:prstGeom prst="line">
              <a:avLst/>
            </a:prstGeom>
            <a:noFill/>
            <a:ln w="33338">
              <a:solidFill>
                <a:srgbClr val="000000"/>
              </a:solidFill>
              <a:round/>
              <a:headEnd/>
              <a:tailEnd/>
            </a:ln>
          </p:spPr>
          <p:txBody>
            <a:bodyPr/>
            <a:lstStyle/>
            <a:p>
              <a:endParaRPr lang="zh-CN" altLang="en-US"/>
            </a:p>
          </p:txBody>
        </p:sp>
        <p:sp>
          <p:nvSpPr>
            <p:cNvPr id="296000" name="Freeform 64"/>
            <p:cNvSpPr>
              <a:spLocks/>
            </p:cNvSpPr>
            <p:nvPr/>
          </p:nvSpPr>
          <p:spPr bwMode="auto">
            <a:xfrm>
              <a:off x="4178" y="3178"/>
              <a:ext cx="108" cy="117"/>
            </a:xfrm>
            <a:custGeom>
              <a:avLst/>
              <a:gdLst/>
              <a:ahLst/>
              <a:cxnLst>
                <a:cxn ang="0">
                  <a:pos x="57" y="0"/>
                </a:cxn>
                <a:cxn ang="0">
                  <a:pos x="114" y="117"/>
                </a:cxn>
                <a:cxn ang="0">
                  <a:pos x="0" y="117"/>
                </a:cxn>
                <a:cxn ang="0">
                  <a:pos x="57" y="0"/>
                </a:cxn>
              </a:cxnLst>
              <a:rect l="0" t="0" r="r" b="b"/>
              <a:pathLst>
                <a:path w="114" h="117">
                  <a:moveTo>
                    <a:pt x="57" y="0"/>
                  </a:moveTo>
                  <a:lnTo>
                    <a:pt x="114" y="117"/>
                  </a:lnTo>
                  <a:lnTo>
                    <a:pt x="0" y="117"/>
                  </a:lnTo>
                  <a:lnTo>
                    <a:pt x="57" y="0"/>
                  </a:lnTo>
                  <a:close/>
                </a:path>
              </a:pathLst>
            </a:custGeom>
            <a:solidFill>
              <a:srgbClr val="FFFFFF"/>
            </a:solidFill>
            <a:ln w="9525">
              <a:noFill/>
              <a:round/>
              <a:headEnd/>
              <a:tailEnd/>
            </a:ln>
          </p:spPr>
          <p:txBody>
            <a:bodyPr/>
            <a:lstStyle/>
            <a:p>
              <a:endParaRPr lang="zh-CN" altLang="en-US"/>
            </a:p>
          </p:txBody>
        </p:sp>
        <p:sp>
          <p:nvSpPr>
            <p:cNvPr id="296001" name="Freeform 65"/>
            <p:cNvSpPr>
              <a:spLocks/>
            </p:cNvSpPr>
            <p:nvPr/>
          </p:nvSpPr>
          <p:spPr bwMode="auto">
            <a:xfrm>
              <a:off x="4178" y="3178"/>
              <a:ext cx="108" cy="117"/>
            </a:xfrm>
            <a:custGeom>
              <a:avLst/>
              <a:gdLst/>
              <a:ahLst/>
              <a:cxnLst>
                <a:cxn ang="0">
                  <a:pos x="57" y="0"/>
                </a:cxn>
                <a:cxn ang="0">
                  <a:pos x="114" y="117"/>
                </a:cxn>
                <a:cxn ang="0">
                  <a:pos x="0" y="117"/>
                </a:cxn>
                <a:cxn ang="0">
                  <a:pos x="57" y="0"/>
                </a:cxn>
              </a:cxnLst>
              <a:rect l="0" t="0" r="r" b="b"/>
              <a:pathLst>
                <a:path w="114" h="117">
                  <a:moveTo>
                    <a:pt x="57" y="0"/>
                  </a:moveTo>
                  <a:lnTo>
                    <a:pt x="114" y="117"/>
                  </a:lnTo>
                  <a:lnTo>
                    <a:pt x="0" y="117"/>
                  </a:lnTo>
                  <a:lnTo>
                    <a:pt x="57" y="0"/>
                  </a:lnTo>
                  <a:close/>
                </a:path>
              </a:pathLst>
            </a:custGeom>
            <a:noFill/>
            <a:ln w="33338">
              <a:solidFill>
                <a:srgbClr val="000000"/>
              </a:solidFill>
              <a:prstDash val="solid"/>
              <a:round/>
              <a:headEnd/>
              <a:tailEnd/>
            </a:ln>
          </p:spPr>
          <p:txBody>
            <a:bodyPr/>
            <a:lstStyle/>
            <a:p>
              <a:endParaRPr lang="zh-CN" altLang="en-US"/>
            </a:p>
          </p:txBody>
        </p:sp>
        <p:sp>
          <p:nvSpPr>
            <p:cNvPr id="296002" name="Line 66"/>
            <p:cNvSpPr>
              <a:spLocks noChangeShapeType="1"/>
            </p:cNvSpPr>
            <p:nvPr/>
          </p:nvSpPr>
          <p:spPr bwMode="auto">
            <a:xfrm>
              <a:off x="3020" y="2323"/>
              <a:ext cx="2265" cy="1"/>
            </a:xfrm>
            <a:prstGeom prst="line">
              <a:avLst/>
            </a:prstGeom>
            <a:noFill/>
            <a:ln w="15875">
              <a:solidFill>
                <a:srgbClr val="000000"/>
              </a:solidFill>
              <a:round/>
              <a:headEnd/>
              <a:tailEnd/>
            </a:ln>
          </p:spPr>
          <p:txBody>
            <a:bodyPr/>
            <a:lstStyle/>
            <a:p>
              <a:endParaRPr lang="zh-CN" altLang="en-US"/>
            </a:p>
          </p:txBody>
        </p:sp>
        <p:sp>
          <p:nvSpPr>
            <p:cNvPr id="296003" name="Line 67"/>
            <p:cNvSpPr>
              <a:spLocks noChangeShapeType="1"/>
            </p:cNvSpPr>
            <p:nvPr/>
          </p:nvSpPr>
          <p:spPr bwMode="auto">
            <a:xfrm>
              <a:off x="3020" y="2323"/>
              <a:ext cx="1" cy="1167"/>
            </a:xfrm>
            <a:prstGeom prst="line">
              <a:avLst/>
            </a:prstGeom>
            <a:noFill/>
            <a:ln w="15875">
              <a:solidFill>
                <a:srgbClr val="000000"/>
              </a:solidFill>
              <a:round/>
              <a:headEnd/>
              <a:tailEnd/>
            </a:ln>
          </p:spPr>
          <p:txBody>
            <a:bodyPr/>
            <a:lstStyle/>
            <a:p>
              <a:endParaRPr lang="zh-CN" altLang="en-US"/>
            </a:p>
          </p:txBody>
        </p:sp>
        <p:sp>
          <p:nvSpPr>
            <p:cNvPr id="296004" name="Line 68"/>
            <p:cNvSpPr>
              <a:spLocks noChangeShapeType="1"/>
            </p:cNvSpPr>
            <p:nvPr/>
          </p:nvSpPr>
          <p:spPr bwMode="auto">
            <a:xfrm flipV="1">
              <a:off x="2822" y="2905"/>
              <a:ext cx="386" cy="3"/>
            </a:xfrm>
            <a:prstGeom prst="line">
              <a:avLst/>
            </a:prstGeom>
            <a:noFill/>
            <a:ln w="15875">
              <a:solidFill>
                <a:srgbClr val="000000"/>
              </a:solidFill>
              <a:round/>
              <a:headEnd/>
              <a:tailEnd/>
            </a:ln>
          </p:spPr>
          <p:txBody>
            <a:bodyPr/>
            <a:lstStyle/>
            <a:p>
              <a:endParaRPr lang="zh-CN" altLang="en-US"/>
            </a:p>
          </p:txBody>
        </p:sp>
        <p:sp>
          <p:nvSpPr>
            <p:cNvPr id="296005" name="Line 69"/>
            <p:cNvSpPr>
              <a:spLocks noChangeShapeType="1"/>
            </p:cNvSpPr>
            <p:nvPr/>
          </p:nvSpPr>
          <p:spPr bwMode="auto">
            <a:xfrm>
              <a:off x="3206" y="2553"/>
              <a:ext cx="2" cy="697"/>
            </a:xfrm>
            <a:prstGeom prst="line">
              <a:avLst/>
            </a:prstGeom>
            <a:noFill/>
            <a:ln w="15875">
              <a:solidFill>
                <a:srgbClr val="000000"/>
              </a:solidFill>
              <a:round/>
              <a:headEnd/>
              <a:tailEnd/>
            </a:ln>
          </p:spPr>
          <p:txBody>
            <a:bodyPr/>
            <a:lstStyle/>
            <a:p>
              <a:endParaRPr lang="zh-CN" altLang="en-US"/>
            </a:p>
          </p:txBody>
        </p:sp>
        <p:sp>
          <p:nvSpPr>
            <p:cNvPr id="296006" name="Line 70"/>
            <p:cNvSpPr>
              <a:spLocks noChangeShapeType="1"/>
            </p:cNvSpPr>
            <p:nvPr/>
          </p:nvSpPr>
          <p:spPr bwMode="auto">
            <a:xfrm>
              <a:off x="3206" y="3249"/>
              <a:ext cx="203" cy="1"/>
            </a:xfrm>
            <a:prstGeom prst="line">
              <a:avLst/>
            </a:prstGeom>
            <a:noFill/>
            <a:ln w="15875">
              <a:solidFill>
                <a:srgbClr val="000000"/>
              </a:solidFill>
              <a:round/>
              <a:headEnd/>
              <a:tailEnd/>
            </a:ln>
          </p:spPr>
          <p:txBody>
            <a:bodyPr/>
            <a:lstStyle/>
            <a:p>
              <a:endParaRPr lang="zh-CN" altLang="en-US"/>
            </a:p>
          </p:txBody>
        </p:sp>
        <p:sp>
          <p:nvSpPr>
            <p:cNvPr id="296007" name="Line 71"/>
            <p:cNvSpPr>
              <a:spLocks noChangeShapeType="1"/>
            </p:cNvSpPr>
            <p:nvPr/>
          </p:nvSpPr>
          <p:spPr bwMode="auto">
            <a:xfrm>
              <a:off x="3206" y="2553"/>
              <a:ext cx="203" cy="1"/>
            </a:xfrm>
            <a:prstGeom prst="line">
              <a:avLst/>
            </a:prstGeom>
            <a:noFill/>
            <a:ln w="15875">
              <a:solidFill>
                <a:srgbClr val="000000"/>
              </a:solidFill>
              <a:round/>
              <a:headEnd/>
              <a:tailEnd/>
            </a:ln>
          </p:spPr>
          <p:txBody>
            <a:bodyPr/>
            <a:lstStyle/>
            <a:p>
              <a:endParaRPr lang="zh-CN" altLang="en-US"/>
            </a:p>
          </p:txBody>
        </p:sp>
        <p:sp>
          <p:nvSpPr>
            <p:cNvPr id="296008" name="Line 72"/>
            <p:cNvSpPr>
              <a:spLocks noChangeShapeType="1"/>
            </p:cNvSpPr>
            <p:nvPr/>
          </p:nvSpPr>
          <p:spPr bwMode="auto">
            <a:xfrm>
              <a:off x="3409" y="2553"/>
              <a:ext cx="1" cy="159"/>
            </a:xfrm>
            <a:prstGeom prst="line">
              <a:avLst/>
            </a:prstGeom>
            <a:noFill/>
            <a:ln w="33338">
              <a:solidFill>
                <a:srgbClr val="000000"/>
              </a:solidFill>
              <a:round/>
              <a:headEnd/>
              <a:tailEnd/>
            </a:ln>
          </p:spPr>
          <p:txBody>
            <a:bodyPr/>
            <a:lstStyle/>
            <a:p>
              <a:endParaRPr lang="zh-CN" altLang="en-US"/>
            </a:p>
          </p:txBody>
        </p:sp>
        <p:sp>
          <p:nvSpPr>
            <p:cNvPr id="296009" name="Freeform 73"/>
            <p:cNvSpPr>
              <a:spLocks/>
            </p:cNvSpPr>
            <p:nvPr/>
          </p:nvSpPr>
          <p:spPr bwMode="auto">
            <a:xfrm>
              <a:off x="3001" y="2888"/>
              <a:ext cx="34" cy="36"/>
            </a:xfrm>
            <a:custGeom>
              <a:avLst/>
              <a:gdLst/>
              <a:ahLst/>
              <a:cxnLst>
                <a:cxn ang="0">
                  <a:pos x="18" y="0"/>
                </a:cxn>
                <a:cxn ang="0">
                  <a:pos x="13" y="2"/>
                </a:cxn>
                <a:cxn ang="0">
                  <a:pos x="10" y="2"/>
                </a:cxn>
                <a:cxn ang="0">
                  <a:pos x="9" y="4"/>
                </a:cxn>
                <a:cxn ang="0">
                  <a:pos x="5" y="7"/>
                </a:cxn>
                <a:cxn ang="0">
                  <a:pos x="4" y="9"/>
                </a:cxn>
                <a:cxn ang="0">
                  <a:pos x="2" y="12"/>
                </a:cxn>
                <a:cxn ang="0">
                  <a:pos x="0" y="15"/>
                </a:cxn>
                <a:cxn ang="0">
                  <a:pos x="0" y="18"/>
                </a:cxn>
                <a:cxn ang="0">
                  <a:pos x="0" y="22"/>
                </a:cxn>
                <a:cxn ang="0">
                  <a:pos x="2" y="25"/>
                </a:cxn>
                <a:cxn ang="0">
                  <a:pos x="4" y="28"/>
                </a:cxn>
                <a:cxn ang="0">
                  <a:pos x="5" y="32"/>
                </a:cxn>
                <a:cxn ang="0">
                  <a:pos x="9" y="33"/>
                </a:cxn>
                <a:cxn ang="0">
                  <a:pos x="10" y="35"/>
                </a:cxn>
                <a:cxn ang="0">
                  <a:pos x="13" y="35"/>
                </a:cxn>
                <a:cxn ang="0">
                  <a:pos x="18" y="36"/>
                </a:cxn>
                <a:cxn ang="0">
                  <a:pos x="22" y="35"/>
                </a:cxn>
                <a:cxn ang="0">
                  <a:pos x="25" y="35"/>
                </a:cxn>
                <a:cxn ang="0">
                  <a:pos x="28" y="33"/>
                </a:cxn>
                <a:cxn ang="0">
                  <a:pos x="30" y="32"/>
                </a:cxn>
                <a:cxn ang="0">
                  <a:pos x="32" y="28"/>
                </a:cxn>
                <a:cxn ang="0">
                  <a:pos x="33" y="25"/>
                </a:cxn>
                <a:cxn ang="0">
                  <a:pos x="35" y="22"/>
                </a:cxn>
                <a:cxn ang="0">
                  <a:pos x="35" y="18"/>
                </a:cxn>
                <a:cxn ang="0">
                  <a:pos x="35" y="15"/>
                </a:cxn>
                <a:cxn ang="0">
                  <a:pos x="33" y="12"/>
                </a:cxn>
                <a:cxn ang="0">
                  <a:pos x="32" y="9"/>
                </a:cxn>
                <a:cxn ang="0">
                  <a:pos x="30" y="7"/>
                </a:cxn>
                <a:cxn ang="0">
                  <a:pos x="28" y="4"/>
                </a:cxn>
                <a:cxn ang="0">
                  <a:pos x="25" y="2"/>
                </a:cxn>
                <a:cxn ang="0">
                  <a:pos x="22" y="2"/>
                </a:cxn>
                <a:cxn ang="0">
                  <a:pos x="18" y="0"/>
                </a:cxn>
              </a:cxnLst>
              <a:rect l="0" t="0" r="r" b="b"/>
              <a:pathLst>
                <a:path w="35" h="36">
                  <a:moveTo>
                    <a:pt x="18" y="0"/>
                  </a:moveTo>
                  <a:lnTo>
                    <a:pt x="13" y="2"/>
                  </a:lnTo>
                  <a:lnTo>
                    <a:pt x="10" y="2"/>
                  </a:lnTo>
                  <a:lnTo>
                    <a:pt x="9" y="4"/>
                  </a:lnTo>
                  <a:lnTo>
                    <a:pt x="5" y="7"/>
                  </a:lnTo>
                  <a:lnTo>
                    <a:pt x="4" y="9"/>
                  </a:lnTo>
                  <a:lnTo>
                    <a:pt x="2" y="12"/>
                  </a:lnTo>
                  <a:lnTo>
                    <a:pt x="0" y="15"/>
                  </a:lnTo>
                  <a:lnTo>
                    <a:pt x="0" y="18"/>
                  </a:lnTo>
                  <a:lnTo>
                    <a:pt x="0" y="22"/>
                  </a:lnTo>
                  <a:lnTo>
                    <a:pt x="2" y="25"/>
                  </a:lnTo>
                  <a:lnTo>
                    <a:pt x="4" y="28"/>
                  </a:lnTo>
                  <a:lnTo>
                    <a:pt x="5" y="32"/>
                  </a:lnTo>
                  <a:lnTo>
                    <a:pt x="9" y="33"/>
                  </a:lnTo>
                  <a:lnTo>
                    <a:pt x="10" y="35"/>
                  </a:lnTo>
                  <a:lnTo>
                    <a:pt x="13" y="35"/>
                  </a:lnTo>
                  <a:lnTo>
                    <a:pt x="18" y="36"/>
                  </a:lnTo>
                  <a:lnTo>
                    <a:pt x="22" y="35"/>
                  </a:lnTo>
                  <a:lnTo>
                    <a:pt x="25" y="35"/>
                  </a:lnTo>
                  <a:lnTo>
                    <a:pt x="28" y="33"/>
                  </a:lnTo>
                  <a:lnTo>
                    <a:pt x="30" y="32"/>
                  </a:lnTo>
                  <a:lnTo>
                    <a:pt x="32" y="28"/>
                  </a:lnTo>
                  <a:lnTo>
                    <a:pt x="33" y="25"/>
                  </a:lnTo>
                  <a:lnTo>
                    <a:pt x="35" y="22"/>
                  </a:lnTo>
                  <a:lnTo>
                    <a:pt x="35" y="18"/>
                  </a:lnTo>
                  <a:lnTo>
                    <a:pt x="35" y="15"/>
                  </a:lnTo>
                  <a:lnTo>
                    <a:pt x="33" y="12"/>
                  </a:lnTo>
                  <a:lnTo>
                    <a:pt x="32" y="9"/>
                  </a:lnTo>
                  <a:lnTo>
                    <a:pt x="30" y="7"/>
                  </a:lnTo>
                  <a:lnTo>
                    <a:pt x="28" y="4"/>
                  </a:lnTo>
                  <a:lnTo>
                    <a:pt x="25" y="2"/>
                  </a:lnTo>
                  <a:lnTo>
                    <a:pt x="22" y="2"/>
                  </a:lnTo>
                  <a:lnTo>
                    <a:pt x="18" y="0"/>
                  </a:lnTo>
                  <a:close/>
                </a:path>
              </a:pathLst>
            </a:custGeom>
            <a:solidFill>
              <a:srgbClr val="000000"/>
            </a:solidFill>
            <a:ln w="9525">
              <a:noFill/>
              <a:round/>
              <a:headEnd/>
              <a:tailEnd/>
            </a:ln>
          </p:spPr>
          <p:txBody>
            <a:bodyPr/>
            <a:lstStyle/>
            <a:p>
              <a:endParaRPr lang="zh-CN" altLang="en-US"/>
            </a:p>
          </p:txBody>
        </p:sp>
        <p:sp>
          <p:nvSpPr>
            <p:cNvPr id="296010" name="Freeform 74"/>
            <p:cNvSpPr>
              <a:spLocks/>
            </p:cNvSpPr>
            <p:nvPr/>
          </p:nvSpPr>
          <p:spPr bwMode="auto">
            <a:xfrm>
              <a:off x="3001" y="2888"/>
              <a:ext cx="34" cy="36"/>
            </a:xfrm>
            <a:custGeom>
              <a:avLst/>
              <a:gdLst/>
              <a:ahLst/>
              <a:cxnLst>
                <a:cxn ang="0">
                  <a:pos x="18" y="0"/>
                </a:cxn>
                <a:cxn ang="0">
                  <a:pos x="13" y="2"/>
                </a:cxn>
                <a:cxn ang="0">
                  <a:pos x="10" y="2"/>
                </a:cxn>
                <a:cxn ang="0">
                  <a:pos x="9" y="4"/>
                </a:cxn>
                <a:cxn ang="0">
                  <a:pos x="5" y="7"/>
                </a:cxn>
                <a:cxn ang="0">
                  <a:pos x="4" y="9"/>
                </a:cxn>
                <a:cxn ang="0">
                  <a:pos x="2" y="12"/>
                </a:cxn>
                <a:cxn ang="0">
                  <a:pos x="0" y="15"/>
                </a:cxn>
                <a:cxn ang="0">
                  <a:pos x="0" y="18"/>
                </a:cxn>
                <a:cxn ang="0">
                  <a:pos x="0" y="22"/>
                </a:cxn>
                <a:cxn ang="0">
                  <a:pos x="2" y="25"/>
                </a:cxn>
                <a:cxn ang="0">
                  <a:pos x="4" y="28"/>
                </a:cxn>
                <a:cxn ang="0">
                  <a:pos x="5" y="32"/>
                </a:cxn>
                <a:cxn ang="0">
                  <a:pos x="9" y="33"/>
                </a:cxn>
                <a:cxn ang="0">
                  <a:pos x="10" y="35"/>
                </a:cxn>
                <a:cxn ang="0">
                  <a:pos x="13" y="35"/>
                </a:cxn>
                <a:cxn ang="0">
                  <a:pos x="18" y="36"/>
                </a:cxn>
                <a:cxn ang="0">
                  <a:pos x="22" y="35"/>
                </a:cxn>
                <a:cxn ang="0">
                  <a:pos x="25" y="35"/>
                </a:cxn>
                <a:cxn ang="0">
                  <a:pos x="28" y="33"/>
                </a:cxn>
                <a:cxn ang="0">
                  <a:pos x="30" y="32"/>
                </a:cxn>
                <a:cxn ang="0">
                  <a:pos x="32" y="28"/>
                </a:cxn>
                <a:cxn ang="0">
                  <a:pos x="33" y="25"/>
                </a:cxn>
                <a:cxn ang="0">
                  <a:pos x="35" y="22"/>
                </a:cxn>
                <a:cxn ang="0">
                  <a:pos x="35" y="18"/>
                </a:cxn>
                <a:cxn ang="0">
                  <a:pos x="35" y="15"/>
                </a:cxn>
                <a:cxn ang="0">
                  <a:pos x="33" y="12"/>
                </a:cxn>
                <a:cxn ang="0">
                  <a:pos x="32" y="9"/>
                </a:cxn>
                <a:cxn ang="0">
                  <a:pos x="30" y="7"/>
                </a:cxn>
                <a:cxn ang="0">
                  <a:pos x="28" y="4"/>
                </a:cxn>
                <a:cxn ang="0">
                  <a:pos x="25" y="2"/>
                </a:cxn>
                <a:cxn ang="0">
                  <a:pos x="22" y="2"/>
                </a:cxn>
                <a:cxn ang="0">
                  <a:pos x="18" y="0"/>
                </a:cxn>
              </a:cxnLst>
              <a:rect l="0" t="0" r="r" b="b"/>
              <a:pathLst>
                <a:path w="35" h="36">
                  <a:moveTo>
                    <a:pt x="18" y="0"/>
                  </a:moveTo>
                  <a:lnTo>
                    <a:pt x="13" y="2"/>
                  </a:lnTo>
                  <a:lnTo>
                    <a:pt x="10" y="2"/>
                  </a:lnTo>
                  <a:lnTo>
                    <a:pt x="9" y="4"/>
                  </a:lnTo>
                  <a:lnTo>
                    <a:pt x="5" y="7"/>
                  </a:lnTo>
                  <a:lnTo>
                    <a:pt x="4" y="9"/>
                  </a:lnTo>
                  <a:lnTo>
                    <a:pt x="2" y="12"/>
                  </a:lnTo>
                  <a:lnTo>
                    <a:pt x="0" y="15"/>
                  </a:lnTo>
                  <a:lnTo>
                    <a:pt x="0" y="18"/>
                  </a:lnTo>
                  <a:lnTo>
                    <a:pt x="0" y="22"/>
                  </a:lnTo>
                  <a:lnTo>
                    <a:pt x="2" y="25"/>
                  </a:lnTo>
                  <a:lnTo>
                    <a:pt x="4" y="28"/>
                  </a:lnTo>
                  <a:lnTo>
                    <a:pt x="5" y="32"/>
                  </a:lnTo>
                  <a:lnTo>
                    <a:pt x="9" y="33"/>
                  </a:lnTo>
                  <a:lnTo>
                    <a:pt x="10" y="35"/>
                  </a:lnTo>
                  <a:lnTo>
                    <a:pt x="13" y="35"/>
                  </a:lnTo>
                  <a:lnTo>
                    <a:pt x="18" y="36"/>
                  </a:lnTo>
                  <a:lnTo>
                    <a:pt x="22" y="35"/>
                  </a:lnTo>
                  <a:lnTo>
                    <a:pt x="25" y="35"/>
                  </a:lnTo>
                  <a:lnTo>
                    <a:pt x="28" y="33"/>
                  </a:lnTo>
                  <a:lnTo>
                    <a:pt x="30" y="32"/>
                  </a:lnTo>
                  <a:lnTo>
                    <a:pt x="32" y="28"/>
                  </a:lnTo>
                  <a:lnTo>
                    <a:pt x="33" y="25"/>
                  </a:lnTo>
                  <a:lnTo>
                    <a:pt x="35" y="22"/>
                  </a:lnTo>
                  <a:lnTo>
                    <a:pt x="35" y="18"/>
                  </a:lnTo>
                  <a:lnTo>
                    <a:pt x="35" y="15"/>
                  </a:lnTo>
                  <a:lnTo>
                    <a:pt x="33" y="12"/>
                  </a:lnTo>
                  <a:lnTo>
                    <a:pt x="32" y="9"/>
                  </a:lnTo>
                  <a:lnTo>
                    <a:pt x="30" y="7"/>
                  </a:lnTo>
                  <a:lnTo>
                    <a:pt x="28" y="4"/>
                  </a:lnTo>
                  <a:lnTo>
                    <a:pt x="25" y="2"/>
                  </a:lnTo>
                  <a:lnTo>
                    <a:pt x="22" y="2"/>
                  </a:lnTo>
                  <a:lnTo>
                    <a:pt x="18" y="0"/>
                  </a:lnTo>
                </a:path>
              </a:pathLst>
            </a:custGeom>
            <a:noFill/>
            <a:ln w="20638">
              <a:solidFill>
                <a:srgbClr val="000000"/>
              </a:solidFill>
              <a:prstDash val="solid"/>
              <a:round/>
              <a:headEnd/>
              <a:tailEnd/>
            </a:ln>
          </p:spPr>
          <p:txBody>
            <a:bodyPr/>
            <a:lstStyle/>
            <a:p>
              <a:endParaRPr lang="zh-CN" altLang="en-US"/>
            </a:p>
          </p:txBody>
        </p:sp>
        <p:sp>
          <p:nvSpPr>
            <p:cNvPr id="296011" name="Line 75"/>
            <p:cNvSpPr>
              <a:spLocks noChangeShapeType="1"/>
            </p:cNvSpPr>
            <p:nvPr/>
          </p:nvSpPr>
          <p:spPr bwMode="auto">
            <a:xfrm>
              <a:off x="3591" y="2323"/>
              <a:ext cx="1" cy="300"/>
            </a:xfrm>
            <a:prstGeom prst="line">
              <a:avLst/>
            </a:prstGeom>
            <a:noFill/>
            <a:ln w="15875">
              <a:solidFill>
                <a:srgbClr val="000000"/>
              </a:solidFill>
              <a:round/>
              <a:headEnd/>
              <a:tailEnd/>
            </a:ln>
          </p:spPr>
          <p:txBody>
            <a:bodyPr/>
            <a:lstStyle/>
            <a:p>
              <a:endParaRPr lang="zh-CN" altLang="en-US"/>
            </a:p>
          </p:txBody>
        </p:sp>
        <p:sp>
          <p:nvSpPr>
            <p:cNvPr id="296012" name="Line 76"/>
            <p:cNvSpPr>
              <a:spLocks noChangeShapeType="1"/>
            </p:cNvSpPr>
            <p:nvPr/>
          </p:nvSpPr>
          <p:spPr bwMode="auto">
            <a:xfrm>
              <a:off x="3591" y="2692"/>
              <a:ext cx="1" cy="429"/>
            </a:xfrm>
            <a:prstGeom prst="line">
              <a:avLst/>
            </a:prstGeom>
            <a:noFill/>
            <a:ln w="15875">
              <a:solidFill>
                <a:srgbClr val="000000"/>
              </a:solidFill>
              <a:round/>
              <a:headEnd/>
              <a:tailEnd/>
            </a:ln>
          </p:spPr>
          <p:txBody>
            <a:bodyPr/>
            <a:lstStyle/>
            <a:p>
              <a:endParaRPr lang="zh-CN" altLang="en-US"/>
            </a:p>
          </p:txBody>
        </p:sp>
        <p:sp>
          <p:nvSpPr>
            <p:cNvPr id="296013" name="Line 77"/>
            <p:cNvSpPr>
              <a:spLocks noChangeShapeType="1"/>
            </p:cNvSpPr>
            <p:nvPr/>
          </p:nvSpPr>
          <p:spPr bwMode="auto">
            <a:xfrm flipV="1">
              <a:off x="3591" y="3178"/>
              <a:ext cx="1" cy="397"/>
            </a:xfrm>
            <a:prstGeom prst="line">
              <a:avLst/>
            </a:prstGeom>
            <a:noFill/>
            <a:ln w="15875">
              <a:solidFill>
                <a:srgbClr val="000000"/>
              </a:solidFill>
              <a:round/>
              <a:headEnd/>
              <a:tailEnd/>
            </a:ln>
          </p:spPr>
          <p:txBody>
            <a:bodyPr/>
            <a:lstStyle/>
            <a:p>
              <a:endParaRPr lang="zh-CN" altLang="en-US"/>
            </a:p>
          </p:txBody>
        </p:sp>
        <p:sp>
          <p:nvSpPr>
            <p:cNvPr id="296014" name="Line 78"/>
            <p:cNvSpPr>
              <a:spLocks noChangeShapeType="1"/>
            </p:cNvSpPr>
            <p:nvPr/>
          </p:nvSpPr>
          <p:spPr bwMode="auto">
            <a:xfrm flipV="1">
              <a:off x="2822" y="3729"/>
              <a:ext cx="1369" cy="1"/>
            </a:xfrm>
            <a:prstGeom prst="line">
              <a:avLst/>
            </a:prstGeom>
            <a:noFill/>
            <a:ln w="15875">
              <a:solidFill>
                <a:srgbClr val="000000"/>
              </a:solidFill>
              <a:round/>
              <a:headEnd/>
              <a:tailEnd/>
            </a:ln>
          </p:spPr>
          <p:txBody>
            <a:bodyPr/>
            <a:lstStyle/>
            <a:p>
              <a:endParaRPr lang="zh-CN" altLang="en-US"/>
            </a:p>
          </p:txBody>
        </p:sp>
        <p:sp>
          <p:nvSpPr>
            <p:cNvPr id="296015" name="Line 79"/>
            <p:cNvSpPr>
              <a:spLocks noChangeShapeType="1"/>
            </p:cNvSpPr>
            <p:nvPr/>
          </p:nvSpPr>
          <p:spPr bwMode="auto">
            <a:xfrm flipV="1">
              <a:off x="3020" y="3490"/>
              <a:ext cx="572" cy="1"/>
            </a:xfrm>
            <a:prstGeom prst="line">
              <a:avLst/>
            </a:prstGeom>
            <a:noFill/>
            <a:ln w="15875">
              <a:solidFill>
                <a:srgbClr val="000000"/>
              </a:solidFill>
              <a:round/>
              <a:headEnd/>
              <a:tailEnd/>
            </a:ln>
          </p:spPr>
          <p:txBody>
            <a:bodyPr/>
            <a:lstStyle/>
            <a:p>
              <a:endParaRPr lang="zh-CN" altLang="en-US"/>
            </a:p>
          </p:txBody>
        </p:sp>
        <p:sp>
          <p:nvSpPr>
            <p:cNvPr id="296016" name="Line 80"/>
            <p:cNvSpPr>
              <a:spLocks noChangeShapeType="1"/>
            </p:cNvSpPr>
            <p:nvPr/>
          </p:nvSpPr>
          <p:spPr bwMode="auto">
            <a:xfrm flipH="1">
              <a:off x="3518" y="3573"/>
              <a:ext cx="140" cy="2"/>
            </a:xfrm>
            <a:prstGeom prst="line">
              <a:avLst/>
            </a:prstGeom>
            <a:noFill/>
            <a:ln w="33338">
              <a:solidFill>
                <a:srgbClr val="000000"/>
              </a:solidFill>
              <a:round/>
              <a:headEnd/>
              <a:tailEnd/>
            </a:ln>
          </p:spPr>
          <p:txBody>
            <a:bodyPr/>
            <a:lstStyle/>
            <a:p>
              <a:endParaRPr lang="zh-CN" altLang="en-US"/>
            </a:p>
          </p:txBody>
        </p:sp>
        <p:sp>
          <p:nvSpPr>
            <p:cNvPr id="296017" name="Line 81"/>
            <p:cNvSpPr>
              <a:spLocks noChangeShapeType="1"/>
            </p:cNvSpPr>
            <p:nvPr/>
          </p:nvSpPr>
          <p:spPr bwMode="auto">
            <a:xfrm>
              <a:off x="3599" y="2906"/>
              <a:ext cx="843" cy="1"/>
            </a:xfrm>
            <a:prstGeom prst="line">
              <a:avLst/>
            </a:prstGeom>
            <a:noFill/>
            <a:ln w="15875">
              <a:solidFill>
                <a:srgbClr val="000000"/>
              </a:solidFill>
              <a:round/>
              <a:headEnd/>
              <a:tailEnd/>
            </a:ln>
          </p:spPr>
          <p:txBody>
            <a:bodyPr/>
            <a:lstStyle/>
            <a:p>
              <a:endParaRPr lang="zh-CN" altLang="en-US"/>
            </a:p>
          </p:txBody>
        </p:sp>
        <p:sp>
          <p:nvSpPr>
            <p:cNvPr id="296018" name="Line 82"/>
            <p:cNvSpPr>
              <a:spLocks noChangeShapeType="1"/>
            </p:cNvSpPr>
            <p:nvPr/>
          </p:nvSpPr>
          <p:spPr bwMode="auto">
            <a:xfrm>
              <a:off x="4443" y="2554"/>
              <a:ext cx="1" cy="696"/>
            </a:xfrm>
            <a:prstGeom prst="line">
              <a:avLst/>
            </a:prstGeom>
            <a:noFill/>
            <a:ln w="15875">
              <a:solidFill>
                <a:srgbClr val="000000"/>
              </a:solidFill>
              <a:round/>
              <a:headEnd/>
              <a:tailEnd/>
            </a:ln>
          </p:spPr>
          <p:txBody>
            <a:bodyPr/>
            <a:lstStyle/>
            <a:p>
              <a:endParaRPr lang="zh-CN" altLang="en-US"/>
            </a:p>
          </p:txBody>
        </p:sp>
        <p:sp>
          <p:nvSpPr>
            <p:cNvPr id="296019" name="Line 83"/>
            <p:cNvSpPr>
              <a:spLocks noChangeShapeType="1"/>
            </p:cNvSpPr>
            <p:nvPr/>
          </p:nvSpPr>
          <p:spPr bwMode="auto">
            <a:xfrm>
              <a:off x="4443" y="3249"/>
              <a:ext cx="212" cy="1"/>
            </a:xfrm>
            <a:prstGeom prst="line">
              <a:avLst/>
            </a:prstGeom>
            <a:noFill/>
            <a:ln w="15875">
              <a:solidFill>
                <a:srgbClr val="000000"/>
              </a:solidFill>
              <a:round/>
              <a:headEnd/>
              <a:tailEnd/>
            </a:ln>
          </p:spPr>
          <p:txBody>
            <a:bodyPr/>
            <a:lstStyle/>
            <a:p>
              <a:endParaRPr lang="zh-CN" altLang="en-US"/>
            </a:p>
          </p:txBody>
        </p:sp>
        <p:sp>
          <p:nvSpPr>
            <p:cNvPr id="296020" name="Line 84"/>
            <p:cNvSpPr>
              <a:spLocks noChangeShapeType="1"/>
            </p:cNvSpPr>
            <p:nvPr/>
          </p:nvSpPr>
          <p:spPr bwMode="auto">
            <a:xfrm>
              <a:off x="4443" y="2553"/>
              <a:ext cx="207" cy="1"/>
            </a:xfrm>
            <a:prstGeom prst="line">
              <a:avLst/>
            </a:prstGeom>
            <a:noFill/>
            <a:ln w="15875">
              <a:solidFill>
                <a:srgbClr val="000000"/>
              </a:solidFill>
              <a:round/>
              <a:headEnd/>
              <a:tailEnd/>
            </a:ln>
          </p:spPr>
          <p:txBody>
            <a:bodyPr/>
            <a:lstStyle/>
            <a:p>
              <a:endParaRPr lang="zh-CN" altLang="en-US"/>
            </a:p>
          </p:txBody>
        </p:sp>
        <p:sp>
          <p:nvSpPr>
            <p:cNvPr id="296021" name="Line 85"/>
            <p:cNvSpPr>
              <a:spLocks noChangeShapeType="1"/>
            </p:cNvSpPr>
            <p:nvPr/>
          </p:nvSpPr>
          <p:spPr bwMode="auto">
            <a:xfrm>
              <a:off x="4842" y="2323"/>
              <a:ext cx="1" cy="300"/>
            </a:xfrm>
            <a:prstGeom prst="line">
              <a:avLst/>
            </a:prstGeom>
            <a:noFill/>
            <a:ln w="15875">
              <a:solidFill>
                <a:srgbClr val="000000"/>
              </a:solidFill>
              <a:round/>
              <a:headEnd/>
              <a:tailEnd/>
            </a:ln>
          </p:spPr>
          <p:txBody>
            <a:bodyPr/>
            <a:lstStyle/>
            <a:p>
              <a:endParaRPr lang="zh-CN" altLang="en-US"/>
            </a:p>
          </p:txBody>
        </p:sp>
        <p:sp>
          <p:nvSpPr>
            <p:cNvPr id="296022" name="Line 86"/>
            <p:cNvSpPr>
              <a:spLocks noChangeShapeType="1"/>
            </p:cNvSpPr>
            <p:nvPr/>
          </p:nvSpPr>
          <p:spPr bwMode="auto">
            <a:xfrm>
              <a:off x="4843" y="2690"/>
              <a:ext cx="2" cy="431"/>
            </a:xfrm>
            <a:prstGeom prst="line">
              <a:avLst/>
            </a:prstGeom>
            <a:noFill/>
            <a:ln w="15875">
              <a:solidFill>
                <a:srgbClr val="000000"/>
              </a:solidFill>
              <a:round/>
              <a:headEnd/>
              <a:tailEnd/>
            </a:ln>
          </p:spPr>
          <p:txBody>
            <a:bodyPr/>
            <a:lstStyle/>
            <a:p>
              <a:endParaRPr lang="zh-CN" altLang="en-US"/>
            </a:p>
          </p:txBody>
        </p:sp>
        <p:sp>
          <p:nvSpPr>
            <p:cNvPr id="296023" name="Line 87"/>
            <p:cNvSpPr>
              <a:spLocks noChangeShapeType="1"/>
            </p:cNvSpPr>
            <p:nvPr/>
          </p:nvSpPr>
          <p:spPr bwMode="auto">
            <a:xfrm flipV="1">
              <a:off x="4845" y="3182"/>
              <a:ext cx="1" cy="395"/>
            </a:xfrm>
            <a:prstGeom prst="line">
              <a:avLst/>
            </a:prstGeom>
            <a:noFill/>
            <a:ln w="15875">
              <a:solidFill>
                <a:srgbClr val="000000"/>
              </a:solidFill>
              <a:round/>
              <a:headEnd/>
              <a:tailEnd/>
            </a:ln>
          </p:spPr>
          <p:txBody>
            <a:bodyPr/>
            <a:lstStyle/>
            <a:p>
              <a:endParaRPr lang="zh-CN" altLang="en-US"/>
            </a:p>
          </p:txBody>
        </p:sp>
        <p:sp>
          <p:nvSpPr>
            <p:cNvPr id="296024" name="Line 88"/>
            <p:cNvSpPr>
              <a:spLocks noChangeShapeType="1"/>
            </p:cNvSpPr>
            <p:nvPr/>
          </p:nvSpPr>
          <p:spPr bwMode="auto">
            <a:xfrm flipH="1">
              <a:off x="4778" y="3577"/>
              <a:ext cx="141" cy="1"/>
            </a:xfrm>
            <a:prstGeom prst="line">
              <a:avLst/>
            </a:prstGeom>
            <a:noFill/>
            <a:ln w="33338">
              <a:solidFill>
                <a:srgbClr val="000000"/>
              </a:solidFill>
              <a:round/>
              <a:headEnd/>
              <a:tailEnd/>
            </a:ln>
          </p:spPr>
          <p:txBody>
            <a:bodyPr/>
            <a:lstStyle/>
            <a:p>
              <a:endParaRPr lang="zh-CN" altLang="en-US"/>
            </a:p>
          </p:txBody>
        </p:sp>
        <p:sp>
          <p:nvSpPr>
            <p:cNvPr id="296025" name="Line 89"/>
            <p:cNvSpPr>
              <a:spLocks noChangeShapeType="1"/>
            </p:cNvSpPr>
            <p:nvPr/>
          </p:nvSpPr>
          <p:spPr bwMode="auto">
            <a:xfrm>
              <a:off x="4851" y="2906"/>
              <a:ext cx="330" cy="1"/>
            </a:xfrm>
            <a:prstGeom prst="line">
              <a:avLst/>
            </a:prstGeom>
            <a:noFill/>
            <a:ln w="15875">
              <a:solidFill>
                <a:srgbClr val="000000"/>
              </a:solidFill>
              <a:round/>
              <a:headEnd/>
              <a:tailEnd/>
            </a:ln>
          </p:spPr>
          <p:txBody>
            <a:bodyPr/>
            <a:lstStyle/>
            <a:p>
              <a:endParaRPr lang="zh-CN" altLang="en-US"/>
            </a:p>
          </p:txBody>
        </p:sp>
        <p:sp>
          <p:nvSpPr>
            <p:cNvPr id="296026" name="Line 90"/>
            <p:cNvSpPr>
              <a:spLocks noChangeShapeType="1"/>
            </p:cNvSpPr>
            <p:nvPr/>
          </p:nvSpPr>
          <p:spPr bwMode="auto">
            <a:xfrm>
              <a:off x="3922" y="2915"/>
              <a:ext cx="1" cy="806"/>
            </a:xfrm>
            <a:prstGeom prst="line">
              <a:avLst/>
            </a:prstGeom>
            <a:noFill/>
            <a:ln w="15875">
              <a:solidFill>
                <a:srgbClr val="000000"/>
              </a:solidFill>
              <a:round/>
              <a:headEnd/>
              <a:tailEnd/>
            </a:ln>
          </p:spPr>
          <p:txBody>
            <a:bodyPr/>
            <a:lstStyle/>
            <a:p>
              <a:endParaRPr lang="zh-CN" altLang="en-US"/>
            </a:p>
          </p:txBody>
        </p:sp>
        <p:sp>
          <p:nvSpPr>
            <p:cNvPr id="296027" name="Rectangle 91"/>
            <p:cNvSpPr>
              <a:spLocks noChangeArrowheads="1"/>
            </p:cNvSpPr>
            <p:nvPr/>
          </p:nvSpPr>
          <p:spPr bwMode="auto">
            <a:xfrm>
              <a:off x="3888" y="3159"/>
              <a:ext cx="69" cy="203"/>
            </a:xfrm>
            <a:prstGeom prst="rect">
              <a:avLst/>
            </a:prstGeom>
            <a:solidFill>
              <a:srgbClr val="FFFFFF"/>
            </a:solidFill>
            <a:ln w="9525">
              <a:noFill/>
              <a:miter lim="800000"/>
              <a:headEnd/>
              <a:tailEnd/>
            </a:ln>
          </p:spPr>
          <p:txBody>
            <a:bodyPr/>
            <a:lstStyle/>
            <a:p>
              <a:endParaRPr lang="zh-CN" altLang="en-US"/>
            </a:p>
          </p:txBody>
        </p:sp>
        <p:sp>
          <p:nvSpPr>
            <p:cNvPr id="296028" name="Rectangle 92"/>
            <p:cNvSpPr>
              <a:spLocks noChangeArrowheads="1"/>
            </p:cNvSpPr>
            <p:nvPr/>
          </p:nvSpPr>
          <p:spPr bwMode="auto">
            <a:xfrm>
              <a:off x="3888" y="3159"/>
              <a:ext cx="69" cy="203"/>
            </a:xfrm>
            <a:prstGeom prst="rect">
              <a:avLst/>
            </a:prstGeom>
            <a:noFill/>
            <a:ln w="33338">
              <a:solidFill>
                <a:srgbClr val="000000"/>
              </a:solidFill>
              <a:miter lim="800000"/>
              <a:headEnd/>
              <a:tailEnd/>
            </a:ln>
          </p:spPr>
          <p:txBody>
            <a:bodyPr/>
            <a:lstStyle/>
            <a:p>
              <a:endParaRPr lang="zh-CN" altLang="en-US"/>
            </a:p>
          </p:txBody>
        </p:sp>
        <p:sp>
          <p:nvSpPr>
            <p:cNvPr id="296029" name="Line 93"/>
            <p:cNvSpPr>
              <a:spLocks noChangeShapeType="1"/>
            </p:cNvSpPr>
            <p:nvPr/>
          </p:nvSpPr>
          <p:spPr bwMode="auto">
            <a:xfrm>
              <a:off x="4230" y="2323"/>
              <a:ext cx="1" cy="1167"/>
            </a:xfrm>
            <a:prstGeom prst="line">
              <a:avLst/>
            </a:prstGeom>
            <a:noFill/>
            <a:ln w="15875">
              <a:solidFill>
                <a:srgbClr val="000000"/>
              </a:solidFill>
              <a:round/>
              <a:headEnd/>
              <a:tailEnd/>
            </a:ln>
          </p:spPr>
          <p:txBody>
            <a:bodyPr/>
            <a:lstStyle/>
            <a:p>
              <a:endParaRPr lang="zh-CN" altLang="en-US"/>
            </a:p>
          </p:txBody>
        </p:sp>
        <p:sp>
          <p:nvSpPr>
            <p:cNvPr id="296030" name="Line 94"/>
            <p:cNvSpPr>
              <a:spLocks noChangeShapeType="1"/>
            </p:cNvSpPr>
            <p:nvPr/>
          </p:nvSpPr>
          <p:spPr bwMode="auto">
            <a:xfrm>
              <a:off x="4230" y="3490"/>
              <a:ext cx="620" cy="1"/>
            </a:xfrm>
            <a:prstGeom prst="line">
              <a:avLst/>
            </a:prstGeom>
            <a:noFill/>
            <a:ln w="15875">
              <a:solidFill>
                <a:srgbClr val="000000"/>
              </a:solidFill>
              <a:round/>
              <a:headEnd/>
              <a:tailEnd/>
            </a:ln>
          </p:spPr>
          <p:txBody>
            <a:bodyPr/>
            <a:lstStyle/>
            <a:p>
              <a:endParaRPr lang="zh-CN" altLang="en-US"/>
            </a:p>
          </p:txBody>
        </p:sp>
        <p:sp>
          <p:nvSpPr>
            <p:cNvPr id="296031" name="Line 95"/>
            <p:cNvSpPr>
              <a:spLocks noChangeShapeType="1"/>
            </p:cNvSpPr>
            <p:nvPr/>
          </p:nvSpPr>
          <p:spPr bwMode="auto">
            <a:xfrm flipH="1" flipV="1">
              <a:off x="5180" y="2908"/>
              <a:ext cx="1" cy="821"/>
            </a:xfrm>
            <a:prstGeom prst="line">
              <a:avLst/>
            </a:prstGeom>
            <a:noFill/>
            <a:ln w="15875">
              <a:solidFill>
                <a:srgbClr val="000000"/>
              </a:solidFill>
              <a:round/>
              <a:headEnd/>
              <a:tailEnd/>
            </a:ln>
          </p:spPr>
          <p:txBody>
            <a:bodyPr/>
            <a:lstStyle/>
            <a:p>
              <a:endParaRPr lang="zh-CN" altLang="en-US"/>
            </a:p>
          </p:txBody>
        </p:sp>
        <p:sp>
          <p:nvSpPr>
            <p:cNvPr id="296032" name="Line 96"/>
            <p:cNvSpPr>
              <a:spLocks noChangeShapeType="1"/>
            </p:cNvSpPr>
            <p:nvPr/>
          </p:nvSpPr>
          <p:spPr bwMode="auto">
            <a:xfrm>
              <a:off x="4249" y="3727"/>
              <a:ext cx="931" cy="2"/>
            </a:xfrm>
            <a:prstGeom prst="line">
              <a:avLst/>
            </a:prstGeom>
            <a:noFill/>
            <a:ln w="15875">
              <a:solidFill>
                <a:srgbClr val="000000"/>
              </a:solidFill>
              <a:round/>
              <a:headEnd/>
              <a:tailEnd/>
            </a:ln>
          </p:spPr>
          <p:txBody>
            <a:bodyPr/>
            <a:lstStyle/>
            <a:p>
              <a:endParaRPr lang="zh-CN" altLang="en-US"/>
            </a:p>
          </p:txBody>
        </p:sp>
        <p:sp>
          <p:nvSpPr>
            <p:cNvPr id="296033" name="Freeform 97"/>
            <p:cNvSpPr>
              <a:spLocks/>
            </p:cNvSpPr>
            <p:nvPr/>
          </p:nvSpPr>
          <p:spPr bwMode="auto">
            <a:xfrm>
              <a:off x="3907" y="3711"/>
              <a:ext cx="32" cy="34"/>
            </a:xfrm>
            <a:custGeom>
              <a:avLst/>
              <a:gdLst/>
              <a:ahLst/>
              <a:cxnLst>
                <a:cxn ang="0">
                  <a:pos x="16" y="0"/>
                </a:cxn>
                <a:cxn ang="0">
                  <a:pos x="13" y="0"/>
                </a:cxn>
                <a:cxn ang="0">
                  <a:pos x="10" y="0"/>
                </a:cxn>
                <a:cxn ang="0">
                  <a:pos x="6" y="1"/>
                </a:cxn>
                <a:cxn ang="0">
                  <a:pos x="5" y="5"/>
                </a:cxn>
                <a:cxn ang="0">
                  <a:pos x="3" y="6"/>
                </a:cxn>
                <a:cxn ang="0">
                  <a:pos x="2" y="10"/>
                </a:cxn>
                <a:cxn ang="0">
                  <a:pos x="0" y="13"/>
                </a:cxn>
                <a:cxn ang="0">
                  <a:pos x="0" y="16"/>
                </a:cxn>
                <a:cxn ang="0">
                  <a:pos x="0" y="19"/>
                </a:cxn>
                <a:cxn ang="0">
                  <a:pos x="2" y="23"/>
                </a:cxn>
                <a:cxn ang="0">
                  <a:pos x="3" y="26"/>
                </a:cxn>
                <a:cxn ang="0">
                  <a:pos x="5" y="29"/>
                </a:cxn>
                <a:cxn ang="0">
                  <a:pos x="6" y="31"/>
                </a:cxn>
                <a:cxn ang="0">
                  <a:pos x="10" y="33"/>
                </a:cxn>
                <a:cxn ang="0">
                  <a:pos x="13" y="34"/>
                </a:cxn>
                <a:cxn ang="0">
                  <a:pos x="16" y="34"/>
                </a:cxn>
                <a:cxn ang="0">
                  <a:pos x="20" y="34"/>
                </a:cxn>
                <a:cxn ang="0">
                  <a:pos x="23" y="33"/>
                </a:cxn>
                <a:cxn ang="0">
                  <a:pos x="26" y="31"/>
                </a:cxn>
                <a:cxn ang="0">
                  <a:pos x="29" y="29"/>
                </a:cxn>
                <a:cxn ang="0">
                  <a:pos x="31" y="26"/>
                </a:cxn>
                <a:cxn ang="0">
                  <a:pos x="33" y="23"/>
                </a:cxn>
                <a:cxn ang="0">
                  <a:pos x="34" y="19"/>
                </a:cxn>
                <a:cxn ang="0">
                  <a:pos x="34" y="16"/>
                </a:cxn>
                <a:cxn ang="0">
                  <a:pos x="34" y="13"/>
                </a:cxn>
                <a:cxn ang="0">
                  <a:pos x="33" y="10"/>
                </a:cxn>
                <a:cxn ang="0">
                  <a:pos x="31" y="6"/>
                </a:cxn>
                <a:cxn ang="0">
                  <a:pos x="29" y="5"/>
                </a:cxn>
                <a:cxn ang="0">
                  <a:pos x="26" y="1"/>
                </a:cxn>
                <a:cxn ang="0">
                  <a:pos x="23" y="0"/>
                </a:cxn>
                <a:cxn ang="0">
                  <a:pos x="20" y="0"/>
                </a:cxn>
                <a:cxn ang="0">
                  <a:pos x="16" y="0"/>
                </a:cxn>
              </a:cxnLst>
              <a:rect l="0" t="0" r="r" b="b"/>
              <a:pathLst>
                <a:path w="34" h="34">
                  <a:moveTo>
                    <a:pt x="16" y="0"/>
                  </a:moveTo>
                  <a:lnTo>
                    <a:pt x="13" y="0"/>
                  </a:lnTo>
                  <a:lnTo>
                    <a:pt x="10" y="0"/>
                  </a:lnTo>
                  <a:lnTo>
                    <a:pt x="6" y="1"/>
                  </a:lnTo>
                  <a:lnTo>
                    <a:pt x="5" y="5"/>
                  </a:lnTo>
                  <a:lnTo>
                    <a:pt x="3" y="6"/>
                  </a:lnTo>
                  <a:lnTo>
                    <a:pt x="2" y="10"/>
                  </a:lnTo>
                  <a:lnTo>
                    <a:pt x="0" y="13"/>
                  </a:lnTo>
                  <a:lnTo>
                    <a:pt x="0" y="16"/>
                  </a:lnTo>
                  <a:lnTo>
                    <a:pt x="0" y="19"/>
                  </a:lnTo>
                  <a:lnTo>
                    <a:pt x="2" y="23"/>
                  </a:lnTo>
                  <a:lnTo>
                    <a:pt x="3" y="26"/>
                  </a:lnTo>
                  <a:lnTo>
                    <a:pt x="5" y="29"/>
                  </a:lnTo>
                  <a:lnTo>
                    <a:pt x="6" y="31"/>
                  </a:lnTo>
                  <a:lnTo>
                    <a:pt x="10" y="33"/>
                  </a:lnTo>
                  <a:lnTo>
                    <a:pt x="13" y="34"/>
                  </a:lnTo>
                  <a:lnTo>
                    <a:pt x="16" y="34"/>
                  </a:lnTo>
                  <a:lnTo>
                    <a:pt x="20" y="34"/>
                  </a:lnTo>
                  <a:lnTo>
                    <a:pt x="23" y="33"/>
                  </a:lnTo>
                  <a:lnTo>
                    <a:pt x="26" y="31"/>
                  </a:lnTo>
                  <a:lnTo>
                    <a:pt x="29" y="29"/>
                  </a:lnTo>
                  <a:lnTo>
                    <a:pt x="31" y="26"/>
                  </a:lnTo>
                  <a:lnTo>
                    <a:pt x="33" y="23"/>
                  </a:lnTo>
                  <a:lnTo>
                    <a:pt x="34" y="19"/>
                  </a:lnTo>
                  <a:lnTo>
                    <a:pt x="34" y="16"/>
                  </a:lnTo>
                  <a:lnTo>
                    <a:pt x="34" y="13"/>
                  </a:lnTo>
                  <a:lnTo>
                    <a:pt x="33" y="10"/>
                  </a:lnTo>
                  <a:lnTo>
                    <a:pt x="31" y="6"/>
                  </a:lnTo>
                  <a:lnTo>
                    <a:pt x="29" y="5"/>
                  </a:lnTo>
                  <a:lnTo>
                    <a:pt x="26" y="1"/>
                  </a:lnTo>
                  <a:lnTo>
                    <a:pt x="23" y="0"/>
                  </a:lnTo>
                  <a:lnTo>
                    <a:pt x="20" y="0"/>
                  </a:lnTo>
                  <a:lnTo>
                    <a:pt x="16" y="0"/>
                  </a:lnTo>
                  <a:close/>
                </a:path>
              </a:pathLst>
            </a:custGeom>
            <a:solidFill>
              <a:srgbClr val="000000"/>
            </a:solidFill>
            <a:ln w="9525">
              <a:noFill/>
              <a:round/>
              <a:headEnd/>
              <a:tailEnd/>
            </a:ln>
          </p:spPr>
          <p:txBody>
            <a:bodyPr/>
            <a:lstStyle/>
            <a:p>
              <a:endParaRPr lang="zh-CN" altLang="en-US"/>
            </a:p>
          </p:txBody>
        </p:sp>
        <p:sp>
          <p:nvSpPr>
            <p:cNvPr id="296034" name="Freeform 98"/>
            <p:cNvSpPr>
              <a:spLocks/>
            </p:cNvSpPr>
            <p:nvPr/>
          </p:nvSpPr>
          <p:spPr bwMode="auto">
            <a:xfrm>
              <a:off x="3907" y="3711"/>
              <a:ext cx="32" cy="34"/>
            </a:xfrm>
            <a:custGeom>
              <a:avLst/>
              <a:gdLst/>
              <a:ahLst/>
              <a:cxnLst>
                <a:cxn ang="0">
                  <a:pos x="16" y="0"/>
                </a:cxn>
                <a:cxn ang="0">
                  <a:pos x="13" y="0"/>
                </a:cxn>
                <a:cxn ang="0">
                  <a:pos x="10" y="0"/>
                </a:cxn>
                <a:cxn ang="0">
                  <a:pos x="6" y="1"/>
                </a:cxn>
                <a:cxn ang="0">
                  <a:pos x="5" y="5"/>
                </a:cxn>
                <a:cxn ang="0">
                  <a:pos x="3" y="6"/>
                </a:cxn>
                <a:cxn ang="0">
                  <a:pos x="2" y="10"/>
                </a:cxn>
                <a:cxn ang="0">
                  <a:pos x="0" y="13"/>
                </a:cxn>
                <a:cxn ang="0">
                  <a:pos x="0" y="16"/>
                </a:cxn>
                <a:cxn ang="0">
                  <a:pos x="0" y="19"/>
                </a:cxn>
                <a:cxn ang="0">
                  <a:pos x="2" y="23"/>
                </a:cxn>
                <a:cxn ang="0">
                  <a:pos x="3" y="26"/>
                </a:cxn>
                <a:cxn ang="0">
                  <a:pos x="5" y="29"/>
                </a:cxn>
                <a:cxn ang="0">
                  <a:pos x="6" y="31"/>
                </a:cxn>
                <a:cxn ang="0">
                  <a:pos x="10" y="33"/>
                </a:cxn>
                <a:cxn ang="0">
                  <a:pos x="13" y="34"/>
                </a:cxn>
                <a:cxn ang="0">
                  <a:pos x="16" y="34"/>
                </a:cxn>
                <a:cxn ang="0">
                  <a:pos x="20" y="34"/>
                </a:cxn>
                <a:cxn ang="0">
                  <a:pos x="23" y="33"/>
                </a:cxn>
                <a:cxn ang="0">
                  <a:pos x="26" y="31"/>
                </a:cxn>
                <a:cxn ang="0">
                  <a:pos x="29" y="29"/>
                </a:cxn>
                <a:cxn ang="0">
                  <a:pos x="31" y="26"/>
                </a:cxn>
                <a:cxn ang="0">
                  <a:pos x="33" y="23"/>
                </a:cxn>
                <a:cxn ang="0">
                  <a:pos x="34" y="19"/>
                </a:cxn>
                <a:cxn ang="0">
                  <a:pos x="34" y="16"/>
                </a:cxn>
                <a:cxn ang="0">
                  <a:pos x="34" y="13"/>
                </a:cxn>
                <a:cxn ang="0">
                  <a:pos x="33" y="10"/>
                </a:cxn>
                <a:cxn ang="0">
                  <a:pos x="31" y="6"/>
                </a:cxn>
                <a:cxn ang="0">
                  <a:pos x="29" y="5"/>
                </a:cxn>
                <a:cxn ang="0">
                  <a:pos x="26" y="1"/>
                </a:cxn>
                <a:cxn ang="0">
                  <a:pos x="23" y="0"/>
                </a:cxn>
                <a:cxn ang="0">
                  <a:pos x="20" y="0"/>
                </a:cxn>
                <a:cxn ang="0">
                  <a:pos x="16" y="0"/>
                </a:cxn>
              </a:cxnLst>
              <a:rect l="0" t="0" r="r" b="b"/>
              <a:pathLst>
                <a:path w="34" h="34">
                  <a:moveTo>
                    <a:pt x="16" y="0"/>
                  </a:moveTo>
                  <a:lnTo>
                    <a:pt x="13" y="0"/>
                  </a:lnTo>
                  <a:lnTo>
                    <a:pt x="10" y="0"/>
                  </a:lnTo>
                  <a:lnTo>
                    <a:pt x="6" y="1"/>
                  </a:lnTo>
                  <a:lnTo>
                    <a:pt x="5" y="5"/>
                  </a:lnTo>
                  <a:lnTo>
                    <a:pt x="3" y="6"/>
                  </a:lnTo>
                  <a:lnTo>
                    <a:pt x="2" y="10"/>
                  </a:lnTo>
                  <a:lnTo>
                    <a:pt x="0" y="13"/>
                  </a:lnTo>
                  <a:lnTo>
                    <a:pt x="0" y="16"/>
                  </a:lnTo>
                  <a:lnTo>
                    <a:pt x="0" y="19"/>
                  </a:lnTo>
                  <a:lnTo>
                    <a:pt x="2" y="23"/>
                  </a:lnTo>
                  <a:lnTo>
                    <a:pt x="3" y="26"/>
                  </a:lnTo>
                  <a:lnTo>
                    <a:pt x="5" y="29"/>
                  </a:lnTo>
                  <a:lnTo>
                    <a:pt x="6" y="31"/>
                  </a:lnTo>
                  <a:lnTo>
                    <a:pt x="10" y="33"/>
                  </a:lnTo>
                  <a:lnTo>
                    <a:pt x="13" y="34"/>
                  </a:lnTo>
                  <a:lnTo>
                    <a:pt x="16" y="34"/>
                  </a:lnTo>
                  <a:lnTo>
                    <a:pt x="20" y="34"/>
                  </a:lnTo>
                  <a:lnTo>
                    <a:pt x="23" y="33"/>
                  </a:lnTo>
                  <a:lnTo>
                    <a:pt x="26" y="31"/>
                  </a:lnTo>
                  <a:lnTo>
                    <a:pt x="29" y="29"/>
                  </a:lnTo>
                  <a:lnTo>
                    <a:pt x="31" y="26"/>
                  </a:lnTo>
                  <a:lnTo>
                    <a:pt x="33" y="23"/>
                  </a:lnTo>
                  <a:lnTo>
                    <a:pt x="34" y="19"/>
                  </a:lnTo>
                  <a:lnTo>
                    <a:pt x="34" y="16"/>
                  </a:lnTo>
                  <a:lnTo>
                    <a:pt x="34" y="13"/>
                  </a:lnTo>
                  <a:lnTo>
                    <a:pt x="33" y="10"/>
                  </a:lnTo>
                  <a:lnTo>
                    <a:pt x="31" y="6"/>
                  </a:lnTo>
                  <a:lnTo>
                    <a:pt x="29" y="5"/>
                  </a:lnTo>
                  <a:lnTo>
                    <a:pt x="26" y="1"/>
                  </a:lnTo>
                  <a:lnTo>
                    <a:pt x="23" y="0"/>
                  </a:lnTo>
                  <a:lnTo>
                    <a:pt x="20" y="0"/>
                  </a:lnTo>
                  <a:lnTo>
                    <a:pt x="16" y="0"/>
                  </a:lnTo>
                </a:path>
              </a:pathLst>
            </a:custGeom>
            <a:noFill/>
            <a:ln w="20638">
              <a:solidFill>
                <a:srgbClr val="000000"/>
              </a:solidFill>
              <a:prstDash val="solid"/>
              <a:round/>
              <a:headEnd/>
              <a:tailEnd/>
            </a:ln>
          </p:spPr>
          <p:txBody>
            <a:bodyPr/>
            <a:lstStyle/>
            <a:p>
              <a:endParaRPr lang="zh-CN" altLang="en-US"/>
            </a:p>
          </p:txBody>
        </p:sp>
        <p:sp>
          <p:nvSpPr>
            <p:cNvPr id="296035" name="Freeform 99"/>
            <p:cNvSpPr>
              <a:spLocks/>
            </p:cNvSpPr>
            <p:nvPr/>
          </p:nvSpPr>
          <p:spPr bwMode="auto">
            <a:xfrm>
              <a:off x="3907" y="2890"/>
              <a:ext cx="32" cy="34"/>
            </a:xfrm>
            <a:custGeom>
              <a:avLst/>
              <a:gdLst/>
              <a:ahLst/>
              <a:cxnLst>
                <a:cxn ang="0">
                  <a:pos x="16" y="0"/>
                </a:cxn>
                <a:cxn ang="0">
                  <a:pos x="13" y="0"/>
                </a:cxn>
                <a:cxn ang="0">
                  <a:pos x="10" y="2"/>
                </a:cxn>
                <a:cxn ang="0">
                  <a:pos x="6" y="3"/>
                </a:cxn>
                <a:cxn ang="0">
                  <a:pos x="5" y="5"/>
                </a:cxn>
                <a:cxn ang="0">
                  <a:pos x="3" y="7"/>
                </a:cxn>
                <a:cxn ang="0">
                  <a:pos x="2" y="10"/>
                </a:cxn>
                <a:cxn ang="0">
                  <a:pos x="0" y="13"/>
                </a:cxn>
                <a:cxn ang="0">
                  <a:pos x="0" y="16"/>
                </a:cxn>
                <a:cxn ang="0">
                  <a:pos x="0" y="21"/>
                </a:cxn>
                <a:cxn ang="0">
                  <a:pos x="2" y="25"/>
                </a:cxn>
                <a:cxn ang="0">
                  <a:pos x="3" y="26"/>
                </a:cxn>
                <a:cxn ang="0">
                  <a:pos x="5" y="30"/>
                </a:cxn>
                <a:cxn ang="0">
                  <a:pos x="6" y="31"/>
                </a:cxn>
                <a:cxn ang="0">
                  <a:pos x="10" y="33"/>
                </a:cxn>
                <a:cxn ang="0">
                  <a:pos x="13" y="34"/>
                </a:cxn>
                <a:cxn ang="0">
                  <a:pos x="16" y="34"/>
                </a:cxn>
                <a:cxn ang="0">
                  <a:pos x="20" y="34"/>
                </a:cxn>
                <a:cxn ang="0">
                  <a:pos x="23" y="33"/>
                </a:cxn>
                <a:cxn ang="0">
                  <a:pos x="26" y="31"/>
                </a:cxn>
                <a:cxn ang="0">
                  <a:pos x="29" y="30"/>
                </a:cxn>
                <a:cxn ang="0">
                  <a:pos x="31" y="26"/>
                </a:cxn>
                <a:cxn ang="0">
                  <a:pos x="33" y="25"/>
                </a:cxn>
                <a:cxn ang="0">
                  <a:pos x="34" y="21"/>
                </a:cxn>
                <a:cxn ang="0">
                  <a:pos x="34" y="16"/>
                </a:cxn>
                <a:cxn ang="0">
                  <a:pos x="34" y="13"/>
                </a:cxn>
                <a:cxn ang="0">
                  <a:pos x="33" y="10"/>
                </a:cxn>
                <a:cxn ang="0">
                  <a:pos x="31" y="7"/>
                </a:cxn>
                <a:cxn ang="0">
                  <a:pos x="29" y="5"/>
                </a:cxn>
                <a:cxn ang="0">
                  <a:pos x="26" y="3"/>
                </a:cxn>
                <a:cxn ang="0">
                  <a:pos x="23" y="2"/>
                </a:cxn>
                <a:cxn ang="0">
                  <a:pos x="20" y="0"/>
                </a:cxn>
                <a:cxn ang="0">
                  <a:pos x="16" y="0"/>
                </a:cxn>
              </a:cxnLst>
              <a:rect l="0" t="0" r="r" b="b"/>
              <a:pathLst>
                <a:path w="34" h="34">
                  <a:moveTo>
                    <a:pt x="16" y="0"/>
                  </a:moveTo>
                  <a:lnTo>
                    <a:pt x="13" y="0"/>
                  </a:lnTo>
                  <a:lnTo>
                    <a:pt x="10" y="2"/>
                  </a:lnTo>
                  <a:lnTo>
                    <a:pt x="6" y="3"/>
                  </a:lnTo>
                  <a:lnTo>
                    <a:pt x="5" y="5"/>
                  </a:lnTo>
                  <a:lnTo>
                    <a:pt x="3" y="7"/>
                  </a:lnTo>
                  <a:lnTo>
                    <a:pt x="2" y="10"/>
                  </a:lnTo>
                  <a:lnTo>
                    <a:pt x="0" y="13"/>
                  </a:lnTo>
                  <a:lnTo>
                    <a:pt x="0" y="16"/>
                  </a:lnTo>
                  <a:lnTo>
                    <a:pt x="0" y="21"/>
                  </a:lnTo>
                  <a:lnTo>
                    <a:pt x="2" y="25"/>
                  </a:lnTo>
                  <a:lnTo>
                    <a:pt x="3" y="26"/>
                  </a:lnTo>
                  <a:lnTo>
                    <a:pt x="5" y="30"/>
                  </a:lnTo>
                  <a:lnTo>
                    <a:pt x="6" y="31"/>
                  </a:lnTo>
                  <a:lnTo>
                    <a:pt x="10" y="33"/>
                  </a:lnTo>
                  <a:lnTo>
                    <a:pt x="13" y="34"/>
                  </a:lnTo>
                  <a:lnTo>
                    <a:pt x="16" y="34"/>
                  </a:lnTo>
                  <a:lnTo>
                    <a:pt x="20" y="34"/>
                  </a:lnTo>
                  <a:lnTo>
                    <a:pt x="23" y="33"/>
                  </a:lnTo>
                  <a:lnTo>
                    <a:pt x="26" y="31"/>
                  </a:lnTo>
                  <a:lnTo>
                    <a:pt x="29" y="30"/>
                  </a:lnTo>
                  <a:lnTo>
                    <a:pt x="31" y="26"/>
                  </a:lnTo>
                  <a:lnTo>
                    <a:pt x="33" y="25"/>
                  </a:lnTo>
                  <a:lnTo>
                    <a:pt x="34" y="21"/>
                  </a:lnTo>
                  <a:lnTo>
                    <a:pt x="34" y="16"/>
                  </a:lnTo>
                  <a:lnTo>
                    <a:pt x="34" y="13"/>
                  </a:lnTo>
                  <a:lnTo>
                    <a:pt x="33" y="10"/>
                  </a:lnTo>
                  <a:lnTo>
                    <a:pt x="31" y="7"/>
                  </a:lnTo>
                  <a:lnTo>
                    <a:pt x="29" y="5"/>
                  </a:lnTo>
                  <a:lnTo>
                    <a:pt x="26" y="3"/>
                  </a:lnTo>
                  <a:lnTo>
                    <a:pt x="23" y="2"/>
                  </a:lnTo>
                  <a:lnTo>
                    <a:pt x="20" y="0"/>
                  </a:lnTo>
                  <a:lnTo>
                    <a:pt x="16" y="0"/>
                  </a:lnTo>
                  <a:close/>
                </a:path>
              </a:pathLst>
            </a:custGeom>
            <a:solidFill>
              <a:srgbClr val="000000"/>
            </a:solidFill>
            <a:ln w="9525">
              <a:noFill/>
              <a:round/>
              <a:headEnd/>
              <a:tailEnd/>
            </a:ln>
          </p:spPr>
          <p:txBody>
            <a:bodyPr/>
            <a:lstStyle/>
            <a:p>
              <a:endParaRPr lang="zh-CN" altLang="en-US"/>
            </a:p>
          </p:txBody>
        </p:sp>
        <p:sp>
          <p:nvSpPr>
            <p:cNvPr id="296036" name="Freeform 100"/>
            <p:cNvSpPr>
              <a:spLocks/>
            </p:cNvSpPr>
            <p:nvPr/>
          </p:nvSpPr>
          <p:spPr bwMode="auto">
            <a:xfrm>
              <a:off x="3907" y="2890"/>
              <a:ext cx="32" cy="34"/>
            </a:xfrm>
            <a:custGeom>
              <a:avLst/>
              <a:gdLst/>
              <a:ahLst/>
              <a:cxnLst>
                <a:cxn ang="0">
                  <a:pos x="16" y="0"/>
                </a:cxn>
                <a:cxn ang="0">
                  <a:pos x="13" y="0"/>
                </a:cxn>
                <a:cxn ang="0">
                  <a:pos x="10" y="2"/>
                </a:cxn>
                <a:cxn ang="0">
                  <a:pos x="6" y="3"/>
                </a:cxn>
                <a:cxn ang="0">
                  <a:pos x="5" y="5"/>
                </a:cxn>
                <a:cxn ang="0">
                  <a:pos x="3" y="7"/>
                </a:cxn>
                <a:cxn ang="0">
                  <a:pos x="2" y="10"/>
                </a:cxn>
                <a:cxn ang="0">
                  <a:pos x="0" y="13"/>
                </a:cxn>
                <a:cxn ang="0">
                  <a:pos x="0" y="16"/>
                </a:cxn>
                <a:cxn ang="0">
                  <a:pos x="0" y="21"/>
                </a:cxn>
                <a:cxn ang="0">
                  <a:pos x="2" y="25"/>
                </a:cxn>
                <a:cxn ang="0">
                  <a:pos x="3" y="26"/>
                </a:cxn>
                <a:cxn ang="0">
                  <a:pos x="5" y="30"/>
                </a:cxn>
                <a:cxn ang="0">
                  <a:pos x="6" y="31"/>
                </a:cxn>
                <a:cxn ang="0">
                  <a:pos x="10" y="33"/>
                </a:cxn>
                <a:cxn ang="0">
                  <a:pos x="13" y="34"/>
                </a:cxn>
                <a:cxn ang="0">
                  <a:pos x="16" y="34"/>
                </a:cxn>
                <a:cxn ang="0">
                  <a:pos x="20" y="34"/>
                </a:cxn>
                <a:cxn ang="0">
                  <a:pos x="23" y="33"/>
                </a:cxn>
                <a:cxn ang="0">
                  <a:pos x="26" y="31"/>
                </a:cxn>
                <a:cxn ang="0">
                  <a:pos x="29" y="30"/>
                </a:cxn>
                <a:cxn ang="0">
                  <a:pos x="31" y="26"/>
                </a:cxn>
                <a:cxn ang="0">
                  <a:pos x="33" y="25"/>
                </a:cxn>
                <a:cxn ang="0">
                  <a:pos x="34" y="21"/>
                </a:cxn>
                <a:cxn ang="0">
                  <a:pos x="34" y="16"/>
                </a:cxn>
                <a:cxn ang="0">
                  <a:pos x="34" y="13"/>
                </a:cxn>
                <a:cxn ang="0">
                  <a:pos x="33" y="10"/>
                </a:cxn>
                <a:cxn ang="0">
                  <a:pos x="31" y="7"/>
                </a:cxn>
                <a:cxn ang="0">
                  <a:pos x="29" y="5"/>
                </a:cxn>
                <a:cxn ang="0">
                  <a:pos x="26" y="3"/>
                </a:cxn>
                <a:cxn ang="0">
                  <a:pos x="23" y="2"/>
                </a:cxn>
                <a:cxn ang="0">
                  <a:pos x="20" y="0"/>
                </a:cxn>
                <a:cxn ang="0">
                  <a:pos x="16" y="0"/>
                </a:cxn>
              </a:cxnLst>
              <a:rect l="0" t="0" r="r" b="b"/>
              <a:pathLst>
                <a:path w="34" h="34">
                  <a:moveTo>
                    <a:pt x="16" y="0"/>
                  </a:moveTo>
                  <a:lnTo>
                    <a:pt x="13" y="0"/>
                  </a:lnTo>
                  <a:lnTo>
                    <a:pt x="10" y="2"/>
                  </a:lnTo>
                  <a:lnTo>
                    <a:pt x="6" y="3"/>
                  </a:lnTo>
                  <a:lnTo>
                    <a:pt x="5" y="5"/>
                  </a:lnTo>
                  <a:lnTo>
                    <a:pt x="3" y="7"/>
                  </a:lnTo>
                  <a:lnTo>
                    <a:pt x="2" y="10"/>
                  </a:lnTo>
                  <a:lnTo>
                    <a:pt x="0" y="13"/>
                  </a:lnTo>
                  <a:lnTo>
                    <a:pt x="0" y="16"/>
                  </a:lnTo>
                  <a:lnTo>
                    <a:pt x="0" y="21"/>
                  </a:lnTo>
                  <a:lnTo>
                    <a:pt x="2" y="25"/>
                  </a:lnTo>
                  <a:lnTo>
                    <a:pt x="3" y="26"/>
                  </a:lnTo>
                  <a:lnTo>
                    <a:pt x="5" y="30"/>
                  </a:lnTo>
                  <a:lnTo>
                    <a:pt x="6" y="31"/>
                  </a:lnTo>
                  <a:lnTo>
                    <a:pt x="10" y="33"/>
                  </a:lnTo>
                  <a:lnTo>
                    <a:pt x="13" y="34"/>
                  </a:lnTo>
                  <a:lnTo>
                    <a:pt x="16" y="34"/>
                  </a:lnTo>
                  <a:lnTo>
                    <a:pt x="20" y="34"/>
                  </a:lnTo>
                  <a:lnTo>
                    <a:pt x="23" y="33"/>
                  </a:lnTo>
                  <a:lnTo>
                    <a:pt x="26" y="31"/>
                  </a:lnTo>
                  <a:lnTo>
                    <a:pt x="29" y="30"/>
                  </a:lnTo>
                  <a:lnTo>
                    <a:pt x="31" y="26"/>
                  </a:lnTo>
                  <a:lnTo>
                    <a:pt x="33" y="25"/>
                  </a:lnTo>
                  <a:lnTo>
                    <a:pt x="34" y="21"/>
                  </a:lnTo>
                  <a:lnTo>
                    <a:pt x="34" y="16"/>
                  </a:lnTo>
                  <a:lnTo>
                    <a:pt x="34" y="13"/>
                  </a:lnTo>
                  <a:lnTo>
                    <a:pt x="33" y="10"/>
                  </a:lnTo>
                  <a:lnTo>
                    <a:pt x="31" y="7"/>
                  </a:lnTo>
                  <a:lnTo>
                    <a:pt x="29" y="5"/>
                  </a:lnTo>
                  <a:lnTo>
                    <a:pt x="26" y="3"/>
                  </a:lnTo>
                  <a:lnTo>
                    <a:pt x="23" y="2"/>
                  </a:lnTo>
                  <a:lnTo>
                    <a:pt x="20" y="0"/>
                  </a:lnTo>
                  <a:lnTo>
                    <a:pt x="16" y="0"/>
                  </a:lnTo>
                </a:path>
              </a:pathLst>
            </a:custGeom>
            <a:noFill/>
            <a:ln w="20638">
              <a:solidFill>
                <a:srgbClr val="000000"/>
              </a:solidFill>
              <a:prstDash val="solid"/>
              <a:round/>
              <a:headEnd/>
              <a:tailEnd/>
            </a:ln>
          </p:spPr>
          <p:txBody>
            <a:bodyPr/>
            <a:lstStyle/>
            <a:p>
              <a:endParaRPr lang="zh-CN" altLang="en-US"/>
            </a:p>
          </p:txBody>
        </p:sp>
        <p:sp>
          <p:nvSpPr>
            <p:cNvPr id="296037" name="Line 101"/>
            <p:cNvSpPr>
              <a:spLocks noChangeShapeType="1"/>
            </p:cNvSpPr>
            <p:nvPr/>
          </p:nvSpPr>
          <p:spPr bwMode="auto">
            <a:xfrm>
              <a:off x="3460" y="2692"/>
              <a:ext cx="125" cy="1"/>
            </a:xfrm>
            <a:prstGeom prst="line">
              <a:avLst/>
            </a:prstGeom>
            <a:noFill/>
            <a:ln w="15875">
              <a:solidFill>
                <a:srgbClr val="000000"/>
              </a:solidFill>
              <a:round/>
              <a:headEnd/>
              <a:tailEnd/>
            </a:ln>
          </p:spPr>
          <p:txBody>
            <a:bodyPr/>
            <a:lstStyle/>
            <a:p>
              <a:endParaRPr lang="zh-CN" altLang="en-US"/>
            </a:p>
          </p:txBody>
        </p:sp>
        <p:sp>
          <p:nvSpPr>
            <p:cNvPr id="296038" name="Line 102"/>
            <p:cNvSpPr>
              <a:spLocks noChangeShapeType="1"/>
            </p:cNvSpPr>
            <p:nvPr/>
          </p:nvSpPr>
          <p:spPr bwMode="auto">
            <a:xfrm>
              <a:off x="3458" y="2561"/>
              <a:ext cx="133" cy="1"/>
            </a:xfrm>
            <a:prstGeom prst="line">
              <a:avLst/>
            </a:prstGeom>
            <a:noFill/>
            <a:ln w="15875">
              <a:solidFill>
                <a:srgbClr val="000000"/>
              </a:solidFill>
              <a:round/>
              <a:headEnd/>
              <a:tailEnd/>
            </a:ln>
          </p:spPr>
          <p:txBody>
            <a:bodyPr/>
            <a:lstStyle/>
            <a:p>
              <a:endParaRPr lang="zh-CN" altLang="en-US"/>
            </a:p>
          </p:txBody>
        </p:sp>
        <p:sp>
          <p:nvSpPr>
            <p:cNvPr id="296039" name="Line 103"/>
            <p:cNvSpPr>
              <a:spLocks noChangeShapeType="1"/>
            </p:cNvSpPr>
            <p:nvPr/>
          </p:nvSpPr>
          <p:spPr bwMode="auto">
            <a:xfrm>
              <a:off x="3466" y="2621"/>
              <a:ext cx="67" cy="1"/>
            </a:xfrm>
            <a:prstGeom prst="line">
              <a:avLst/>
            </a:prstGeom>
            <a:noFill/>
            <a:ln w="15875">
              <a:solidFill>
                <a:srgbClr val="000000"/>
              </a:solidFill>
              <a:round/>
              <a:headEnd/>
              <a:tailEnd/>
            </a:ln>
          </p:spPr>
          <p:txBody>
            <a:bodyPr/>
            <a:lstStyle/>
            <a:p>
              <a:endParaRPr lang="zh-CN" altLang="en-US"/>
            </a:p>
          </p:txBody>
        </p:sp>
        <p:sp>
          <p:nvSpPr>
            <p:cNvPr id="296040" name="Freeform 104"/>
            <p:cNvSpPr>
              <a:spLocks/>
            </p:cNvSpPr>
            <p:nvPr/>
          </p:nvSpPr>
          <p:spPr bwMode="auto">
            <a:xfrm>
              <a:off x="3528" y="2613"/>
              <a:ext cx="61" cy="15"/>
            </a:xfrm>
            <a:custGeom>
              <a:avLst/>
              <a:gdLst/>
              <a:ahLst/>
              <a:cxnLst>
                <a:cxn ang="0">
                  <a:pos x="0" y="15"/>
                </a:cxn>
                <a:cxn ang="0">
                  <a:pos x="0" y="0"/>
                </a:cxn>
                <a:cxn ang="0">
                  <a:pos x="64" y="7"/>
                </a:cxn>
                <a:cxn ang="0">
                  <a:pos x="0" y="15"/>
                </a:cxn>
              </a:cxnLst>
              <a:rect l="0" t="0" r="r" b="b"/>
              <a:pathLst>
                <a:path w="64" h="15">
                  <a:moveTo>
                    <a:pt x="0" y="15"/>
                  </a:moveTo>
                  <a:lnTo>
                    <a:pt x="0" y="0"/>
                  </a:lnTo>
                  <a:lnTo>
                    <a:pt x="64" y="7"/>
                  </a:lnTo>
                  <a:lnTo>
                    <a:pt x="0" y="15"/>
                  </a:lnTo>
                  <a:close/>
                </a:path>
              </a:pathLst>
            </a:custGeom>
            <a:solidFill>
              <a:srgbClr val="000000"/>
            </a:solidFill>
            <a:ln w="9525">
              <a:noFill/>
              <a:round/>
              <a:headEnd/>
              <a:tailEnd/>
            </a:ln>
          </p:spPr>
          <p:txBody>
            <a:bodyPr/>
            <a:lstStyle/>
            <a:p>
              <a:endParaRPr lang="zh-CN" altLang="en-US"/>
            </a:p>
          </p:txBody>
        </p:sp>
        <p:sp>
          <p:nvSpPr>
            <p:cNvPr id="296041" name="Freeform 105"/>
            <p:cNvSpPr>
              <a:spLocks/>
            </p:cNvSpPr>
            <p:nvPr/>
          </p:nvSpPr>
          <p:spPr bwMode="auto">
            <a:xfrm>
              <a:off x="3528" y="2613"/>
              <a:ext cx="61" cy="15"/>
            </a:xfrm>
            <a:custGeom>
              <a:avLst/>
              <a:gdLst/>
              <a:ahLst/>
              <a:cxnLst>
                <a:cxn ang="0">
                  <a:pos x="0" y="15"/>
                </a:cxn>
                <a:cxn ang="0">
                  <a:pos x="0" y="0"/>
                </a:cxn>
                <a:cxn ang="0">
                  <a:pos x="64" y="7"/>
                </a:cxn>
                <a:cxn ang="0">
                  <a:pos x="0" y="15"/>
                </a:cxn>
              </a:cxnLst>
              <a:rect l="0" t="0" r="r" b="b"/>
              <a:pathLst>
                <a:path w="64" h="15">
                  <a:moveTo>
                    <a:pt x="0" y="15"/>
                  </a:moveTo>
                  <a:lnTo>
                    <a:pt x="0" y="0"/>
                  </a:lnTo>
                  <a:lnTo>
                    <a:pt x="64" y="7"/>
                  </a:lnTo>
                  <a:lnTo>
                    <a:pt x="0" y="15"/>
                  </a:lnTo>
                  <a:close/>
                </a:path>
              </a:pathLst>
            </a:custGeom>
            <a:noFill/>
            <a:ln w="15875">
              <a:solidFill>
                <a:srgbClr val="000000"/>
              </a:solidFill>
              <a:prstDash val="solid"/>
              <a:round/>
              <a:headEnd/>
              <a:tailEnd/>
            </a:ln>
          </p:spPr>
          <p:txBody>
            <a:bodyPr/>
            <a:lstStyle/>
            <a:p>
              <a:endParaRPr lang="zh-CN" altLang="en-US"/>
            </a:p>
          </p:txBody>
        </p:sp>
        <p:sp>
          <p:nvSpPr>
            <p:cNvPr id="296042" name="Line 106"/>
            <p:cNvSpPr>
              <a:spLocks noChangeShapeType="1"/>
            </p:cNvSpPr>
            <p:nvPr/>
          </p:nvSpPr>
          <p:spPr bwMode="auto">
            <a:xfrm flipH="1" flipV="1">
              <a:off x="3458" y="2598"/>
              <a:ext cx="2" cy="48"/>
            </a:xfrm>
            <a:prstGeom prst="line">
              <a:avLst/>
            </a:prstGeom>
            <a:noFill/>
            <a:ln w="33338">
              <a:solidFill>
                <a:srgbClr val="000000"/>
              </a:solidFill>
              <a:round/>
              <a:headEnd/>
              <a:tailEnd/>
            </a:ln>
          </p:spPr>
          <p:txBody>
            <a:bodyPr/>
            <a:lstStyle/>
            <a:p>
              <a:endParaRPr lang="zh-CN" altLang="en-US"/>
            </a:p>
          </p:txBody>
        </p:sp>
        <p:sp>
          <p:nvSpPr>
            <p:cNvPr id="296043" name="Line 107"/>
            <p:cNvSpPr>
              <a:spLocks noChangeShapeType="1"/>
            </p:cNvSpPr>
            <p:nvPr/>
          </p:nvSpPr>
          <p:spPr bwMode="auto">
            <a:xfrm flipH="1" flipV="1">
              <a:off x="3458" y="2530"/>
              <a:ext cx="2" cy="50"/>
            </a:xfrm>
            <a:prstGeom prst="line">
              <a:avLst/>
            </a:prstGeom>
            <a:noFill/>
            <a:ln w="33338">
              <a:solidFill>
                <a:srgbClr val="000000"/>
              </a:solidFill>
              <a:round/>
              <a:headEnd/>
              <a:tailEnd/>
            </a:ln>
          </p:spPr>
          <p:txBody>
            <a:bodyPr/>
            <a:lstStyle/>
            <a:p>
              <a:endParaRPr lang="zh-CN" altLang="en-US"/>
            </a:p>
          </p:txBody>
        </p:sp>
        <p:sp>
          <p:nvSpPr>
            <p:cNvPr id="296044" name="Line 108"/>
            <p:cNvSpPr>
              <a:spLocks noChangeShapeType="1"/>
            </p:cNvSpPr>
            <p:nvPr/>
          </p:nvSpPr>
          <p:spPr bwMode="auto">
            <a:xfrm flipH="1" flipV="1">
              <a:off x="3458" y="2664"/>
              <a:ext cx="2" cy="48"/>
            </a:xfrm>
            <a:prstGeom prst="line">
              <a:avLst/>
            </a:prstGeom>
            <a:noFill/>
            <a:ln w="33338">
              <a:solidFill>
                <a:srgbClr val="000000"/>
              </a:solidFill>
              <a:round/>
              <a:headEnd/>
              <a:tailEnd/>
            </a:ln>
          </p:spPr>
          <p:txBody>
            <a:bodyPr/>
            <a:lstStyle/>
            <a:p>
              <a:endParaRPr lang="zh-CN" altLang="en-US"/>
            </a:p>
          </p:txBody>
        </p:sp>
        <p:sp>
          <p:nvSpPr>
            <p:cNvPr id="296045" name="Freeform 109"/>
            <p:cNvSpPr>
              <a:spLocks/>
            </p:cNvSpPr>
            <p:nvPr/>
          </p:nvSpPr>
          <p:spPr bwMode="auto">
            <a:xfrm>
              <a:off x="3191" y="2888"/>
              <a:ext cx="32" cy="36"/>
            </a:xfrm>
            <a:custGeom>
              <a:avLst/>
              <a:gdLst/>
              <a:ahLst/>
              <a:cxnLst>
                <a:cxn ang="0">
                  <a:pos x="18" y="0"/>
                </a:cxn>
                <a:cxn ang="0">
                  <a:pos x="15" y="2"/>
                </a:cxn>
                <a:cxn ang="0">
                  <a:pos x="11" y="2"/>
                </a:cxn>
                <a:cxn ang="0">
                  <a:pos x="8" y="4"/>
                </a:cxn>
                <a:cxn ang="0">
                  <a:pos x="5" y="7"/>
                </a:cxn>
                <a:cxn ang="0">
                  <a:pos x="3" y="9"/>
                </a:cxn>
                <a:cxn ang="0">
                  <a:pos x="1" y="12"/>
                </a:cxn>
                <a:cxn ang="0">
                  <a:pos x="0" y="15"/>
                </a:cxn>
                <a:cxn ang="0">
                  <a:pos x="0" y="18"/>
                </a:cxn>
                <a:cxn ang="0">
                  <a:pos x="0" y="22"/>
                </a:cxn>
                <a:cxn ang="0">
                  <a:pos x="1" y="25"/>
                </a:cxn>
                <a:cxn ang="0">
                  <a:pos x="3" y="28"/>
                </a:cxn>
                <a:cxn ang="0">
                  <a:pos x="5" y="32"/>
                </a:cxn>
                <a:cxn ang="0">
                  <a:pos x="8" y="33"/>
                </a:cxn>
                <a:cxn ang="0">
                  <a:pos x="11" y="35"/>
                </a:cxn>
                <a:cxn ang="0">
                  <a:pos x="15" y="35"/>
                </a:cxn>
                <a:cxn ang="0">
                  <a:pos x="18" y="36"/>
                </a:cxn>
                <a:cxn ang="0">
                  <a:pos x="21" y="35"/>
                </a:cxn>
                <a:cxn ang="0">
                  <a:pos x="24" y="35"/>
                </a:cxn>
                <a:cxn ang="0">
                  <a:pos x="28" y="33"/>
                </a:cxn>
                <a:cxn ang="0">
                  <a:pos x="29" y="32"/>
                </a:cxn>
                <a:cxn ang="0">
                  <a:pos x="33" y="28"/>
                </a:cxn>
                <a:cxn ang="0">
                  <a:pos x="34" y="25"/>
                </a:cxn>
                <a:cxn ang="0">
                  <a:pos x="34" y="22"/>
                </a:cxn>
                <a:cxn ang="0">
                  <a:pos x="34" y="18"/>
                </a:cxn>
                <a:cxn ang="0">
                  <a:pos x="34" y="15"/>
                </a:cxn>
                <a:cxn ang="0">
                  <a:pos x="34" y="12"/>
                </a:cxn>
                <a:cxn ang="0">
                  <a:pos x="33" y="9"/>
                </a:cxn>
                <a:cxn ang="0">
                  <a:pos x="29" y="7"/>
                </a:cxn>
                <a:cxn ang="0">
                  <a:pos x="28" y="4"/>
                </a:cxn>
                <a:cxn ang="0">
                  <a:pos x="24" y="2"/>
                </a:cxn>
                <a:cxn ang="0">
                  <a:pos x="21" y="2"/>
                </a:cxn>
                <a:cxn ang="0">
                  <a:pos x="18" y="0"/>
                </a:cxn>
              </a:cxnLst>
              <a:rect l="0" t="0" r="r" b="b"/>
              <a:pathLst>
                <a:path w="34" h="36">
                  <a:moveTo>
                    <a:pt x="18" y="0"/>
                  </a:moveTo>
                  <a:lnTo>
                    <a:pt x="15" y="2"/>
                  </a:lnTo>
                  <a:lnTo>
                    <a:pt x="11" y="2"/>
                  </a:lnTo>
                  <a:lnTo>
                    <a:pt x="8" y="4"/>
                  </a:lnTo>
                  <a:lnTo>
                    <a:pt x="5" y="7"/>
                  </a:lnTo>
                  <a:lnTo>
                    <a:pt x="3" y="9"/>
                  </a:lnTo>
                  <a:lnTo>
                    <a:pt x="1" y="12"/>
                  </a:lnTo>
                  <a:lnTo>
                    <a:pt x="0" y="15"/>
                  </a:lnTo>
                  <a:lnTo>
                    <a:pt x="0" y="18"/>
                  </a:lnTo>
                  <a:lnTo>
                    <a:pt x="0" y="22"/>
                  </a:lnTo>
                  <a:lnTo>
                    <a:pt x="1" y="25"/>
                  </a:lnTo>
                  <a:lnTo>
                    <a:pt x="3" y="28"/>
                  </a:lnTo>
                  <a:lnTo>
                    <a:pt x="5" y="32"/>
                  </a:lnTo>
                  <a:lnTo>
                    <a:pt x="8" y="33"/>
                  </a:lnTo>
                  <a:lnTo>
                    <a:pt x="11" y="35"/>
                  </a:lnTo>
                  <a:lnTo>
                    <a:pt x="15" y="35"/>
                  </a:lnTo>
                  <a:lnTo>
                    <a:pt x="18" y="36"/>
                  </a:lnTo>
                  <a:lnTo>
                    <a:pt x="21" y="35"/>
                  </a:lnTo>
                  <a:lnTo>
                    <a:pt x="24" y="35"/>
                  </a:lnTo>
                  <a:lnTo>
                    <a:pt x="28" y="33"/>
                  </a:lnTo>
                  <a:lnTo>
                    <a:pt x="29" y="32"/>
                  </a:lnTo>
                  <a:lnTo>
                    <a:pt x="33" y="28"/>
                  </a:lnTo>
                  <a:lnTo>
                    <a:pt x="34" y="25"/>
                  </a:lnTo>
                  <a:lnTo>
                    <a:pt x="34" y="22"/>
                  </a:lnTo>
                  <a:lnTo>
                    <a:pt x="34" y="18"/>
                  </a:lnTo>
                  <a:lnTo>
                    <a:pt x="34" y="15"/>
                  </a:lnTo>
                  <a:lnTo>
                    <a:pt x="34" y="12"/>
                  </a:lnTo>
                  <a:lnTo>
                    <a:pt x="33" y="9"/>
                  </a:lnTo>
                  <a:lnTo>
                    <a:pt x="29" y="7"/>
                  </a:lnTo>
                  <a:lnTo>
                    <a:pt x="28" y="4"/>
                  </a:lnTo>
                  <a:lnTo>
                    <a:pt x="24" y="2"/>
                  </a:lnTo>
                  <a:lnTo>
                    <a:pt x="21" y="2"/>
                  </a:lnTo>
                  <a:lnTo>
                    <a:pt x="18" y="0"/>
                  </a:lnTo>
                  <a:close/>
                </a:path>
              </a:pathLst>
            </a:custGeom>
            <a:solidFill>
              <a:srgbClr val="000000"/>
            </a:solidFill>
            <a:ln w="9525">
              <a:noFill/>
              <a:round/>
              <a:headEnd/>
              <a:tailEnd/>
            </a:ln>
          </p:spPr>
          <p:txBody>
            <a:bodyPr/>
            <a:lstStyle/>
            <a:p>
              <a:endParaRPr lang="zh-CN" altLang="en-US"/>
            </a:p>
          </p:txBody>
        </p:sp>
        <p:sp>
          <p:nvSpPr>
            <p:cNvPr id="296046" name="Freeform 110"/>
            <p:cNvSpPr>
              <a:spLocks/>
            </p:cNvSpPr>
            <p:nvPr/>
          </p:nvSpPr>
          <p:spPr bwMode="auto">
            <a:xfrm>
              <a:off x="3191" y="2888"/>
              <a:ext cx="32" cy="36"/>
            </a:xfrm>
            <a:custGeom>
              <a:avLst/>
              <a:gdLst/>
              <a:ahLst/>
              <a:cxnLst>
                <a:cxn ang="0">
                  <a:pos x="18" y="0"/>
                </a:cxn>
                <a:cxn ang="0">
                  <a:pos x="15" y="2"/>
                </a:cxn>
                <a:cxn ang="0">
                  <a:pos x="11" y="2"/>
                </a:cxn>
                <a:cxn ang="0">
                  <a:pos x="8" y="4"/>
                </a:cxn>
                <a:cxn ang="0">
                  <a:pos x="5" y="7"/>
                </a:cxn>
                <a:cxn ang="0">
                  <a:pos x="3" y="9"/>
                </a:cxn>
                <a:cxn ang="0">
                  <a:pos x="1" y="12"/>
                </a:cxn>
                <a:cxn ang="0">
                  <a:pos x="0" y="15"/>
                </a:cxn>
                <a:cxn ang="0">
                  <a:pos x="0" y="18"/>
                </a:cxn>
                <a:cxn ang="0">
                  <a:pos x="0" y="22"/>
                </a:cxn>
                <a:cxn ang="0">
                  <a:pos x="1" y="25"/>
                </a:cxn>
                <a:cxn ang="0">
                  <a:pos x="3" y="28"/>
                </a:cxn>
                <a:cxn ang="0">
                  <a:pos x="5" y="32"/>
                </a:cxn>
                <a:cxn ang="0">
                  <a:pos x="8" y="33"/>
                </a:cxn>
                <a:cxn ang="0">
                  <a:pos x="11" y="35"/>
                </a:cxn>
                <a:cxn ang="0">
                  <a:pos x="15" y="35"/>
                </a:cxn>
                <a:cxn ang="0">
                  <a:pos x="18" y="36"/>
                </a:cxn>
                <a:cxn ang="0">
                  <a:pos x="21" y="35"/>
                </a:cxn>
                <a:cxn ang="0">
                  <a:pos x="24" y="35"/>
                </a:cxn>
                <a:cxn ang="0">
                  <a:pos x="28" y="33"/>
                </a:cxn>
                <a:cxn ang="0">
                  <a:pos x="29" y="32"/>
                </a:cxn>
                <a:cxn ang="0">
                  <a:pos x="33" y="28"/>
                </a:cxn>
                <a:cxn ang="0">
                  <a:pos x="34" y="25"/>
                </a:cxn>
                <a:cxn ang="0">
                  <a:pos x="34" y="22"/>
                </a:cxn>
                <a:cxn ang="0">
                  <a:pos x="34" y="18"/>
                </a:cxn>
                <a:cxn ang="0">
                  <a:pos x="34" y="15"/>
                </a:cxn>
                <a:cxn ang="0">
                  <a:pos x="34" y="12"/>
                </a:cxn>
                <a:cxn ang="0">
                  <a:pos x="33" y="9"/>
                </a:cxn>
                <a:cxn ang="0">
                  <a:pos x="29" y="7"/>
                </a:cxn>
                <a:cxn ang="0">
                  <a:pos x="28" y="4"/>
                </a:cxn>
                <a:cxn ang="0">
                  <a:pos x="24" y="2"/>
                </a:cxn>
                <a:cxn ang="0">
                  <a:pos x="21" y="2"/>
                </a:cxn>
                <a:cxn ang="0">
                  <a:pos x="18" y="0"/>
                </a:cxn>
              </a:cxnLst>
              <a:rect l="0" t="0" r="r" b="b"/>
              <a:pathLst>
                <a:path w="34" h="36">
                  <a:moveTo>
                    <a:pt x="18" y="0"/>
                  </a:moveTo>
                  <a:lnTo>
                    <a:pt x="15" y="2"/>
                  </a:lnTo>
                  <a:lnTo>
                    <a:pt x="11" y="2"/>
                  </a:lnTo>
                  <a:lnTo>
                    <a:pt x="8" y="4"/>
                  </a:lnTo>
                  <a:lnTo>
                    <a:pt x="5" y="7"/>
                  </a:lnTo>
                  <a:lnTo>
                    <a:pt x="3" y="9"/>
                  </a:lnTo>
                  <a:lnTo>
                    <a:pt x="1" y="12"/>
                  </a:lnTo>
                  <a:lnTo>
                    <a:pt x="0" y="15"/>
                  </a:lnTo>
                  <a:lnTo>
                    <a:pt x="0" y="18"/>
                  </a:lnTo>
                  <a:lnTo>
                    <a:pt x="0" y="22"/>
                  </a:lnTo>
                  <a:lnTo>
                    <a:pt x="1" y="25"/>
                  </a:lnTo>
                  <a:lnTo>
                    <a:pt x="3" y="28"/>
                  </a:lnTo>
                  <a:lnTo>
                    <a:pt x="5" y="32"/>
                  </a:lnTo>
                  <a:lnTo>
                    <a:pt x="8" y="33"/>
                  </a:lnTo>
                  <a:lnTo>
                    <a:pt x="11" y="35"/>
                  </a:lnTo>
                  <a:lnTo>
                    <a:pt x="15" y="35"/>
                  </a:lnTo>
                  <a:lnTo>
                    <a:pt x="18" y="36"/>
                  </a:lnTo>
                  <a:lnTo>
                    <a:pt x="21" y="35"/>
                  </a:lnTo>
                  <a:lnTo>
                    <a:pt x="24" y="35"/>
                  </a:lnTo>
                  <a:lnTo>
                    <a:pt x="28" y="33"/>
                  </a:lnTo>
                  <a:lnTo>
                    <a:pt x="29" y="32"/>
                  </a:lnTo>
                  <a:lnTo>
                    <a:pt x="33" y="28"/>
                  </a:lnTo>
                  <a:lnTo>
                    <a:pt x="34" y="25"/>
                  </a:lnTo>
                  <a:lnTo>
                    <a:pt x="34" y="22"/>
                  </a:lnTo>
                  <a:lnTo>
                    <a:pt x="34" y="18"/>
                  </a:lnTo>
                  <a:lnTo>
                    <a:pt x="34" y="15"/>
                  </a:lnTo>
                  <a:lnTo>
                    <a:pt x="34" y="12"/>
                  </a:lnTo>
                  <a:lnTo>
                    <a:pt x="33" y="9"/>
                  </a:lnTo>
                  <a:lnTo>
                    <a:pt x="29" y="7"/>
                  </a:lnTo>
                  <a:lnTo>
                    <a:pt x="28" y="4"/>
                  </a:lnTo>
                  <a:lnTo>
                    <a:pt x="24" y="2"/>
                  </a:lnTo>
                  <a:lnTo>
                    <a:pt x="21" y="2"/>
                  </a:lnTo>
                  <a:lnTo>
                    <a:pt x="18" y="0"/>
                  </a:lnTo>
                </a:path>
              </a:pathLst>
            </a:custGeom>
            <a:noFill/>
            <a:ln w="20638">
              <a:solidFill>
                <a:srgbClr val="000000"/>
              </a:solidFill>
              <a:prstDash val="solid"/>
              <a:round/>
              <a:headEnd/>
              <a:tailEnd/>
            </a:ln>
          </p:spPr>
          <p:txBody>
            <a:bodyPr/>
            <a:lstStyle/>
            <a:p>
              <a:endParaRPr lang="zh-CN" altLang="en-US"/>
            </a:p>
          </p:txBody>
        </p:sp>
        <p:sp>
          <p:nvSpPr>
            <p:cNvPr id="296047" name="Line 111"/>
            <p:cNvSpPr>
              <a:spLocks noChangeShapeType="1"/>
            </p:cNvSpPr>
            <p:nvPr/>
          </p:nvSpPr>
          <p:spPr bwMode="auto">
            <a:xfrm>
              <a:off x="2831" y="2913"/>
              <a:ext cx="1" cy="821"/>
            </a:xfrm>
            <a:prstGeom prst="line">
              <a:avLst/>
            </a:prstGeom>
            <a:noFill/>
            <a:ln w="15875">
              <a:solidFill>
                <a:srgbClr val="000000"/>
              </a:solidFill>
              <a:round/>
              <a:headEnd/>
              <a:tailEnd/>
            </a:ln>
          </p:spPr>
          <p:txBody>
            <a:bodyPr/>
            <a:lstStyle/>
            <a:p>
              <a:endParaRPr lang="zh-CN" altLang="en-US"/>
            </a:p>
          </p:txBody>
        </p:sp>
        <p:sp>
          <p:nvSpPr>
            <p:cNvPr id="296048" name="Line 112"/>
            <p:cNvSpPr>
              <a:spLocks noChangeShapeType="1"/>
            </p:cNvSpPr>
            <p:nvPr/>
          </p:nvSpPr>
          <p:spPr bwMode="auto">
            <a:xfrm>
              <a:off x="3455" y="3252"/>
              <a:ext cx="136" cy="1"/>
            </a:xfrm>
            <a:prstGeom prst="line">
              <a:avLst/>
            </a:prstGeom>
            <a:noFill/>
            <a:ln w="15875">
              <a:solidFill>
                <a:srgbClr val="000000"/>
              </a:solidFill>
              <a:round/>
              <a:headEnd/>
              <a:tailEnd/>
            </a:ln>
          </p:spPr>
          <p:txBody>
            <a:bodyPr/>
            <a:lstStyle/>
            <a:p>
              <a:endParaRPr lang="zh-CN" altLang="en-US"/>
            </a:p>
          </p:txBody>
        </p:sp>
        <p:sp>
          <p:nvSpPr>
            <p:cNvPr id="296049" name="Line 113"/>
            <p:cNvSpPr>
              <a:spLocks noChangeShapeType="1"/>
            </p:cNvSpPr>
            <p:nvPr/>
          </p:nvSpPr>
          <p:spPr bwMode="auto">
            <a:xfrm>
              <a:off x="3455" y="3121"/>
              <a:ext cx="133" cy="1"/>
            </a:xfrm>
            <a:prstGeom prst="line">
              <a:avLst/>
            </a:prstGeom>
            <a:noFill/>
            <a:ln w="15875">
              <a:solidFill>
                <a:srgbClr val="000000"/>
              </a:solidFill>
              <a:round/>
              <a:headEnd/>
              <a:tailEnd/>
            </a:ln>
          </p:spPr>
          <p:txBody>
            <a:bodyPr/>
            <a:lstStyle/>
            <a:p>
              <a:endParaRPr lang="zh-CN" altLang="en-US"/>
            </a:p>
          </p:txBody>
        </p:sp>
        <p:sp>
          <p:nvSpPr>
            <p:cNvPr id="296050" name="Line 114"/>
            <p:cNvSpPr>
              <a:spLocks noChangeShapeType="1"/>
            </p:cNvSpPr>
            <p:nvPr/>
          </p:nvSpPr>
          <p:spPr bwMode="auto">
            <a:xfrm flipH="1">
              <a:off x="3521" y="3178"/>
              <a:ext cx="66" cy="1"/>
            </a:xfrm>
            <a:prstGeom prst="line">
              <a:avLst/>
            </a:prstGeom>
            <a:noFill/>
            <a:ln w="15875">
              <a:solidFill>
                <a:srgbClr val="000000"/>
              </a:solidFill>
              <a:round/>
              <a:headEnd/>
              <a:tailEnd/>
            </a:ln>
          </p:spPr>
          <p:txBody>
            <a:bodyPr/>
            <a:lstStyle/>
            <a:p>
              <a:endParaRPr lang="zh-CN" altLang="en-US"/>
            </a:p>
          </p:txBody>
        </p:sp>
        <p:sp>
          <p:nvSpPr>
            <p:cNvPr id="296051" name="Freeform 115"/>
            <p:cNvSpPr>
              <a:spLocks/>
            </p:cNvSpPr>
            <p:nvPr/>
          </p:nvSpPr>
          <p:spPr bwMode="auto">
            <a:xfrm>
              <a:off x="3463" y="3169"/>
              <a:ext cx="61" cy="16"/>
            </a:xfrm>
            <a:custGeom>
              <a:avLst/>
              <a:gdLst/>
              <a:ahLst/>
              <a:cxnLst>
                <a:cxn ang="0">
                  <a:pos x="64" y="16"/>
                </a:cxn>
                <a:cxn ang="0">
                  <a:pos x="64" y="0"/>
                </a:cxn>
                <a:cxn ang="0">
                  <a:pos x="0" y="6"/>
                </a:cxn>
                <a:cxn ang="0">
                  <a:pos x="64" y="16"/>
                </a:cxn>
              </a:cxnLst>
              <a:rect l="0" t="0" r="r" b="b"/>
              <a:pathLst>
                <a:path w="64" h="16">
                  <a:moveTo>
                    <a:pt x="64" y="16"/>
                  </a:moveTo>
                  <a:lnTo>
                    <a:pt x="64" y="0"/>
                  </a:lnTo>
                  <a:lnTo>
                    <a:pt x="0" y="6"/>
                  </a:lnTo>
                  <a:lnTo>
                    <a:pt x="64" y="16"/>
                  </a:lnTo>
                  <a:close/>
                </a:path>
              </a:pathLst>
            </a:custGeom>
            <a:solidFill>
              <a:srgbClr val="000000"/>
            </a:solidFill>
            <a:ln w="9525">
              <a:noFill/>
              <a:round/>
              <a:headEnd/>
              <a:tailEnd/>
            </a:ln>
          </p:spPr>
          <p:txBody>
            <a:bodyPr/>
            <a:lstStyle/>
            <a:p>
              <a:endParaRPr lang="zh-CN" altLang="en-US"/>
            </a:p>
          </p:txBody>
        </p:sp>
        <p:sp>
          <p:nvSpPr>
            <p:cNvPr id="296052" name="Freeform 116"/>
            <p:cNvSpPr>
              <a:spLocks/>
            </p:cNvSpPr>
            <p:nvPr/>
          </p:nvSpPr>
          <p:spPr bwMode="auto">
            <a:xfrm>
              <a:off x="3463" y="3169"/>
              <a:ext cx="61" cy="16"/>
            </a:xfrm>
            <a:custGeom>
              <a:avLst/>
              <a:gdLst/>
              <a:ahLst/>
              <a:cxnLst>
                <a:cxn ang="0">
                  <a:pos x="64" y="16"/>
                </a:cxn>
                <a:cxn ang="0">
                  <a:pos x="64" y="0"/>
                </a:cxn>
                <a:cxn ang="0">
                  <a:pos x="0" y="6"/>
                </a:cxn>
                <a:cxn ang="0">
                  <a:pos x="64" y="16"/>
                </a:cxn>
              </a:cxnLst>
              <a:rect l="0" t="0" r="r" b="b"/>
              <a:pathLst>
                <a:path w="64" h="16">
                  <a:moveTo>
                    <a:pt x="64" y="16"/>
                  </a:moveTo>
                  <a:lnTo>
                    <a:pt x="64" y="0"/>
                  </a:lnTo>
                  <a:lnTo>
                    <a:pt x="0" y="6"/>
                  </a:lnTo>
                  <a:lnTo>
                    <a:pt x="64" y="16"/>
                  </a:lnTo>
                  <a:close/>
                </a:path>
              </a:pathLst>
            </a:custGeom>
            <a:noFill/>
            <a:ln w="15875">
              <a:solidFill>
                <a:srgbClr val="000000"/>
              </a:solidFill>
              <a:prstDash val="solid"/>
              <a:round/>
              <a:headEnd/>
              <a:tailEnd/>
            </a:ln>
          </p:spPr>
          <p:txBody>
            <a:bodyPr/>
            <a:lstStyle/>
            <a:p>
              <a:endParaRPr lang="zh-CN" altLang="en-US"/>
            </a:p>
          </p:txBody>
        </p:sp>
        <p:sp>
          <p:nvSpPr>
            <p:cNvPr id="296053" name="Line 117"/>
            <p:cNvSpPr>
              <a:spLocks noChangeShapeType="1"/>
            </p:cNvSpPr>
            <p:nvPr/>
          </p:nvSpPr>
          <p:spPr bwMode="auto">
            <a:xfrm flipV="1">
              <a:off x="3455" y="3159"/>
              <a:ext cx="2" cy="47"/>
            </a:xfrm>
            <a:prstGeom prst="line">
              <a:avLst/>
            </a:prstGeom>
            <a:noFill/>
            <a:ln w="33338">
              <a:solidFill>
                <a:srgbClr val="000000"/>
              </a:solidFill>
              <a:round/>
              <a:headEnd/>
              <a:tailEnd/>
            </a:ln>
          </p:spPr>
          <p:txBody>
            <a:bodyPr/>
            <a:lstStyle/>
            <a:p>
              <a:endParaRPr lang="zh-CN" altLang="en-US"/>
            </a:p>
          </p:txBody>
        </p:sp>
        <p:sp>
          <p:nvSpPr>
            <p:cNvPr id="296054" name="Line 118"/>
            <p:cNvSpPr>
              <a:spLocks noChangeShapeType="1"/>
            </p:cNvSpPr>
            <p:nvPr/>
          </p:nvSpPr>
          <p:spPr bwMode="auto">
            <a:xfrm flipV="1">
              <a:off x="3455" y="3090"/>
              <a:ext cx="2" cy="47"/>
            </a:xfrm>
            <a:prstGeom prst="line">
              <a:avLst/>
            </a:prstGeom>
            <a:noFill/>
            <a:ln w="33338">
              <a:solidFill>
                <a:srgbClr val="000000"/>
              </a:solidFill>
              <a:round/>
              <a:headEnd/>
              <a:tailEnd/>
            </a:ln>
          </p:spPr>
          <p:txBody>
            <a:bodyPr/>
            <a:lstStyle/>
            <a:p>
              <a:endParaRPr lang="zh-CN" altLang="en-US"/>
            </a:p>
          </p:txBody>
        </p:sp>
        <p:sp>
          <p:nvSpPr>
            <p:cNvPr id="296055" name="Line 119"/>
            <p:cNvSpPr>
              <a:spLocks noChangeShapeType="1"/>
            </p:cNvSpPr>
            <p:nvPr/>
          </p:nvSpPr>
          <p:spPr bwMode="auto">
            <a:xfrm flipV="1">
              <a:off x="3455" y="3224"/>
              <a:ext cx="2" cy="48"/>
            </a:xfrm>
            <a:prstGeom prst="line">
              <a:avLst/>
            </a:prstGeom>
            <a:noFill/>
            <a:ln w="33338">
              <a:solidFill>
                <a:srgbClr val="000000"/>
              </a:solidFill>
              <a:round/>
              <a:headEnd/>
              <a:tailEnd/>
            </a:ln>
          </p:spPr>
          <p:txBody>
            <a:bodyPr/>
            <a:lstStyle/>
            <a:p>
              <a:endParaRPr lang="zh-CN" altLang="en-US"/>
            </a:p>
          </p:txBody>
        </p:sp>
        <p:sp>
          <p:nvSpPr>
            <p:cNvPr id="296056" name="Line 120"/>
            <p:cNvSpPr>
              <a:spLocks noChangeShapeType="1"/>
            </p:cNvSpPr>
            <p:nvPr/>
          </p:nvSpPr>
          <p:spPr bwMode="auto">
            <a:xfrm>
              <a:off x="4706" y="2692"/>
              <a:ext cx="137" cy="1"/>
            </a:xfrm>
            <a:prstGeom prst="line">
              <a:avLst/>
            </a:prstGeom>
            <a:noFill/>
            <a:ln w="15875">
              <a:solidFill>
                <a:srgbClr val="000000"/>
              </a:solidFill>
              <a:round/>
              <a:headEnd/>
              <a:tailEnd/>
            </a:ln>
          </p:spPr>
          <p:txBody>
            <a:bodyPr/>
            <a:lstStyle/>
            <a:p>
              <a:endParaRPr lang="zh-CN" altLang="en-US"/>
            </a:p>
          </p:txBody>
        </p:sp>
        <p:sp>
          <p:nvSpPr>
            <p:cNvPr id="296057" name="Line 121"/>
            <p:cNvSpPr>
              <a:spLocks noChangeShapeType="1"/>
            </p:cNvSpPr>
            <p:nvPr/>
          </p:nvSpPr>
          <p:spPr bwMode="auto">
            <a:xfrm>
              <a:off x="4706" y="2561"/>
              <a:ext cx="132" cy="1"/>
            </a:xfrm>
            <a:prstGeom prst="line">
              <a:avLst/>
            </a:prstGeom>
            <a:noFill/>
            <a:ln w="15875">
              <a:solidFill>
                <a:srgbClr val="000000"/>
              </a:solidFill>
              <a:round/>
              <a:headEnd/>
              <a:tailEnd/>
            </a:ln>
          </p:spPr>
          <p:txBody>
            <a:bodyPr/>
            <a:lstStyle/>
            <a:p>
              <a:endParaRPr lang="zh-CN" altLang="en-US"/>
            </a:p>
          </p:txBody>
        </p:sp>
        <p:sp>
          <p:nvSpPr>
            <p:cNvPr id="296058" name="Line 122"/>
            <p:cNvSpPr>
              <a:spLocks noChangeShapeType="1"/>
            </p:cNvSpPr>
            <p:nvPr/>
          </p:nvSpPr>
          <p:spPr bwMode="auto">
            <a:xfrm>
              <a:off x="4712" y="2621"/>
              <a:ext cx="67" cy="1"/>
            </a:xfrm>
            <a:prstGeom prst="line">
              <a:avLst/>
            </a:prstGeom>
            <a:noFill/>
            <a:ln w="15875">
              <a:solidFill>
                <a:srgbClr val="000000"/>
              </a:solidFill>
              <a:round/>
              <a:headEnd/>
              <a:tailEnd/>
            </a:ln>
          </p:spPr>
          <p:txBody>
            <a:bodyPr/>
            <a:lstStyle/>
            <a:p>
              <a:endParaRPr lang="zh-CN" altLang="en-US"/>
            </a:p>
          </p:txBody>
        </p:sp>
        <p:sp>
          <p:nvSpPr>
            <p:cNvPr id="296059" name="Freeform 123"/>
            <p:cNvSpPr>
              <a:spLocks/>
            </p:cNvSpPr>
            <p:nvPr/>
          </p:nvSpPr>
          <p:spPr bwMode="auto">
            <a:xfrm>
              <a:off x="4777" y="2613"/>
              <a:ext cx="61" cy="15"/>
            </a:xfrm>
            <a:custGeom>
              <a:avLst/>
              <a:gdLst/>
              <a:ahLst/>
              <a:cxnLst>
                <a:cxn ang="0">
                  <a:pos x="0" y="15"/>
                </a:cxn>
                <a:cxn ang="0">
                  <a:pos x="0" y="0"/>
                </a:cxn>
                <a:cxn ang="0">
                  <a:pos x="64" y="7"/>
                </a:cxn>
                <a:cxn ang="0">
                  <a:pos x="0" y="15"/>
                </a:cxn>
              </a:cxnLst>
              <a:rect l="0" t="0" r="r" b="b"/>
              <a:pathLst>
                <a:path w="64" h="15">
                  <a:moveTo>
                    <a:pt x="0" y="15"/>
                  </a:moveTo>
                  <a:lnTo>
                    <a:pt x="0" y="0"/>
                  </a:lnTo>
                  <a:lnTo>
                    <a:pt x="64" y="7"/>
                  </a:lnTo>
                  <a:lnTo>
                    <a:pt x="0" y="15"/>
                  </a:lnTo>
                  <a:close/>
                </a:path>
              </a:pathLst>
            </a:custGeom>
            <a:solidFill>
              <a:srgbClr val="000000"/>
            </a:solidFill>
            <a:ln w="9525">
              <a:noFill/>
              <a:round/>
              <a:headEnd/>
              <a:tailEnd/>
            </a:ln>
          </p:spPr>
          <p:txBody>
            <a:bodyPr/>
            <a:lstStyle/>
            <a:p>
              <a:endParaRPr lang="zh-CN" altLang="en-US"/>
            </a:p>
          </p:txBody>
        </p:sp>
        <p:sp>
          <p:nvSpPr>
            <p:cNvPr id="296060" name="Freeform 124"/>
            <p:cNvSpPr>
              <a:spLocks/>
            </p:cNvSpPr>
            <p:nvPr/>
          </p:nvSpPr>
          <p:spPr bwMode="auto">
            <a:xfrm>
              <a:off x="4777" y="2613"/>
              <a:ext cx="61" cy="15"/>
            </a:xfrm>
            <a:custGeom>
              <a:avLst/>
              <a:gdLst/>
              <a:ahLst/>
              <a:cxnLst>
                <a:cxn ang="0">
                  <a:pos x="0" y="15"/>
                </a:cxn>
                <a:cxn ang="0">
                  <a:pos x="0" y="0"/>
                </a:cxn>
                <a:cxn ang="0">
                  <a:pos x="64" y="7"/>
                </a:cxn>
                <a:cxn ang="0">
                  <a:pos x="0" y="15"/>
                </a:cxn>
              </a:cxnLst>
              <a:rect l="0" t="0" r="r" b="b"/>
              <a:pathLst>
                <a:path w="64" h="15">
                  <a:moveTo>
                    <a:pt x="0" y="15"/>
                  </a:moveTo>
                  <a:lnTo>
                    <a:pt x="0" y="0"/>
                  </a:lnTo>
                  <a:lnTo>
                    <a:pt x="64" y="7"/>
                  </a:lnTo>
                  <a:lnTo>
                    <a:pt x="0" y="15"/>
                  </a:lnTo>
                  <a:close/>
                </a:path>
              </a:pathLst>
            </a:custGeom>
            <a:noFill/>
            <a:ln w="15875">
              <a:solidFill>
                <a:srgbClr val="000000"/>
              </a:solidFill>
              <a:prstDash val="solid"/>
              <a:round/>
              <a:headEnd/>
              <a:tailEnd/>
            </a:ln>
          </p:spPr>
          <p:txBody>
            <a:bodyPr/>
            <a:lstStyle/>
            <a:p>
              <a:endParaRPr lang="zh-CN" altLang="en-US"/>
            </a:p>
          </p:txBody>
        </p:sp>
        <p:sp>
          <p:nvSpPr>
            <p:cNvPr id="296061" name="Line 125"/>
            <p:cNvSpPr>
              <a:spLocks noChangeShapeType="1"/>
            </p:cNvSpPr>
            <p:nvPr/>
          </p:nvSpPr>
          <p:spPr bwMode="auto">
            <a:xfrm flipV="1">
              <a:off x="4706" y="2598"/>
              <a:ext cx="1" cy="48"/>
            </a:xfrm>
            <a:prstGeom prst="line">
              <a:avLst/>
            </a:prstGeom>
            <a:noFill/>
            <a:ln w="33338">
              <a:solidFill>
                <a:srgbClr val="000000"/>
              </a:solidFill>
              <a:round/>
              <a:headEnd/>
              <a:tailEnd/>
            </a:ln>
          </p:spPr>
          <p:txBody>
            <a:bodyPr/>
            <a:lstStyle/>
            <a:p>
              <a:endParaRPr lang="zh-CN" altLang="en-US"/>
            </a:p>
          </p:txBody>
        </p:sp>
        <p:sp>
          <p:nvSpPr>
            <p:cNvPr id="296062" name="Line 126"/>
            <p:cNvSpPr>
              <a:spLocks noChangeShapeType="1"/>
            </p:cNvSpPr>
            <p:nvPr/>
          </p:nvSpPr>
          <p:spPr bwMode="auto">
            <a:xfrm flipV="1">
              <a:off x="4706" y="2530"/>
              <a:ext cx="1" cy="50"/>
            </a:xfrm>
            <a:prstGeom prst="line">
              <a:avLst/>
            </a:prstGeom>
            <a:noFill/>
            <a:ln w="33338">
              <a:solidFill>
                <a:srgbClr val="000000"/>
              </a:solidFill>
              <a:round/>
              <a:headEnd/>
              <a:tailEnd/>
            </a:ln>
          </p:spPr>
          <p:txBody>
            <a:bodyPr/>
            <a:lstStyle/>
            <a:p>
              <a:endParaRPr lang="zh-CN" altLang="en-US"/>
            </a:p>
          </p:txBody>
        </p:sp>
        <p:sp>
          <p:nvSpPr>
            <p:cNvPr id="296063" name="Line 127"/>
            <p:cNvSpPr>
              <a:spLocks noChangeShapeType="1"/>
            </p:cNvSpPr>
            <p:nvPr/>
          </p:nvSpPr>
          <p:spPr bwMode="auto">
            <a:xfrm flipV="1">
              <a:off x="4706" y="2664"/>
              <a:ext cx="1" cy="48"/>
            </a:xfrm>
            <a:prstGeom prst="line">
              <a:avLst/>
            </a:prstGeom>
            <a:noFill/>
            <a:ln w="33338">
              <a:solidFill>
                <a:srgbClr val="000000"/>
              </a:solidFill>
              <a:round/>
              <a:headEnd/>
              <a:tailEnd/>
            </a:ln>
          </p:spPr>
          <p:txBody>
            <a:bodyPr/>
            <a:lstStyle/>
            <a:p>
              <a:endParaRPr lang="zh-CN" altLang="en-US"/>
            </a:p>
          </p:txBody>
        </p:sp>
        <p:sp>
          <p:nvSpPr>
            <p:cNvPr id="296064" name="Line 128"/>
            <p:cNvSpPr>
              <a:spLocks noChangeShapeType="1"/>
            </p:cNvSpPr>
            <p:nvPr/>
          </p:nvSpPr>
          <p:spPr bwMode="auto">
            <a:xfrm>
              <a:off x="4701" y="3252"/>
              <a:ext cx="138" cy="1"/>
            </a:xfrm>
            <a:prstGeom prst="line">
              <a:avLst/>
            </a:prstGeom>
            <a:noFill/>
            <a:ln w="15875">
              <a:solidFill>
                <a:srgbClr val="000000"/>
              </a:solidFill>
              <a:round/>
              <a:headEnd/>
              <a:tailEnd/>
            </a:ln>
          </p:spPr>
          <p:txBody>
            <a:bodyPr/>
            <a:lstStyle/>
            <a:p>
              <a:endParaRPr lang="zh-CN" altLang="en-US"/>
            </a:p>
          </p:txBody>
        </p:sp>
        <p:sp>
          <p:nvSpPr>
            <p:cNvPr id="296065" name="Line 129"/>
            <p:cNvSpPr>
              <a:spLocks noChangeShapeType="1"/>
            </p:cNvSpPr>
            <p:nvPr/>
          </p:nvSpPr>
          <p:spPr bwMode="auto">
            <a:xfrm>
              <a:off x="4701" y="3121"/>
              <a:ext cx="142" cy="1"/>
            </a:xfrm>
            <a:prstGeom prst="line">
              <a:avLst/>
            </a:prstGeom>
            <a:noFill/>
            <a:ln w="15875">
              <a:solidFill>
                <a:srgbClr val="000000"/>
              </a:solidFill>
              <a:round/>
              <a:headEnd/>
              <a:tailEnd/>
            </a:ln>
          </p:spPr>
          <p:txBody>
            <a:bodyPr/>
            <a:lstStyle/>
            <a:p>
              <a:endParaRPr lang="zh-CN" altLang="en-US"/>
            </a:p>
          </p:txBody>
        </p:sp>
        <p:sp>
          <p:nvSpPr>
            <p:cNvPr id="296066" name="Line 130"/>
            <p:cNvSpPr>
              <a:spLocks noChangeShapeType="1"/>
            </p:cNvSpPr>
            <p:nvPr/>
          </p:nvSpPr>
          <p:spPr bwMode="auto">
            <a:xfrm flipH="1">
              <a:off x="4764" y="3178"/>
              <a:ext cx="81" cy="1"/>
            </a:xfrm>
            <a:prstGeom prst="line">
              <a:avLst/>
            </a:prstGeom>
            <a:noFill/>
            <a:ln w="15875">
              <a:solidFill>
                <a:srgbClr val="000000"/>
              </a:solidFill>
              <a:round/>
              <a:headEnd/>
              <a:tailEnd/>
            </a:ln>
          </p:spPr>
          <p:txBody>
            <a:bodyPr/>
            <a:lstStyle/>
            <a:p>
              <a:endParaRPr lang="zh-CN" altLang="en-US"/>
            </a:p>
          </p:txBody>
        </p:sp>
        <p:sp>
          <p:nvSpPr>
            <p:cNvPr id="296067" name="Freeform 131"/>
            <p:cNvSpPr>
              <a:spLocks/>
            </p:cNvSpPr>
            <p:nvPr/>
          </p:nvSpPr>
          <p:spPr bwMode="auto">
            <a:xfrm>
              <a:off x="4709" y="3169"/>
              <a:ext cx="61" cy="16"/>
            </a:xfrm>
            <a:custGeom>
              <a:avLst/>
              <a:gdLst/>
              <a:ahLst/>
              <a:cxnLst>
                <a:cxn ang="0">
                  <a:pos x="64" y="16"/>
                </a:cxn>
                <a:cxn ang="0">
                  <a:pos x="64" y="0"/>
                </a:cxn>
                <a:cxn ang="0">
                  <a:pos x="0" y="6"/>
                </a:cxn>
                <a:cxn ang="0">
                  <a:pos x="64" y="16"/>
                </a:cxn>
              </a:cxnLst>
              <a:rect l="0" t="0" r="r" b="b"/>
              <a:pathLst>
                <a:path w="64" h="16">
                  <a:moveTo>
                    <a:pt x="64" y="16"/>
                  </a:moveTo>
                  <a:lnTo>
                    <a:pt x="64" y="0"/>
                  </a:lnTo>
                  <a:lnTo>
                    <a:pt x="0" y="6"/>
                  </a:lnTo>
                  <a:lnTo>
                    <a:pt x="64" y="16"/>
                  </a:lnTo>
                  <a:close/>
                </a:path>
              </a:pathLst>
            </a:custGeom>
            <a:solidFill>
              <a:srgbClr val="000000"/>
            </a:solidFill>
            <a:ln w="9525">
              <a:noFill/>
              <a:round/>
              <a:headEnd/>
              <a:tailEnd/>
            </a:ln>
          </p:spPr>
          <p:txBody>
            <a:bodyPr/>
            <a:lstStyle/>
            <a:p>
              <a:endParaRPr lang="zh-CN" altLang="en-US"/>
            </a:p>
          </p:txBody>
        </p:sp>
        <p:sp>
          <p:nvSpPr>
            <p:cNvPr id="296068" name="Freeform 132"/>
            <p:cNvSpPr>
              <a:spLocks/>
            </p:cNvSpPr>
            <p:nvPr/>
          </p:nvSpPr>
          <p:spPr bwMode="auto">
            <a:xfrm>
              <a:off x="4709" y="3169"/>
              <a:ext cx="61" cy="16"/>
            </a:xfrm>
            <a:custGeom>
              <a:avLst/>
              <a:gdLst/>
              <a:ahLst/>
              <a:cxnLst>
                <a:cxn ang="0">
                  <a:pos x="64" y="16"/>
                </a:cxn>
                <a:cxn ang="0">
                  <a:pos x="64" y="0"/>
                </a:cxn>
                <a:cxn ang="0">
                  <a:pos x="0" y="6"/>
                </a:cxn>
                <a:cxn ang="0">
                  <a:pos x="64" y="16"/>
                </a:cxn>
              </a:cxnLst>
              <a:rect l="0" t="0" r="r" b="b"/>
              <a:pathLst>
                <a:path w="64" h="16">
                  <a:moveTo>
                    <a:pt x="64" y="16"/>
                  </a:moveTo>
                  <a:lnTo>
                    <a:pt x="64" y="0"/>
                  </a:lnTo>
                  <a:lnTo>
                    <a:pt x="0" y="6"/>
                  </a:lnTo>
                  <a:lnTo>
                    <a:pt x="64" y="16"/>
                  </a:lnTo>
                  <a:close/>
                </a:path>
              </a:pathLst>
            </a:custGeom>
            <a:noFill/>
            <a:ln w="15875">
              <a:solidFill>
                <a:srgbClr val="000000"/>
              </a:solidFill>
              <a:prstDash val="solid"/>
              <a:round/>
              <a:headEnd/>
              <a:tailEnd/>
            </a:ln>
          </p:spPr>
          <p:txBody>
            <a:bodyPr/>
            <a:lstStyle/>
            <a:p>
              <a:endParaRPr lang="zh-CN" altLang="en-US"/>
            </a:p>
          </p:txBody>
        </p:sp>
        <p:sp>
          <p:nvSpPr>
            <p:cNvPr id="296069" name="Line 133"/>
            <p:cNvSpPr>
              <a:spLocks noChangeShapeType="1"/>
            </p:cNvSpPr>
            <p:nvPr/>
          </p:nvSpPr>
          <p:spPr bwMode="auto">
            <a:xfrm flipV="1">
              <a:off x="4701" y="3159"/>
              <a:ext cx="1" cy="47"/>
            </a:xfrm>
            <a:prstGeom prst="line">
              <a:avLst/>
            </a:prstGeom>
            <a:noFill/>
            <a:ln w="33338">
              <a:solidFill>
                <a:srgbClr val="000000"/>
              </a:solidFill>
              <a:round/>
              <a:headEnd/>
              <a:tailEnd/>
            </a:ln>
          </p:spPr>
          <p:txBody>
            <a:bodyPr/>
            <a:lstStyle/>
            <a:p>
              <a:endParaRPr lang="zh-CN" altLang="en-US"/>
            </a:p>
          </p:txBody>
        </p:sp>
        <p:sp>
          <p:nvSpPr>
            <p:cNvPr id="296070" name="Line 134"/>
            <p:cNvSpPr>
              <a:spLocks noChangeShapeType="1"/>
            </p:cNvSpPr>
            <p:nvPr/>
          </p:nvSpPr>
          <p:spPr bwMode="auto">
            <a:xfrm flipV="1">
              <a:off x="4701" y="3090"/>
              <a:ext cx="1" cy="47"/>
            </a:xfrm>
            <a:prstGeom prst="line">
              <a:avLst/>
            </a:prstGeom>
            <a:noFill/>
            <a:ln w="33338">
              <a:solidFill>
                <a:srgbClr val="000000"/>
              </a:solidFill>
              <a:round/>
              <a:headEnd/>
              <a:tailEnd/>
            </a:ln>
          </p:spPr>
          <p:txBody>
            <a:bodyPr/>
            <a:lstStyle/>
            <a:p>
              <a:endParaRPr lang="zh-CN" altLang="en-US"/>
            </a:p>
          </p:txBody>
        </p:sp>
        <p:sp>
          <p:nvSpPr>
            <p:cNvPr id="296071" name="Line 135"/>
            <p:cNvSpPr>
              <a:spLocks noChangeShapeType="1"/>
            </p:cNvSpPr>
            <p:nvPr/>
          </p:nvSpPr>
          <p:spPr bwMode="auto">
            <a:xfrm flipV="1">
              <a:off x="4701" y="3224"/>
              <a:ext cx="1" cy="48"/>
            </a:xfrm>
            <a:prstGeom prst="line">
              <a:avLst/>
            </a:prstGeom>
            <a:noFill/>
            <a:ln w="33338">
              <a:solidFill>
                <a:srgbClr val="000000"/>
              </a:solidFill>
              <a:round/>
              <a:headEnd/>
              <a:tailEnd/>
            </a:ln>
          </p:spPr>
          <p:txBody>
            <a:bodyPr/>
            <a:lstStyle/>
            <a:p>
              <a:endParaRPr lang="zh-CN" altLang="en-US"/>
            </a:p>
          </p:txBody>
        </p:sp>
        <p:sp>
          <p:nvSpPr>
            <p:cNvPr id="296072" name="Line 136"/>
            <p:cNvSpPr>
              <a:spLocks noChangeShapeType="1"/>
            </p:cNvSpPr>
            <p:nvPr/>
          </p:nvSpPr>
          <p:spPr bwMode="auto">
            <a:xfrm>
              <a:off x="4651" y="2553"/>
              <a:ext cx="1" cy="155"/>
            </a:xfrm>
            <a:prstGeom prst="line">
              <a:avLst/>
            </a:prstGeom>
            <a:noFill/>
            <a:ln w="33338">
              <a:solidFill>
                <a:srgbClr val="000000"/>
              </a:solidFill>
              <a:round/>
              <a:headEnd/>
              <a:tailEnd/>
            </a:ln>
          </p:spPr>
          <p:txBody>
            <a:bodyPr/>
            <a:lstStyle/>
            <a:p>
              <a:endParaRPr lang="zh-CN" altLang="en-US"/>
            </a:p>
          </p:txBody>
        </p:sp>
        <p:sp>
          <p:nvSpPr>
            <p:cNvPr id="296073" name="Line 137"/>
            <p:cNvSpPr>
              <a:spLocks noChangeShapeType="1"/>
            </p:cNvSpPr>
            <p:nvPr/>
          </p:nvSpPr>
          <p:spPr bwMode="auto">
            <a:xfrm>
              <a:off x="3411" y="3101"/>
              <a:ext cx="1" cy="151"/>
            </a:xfrm>
            <a:prstGeom prst="line">
              <a:avLst/>
            </a:prstGeom>
            <a:noFill/>
            <a:ln w="33338">
              <a:solidFill>
                <a:srgbClr val="000000"/>
              </a:solidFill>
              <a:round/>
              <a:headEnd/>
              <a:tailEnd/>
            </a:ln>
          </p:spPr>
          <p:txBody>
            <a:bodyPr/>
            <a:lstStyle/>
            <a:p>
              <a:endParaRPr lang="zh-CN" altLang="en-US"/>
            </a:p>
          </p:txBody>
        </p:sp>
        <p:sp>
          <p:nvSpPr>
            <p:cNvPr id="296074" name="Line 138"/>
            <p:cNvSpPr>
              <a:spLocks noChangeShapeType="1"/>
            </p:cNvSpPr>
            <p:nvPr/>
          </p:nvSpPr>
          <p:spPr bwMode="auto">
            <a:xfrm>
              <a:off x="4651" y="3098"/>
              <a:ext cx="1" cy="152"/>
            </a:xfrm>
            <a:prstGeom prst="line">
              <a:avLst/>
            </a:prstGeom>
            <a:noFill/>
            <a:ln w="33338">
              <a:solidFill>
                <a:srgbClr val="000000"/>
              </a:solidFill>
              <a:round/>
              <a:headEnd/>
              <a:tailEnd/>
            </a:ln>
          </p:spPr>
          <p:txBody>
            <a:bodyPr/>
            <a:lstStyle/>
            <a:p>
              <a:endParaRPr lang="zh-CN" altLang="en-US"/>
            </a:p>
          </p:txBody>
        </p:sp>
        <p:sp>
          <p:nvSpPr>
            <p:cNvPr id="296075" name="Freeform 139"/>
            <p:cNvSpPr>
              <a:spLocks/>
            </p:cNvSpPr>
            <p:nvPr/>
          </p:nvSpPr>
          <p:spPr bwMode="auto">
            <a:xfrm>
              <a:off x="3574" y="2888"/>
              <a:ext cx="33" cy="36"/>
            </a:xfrm>
            <a:custGeom>
              <a:avLst/>
              <a:gdLst/>
              <a:ahLst/>
              <a:cxnLst>
                <a:cxn ang="0">
                  <a:pos x="16" y="0"/>
                </a:cxn>
                <a:cxn ang="0">
                  <a:pos x="13" y="2"/>
                </a:cxn>
                <a:cxn ang="0">
                  <a:pos x="9" y="2"/>
                </a:cxn>
                <a:cxn ang="0">
                  <a:pos x="6" y="4"/>
                </a:cxn>
                <a:cxn ang="0">
                  <a:pos x="5" y="7"/>
                </a:cxn>
                <a:cxn ang="0">
                  <a:pos x="3" y="9"/>
                </a:cxn>
                <a:cxn ang="0">
                  <a:pos x="1" y="12"/>
                </a:cxn>
                <a:cxn ang="0">
                  <a:pos x="0" y="15"/>
                </a:cxn>
                <a:cxn ang="0">
                  <a:pos x="0" y="18"/>
                </a:cxn>
                <a:cxn ang="0">
                  <a:pos x="0" y="22"/>
                </a:cxn>
                <a:cxn ang="0">
                  <a:pos x="1" y="25"/>
                </a:cxn>
                <a:cxn ang="0">
                  <a:pos x="3" y="28"/>
                </a:cxn>
                <a:cxn ang="0">
                  <a:pos x="5" y="32"/>
                </a:cxn>
                <a:cxn ang="0">
                  <a:pos x="6" y="33"/>
                </a:cxn>
                <a:cxn ang="0">
                  <a:pos x="9" y="35"/>
                </a:cxn>
                <a:cxn ang="0">
                  <a:pos x="13" y="35"/>
                </a:cxn>
                <a:cxn ang="0">
                  <a:pos x="16" y="36"/>
                </a:cxn>
                <a:cxn ang="0">
                  <a:pos x="21" y="35"/>
                </a:cxn>
                <a:cxn ang="0">
                  <a:pos x="24" y="35"/>
                </a:cxn>
                <a:cxn ang="0">
                  <a:pos x="26" y="33"/>
                </a:cxn>
                <a:cxn ang="0">
                  <a:pos x="29" y="32"/>
                </a:cxn>
                <a:cxn ang="0">
                  <a:pos x="31" y="28"/>
                </a:cxn>
                <a:cxn ang="0">
                  <a:pos x="32" y="25"/>
                </a:cxn>
                <a:cxn ang="0">
                  <a:pos x="34" y="22"/>
                </a:cxn>
                <a:cxn ang="0">
                  <a:pos x="34" y="18"/>
                </a:cxn>
                <a:cxn ang="0">
                  <a:pos x="34" y="15"/>
                </a:cxn>
                <a:cxn ang="0">
                  <a:pos x="32" y="12"/>
                </a:cxn>
                <a:cxn ang="0">
                  <a:pos x="31" y="9"/>
                </a:cxn>
                <a:cxn ang="0">
                  <a:pos x="29" y="7"/>
                </a:cxn>
                <a:cxn ang="0">
                  <a:pos x="26" y="4"/>
                </a:cxn>
                <a:cxn ang="0">
                  <a:pos x="24" y="2"/>
                </a:cxn>
                <a:cxn ang="0">
                  <a:pos x="21" y="2"/>
                </a:cxn>
                <a:cxn ang="0">
                  <a:pos x="16" y="0"/>
                </a:cxn>
              </a:cxnLst>
              <a:rect l="0" t="0" r="r" b="b"/>
              <a:pathLst>
                <a:path w="34" h="36">
                  <a:moveTo>
                    <a:pt x="16" y="0"/>
                  </a:moveTo>
                  <a:lnTo>
                    <a:pt x="13" y="2"/>
                  </a:lnTo>
                  <a:lnTo>
                    <a:pt x="9" y="2"/>
                  </a:lnTo>
                  <a:lnTo>
                    <a:pt x="6" y="4"/>
                  </a:lnTo>
                  <a:lnTo>
                    <a:pt x="5" y="7"/>
                  </a:lnTo>
                  <a:lnTo>
                    <a:pt x="3" y="9"/>
                  </a:lnTo>
                  <a:lnTo>
                    <a:pt x="1" y="12"/>
                  </a:lnTo>
                  <a:lnTo>
                    <a:pt x="0" y="15"/>
                  </a:lnTo>
                  <a:lnTo>
                    <a:pt x="0" y="18"/>
                  </a:lnTo>
                  <a:lnTo>
                    <a:pt x="0" y="22"/>
                  </a:lnTo>
                  <a:lnTo>
                    <a:pt x="1" y="25"/>
                  </a:lnTo>
                  <a:lnTo>
                    <a:pt x="3" y="28"/>
                  </a:lnTo>
                  <a:lnTo>
                    <a:pt x="5" y="32"/>
                  </a:lnTo>
                  <a:lnTo>
                    <a:pt x="6" y="33"/>
                  </a:lnTo>
                  <a:lnTo>
                    <a:pt x="9" y="35"/>
                  </a:lnTo>
                  <a:lnTo>
                    <a:pt x="13" y="35"/>
                  </a:lnTo>
                  <a:lnTo>
                    <a:pt x="16" y="36"/>
                  </a:lnTo>
                  <a:lnTo>
                    <a:pt x="21" y="35"/>
                  </a:lnTo>
                  <a:lnTo>
                    <a:pt x="24" y="35"/>
                  </a:lnTo>
                  <a:lnTo>
                    <a:pt x="26" y="33"/>
                  </a:lnTo>
                  <a:lnTo>
                    <a:pt x="29" y="32"/>
                  </a:lnTo>
                  <a:lnTo>
                    <a:pt x="31" y="28"/>
                  </a:lnTo>
                  <a:lnTo>
                    <a:pt x="32" y="25"/>
                  </a:lnTo>
                  <a:lnTo>
                    <a:pt x="34" y="22"/>
                  </a:lnTo>
                  <a:lnTo>
                    <a:pt x="34" y="18"/>
                  </a:lnTo>
                  <a:lnTo>
                    <a:pt x="34" y="15"/>
                  </a:lnTo>
                  <a:lnTo>
                    <a:pt x="32" y="12"/>
                  </a:lnTo>
                  <a:lnTo>
                    <a:pt x="31" y="9"/>
                  </a:lnTo>
                  <a:lnTo>
                    <a:pt x="29" y="7"/>
                  </a:lnTo>
                  <a:lnTo>
                    <a:pt x="26" y="4"/>
                  </a:lnTo>
                  <a:lnTo>
                    <a:pt x="24" y="2"/>
                  </a:lnTo>
                  <a:lnTo>
                    <a:pt x="21" y="2"/>
                  </a:lnTo>
                  <a:lnTo>
                    <a:pt x="16" y="0"/>
                  </a:lnTo>
                  <a:close/>
                </a:path>
              </a:pathLst>
            </a:custGeom>
            <a:solidFill>
              <a:srgbClr val="000000"/>
            </a:solidFill>
            <a:ln w="9525">
              <a:noFill/>
              <a:round/>
              <a:headEnd/>
              <a:tailEnd/>
            </a:ln>
          </p:spPr>
          <p:txBody>
            <a:bodyPr/>
            <a:lstStyle/>
            <a:p>
              <a:endParaRPr lang="zh-CN" altLang="en-US"/>
            </a:p>
          </p:txBody>
        </p:sp>
        <p:sp>
          <p:nvSpPr>
            <p:cNvPr id="296076" name="Freeform 140"/>
            <p:cNvSpPr>
              <a:spLocks/>
            </p:cNvSpPr>
            <p:nvPr/>
          </p:nvSpPr>
          <p:spPr bwMode="auto">
            <a:xfrm>
              <a:off x="3574" y="2888"/>
              <a:ext cx="33" cy="36"/>
            </a:xfrm>
            <a:custGeom>
              <a:avLst/>
              <a:gdLst/>
              <a:ahLst/>
              <a:cxnLst>
                <a:cxn ang="0">
                  <a:pos x="16" y="0"/>
                </a:cxn>
                <a:cxn ang="0">
                  <a:pos x="13" y="2"/>
                </a:cxn>
                <a:cxn ang="0">
                  <a:pos x="9" y="2"/>
                </a:cxn>
                <a:cxn ang="0">
                  <a:pos x="6" y="4"/>
                </a:cxn>
                <a:cxn ang="0">
                  <a:pos x="5" y="7"/>
                </a:cxn>
                <a:cxn ang="0">
                  <a:pos x="3" y="9"/>
                </a:cxn>
                <a:cxn ang="0">
                  <a:pos x="1" y="12"/>
                </a:cxn>
                <a:cxn ang="0">
                  <a:pos x="0" y="15"/>
                </a:cxn>
                <a:cxn ang="0">
                  <a:pos x="0" y="18"/>
                </a:cxn>
                <a:cxn ang="0">
                  <a:pos x="0" y="22"/>
                </a:cxn>
                <a:cxn ang="0">
                  <a:pos x="1" y="25"/>
                </a:cxn>
                <a:cxn ang="0">
                  <a:pos x="3" y="28"/>
                </a:cxn>
                <a:cxn ang="0">
                  <a:pos x="5" y="32"/>
                </a:cxn>
                <a:cxn ang="0">
                  <a:pos x="6" y="33"/>
                </a:cxn>
                <a:cxn ang="0">
                  <a:pos x="9" y="35"/>
                </a:cxn>
                <a:cxn ang="0">
                  <a:pos x="13" y="35"/>
                </a:cxn>
                <a:cxn ang="0">
                  <a:pos x="16" y="36"/>
                </a:cxn>
                <a:cxn ang="0">
                  <a:pos x="21" y="35"/>
                </a:cxn>
                <a:cxn ang="0">
                  <a:pos x="24" y="35"/>
                </a:cxn>
                <a:cxn ang="0">
                  <a:pos x="26" y="33"/>
                </a:cxn>
                <a:cxn ang="0">
                  <a:pos x="29" y="32"/>
                </a:cxn>
                <a:cxn ang="0">
                  <a:pos x="31" y="28"/>
                </a:cxn>
                <a:cxn ang="0">
                  <a:pos x="32" y="25"/>
                </a:cxn>
                <a:cxn ang="0">
                  <a:pos x="34" y="22"/>
                </a:cxn>
                <a:cxn ang="0">
                  <a:pos x="34" y="18"/>
                </a:cxn>
                <a:cxn ang="0">
                  <a:pos x="34" y="15"/>
                </a:cxn>
                <a:cxn ang="0">
                  <a:pos x="32" y="12"/>
                </a:cxn>
                <a:cxn ang="0">
                  <a:pos x="31" y="9"/>
                </a:cxn>
                <a:cxn ang="0">
                  <a:pos x="29" y="7"/>
                </a:cxn>
                <a:cxn ang="0">
                  <a:pos x="26" y="4"/>
                </a:cxn>
                <a:cxn ang="0">
                  <a:pos x="24" y="2"/>
                </a:cxn>
                <a:cxn ang="0">
                  <a:pos x="21" y="2"/>
                </a:cxn>
                <a:cxn ang="0">
                  <a:pos x="16" y="0"/>
                </a:cxn>
              </a:cxnLst>
              <a:rect l="0" t="0" r="r" b="b"/>
              <a:pathLst>
                <a:path w="34" h="36">
                  <a:moveTo>
                    <a:pt x="16" y="0"/>
                  </a:moveTo>
                  <a:lnTo>
                    <a:pt x="13" y="2"/>
                  </a:lnTo>
                  <a:lnTo>
                    <a:pt x="9" y="2"/>
                  </a:lnTo>
                  <a:lnTo>
                    <a:pt x="6" y="4"/>
                  </a:lnTo>
                  <a:lnTo>
                    <a:pt x="5" y="7"/>
                  </a:lnTo>
                  <a:lnTo>
                    <a:pt x="3" y="9"/>
                  </a:lnTo>
                  <a:lnTo>
                    <a:pt x="1" y="12"/>
                  </a:lnTo>
                  <a:lnTo>
                    <a:pt x="0" y="15"/>
                  </a:lnTo>
                  <a:lnTo>
                    <a:pt x="0" y="18"/>
                  </a:lnTo>
                  <a:lnTo>
                    <a:pt x="0" y="22"/>
                  </a:lnTo>
                  <a:lnTo>
                    <a:pt x="1" y="25"/>
                  </a:lnTo>
                  <a:lnTo>
                    <a:pt x="3" y="28"/>
                  </a:lnTo>
                  <a:lnTo>
                    <a:pt x="5" y="32"/>
                  </a:lnTo>
                  <a:lnTo>
                    <a:pt x="6" y="33"/>
                  </a:lnTo>
                  <a:lnTo>
                    <a:pt x="9" y="35"/>
                  </a:lnTo>
                  <a:lnTo>
                    <a:pt x="13" y="35"/>
                  </a:lnTo>
                  <a:lnTo>
                    <a:pt x="16" y="36"/>
                  </a:lnTo>
                  <a:lnTo>
                    <a:pt x="21" y="35"/>
                  </a:lnTo>
                  <a:lnTo>
                    <a:pt x="24" y="35"/>
                  </a:lnTo>
                  <a:lnTo>
                    <a:pt x="26" y="33"/>
                  </a:lnTo>
                  <a:lnTo>
                    <a:pt x="29" y="32"/>
                  </a:lnTo>
                  <a:lnTo>
                    <a:pt x="31" y="28"/>
                  </a:lnTo>
                  <a:lnTo>
                    <a:pt x="32" y="25"/>
                  </a:lnTo>
                  <a:lnTo>
                    <a:pt x="34" y="22"/>
                  </a:lnTo>
                  <a:lnTo>
                    <a:pt x="34" y="18"/>
                  </a:lnTo>
                  <a:lnTo>
                    <a:pt x="34" y="15"/>
                  </a:lnTo>
                  <a:lnTo>
                    <a:pt x="32" y="12"/>
                  </a:lnTo>
                  <a:lnTo>
                    <a:pt x="31" y="9"/>
                  </a:lnTo>
                  <a:lnTo>
                    <a:pt x="29" y="7"/>
                  </a:lnTo>
                  <a:lnTo>
                    <a:pt x="26" y="4"/>
                  </a:lnTo>
                  <a:lnTo>
                    <a:pt x="24" y="2"/>
                  </a:lnTo>
                  <a:lnTo>
                    <a:pt x="21" y="2"/>
                  </a:lnTo>
                  <a:lnTo>
                    <a:pt x="16" y="0"/>
                  </a:lnTo>
                </a:path>
              </a:pathLst>
            </a:custGeom>
            <a:noFill/>
            <a:ln w="20638">
              <a:solidFill>
                <a:srgbClr val="000000"/>
              </a:solidFill>
              <a:prstDash val="solid"/>
              <a:round/>
              <a:headEnd/>
              <a:tailEnd/>
            </a:ln>
          </p:spPr>
          <p:txBody>
            <a:bodyPr/>
            <a:lstStyle/>
            <a:p>
              <a:endParaRPr lang="zh-CN" altLang="en-US"/>
            </a:p>
          </p:txBody>
        </p:sp>
        <p:sp>
          <p:nvSpPr>
            <p:cNvPr id="296077" name="Freeform 141"/>
            <p:cNvSpPr>
              <a:spLocks/>
            </p:cNvSpPr>
            <p:nvPr/>
          </p:nvSpPr>
          <p:spPr bwMode="auto">
            <a:xfrm>
              <a:off x="4826" y="2885"/>
              <a:ext cx="34" cy="36"/>
            </a:xfrm>
            <a:custGeom>
              <a:avLst/>
              <a:gdLst/>
              <a:ahLst/>
              <a:cxnLst>
                <a:cxn ang="0">
                  <a:pos x="18" y="0"/>
                </a:cxn>
                <a:cxn ang="0">
                  <a:pos x="15" y="0"/>
                </a:cxn>
                <a:cxn ang="0">
                  <a:pos x="12" y="2"/>
                </a:cxn>
                <a:cxn ang="0">
                  <a:pos x="8" y="3"/>
                </a:cxn>
                <a:cxn ang="0">
                  <a:pos x="7" y="5"/>
                </a:cxn>
                <a:cxn ang="0">
                  <a:pos x="3" y="8"/>
                </a:cxn>
                <a:cxn ang="0">
                  <a:pos x="2" y="12"/>
                </a:cxn>
                <a:cxn ang="0">
                  <a:pos x="2" y="15"/>
                </a:cxn>
                <a:cxn ang="0">
                  <a:pos x="0" y="18"/>
                </a:cxn>
                <a:cxn ang="0">
                  <a:pos x="2" y="21"/>
                </a:cxn>
                <a:cxn ang="0">
                  <a:pos x="2" y="25"/>
                </a:cxn>
                <a:cxn ang="0">
                  <a:pos x="3" y="28"/>
                </a:cxn>
                <a:cxn ang="0">
                  <a:pos x="7" y="30"/>
                </a:cxn>
                <a:cxn ang="0">
                  <a:pos x="8" y="33"/>
                </a:cxn>
                <a:cxn ang="0">
                  <a:pos x="12" y="35"/>
                </a:cxn>
                <a:cxn ang="0">
                  <a:pos x="15" y="35"/>
                </a:cxn>
                <a:cxn ang="0">
                  <a:pos x="18" y="36"/>
                </a:cxn>
                <a:cxn ang="0">
                  <a:pos x="21" y="35"/>
                </a:cxn>
                <a:cxn ang="0">
                  <a:pos x="25" y="35"/>
                </a:cxn>
                <a:cxn ang="0">
                  <a:pos x="28" y="33"/>
                </a:cxn>
                <a:cxn ang="0">
                  <a:pos x="31" y="30"/>
                </a:cxn>
                <a:cxn ang="0">
                  <a:pos x="33" y="28"/>
                </a:cxn>
                <a:cxn ang="0">
                  <a:pos x="35" y="25"/>
                </a:cxn>
                <a:cxn ang="0">
                  <a:pos x="36" y="21"/>
                </a:cxn>
                <a:cxn ang="0">
                  <a:pos x="36" y="18"/>
                </a:cxn>
                <a:cxn ang="0">
                  <a:pos x="36" y="15"/>
                </a:cxn>
                <a:cxn ang="0">
                  <a:pos x="35" y="12"/>
                </a:cxn>
                <a:cxn ang="0">
                  <a:pos x="33" y="8"/>
                </a:cxn>
                <a:cxn ang="0">
                  <a:pos x="31" y="5"/>
                </a:cxn>
                <a:cxn ang="0">
                  <a:pos x="28" y="3"/>
                </a:cxn>
                <a:cxn ang="0">
                  <a:pos x="25" y="2"/>
                </a:cxn>
                <a:cxn ang="0">
                  <a:pos x="21" y="0"/>
                </a:cxn>
                <a:cxn ang="0">
                  <a:pos x="18" y="0"/>
                </a:cxn>
              </a:cxnLst>
              <a:rect l="0" t="0" r="r" b="b"/>
              <a:pathLst>
                <a:path w="36" h="36">
                  <a:moveTo>
                    <a:pt x="18" y="0"/>
                  </a:moveTo>
                  <a:lnTo>
                    <a:pt x="15" y="0"/>
                  </a:lnTo>
                  <a:lnTo>
                    <a:pt x="12" y="2"/>
                  </a:lnTo>
                  <a:lnTo>
                    <a:pt x="8" y="3"/>
                  </a:lnTo>
                  <a:lnTo>
                    <a:pt x="7" y="5"/>
                  </a:lnTo>
                  <a:lnTo>
                    <a:pt x="3" y="8"/>
                  </a:lnTo>
                  <a:lnTo>
                    <a:pt x="2" y="12"/>
                  </a:lnTo>
                  <a:lnTo>
                    <a:pt x="2" y="15"/>
                  </a:lnTo>
                  <a:lnTo>
                    <a:pt x="0" y="18"/>
                  </a:lnTo>
                  <a:lnTo>
                    <a:pt x="2" y="21"/>
                  </a:lnTo>
                  <a:lnTo>
                    <a:pt x="2" y="25"/>
                  </a:lnTo>
                  <a:lnTo>
                    <a:pt x="3" y="28"/>
                  </a:lnTo>
                  <a:lnTo>
                    <a:pt x="7" y="30"/>
                  </a:lnTo>
                  <a:lnTo>
                    <a:pt x="8" y="33"/>
                  </a:lnTo>
                  <a:lnTo>
                    <a:pt x="12" y="35"/>
                  </a:lnTo>
                  <a:lnTo>
                    <a:pt x="15" y="35"/>
                  </a:lnTo>
                  <a:lnTo>
                    <a:pt x="18" y="36"/>
                  </a:lnTo>
                  <a:lnTo>
                    <a:pt x="21" y="35"/>
                  </a:lnTo>
                  <a:lnTo>
                    <a:pt x="25" y="35"/>
                  </a:lnTo>
                  <a:lnTo>
                    <a:pt x="28" y="33"/>
                  </a:lnTo>
                  <a:lnTo>
                    <a:pt x="31" y="30"/>
                  </a:lnTo>
                  <a:lnTo>
                    <a:pt x="33" y="28"/>
                  </a:lnTo>
                  <a:lnTo>
                    <a:pt x="35" y="25"/>
                  </a:lnTo>
                  <a:lnTo>
                    <a:pt x="36" y="21"/>
                  </a:lnTo>
                  <a:lnTo>
                    <a:pt x="36" y="18"/>
                  </a:lnTo>
                  <a:lnTo>
                    <a:pt x="36" y="15"/>
                  </a:lnTo>
                  <a:lnTo>
                    <a:pt x="35" y="12"/>
                  </a:lnTo>
                  <a:lnTo>
                    <a:pt x="33" y="8"/>
                  </a:lnTo>
                  <a:lnTo>
                    <a:pt x="31" y="5"/>
                  </a:lnTo>
                  <a:lnTo>
                    <a:pt x="28" y="3"/>
                  </a:lnTo>
                  <a:lnTo>
                    <a:pt x="25" y="2"/>
                  </a:lnTo>
                  <a:lnTo>
                    <a:pt x="21" y="0"/>
                  </a:lnTo>
                  <a:lnTo>
                    <a:pt x="18" y="0"/>
                  </a:lnTo>
                  <a:close/>
                </a:path>
              </a:pathLst>
            </a:custGeom>
            <a:solidFill>
              <a:srgbClr val="000000"/>
            </a:solidFill>
            <a:ln w="9525">
              <a:noFill/>
              <a:round/>
              <a:headEnd/>
              <a:tailEnd/>
            </a:ln>
          </p:spPr>
          <p:txBody>
            <a:bodyPr/>
            <a:lstStyle/>
            <a:p>
              <a:endParaRPr lang="zh-CN" altLang="en-US"/>
            </a:p>
          </p:txBody>
        </p:sp>
        <p:sp>
          <p:nvSpPr>
            <p:cNvPr id="296078" name="Freeform 142"/>
            <p:cNvSpPr>
              <a:spLocks/>
            </p:cNvSpPr>
            <p:nvPr/>
          </p:nvSpPr>
          <p:spPr bwMode="auto">
            <a:xfrm>
              <a:off x="4826" y="2885"/>
              <a:ext cx="34" cy="36"/>
            </a:xfrm>
            <a:custGeom>
              <a:avLst/>
              <a:gdLst/>
              <a:ahLst/>
              <a:cxnLst>
                <a:cxn ang="0">
                  <a:pos x="18" y="0"/>
                </a:cxn>
                <a:cxn ang="0">
                  <a:pos x="15" y="0"/>
                </a:cxn>
                <a:cxn ang="0">
                  <a:pos x="12" y="2"/>
                </a:cxn>
                <a:cxn ang="0">
                  <a:pos x="8" y="3"/>
                </a:cxn>
                <a:cxn ang="0">
                  <a:pos x="7" y="5"/>
                </a:cxn>
                <a:cxn ang="0">
                  <a:pos x="3" y="8"/>
                </a:cxn>
                <a:cxn ang="0">
                  <a:pos x="2" y="12"/>
                </a:cxn>
                <a:cxn ang="0">
                  <a:pos x="2" y="15"/>
                </a:cxn>
                <a:cxn ang="0">
                  <a:pos x="0" y="18"/>
                </a:cxn>
                <a:cxn ang="0">
                  <a:pos x="2" y="21"/>
                </a:cxn>
                <a:cxn ang="0">
                  <a:pos x="2" y="25"/>
                </a:cxn>
                <a:cxn ang="0">
                  <a:pos x="3" y="28"/>
                </a:cxn>
                <a:cxn ang="0">
                  <a:pos x="7" y="30"/>
                </a:cxn>
                <a:cxn ang="0">
                  <a:pos x="8" y="33"/>
                </a:cxn>
                <a:cxn ang="0">
                  <a:pos x="12" y="35"/>
                </a:cxn>
                <a:cxn ang="0">
                  <a:pos x="15" y="35"/>
                </a:cxn>
                <a:cxn ang="0">
                  <a:pos x="18" y="36"/>
                </a:cxn>
                <a:cxn ang="0">
                  <a:pos x="21" y="35"/>
                </a:cxn>
                <a:cxn ang="0">
                  <a:pos x="25" y="35"/>
                </a:cxn>
                <a:cxn ang="0">
                  <a:pos x="28" y="33"/>
                </a:cxn>
                <a:cxn ang="0">
                  <a:pos x="31" y="30"/>
                </a:cxn>
                <a:cxn ang="0">
                  <a:pos x="33" y="28"/>
                </a:cxn>
                <a:cxn ang="0">
                  <a:pos x="35" y="25"/>
                </a:cxn>
                <a:cxn ang="0">
                  <a:pos x="36" y="21"/>
                </a:cxn>
                <a:cxn ang="0">
                  <a:pos x="36" y="18"/>
                </a:cxn>
                <a:cxn ang="0">
                  <a:pos x="36" y="15"/>
                </a:cxn>
                <a:cxn ang="0">
                  <a:pos x="35" y="12"/>
                </a:cxn>
                <a:cxn ang="0">
                  <a:pos x="33" y="8"/>
                </a:cxn>
                <a:cxn ang="0">
                  <a:pos x="31" y="5"/>
                </a:cxn>
                <a:cxn ang="0">
                  <a:pos x="28" y="3"/>
                </a:cxn>
                <a:cxn ang="0">
                  <a:pos x="25" y="2"/>
                </a:cxn>
                <a:cxn ang="0">
                  <a:pos x="21" y="0"/>
                </a:cxn>
                <a:cxn ang="0">
                  <a:pos x="18" y="0"/>
                </a:cxn>
              </a:cxnLst>
              <a:rect l="0" t="0" r="r" b="b"/>
              <a:pathLst>
                <a:path w="36" h="36">
                  <a:moveTo>
                    <a:pt x="18" y="0"/>
                  </a:moveTo>
                  <a:lnTo>
                    <a:pt x="15" y="0"/>
                  </a:lnTo>
                  <a:lnTo>
                    <a:pt x="12" y="2"/>
                  </a:lnTo>
                  <a:lnTo>
                    <a:pt x="8" y="3"/>
                  </a:lnTo>
                  <a:lnTo>
                    <a:pt x="7" y="5"/>
                  </a:lnTo>
                  <a:lnTo>
                    <a:pt x="3" y="8"/>
                  </a:lnTo>
                  <a:lnTo>
                    <a:pt x="2" y="12"/>
                  </a:lnTo>
                  <a:lnTo>
                    <a:pt x="2" y="15"/>
                  </a:lnTo>
                  <a:lnTo>
                    <a:pt x="0" y="18"/>
                  </a:lnTo>
                  <a:lnTo>
                    <a:pt x="2" y="21"/>
                  </a:lnTo>
                  <a:lnTo>
                    <a:pt x="2" y="25"/>
                  </a:lnTo>
                  <a:lnTo>
                    <a:pt x="3" y="28"/>
                  </a:lnTo>
                  <a:lnTo>
                    <a:pt x="7" y="30"/>
                  </a:lnTo>
                  <a:lnTo>
                    <a:pt x="8" y="33"/>
                  </a:lnTo>
                  <a:lnTo>
                    <a:pt x="12" y="35"/>
                  </a:lnTo>
                  <a:lnTo>
                    <a:pt x="15" y="35"/>
                  </a:lnTo>
                  <a:lnTo>
                    <a:pt x="18" y="36"/>
                  </a:lnTo>
                  <a:lnTo>
                    <a:pt x="21" y="35"/>
                  </a:lnTo>
                  <a:lnTo>
                    <a:pt x="25" y="35"/>
                  </a:lnTo>
                  <a:lnTo>
                    <a:pt x="28" y="33"/>
                  </a:lnTo>
                  <a:lnTo>
                    <a:pt x="31" y="30"/>
                  </a:lnTo>
                  <a:lnTo>
                    <a:pt x="33" y="28"/>
                  </a:lnTo>
                  <a:lnTo>
                    <a:pt x="35" y="25"/>
                  </a:lnTo>
                  <a:lnTo>
                    <a:pt x="36" y="21"/>
                  </a:lnTo>
                  <a:lnTo>
                    <a:pt x="36" y="18"/>
                  </a:lnTo>
                  <a:lnTo>
                    <a:pt x="36" y="15"/>
                  </a:lnTo>
                  <a:lnTo>
                    <a:pt x="35" y="12"/>
                  </a:lnTo>
                  <a:lnTo>
                    <a:pt x="33" y="8"/>
                  </a:lnTo>
                  <a:lnTo>
                    <a:pt x="31" y="5"/>
                  </a:lnTo>
                  <a:lnTo>
                    <a:pt x="28" y="3"/>
                  </a:lnTo>
                  <a:lnTo>
                    <a:pt x="25" y="2"/>
                  </a:lnTo>
                  <a:lnTo>
                    <a:pt x="21" y="0"/>
                  </a:lnTo>
                  <a:lnTo>
                    <a:pt x="18" y="0"/>
                  </a:lnTo>
                </a:path>
              </a:pathLst>
            </a:custGeom>
            <a:noFill/>
            <a:ln w="20638">
              <a:solidFill>
                <a:srgbClr val="000000"/>
              </a:solidFill>
              <a:prstDash val="solid"/>
              <a:round/>
              <a:headEnd/>
              <a:tailEnd/>
            </a:ln>
          </p:spPr>
          <p:txBody>
            <a:bodyPr/>
            <a:lstStyle/>
            <a:p>
              <a:endParaRPr lang="zh-CN" altLang="en-US"/>
            </a:p>
          </p:txBody>
        </p:sp>
        <p:sp>
          <p:nvSpPr>
            <p:cNvPr id="296079" name="Freeform 143"/>
            <p:cNvSpPr>
              <a:spLocks/>
            </p:cNvSpPr>
            <p:nvPr/>
          </p:nvSpPr>
          <p:spPr bwMode="auto">
            <a:xfrm>
              <a:off x="3575" y="3470"/>
              <a:ext cx="34" cy="34"/>
            </a:xfrm>
            <a:custGeom>
              <a:avLst/>
              <a:gdLst/>
              <a:ahLst/>
              <a:cxnLst>
                <a:cxn ang="0">
                  <a:pos x="17" y="0"/>
                </a:cxn>
                <a:cxn ang="0">
                  <a:pos x="13" y="0"/>
                </a:cxn>
                <a:cxn ang="0">
                  <a:pos x="10" y="2"/>
                </a:cxn>
                <a:cxn ang="0">
                  <a:pos x="7" y="3"/>
                </a:cxn>
                <a:cxn ang="0">
                  <a:pos x="5" y="5"/>
                </a:cxn>
                <a:cxn ang="0">
                  <a:pos x="2" y="8"/>
                </a:cxn>
                <a:cxn ang="0">
                  <a:pos x="0" y="10"/>
                </a:cxn>
                <a:cxn ang="0">
                  <a:pos x="0" y="13"/>
                </a:cxn>
                <a:cxn ang="0">
                  <a:pos x="0" y="18"/>
                </a:cxn>
                <a:cxn ang="0">
                  <a:pos x="0" y="21"/>
                </a:cxn>
                <a:cxn ang="0">
                  <a:pos x="0" y="25"/>
                </a:cxn>
                <a:cxn ang="0">
                  <a:pos x="2" y="28"/>
                </a:cxn>
                <a:cxn ang="0">
                  <a:pos x="5" y="30"/>
                </a:cxn>
                <a:cxn ang="0">
                  <a:pos x="7" y="31"/>
                </a:cxn>
                <a:cxn ang="0">
                  <a:pos x="10" y="33"/>
                </a:cxn>
                <a:cxn ang="0">
                  <a:pos x="13" y="34"/>
                </a:cxn>
                <a:cxn ang="0">
                  <a:pos x="17" y="34"/>
                </a:cxn>
                <a:cxn ang="0">
                  <a:pos x="20" y="34"/>
                </a:cxn>
                <a:cxn ang="0">
                  <a:pos x="23" y="33"/>
                </a:cxn>
                <a:cxn ang="0">
                  <a:pos x="26" y="31"/>
                </a:cxn>
                <a:cxn ang="0">
                  <a:pos x="30" y="30"/>
                </a:cxn>
                <a:cxn ang="0">
                  <a:pos x="31" y="28"/>
                </a:cxn>
                <a:cxn ang="0">
                  <a:pos x="33" y="25"/>
                </a:cxn>
                <a:cxn ang="0">
                  <a:pos x="35" y="21"/>
                </a:cxn>
                <a:cxn ang="0">
                  <a:pos x="35" y="18"/>
                </a:cxn>
                <a:cxn ang="0">
                  <a:pos x="35" y="13"/>
                </a:cxn>
                <a:cxn ang="0">
                  <a:pos x="33" y="10"/>
                </a:cxn>
                <a:cxn ang="0">
                  <a:pos x="31" y="8"/>
                </a:cxn>
                <a:cxn ang="0">
                  <a:pos x="30" y="5"/>
                </a:cxn>
                <a:cxn ang="0">
                  <a:pos x="26" y="3"/>
                </a:cxn>
                <a:cxn ang="0">
                  <a:pos x="23" y="2"/>
                </a:cxn>
                <a:cxn ang="0">
                  <a:pos x="20" y="0"/>
                </a:cxn>
                <a:cxn ang="0">
                  <a:pos x="17" y="0"/>
                </a:cxn>
              </a:cxnLst>
              <a:rect l="0" t="0" r="r" b="b"/>
              <a:pathLst>
                <a:path w="35" h="34">
                  <a:moveTo>
                    <a:pt x="17" y="0"/>
                  </a:moveTo>
                  <a:lnTo>
                    <a:pt x="13" y="0"/>
                  </a:lnTo>
                  <a:lnTo>
                    <a:pt x="10" y="2"/>
                  </a:lnTo>
                  <a:lnTo>
                    <a:pt x="7" y="3"/>
                  </a:lnTo>
                  <a:lnTo>
                    <a:pt x="5" y="5"/>
                  </a:lnTo>
                  <a:lnTo>
                    <a:pt x="2" y="8"/>
                  </a:lnTo>
                  <a:lnTo>
                    <a:pt x="0" y="10"/>
                  </a:lnTo>
                  <a:lnTo>
                    <a:pt x="0" y="13"/>
                  </a:lnTo>
                  <a:lnTo>
                    <a:pt x="0" y="18"/>
                  </a:lnTo>
                  <a:lnTo>
                    <a:pt x="0" y="21"/>
                  </a:lnTo>
                  <a:lnTo>
                    <a:pt x="0" y="25"/>
                  </a:lnTo>
                  <a:lnTo>
                    <a:pt x="2" y="28"/>
                  </a:lnTo>
                  <a:lnTo>
                    <a:pt x="5" y="30"/>
                  </a:lnTo>
                  <a:lnTo>
                    <a:pt x="7" y="31"/>
                  </a:lnTo>
                  <a:lnTo>
                    <a:pt x="10" y="33"/>
                  </a:lnTo>
                  <a:lnTo>
                    <a:pt x="13" y="34"/>
                  </a:lnTo>
                  <a:lnTo>
                    <a:pt x="17" y="34"/>
                  </a:lnTo>
                  <a:lnTo>
                    <a:pt x="20" y="34"/>
                  </a:lnTo>
                  <a:lnTo>
                    <a:pt x="23" y="33"/>
                  </a:lnTo>
                  <a:lnTo>
                    <a:pt x="26" y="31"/>
                  </a:lnTo>
                  <a:lnTo>
                    <a:pt x="30" y="30"/>
                  </a:lnTo>
                  <a:lnTo>
                    <a:pt x="31" y="28"/>
                  </a:lnTo>
                  <a:lnTo>
                    <a:pt x="33" y="25"/>
                  </a:lnTo>
                  <a:lnTo>
                    <a:pt x="35" y="21"/>
                  </a:lnTo>
                  <a:lnTo>
                    <a:pt x="35" y="18"/>
                  </a:lnTo>
                  <a:lnTo>
                    <a:pt x="35" y="13"/>
                  </a:lnTo>
                  <a:lnTo>
                    <a:pt x="33" y="10"/>
                  </a:lnTo>
                  <a:lnTo>
                    <a:pt x="31" y="8"/>
                  </a:lnTo>
                  <a:lnTo>
                    <a:pt x="30" y="5"/>
                  </a:lnTo>
                  <a:lnTo>
                    <a:pt x="26" y="3"/>
                  </a:lnTo>
                  <a:lnTo>
                    <a:pt x="23" y="2"/>
                  </a:lnTo>
                  <a:lnTo>
                    <a:pt x="20" y="0"/>
                  </a:lnTo>
                  <a:lnTo>
                    <a:pt x="17" y="0"/>
                  </a:lnTo>
                  <a:close/>
                </a:path>
              </a:pathLst>
            </a:custGeom>
            <a:solidFill>
              <a:srgbClr val="000000"/>
            </a:solidFill>
            <a:ln w="9525">
              <a:noFill/>
              <a:round/>
              <a:headEnd/>
              <a:tailEnd/>
            </a:ln>
          </p:spPr>
          <p:txBody>
            <a:bodyPr/>
            <a:lstStyle/>
            <a:p>
              <a:endParaRPr lang="zh-CN" altLang="en-US"/>
            </a:p>
          </p:txBody>
        </p:sp>
        <p:sp>
          <p:nvSpPr>
            <p:cNvPr id="296080" name="Freeform 144"/>
            <p:cNvSpPr>
              <a:spLocks/>
            </p:cNvSpPr>
            <p:nvPr/>
          </p:nvSpPr>
          <p:spPr bwMode="auto">
            <a:xfrm>
              <a:off x="3575" y="3470"/>
              <a:ext cx="34" cy="34"/>
            </a:xfrm>
            <a:custGeom>
              <a:avLst/>
              <a:gdLst/>
              <a:ahLst/>
              <a:cxnLst>
                <a:cxn ang="0">
                  <a:pos x="17" y="0"/>
                </a:cxn>
                <a:cxn ang="0">
                  <a:pos x="13" y="0"/>
                </a:cxn>
                <a:cxn ang="0">
                  <a:pos x="10" y="2"/>
                </a:cxn>
                <a:cxn ang="0">
                  <a:pos x="7" y="3"/>
                </a:cxn>
                <a:cxn ang="0">
                  <a:pos x="5" y="5"/>
                </a:cxn>
                <a:cxn ang="0">
                  <a:pos x="2" y="8"/>
                </a:cxn>
                <a:cxn ang="0">
                  <a:pos x="0" y="10"/>
                </a:cxn>
                <a:cxn ang="0">
                  <a:pos x="0" y="13"/>
                </a:cxn>
                <a:cxn ang="0">
                  <a:pos x="0" y="18"/>
                </a:cxn>
                <a:cxn ang="0">
                  <a:pos x="0" y="21"/>
                </a:cxn>
                <a:cxn ang="0">
                  <a:pos x="0" y="25"/>
                </a:cxn>
                <a:cxn ang="0">
                  <a:pos x="2" y="28"/>
                </a:cxn>
                <a:cxn ang="0">
                  <a:pos x="5" y="30"/>
                </a:cxn>
                <a:cxn ang="0">
                  <a:pos x="7" y="31"/>
                </a:cxn>
                <a:cxn ang="0">
                  <a:pos x="10" y="33"/>
                </a:cxn>
                <a:cxn ang="0">
                  <a:pos x="13" y="34"/>
                </a:cxn>
                <a:cxn ang="0">
                  <a:pos x="17" y="34"/>
                </a:cxn>
                <a:cxn ang="0">
                  <a:pos x="20" y="34"/>
                </a:cxn>
                <a:cxn ang="0">
                  <a:pos x="23" y="33"/>
                </a:cxn>
                <a:cxn ang="0">
                  <a:pos x="26" y="31"/>
                </a:cxn>
                <a:cxn ang="0">
                  <a:pos x="30" y="30"/>
                </a:cxn>
                <a:cxn ang="0">
                  <a:pos x="31" y="28"/>
                </a:cxn>
                <a:cxn ang="0">
                  <a:pos x="33" y="25"/>
                </a:cxn>
                <a:cxn ang="0">
                  <a:pos x="35" y="21"/>
                </a:cxn>
                <a:cxn ang="0">
                  <a:pos x="35" y="18"/>
                </a:cxn>
                <a:cxn ang="0">
                  <a:pos x="35" y="13"/>
                </a:cxn>
                <a:cxn ang="0">
                  <a:pos x="33" y="10"/>
                </a:cxn>
                <a:cxn ang="0">
                  <a:pos x="31" y="8"/>
                </a:cxn>
                <a:cxn ang="0">
                  <a:pos x="30" y="5"/>
                </a:cxn>
                <a:cxn ang="0">
                  <a:pos x="26" y="3"/>
                </a:cxn>
                <a:cxn ang="0">
                  <a:pos x="23" y="2"/>
                </a:cxn>
                <a:cxn ang="0">
                  <a:pos x="20" y="0"/>
                </a:cxn>
                <a:cxn ang="0">
                  <a:pos x="17" y="0"/>
                </a:cxn>
              </a:cxnLst>
              <a:rect l="0" t="0" r="r" b="b"/>
              <a:pathLst>
                <a:path w="35" h="34">
                  <a:moveTo>
                    <a:pt x="17" y="0"/>
                  </a:moveTo>
                  <a:lnTo>
                    <a:pt x="13" y="0"/>
                  </a:lnTo>
                  <a:lnTo>
                    <a:pt x="10" y="2"/>
                  </a:lnTo>
                  <a:lnTo>
                    <a:pt x="7" y="3"/>
                  </a:lnTo>
                  <a:lnTo>
                    <a:pt x="5" y="5"/>
                  </a:lnTo>
                  <a:lnTo>
                    <a:pt x="2" y="8"/>
                  </a:lnTo>
                  <a:lnTo>
                    <a:pt x="0" y="10"/>
                  </a:lnTo>
                  <a:lnTo>
                    <a:pt x="0" y="13"/>
                  </a:lnTo>
                  <a:lnTo>
                    <a:pt x="0" y="18"/>
                  </a:lnTo>
                  <a:lnTo>
                    <a:pt x="0" y="21"/>
                  </a:lnTo>
                  <a:lnTo>
                    <a:pt x="0" y="25"/>
                  </a:lnTo>
                  <a:lnTo>
                    <a:pt x="2" y="28"/>
                  </a:lnTo>
                  <a:lnTo>
                    <a:pt x="5" y="30"/>
                  </a:lnTo>
                  <a:lnTo>
                    <a:pt x="7" y="31"/>
                  </a:lnTo>
                  <a:lnTo>
                    <a:pt x="10" y="33"/>
                  </a:lnTo>
                  <a:lnTo>
                    <a:pt x="13" y="34"/>
                  </a:lnTo>
                  <a:lnTo>
                    <a:pt x="17" y="34"/>
                  </a:lnTo>
                  <a:lnTo>
                    <a:pt x="20" y="34"/>
                  </a:lnTo>
                  <a:lnTo>
                    <a:pt x="23" y="33"/>
                  </a:lnTo>
                  <a:lnTo>
                    <a:pt x="26" y="31"/>
                  </a:lnTo>
                  <a:lnTo>
                    <a:pt x="30" y="30"/>
                  </a:lnTo>
                  <a:lnTo>
                    <a:pt x="31" y="28"/>
                  </a:lnTo>
                  <a:lnTo>
                    <a:pt x="33" y="25"/>
                  </a:lnTo>
                  <a:lnTo>
                    <a:pt x="35" y="21"/>
                  </a:lnTo>
                  <a:lnTo>
                    <a:pt x="35" y="18"/>
                  </a:lnTo>
                  <a:lnTo>
                    <a:pt x="35" y="13"/>
                  </a:lnTo>
                  <a:lnTo>
                    <a:pt x="33" y="10"/>
                  </a:lnTo>
                  <a:lnTo>
                    <a:pt x="31" y="8"/>
                  </a:lnTo>
                  <a:lnTo>
                    <a:pt x="30" y="5"/>
                  </a:lnTo>
                  <a:lnTo>
                    <a:pt x="26" y="3"/>
                  </a:lnTo>
                  <a:lnTo>
                    <a:pt x="23" y="2"/>
                  </a:lnTo>
                  <a:lnTo>
                    <a:pt x="20" y="0"/>
                  </a:lnTo>
                  <a:lnTo>
                    <a:pt x="17" y="0"/>
                  </a:lnTo>
                </a:path>
              </a:pathLst>
            </a:custGeom>
            <a:noFill/>
            <a:ln w="20638">
              <a:solidFill>
                <a:srgbClr val="000000"/>
              </a:solidFill>
              <a:prstDash val="solid"/>
              <a:round/>
              <a:headEnd/>
              <a:tailEnd/>
            </a:ln>
          </p:spPr>
          <p:txBody>
            <a:bodyPr/>
            <a:lstStyle/>
            <a:p>
              <a:endParaRPr lang="zh-CN" altLang="en-US"/>
            </a:p>
          </p:txBody>
        </p:sp>
        <p:sp>
          <p:nvSpPr>
            <p:cNvPr id="296081" name="Freeform 145"/>
            <p:cNvSpPr>
              <a:spLocks/>
            </p:cNvSpPr>
            <p:nvPr/>
          </p:nvSpPr>
          <p:spPr bwMode="auto">
            <a:xfrm>
              <a:off x="4829" y="3472"/>
              <a:ext cx="33" cy="34"/>
            </a:xfrm>
            <a:custGeom>
              <a:avLst/>
              <a:gdLst/>
              <a:ahLst/>
              <a:cxnLst>
                <a:cxn ang="0">
                  <a:pos x="17" y="0"/>
                </a:cxn>
                <a:cxn ang="0">
                  <a:pos x="14" y="0"/>
                </a:cxn>
                <a:cxn ang="0">
                  <a:pos x="10" y="1"/>
                </a:cxn>
                <a:cxn ang="0">
                  <a:pos x="7" y="3"/>
                </a:cxn>
                <a:cxn ang="0">
                  <a:pos x="5" y="5"/>
                </a:cxn>
                <a:cxn ang="0">
                  <a:pos x="4" y="8"/>
                </a:cxn>
                <a:cxn ang="0">
                  <a:pos x="2" y="11"/>
                </a:cxn>
                <a:cxn ang="0">
                  <a:pos x="0" y="14"/>
                </a:cxn>
                <a:cxn ang="0">
                  <a:pos x="0" y="18"/>
                </a:cxn>
                <a:cxn ang="0">
                  <a:pos x="0" y="21"/>
                </a:cxn>
                <a:cxn ang="0">
                  <a:pos x="2" y="24"/>
                </a:cxn>
                <a:cxn ang="0">
                  <a:pos x="4" y="28"/>
                </a:cxn>
                <a:cxn ang="0">
                  <a:pos x="5" y="29"/>
                </a:cxn>
                <a:cxn ang="0">
                  <a:pos x="7" y="32"/>
                </a:cxn>
                <a:cxn ang="0">
                  <a:pos x="10" y="34"/>
                </a:cxn>
                <a:cxn ang="0">
                  <a:pos x="14" y="34"/>
                </a:cxn>
                <a:cxn ang="0">
                  <a:pos x="17" y="34"/>
                </a:cxn>
                <a:cxn ang="0">
                  <a:pos x="20" y="34"/>
                </a:cxn>
                <a:cxn ang="0">
                  <a:pos x="23" y="34"/>
                </a:cxn>
                <a:cxn ang="0">
                  <a:pos x="27" y="32"/>
                </a:cxn>
                <a:cxn ang="0">
                  <a:pos x="30" y="29"/>
                </a:cxn>
                <a:cxn ang="0">
                  <a:pos x="32" y="28"/>
                </a:cxn>
                <a:cxn ang="0">
                  <a:pos x="33" y="24"/>
                </a:cxn>
                <a:cxn ang="0">
                  <a:pos x="35" y="21"/>
                </a:cxn>
                <a:cxn ang="0">
                  <a:pos x="35" y="18"/>
                </a:cxn>
                <a:cxn ang="0">
                  <a:pos x="35" y="14"/>
                </a:cxn>
                <a:cxn ang="0">
                  <a:pos x="33" y="11"/>
                </a:cxn>
                <a:cxn ang="0">
                  <a:pos x="32" y="8"/>
                </a:cxn>
                <a:cxn ang="0">
                  <a:pos x="30" y="5"/>
                </a:cxn>
                <a:cxn ang="0">
                  <a:pos x="27" y="3"/>
                </a:cxn>
                <a:cxn ang="0">
                  <a:pos x="23" y="1"/>
                </a:cxn>
                <a:cxn ang="0">
                  <a:pos x="20" y="0"/>
                </a:cxn>
                <a:cxn ang="0">
                  <a:pos x="17" y="0"/>
                </a:cxn>
              </a:cxnLst>
              <a:rect l="0" t="0" r="r" b="b"/>
              <a:pathLst>
                <a:path w="35" h="34">
                  <a:moveTo>
                    <a:pt x="17" y="0"/>
                  </a:moveTo>
                  <a:lnTo>
                    <a:pt x="14" y="0"/>
                  </a:lnTo>
                  <a:lnTo>
                    <a:pt x="10" y="1"/>
                  </a:lnTo>
                  <a:lnTo>
                    <a:pt x="7" y="3"/>
                  </a:lnTo>
                  <a:lnTo>
                    <a:pt x="5" y="5"/>
                  </a:lnTo>
                  <a:lnTo>
                    <a:pt x="4" y="8"/>
                  </a:lnTo>
                  <a:lnTo>
                    <a:pt x="2" y="11"/>
                  </a:lnTo>
                  <a:lnTo>
                    <a:pt x="0" y="14"/>
                  </a:lnTo>
                  <a:lnTo>
                    <a:pt x="0" y="18"/>
                  </a:lnTo>
                  <a:lnTo>
                    <a:pt x="0" y="21"/>
                  </a:lnTo>
                  <a:lnTo>
                    <a:pt x="2" y="24"/>
                  </a:lnTo>
                  <a:lnTo>
                    <a:pt x="4" y="28"/>
                  </a:lnTo>
                  <a:lnTo>
                    <a:pt x="5" y="29"/>
                  </a:lnTo>
                  <a:lnTo>
                    <a:pt x="7" y="32"/>
                  </a:lnTo>
                  <a:lnTo>
                    <a:pt x="10" y="34"/>
                  </a:lnTo>
                  <a:lnTo>
                    <a:pt x="14" y="34"/>
                  </a:lnTo>
                  <a:lnTo>
                    <a:pt x="17" y="34"/>
                  </a:lnTo>
                  <a:lnTo>
                    <a:pt x="20" y="34"/>
                  </a:lnTo>
                  <a:lnTo>
                    <a:pt x="23" y="34"/>
                  </a:lnTo>
                  <a:lnTo>
                    <a:pt x="27" y="32"/>
                  </a:lnTo>
                  <a:lnTo>
                    <a:pt x="30" y="29"/>
                  </a:lnTo>
                  <a:lnTo>
                    <a:pt x="32" y="28"/>
                  </a:lnTo>
                  <a:lnTo>
                    <a:pt x="33" y="24"/>
                  </a:lnTo>
                  <a:lnTo>
                    <a:pt x="35" y="21"/>
                  </a:lnTo>
                  <a:lnTo>
                    <a:pt x="35" y="18"/>
                  </a:lnTo>
                  <a:lnTo>
                    <a:pt x="35" y="14"/>
                  </a:lnTo>
                  <a:lnTo>
                    <a:pt x="33" y="11"/>
                  </a:lnTo>
                  <a:lnTo>
                    <a:pt x="32" y="8"/>
                  </a:lnTo>
                  <a:lnTo>
                    <a:pt x="30" y="5"/>
                  </a:lnTo>
                  <a:lnTo>
                    <a:pt x="27" y="3"/>
                  </a:lnTo>
                  <a:lnTo>
                    <a:pt x="23" y="1"/>
                  </a:lnTo>
                  <a:lnTo>
                    <a:pt x="20" y="0"/>
                  </a:lnTo>
                  <a:lnTo>
                    <a:pt x="17" y="0"/>
                  </a:lnTo>
                  <a:close/>
                </a:path>
              </a:pathLst>
            </a:custGeom>
            <a:solidFill>
              <a:srgbClr val="000000"/>
            </a:solidFill>
            <a:ln w="9525">
              <a:noFill/>
              <a:round/>
              <a:headEnd/>
              <a:tailEnd/>
            </a:ln>
          </p:spPr>
          <p:txBody>
            <a:bodyPr/>
            <a:lstStyle/>
            <a:p>
              <a:endParaRPr lang="zh-CN" altLang="en-US"/>
            </a:p>
          </p:txBody>
        </p:sp>
        <p:sp>
          <p:nvSpPr>
            <p:cNvPr id="296082" name="Freeform 146"/>
            <p:cNvSpPr>
              <a:spLocks/>
            </p:cNvSpPr>
            <p:nvPr/>
          </p:nvSpPr>
          <p:spPr bwMode="auto">
            <a:xfrm>
              <a:off x="4829" y="3472"/>
              <a:ext cx="33" cy="34"/>
            </a:xfrm>
            <a:custGeom>
              <a:avLst/>
              <a:gdLst/>
              <a:ahLst/>
              <a:cxnLst>
                <a:cxn ang="0">
                  <a:pos x="17" y="0"/>
                </a:cxn>
                <a:cxn ang="0">
                  <a:pos x="14" y="0"/>
                </a:cxn>
                <a:cxn ang="0">
                  <a:pos x="10" y="1"/>
                </a:cxn>
                <a:cxn ang="0">
                  <a:pos x="7" y="3"/>
                </a:cxn>
                <a:cxn ang="0">
                  <a:pos x="5" y="5"/>
                </a:cxn>
                <a:cxn ang="0">
                  <a:pos x="4" y="8"/>
                </a:cxn>
                <a:cxn ang="0">
                  <a:pos x="2" y="11"/>
                </a:cxn>
                <a:cxn ang="0">
                  <a:pos x="0" y="14"/>
                </a:cxn>
                <a:cxn ang="0">
                  <a:pos x="0" y="18"/>
                </a:cxn>
                <a:cxn ang="0">
                  <a:pos x="0" y="21"/>
                </a:cxn>
                <a:cxn ang="0">
                  <a:pos x="2" y="24"/>
                </a:cxn>
                <a:cxn ang="0">
                  <a:pos x="4" y="28"/>
                </a:cxn>
                <a:cxn ang="0">
                  <a:pos x="5" y="29"/>
                </a:cxn>
                <a:cxn ang="0">
                  <a:pos x="7" y="32"/>
                </a:cxn>
                <a:cxn ang="0">
                  <a:pos x="10" y="34"/>
                </a:cxn>
                <a:cxn ang="0">
                  <a:pos x="14" y="34"/>
                </a:cxn>
                <a:cxn ang="0">
                  <a:pos x="17" y="34"/>
                </a:cxn>
                <a:cxn ang="0">
                  <a:pos x="20" y="34"/>
                </a:cxn>
                <a:cxn ang="0">
                  <a:pos x="23" y="34"/>
                </a:cxn>
                <a:cxn ang="0">
                  <a:pos x="27" y="32"/>
                </a:cxn>
                <a:cxn ang="0">
                  <a:pos x="30" y="29"/>
                </a:cxn>
                <a:cxn ang="0">
                  <a:pos x="32" y="28"/>
                </a:cxn>
                <a:cxn ang="0">
                  <a:pos x="33" y="24"/>
                </a:cxn>
                <a:cxn ang="0">
                  <a:pos x="35" y="21"/>
                </a:cxn>
                <a:cxn ang="0">
                  <a:pos x="35" y="18"/>
                </a:cxn>
                <a:cxn ang="0">
                  <a:pos x="35" y="14"/>
                </a:cxn>
                <a:cxn ang="0">
                  <a:pos x="33" y="11"/>
                </a:cxn>
                <a:cxn ang="0">
                  <a:pos x="32" y="8"/>
                </a:cxn>
                <a:cxn ang="0">
                  <a:pos x="30" y="5"/>
                </a:cxn>
                <a:cxn ang="0">
                  <a:pos x="27" y="3"/>
                </a:cxn>
                <a:cxn ang="0">
                  <a:pos x="23" y="1"/>
                </a:cxn>
                <a:cxn ang="0">
                  <a:pos x="20" y="0"/>
                </a:cxn>
                <a:cxn ang="0">
                  <a:pos x="17" y="0"/>
                </a:cxn>
              </a:cxnLst>
              <a:rect l="0" t="0" r="r" b="b"/>
              <a:pathLst>
                <a:path w="35" h="34">
                  <a:moveTo>
                    <a:pt x="17" y="0"/>
                  </a:moveTo>
                  <a:lnTo>
                    <a:pt x="14" y="0"/>
                  </a:lnTo>
                  <a:lnTo>
                    <a:pt x="10" y="1"/>
                  </a:lnTo>
                  <a:lnTo>
                    <a:pt x="7" y="3"/>
                  </a:lnTo>
                  <a:lnTo>
                    <a:pt x="5" y="5"/>
                  </a:lnTo>
                  <a:lnTo>
                    <a:pt x="4" y="8"/>
                  </a:lnTo>
                  <a:lnTo>
                    <a:pt x="2" y="11"/>
                  </a:lnTo>
                  <a:lnTo>
                    <a:pt x="0" y="14"/>
                  </a:lnTo>
                  <a:lnTo>
                    <a:pt x="0" y="18"/>
                  </a:lnTo>
                  <a:lnTo>
                    <a:pt x="0" y="21"/>
                  </a:lnTo>
                  <a:lnTo>
                    <a:pt x="2" y="24"/>
                  </a:lnTo>
                  <a:lnTo>
                    <a:pt x="4" y="28"/>
                  </a:lnTo>
                  <a:lnTo>
                    <a:pt x="5" y="29"/>
                  </a:lnTo>
                  <a:lnTo>
                    <a:pt x="7" y="32"/>
                  </a:lnTo>
                  <a:lnTo>
                    <a:pt x="10" y="34"/>
                  </a:lnTo>
                  <a:lnTo>
                    <a:pt x="14" y="34"/>
                  </a:lnTo>
                  <a:lnTo>
                    <a:pt x="17" y="34"/>
                  </a:lnTo>
                  <a:lnTo>
                    <a:pt x="20" y="34"/>
                  </a:lnTo>
                  <a:lnTo>
                    <a:pt x="23" y="34"/>
                  </a:lnTo>
                  <a:lnTo>
                    <a:pt x="27" y="32"/>
                  </a:lnTo>
                  <a:lnTo>
                    <a:pt x="30" y="29"/>
                  </a:lnTo>
                  <a:lnTo>
                    <a:pt x="32" y="28"/>
                  </a:lnTo>
                  <a:lnTo>
                    <a:pt x="33" y="24"/>
                  </a:lnTo>
                  <a:lnTo>
                    <a:pt x="35" y="21"/>
                  </a:lnTo>
                  <a:lnTo>
                    <a:pt x="35" y="18"/>
                  </a:lnTo>
                  <a:lnTo>
                    <a:pt x="35" y="14"/>
                  </a:lnTo>
                  <a:lnTo>
                    <a:pt x="33" y="11"/>
                  </a:lnTo>
                  <a:lnTo>
                    <a:pt x="32" y="8"/>
                  </a:lnTo>
                  <a:lnTo>
                    <a:pt x="30" y="5"/>
                  </a:lnTo>
                  <a:lnTo>
                    <a:pt x="27" y="3"/>
                  </a:lnTo>
                  <a:lnTo>
                    <a:pt x="23" y="1"/>
                  </a:lnTo>
                  <a:lnTo>
                    <a:pt x="20" y="0"/>
                  </a:lnTo>
                  <a:lnTo>
                    <a:pt x="17" y="0"/>
                  </a:lnTo>
                </a:path>
              </a:pathLst>
            </a:custGeom>
            <a:noFill/>
            <a:ln w="20638">
              <a:solidFill>
                <a:srgbClr val="000000"/>
              </a:solidFill>
              <a:prstDash val="solid"/>
              <a:round/>
              <a:headEnd/>
              <a:tailEnd/>
            </a:ln>
          </p:spPr>
          <p:txBody>
            <a:bodyPr/>
            <a:lstStyle/>
            <a:p>
              <a:endParaRPr lang="zh-CN" altLang="en-US"/>
            </a:p>
          </p:txBody>
        </p:sp>
        <p:sp>
          <p:nvSpPr>
            <p:cNvPr id="296083" name="Freeform 147"/>
            <p:cNvSpPr>
              <a:spLocks/>
            </p:cNvSpPr>
            <p:nvPr/>
          </p:nvSpPr>
          <p:spPr bwMode="auto">
            <a:xfrm>
              <a:off x="3572" y="2305"/>
              <a:ext cx="33" cy="35"/>
            </a:xfrm>
            <a:custGeom>
              <a:avLst/>
              <a:gdLst/>
              <a:ahLst/>
              <a:cxnLst>
                <a:cxn ang="0">
                  <a:pos x="18" y="0"/>
                </a:cxn>
                <a:cxn ang="0">
                  <a:pos x="13" y="0"/>
                </a:cxn>
                <a:cxn ang="0">
                  <a:pos x="10" y="2"/>
                </a:cxn>
                <a:cxn ang="0">
                  <a:pos x="8" y="4"/>
                </a:cxn>
                <a:cxn ang="0">
                  <a:pos x="5" y="5"/>
                </a:cxn>
                <a:cxn ang="0">
                  <a:pos x="3" y="8"/>
                </a:cxn>
                <a:cxn ang="0">
                  <a:pos x="2" y="12"/>
                </a:cxn>
                <a:cxn ang="0">
                  <a:pos x="0" y="15"/>
                </a:cxn>
                <a:cxn ang="0">
                  <a:pos x="0" y="18"/>
                </a:cxn>
                <a:cxn ang="0">
                  <a:pos x="0" y="22"/>
                </a:cxn>
                <a:cxn ang="0">
                  <a:pos x="2" y="25"/>
                </a:cxn>
                <a:cxn ang="0">
                  <a:pos x="3" y="28"/>
                </a:cxn>
                <a:cxn ang="0">
                  <a:pos x="5" y="30"/>
                </a:cxn>
                <a:cxn ang="0">
                  <a:pos x="8" y="33"/>
                </a:cxn>
                <a:cxn ang="0">
                  <a:pos x="10" y="35"/>
                </a:cxn>
                <a:cxn ang="0">
                  <a:pos x="13" y="35"/>
                </a:cxn>
                <a:cxn ang="0">
                  <a:pos x="18" y="35"/>
                </a:cxn>
                <a:cxn ang="0">
                  <a:pos x="21" y="35"/>
                </a:cxn>
                <a:cxn ang="0">
                  <a:pos x="25" y="35"/>
                </a:cxn>
                <a:cxn ang="0">
                  <a:pos x="28" y="33"/>
                </a:cxn>
                <a:cxn ang="0">
                  <a:pos x="29" y="30"/>
                </a:cxn>
                <a:cxn ang="0">
                  <a:pos x="31" y="28"/>
                </a:cxn>
                <a:cxn ang="0">
                  <a:pos x="33" y="25"/>
                </a:cxn>
                <a:cxn ang="0">
                  <a:pos x="34" y="22"/>
                </a:cxn>
                <a:cxn ang="0">
                  <a:pos x="34" y="18"/>
                </a:cxn>
                <a:cxn ang="0">
                  <a:pos x="34" y="15"/>
                </a:cxn>
                <a:cxn ang="0">
                  <a:pos x="33" y="12"/>
                </a:cxn>
                <a:cxn ang="0">
                  <a:pos x="31" y="8"/>
                </a:cxn>
                <a:cxn ang="0">
                  <a:pos x="29" y="5"/>
                </a:cxn>
                <a:cxn ang="0">
                  <a:pos x="28" y="4"/>
                </a:cxn>
                <a:cxn ang="0">
                  <a:pos x="25" y="2"/>
                </a:cxn>
                <a:cxn ang="0">
                  <a:pos x="21" y="0"/>
                </a:cxn>
                <a:cxn ang="0">
                  <a:pos x="18" y="0"/>
                </a:cxn>
              </a:cxnLst>
              <a:rect l="0" t="0" r="r" b="b"/>
              <a:pathLst>
                <a:path w="34" h="35">
                  <a:moveTo>
                    <a:pt x="18" y="0"/>
                  </a:moveTo>
                  <a:lnTo>
                    <a:pt x="13" y="0"/>
                  </a:lnTo>
                  <a:lnTo>
                    <a:pt x="10" y="2"/>
                  </a:lnTo>
                  <a:lnTo>
                    <a:pt x="8" y="4"/>
                  </a:lnTo>
                  <a:lnTo>
                    <a:pt x="5" y="5"/>
                  </a:lnTo>
                  <a:lnTo>
                    <a:pt x="3" y="8"/>
                  </a:lnTo>
                  <a:lnTo>
                    <a:pt x="2" y="12"/>
                  </a:lnTo>
                  <a:lnTo>
                    <a:pt x="0" y="15"/>
                  </a:lnTo>
                  <a:lnTo>
                    <a:pt x="0" y="18"/>
                  </a:lnTo>
                  <a:lnTo>
                    <a:pt x="0" y="22"/>
                  </a:lnTo>
                  <a:lnTo>
                    <a:pt x="2" y="25"/>
                  </a:lnTo>
                  <a:lnTo>
                    <a:pt x="3" y="28"/>
                  </a:lnTo>
                  <a:lnTo>
                    <a:pt x="5" y="30"/>
                  </a:lnTo>
                  <a:lnTo>
                    <a:pt x="8" y="33"/>
                  </a:lnTo>
                  <a:lnTo>
                    <a:pt x="10" y="35"/>
                  </a:lnTo>
                  <a:lnTo>
                    <a:pt x="13" y="35"/>
                  </a:lnTo>
                  <a:lnTo>
                    <a:pt x="18" y="35"/>
                  </a:lnTo>
                  <a:lnTo>
                    <a:pt x="21" y="35"/>
                  </a:lnTo>
                  <a:lnTo>
                    <a:pt x="25" y="35"/>
                  </a:lnTo>
                  <a:lnTo>
                    <a:pt x="28" y="33"/>
                  </a:lnTo>
                  <a:lnTo>
                    <a:pt x="29" y="30"/>
                  </a:lnTo>
                  <a:lnTo>
                    <a:pt x="31" y="28"/>
                  </a:lnTo>
                  <a:lnTo>
                    <a:pt x="33" y="25"/>
                  </a:lnTo>
                  <a:lnTo>
                    <a:pt x="34" y="22"/>
                  </a:lnTo>
                  <a:lnTo>
                    <a:pt x="34" y="18"/>
                  </a:lnTo>
                  <a:lnTo>
                    <a:pt x="34" y="15"/>
                  </a:lnTo>
                  <a:lnTo>
                    <a:pt x="33" y="12"/>
                  </a:lnTo>
                  <a:lnTo>
                    <a:pt x="31" y="8"/>
                  </a:lnTo>
                  <a:lnTo>
                    <a:pt x="29" y="5"/>
                  </a:lnTo>
                  <a:lnTo>
                    <a:pt x="28" y="4"/>
                  </a:lnTo>
                  <a:lnTo>
                    <a:pt x="25" y="2"/>
                  </a:lnTo>
                  <a:lnTo>
                    <a:pt x="21" y="0"/>
                  </a:lnTo>
                  <a:lnTo>
                    <a:pt x="18" y="0"/>
                  </a:lnTo>
                  <a:close/>
                </a:path>
              </a:pathLst>
            </a:custGeom>
            <a:solidFill>
              <a:srgbClr val="000000"/>
            </a:solidFill>
            <a:ln w="9525">
              <a:noFill/>
              <a:round/>
              <a:headEnd/>
              <a:tailEnd/>
            </a:ln>
          </p:spPr>
          <p:txBody>
            <a:bodyPr/>
            <a:lstStyle/>
            <a:p>
              <a:endParaRPr lang="zh-CN" altLang="en-US"/>
            </a:p>
          </p:txBody>
        </p:sp>
        <p:sp>
          <p:nvSpPr>
            <p:cNvPr id="296084" name="Freeform 148"/>
            <p:cNvSpPr>
              <a:spLocks/>
            </p:cNvSpPr>
            <p:nvPr/>
          </p:nvSpPr>
          <p:spPr bwMode="auto">
            <a:xfrm>
              <a:off x="3572" y="2305"/>
              <a:ext cx="33" cy="35"/>
            </a:xfrm>
            <a:custGeom>
              <a:avLst/>
              <a:gdLst/>
              <a:ahLst/>
              <a:cxnLst>
                <a:cxn ang="0">
                  <a:pos x="18" y="0"/>
                </a:cxn>
                <a:cxn ang="0">
                  <a:pos x="13" y="0"/>
                </a:cxn>
                <a:cxn ang="0">
                  <a:pos x="10" y="2"/>
                </a:cxn>
                <a:cxn ang="0">
                  <a:pos x="8" y="4"/>
                </a:cxn>
                <a:cxn ang="0">
                  <a:pos x="5" y="5"/>
                </a:cxn>
                <a:cxn ang="0">
                  <a:pos x="3" y="8"/>
                </a:cxn>
                <a:cxn ang="0">
                  <a:pos x="2" y="12"/>
                </a:cxn>
                <a:cxn ang="0">
                  <a:pos x="0" y="15"/>
                </a:cxn>
                <a:cxn ang="0">
                  <a:pos x="0" y="18"/>
                </a:cxn>
                <a:cxn ang="0">
                  <a:pos x="0" y="22"/>
                </a:cxn>
                <a:cxn ang="0">
                  <a:pos x="2" y="25"/>
                </a:cxn>
                <a:cxn ang="0">
                  <a:pos x="3" y="28"/>
                </a:cxn>
                <a:cxn ang="0">
                  <a:pos x="5" y="30"/>
                </a:cxn>
                <a:cxn ang="0">
                  <a:pos x="8" y="33"/>
                </a:cxn>
                <a:cxn ang="0">
                  <a:pos x="10" y="35"/>
                </a:cxn>
                <a:cxn ang="0">
                  <a:pos x="13" y="35"/>
                </a:cxn>
                <a:cxn ang="0">
                  <a:pos x="18" y="35"/>
                </a:cxn>
                <a:cxn ang="0">
                  <a:pos x="21" y="35"/>
                </a:cxn>
                <a:cxn ang="0">
                  <a:pos x="25" y="35"/>
                </a:cxn>
                <a:cxn ang="0">
                  <a:pos x="28" y="33"/>
                </a:cxn>
                <a:cxn ang="0">
                  <a:pos x="29" y="30"/>
                </a:cxn>
                <a:cxn ang="0">
                  <a:pos x="31" y="28"/>
                </a:cxn>
                <a:cxn ang="0">
                  <a:pos x="33" y="25"/>
                </a:cxn>
                <a:cxn ang="0">
                  <a:pos x="34" y="22"/>
                </a:cxn>
                <a:cxn ang="0">
                  <a:pos x="34" y="18"/>
                </a:cxn>
                <a:cxn ang="0">
                  <a:pos x="34" y="15"/>
                </a:cxn>
                <a:cxn ang="0">
                  <a:pos x="33" y="12"/>
                </a:cxn>
                <a:cxn ang="0">
                  <a:pos x="31" y="8"/>
                </a:cxn>
                <a:cxn ang="0">
                  <a:pos x="29" y="5"/>
                </a:cxn>
                <a:cxn ang="0">
                  <a:pos x="28" y="4"/>
                </a:cxn>
                <a:cxn ang="0">
                  <a:pos x="25" y="2"/>
                </a:cxn>
                <a:cxn ang="0">
                  <a:pos x="21" y="0"/>
                </a:cxn>
                <a:cxn ang="0">
                  <a:pos x="18" y="0"/>
                </a:cxn>
              </a:cxnLst>
              <a:rect l="0" t="0" r="r" b="b"/>
              <a:pathLst>
                <a:path w="34" h="35">
                  <a:moveTo>
                    <a:pt x="18" y="0"/>
                  </a:moveTo>
                  <a:lnTo>
                    <a:pt x="13" y="0"/>
                  </a:lnTo>
                  <a:lnTo>
                    <a:pt x="10" y="2"/>
                  </a:lnTo>
                  <a:lnTo>
                    <a:pt x="8" y="4"/>
                  </a:lnTo>
                  <a:lnTo>
                    <a:pt x="5" y="5"/>
                  </a:lnTo>
                  <a:lnTo>
                    <a:pt x="3" y="8"/>
                  </a:lnTo>
                  <a:lnTo>
                    <a:pt x="2" y="12"/>
                  </a:lnTo>
                  <a:lnTo>
                    <a:pt x="0" y="15"/>
                  </a:lnTo>
                  <a:lnTo>
                    <a:pt x="0" y="18"/>
                  </a:lnTo>
                  <a:lnTo>
                    <a:pt x="0" y="22"/>
                  </a:lnTo>
                  <a:lnTo>
                    <a:pt x="2" y="25"/>
                  </a:lnTo>
                  <a:lnTo>
                    <a:pt x="3" y="28"/>
                  </a:lnTo>
                  <a:lnTo>
                    <a:pt x="5" y="30"/>
                  </a:lnTo>
                  <a:lnTo>
                    <a:pt x="8" y="33"/>
                  </a:lnTo>
                  <a:lnTo>
                    <a:pt x="10" y="35"/>
                  </a:lnTo>
                  <a:lnTo>
                    <a:pt x="13" y="35"/>
                  </a:lnTo>
                  <a:lnTo>
                    <a:pt x="18" y="35"/>
                  </a:lnTo>
                  <a:lnTo>
                    <a:pt x="21" y="35"/>
                  </a:lnTo>
                  <a:lnTo>
                    <a:pt x="25" y="35"/>
                  </a:lnTo>
                  <a:lnTo>
                    <a:pt x="28" y="33"/>
                  </a:lnTo>
                  <a:lnTo>
                    <a:pt x="29" y="30"/>
                  </a:lnTo>
                  <a:lnTo>
                    <a:pt x="31" y="28"/>
                  </a:lnTo>
                  <a:lnTo>
                    <a:pt x="33" y="25"/>
                  </a:lnTo>
                  <a:lnTo>
                    <a:pt x="34" y="22"/>
                  </a:lnTo>
                  <a:lnTo>
                    <a:pt x="34" y="18"/>
                  </a:lnTo>
                  <a:lnTo>
                    <a:pt x="34" y="15"/>
                  </a:lnTo>
                  <a:lnTo>
                    <a:pt x="33" y="12"/>
                  </a:lnTo>
                  <a:lnTo>
                    <a:pt x="31" y="8"/>
                  </a:lnTo>
                  <a:lnTo>
                    <a:pt x="29" y="5"/>
                  </a:lnTo>
                  <a:lnTo>
                    <a:pt x="28" y="4"/>
                  </a:lnTo>
                  <a:lnTo>
                    <a:pt x="25" y="2"/>
                  </a:lnTo>
                  <a:lnTo>
                    <a:pt x="21" y="0"/>
                  </a:lnTo>
                  <a:lnTo>
                    <a:pt x="18" y="0"/>
                  </a:lnTo>
                </a:path>
              </a:pathLst>
            </a:custGeom>
            <a:noFill/>
            <a:ln w="20638">
              <a:solidFill>
                <a:srgbClr val="000000"/>
              </a:solidFill>
              <a:prstDash val="solid"/>
              <a:round/>
              <a:headEnd/>
              <a:tailEnd/>
            </a:ln>
          </p:spPr>
          <p:txBody>
            <a:bodyPr/>
            <a:lstStyle/>
            <a:p>
              <a:endParaRPr lang="zh-CN" altLang="en-US"/>
            </a:p>
          </p:txBody>
        </p:sp>
        <p:sp>
          <p:nvSpPr>
            <p:cNvPr id="296085" name="Freeform 149"/>
            <p:cNvSpPr>
              <a:spLocks/>
            </p:cNvSpPr>
            <p:nvPr/>
          </p:nvSpPr>
          <p:spPr bwMode="auto">
            <a:xfrm>
              <a:off x="4215" y="2305"/>
              <a:ext cx="32" cy="35"/>
            </a:xfrm>
            <a:custGeom>
              <a:avLst/>
              <a:gdLst/>
              <a:ahLst/>
              <a:cxnLst>
                <a:cxn ang="0">
                  <a:pos x="16" y="0"/>
                </a:cxn>
                <a:cxn ang="0">
                  <a:pos x="13" y="0"/>
                </a:cxn>
                <a:cxn ang="0">
                  <a:pos x="10" y="2"/>
                </a:cxn>
                <a:cxn ang="0">
                  <a:pos x="7" y="4"/>
                </a:cxn>
                <a:cxn ang="0">
                  <a:pos x="5" y="5"/>
                </a:cxn>
                <a:cxn ang="0">
                  <a:pos x="3" y="8"/>
                </a:cxn>
                <a:cxn ang="0">
                  <a:pos x="2" y="12"/>
                </a:cxn>
                <a:cxn ang="0">
                  <a:pos x="0" y="15"/>
                </a:cxn>
                <a:cxn ang="0">
                  <a:pos x="0" y="18"/>
                </a:cxn>
                <a:cxn ang="0">
                  <a:pos x="0" y="22"/>
                </a:cxn>
                <a:cxn ang="0">
                  <a:pos x="2" y="25"/>
                </a:cxn>
                <a:cxn ang="0">
                  <a:pos x="3" y="28"/>
                </a:cxn>
                <a:cxn ang="0">
                  <a:pos x="5" y="30"/>
                </a:cxn>
                <a:cxn ang="0">
                  <a:pos x="7" y="33"/>
                </a:cxn>
                <a:cxn ang="0">
                  <a:pos x="10" y="35"/>
                </a:cxn>
                <a:cxn ang="0">
                  <a:pos x="13" y="35"/>
                </a:cxn>
                <a:cxn ang="0">
                  <a:pos x="16" y="35"/>
                </a:cxn>
                <a:cxn ang="0">
                  <a:pos x="21" y="35"/>
                </a:cxn>
                <a:cxn ang="0">
                  <a:pos x="25" y="35"/>
                </a:cxn>
                <a:cxn ang="0">
                  <a:pos x="26" y="33"/>
                </a:cxn>
                <a:cxn ang="0">
                  <a:pos x="29" y="30"/>
                </a:cxn>
                <a:cxn ang="0">
                  <a:pos x="31" y="28"/>
                </a:cxn>
                <a:cxn ang="0">
                  <a:pos x="33" y="25"/>
                </a:cxn>
                <a:cxn ang="0">
                  <a:pos x="34" y="22"/>
                </a:cxn>
                <a:cxn ang="0">
                  <a:pos x="34" y="18"/>
                </a:cxn>
                <a:cxn ang="0">
                  <a:pos x="34" y="15"/>
                </a:cxn>
                <a:cxn ang="0">
                  <a:pos x="33" y="12"/>
                </a:cxn>
                <a:cxn ang="0">
                  <a:pos x="31" y="8"/>
                </a:cxn>
                <a:cxn ang="0">
                  <a:pos x="29" y="5"/>
                </a:cxn>
                <a:cxn ang="0">
                  <a:pos x="26" y="4"/>
                </a:cxn>
                <a:cxn ang="0">
                  <a:pos x="25" y="2"/>
                </a:cxn>
                <a:cxn ang="0">
                  <a:pos x="21" y="0"/>
                </a:cxn>
                <a:cxn ang="0">
                  <a:pos x="16" y="0"/>
                </a:cxn>
              </a:cxnLst>
              <a:rect l="0" t="0" r="r" b="b"/>
              <a:pathLst>
                <a:path w="34" h="35">
                  <a:moveTo>
                    <a:pt x="16" y="0"/>
                  </a:moveTo>
                  <a:lnTo>
                    <a:pt x="13" y="0"/>
                  </a:lnTo>
                  <a:lnTo>
                    <a:pt x="10" y="2"/>
                  </a:lnTo>
                  <a:lnTo>
                    <a:pt x="7" y="4"/>
                  </a:lnTo>
                  <a:lnTo>
                    <a:pt x="5" y="5"/>
                  </a:lnTo>
                  <a:lnTo>
                    <a:pt x="3" y="8"/>
                  </a:lnTo>
                  <a:lnTo>
                    <a:pt x="2" y="12"/>
                  </a:lnTo>
                  <a:lnTo>
                    <a:pt x="0" y="15"/>
                  </a:lnTo>
                  <a:lnTo>
                    <a:pt x="0" y="18"/>
                  </a:lnTo>
                  <a:lnTo>
                    <a:pt x="0" y="22"/>
                  </a:lnTo>
                  <a:lnTo>
                    <a:pt x="2" y="25"/>
                  </a:lnTo>
                  <a:lnTo>
                    <a:pt x="3" y="28"/>
                  </a:lnTo>
                  <a:lnTo>
                    <a:pt x="5" y="30"/>
                  </a:lnTo>
                  <a:lnTo>
                    <a:pt x="7" y="33"/>
                  </a:lnTo>
                  <a:lnTo>
                    <a:pt x="10" y="35"/>
                  </a:lnTo>
                  <a:lnTo>
                    <a:pt x="13" y="35"/>
                  </a:lnTo>
                  <a:lnTo>
                    <a:pt x="16" y="35"/>
                  </a:lnTo>
                  <a:lnTo>
                    <a:pt x="21" y="35"/>
                  </a:lnTo>
                  <a:lnTo>
                    <a:pt x="25" y="35"/>
                  </a:lnTo>
                  <a:lnTo>
                    <a:pt x="26" y="33"/>
                  </a:lnTo>
                  <a:lnTo>
                    <a:pt x="29" y="30"/>
                  </a:lnTo>
                  <a:lnTo>
                    <a:pt x="31" y="28"/>
                  </a:lnTo>
                  <a:lnTo>
                    <a:pt x="33" y="25"/>
                  </a:lnTo>
                  <a:lnTo>
                    <a:pt x="34" y="22"/>
                  </a:lnTo>
                  <a:lnTo>
                    <a:pt x="34" y="18"/>
                  </a:lnTo>
                  <a:lnTo>
                    <a:pt x="34" y="15"/>
                  </a:lnTo>
                  <a:lnTo>
                    <a:pt x="33" y="12"/>
                  </a:lnTo>
                  <a:lnTo>
                    <a:pt x="31" y="8"/>
                  </a:lnTo>
                  <a:lnTo>
                    <a:pt x="29" y="5"/>
                  </a:lnTo>
                  <a:lnTo>
                    <a:pt x="26" y="4"/>
                  </a:lnTo>
                  <a:lnTo>
                    <a:pt x="25" y="2"/>
                  </a:lnTo>
                  <a:lnTo>
                    <a:pt x="21" y="0"/>
                  </a:lnTo>
                  <a:lnTo>
                    <a:pt x="16" y="0"/>
                  </a:lnTo>
                  <a:close/>
                </a:path>
              </a:pathLst>
            </a:custGeom>
            <a:solidFill>
              <a:srgbClr val="000000"/>
            </a:solidFill>
            <a:ln w="9525">
              <a:noFill/>
              <a:round/>
              <a:headEnd/>
              <a:tailEnd/>
            </a:ln>
          </p:spPr>
          <p:txBody>
            <a:bodyPr/>
            <a:lstStyle/>
            <a:p>
              <a:endParaRPr lang="zh-CN" altLang="en-US"/>
            </a:p>
          </p:txBody>
        </p:sp>
        <p:sp>
          <p:nvSpPr>
            <p:cNvPr id="296086" name="Freeform 150"/>
            <p:cNvSpPr>
              <a:spLocks/>
            </p:cNvSpPr>
            <p:nvPr/>
          </p:nvSpPr>
          <p:spPr bwMode="auto">
            <a:xfrm>
              <a:off x="4215" y="2305"/>
              <a:ext cx="32" cy="35"/>
            </a:xfrm>
            <a:custGeom>
              <a:avLst/>
              <a:gdLst/>
              <a:ahLst/>
              <a:cxnLst>
                <a:cxn ang="0">
                  <a:pos x="16" y="0"/>
                </a:cxn>
                <a:cxn ang="0">
                  <a:pos x="13" y="0"/>
                </a:cxn>
                <a:cxn ang="0">
                  <a:pos x="10" y="2"/>
                </a:cxn>
                <a:cxn ang="0">
                  <a:pos x="7" y="4"/>
                </a:cxn>
                <a:cxn ang="0">
                  <a:pos x="5" y="5"/>
                </a:cxn>
                <a:cxn ang="0">
                  <a:pos x="3" y="8"/>
                </a:cxn>
                <a:cxn ang="0">
                  <a:pos x="2" y="12"/>
                </a:cxn>
                <a:cxn ang="0">
                  <a:pos x="0" y="15"/>
                </a:cxn>
                <a:cxn ang="0">
                  <a:pos x="0" y="18"/>
                </a:cxn>
                <a:cxn ang="0">
                  <a:pos x="0" y="22"/>
                </a:cxn>
                <a:cxn ang="0">
                  <a:pos x="2" y="25"/>
                </a:cxn>
                <a:cxn ang="0">
                  <a:pos x="3" y="28"/>
                </a:cxn>
                <a:cxn ang="0">
                  <a:pos x="5" y="30"/>
                </a:cxn>
                <a:cxn ang="0">
                  <a:pos x="7" y="33"/>
                </a:cxn>
                <a:cxn ang="0">
                  <a:pos x="10" y="35"/>
                </a:cxn>
                <a:cxn ang="0">
                  <a:pos x="13" y="35"/>
                </a:cxn>
                <a:cxn ang="0">
                  <a:pos x="16" y="35"/>
                </a:cxn>
                <a:cxn ang="0">
                  <a:pos x="21" y="35"/>
                </a:cxn>
                <a:cxn ang="0">
                  <a:pos x="25" y="35"/>
                </a:cxn>
                <a:cxn ang="0">
                  <a:pos x="26" y="33"/>
                </a:cxn>
                <a:cxn ang="0">
                  <a:pos x="29" y="30"/>
                </a:cxn>
                <a:cxn ang="0">
                  <a:pos x="31" y="28"/>
                </a:cxn>
                <a:cxn ang="0">
                  <a:pos x="33" y="25"/>
                </a:cxn>
                <a:cxn ang="0">
                  <a:pos x="34" y="22"/>
                </a:cxn>
                <a:cxn ang="0">
                  <a:pos x="34" y="18"/>
                </a:cxn>
                <a:cxn ang="0">
                  <a:pos x="34" y="15"/>
                </a:cxn>
                <a:cxn ang="0">
                  <a:pos x="33" y="12"/>
                </a:cxn>
                <a:cxn ang="0">
                  <a:pos x="31" y="8"/>
                </a:cxn>
                <a:cxn ang="0">
                  <a:pos x="29" y="5"/>
                </a:cxn>
                <a:cxn ang="0">
                  <a:pos x="26" y="4"/>
                </a:cxn>
                <a:cxn ang="0">
                  <a:pos x="25" y="2"/>
                </a:cxn>
                <a:cxn ang="0">
                  <a:pos x="21" y="0"/>
                </a:cxn>
                <a:cxn ang="0">
                  <a:pos x="16" y="0"/>
                </a:cxn>
              </a:cxnLst>
              <a:rect l="0" t="0" r="r" b="b"/>
              <a:pathLst>
                <a:path w="34" h="35">
                  <a:moveTo>
                    <a:pt x="16" y="0"/>
                  </a:moveTo>
                  <a:lnTo>
                    <a:pt x="13" y="0"/>
                  </a:lnTo>
                  <a:lnTo>
                    <a:pt x="10" y="2"/>
                  </a:lnTo>
                  <a:lnTo>
                    <a:pt x="7" y="4"/>
                  </a:lnTo>
                  <a:lnTo>
                    <a:pt x="5" y="5"/>
                  </a:lnTo>
                  <a:lnTo>
                    <a:pt x="3" y="8"/>
                  </a:lnTo>
                  <a:lnTo>
                    <a:pt x="2" y="12"/>
                  </a:lnTo>
                  <a:lnTo>
                    <a:pt x="0" y="15"/>
                  </a:lnTo>
                  <a:lnTo>
                    <a:pt x="0" y="18"/>
                  </a:lnTo>
                  <a:lnTo>
                    <a:pt x="0" y="22"/>
                  </a:lnTo>
                  <a:lnTo>
                    <a:pt x="2" y="25"/>
                  </a:lnTo>
                  <a:lnTo>
                    <a:pt x="3" y="28"/>
                  </a:lnTo>
                  <a:lnTo>
                    <a:pt x="5" y="30"/>
                  </a:lnTo>
                  <a:lnTo>
                    <a:pt x="7" y="33"/>
                  </a:lnTo>
                  <a:lnTo>
                    <a:pt x="10" y="35"/>
                  </a:lnTo>
                  <a:lnTo>
                    <a:pt x="13" y="35"/>
                  </a:lnTo>
                  <a:lnTo>
                    <a:pt x="16" y="35"/>
                  </a:lnTo>
                  <a:lnTo>
                    <a:pt x="21" y="35"/>
                  </a:lnTo>
                  <a:lnTo>
                    <a:pt x="25" y="35"/>
                  </a:lnTo>
                  <a:lnTo>
                    <a:pt x="26" y="33"/>
                  </a:lnTo>
                  <a:lnTo>
                    <a:pt x="29" y="30"/>
                  </a:lnTo>
                  <a:lnTo>
                    <a:pt x="31" y="28"/>
                  </a:lnTo>
                  <a:lnTo>
                    <a:pt x="33" y="25"/>
                  </a:lnTo>
                  <a:lnTo>
                    <a:pt x="34" y="22"/>
                  </a:lnTo>
                  <a:lnTo>
                    <a:pt x="34" y="18"/>
                  </a:lnTo>
                  <a:lnTo>
                    <a:pt x="34" y="15"/>
                  </a:lnTo>
                  <a:lnTo>
                    <a:pt x="33" y="12"/>
                  </a:lnTo>
                  <a:lnTo>
                    <a:pt x="31" y="8"/>
                  </a:lnTo>
                  <a:lnTo>
                    <a:pt x="29" y="5"/>
                  </a:lnTo>
                  <a:lnTo>
                    <a:pt x="26" y="4"/>
                  </a:lnTo>
                  <a:lnTo>
                    <a:pt x="25" y="2"/>
                  </a:lnTo>
                  <a:lnTo>
                    <a:pt x="21" y="0"/>
                  </a:lnTo>
                  <a:lnTo>
                    <a:pt x="16" y="0"/>
                  </a:lnTo>
                </a:path>
              </a:pathLst>
            </a:custGeom>
            <a:noFill/>
            <a:ln w="20638">
              <a:solidFill>
                <a:srgbClr val="000000"/>
              </a:solidFill>
              <a:prstDash val="solid"/>
              <a:round/>
              <a:headEnd/>
              <a:tailEnd/>
            </a:ln>
          </p:spPr>
          <p:txBody>
            <a:bodyPr/>
            <a:lstStyle/>
            <a:p>
              <a:endParaRPr lang="zh-CN" altLang="en-US"/>
            </a:p>
          </p:txBody>
        </p:sp>
        <p:sp>
          <p:nvSpPr>
            <p:cNvPr id="296087" name="Freeform 151"/>
            <p:cNvSpPr>
              <a:spLocks/>
            </p:cNvSpPr>
            <p:nvPr/>
          </p:nvSpPr>
          <p:spPr bwMode="auto">
            <a:xfrm>
              <a:off x="4215" y="2888"/>
              <a:ext cx="32" cy="35"/>
            </a:xfrm>
            <a:custGeom>
              <a:avLst/>
              <a:gdLst/>
              <a:ahLst/>
              <a:cxnLst>
                <a:cxn ang="0">
                  <a:pos x="16" y="0"/>
                </a:cxn>
                <a:cxn ang="0">
                  <a:pos x="13" y="0"/>
                </a:cxn>
                <a:cxn ang="0">
                  <a:pos x="10" y="0"/>
                </a:cxn>
                <a:cxn ang="0">
                  <a:pos x="7" y="2"/>
                </a:cxn>
                <a:cxn ang="0">
                  <a:pos x="5" y="5"/>
                </a:cxn>
                <a:cxn ang="0">
                  <a:pos x="3" y="7"/>
                </a:cxn>
                <a:cxn ang="0">
                  <a:pos x="2" y="10"/>
                </a:cxn>
                <a:cxn ang="0">
                  <a:pos x="0" y="14"/>
                </a:cxn>
                <a:cxn ang="0">
                  <a:pos x="0" y="17"/>
                </a:cxn>
                <a:cxn ang="0">
                  <a:pos x="0" y="20"/>
                </a:cxn>
                <a:cxn ang="0">
                  <a:pos x="2" y="23"/>
                </a:cxn>
                <a:cxn ang="0">
                  <a:pos x="3" y="27"/>
                </a:cxn>
                <a:cxn ang="0">
                  <a:pos x="5" y="30"/>
                </a:cxn>
                <a:cxn ang="0">
                  <a:pos x="7" y="32"/>
                </a:cxn>
                <a:cxn ang="0">
                  <a:pos x="10" y="33"/>
                </a:cxn>
                <a:cxn ang="0">
                  <a:pos x="13" y="35"/>
                </a:cxn>
                <a:cxn ang="0">
                  <a:pos x="16" y="35"/>
                </a:cxn>
                <a:cxn ang="0">
                  <a:pos x="21" y="35"/>
                </a:cxn>
                <a:cxn ang="0">
                  <a:pos x="25" y="33"/>
                </a:cxn>
                <a:cxn ang="0">
                  <a:pos x="26" y="32"/>
                </a:cxn>
                <a:cxn ang="0">
                  <a:pos x="29" y="30"/>
                </a:cxn>
                <a:cxn ang="0">
                  <a:pos x="31" y="27"/>
                </a:cxn>
                <a:cxn ang="0">
                  <a:pos x="33" y="23"/>
                </a:cxn>
                <a:cxn ang="0">
                  <a:pos x="34" y="20"/>
                </a:cxn>
                <a:cxn ang="0">
                  <a:pos x="34" y="17"/>
                </a:cxn>
                <a:cxn ang="0">
                  <a:pos x="34" y="14"/>
                </a:cxn>
                <a:cxn ang="0">
                  <a:pos x="33" y="10"/>
                </a:cxn>
                <a:cxn ang="0">
                  <a:pos x="31" y="7"/>
                </a:cxn>
                <a:cxn ang="0">
                  <a:pos x="29" y="5"/>
                </a:cxn>
                <a:cxn ang="0">
                  <a:pos x="26" y="2"/>
                </a:cxn>
                <a:cxn ang="0">
                  <a:pos x="25" y="0"/>
                </a:cxn>
                <a:cxn ang="0">
                  <a:pos x="21" y="0"/>
                </a:cxn>
                <a:cxn ang="0">
                  <a:pos x="16" y="0"/>
                </a:cxn>
              </a:cxnLst>
              <a:rect l="0" t="0" r="r" b="b"/>
              <a:pathLst>
                <a:path w="34" h="35">
                  <a:moveTo>
                    <a:pt x="16" y="0"/>
                  </a:moveTo>
                  <a:lnTo>
                    <a:pt x="13" y="0"/>
                  </a:lnTo>
                  <a:lnTo>
                    <a:pt x="10" y="0"/>
                  </a:lnTo>
                  <a:lnTo>
                    <a:pt x="7" y="2"/>
                  </a:lnTo>
                  <a:lnTo>
                    <a:pt x="5" y="5"/>
                  </a:lnTo>
                  <a:lnTo>
                    <a:pt x="3" y="7"/>
                  </a:lnTo>
                  <a:lnTo>
                    <a:pt x="2" y="10"/>
                  </a:lnTo>
                  <a:lnTo>
                    <a:pt x="0" y="14"/>
                  </a:lnTo>
                  <a:lnTo>
                    <a:pt x="0" y="17"/>
                  </a:lnTo>
                  <a:lnTo>
                    <a:pt x="0" y="20"/>
                  </a:lnTo>
                  <a:lnTo>
                    <a:pt x="2" y="23"/>
                  </a:lnTo>
                  <a:lnTo>
                    <a:pt x="3" y="27"/>
                  </a:lnTo>
                  <a:lnTo>
                    <a:pt x="5" y="30"/>
                  </a:lnTo>
                  <a:lnTo>
                    <a:pt x="7" y="32"/>
                  </a:lnTo>
                  <a:lnTo>
                    <a:pt x="10" y="33"/>
                  </a:lnTo>
                  <a:lnTo>
                    <a:pt x="13" y="35"/>
                  </a:lnTo>
                  <a:lnTo>
                    <a:pt x="16" y="35"/>
                  </a:lnTo>
                  <a:lnTo>
                    <a:pt x="21" y="35"/>
                  </a:lnTo>
                  <a:lnTo>
                    <a:pt x="25" y="33"/>
                  </a:lnTo>
                  <a:lnTo>
                    <a:pt x="26" y="32"/>
                  </a:lnTo>
                  <a:lnTo>
                    <a:pt x="29" y="30"/>
                  </a:lnTo>
                  <a:lnTo>
                    <a:pt x="31" y="27"/>
                  </a:lnTo>
                  <a:lnTo>
                    <a:pt x="33" y="23"/>
                  </a:lnTo>
                  <a:lnTo>
                    <a:pt x="34" y="20"/>
                  </a:lnTo>
                  <a:lnTo>
                    <a:pt x="34" y="17"/>
                  </a:lnTo>
                  <a:lnTo>
                    <a:pt x="34" y="14"/>
                  </a:lnTo>
                  <a:lnTo>
                    <a:pt x="33" y="10"/>
                  </a:lnTo>
                  <a:lnTo>
                    <a:pt x="31" y="7"/>
                  </a:lnTo>
                  <a:lnTo>
                    <a:pt x="29" y="5"/>
                  </a:lnTo>
                  <a:lnTo>
                    <a:pt x="26" y="2"/>
                  </a:lnTo>
                  <a:lnTo>
                    <a:pt x="25" y="0"/>
                  </a:lnTo>
                  <a:lnTo>
                    <a:pt x="21" y="0"/>
                  </a:lnTo>
                  <a:lnTo>
                    <a:pt x="16" y="0"/>
                  </a:lnTo>
                  <a:close/>
                </a:path>
              </a:pathLst>
            </a:custGeom>
            <a:solidFill>
              <a:srgbClr val="000000"/>
            </a:solidFill>
            <a:ln w="9525">
              <a:noFill/>
              <a:round/>
              <a:headEnd/>
              <a:tailEnd/>
            </a:ln>
          </p:spPr>
          <p:txBody>
            <a:bodyPr/>
            <a:lstStyle/>
            <a:p>
              <a:endParaRPr lang="zh-CN" altLang="en-US"/>
            </a:p>
          </p:txBody>
        </p:sp>
        <p:sp>
          <p:nvSpPr>
            <p:cNvPr id="296088" name="Freeform 152"/>
            <p:cNvSpPr>
              <a:spLocks/>
            </p:cNvSpPr>
            <p:nvPr/>
          </p:nvSpPr>
          <p:spPr bwMode="auto">
            <a:xfrm>
              <a:off x="4215" y="2888"/>
              <a:ext cx="32" cy="35"/>
            </a:xfrm>
            <a:custGeom>
              <a:avLst/>
              <a:gdLst/>
              <a:ahLst/>
              <a:cxnLst>
                <a:cxn ang="0">
                  <a:pos x="16" y="0"/>
                </a:cxn>
                <a:cxn ang="0">
                  <a:pos x="13" y="0"/>
                </a:cxn>
                <a:cxn ang="0">
                  <a:pos x="10" y="0"/>
                </a:cxn>
                <a:cxn ang="0">
                  <a:pos x="7" y="2"/>
                </a:cxn>
                <a:cxn ang="0">
                  <a:pos x="5" y="5"/>
                </a:cxn>
                <a:cxn ang="0">
                  <a:pos x="3" y="7"/>
                </a:cxn>
                <a:cxn ang="0">
                  <a:pos x="2" y="10"/>
                </a:cxn>
                <a:cxn ang="0">
                  <a:pos x="0" y="14"/>
                </a:cxn>
                <a:cxn ang="0">
                  <a:pos x="0" y="17"/>
                </a:cxn>
                <a:cxn ang="0">
                  <a:pos x="0" y="20"/>
                </a:cxn>
                <a:cxn ang="0">
                  <a:pos x="2" y="23"/>
                </a:cxn>
                <a:cxn ang="0">
                  <a:pos x="3" y="27"/>
                </a:cxn>
                <a:cxn ang="0">
                  <a:pos x="5" y="30"/>
                </a:cxn>
                <a:cxn ang="0">
                  <a:pos x="7" y="32"/>
                </a:cxn>
                <a:cxn ang="0">
                  <a:pos x="10" y="33"/>
                </a:cxn>
                <a:cxn ang="0">
                  <a:pos x="13" y="35"/>
                </a:cxn>
                <a:cxn ang="0">
                  <a:pos x="16" y="35"/>
                </a:cxn>
                <a:cxn ang="0">
                  <a:pos x="21" y="35"/>
                </a:cxn>
                <a:cxn ang="0">
                  <a:pos x="25" y="33"/>
                </a:cxn>
                <a:cxn ang="0">
                  <a:pos x="26" y="32"/>
                </a:cxn>
                <a:cxn ang="0">
                  <a:pos x="29" y="30"/>
                </a:cxn>
                <a:cxn ang="0">
                  <a:pos x="31" y="27"/>
                </a:cxn>
                <a:cxn ang="0">
                  <a:pos x="33" y="23"/>
                </a:cxn>
                <a:cxn ang="0">
                  <a:pos x="34" y="20"/>
                </a:cxn>
                <a:cxn ang="0">
                  <a:pos x="34" y="17"/>
                </a:cxn>
                <a:cxn ang="0">
                  <a:pos x="34" y="14"/>
                </a:cxn>
                <a:cxn ang="0">
                  <a:pos x="33" y="10"/>
                </a:cxn>
                <a:cxn ang="0">
                  <a:pos x="31" y="7"/>
                </a:cxn>
                <a:cxn ang="0">
                  <a:pos x="29" y="5"/>
                </a:cxn>
                <a:cxn ang="0">
                  <a:pos x="26" y="2"/>
                </a:cxn>
                <a:cxn ang="0">
                  <a:pos x="25" y="0"/>
                </a:cxn>
                <a:cxn ang="0">
                  <a:pos x="21" y="0"/>
                </a:cxn>
                <a:cxn ang="0">
                  <a:pos x="16" y="0"/>
                </a:cxn>
              </a:cxnLst>
              <a:rect l="0" t="0" r="r" b="b"/>
              <a:pathLst>
                <a:path w="34" h="35">
                  <a:moveTo>
                    <a:pt x="16" y="0"/>
                  </a:moveTo>
                  <a:lnTo>
                    <a:pt x="13" y="0"/>
                  </a:lnTo>
                  <a:lnTo>
                    <a:pt x="10" y="0"/>
                  </a:lnTo>
                  <a:lnTo>
                    <a:pt x="7" y="2"/>
                  </a:lnTo>
                  <a:lnTo>
                    <a:pt x="5" y="5"/>
                  </a:lnTo>
                  <a:lnTo>
                    <a:pt x="3" y="7"/>
                  </a:lnTo>
                  <a:lnTo>
                    <a:pt x="2" y="10"/>
                  </a:lnTo>
                  <a:lnTo>
                    <a:pt x="0" y="14"/>
                  </a:lnTo>
                  <a:lnTo>
                    <a:pt x="0" y="17"/>
                  </a:lnTo>
                  <a:lnTo>
                    <a:pt x="0" y="20"/>
                  </a:lnTo>
                  <a:lnTo>
                    <a:pt x="2" y="23"/>
                  </a:lnTo>
                  <a:lnTo>
                    <a:pt x="3" y="27"/>
                  </a:lnTo>
                  <a:lnTo>
                    <a:pt x="5" y="30"/>
                  </a:lnTo>
                  <a:lnTo>
                    <a:pt x="7" y="32"/>
                  </a:lnTo>
                  <a:lnTo>
                    <a:pt x="10" y="33"/>
                  </a:lnTo>
                  <a:lnTo>
                    <a:pt x="13" y="35"/>
                  </a:lnTo>
                  <a:lnTo>
                    <a:pt x="16" y="35"/>
                  </a:lnTo>
                  <a:lnTo>
                    <a:pt x="21" y="35"/>
                  </a:lnTo>
                  <a:lnTo>
                    <a:pt x="25" y="33"/>
                  </a:lnTo>
                  <a:lnTo>
                    <a:pt x="26" y="32"/>
                  </a:lnTo>
                  <a:lnTo>
                    <a:pt x="29" y="30"/>
                  </a:lnTo>
                  <a:lnTo>
                    <a:pt x="31" y="27"/>
                  </a:lnTo>
                  <a:lnTo>
                    <a:pt x="33" y="23"/>
                  </a:lnTo>
                  <a:lnTo>
                    <a:pt x="34" y="20"/>
                  </a:lnTo>
                  <a:lnTo>
                    <a:pt x="34" y="17"/>
                  </a:lnTo>
                  <a:lnTo>
                    <a:pt x="34" y="14"/>
                  </a:lnTo>
                  <a:lnTo>
                    <a:pt x="33" y="10"/>
                  </a:lnTo>
                  <a:lnTo>
                    <a:pt x="31" y="7"/>
                  </a:lnTo>
                  <a:lnTo>
                    <a:pt x="29" y="5"/>
                  </a:lnTo>
                  <a:lnTo>
                    <a:pt x="26" y="2"/>
                  </a:lnTo>
                  <a:lnTo>
                    <a:pt x="25" y="0"/>
                  </a:lnTo>
                  <a:lnTo>
                    <a:pt x="21" y="0"/>
                  </a:lnTo>
                  <a:lnTo>
                    <a:pt x="16" y="0"/>
                  </a:lnTo>
                </a:path>
              </a:pathLst>
            </a:custGeom>
            <a:noFill/>
            <a:ln w="20638">
              <a:solidFill>
                <a:srgbClr val="000000"/>
              </a:solidFill>
              <a:prstDash val="solid"/>
              <a:round/>
              <a:headEnd/>
              <a:tailEnd/>
            </a:ln>
          </p:spPr>
          <p:txBody>
            <a:bodyPr/>
            <a:lstStyle/>
            <a:p>
              <a:endParaRPr lang="zh-CN" altLang="en-US"/>
            </a:p>
          </p:txBody>
        </p:sp>
        <p:sp>
          <p:nvSpPr>
            <p:cNvPr id="296089" name="Freeform 153"/>
            <p:cNvSpPr>
              <a:spLocks/>
            </p:cNvSpPr>
            <p:nvPr/>
          </p:nvSpPr>
          <p:spPr bwMode="auto">
            <a:xfrm>
              <a:off x="4426" y="2888"/>
              <a:ext cx="33" cy="36"/>
            </a:xfrm>
            <a:custGeom>
              <a:avLst/>
              <a:gdLst/>
              <a:ahLst/>
              <a:cxnLst>
                <a:cxn ang="0">
                  <a:pos x="17" y="0"/>
                </a:cxn>
                <a:cxn ang="0">
                  <a:pos x="13" y="2"/>
                </a:cxn>
                <a:cxn ang="0">
                  <a:pos x="10" y="2"/>
                </a:cxn>
                <a:cxn ang="0">
                  <a:pos x="7" y="4"/>
                </a:cxn>
                <a:cxn ang="0">
                  <a:pos x="5" y="7"/>
                </a:cxn>
                <a:cxn ang="0">
                  <a:pos x="4" y="9"/>
                </a:cxn>
                <a:cxn ang="0">
                  <a:pos x="2" y="12"/>
                </a:cxn>
                <a:cxn ang="0">
                  <a:pos x="0" y="15"/>
                </a:cxn>
                <a:cxn ang="0">
                  <a:pos x="0" y="18"/>
                </a:cxn>
                <a:cxn ang="0">
                  <a:pos x="0" y="22"/>
                </a:cxn>
                <a:cxn ang="0">
                  <a:pos x="2" y="25"/>
                </a:cxn>
                <a:cxn ang="0">
                  <a:pos x="4" y="28"/>
                </a:cxn>
                <a:cxn ang="0">
                  <a:pos x="5" y="32"/>
                </a:cxn>
                <a:cxn ang="0">
                  <a:pos x="7" y="33"/>
                </a:cxn>
                <a:cxn ang="0">
                  <a:pos x="10" y="35"/>
                </a:cxn>
                <a:cxn ang="0">
                  <a:pos x="13" y="35"/>
                </a:cxn>
                <a:cxn ang="0">
                  <a:pos x="17" y="36"/>
                </a:cxn>
                <a:cxn ang="0">
                  <a:pos x="22" y="35"/>
                </a:cxn>
                <a:cxn ang="0">
                  <a:pos x="25" y="35"/>
                </a:cxn>
                <a:cxn ang="0">
                  <a:pos x="27" y="33"/>
                </a:cxn>
                <a:cxn ang="0">
                  <a:pos x="30" y="32"/>
                </a:cxn>
                <a:cxn ang="0">
                  <a:pos x="32" y="28"/>
                </a:cxn>
                <a:cxn ang="0">
                  <a:pos x="33" y="25"/>
                </a:cxn>
                <a:cxn ang="0">
                  <a:pos x="35" y="22"/>
                </a:cxn>
                <a:cxn ang="0">
                  <a:pos x="35" y="18"/>
                </a:cxn>
                <a:cxn ang="0">
                  <a:pos x="35" y="15"/>
                </a:cxn>
                <a:cxn ang="0">
                  <a:pos x="33" y="12"/>
                </a:cxn>
                <a:cxn ang="0">
                  <a:pos x="32" y="9"/>
                </a:cxn>
                <a:cxn ang="0">
                  <a:pos x="30" y="7"/>
                </a:cxn>
                <a:cxn ang="0">
                  <a:pos x="27" y="4"/>
                </a:cxn>
                <a:cxn ang="0">
                  <a:pos x="25" y="2"/>
                </a:cxn>
                <a:cxn ang="0">
                  <a:pos x="22" y="2"/>
                </a:cxn>
                <a:cxn ang="0">
                  <a:pos x="17" y="0"/>
                </a:cxn>
              </a:cxnLst>
              <a:rect l="0" t="0" r="r" b="b"/>
              <a:pathLst>
                <a:path w="35" h="36">
                  <a:moveTo>
                    <a:pt x="17" y="0"/>
                  </a:moveTo>
                  <a:lnTo>
                    <a:pt x="13" y="2"/>
                  </a:lnTo>
                  <a:lnTo>
                    <a:pt x="10" y="2"/>
                  </a:lnTo>
                  <a:lnTo>
                    <a:pt x="7" y="4"/>
                  </a:lnTo>
                  <a:lnTo>
                    <a:pt x="5" y="7"/>
                  </a:lnTo>
                  <a:lnTo>
                    <a:pt x="4" y="9"/>
                  </a:lnTo>
                  <a:lnTo>
                    <a:pt x="2" y="12"/>
                  </a:lnTo>
                  <a:lnTo>
                    <a:pt x="0" y="15"/>
                  </a:lnTo>
                  <a:lnTo>
                    <a:pt x="0" y="18"/>
                  </a:lnTo>
                  <a:lnTo>
                    <a:pt x="0" y="22"/>
                  </a:lnTo>
                  <a:lnTo>
                    <a:pt x="2" y="25"/>
                  </a:lnTo>
                  <a:lnTo>
                    <a:pt x="4" y="28"/>
                  </a:lnTo>
                  <a:lnTo>
                    <a:pt x="5" y="32"/>
                  </a:lnTo>
                  <a:lnTo>
                    <a:pt x="7" y="33"/>
                  </a:lnTo>
                  <a:lnTo>
                    <a:pt x="10" y="35"/>
                  </a:lnTo>
                  <a:lnTo>
                    <a:pt x="13" y="35"/>
                  </a:lnTo>
                  <a:lnTo>
                    <a:pt x="17" y="36"/>
                  </a:lnTo>
                  <a:lnTo>
                    <a:pt x="22" y="35"/>
                  </a:lnTo>
                  <a:lnTo>
                    <a:pt x="25" y="35"/>
                  </a:lnTo>
                  <a:lnTo>
                    <a:pt x="27" y="33"/>
                  </a:lnTo>
                  <a:lnTo>
                    <a:pt x="30" y="32"/>
                  </a:lnTo>
                  <a:lnTo>
                    <a:pt x="32" y="28"/>
                  </a:lnTo>
                  <a:lnTo>
                    <a:pt x="33" y="25"/>
                  </a:lnTo>
                  <a:lnTo>
                    <a:pt x="35" y="22"/>
                  </a:lnTo>
                  <a:lnTo>
                    <a:pt x="35" y="18"/>
                  </a:lnTo>
                  <a:lnTo>
                    <a:pt x="35" y="15"/>
                  </a:lnTo>
                  <a:lnTo>
                    <a:pt x="33" y="12"/>
                  </a:lnTo>
                  <a:lnTo>
                    <a:pt x="32" y="9"/>
                  </a:lnTo>
                  <a:lnTo>
                    <a:pt x="30" y="7"/>
                  </a:lnTo>
                  <a:lnTo>
                    <a:pt x="27" y="4"/>
                  </a:lnTo>
                  <a:lnTo>
                    <a:pt x="25" y="2"/>
                  </a:lnTo>
                  <a:lnTo>
                    <a:pt x="22" y="2"/>
                  </a:lnTo>
                  <a:lnTo>
                    <a:pt x="17" y="0"/>
                  </a:lnTo>
                  <a:close/>
                </a:path>
              </a:pathLst>
            </a:custGeom>
            <a:solidFill>
              <a:srgbClr val="000000"/>
            </a:solidFill>
            <a:ln w="9525">
              <a:noFill/>
              <a:round/>
              <a:headEnd/>
              <a:tailEnd/>
            </a:ln>
          </p:spPr>
          <p:txBody>
            <a:bodyPr/>
            <a:lstStyle/>
            <a:p>
              <a:endParaRPr lang="zh-CN" altLang="en-US"/>
            </a:p>
          </p:txBody>
        </p:sp>
        <p:sp>
          <p:nvSpPr>
            <p:cNvPr id="296090" name="Freeform 154"/>
            <p:cNvSpPr>
              <a:spLocks/>
            </p:cNvSpPr>
            <p:nvPr/>
          </p:nvSpPr>
          <p:spPr bwMode="auto">
            <a:xfrm>
              <a:off x="4426" y="2888"/>
              <a:ext cx="33" cy="36"/>
            </a:xfrm>
            <a:custGeom>
              <a:avLst/>
              <a:gdLst/>
              <a:ahLst/>
              <a:cxnLst>
                <a:cxn ang="0">
                  <a:pos x="17" y="0"/>
                </a:cxn>
                <a:cxn ang="0">
                  <a:pos x="13" y="2"/>
                </a:cxn>
                <a:cxn ang="0">
                  <a:pos x="10" y="2"/>
                </a:cxn>
                <a:cxn ang="0">
                  <a:pos x="7" y="4"/>
                </a:cxn>
                <a:cxn ang="0">
                  <a:pos x="5" y="7"/>
                </a:cxn>
                <a:cxn ang="0">
                  <a:pos x="4" y="9"/>
                </a:cxn>
                <a:cxn ang="0">
                  <a:pos x="2" y="12"/>
                </a:cxn>
                <a:cxn ang="0">
                  <a:pos x="0" y="15"/>
                </a:cxn>
                <a:cxn ang="0">
                  <a:pos x="0" y="18"/>
                </a:cxn>
                <a:cxn ang="0">
                  <a:pos x="0" y="22"/>
                </a:cxn>
                <a:cxn ang="0">
                  <a:pos x="2" y="25"/>
                </a:cxn>
                <a:cxn ang="0">
                  <a:pos x="4" y="28"/>
                </a:cxn>
                <a:cxn ang="0">
                  <a:pos x="5" y="32"/>
                </a:cxn>
                <a:cxn ang="0">
                  <a:pos x="7" y="33"/>
                </a:cxn>
                <a:cxn ang="0">
                  <a:pos x="10" y="35"/>
                </a:cxn>
                <a:cxn ang="0">
                  <a:pos x="13" y="35"/>
                </a:cxn>
                <a:cxn ang="0">
                  <a:pos x="17" y="36"/>
                </a:cxn>
                <a:cxn ang="0">
                  <a:pos x="22" y="35"/>
                </a:cxn>
                <a:cxn ang="0">
                  <a:pos x="25" y="35"/>
                </a:cxn>
                <a:cxn ang="0">
                  <a:pos x="27" y="33"/>
                </a:cxn>
                <a:cxn ang="0">
                  <a:pos x="30" y="32"/>
                </a:cxn>
                <a:cxn ang="0">
                  <a:pos x="32" y="28"/>
                </a:cxn>
                <a:cxn ang="0">
                  <a:pos x="33" y="25"/>
                </a:cxn>
                <a:cxn ang="0">
                  <a:pos x="35" y="22"/>
                </a:cxn>
                <a:cxn ang="0">
                  <a:pos x="35" y="18"/>
                </a:cxn>
                <a:cxn ang="0">
                  <a:pos x="35" y="15"/>
                </a:cxn>
                <a:cxn ang="0">
                  <a:pos x="33" y="12"/>
                </a:cxn>
                <a:cxn ang="0">
                  <a:pos x="32" y="9"/>
                </a:cxn>
                <a:cxn ang="0">
                  <a:pos x="30" y="7"/>
                </a:cxn>
                <a:cxn ang="0">
                  <a:pos x="27" y="4"/>
                </a:cxn>
                <a:cxn ang="0">
                  <a:pos x="25" y="2"/>
                </a:cxn>
                <a:cxn ang="0">
                  <a:pos x="22" y="2"/>
                </a:cxn>
                <a:cxn ang="0">
                  <a:pos x="17" y="0"/>
                </a:cxn>
              </a:cxnLst>
              <a:rect l="0" t="0" r="r" b="b"/>
              <a:pathLst>
                <a:path w="35" h="36">
                  <a:moveTo>
                    <a:pt x="17" y="0"/>
                  </a:moveTo>
                  <a:lnTo>
                    <a:pt x="13" y="2"/>
                  </a:lnTo>
                  <a:lnTo>
                    <a:pt x="10" y="2"/>
                  </a:lnTo>
                  <a:lnTo>
                    <a:pt x="7" y="4"/>
                  </a:lnTo>
                  <a:lnTo>
                    <a:pt x="5" y="7"/>
                  </a:lnTo>
                  <a:lnTo>
                    <a:pt x="4" y="9"/>
                  </a:lnTo>
                  <a:lnTo>
                    <a:pt x="2" y="12"/>
                  </a:lnTo>
                  <a:lnTo>
                    <a:pt x="0" y="15"/>
                  </a:lnTo>
                  <a:lnTo>
                    <a:pt x="0" y="18"/>
                  </a:lnTo>
                  <a:lnTo>
                    <a:pt x="0" y="22"/>
                  </a:lnTo>
                  <a:lnTo>
                    <a:pt x="2" y="25"/>
                  </a:lnTo>
                  <a:lnTo>
                    <a:pt x="4" y="28"/>
                  </a:lnTo>
                  <a:lnTo>
                    <a:pt x="5" y="32"/>
                  </a:lnTo>
                  <a:lnTo>
                    <a:pt x="7" y="33"/>
                  </a:lnTo>
                  <a:lnTo>
                    <a:pt x="10" y="35"/>
                  </a:lnTo>
                  <a:lnTo>
                    <a:pt x="13" y="35"/>
                  </a:lnTo>
                  <a:lnTo>
                    <a:pt x="17" y="36"/>
                  </a:lnTo>
                  <a:lnTo>
                    <a:pt x="22" y="35"/>
                  </a:lnTo>
                  <a:lnTo>
                    <a:pt x="25" y="35"/>
                  </a:lnTo>
                  <a:lnTo>
                    <a:pt x="27" y="33"/>
                  </a:lnTo>
                  <a:lnTo>
                    <a:pt x="30" y="32"/>
                  </a:lnTo>
                  <a:lnTo>
                    <a:pt x="32" y="28"/>
                  </a:lnTo>
                  <a:lnTo>
                    <a:pt x="33" y="25"/>
                  </a:lnTo>
                  <a:lnTo>
                    <a:pt x="35" y="22"/>
                  </a:lnTo>
                  <a:lnTo>
                    <a:pt x="35" y="18"/>
                  </a:lnTo>
                  <a:lnTo>
                    <a:pt x="35" y="15"/>
                  </a:lnTo>
                  <a:lnTo>
                    <a:pt x="33" y="12"/>
                  </a:lnTo>
                  <a:lnTo>
                    <a:pt x="32" y="9"/>
                  </a:lnTo>
                  <a:lnTo>
                    <a:pt x="30" y="7"/>
                  </a:lnTo>
                  <a:lnTo>
                    <a:pt x="27" y="4"/>
                  </a:lnTo>
                  <a:lnTo>
                    <a:pt x="25" y="2"/>
                  </a:lnTo>
                  <a:lnTo>
                    <a:pt x="22" y="2"/>
                  </a:lnTo>
                  <a:lnTo>
                    <a:pt x="17" y="0"/>
                  </a:lnTo>
                </a:path>
              </a:pathLst>
            </a:custGeom>
            <a:noFill/>
            <a:ln w="20638">
              <a:solidFill>
                <a:srgbClr val="000000"/>
              </a:solidFill>
              <a:prstDash val="solid"/>
              <a:round/>
              <a:headEnd/>
              <a:tailEnd/>
            </a:ln>
          </p:spPr>
          <p:txBody>
            <a:bodyPr/>
            <a:lstStyle/>
            <a:p>
              <a:endParaRPr lang="zh-CN" altLang="en-US"/>
            </a:p>
          </p:txBody>
        </p:sp>
        <p:sp>
          <p:nvSpPr>
            <p:cNvPr id="296091" name="Rectangle 155"/>
            <p:cNvSpPr>
              <a:spLocks noChangeArrowheads="1"/>
            </p:cNvSpPr>
            <p:nvPr/>
          </p:nvSpPr>
          <p:spPr bwMode="auto">
            <a:xfrm>
              <a:off x="2653" y="2750"/>
              <a:ext cx="62" cy="216"/>
            </a:xfrm>
            <a:prstGeom prst="rect">
              <a:avLst/>
            </a:prstGeom>
            <a:noFill/>
            <a:ln w="9525">
              <a:noFill/>
              <a:miter lim="800000"/>
              <a:headEnd/>
              <a:tailEnd/>
            </a:ln>
          </p:spPr>
          <p:txBody>
            <a:bodyPr wrap="none" lIns="0" tIns="0" rIns="0" bIns="0">
              <a:spAutoFit/>
            </a:bodyPr>
            <a:lstStyle/>
            <a:p>
              <a:pPr>
                <a:spcBef>
                  <a:spcPct val="50000"/>
                </a:spcBef>
              </a:pPr>
              <a:r>
                <a:rPr kumimoji="1" lang="en-US" altLang="zh-CN" sz="2400" b="1" i="1">
                  <a:solidFill>
                    <a:srgbClr val="000066"/>
                  </a:solidFill>
                  <a:latin typeface="Times New Roman" pitchFamily="18" charset="0"/>
                  <a:ea typeface="楷体_GB2312" pitchFamily="49" charset="-122"/>
                </a:rPr>
                <a:t>v</a:t>
              </a:r>
              <a:endParaRPr kumimoji="1" lang="en-US" altLang="zh-CN" sz="2400" b="1">
                <a:solidFill>
                  <a:srgbClr val="000066"/>
                </a:solidFill>
                <a:latin typeface="Times New Roman" pitchFamily="18" charset="0"/>
                <a:ea typeface="楷体_GB2312" pitchFamily="49" charset="-122"/>
              </a:endParaRPr>
            </a:p>
          </p:txBody>
        </p:sp>
        <p:sp>
          <p:nvSpPr>
            <p:cNvPr id="296092" name="Rectangle 156"/>
            <p:cNvSpPr>
              <a:spLocks noChangeArrowheads="1"/>
            </p:cNvSpPr>
            <p:nvPr/>
          </p:nvSpPr>
          <p:spPr bwMode="auto">
            <a:xfrm>
              <a:off x="2744" y="2874"/>
              <a:ext cx="27" cy="108"/>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200" b="1">
                  <a:solidFill>
                    <a:srgbClr val="000066"/>
                  </a:solidFill>
                  <a:latin typeface="Times New Roman" pitchFamily="18" charset="0"/>
                  <a:ea typeface="楷体_GB2312" pitchFamily="49" charset="-122"/>
                </a:rPr>
                <a:t>I</a:t>
              </a:r>
            </a:p>
          </p:txBody>
        </p:sp>
        <p:sp>
          <p:nvSpPr>
            <p:cNvPr id="296093" name="Rectangle 157"/>
            <p:cNvSpPr>
              <a:spLocks noChangeArrowheads="1"/>
            </p:cNvSpPr>
            <p:nvPr/>
          </p:nvSpPr>
          <p:spPr bwMode="auto">
            <a:xfrm>
              <a:off x="2851" y="2503"/>
              <a:ext cx="55"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D</a:t>
              </a:r>
              <a:endParaRPr kumimoji="1" lang="en-US" altLang="zh-CN" sz="2400" b="1">
                <a:solidFill>
                  <a:srgbClr val="000066"/>
                </a:solidFill>
                <a:latin typeface="Times New Roman" pitchFamily="18" charset="0"/>
                <a:ea typeface="楷体_GB2312" pitchFamily="49" charset="-122"/>
              </a:endParaRPr>
            </a:p>
          </p:txBody>
        </p:sp>
        <p:sp>
          <p:nvSpPr>
            <p:cNvPr id="296094" name="Rectangle 158"/>
            <p:cNvSpPr>
              <a:spLocks noChangeArrowheads="1"/>
            </p:cNvSpPr>
            <p:nvPr/>
          </p:nvSpPr>
          <p:spPr bwMode="auto">
            <a:xfrm>
              <a:off x="2922" y="2546"/>
              <a:ext cx="26"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1</a:t>
              </a:r>
              <a:endParaRPr kumimoji="1" lang="en-US" altLang="zh-CN" sz="2400" b="1">
                <a:solidFill>
                  <a:srgbClr val="000066"/>
                </a:solidFill>
                <a:latin typeface="Times New Roman" pitchFamily="18" charset="0"/>
                <a:ea typeface="楷体_GB2312" pitchFamily="49" charset="-122"/>
              </a:endParaRPr>
            </a:p>
          </p:txBody>
        </p:sp>
        <p:sp>
          <p:nvSpPr>
            <p:cNvPr id="296095" name="Rectangle 159"/>
            <p:cNvSpPr>
              <a:spLocks noChangeArrowheads="1"/>
            </p:cNvSpPr>
            <p:nvPr/>
          </p:nvSpPr>
          <p:spPr bwMode="auto">
            <a:xfrm>
              <a:off x="2954" y="2546"/>
              <a:ext cx="13"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096" name="Rectangle 160"/>
            <p:cNvSpPr>
              <a:spLocks noChangeArrowheads="1"/>
            </p:cNvSpPr>
            <p:nvPr/>
          </p:nvSpPr>
          <p:spPr bwMode="auto">
            <a:xfrm>
              <a:off x="2845" y="3049"/>
              <a:ext cx="55"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D</a:t>
              </a:r>
              <a:endParaRPr kumimoji="1" lang="en-US" altLang="zh-CN" sz="2400" b="1">
                <a:solidFill>
                  <a:srgbClr val="000066"/>
                </a:solidFill>
                <a:latin typeface="Times New Roman" pitchFamily="18" charset="0"/>
                <a:ea typeface="楷体_GB2312" pitchFamily="49" charset="-122"/>
              </a:endParaRPr>
            </a:p>
          </p:txBody>
        </p:sp>
        <p:sp>
          <p:nvSpPr>
            <p:cNvPr id="296097" name="Rectangle 161"/>
            <p:cNvSpPr>
              <a:spLocks noChangeArrowheads="1"/>
            </p:cNvSpPr>
            <p:nvPr/>
          </p:nvSpPr>
          <p:spPr bwMode="auto">
            <a:xfrm>
              <a:off x="2915" y="3092"/>
              <a:ext cx="26"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2</a:t>
              </a:r>
              <a:endParaRPr kumimoji="1" lang="en-US" altLang="zh-CN" sz="2400" b="1">
                <a:solidFill>
                  <a:srgbClr val="000066"/>
                </a:solidFill>
                <a:latin typeface="Times New Roman" pitchFamily="18" charset="0"/>
                <a:ea typeface="楷体_GB2312" pitchFamily="49" charset="-122"/>
              </a:endParaRPr>
            </a:p>
          </p:txBody>
        </p:sp>
        <p:sp>
          <p:nvSpPr>
            <p:cNvPr id="296098" name="Rectangle 162"/>
            <p:cNvSpPr>
              <a:spLocks noChangeArrowheads="1"/>
            </p:cNvSpPr>
            <p:nvPr/>
          </p:nvSpPr>
          <p:spPr bwMode="auto">
            <a:xfrm>
              <a:off x="2949" y="3092"/>
              <a:ext cx="13"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099" name="Rectangle 163"/>
            <p:cNvSpPr>
              <a:spLocks noChangeArrowheads="1"/>
            </p:cNvSpPr>
            <p:nvPr/>
          </p:nvSpPr>
          <p:spPr bwMode="auto">
            <a:xfrm>
              <a:off x="3386" y="2416"/>
              <a:ext cx="50"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T</a:t>
              </a:r>
              <a:endParaRPr kumimoji="1" lang="en-US" altLang="zh-CN" sz="2400" b="1">
                <a:solidFill>
                  <a:srgbClr val="000066"/>
                </a:solidFill>
                <a:latin typeface="Times New Roman" pitchFamily="18" charset="0"/>
                <a:ea typeface="楷体_GB2312" pitchFamily="49" charset="-122"/>
              </a:endParaRPr>
            </a:p>
          </p:txBody>
        </p:sp>
        <p:sp>
          <p:nvSpPr>
            <p:cNvPr id="296100" name="Rectangle 164"/>
            <p:cNvSpPr>
              <a:spLocks noChangeArrowheads="1"/>
            </p:cNvSpPr>
            <p:nvPr/>
          </p:nvSpPr>
          <p:spPr bwMode="auto">
            <a:xfrm>
              <a:off x="3446" y="2459"/>
              <a:ext cx="32"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P</a:t>
              </a:r>
              <a:endParaRPr kumimoji="1" lang="en-US" altLang="zh-CN" sz="2400" b="1">
                <a:solidFill>
                  <a:srgbClr val="000066"/>
                </a:solidFill>
                <a:latin typeface="Times New Roman" pitchFamily="18" charset="0"/>
                <a:ea typeface="楷体_GB2312" pitchFamily="49" charset="-122"/>
              </a:endParaRPr>
            </a:p>
          </p:txBody>
        </p:sp>
        <p:sp>
          <p:nvSpPr>
            <p:cNvPr id="296101" name="Rectangle 165"/>
            <p:cNvSpPr>
              <a:spLocks noChangeArrowheads="1"/>
            </p:cNvSpPr>
            <p:nvPr/>
          </p:nvSpPr>
          <p:spPr bwMode="auto">
            <a:xfrm>
              <a:off x="3482" y="2459"/>
              <a:ext cx="13"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02" name="Rectangle 166"/>
            <p:cNvSpPr>
              <a:spLocks noChangeArrowheads="1"/>
            </p:cNvSpPr>
            <p:nvPr/>
          </p:nvSpPr>
          <p:spPr bwMode="auto">
            <a:xfrm>
              <a:off x="3380" y="2970"/>
              <a:ext cx="50"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T</a:t>
              </a:r>
              <a:endParaRPr kumimoji="1" lang="en-US" altLang="zh-CN" sz="2400" b="1">
                <a:solidFill>
                  <a:srgbClr val="000066"/>
                </a:solidFill>
                <a:latin typeface="Times New Roman" pitchFamily="18" charset="0"/>
                <a:ea typeface="楷体_GB2312" pitchFamily="49" charset="-122"/>
              </a:endParaRPr>
            </a:p>
          </p:txBody>
        </p:sp>
        <p:sp>
          <p:nvSpPr>
            <p:cNvPr id="296103" name="Rectangle 167"/>
            <p:cNvSpPr>
              <a:spLocks noChangeArrowheads="1"/>
            </p:cNvSpPr>
            <p:nvPr/>
          </p:nvSpPr>
          <p:spPr bwMode="auto">
            <a:xfrm>
              <a:off x="3440" y="3013"/>
              <a:ext cx="38"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N</a:t>
              </a:r>
              <a:endParaRPr kumimoji="1" lang="en-US" altLang="zh-CN" sz="2400" b="1">
                <a:solidFill>
                  <a:srgbClr val="000066"/>
                </a:solidFill>
                <a:latin typeface="Times New Roman" pitchFamily="18" charset="0"/>
                <a:ea typeface="楷体_GB2312" pitchFamily="49" charset="-122"/>
              </a:endParaRPr>
            </a:p>
          </p:txBody>
        </p:sp>
        <p:sp>
          <p:nvSpPr>
            <p:cNvPr id="296104" name="Rectangle 168"/>
            <p:cNvSpPr>
              <a:spLocks noChangeArrowheads="1"/>
            </p:cNvSpPr>
            <p:nvPr/>
          </p:nvSpPr>
          <p:spPr bwMode="auto">
            <a:xfrm>
              <a:off x="3487" y="3013"/>
              <a:ext cx="13"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05" name="Rectangle 169"/>
            <p:cNvSpPr>
              <a:spLocks noChangeArrowheads="1"/>
            </p:cNvSpPr>
            <p:nvPr/>
          </p:nvSpPr>
          <p:spPr bwMode="auto">
            <a:xfrm>
              <a:off x="3804" y="2780"/>
              <a:ext cx="34"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i="1">
                  <a:solidFill>
                    <a:srgbClr val="000066"/>
                  </a:solidFill>
                  <a:latin typeface="Times New Roman" pitchFamily="18" charset="0"/>
                  <a:ea typeface="楷体_GB2312" pitchFamily="49" charset="-122"/>
                </a:rPr>
                <a:t>v</a:t>
              </a:r>
              <a:endParaRPr kumimoji="1" lang="en-US" altLang="zh-CN" sz="2400" b="1">
                <a:solidFill>
                  <a:srgbClr val="000066"/>
                </a:solidFill>
                <a:latin typeface="Times New Roman" pitchFamily="18" charset="0"/>
                <a:ea typeface="楷体_GB2312" pitchFamily="49" charset="-122"/>
              </a:endParaRPr>
            </a:p>
          </p:txBody>
        </p:sp>
        <p:sp>
          <p:nvSpPr>
            <p:cNvPr id="296106" name="Rectangle 170"/>
            <p:cNvSpPr>
              <a:spLocks noChangeArrowheads="1"/>
            </p:cNvSpPr>
            <p:nvPr/>
          </p:nvSpPr>
          <p:spPr bwMode="auto">
            <a:xfrm>
              <a:off x="3856" y="2822"/>
              <a:ext cx="67"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O1</a:t>
              </a:r>
              <a:endParaRPr kumimoji="1" lang="en-US" altLang="zh-CN" sz="2400" b="1">
                <a:solidFill>
                  <a:srgbClr val="000066"/>
                </a:solidFill>
                <a:latin typeface="Times New Roman" pitchFamily="18" charset="0"/>
                <a:ea typeface="楷体_GB2312" pitchFamily="49" charset="-122"/>
              </a:endParaRPr>
            </a:p>
          </p:txBody>
        </p:sp>
        <p:sp>
          <p:nvSpPr>
            <p:cNvPr id="296107" name="Rectangle 171"/>
            <p:cNvSpPr>
              <a:spLocks noChangeArrowheads="1"/>
            </p:cNvSpPr>
            <p:nvPr/>
          </p:nvSpPr>
          <p:spPr bwMode="auto">
            <a:xfrm>
              <a:off x="3937" y="2822"/>
              <a:ext cx="13"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08" name="Rectangle 172"/>
            <p:cNvSpPr>
              <a:spLocks noChangeArrowheads="1"/>
            </p:cNvSpPr>
            <p:nvPr/>
          </p:nvSpPr>
          <p:spPr bwMode="auto">
            <a:xfrm>
              <a:off x="3807" y="3190"/>
              <a:ext cx="55"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R</a:t>
              </a:r>
              <a:endParaRPr kumimoji="1" lang="en-US" altLang="zh-CN" sz="2400" b="1">
                <a:solidFill>
                  <a:srgbClr val="000066"/>
                </a:solidFill>
                <a:latin typeface="Times New Roman" pitchFamily="18" charset="0"/>
                <a:ea typeface="楷体_GB2312" pitchFamily="49" charset="-122"/>
              </a:endParaRPr>
            </a:p>
          </p:txBody>
        </p:sp>
        <p:sp>
          <p:nvSpPr>
            <p:cNvPr id="296109" name="Rectangle 173"/>
            <p:cNvSpPr>
              <a:spLocks noChangeArrowheads="1"/>
            </p:cNvSpPr>
            <p:nvPr/>
          </p:nvSpPr>
          <p:spPr bwMode="auto">
            <a:xfrm>
              <a:off x="3873" y="3233"/>
              <a:ext cx="13"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10" name="Rectangle 174"/>
            <p:cNvSpPr>
              <a:spLocks noChangeArrowheads="1"/>
            </p:cNvSpPr>
            <p:nvPr/>
          </p:nvSpPr>
          <p:spPr bwMode="auto">
            <a:xfrm>
              <a:off x="4279" y="3632"/>
              <a:ext cx="55"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C</a:t>
              </a:r>
              <a:endParaRPr kumimoji="1" lang="en-US" altLang="zh-CN" sz="2400" b="1">
                <a:solidFill>
                  <a:srgbClr val="000066"/>
                </a:solidFill>
                <a:latin typeface="Times New Roman" pitchFamily="18" charset="0"/>
                <a:ea typeface="楷体_GB2312" pitchFamily="49" charset="-122"/>
              </a:endParaRPr>
            </a:p>
          </p:txBody>
        </p:sp>
        <p:sp>
          <p:nvSpPr>
            <p:cNvPr id="296111" name="Rectangle 175"/>
            <p:cNvSpPr>
              <a:spLocks noChangeArrowheads="1"/>
            </p:cNvSpPr>
            <p:nvPr/>
          </p:nvSpPr>
          <p:spPr bwMode="auto">
            <a:xfrm>
              <a:off x="4345" y="3675"/>
              <a:ext cx="13"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12" name="Rectangle 176"/>
            <p:cNvSpPr>
              <a:spLocks noChangeArrowheads="1"/>
            </p:cNvSpPr>
            <p:nvPr/>
          </p:nvSpPr>
          <p:spPr bwMode="auto">
            <a:xfrm>
              <a:off x="4069" y="3173"/>
              <a:ext cx="55"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D</a:t>
              </a:r>
              <a:endParaRPr kumimoji="1" lang="en-US" altLang="zh-CN" sz="2400" b="1">
                <a:solidFill>
                  <a:srgbClr val="000066"/>
                </a:solidFill>
                <a:latin typeface="Times New Roman" pitchFamily="18" charset="0"/>
                <a:ea typeface="楷体_GB2312" pitchFamily="49" charset="-122"/>
              </a:endParaRPr>
            </a:p>
          </p:txBody>
        </p:sp>
        <p:sp>
          <p:nvSpPr>
            <p:cNvPr id="296113" name="Rectangle 177"/>
            <p:cNvSpPr>
              <a:spLocks noChangeArrowheads="1"/>
            </p:cNvSpPr>
            <p:nvPr/>
          </p:nvSpPr>
          <p:spPr bwMode="auto">
            <a:xfrm>
              <a:off x="4140" y="3216"/>
              <a:ext cx="26"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4</a:t>
              </a:r>
              <a:endParaRPr kumimoji="1" lang="en-US" altLang="zh-CN" sz="2400" b="1">
                <a:solidFill>
                  <a:srgbClr val="000066"/>
                </a:solidFill>
                <a:latin typeface="Times New Roman" pitchFamily="18" charset="0"/>
                <a:ea typeface="楷体_GB2312" pitchFamily="49" charset="-122"/>
              </a:endParaRPr>
            </a:p>
          </p:txBody>
        </p:sp>
        <p:sp>
          <p:nvSpPr>
            <p:cNvPr id="296114" name="Rectangle 178"/>
            <p:cNvSpPr>
              <a:spLocks noChangeArrowheads="1"/>
            </p:cNvSpPr>
            <p:nvPr/>
          </p:nvSpPr>
          <p:spPr bwMode="auto">
            <a:xfrm>
              <a:off x="4173" y="3173"/>
              <a:ext cx="19"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15" name="Rectangle 179"/>
            <p:cNvSpPr>
              <a:spLocks noChangeArrowheads="1"/>
            </p:cNvSpPr>
            <p:nvPr/>
          </p:nvSpPr>
          <p:spPr bwMode="auto">
            <a:xfrm>
              <a:off x="4069" y="2559"/>
              <a:ext cx="55"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D</a:t>
              </a:r>
              <a:endParaRPr kumimoji="1" lang="en-US" altLang="zh-CN" sz="2400" b="1">
                <a:solidFill>
                  <a:srgbClr val="000066"/>
                </a:solidFill>
                <a:latin typeface="Times New Roman" pitchFamily="18" charset="0"/>
                <a:ea typeface="楷体_GB2312" pitchFamily="49" charset="-122"/>
              </a:endParaRPr>
            </a:p>
          </p:txBody>
        </p:sp>
        <p:sp>
          <p:nvSpPr>
            <p:cNvPr id="296116" name="Rectangle 180"/>
            <p:cNvSpPr>
              <a:spLocks noChangeArrowheads="1"/>
            </p:cNvSpPr>
            <p:nvPr/>
          </p:nvSpPr>
          <p:spPr bwMode="auto">
            <a:xfrm>
              <a:off x="4140" y="2602"/>
              <a:ext cx="26"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3</a:t>
              </a:r>
              <a:endParaRPr kumimoji="1" lang="en-US" altLang="zh-CN" sz="2400" b="1">
                <a:solidFill>
                  <a:srgbClr val="000066"/>
                </a:solidFill>
                <a:latin typeface="Times New Roman" pitchFamily="18" charset="0"/>
                <a:ea typeface="楷体_GB2312" pitchFamily="49" charset="-122"/>
              </a:endParaRPr>
            </a:p>
          </p:txBody>
        </p:sp>
        <p:sp>
          <p:nvSpPr>
            <p:cNvPr id="296117" name="Rectangle 181"/>
            <p:cNvSpPr>
              <a:spLocks noChangeArrowheads="1"/>
            </p:cNvSpPr>
            <p:nvPr/>
          </p:nvSpPr>
          <p:spPr bwMode="auto">
            <a:xfrm>
              <a:off x="4173" y="2559"/>
              <a:ext cx="19"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18" name="Rectangle 182"/>
            <p:cNvSpPr>
              <a:spLocks noChangeArrowheads="1"/>
            </p:cNvSpPr>
            <p:nvPr/>
          </p:nvSpPr>
          <p:spPr bwMode="auto">
            <a:xfrm>
              <a:off x="4611" y="2410"/>
              <a:ext cx="50"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T</a:t>
              </a:r>
              <a:endParaRPr kumimoji="1" lang="en-US" altLang="zh-CN" sz="2400" b="1">
                <a:solidFill>
                  <a:srgbClr val="000066"/>
                </a:solidFill>
                <a:latin typeface="Times New Roman" pitchFamily="18" charset="0"/>
                <a:ea typeface="楷体_GB2312" pitchFamily="49" charset="-122"/>
              </a:endParaRPr>
            </a:p>
          </p:txBody>
        </p:sp>
        <p:sp>
          <p:nvSpPr>
            <p:cNvPr id="296119" name="Rectangle 183"/>
            <p:cNvSpPr>
              <a:spLocks noChangeArrowheads="1"/>
            </p:cNvSpPr>
            <p:nvPr/>
          </p:nvSpPr>
          <p:spPr bwMode="auto">
            <a:xfrm>
              <a:off x="4670" y="2453"/>
              <a:ext cx="32"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P</a:t>
              </a:r>
              <a:endParaRPr kumimoji="1" lang="en-US" altLang="zh-CN" sz="2400" b="1">
                <a:solidFill>
                  <a:srgbClr val="000066"/>
                </a:solidFill>
                <a:latin typeface="Times New Roman" pitchFamily="18" charset="0"/>
                <a:ea typeface="楷体_GB2312" pitchFamily="49" charset="-122"/>
              </a:endParaRPr>
            </a:p>
          </p:txBody>
        </p:sp>
        <p:sp>
          <p:nvSpPr>
            <p:cNvPr id="296120" name="Rectangle 184"/>
            <p:cNvSpPr>
              <a:spLocks noChangeArrowheads="1"/>
            </p:cNvSpPr>
            <p:nvPr/>
          </p:nvSpPr>
          <p:spPr bwMode="auto">
            <a:xfrm>
              <a:off x="4706" y="2410"/>
              <a:ext cx="19"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21" name="Rectangle 185"/>
            <p:cNvSpPr>
              <a:spLocks noChangeArrowheads="1"/>
            </p:cNvSpPr>
            <p:nvPr/>
          </p:nvSpPr>
          <p:spPr bwMode="auto">
            <a:xfrm>
              <a:off x="4604" y="2967"/>
              <a:ext cx="50"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T</a:t>
              </a:r>
              <a:endParaRPr kumimoji="1" lang="en-US" altLang="zh-CN" sz="2400" b="1">
                <a:solidFill>
                  <a:srgbClr val="000066"/>
                </a:solidFill>
                <a:latin typeface="Times New Roman" pitchFamily="18" charset="0"/>
                <a:ea typeface="楷体_GB2312" pitchFamily="49" charset="-122"/>
              </a:endParaRPr>
            </a:p>
          </p:txBody>
        </p:sp>
        <p:sp>
          <p:nvSpPr>
            <p:cNvPr id="296122" name="Rectangle 186"/>
            <p:cNvSpPr>
              <a:spLocks noChangeArrowheads="1"/>
            </p:cNvSpPr>
            <p:nvPr/>
          </p:nvSpPr>
          <p:spPr bwMode="auto">
            <a:xfrm>
              <a:off x="4664" y="3010"/>
              <a:ext cx="38"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N</a:t>
              </a:r>
              <a:endParaRPr kumimoji="1" lang="en-US" altLang="zh-CN" sz="2400" b="1">
                <a:solidFill>
                  <a:srgbClr val="000066"/>
                </a:solidFill>
                <a:latin typeface="Times New Roman" pitchFamily="18" charset="0"/>
                <a:ea typeface="楷体_GB2312" pitchFamily="49" charset="-122"/>
              </a:endParaRPr>
            </a:p>
          </p:txBody>
        </p:sp>
        <p:sp>
          <p:nvSpPr>
            <p:cNvPr id="296123" name="Rectangle 187"/>
            <p:cNvSpPr>
              <a:spLocks noChangeArrowheads="1"/>
            </p:cNvSpPr>
            <p:nvPr/>
          </p:nvSpPr>
          <p:spPr bwMode="auto">
            <a:xfrm>
              <a:off x="4711" y="2967"/>
              <a:ext cx="19"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24" name="Rectangle 188"/>
            <p:cNvSpPr>
              <a:spLocks noChangeArrowheads="1"/>
            </p:cNvSpPr>
            <p:nvPr/>
          </p:nvSpPr>
          <p:spPr bwMode="auto">
            <a:xfrm>
              <a:off x="4946" y="2771"/>
              <a:ext cx="34"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i="1">
                  <a:solidFill>
                    <a:srgbClr val="000066"/>
                  </a:solidFill>
                  <a:latin typeface="Times New Roman" pitchFamily="18" charset="0"/>
                  <a:ea typeface="楷体_GB2312" pitchFamily="49" charset="-122"/>
                </a:rPr>
                <a:t>v</a:t>
              </a:r>
              <a:endParaRPr kumimoji="1" lang="en-US" altLang="zh-CN" sz="2400" b="1">
                <a:solidFill>
                  <a:srgbClr val="000066"/>
                </a:solidFill>
                <a:latin typeface="Times New Roman" pitchFamily="18" charset="0"/>
                <a:ea typeface="楷体_GB2312" pitchFamily="49" charset="-122"/>
              </a:endParaRPr>
            </a:p>
          </p:txBody>
        </p:sp>
        <p:sp>
          <p:nvSpPr>
            <p:cNvPr id="296125" name="Rectangle 189"/>
            <p:cNvSpPr>
              <a:spLocks noChangeArrowheads="1"/>
            </p:cNvSpPr>
            <p:nvPr/>
          </p:nvSpPr>
          <p:spPr bwMode="auto">
            <a:xfrm>
              <a:off x="5000" y="2812"/>
              <a:ext cx="41"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O</a:t>
              </a:r>
              <a:endParaRPr kumimoji="1" lang="en-US" altLang="zh-CN" sz="2400" b="1">
                <a:solidFill>
                  <a:srgbClr val="000066"/>
                </a:solidFill>
                <a:latin typeface="Times New Roman" pitchFamily="18" charset="0"/>
                <a:ea typeface="楷体_GB2312" pitchFamily="49" charset="-122"/>
              </a:endParaRPr>
            </a:p>
          </p:txBody>
        </p:sp>
        <p:sp>
          <p:nvSpPr>
            <p:cNvPr id="296126" name="Rectangle 190"/>
            <p:cNvSpPr>
              <a:spLocks noChangeArrowheads="1"/>
            </p:cNvSpPr>
            <p:nvPr/>
          </p:nvSpPr>
          <p:spPr bwMode="auto">
            <a:xfrm>
              <a:off x="3279" y="2190"/>
              <a:ext cx="59"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G</a:t>
              </a:r>
              <a:endParaRPr kumimoji="1" lang="en-US" altLang="zh-CN" sz="2400" b="1">
                <a:solidFill>
                  <a:srgbClr val="000066"/>
                </a:solidFill>
                <a:latin typeface="Times New Roman" pitchFamily="18" charset="0"/>
                <a:ea typeface="楷体_GB2312" pitchFamily="49" charset="-122"/>
              </a:endParaRPr>
            </a:p>
          </p:txBody>
        </p:sp>
        <p:sp>
          <p:nvSpPr>
            <p:cNvPr id="296127" name="Rectangle 191"/>
            <p:cNvSpPr>
              <a:spLocks noChangeArrowheads="1"/>
            </p:cNvSpPr>
            <p:nvPr/>
          </p:nvSpPr>
          <p:spPr bwMode="auto">
            <a:xfrm>
              <a:off x="3350" y="2233"/>
              <a:ext cx="26"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1</a:t>
              </a:r>
              <a:endParaRPr kumimoji="1" lang="en-US" altLang="zh-CN" sz="2400" b="1">
                <a:solidFill>
                  <a:srgbClr val="000066"/>
                </a:solidFill>
                <a:latin typeface="Times New Roman" pitchFamily="18" charset="0"/>
                <a:ea typeface="楷体_GB2312" pitchFamily="49" charset="-122"/>
              </a:endParaRPr>
            </a:p>
          </p:txBody>
        </p:sp>
        <p:sp>
          <p:nvSpPr>
            <p:cNvPr id="296128" name="Rectangle 192"/>
            <p:cNvSpPr>
              <a:spLocks noChangeArrowheads="1"/>
            </p:cNvSpPr>
            <p:nvPr/>
          </p:nvSpPr>
          <p:spPr bwMode="auto">
            <a:xfrm>
              <a:off x="3384" y="2233"/>
              <a:ext cx="13"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29" name="Rectangle 193"/>
            <p:cNvSpPr>
              <a:spLocks noChangeArrowheads="1"/>
            </p:cNvSpPr>
            <p:nvPr/>
          </p:nvSpPr>
          <p:spPr bwMode="auto">
            <a:xfrm>
              <a:off x="4477" y="2190"/>
              <a:ext cx="59"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G</a:t>
              </a:r>
              <a:endParaRPr kumimoji="1" lang="en-US" altLang="zh-CN" sz="2400" b="1">
                <a:solidFill>
                  <a:srgbClr val="000066"/>
                </a:solidFill>
                <a:latin typeface="Times New Roman" pitchFamily="18" charset="0"/>
                <a:ea typeface="楷体_GB2312" pitchFamily="49" charset="-122"/>
              </a:endParaRPr>
            </a:p>
          </p:txBody>
        </p:sp>
        <p:sp>
          <p:nvSpPr>
            <p:cNvPr id="296130" name="Rectangle 194"/>
            <p:cNvSpPr>
              <a:spLocks noChangeArrowheads="1"/>
            </p:cNvSpPr>
            <p:nvPr/>
          </p:nvSpPr>
          <p:spPr bwMode="auto">
            <a:xfrm>
              <a:off x="4550" y="2233"/>
              <a:ext cx="26"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2</a:t>
              </a:r>
              <a:endParaRPr kumimoji="1" lang="en-US" altLang="zh-CN" sz="2400" b="1">
                <a:solidFill>
                  <a:srgbClr val="000066"/>
                </a:solidFill>
                <a:latin typeface="Times New Roman" pitchFamily="18" charset="0"/>
                <a:ea typeface="楷体_GB2312" pitchFamily="49" charset="-122"/>
              </a:endParaRPr>
            </a:p>
          </p:txBody>
        </p:sp>
        <p:sp>
          <p:nvSpPr>
            <p:cNvPr id="296131" name="Rectangle 195"/>
            <p:cNvSpPr>
              <a:spLocks noChangeArrowheads="1"/>
            </p:cNvSpPr>
            <p:nvPr/>
          </p:nvSpPr>
          <p:spPr bwMode="auto">
            <a:xfrm>
              <a:off x="4582" y="2233"/>
              <a:ext cx="13"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32" name="Rectangle 196"/>
            <p:cNvSpPr>
              <a:spLocks noChangeArrowheads="1"/>
            </p:cNvSpPr>
            <p:nvPr/>
          </p:nvSpPr>
          <p:spPr bwMode="auto">
            <a:xfrm>
              <a:off x="4200" y="3670"/>
              <a:ext cx="43" cy="119"/>
            </a:xfrm>
            <a:prstGeom prst="rect">
              <a:avLst/>
            </a:prstGeom>
            <a:solidFill>
              <a:srgbClr val="FFFFFF"/>
            </a:solidFill>
            <a:ln w="9525">
              <a:noFill/>
              <a:miter lim="800000"/>
              <a:headEnd/>
              <a:tailEnd/>
            </a:ln>
          </p:spPr>
          <p:txBody>
            <a:bodyPr/>
            <a:lstStyle/>
            <a:p>
              <a:endParaRPr lang="zh-CN" altLang="en-US"/>
            </a:p>
          </p:txBody>
        </p:sp>
        <p:sp>
          <p:nvSpPr>
            <p:cNvPr id="296133" name="Line 197"/>
            <p:cNvSpPr>
              <a:spLocks noChangeShapeType="1"/>
            </p:cNvSpPr>
            <p:nvPr/>
          </p:nvSpPr>
          <p:spPr bwMode="auto">
            <a:xfrm flipV="1">
              <a:off x="4195" y="3665"/>
              <a:ext cx="1" cy="123"/>
            </a:xfrm>
            <a:prstGeom prst="line">
              <a:avLst/>
            </a:prstGeom>
            <a:noFill/>
            <a:ln w="33338">
              <a:solidFill>
                <a:srgbClr val="000000"/>
              </a:solidFill>
              <a:round/>
              <a:headEnd/>
              <a:tailEnd/>
            </a:ln>
          </p:spPr>
          <p:txBody>
            <a:bodyPr/>
            <a:lstStyle/>
            <a:p>
              <a:endParaRPr lang="zh-CN" altLang="en-US"/>
            </a:p>
          </p:txBody>
        </p:sp>
        <p:sp>
          <p:nvSpPr>
            <p:cNvPr id="296134" name="Line 198"/>
            <p:cNvSpPr>
              <a:spLocks noChangeShapeType="1"/>
            </p:cNvSpPr>
            <p:nvPr/>
          </p:nvSpPr>
          <p:spPr bwMode="auto">
            <a:xfrm flipV="1">
              <a:off x="4245" y="3665"/>
              <a:ext cx="0" cy="123"/>
            </a:xfrm>
            <a:prstGeom prst="line">
              <a:avLst/>
            </a:prstGeom>
            <a:noFill/>
            <a:ln w="33338">
              <a:solidFill>
                <a:srgbClr val="000000"/>
              </a:solidFill>
              <a:round/>
              <a:headEnd/>
              <a:tailEnd/>
            </a:ln>
          </p:spPr>
          <p:txBody>
            <a:bodyPr/>
            <a:lstStyle/>
            <a:p>
              <a:endParaRPr lang="zh-CN" altLang="en-US"/>
            </a:p>
          </p:txBody>
        </p:sp>
        <p:sp>
          <p:nvSpPr>
            <p:cNvPr id="296135" name="Freeform 199"/>
            <p:cNvSpPr>
              <a:spLocks/>
            </p:cNvSpPr>
            <p:nvPr/>
          </p:nvSpPr>
          <p:spPr bwMode="auto">
            <a:xfrm>
              <a:off x="5276" y="2305"/>
              <a:ext cx="44" cy="46"/>
            </a:xfrm>
            <a:custGeom>
              <a:avLst/>
              <a:gdLst/>
              <a:ahLst/>
              <a:cxnLst>
                <a:cxn ang="0">
                  <a:pos x="23" y="0"/>
                </a:cxn>
                <a:cxn ang="0">
                  <a:pos x="18" y="0"/>
                </a:cxn>
                <a:cxn ang="0">
                  <a:pos x="14" y="2"/>
                </a:cxn>
                <a:cxn ang="0">
                  <a:pos x="10" y="5"/>
                </a:cxn>
                <a:cxn ang="0">
                  <a:pos x="7" y="7"/>
                </a:cxn>
                <a:cxn ang="0">
                  <a:pos x="4" y="10"/>
                </a:cxn>
                <a:cxn ang="0">
                  <a:pos x="2" y="15"/>
                </a:cxn>
                <a:cxn ang="0">
                  <a:pos x="0" y="18"/>
                </a:cxn>
                <a:cxn ang="0">
                  <a:pos x="0" y="23"/>
                </a:cxn>
                <a:cxn ang="0">
                  <a:pos x="0" y="28"/>
                </a:cxn>
                <a:cxn ang="0">
                  <a:pos x="2" y="33"/>
                </a:cxn>
                <a:cxn ang="0">
                  <a:pos x="4" y="36"/>
                </a:cxn>
                <a:cxn ang="0">
                  <a:pos x="7" y="40"/>
                </a:cxn>
                <a:cxn ang="0">
                  <a:pos x="10" y="43"/>
                </a:cxn>
                <a:cxn ang="0">
                  <a:pos x="14" y="44"/>
                </a:cxn>
                <a:cxn ang="0">
                  <a:pos x="18" y="46"/>
                </a:cxn>
                <a:cxn ang="0">
                  <a:pos x="23" y="46"/>
                </a:cxn>
                <a:cxn ang="0">
                  <a:pos x="28" y="46"/>
                </a:cxn>
                <a:cxn ang="0">
                  <a:pos x="32" y="44"/>
                </a:cxn>
                <a:cxn ang="0">
                  <a:pos x="37" y="43"/>
                </a:cxn>
                <a:cxn ang="0">
                  <a:pos x="40" y="40"/>
                </a:cxn>
                <a:cxn ang="0">
                  <a:pos x="41" y="36"/>
                </a:cxn>
                <a:cxn ang="0">
                  <a:pos x="45" y="33"/>
                </a:cxn>
                <a:cxn ang="0">
                  <a:pos x="46" y="28"/>
                </a:cxn>
                <a:cxn ang="0">
                  <a:pos x="46" y="23"/>
                </a:cxn>
                <a:cxn ang="0">
                  <a:pos x="46" y="18"/>
                </a:cxn>
                <a:cxn ang="0">
                  <a:pos x="45" y="15"/>
                </a:cxn>
                <a:cxn ang="0">
                  <a:pos x="41" y="10"/>
                </a:cxn>
                <a:cxn ang="0">
                  <a:pos x="40" y="7"/>
                </a:cxn>
                <a:cxn ang="0">
                  <a:pos x="37" y="5"/>
                </a:cxn>
                <a:cxn ang="0">
                  <a:pos x="32" y="2"/>
                </a:cxn>
                <a:cxn ang="0">
                  <a:pos x="28" y="0"/>
                </a:cxn>
                <a:cxn ang="0">
                  <a:pos x="23" y="0"/>
                </a:cxn>
              </a:cxnLst>
              <a:rect l="0" t="0" r="r" b="b"/>
              <a:pathLst>
                <a:path w="46" h="46">
                  <a:moveTo>
                    <a:pt x="23" y="0"/>
                  </a:moveTo>
                  <a:lnTo>
                    <a:pt x="18" y="0"/>
                  </a:lnTo>
                  <a:lnTo>
                    <a:pt x="14" y="2"/>
                  </a:lnTo>
                  <a:lnTo>
                    <a:pt x="10" y="5"/>
                  </a:lnTo>
                  <a:lnTo>
                    <a:pt x="7" y="7"/>
                  </a:lnTo>
                  <a:lnTo>
                    <a:pt x="4" y="10"/>
                  </a:lnTo>
                  <a:lnTo>
                    <a:pt x="2" y="15"/>
                  </a:lnTo>
                  <a:lnTo>
                    <a:pt x="0" y="18"/>
                  </a:lnTo>
                  <a:lnTo>
                    <a:pt x="0" y="23"/>
                  </a:lnTo>
                  <a:lnTo>
                    <a:pt x="0" y="28"/>
                  </a:lnTo>
                  <a:lnTo>
                    <a:pt x="2" y="33"/>
                  </a:lnTo>
                  <a:lnTo>
                    <a:pt x="4" y="36"/>
                  </a:lnTo>
                  <a:lnTo>
                    <a:pt x="7" y="40"/>
                  </a:lnTo>
                  <a:lnTo>
                    <a:pt x="10" y="43"/>
                  </a:lnTo>
                  <a:lnTo>
                    <a:pt x="14" y="44"/>
                  </a:lnTo>
                  <a:lnTo>
                    <a:pt x="18" y="46"/>
                  </a:lnTo>
                  <a:lnTo>
                    <a:pt x="23" y="46"/>
                  </a:lnTo>
                  <a:lnTo>
                    <a:pt x="28" y="46"/>
                  </a:lnTo>
                  <a:lnTo>
                    <a:pt x="32" y="44"/>
                  </a:lnTo>
                  <a:lnTo>
                    <a:pt x="37" y="43"/>
                  </a:lnTo>
                  <a:lnTo>
                    <a:pt x="40" y="40"/>
                  </a:lnTo>
                  <a:lnTo>
                    <a:pt x="41" y="36"/>
                  </a:lnTo>
                  <a:lnTo>
                    <a:pt x="45" y="33"/>
                  </a:lnTo>
                  <a:lnTo>
                    <a:pt x="46" y="28"/>
                  </a:lnTo>
                  <a:lnTo>
                    <a:pt x="46" y="23"/>
                  </a:lnTo>
                  <a:lnTo>
                    <a:pt x="46" y="18"/>
                  </a:lnTo>
                  <a:lnTo>
                    <a:pt x="45" y="15"/>
                  </a:lnTo>
                  <a:lnTo>
                    <a:pt x="41" y="10"/>
                  </a:lnTo>
                  <a:lnTo>
                    <a:pt x="40" y="7"/>
                  </a:lnTo>
                  <a:lnTo>
                    <a:pt x="37" y="5"/>
                  </a:lnTo>
                  <a:lnTo>
                    <a:pt x="32" y="2"/>
                  </a:lnTo>
                  <a:lnTo>
                    <a:pt x="28" y="0"/>
                  </a:lnTo>
                  <a:lnTo>
                    <a:pt x="23" y="0"/>
                  </a:lnTo>
                  <a:close/>
                </a:path>
              </a:pathLst>
            </a:custGeom>
            <a:solidFill>
              <a:srgbClr val="FFFFFF"/>
            </a:solidFill>
            <a:ln w="9525">
              <a:noFill/>
              <a:round/>
              <a:headEnd/>
              <a:tailEnd/>
            </a:ln>
          </p:spPr>
          <p:txBody>
            <a:bodyPr/>
            <a:lstStyle/>
            <a:p>
              <a:endParaRPr lang="zh-CN" altLang="en-US"/>
            </a:p>
          </p:txBody>
        </p:sp>
        <p:sp>
          <p:nvSpPr>
            <p:cNvPr id="296136" name="Freeform 200"/>
            <p:cNvSpPr>
              <a:spLocks/>
            </p:cNvSpPr>
            <p:nvPr/>
          </p:nvSpPr>
          <p:spPr bwMode="auto">
            <a:xfrm>
              <a:off x="5276" y="2305"/>
              <a:ext cx="44" cy="46"/>
            </a:xfrm>
            <a:custGeom>
              <a:avLst/>
              <a:gdLst/>
              <a:ahLst/>
              <a:cxnLst>
                <a:cxn ang="0">
                  <a:pos x="23" y="0"/>
                </a:cxn>
                <a:cxn ang="0">
                  <a:pos x="18" y="0"/>
                </a:cxn>
                <a:cxn ang="0">
                  <a:pos x="14" y="2"/>
                </a:cxn>
                <a:cxn ang="0">
                  <a:pos x="10" y="5"/>
                </a:cxn>
                <a:cxn ang="0">
                  <a:pos x="7" y="7"/>
                </a:cxn>
                <a:cxn ang="0">
                  <a:pos x="4" y="10"/>
                </a:cxn>
                <a:cxn ang="0">
                  <a:pos x="2" y="15"/>
                </a:cxn>
                <a:cxn ang="0">
                  <a:pos x="0" y="18"/>
                </a:cxn>
                <a:cxn ang="0">
                  <a:pos x="0" y="23"/>
                </a:cxn>
                <a:cxn ang="0">
                  <a:pos x="0" y="28"/>
                </a:cxn>
                <a:cxn ang="0">
                  <a:pos x="2" y="33"/>
                </a:cxn>
                <a:cxn ang="0">
                  <a:pos x="4" y="36"/>
                </a:cxn>
                <a:cxn ang="0">
                  <a:pos x="7" y="40"/>
                </a:cxn>
                <a:cxn ang="0">
                  <a:pos x="10" y="43"/>
                </a:cxn>
                <a:cxn ang="0">
                  <a:pos x="14" y="44"/>
                </a:cxn>
                <a:cxn ang="0">
                  <a:pos x="18" y="46"/>
                </a:cxn>
                <a:cxn ang="0">
                  <a:pos x="23" y="46"/>
                </a:cxn>
                <a:cxn ang="0">
                  <a:pos x="28" y="46"/>
                </a:cxn>
                <a:cxn ang="0">
                  <a:pos x="32" y="44"/>
                </a:cxn>
                <a:cxn ang="0">
                  <a:pos x="37" y="43"/>
                </a:cxn>
                <a:cxn ang="0">
                  <a:pos x="40" y="40"/>
                </a:cxn>
                <a:cxn ang="0">
                  <a:pos x="41" y="36"/>
                </a:cxn>
                <a:cxn ang="0">
                  <a:pos x="45" y="33"/>
                </a:cxn>
                <a:cxn ang="0">
                  <a:pos x="46" y="28"/>
                </a:cxn>
                <a:cxn ang="0">
                  <a:pos x="46" y="23"/>
                </a:cxn>
                <a:cxn ang="0">
                  <a:pos x="46" y="18"/>
                </a:cxn>
                <a:cxn ang="0">
                  <a:pos x="45" y="15"/>
                </a:cxn>
                <a:cxn ang="0">
                  <a:pos x="41" y="10"/>
                </a:cxn>
                <a:cxn ang="0">
                  <a:pos x="40" y="7"/>
                </a:cxn>
                <a:cxn ang="0">
                  <a:pos x="37" y="5"/>
                </a:cxn>
                <a:cxn ang="0">
                  <a:pos x="32" y="2"/>
                </a:cxn>
                <a:cxn ang="0">
                  <a:pos x="28" y="0"/>
                </a:cxn>
                <a:cxn ang="0">
                  <a:pos x="23" y="0"/>
                </a:cxn>
              </a:cxnLst>
              <a:rect l="0" t="0" r="r" b="b"/>
              <a:pathLst>
                <a:path w="46" h="46">
                  <a:moveTo>
                    <a:pt x="23" y="0"/>
                  </a:moveTo>
                  <a:lnTo>
                    <a:pt x="18" y="0"/>
                  </a:lnTo>
                  <a:lnTo>
                    <a:pt x="14" y="2"/>
                  </a:lnTo>
                  <a:lnTo>
                    <a:pt x="10" y="5"/>
                  </a:lnTo>
                  <a:lnTo>
                    <a:pt x="7" y="7"/>
                  </a:lnTo>
                  <a:lnTo>
                    <a:pt x="4" y="10"/>
                  </a:lnTo>
                  <a:lnTo>
                    <a:pt x="2" y="15"/>
                  </a:lnTo>
                  <a:lnTo>
                    <a:pt x="0" y="18"/>
                  </a:lnTo>
                  <a:lnTo>
                    <a:pt x="0" y="23"/>
                  </a:lnTo>
                  <a:lnTo>
                    <a:pt x="0" y="28"/>
                  </a:lnTo>
                  <a:lnTo>
                    <a:pt x="2" y="33"/>
                  </a:lnTo>
                  <a:lnTo>
                    <a:pt x="4" y="36"/>
                  </a:lnTo>
                  <a:lnTo>
                    <a:pt x="7" y="40"/>
                  </a:lnTo>
                  <a:lnTo>
                    <a:pt x="10" y="43"/>
                  </a:lnTo>
                  <a:lnTo>
                    <a:pt x="14" y="44"/>
                  </a:lnTo>
                  <a:lnTo>
                    <a:pt x="18" y="46"/>
                  </a:lnTo>
                  <a:lnTo>
                    <a:pt x="23" y="46"/>
                  </a:lnTo>
                  <a:lnTo>
                    <a:pt x="28" y="46"/>
                  </a:lnTo>
                  <a:lnTo>
                    <a:pt x="32" y="44"/>
                  </a:lnTo>
                  <a:lnTo>
                    <a:pt x="37" y="43"/>
                  </a:lnTo>
                  <a:lnTo>
                    <a:pt x="40" y="40"/>
                  </a:lnTo>
                  <a:lnTo>
                    <a:pt x="41" y="36"/>
                  </a:lnTo>
                  <a:lnTo>
                    <a:pt x="45" y="33"/>
                  </a:lnTo>
                  <a:lnTo>
                    <a:pt x="46" y="28"/>
                  </a:lnTo>
                  <a:lnTo>
                    <a:pt x="46" y="23"/>
                  </a:lnTo>
                  <a:lnTo>
                    <a:pt x="46" y="18"/>
                  </a:lnTo>
                  <a:lnTo>
                    <a:pt x="45" y="15"/>
                  </a:lnTo>
                  <a:lnTo>
                    <a:pt x="41" y="10"/>
                  </a:lnTo>
                  <a:lnTo>
                    <a:pt x="40" y="7"/>
                  </a:lnTo>
                  <a:lnTo>
                    <a:pt x="37" y="5"/>
                  </a:lnTo>
                  <a:lnTo>
                    <a:pt x="32" y="2"/>
                  </a:lnTo>
                  <a:lnTo>
                    <a:pt x="28" y="0"/>
                  </a:lnTo>
                  <a:lnTo>
                    <a:pt x="23" y="0"/>
                  </a:lnTo>
                </a:path>
              </a:pathLst>
            </a:custGeom>
            <a:noFill/>
            <a:ln w="20638">
              <a:solidFill>
                <a:srgbClr val="000000"/>
              </a:solidFill>
              <a:prstDash val="solid"/>
              <a:round/>
              <a:headEnd/>
              <a:tailEnd/>
            </a:ln>
          </p:spPr>
          <p:txBody>
            <a:bodyPr/>
            <a:lstStyle/>
            <a:p>
              <a:endParaRPr lang="zh-CN" altLang="en-US"/>
            </a:p>
          </p:txBody>
        </p:sp>
        <p:sp>
          <p:nvSpPr>
            <p:cNvPr id="296137" name="Rectangle 201"/>
            <p:cNvSpPr>
              <a:spLocks noChangeArrowheads="1"/>
            </p:cNvSpPr>
            <p:nvPr/>
          </p:nvSpPr>
          <p:spPr bwMode="auto">
            <a:xfrm>
              <a:off x="5353" y="2272"/>
              <a:ext cx="43"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a:t>
              </a:r>
              <a:endParaRPr kumimoji="1" lang="en-US" altLang="zh-CN" sz="2400" b="1">
                <a:solidFill>
                  <a:srgbClr val="000066"/>
                </a:solidFill>
                <a:latin typeface="Times New Roman" pitchFamily="18" charset="0"/>
                <a:ea typeface="楷体_GB2312" pitchFamily="49" charset="-122"/>
              </a:endParaRPr>
            </a:p>
          </p:txBody>
        </p:sp>
        <p:sp>
          <p:nvSpPr>
            <p:cNvPr id="296138" name="Rectangle 202"/>
            <p:cNvSpPr>
              <a:spLocks noChangeArrowheads="1"/>
            </p:cNvSpPr>
            <p:nvPr/>
          </p:nvSpPr>
          <p:spPr bwMode="auto">
            <a:xfrm>
              <a:off x="5410" y="2272"/>
              <a:ext cx="50"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i="1">
                  <a:solidFill>
                    <a:srgbClr val="000066"/>
                  </a:solidFill>
                  <a:latin typeface="Times New Roman" pitchFamily="18" charset="0"/>
                  <a:ea typeface="楷体_GB2312" pitchFamily="49" charset="-122"/>
                </a:rPr>
                <a:t>V</a:t>
              </a:r>
              <a:endParaRPr kumimoji="1" lang="en-US" altLang="zh-CN" sz="2400" b="1">
                <a:solidFill>
                  <a:srgbClr val="000066"/>
                </a:solidFill>
                <a:latin typeface="Times New Roman" pitchFamily="18" charset="0"/>
                <a:ea typeface="楷体_GB2312" pitchFamily="49" charset="-122"/>
              </a:endParaRPr>
            </a:p>
          </p:txBody>
        </p:sp>
        <p:sp>
          <p:nvSpPr>
            <p:cNvPr id="296139" name="Rectangle 203"/>
            <p:cNvSpPr>
              <a:spLocks noChangeArrowheads="1"/>
            </p:cNvSpPr>
            <p:nvPr/>
          </p:nvSpPr>
          <p:spPr bwMode="auto">
            <a:xfrm>
              <a:off x="5469" y="2315"/>
              <a:ext cx="76" cy="81"/>
            </a:xfrm>
            <a:prstGeom prst="rect">
              <a:avLst/>
            </a:prstGeom>
            <a:noFill/>
            <a:ln w="9525">
              <a:noFill/>
              <a:miter lim="800000"/>
              <a:headEnd/>
              <a:tailEnd/>
            </a:ln>
          </p:spPr>
          <p:txBody>
            <a:bodyPr wrap="none" lIns="0" tIns="0" rIns="0" bIns="0">
              <a:spAutoFit/>
            </a:bodyPr>
            <a:lstStyle/>
            <a:p>
              <a:pPr>
                <a:spcBef>
                  <a:spcPct val="50000"/>
                </a:spcBef>
              </a:pPr>
              <a:r>
                <a:rPr kumimoji="1" lang="en-US" altLang="zh-CN" sz="900" b="1">
                  <a:solidFill>
                    <a:srgbClr val="000066"/>
                  </a:solidFill>
                  <a:latin typeface="Times New Roman" pitchFamily="18" charset="0"/>
                  <a:ea typeface="楷体_GB2312" pitchFamily="49" charset="-122"/>
                </a:rPr>
                <a:t>DD</a:t>
              </a:r>
              <a:endParaRPr kumimoji="1" lang="en-US" altLang="zh-CN" sz="2400" b="1">
                <a:solidFill>
                  <a:srgbClr val="000066"/>
                </a:solidFill>
                <a:latin typeface="Times New Roman" pitchFamily="18" charset="0"/>
                <a:ea typeface="楷体_GB2312" pitchFamily="49" charset="-122"/>
              </a:endParaRPr>
            </a:p>
          </p:txBody>
        </p:sp>
        <p:sp>
          <p:nvSpPr>
            <p:cNvPr id="296140" name="Rectangle 204"/>
            <p:cNvSpPr>
              <a:spLocks noChangeArrowheads="1"/>
            </p:cNvSpPr>
            <p:nvPr/>
          </p:nvSpPr>
          <p:spPr bwMode="auto">
            <a:xfrm>
              <a:off x="5563" y="2272"/>
              <a:ext cx="19" cy="117"/>
            </a:xfrm>
            <a:prstGeom prst="rect">
              <a:avLst/>
            </a:prstGeom>
            <a:noFill/>
            <a:ln w="9525">
              <a:noFill/>
              <a:miter lim="800000"/>
              <a:headEnd/>
              <a:tailEnd/>
            </a:ln>
          </p:spPr>
          <p:txBody>
            <a:bodyPr wrap="none" lIns="0" tIns="0" rIns="0" bIns="0">
              <a:spAutoFit/>
            </a:bodyPr>
            <a:lstStyle/>
            <a:p>
              <a:pPr>
                <a:spcBef>
                  <a:spcPct val="50000"/>
                </a:spcBef>
              </a:pPr>
              <a:r>
                <a:rPr kumimoji="1" lang="en-US" altLang="zh-CN" sz="1300" b="1">
                  <a:solidFill>
                    <a:srgbClr val="000066"/>
                  </a:solidFill>
                  <a:latin typeface="Times New Roman" pitchFamily="18" charset="0"/>
                  <a:ea typeface="楷体_GB2312" pitchFamily="49" charset="-122"/>
                </a:rPr>
                <a:t> </a:t>
              </a:r>
              <a:endParaRPr kumimoji="1" lang="en-US" altLang="zh-CN" sz="2400" b="1">
                <a:solidFill>
                  <a:srgbClr val="000066"/>
                </a:solidFill>
                <a:latin typeface="Times New Roman" pitchFamily="18" charset="0"/>
                <a:ea typeface="楷体_GB2312" pitchFamily="49" charset="-122"/>
              </a:endParaRPr>
            </a:p>
          </p:txBody>
        </p:sp>
        <p:sp>
          <p:nvSpPr>
            <p:cNvPr id="296141" name="Text Box 205"/>
            <p:cNvSpPr txBox="1">
              <a:spLocks noChangeArrowheads="1"/>
            </p:cNvSpPr>
            <p:nvPr/>
          </p:nvSpPr>
          <p:spPr bwMode="auto">
            <a:xfrm>
              <a:off x="4028" y="3559"/>
              <a:ext cx="217" cy="142"/>
            </a:xfrm>
            <a:prstGeom prst="rect">
              <a:avLst/>
            </a:prstGeom>
            <a:noFill/>
            <a:ln w="9525">
              <a:noFill/>
              <a:miter lim="800000"/>
              <a:headEnd/>
              <a:tailEnd/>
            </a:ln>
          </p:spPr>
          <p:txBody>
            <a:bodyPr lIns="0" tIns="0" rIns="0" bIns="0"/>
            <a:lstStyle/>
            <a:p>
              <a:pPr algn="ctr"/>
              <a:r>
                <a:rPr lang="en-US" altLang="zh-CN" sz="1200" b="1" i="1">
                  <a:solidFill>
                    <a:srgbClr val="000066"/>
                  </a:solidFill>
                  <a:latin typeface="Times New Roman" pitchFamily="18" charset="0"/>
                  <a:ea typeface="楷体_GB2312" pitchFamily="49" charset="-122"/>
                </a:rPr>
                <a:t>V</a:t>
              </a:r>
              <a:r>
                <a:rPr lang="en-US" altLang="zh-CN" sz="1200" b="1" baseline="-25000">
                  <a:solidFill>
                    <a:srgbClr val="000066"/>
                  </a:solidFill>
                  <a:latin typeface="Times New Roman" pitchFamily="18" charset="0"/>
                  <a:ea typeface="楷体_GB2312" pitchFamily="49" charset="-122"/>
                </a:rPr>
                <a:t>C</a:t>
              </a:r>
              <a:endParaRPr lang="en-US" altLang="zh-CN" sz="3200" b="1">
                <a:solidFill>
                  <a:srgbClr val="000066"/>
                </a:solidFill>
                <a:latin typeface="Times New Roman" pitchFamily="18" charset="0"/>
                <a:ea typeface="楷体_GB2312" pitchFamily="49" charset="-122"/>
              </a:endParaRPr>
            </a:p>
          </p:txBody>
        </p:sp>
        <p:sp>
          <p:nvSpPr>
            <p:cNvPr id="296142" name="Text Box 206"/>
            <p:cNvSpPr txBox="1">
              <a:spLocks noChangeArrowheads="1"/>
            </p:cNvSpPr>
            <p:nvPr/>
          </p:nvSpPr>
          <p:spPr bwMode="auto">
            <a:xfrm>
              <a:off x="4255" y="3031"/>
              <a:ext cx="400" cy="874"/>
            </a:xfrm>
            <a:prstGeom prst="rect">
              <a:avLst/>
            </a:prstGeom>
            <a:noFill/>
            <a:ln w="9525">
              <a:noFill/>
              <a:miter lim="800000"/>
              <a:headEnd/>
              <a:tailEnd/>
            </a:ln>
          </p:spPr>
          <p:txBody>
            <a:bodyPr lIns="0" tIns="0" rIns="0" bIns="0"/>
            <a:lstStyle/>
            <a:p>
              <a:pPr algn="r"/>
              <a:endParaRPr lang="en-US" altLang="zh-CN" sz="1400" b="1">
                <a:solidFill>
                  <a:srgbClr val="000066"/>
                </a:solidFill>
                <a:latin typeface="Times New Roman" pitchFamily="18" charset="0"/>
                <a:ea typeface="楷体_GB2312" pitchFamily="49" charset="-122"/>
              </a:endParaRPr>
            </a:p>
            <a:p>
              <a:pPr algn="r">
                <a:spcBef>
                  <a:spcPts val="400"/>
                </a:spcBef>
              </a:pPr>
              <a:endParaRPr lang="en-US" altLang="zh-CN" sz="1200" b="1">
                <a:solidFill>
                  <a:srgbClr val="000066"/>
                </a:solidFill>
                <a:latin typeface="Times New Roman" pitchFamily="18" charset="0"/>
                <a:ea typeface="楷体_GB2312" pitchFamily="49" charset="-122"/>
              </a:endParaRPr>
            </a:p>
            <a:p>
              <a:pPr algn="r">
                <a:spcBef>
                  <a:spcPts val="300"/>
                </a:spcBef>
              </a:pPr>
              <a:endParaRPr lang="en-US" altLang="zh-CN" sz="1200" b="1">
                <a:solidFill>
                  <a:srgbClr val="000066"/>
                </a:solidFill>
                <a:latin typeface="Times New Roman" pitchFamily="18" charset="0"/>
                <a:ea typeface="楷体_GB2312" pitchFamily="49" charset="-122"/>
              </a:endParaRPr>
            </a:p>
            <a:p>
              <a:pPr algn="r">
                <a:spcBef>
                  <a:spcPts val="300"/>
                </a:spcBef>
              </a:pPr>
              <a:endParaRPr lang="en-US" altLang="zh-CN" sz="3200" b="1">
                <a:solidFill>
                  <a:srgbClr val="000066"/>
                </a:solidFill>
                <a:latin typeface="Times New Roman" pitchFamily="18" charset="0"/>
                <a:ea typeface="楷体_GB2312" pitchFamily="49" charset="-122"/>
              </a:endParaRPr>
            </a:p>
          </p:txBody>
        </p:sp>
        <p:sp>
          <p:nvSpPr>
            <p:cNvPr id="296143" name="Rectangle 207"/>
            <p:cNvSpPr>
              <a:spLocks noChangeArrowheads="1"/>
            </p:cNvSpPr>
            <p:nvPr/>
          </p:nvSpPr>
          <p:spPr bwMode="auto">
            <a:xfrm>
              <a:off x="2900" y="2433"/>
              <a:ext cx="84" cy="216"/>
            </a:xfrm>
            <a:prstGeom prst="rect">
              <a:avLst/>
            </a:prstGeom>
            <a:noFill/>
            <a:ln w="9525">
              <a:noFill/>
              <a:miter lim="800000"/>
              <a:headEnd/>
              <a:tailEnd/>
            </a:ln>
            <a:effectLst/>
          </p:spPr>
          <p:txBody>
            <a:bodyPr wrap="none" anchor="ctr">
              <a:spAutoFit/>
            </a:bodyPr>
            <a:lstStyle/>
            <a:p>
              <a:endParaRPr lang="zh-CN" altLang="en-US"/>
            </a:p>
          </p:txBody>
        </p:sp>
      </p:grpSp>
      <p:sp>
        <p:nvSpPr>
          <p:cNvPr id="296144" name="Rectangle 208"/>
          <p:cNvSpPr>
            <a:spLocks noChangeArrowheads="1"/>
          </p:cNvSpPr>
          <p:nvPr/>
        </p:nvSpPr>
        <p:spPr bwMode="auto">
          <a:xfrm>
            <a:off x="239184" y="1126312"/>
            <a:ext cx="2619926" cy="371513"/>
          </a:xfrm>
          <a:prstGeom prst="rect">
            <a:avLst/>
          </a:prstGeom>
          <a:noFill/>
          <a:ln w="28575">
            <a:noFill/>
            <a:miter lim="800000"/>
            <a:headEnd/>
            <a:tailEnd/>
          </a:ln>
          <a:effectLst/>
        </p:spPr>
        <p:txBody>
          <a:bodyPr wrap="none" lIns="90000" tIns="46800" rIns="90000" bIns="46800" anchor="ctr">
            <a:spAutoFit/>
          </a:bodyPr>
          <a:lstStyle/>
          <a:p>
            <a:r>
              <a:rPr kumimoji="1" lang="zh-CN" altLang="en-US" b="1">
                <a:solidFill>
                  <a:srgbClr val="0000FF"/>
                </a:solidFill>
              </a:rPr>
              <a:t>一</a:t>
            </a:r>
            <a:r>
              <a:rPr kumimoji="1" lang="en-US" altLang="zh-CN" b="1">
                <a:solidFill>
                  <a:srgbClr val="0000FF"/>
                </a:solidFill>
              </a:rPr>
              <a:t>. </a:t>
            </a:r>
            <a:r>
              <a:rPr kumimoji="1" lang="zh-CN" altLang="en-US" b="1">
                <a:solidFill>
                  <a:srgbClr val="0000FF"/>
                </a:solidFill>
              </a:rPr>
              <a:t>非对称式多谐振荡器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5970"/>
                                        </p:tgtEl>
                                        <p:attrNameLst>
                                          <p:attrName>style.visibility</p:attrName>
                                        </p:attrNameLst>
                                      </p:cBhvr>
                                      <p:to>
                                        <p:strVal val="visible"/>
                                      </p:to>
                                    </p:set>
                                    <p:animEffect transition="in" filter="blinds(horizontal)">
                                      <p:cBhvr>
                                        <p:cTn id="7" dur="500"/>
                                        <p:tgtEl>
                                          <p:spTgt spid="29597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5972"/>
                                        </p:tgtEl>
                                        <p:attrNameLst>
                                          <p:attrName>style.visibility</p:attrName>
                                        </p:attrNameLst>
                                      </p:cBhvr>
                                      <p:to>
                                        <p:strVal val="visible"/>
                                      </p:to>
                                    </p:set>
                                    <p:animEffect transition="in" filter="blinds(horizontal)">
                                      <p:cBhvr>
                                        <p:cTn id="27" dur="500"/>
                                        <p:tgtEl>
                                          <p:spTgt spid="29597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5973"/>
                                        </p:tgtEl>
                                        <p:attrNameLst>
                                          <p:attrName>style.visibility</p:attrName>
                                        </p:attrNameLst>
                                      </p:cBhvr>
                                      <p:to>
                                        <p:strVal val="visible"/>
                                      </p:to>
                                    </p:set>
                                    <p:animEffect transition="in" filter="blinds(horizontal)">
                                      <p:cBhvr>
                                        <p:cTn id="32" dur="500"/>
                                        <p:tgtEl>
                                          <p:spTgt spid="295973"/>
                                        </p:tgtEl>
                                      </p:cBhvr>
                                    </p:animEffect>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95977"/>
                                        </p:tgtEl>
                                        <p:attrNameLst>
                                          <p:attrName>style.visibility</p:attrName>
                                        </p:attrNameLst>
                                      </p:cBhvr>
                                      <p:to>
                                        <p:strVal val="visible"/>
                                      </p:to>
                                    </p:set>
                                    <p:anim calcmode="lin" valueType="num">
                                      <p:cBhvr additive="base">
                                        <p:cTn id="36" dur="500" fill="hold"/>
                                        <p:tgtEl>
                                          <p:spTgt spid="295977"/>
                                        </p:tgtEl>
                                        <p:attrNameLst>
                                          <p:attrName>ppt_x</p:attrName>
                                        </p:attrNameLst>
                                      </p:cBhvr>
                                      <p:tavLst>
                                        <p:tav tm="0">
                                          <p:val>
                                            <p:strVal val="#ppt_x"/>
                                          </p:val>
                                        </p:tav>
                                        <p:tav tm="100000">
                                          <p:val>
                                            <p:strVal val="#ppt_x"/>
                                          </p:val>
                                        </p:tav>
                                      </p:tavLst>
                                    </p:anim>
                                    <p:anim calcmode="lin" valueType="num">
                                      <p:cBhvr additive="base">
                                        <p:cTn id="37" dur="500" fill="hold"/>
                                        <p:tgtEl>
                                          <p:spTgt spid="2959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70" grpId="0"/>
      <p:bldP spid="295972" grpId="0"/>
      <p:bldP spid="295973" grpId="0"/>
      <p:bldP spid="295977"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灯片编号占位符 4"/>
          <p:cNvSpPr>
            <a:spLocks noGrp="1"/>
          </p:cNvSpPr>
          <p:nvPr>
            <p:ph type="sldNum" sz="quarter" idx="11"/>
          </p:nvPr>
        </p:nvSpPr>
        <p:spPr/>
        <p:txBody>
          <a:bodyPr/>
          <a:lstStyle/>
          <a:p>
            <a:fld id="{26C0574D-E4F5-44D4-97EB-44EC2724BBF8}" type="slidenum">
              <a:rPr lang="en-US" altLang="zh-CN"/>
              <a:pPr/>
              <a:t>39</a:t>
            </a:fld>
            <a:endParaRPr lang="en-US" altLang="zh-CN"/>
          </a:p>
        </p:txBody>
      </p:sp>
      <p:sp>
        <p:nvSpPr>
          <p:cNvPr id="296964" name="Rectangle 4"/>
          <p:cNvSpPr>
            <a:spLocks noChangeArrowheads="1"/>
          </p:cNvSpPr>
          <p:nvPr/>
        </p:nvSpPr>
        <p:spPr bwMode="auto">
          <a:xfrm>
            <a:off x="677333" y="411163"/>
            <a:ext cx="4267200" cy="457200"/>
          </a:xfrm>
          <a:prstGeom prst="rect">
            <a:avLst/>
          </a:prstGeom>
          <a:noFill/>
          <a:ln w="9525">
            <a:noFill/>
            <a:miter lim="800000"/>
            <a:headEnd/>
            <a:tailEnd/>
          </a:ln>
          <a:effectLst/>
        </p:spPr>
        <p:txBody>
          <a:bodyPr anchor="ctr"/>
          <a:lstStyle/>
          <a:p>
            <a:r>
              <a:rPr lang="en-US" altLang="zh-CN" sz="2600" b="1">
                <a:solidFill>
                  <a:srgbClr val="0033CC"/>
                </a:solidFill>
                <a:latin typeface="Times New Roman" pitchFamily="18" charset="0"/>
              </a:rPr>
              <a:t>2</a:t>
            </a:r>
            <a:r>
              <a:rPr lang="zh-CN" altLang="en-US" sz="2600" b="1">
                <a:solidFill>
                  <a:srgbClr val="0033CC"/>
                </a:solidFill>
                <a:latin typeface="Times New Roman" pitchFamily="18" charset="0"/>
              </a:rPr>
              <a:t>、</a:t>
            </a:r>
            <a:r>
              <a:rPr lang="zh-CN" altLang="en-US" sz="2600" b="1">
                <a:solidFill>
                  <a:srgbClr val="0033CC"/>
                </a:solidFill>
              </a:rPr>
              <a:t>工作原理</a:t>
            </a:r>
          </a:p>
        </p:txBody>
      </p:sp>
      <p:sp>
        <p:nvSpPr>
          <p:cNvPr id="296965" name="Text Box 5"/>
          <p:cNvSpPr txBox="1">
            <a:spLocks noChangeArrowheads="1"/>
          </p:cNvSpPr>
          <p:nvPr/>
        </p:nvSpPr>
        <p:spPr bwMode="auto">
          <a:xfrm>
            <a:off x="527051" y="3252789"/>
            <a:ext cx="4705349" cy="157184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(1)t=0</a:t>
            </a:r>
            <a:r>
              <a:rPr kumimoji="1" lang="zh-CN" altLang="en-US" sz="2400" b="1">
                <a:latin typeface="Times New Roman" pitchFamily="18" charset="0"/>
              </a:rPr>
              <a:t>时刻接通电源，</a:t>
            </a:r>
          </a:p>
          <a:p>
            <a:r>
              <a:rPr kumimoji="1" lang="zh-CN" altLang="en-US" sz="2400" b="1">
                <a:latin typeface="Times New Roman" pitchFamily="18" charset="0"/>
              </a:rPr>
              <a:t>假定</a:t>
            </a:r>
            <a:r>
              <a:rPr kumimoji="1" lang="en-US" altLang="zh-CN" sz="2400" b="1">
                <a:latin typeface="Times New Roman" pitchFamily="18" charset="0"/>
              </a:rPr>
              <a:t>C</a:t>
            </a:r>
            <a:r>
              <a:rPr kumimoji="1" lang="zh-CN" altLang="en-US" sz="2400" b="1">
                <a:latin typeface="Times New Roman" pitchFamily="18" charset="0"/>
              </a:rPr>
              <a:t>未充电；</a:t>
            </a:r>
          </a:p>
          <a:p>
            <a:r>
              <a:rPr kumimoji="1" lang="en-US" altLang="zh-CN" sz="2400" b="1" i="1">
                <a:latin typeface="Monotype Corsiva" pitchFamily="66" charset="0"/>
              </a:rPr>
              <a:t>v</a:t>
            </a:r>
            <a:r>
              <a:rPr kumimoji="1" lang="en-US" altLang="zh-CN" sz="2400" b="1" baseline="-25000">
                <a:latin typeface="Times New Roman" pitchFamily="18" charset="0"/>
              </a:rPr>
              <a:t>O1</a:t>
            </a:r>
            <a:r>
              <a:rPr kumimoji="1" lang="en-US" altLang="zh-CN" sz="2400" b="1">
                <a:latin typeface="Times New Roman" pitchFamily="18" charset="0"/>
              </a:rPr>
              <a:t>=V</a:t>
            </a:r>
            <a:r>
              <a:rPr kumimoji="1" lang="en-US" altLang="zh-CN" sz="2400" b="1" baseline="-25000">
                <a:latin typeface="Times New Roman" pitchFamily="18" charset="0"/>
              </a:rPr>
              <a:t>OH</a:t>
            </a:r>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rPr>
              <a:t>, </a:t>
            </a:r>
          </a:p>
          <a:p>
            <a:r>
              <a:rPr kumimoji="1" lang="zh-CN" altLang="en-US" sz="2400" b="1">
                <a:latin typeface="Times New Roman" pitchFamily="18" charset="0"/>
              </a:rPr>
              <a:t>则</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O2</a:t>
            </a:r>
            <a:r>
              <a:rPr kumimoji="1" lang="en-US" altLang="zh-CN" sz="2400" b="1">
                <a:latin typeface="Times New Roman" pitchFamily="18" charset="0"/>
              </a:rPr>
              <a:t>=V</a:t>
            </a:r>
            <a:r>
              <a:rPr kumimoji="1" lang="en-US" altLang="zh-CN" sz="2400" b="1" baseline="-25000">
                <a:latin typeface="Times New Roman" pitchFamily="18" charset="0"/>
              </a:rPr>
              <a:t>OL</a:t>
            </a:r>
            <a:r>
              <a:rPr kumimoji="1" lang="en-US" altLang="zh-CN" sz="2400" b="1">
                <a:latin typeface="Times New Roman" pitchFamily="18" charset="0"/>
              </a:rPr>
              <a:t>=0;</a:t>
            </a:r>
          </a:p>
        </p:txBody>
      </p:sp>
      <p:grpSp>
        <p:nvGrpSpPr>
          <p:cNvPr id="2" name="Group 6"/>
          <p:cNvGrpSpPr>
            <a:grpSpLocks/>
          </p:cNvGrpSpPr>
          <p:nvPr/>
        </p:nvGrpSpPr>
        <p:grpSpPr bwMode="auto">
          <a:xfrm>
            <a:off x="2844800" y="2317750"/>
            <a:ext cx="1181101" cy="771525"/>
            <a:chOff x="1536" y="1875"/>
            <a:chExt cx="558" cy="486"/>
          </a:xfrm>
        </p:grpSpPr>
        <p:sp>
          <p:nvSpPr>
            <p:cNvPr id="296967" name="Text Box 7"/>
            <p:cNvSpPr txBox="1">
              <a:spLocks noChangeArrowheads="1"/>
            </p:cNvSpPr>
            <p:nvPr/>
          </p:nvSpPr>
          <p:spPr bwMode="auto">
            <a:xfrm>
              <a:off x="1536" y="1968"/>
              <a:ext cx="196" cy="370"/>
            </a:xfrm>
            <a:prstGeom prst="rect">
              <a:avLst/>
            </a:prstGeom>
            <a:noFill/>
            <a:ln w="28575">
              <a:noFill/>
              <a:miter lim="800000"/>
              <a:headEnd/>
              <a:tailEnd/>
            </a:ln>
            <a:effectLst/>
          </p:spPr>
          <p:txBody>
            <a:bodyPr wrap="none" lIns="90000" tIns="46800" rIns="90000" bIns="46800">
              <a:spAutoFit/>
            </a:bodyPr>
            <a:lstStyle/>
            <a:p>
              <a:r>
                <a:rPr kumimoji="1" lang="en-US" altLang="zh-CN" sz="3200" b="1">
                  <a:solidFill>
                    <a:srgbClr val="FF0000"/>
                  </a:solidFill>
                  <a:latin typeface="Times New Roman" pitchFamily="18" charset="0"/>
                </a:rPr>
                <a:t>+</a:t>
              </a:r>
            </a:p>
          </p:txBody>
        </p:sp>
        <p:sp>
          <p:nvSpPr>
            <p:cNvPr id="296968" name="Text Box 8"/>
            <p:cNvSpPr txBox="1">
              <a:spLocks noChangeArrowheads="1"/>
            </p:cNvSpPr>
            <p:nvPr/>
          </p:nvSpPr>
          <p:spPr bwMode="auto">
            <a:xfrm>
              <a:off x="1920" y="1875"/>
              <a:ext cx="174" cy="486"/>
            </a:xfrm>
            <a:prstGeom prst="rect">
              <a:avLst/>
            </a:prstGeom>
            <a:noFill/>
            <a:ln w="28575">
              <a:noFill/>
              <a:miter lim="800000"/>
              <a:headEnd/>
              <a:tailEnd/>
            </a:ln>
            <a:effectLst/>
          </p:spPr>
          <p:txBody>
            <a:bodyPr wrap="none" lIns="90000" tIns="46800" rIns="90000" bIns="46800">
              <a:spAutoFit/>
            </a:bodyPr>
            <a:lstStyle/>
            <a:p>
              <a:r>
                <a:rPr kumimoji="1" lang="en-US" altLang="zh-CN" sz="4400" b="1">
                  <a:solidFill>
                    <a:srgbClr val="FF0000"/>
                  </a:solidFill>
                  <a:latin typeface="Times New Roman" pitchFamily="18" charset="0"/>
                </a:rPr>
                <a:t>-</a:t>
              </a:r>
            </a:p>
          </p:txBody>
        </p:sp>
      </p:grpSp>
      <p:sp>
        <p:nvSpPr>
          <p:cNvPr id="296969" name="Rectangle 9"/>
          <p:cNvSpPr>
            <a:spLocks noChangeArrowheads="1"/>
          </p:cNvSpPr>
          <p:nvPr/>
        </p:nvSpPr>
        <p:spPr bwMode="auto">
          <a:xfrm>
            <a:off x="527052" y="4981575"/>
            <a:ext cx="4895849" cy="833178"/>
          </a:xfrm>
          <a:prstGeom prst="rect">
            <a:avLst/>
          </a:prstGeom>
          <a:noFill/>
          <a:ln w="28575">
            <a:noFill/>
            <a:miter lim="800000"/>
            <a:headEnd/>
            <a:tailEnd/>
          </a:ln>
          <a:effectLst/>
        </p:spPr>
        <p:txBody>
          <a:bodyPr lIns="90000" tIns="46800" rIns="90000" bIns="46800">
            <a:spAutoFit/>
          </a:bodyPr>
          <a:lstStyle/>
          <a:p>
            <a:pPr>
              <a:spcBef>
                <a:spcPct val="50000"/>
              </a:spcBef>
            </a:pPr>
            <a:r>
              <a:rPr kumimoji="1" lang="en-US" altLang="zh-CN" sz="2400" b="1">
                <a:latin typeface="Times New Roman" pitchFamily="18" charset="0"/>
              </a:rPr>
              <a:t>(2)</a:t>
            </a:r>
            <a:r>
              <a:rPr kumimoji="1" lang="en-US" altLang="zh-CN" sz="2400" b="1" i="1">
                <a:latin typeface="Monotype Corsiva" pitchFamily="66" charset="0"/>
              </a:rPr>
              <a:t>v</a:t>
            </a:r>
            <a:r>
              <a:rPr kumimoji="1" lang="en-US" altLang="zh-CN" sz="2400" b="1" baseline="-25000">
                <a:latin typeface="Times New Roman" pitchFamily="18" charset="0"/>
              </a:rPr>
              <a:t>O1</a:t>
            </a:r>
            <a:r>
              <a:rPr kumimoji="1" lang="zh-CN" altLang="en-US" sz="2400" b="1">
                <a:latin typeface="Times New Roman" pitchFamily="18" charset="0"/>
              </a:rPr>
              <a:t>高电平，</a:t>
            </a:r>
            <a:r>
              <a:rPr kumimoji="1" lang="en-US" altLang="zh-CN" sz="2400" b="1" i="1">
                <a:latin typeface="Monotype Corsiva" pitchFamily="66" charset="0"/>
              </a:rPr>
              <a:t>v</a:t>
            </a:r>
            <a:r>
              <a:rPr kumimoji="1" lang="en-US" altLang="zh-CN" sz="2400" b="1" baseline="-25000">
                <a:latin typeface="Times New Roman" pitchFamily="18" charset="0"/>
              </a:rPr>
              <a:t>O2</a:t>
            </a:r>
            <a:r>
              <a:rPr kumimoji="1" lang="zh-CN" altLang="en-US" sz="2400" b="1">
                <a:latin typeface="Times New Roman" pitchFamily="18" charset="0"/>
              </a:rPr>
              <a:t>低电平， </a:t>
            </a:r>
            <a:r>
              <a:rPr kumimoji="1" lang="en-US" altLang="zh-CN" sz="2400" b="1" i="1">
                <a:latin typeface="Monotype Corsiva" pitchFamily="66" charset="0"/>
              </a:rPr>
              <a:t>v</a:t>
            </a:r>
            <a:r>
              <a:rPr kumimoji="1" lang="en-US" altLang="zh-CN" sz="2400" b="1" baseline="-25000">
                <a:latin typeface="Times New Roman" pitchFamily="18" charset="0"/>
              </a:rPr>
              <a:t>O1</a:t>
            </a:r>
            <a:r>
              <a:rPr kumimoji="1" lang="zh-CN" altLang="en-US" sz="2400" b="1">
                <a:latin typeface="Times New Roman" pitchFamily="18" charset="0"/>
              </a:rPr>
              <a:t>通过</a:t>
            </a:r>
            <a:r>
              <a:rPr kumimoji="1" lang="en-US" altLang="zh-CN" sz="2400" b="1">
                <a:latin typeface="Times New Roman" pitchFamily="18" charset="0"/>
              </a:rPr>
              <a:t>R</a:t>
            </a:r>
            <a:r>
              <a:rPr kumimoji="1" lang="zh-CN" altLang="en-US" sz="2400" b="1">
                <a:latin typeface="Times New Roman" pitchFamily="18" charset="0"/>
              </a:rPr>
              <a:t>向</a:t>
            </a:r>
            <a:r>
              <a:rPr kumimoji="1" lang="en-US" altLang="zh-CN" sz="2400" b="1">
                <a:latin typeface="Times New Roman" pitchFamily="18" charset="0"/>
              </a:rPr>
              <a:t>C</a:t>
            </a:r>
            <a:r>
              <a:rPr kumimoji="1" lang="zh-CN" altLang="en-US" sz="2400" b="1">
                <a:latin typeface="Times New Roman" pitchFamily="18" charset="0"/>
              </a:rPr>
              <a:t>充电</a:t>
            </a:r>
            <a:r>
              <a:rPr kumimoji="1" lang="en-US" altLang="zh-CN" sz="2400" b="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电压逐渐升高。</a:t>
            </a:r>
          </a:p>
        </p:txBody>
      </p:sp>
      <p:sp>
        <p:nvSpPr>
          <p:cNvPr id="296973" name="AutoShape 13"/>
          <p:cNvSpPr>
            <a:spLocks noChangeArrowheads="1"/>
          </p:cNvSpPr>
          <p:nvPr/>
        </p:nvSpPr>
        <p:spPr bwMode="auto">
          <a:xfrm>
            <a:off x="3119967" y="5053013"/>
            <a:ext cx="3048000" cy="1008062"/>
          </a:xfrm>
          <a:prstGeom prst="wedgeRoundRectCallout">
            <a:avLst>
              <a:gd name="adj1" fmla="val -31319"/>
              <a:gd name="adj2" fmla="val -152676"/>
              <a:gd name="adj3" fmla="val 16667"/>
            </a:avLst>
          </a:prstGeom>
          <a:solidFill>
            <a:srgbClr val="CCFFCC"/>
          </a:solidFill>
          <a:ln w="28575">
            <a:solidFill>
              <a:srgbClr val="99CC00"/>
            </a:solidFill>
            <a:miter lim="800000"/>
            <a:headEnd/>
            <a:tailEnd/>
          </a:ln>
          <a:effectLst/>
        </p:spPr>
        <p:txBody>
          <a:bodyPr lIns="90000" tIns="46800" rIns="90000" bIns="46800"/>
          <a:lstStyle/>
          <a:p>
            <a:r>
              <a:rPr kumimoji="1" lang="zh-CN" altLang="en-US" sz="2400" b="1">
                <a:solidFill>
                  <a:srgbClr val="CC0000"/>
                </a:solidFill>
                <a:latin typeface="Times New Roman" pitchFamily="18" charset="0"/>
              </a:rPr>
              <a:t>此状态能否一直保持下去？</a:t>
            </a:r>
          </a:p>
        </p:txBody>
      </p:sp>
      <p:sp>
        <p:nvSpPr>
          <p:cNvPr id="296974" name="Rectangle 14" descr="羊皮纸"/>
          <p:cNvSpPr>
            <a:spLocks noChangeArrowheads="1"/>
          </p:cNvSpPr>
          <p:nvPr/>
        </p:nvSpPr>
        <p:spPr bwMode="auto">
          <a:xfrm>
            <a:off x="8113185" y="5661025"/>
            <a:ext cx="2330449" cy="508000"/>
          </a:xfrm>
          <a:prstGeom prst="rect">
            <a:avLst/>
          </a:prstGeom>
          <a:blipFill dpi="0" rotWithShape="0">
            <a:blip r:embed="rId2" cstate="print"/>
            <a:srcRect/>
            <a:tile tx="0" ty="0" sx="100000" sy="100000" flip="none" algn="tl"/>
          </a:blipFill>
          <a:ln w="19050">
            <a:solidFill>
              <a:srgbClr val="CC3300"/>
            </a:solidFill>
            <a:miter lim="800000"/>
            <a:headEnd/>
            <a:tailEnd/>
          </a:ln>
          <a:effectLst/>
        </p:spPr>
        <p:txBody>
          <a:bodyPr lIns="90000" tIns="46800" rIns="90000" bIns="46800">
            <a:spAutoFit/>
          </a:bodyPr>
          <a:lstStyle/>
          <a:p>
            <a:pPr algn="ctr"/>
            <a:r>
              <a:rPr kumimoji="1" lang="zh-CN" altLang="en-US" sz="2600" b="1">
                <a:latin typeface="Times New Roman" pitchFamily="18" charset="0"/>
              </a:rPr>
              <a:t>第一暂态</a:t>
            </a:r>
          </a:p>
        </p:txBody>
      </p:sp>
      <p:sp>
        <p:nvSpPr>
          <p:cNvPr id="296975" name="Rectangle 15"/>
          <p:cNvSpPr>
            <a:spLocks noChangeArrowheads="1"/>
          </p:cNvSpPr>
          <p:nvPr/>
        </p:nvSpPr>
        <p:spPr bwMode="auto">
          <a:xfrm>
            <a:off x="1060873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3" name="Group 16"/>
          <p:cNvGrpSpPr>
            <a:grpSpLocks/>
          </p:cNvGrpSpPr>
          <p:nvPr/>
        </p:nvGrpSpPr>
        <p:grpSpPr bwMode="auto">
          <a:xfrm>
            <a:off x="6383867" y="1847851"/>
            <a:ext cx="406400" cy="3762374"/>
            <a:chOff x="3016" y="1048"/>
            <a:chExt cx="192" cy="2370"/>
          </a:xfrm>
        </p:grpSpPr>
        <p:sp>
          <p:nvSpPr>
            <p:cNvPr id="296977" name="Oval 17"/>
            <p:cNvSpPr>
              <a:spLocks noChangeArrowheads="1"/>
            </p:cNvSpPr>
            <p:nvPr/>
          </p:nvSpPr>
          <p:spPr bwMode="auto">
            <a:xfrm>
              <a:off x="3016" y="1048"/>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296978" name="Oval 18"/>
            <p:cNvSpPr>
              <a:spLocks noChangeArrowheads="1"/>
            </p:cNvSpPr>
            <p:nvPr/>
          </p:nvSpPr>
          <p:spPr bwMode="auto">
            <a:xfrm>
              <a:off x="3016" y="2091"/>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296979" name="Oval 19"/>
            <p:cNvSpPr>
              <a:spLocks noChangeArrowheads="1"/>
            </p:cNvSpPr>
            <p:nvPr/>
          </p:nvSpPr>
          <p:spPr bwMode="auto">
            <a:xfrm>
              <a:off x="3016" y="3089"/>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grpSp>
      <p:grpSp>
        <p:nvGrpSpPr>
          <p:cNvPr id="4" name="Group 20"/>
          <p:cNvGrpSpPr>
            <a:grpSpLocks/>
          </p:cNvGrpSpPr>
          <p:nvPr/>
        </p:nvGrpSpPr>
        <p:grpSpPr bwMode="auto">
          <a:xfrm>
            <a:off x="5808134" y="588963"/>
            <a:ext cx="6070600" cy="4953000"/>
            <a:chOff x="2736" y="239"/>
            <a:chExt cx="2868" cy="3120"/>
          </a:xfrm>
        </p:grpSpPr>
        <p:grpSp>
          <p:nvGrpSpPr>
            <p:cNvPr id="5" name="Group 21"/>
            <p:cNvGrpSpPr>
              <a:grpSpLocks/>
            </p:cNvGrpSpPr>
            <p:nvPr/>
          </p:nvGrpSpPr>
          <p:grpSpPr bwMode="auto">
            <a:xfrm>
              <a:off x="3120" y="432"/>
              <a:ext cx="2400" cy="816"/>
              <a:chOff x="3120" y="240"/>
              <a:chExt cx="2400" cy="1056"/>
            </a:xfrm>
          </p:grpSpPr>
          <p:sp>
            <p:nvSpPr>
              <p:cNvPr id="296982" name="Line 22"/>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6983" name="Line 23"/>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6" name="Group 24"/>
            <p:cNvGrpSpPr>
              <a:grpSpLocks/>
            </p:cNvGrpSpPr>
            <p:nvPr/>
          </p:nvGrpSpPr>
          <p:grpSpPr bwMode="auto">
            <a:xfrm>
              <a:off x="3120" y="1480"/>
              <a:ext cx="2400" cy="784"/>
              <a:chOff x="3120" y="240"/>
              <a:chExt cx="2400" cy="1056"/>
            </a:xfrm>
          </p:grpSpPr>
          <p:sp>
            <p:nvSpPr>
              <p:cNvPr id="296985" name="Line 25"/>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6986" name="Line 26"/>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7" name="Group 27"/>
            <p:cNvGrpSpPr>
              <a:grpSpLocks/>
            </p:cNvGrpSpPr>
            <p:nvPr/>
          </p:nvGrpSpPr>
          <p:grpSpPr bwMode="auto">
            <a:xfrm>
              <a:off x="3120" y="2478"/>
              <a:ext cx="2400" cy="771"/>
              <a:chOff x="3120" y="240"/>
              <a:chExt cx="2400" cy="1056"/>
            </a:xfrm>
          </p:grpSpPr>
          <p:sp>
            <p:nvSpPr>
              <p:cNvPr id="296988" name="Line 28"/>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6989" name="Line 29"/>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sp>
          <p:nvSpPr>
            <p:cNvPr id="296990" name="Line 30"/>
            <p:cNvSpPr>
              <a:spLocks noChangeShapeType="1"/>
            </p:cNvSpPr>
            <p:nvPr/>
          </p:nvSpPr>
          <p:spPr bwMode="auto">
            <a:xfrm>
              <a:off x="3120" y="672"/>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6991" name="Line 31"/>
            <p:cNvSpPr>
              <a:spLocks noChangeShapeType="1"/>
            </p:cNvSpPr>
            <p:nvPr/>
          </p:nvSpPr>
          <p:spPr bwMode="auto">
            <a:xfrm>
              <a:off x="3120" y="960"/>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6992" name="Text Box 32"/>
            <p:cNvSpPr txBox="1">
              <a:spLocks noChangeArrowheads="1"/>
            </p:cNvSpPr>
            <p:nvPr/>
          </p:nvSpPr>
          <p:spPr bwMode="auto">
            <a:xfrm>
              <a:off x="2736" y="482"/>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96993" name="Text Box 33"/>
            <p:cNvSpPr txBox="1">
              <a:spLocks noChangeArrowheads="1"/>
            </p:cNvSpPr>
            <p:nvPr/>
          </p:nvSpPr>
          <p:spPr bwMode="auto">
            <a:xfrm>
              <a:off x="2736" y="799"/>
              <a:ext cx="3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296994" name="Text Box 34"/>
            <p:cNvSpPr txBox="1">
              <a:spLocks noChangeArrowheads="1"/>
            </p:cNvSpPr>
            <p:nvPr/>
          </p:nvSpPr>
          <p:spPr bwMode="auto">
            <a:xfrm>
              <a:off x="2812" y="239"/>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I</a:t>
              </a:r>
            </a:p>
          </p:txBody>
        </p:sp>
        <p:sp>
          <p:nvSpPr>
            <p:cNvPr id="296995" name="Text Box 35"/>
            <p:cNvSpPr txBox="1">
              <a:spLocks noChangeArrowheads="1"/>
            </p:cNvSpPr>
            <p:nvPr/>
          </p:nvSpPr>
          <p:spPr bwMode="auto">
            <a:xfrm>
              <a:off x="2744" y="1298"/>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O1</a:t>
              </a:r>
            </a:p>
          </p:txBody>
        </p:sp>
        <p:sp>
          <p:nvSpPr>
            <p:cNvPr id="296996" name="Text Box 36"/>
            <p:cNvSpPr txBox="1">
              <a:spLocks noChangeArrowheads="1"/>
            </p:cNvSpPr>
            <p:nvPr/>
          </p:nvSpPr>
          <p:spPr bwMode="auto">
            <a:xfrm>
              <a:off x="2744" y="2323"/>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O2</a:t>
              </a:r>
            </a:p>
          </p:txBody>
        </p:sp>
        <p:sp>
          <p:nvSpPr>
            <p:cNvPr id="296997" name="Line 37"/>
            <p:cNvSpPr>
              <a:spLocks noChangeShapeType="1"/>
            </p:cNvSpPr>
            <p:nvPr/>
          </p:nvSpPr>
          <p:spPr bwMode="auto">
            <a:xfrm>
              <a:off x="3120" y="170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6998" name="Text Box 38"/>
            <p:cNvSpPr txBox="1">
              <a:spLocks noChangeArrowheads="1"/>
            </p:cNvSpPr>
            <p:nvPr/>
          </p:nvSpPr>
          <p:spPr bwMode="auto">
            <a:xfrm>
              <a:off x="2736" y="1525"/>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96999" name="Line 39"/>
            <p:cNvSpPr>
              <a:spLocks noChangeShapeType="1"/>
            </p:cNvSpPr>
            <p:nvPr/>
          </p:nvSpPr>
          <p:spPr bwMode="auto">
            <a:xfrm>
              <a:off x="3120" y="273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7000" name="Text Box 40"/>
            <p:cNvSpPr txBox="1">
              <a:spLocks noChangeArrowheads="1"/>
            </p:cNvSpPr>
            <p:nvPr/>
          </p:nvSpPr>
          <p:spPr bwMode="auto">
            <a:xfrm>
              <a:off x="2736" y="2523"/>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97001" name="Text Box 41"/>
            <p:cNvSpPr txBox="1">
              <a:spLocks noChangeArrowheads="1"/>
            </p:cNvSpPr>
            <p:nvPr/>
          </p:nvSpPr>
          <p:spPr bwMode="auto">
            <a:xfrm>
              <a:off x="5471" y="111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297002" name="Text Box 42"/>
            <p:cNvSpPr txBox="1">
              <a:spLocks noChangeArrowheads="1"/>
            </p:cNvSpPr>
            <p:nvPr/>
          </p:nvSpPr>
          <p:spPr bwMode="auto">
            <a:xfrm>
              <a:off x="5471" y="2115"/>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297003" name="Text Box 43"/>
            <p:cNvSpPr txBox="1">
              <a:spLocks noChangeArrowheads="1"/>
            </p:cNvSpPr>
            <p:nvPr/>
          </p:nvSpPr>
          <p:spPr bwMode="auto">
            <a:xfrm>
              <a:off x="5465" y="306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grpSp>
      <p:sp>
        <p:nvSpPr>
          <p:cNvPr id="297005" name="Freeform 45"/>
          <p:cNvSpPr>
            <a:spLocks/>
          </p:cNvSpPr>
          <p:nvPr/>
        </p:nvSpPr>
        <p:spPr bwMode="auto">
          <a:xfrm>
            <a:off x="6604000" y="1700213"/>
            <a:ext cx="181822" cy="371513"/>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00FF"/>
            </a:solidFill>
            <a:prstDash val="solid"/>
            <a:round/>
            <a:headEnd/>
            <a:tailEnd/>
          </a:ln>
          <a:effectLst/>
        </p:spPr>
        <p:txBody>
          <a:bodyPr wrap="none" lIns="90000" tIns="46800" rIns="90000" bIns="46800">
            <a:spAutoFit/>
          </a:bodyPr>
          <a:lstStyle/>
          <a:p>
            <a:endParaRPr lang="zh-CN" altLang="en-US"/>
          </a:p>
        </p:txBody>
      </p:sp>
      <p:sp>
        <p:nvSpPr>
          <p:cNvPr id="297006" name="Line 46"/>
          <p:cNvSpPr>
            <a:spLocks noChangeShapeType="1"/>
          </p:cNvSpPr>
          <p:nvPr/>
        </p:nvSpPr>
        <p:spPr bwMode="auto">
          <a:xfrm>
            <a:off x="6576484" y="2884488"/>
            <a:ext cx="101600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97007" name="Line 47"/>
          <p:cNvSpPr>
            <a:spLocks noChangeShapeType="1"/>
          </p:cNvSpPr>
          <p:nvPr/>
        </p:nvSpPr>
        <p:spPr bwMode="auto">
          <a:xfrm>
            <a:off x="6576484" y="5373688"/>
            <a:ext cx="101600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97008" name="Freeform 48"/>
          <p:cNvSpPr>
            <a:spLocks/>
          </p:cNvSpPr>
          <p:nvPr/>
        </p:nvSpPr>
        <p:spPr bwMode="auto">
          <a:xfrm>
            <a:off x="2910418" y="1943101"/>
            <a:ext cx="1265767" cy="371513"/>
          </a:xfrm>
          <a:custGeom>
            <a:avLst/>
            <a:gdLst/>
            <a:ahLst/>
            <a:cxnLst>
              <a:cxn ang="0">
                <a:pos x="8" y="0"/>
              </a:cxn>
              <a:cxn ang="0">
                <a:pos x="8" y="227"/>
              </a:cxn>
              <a:cxn ang="0">
                <a:pos x="54" y="318"/>
              </a:cxn>
              <a:cxn ang="0">
                <a:pos x="190" y="408"/>
              </a:cxn>
              <a:cxn ang="0">
                <a:pos x="371" y="454"/>
              </a:cxn>
              <a:cxn ang="0">
                <a:pos x="507" y="454"/>
              </a:cxn>
            </a:cxnLst>
            <a:rect l="0" t="0" r="r" b="b"/>
            <a:pathLst>
              <a:path w="507" h="462">
                <a:moveTo>
                  <a:pt x="8" y="0"/>
                </a:moveTo>
                <a:cubicBezTo>
                  <a:pt x="4" y="87"/>
                  <a:pt x="0" y="174"/>
                  <a:pt x="8" y="227"/>
                </a:cubicBezTo>
                <a:cubicBezTo>
                  <a:pt x="16" y="280"/>
                  <a:pt x="24" y="288"/>
                  <a:pt x="54" y="318"/>
                </a:cubicBezTo>
                <a:cubicBezTo>
                  <a:pt x="84" y="348"/>
                  <a:pt x="137" y="385"/>
                  <a:pt x="190" y="408"/>
                </a:cubicBezTo>
                <a:cubicBezTo>
                  <a:pt x="243" y="431"/>
                  <a:pt x="318" y="446"/>
                  <a:pt x="371" y="454"/>
                </a:cubicBezTo>
                <a:cubicBezTo>
                  <a:pt x="424" y="462"/>
                  <a:pt x="477" y="454"/>
                  <a:pt x="507" y="454"/>
                </a:cubicBezTo>
              </a:path>
            </a:pathLst>
          </a:custGeom>
          <a:noFill/>
          <a:ln w="57150" cap="flat" cmpd="sng">
            <a:solidFill>
              <a:srgbClr val="0033CC"/>
            </a:solidFill>
            <a:prstDash val="solid"/>
            <a:round/>
            <a:headEnd type="none" w="med" len="med"/>
            <a:tailEnd type="triangle" w="med" len="med"/>
          </a:ln>
          <a:effectLst/>
        </p:spPr>
        <p:txBody>
          <a:bodyPr lIns="90000" tIns="46800" rIns="90000" bIns="46800">
            <a:spAutoFit/>
          </a:bodyPr>
          <a:lstStyle/>
          <a:p>
            <a:endParaRPr lang="zh-CN" altLang="en-US"/>
          </a:p>
        </p:txBody>
      </p:sp>
      <p:grpSp>
        <p:nvGrpSpPr>
          <p:cNvPr id="8" name="Group 78"/>
          <p:cNvGrpSpPr>
            <a:grpSpLocks/>
          </p:cNvGrpSpPr>
          <p:nvPr/>
        </p:nvGrpSpPr>
        <p:grpSpPr bwMode="auto">
          <a:xfrm>
            <a:off x="16934" y="836613"/>
            <a:ext cx="6174317" cy="2235200"/>
            <a:chOff x="1610" y="1162"/>
            <a:chExt cx="2917" cy="1408"/>
          </a:xfrm>
        </p:grpSpPr>
        <p:grpSp>
          <p:nvGrpSpPr>
            <p:cNvPr id="9" name="Group 79"/>
            <p:cNvGrpSpPr>
              <a:grpSpLocks/>
            </p:cNvGrpSpPr>
            <p:nvPr/>
          </p:nvGrpSpPr>
          <p:grpSpPr bwMode="auto">
            <a:xfrm>
              <a:off x="1610" y="1162"/>
              <a:ext cx="2917" cy="1408"/>
              <a:chOff x="336" y="1712"/>
              <a:chExt cx="2736" cy="1408"/>
            </a:xfrm>
          </p:grpSpPr>
          <p:sp>
            <p:nvSpPr>
              <p:cNvPr id="297040" name="Text Box 80"/>
              <p:cNvSpPr txBox="1">
                <a:spLocks noChangeArrowheads="1"/>
              </p:cNvSpPr>
              <p:nvPr/>
            </p:nvSpPr>
            <p:spPr bwMode="auto">
              <a:xfrm>
                <a:off x="2487" y="1958"/>
                <a:ext cx="585"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O2</a:t>
                </a:r>
              </a:p>
            </p:txBody>
          </p:sp>
          <p:grpSp>
            <p:nvGrpSpPr>
              <p:cNvPr id="10" name="Group 81"/>
              <p:cNvGrpSpPr>
                <a:grpSpLocks/>
              </p:cNvGrpSpPr>
              <p:nvPr/>
            </p:nvGrpSpPr>
            <p:grpSpPr bwMode="auto">
              <a:xfrm>
                <a:off x="624" y="2088"/>
                <a:ext cx="2064" cy="1032"/>
                <a:chOff x="624" y="2088"/>
                <a:chExt cx="2064" cy="1032"/>
              </a:xfrm>
            </p:grpSpPr>
            <p:grpSp>
              <p:nvGrpSpPr>
                <p:cNvPr id="11" name="Group 82"/>
                <p:cNvGrpSpPr>
                  <a:grpSpLocks/>
                </p:cNvGrpSpPr>
                <p:nvPr/>
              </p:nvGrpSpPr>
              <p:grpSpPr bwMode="auto">
                <a:xfrm>
                  <a:off x="863" y="2088"/>
                  <a:ext cx="402" cy="329"/>
                  <a:chOff x="671" y="2799"/>
                  <a:chExt cx="402" cy="346"/>
                </a:xfrm>
              </p:grpSpPr>
              <p:sp>
                <p:nvSpPr>
                  <p:cNvPr id="297043" name="Rectangle 83"/>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97044" name="Oval 84"/>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grpSp>
              <p:nvGrpSpPr>
                <p:cNvPr id="12" name="Group 85"/>
                <p:cNvGrpSpPr>
                  <a:grpSpLocks/>
                </p:cNvGrpSpPr>
                <p:nvPr/>
              </p:nvGrpSpPr>
              <p:grpSpPr bwMode="auto">
                <a:xfrm>
                  <a:off x="1776" y="2088"/>
                  <a:ext cx="402" cy="329"/>
                  <a:chOff x="671" y="2799"/>
                  <a:chExt cx="402" cy="346"/>
                </a:xfrm>
              </p:grpSpPr>
              <p:sp>
                <p:nvSpPr>
                  <p:cNvPr id="297046" name="Rectangle 86"/>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97047" name="Oval 87"/>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sp>
              <p:nvSpPr>
                <p:cNvPr id="297048" name="Line 88"/>
                <p:cNvSpPr>
                  <a:spLocks noChangeShapeType="1"/>
                </p:cNvSpPr>
                <p:nvPr/>
              </p:nvSpPr>
              <p:spPr bwMode="auto">
                <a:xfrm>
                  <a:off x="1248"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7049" name="Rectangle 89"/>
                <p:cNvSpPr>
                  <a:spLocks noChangeArrowheads="1"/>
                </p:cNvSpPr>
                <p:nvPr/>
              </p:nvSpPr>
              <p:spPr bwMode="auto">
                <a:xfrm>
                  <a:off x="1440" y="2491"/>
                  <a:ext cx="96" cy="234"/>
                </a:xfrm>
                <a:prstGeom prst="rect">
                  <a:avLst/>
                </a:prstGeom>
                <a:noFill/>
                <a:ln w="38100">
                  <a:solidFill>
                    <a:schemeClr val="tx1"/>
                  </a:solidFill>
                  <a:miter lim="800000"/>
                  <a:headEnd/>
                  <a:tailEnd/>
                </a:ln>
                <a:effectLst/>
              </p:spPr>
              <p:txBody>
                <a:bodyPr lIns="90000" tIns="46800" rIns="90000" bIns="46800" anchor="ctr">
                  <a:spAutoFit/>
                </a:bodyPr>
                <a:lstStyle/>
                <a:p>
                  <a:endParaRPr lang="zh-CN" altLang="en-US"/>
                </a:p>
              </p:txBody>
            </p:sp>
            <p:sp>
              <p:nvSpPr>
                <p:cNvPr id="297050" name="Line 90"/>
                <p:cNvSpPr>
                  <a:spLocks noChangeShapeType="1"/>
                </p:cNvSpPr>
                <p:nvPr/>
              </p:nvSpPr>
              <p:spPr bwMode="auto">
                <a:xfrm>
                  <a:off x="1488" y="2253"/>
                  <a:ext cx="0" cy="22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7051" name="Line 91"/>
                <p:cNvSpPr>
                  <a:spLocks noChangeShapeType="1"/>
                </p:cNvSpPr>
                <p:nvPr/>
              </p:nvSpPr>
              <p:spPr bwMode="auto">
                <a:xfrm>
                  <a:off x="1488" y="2736"/>
                  <a:ext cx="0" cy="247"/>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7052" name="Line 92"/>
                <p:cNvSpPr>
                  <a:spLocks noChangeShapeType="1"/>
                </p:cNvSpPr>
                <p:nvPr/>
              </p:nvSpPr>
              <p:spPr bwMode="auto">
                <a:xfrm>
                  <a:off x="1824"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7053" name="Line 93"/>
                <p:cNvSpPr>
                  <a:spLocks noChangeShapeType="1"/>
                </p:cNvSpPr>
                <p:nvPr/>
              </p:nvSpPr>
              <p:spPr bwMode="auto">
                <a:xfrm>
                  <a:off x="1920"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7054" name="Line 94"/>
                <p:cNvSpPr>
                  <a:spLocks noChangeShapeType="1"/>
                </p:cNvSpPr>
                <p:nvPr/>
              </p:nvSpPr>
              <p:spPr bwMode="auto">
                <a:xfrm flipH="1">
                  <a:off x="624" y="2983"/>
                  <a:ext cx="120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7055" name="Line 95"/>
                <p:cNvSpPr>
                  <a:spLocks noChangeShapeType="1"/>
                </p:cNvSpPr>
                <p:nvPr/>
              </p:nvSpPr>
              <p:spPr bwMode="auto">
                <a:xfrm flipV="1">
                  <a:off x="624"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7056" name="Line 96"/>
                <p:cNvSpPr>
                  <a:spLocks noChangeShapeType="1"/>
                </p:cNvSpPr>
                <p:nvPr/>
              </p:nvSpPr>
              <p:spPr bwMode="auto">
                <a:xfrm>
                  <a:off x="624" y="2253"/>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7057" name="Line 97"/>
                <p:cNvSpPr>
                  <a:spLocks noChangeShapeType="1"/>
                </p:cNvSpPr>
                <p:nvPr/>
              </p:nvSpPr>
              <p:spPr bwMode="auto">
                <a:xfrm>
                  <a:off x="1920" y="2983"/>
                  <a:ext cx="43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7058" name="Line 98"/>
                <p:cNvSpPr>
                  <a:spLocks noChangeShapeType="1"/>
                </p:cNvSpPr>
                <p:nvPr/>
              </p:nvSpPr>
              <p:spPr bwMode="auto">
                <a:xfrm>
                  <a:off x="2160"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7059" name="Line 99"/>
                <p:cNvSpPr>
                  <a:spLocks noChangeShapeType="1"/>
                </p:cNvSpPr>
                <p:nvPr/>
              </p:nvSpPr>
              <p:spPr bwMode="auto">
                <a:xfrm>
                  <a:off x="2352"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297060" name="Text Box 100"/>
              <p:cNvSpPr txBox="1">
                <a:spLocks noChangeArrowheads="1"/>
              </p:cNvSpPr>
              <p:nvPr/>
            </p:nvSpPr>
            <p:spPr bwMode="auto">
              <a:xfrm>
                <a:off x="816"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1</a:t>
                </a:r>
              </a:p>
            </p:txBody>
          </p:sp>
          <p:sp>
            <p:nvSpPr>
              <p:cNvPr id="297061" name="Text Box 101"/>
              <p:cNvSpPr txBox="1">
                <a:spLocks noChangeArrowheads="1"/>
              </p:cNvSpPr>
              <p:nvPr/>
            </p:nvSpPr>
            <p:spPr bwMode="auto">
              <a:xfrm>
                <a:off x="1728"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2</a:t>
                </a:r>
              </a:p>
            </p:txBody>
          </p:sp>
          <p:sp>
            <p:nvSpPr>
              <p:cNvPr id="297062" name="Text Box 102"/>
              <p:cNvSpPr txBox="1">
                <a:spLocks noChangeArrowheads="1"/>
              </p:cNvSpPr>
              <p:nvPr/>
            </p:nvSpPr>
            <p:spPr bwMode="auto">
              <a:xfrm>
                <a:off x="1344" y="1917"/>
                <a:ext cx="272" cy="312"/>
              </a:xfrm>
              <a:prstGeom prst="rect">
                <a:avLst/>
              </a:prstGeom>
              <a:noFill/>
              <a:ln w="28575">
                <a:noFill/>
                <a:miter lim="800000"/>
                <a:headEnd/>
                <a:tailEnd/>
              </a:ln>
              <a:effectLst/>
            </p:spPr>
            <p:txBody>
              <a:bodyPr wrap="none"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O1</a:t>
                </a:r>
              </a:p>
            </p:txBody>
          </p:sp>
          <p:sp>
            <p:nvSpPr>
              <p:cNvPr id="297063" name="Text Box 103"/>
              <p:cNvSpPr txBox="1">
                <a:spLocks noChangeArrowheads="1"/>
              </p:cNvSpPr>
              <p:nvPr/>
            </p:nvSpPr>
            <p:spPr bwMode="auto">
              <a:xfrm>
                <a:off x="336" y="2004"/>
                <a:ext cx="249"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I</a:t>
                </a:r>
              </a:p>
            </p:txBody>
          </p:sp>
          <p:sp>
            <p:nvSpPr>
              <p:cNvPr id="297064" name="Rectangle 104"/>
              <p:cNvSpPr>
                <a:spLocks noChangeArrowheads="1"/>
              </p:cNvSpPr>
              <p:nvPr/>
            </p:nvSpPr>
            <p:spPr bwMode="auto">
              <a:xfrm>
                <a:off x="912"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297065" name="Rectangle 105"/>
              <p:cNvSpPr>
                <a:spLocks noChangeArrowheads="1"/>
              </p:cNvSpPr>
              <p:nvPr/>
            </p:nvSpPr>
            <p:spPr bwMode="auto">
              <a:xfrm>
                <a:off x="1824"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297066" name="Rectangle 106"/>
              <p:cNvSpPr>
                <a:spLocks noChangeArrowheads="1"/>
              </p:cNvSpPr>
              <p:nvPr/>
            </p:nvSpPr>
            <p:spPr bwMode="auto">
              <a:xfrm>
                <a:off x="1200" y="2432"/>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R</a:t>
                </a:r>
              </a:p>
            </p:txBody>
          </p:sp>
          <p:sp>
            <p:nvSpPr>
              <p:cNvPr id="297067" name="Rectangle 107"/>
              <p:cNvSpPr>
                <a:spLocks noChangeArrowheads="1"/>
              </p:cNvSpPr>
              <p:nvPr/>
            </p:nvSpPr>
            <p:spPr bwMode="auto">
              <a:xfrm>
                <a:off x="1763" y="2576"/>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C</a:t>
                </a:r>
              </a:p>
            </p:txBody>
          </p:sp>
        </p:grpSp>
        <p:sp>
          <p:nvSpPr>
            <p:cNvPr id="297068" name="Rectangle 108"/>
            <p:cNvSpPr>
              <a:spLocks noChangeArrowheads="1"/>
            </p:cNvSpPr>
            <p:nvPr/>
          </p:nvSpPr>
          <p:spPr bwMode="auto">
            <a:xfrm>
              <a:off x="2744" y="1570"/>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sp>
          <p:nvSpPr>
            <p:cNvPr id="297069" name="Rectangle 109"/>
            <p:cNvSpPr>
              <a:spLocks noChangeArrowheads="1"/>
            </p:cNvSpPr>
            <p:nvPr/>
          </p:nvSpPr>
          <p:spPr bwMode="auto">
            <a:xfrm>
              <a:off x="2744" y="2251"/>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grpSp>
      <p:sp>
        <p:nvSpPr>
          <p:cNvPr id="297070" name="Rectangle 110"/>
          <p:cNvSpPr>
            <a:spLocks noChangeArrowheads="1"/>
          </p:cNvSpPr>
          <p:nvPr/>
        </p:nvSpPr>
        <p:spPr bwMode="auto">
          <a:xfrm>
            <a:off x="4368801" y="1484314"/>
            <a:ext cx="271526" cy="402291"/>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6965"/>
                                        </p:tgtEl>
                                        <p:attrNameLst>
                                          <p:attrName>style.visibility</p:attrName>
                                        </p:attrNameLst>
                                      </p:cBhvr>
                                      <p:to>
                                        <p:strVal val="visible"/>
                                      </p:to>
                                    </p:set>
                                    <p:animEffect transition="in" filter="wipe(up)">
                                      <p:cBhvr>
                                        <p:cTn id="7" dur="500"/>
                                        <p:tgtEl>
                                          <p:spTgt spid="29696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Righ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96973"/>
                                        </p:tgtEl>
                                        <p:attrNameLst>
                                          <p:attrName>style.visibility</p:attrName>
                                        </p:attrNameLst>
                                      </p:cBhvr>
                                      <p:to>
                                        <p:strVal val="visible"/>
                                      </p:to>
                                    </p:set>
                                    <p:animEffect transition="in" filter="dissolve">
                                      <p:cBhvr>
                                        <p:cTn id="21" dur="500"/>
                                        <p:tgtEl>
                                          <p:spTgt spid="296973"/>
                                        </p:tgtEl>
                                      </p:cBhvr>
                                    </p:animEffect>
                                  </p:childTnLst>
                                  <p:subTnLst>
                                    <p:set>
                                      <p:cBhvr override="childStyle">
                                        <p:cTn dur="1" fill="hold" display="0" masterRel="nextClick" afterEffect="1"/>
                                        <p:tgtEl>
                                          <p:spTgt spid="296973"/>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96969"/>
                                        </p:tgtEl>
                                        <p:attrNameLst>
                                          <p:attrName>style.visibility</p:attrName>
                                        </p:attrNameLst>
                                      </p:cBhvr>
                                      <p:to>
                                        <p:strVal val="visible"/>
                                      </p:to>
                                    </p:set>
                                    <p:animEffect transition="in" filter="wipe(left)">
                                      <p:cBhvr>
                                        <p:cTn id="26" dur="500"/>
                                        <p:tgtEl>
                                          <p:spTgt spid="296969"/>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6" fill="hold" grpId="0" nodeType="clickEffect">
                                  <p:stCondLst>
                                    <p:cond delay="0"/>
                                  </p:stCondLst>
                                  <p:childTnLst>
                                    <p:set>
                                      <p:cBhvr>
                                        <p:cTn id="30" dur="1" fill="hold">
                                          <p:stCondLst>
                                            <p:cond delay="0"/>
                                          </p:stCondLst>
                                        </p:cTn>
                                        <p:tgtEl>
                                          <p:spTgt spid="297008"/>
                                        </p:tgtEl>
                                        <p:attrNameLst>
                                          <p:attrName>style.visibility</p:attrName>
                                        </p:attrNameLst>
                                      </p:cBhvr>
                                      <p:to>
                                        <p:strVal val="visible"/>
                                      </p:to>
                                    </p:set>
                                    <p:animEffect transition="in" filter="strips(downRight)">
                                      <p:cBhvr>
                                        <p:cTn id="31" dur="500"/>
                                        <p:tgtEl>
                                          <p:spTgt spid="29700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499"/>
                                          </p:stCondLst>
                                        </p:cTn>
                                        <p:tgtEl>
                                          <p:spTgt spid="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97006"/>
                                        </p:tgtEl>
                                        <p:attrNameLst>
                                          <p:attrName>style.visibility</p:attrName>
                                        </p:attrNameLst>
                                      </p:cBhvr>
                                      <p:to>
                                        <p:strVal val="visible"/>
                                      </p:to>
                                    </p:set>
                                    <p:animEffect transition="in" filter="wipe(down)">
                                      <p:cBhvr>
                                        <p:cTn id="40" dur="500"/>
                                        <p:tgtEl>
                                          <p:spTgt spid="297006"/>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97007"/>
                                        </p:tgtEl>
                                        <p:attrNameLst>
                                          <p:attrName>style.visibility</p:attrName>
                                        </p:attrNameLst>
                                      </p:cBhvr>
                                      <p:to>
                                        <p:strVal val="visible"/>
                                      </p:to>
                                    </p:set>
                                    <p:animEffect transition="in" filter="wipe(down)">
                                      <p:cBhvr>
                                        <p:cTn id="45" dur="500"/>
                                        <p:tgtEl>
                                          <p:spTgt spid="29700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297005"/>
                                        </p:tgtEl>
                                        <p:attrNameLst>
                                          <p:attrName>style.visibility</p:attrName>
                                        </p:attrNameLst>
                                      </p:cBhvr>
                                      <p:to>
                                        <p:strVal val="visible"/>
                                      </p:to>
                                    </p:set>
                                    <p:animEffect transition="in" filter="wipe(down)">
                                      <p:cBhvr>
                                        <p:cTn id="50" dur="500"/>
                                        <p:tgtEl>
                                          <p:spTgt spid="297005"/>
                                        </p:tgtEl>
                                      </p:cBhvr>
                                    </p:animEffect>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296974"/>
                                        </p:tgtEl>
                                        <p:attrNameLst>
                                          <p:attrName>style.visibility</p:attrName>
                                        </p:attrNameLst>
                                      </p:cBhvr>
                                      <p:to>
                                        <p:strVal val="visible"/>
                                      </p:to>
                                    </p:set>
                                    <p:anim calcmode="lin" valueType="num">
                                      <p:cBhvr>
                                        <p:cTn id="55" dur="500" fill="hold"/>
                                        <p:tgtEl>
                                          <p:spTgt spid="296974"/>
                                        </p:tgtEl>
                                        <p:attrNameLst>
                                          <p:attrName>ppt_w</p:attrName>
                                        </p:attrNameLst>
                                      </p:cBhvr>
                                      <p:tavLst>
                                        <p:tav tm="0">
                                          <p:val>
                                            <p:fltVal val="0"/>
                                          </p:val>
                                        </p:tav>
                                        <p:tav tm="100000">
                                          <p:val>
                                            <p:strVal val="#ppt_w"/>
                                          </p:val>
                                        </p:tav>
                                      </p:tavLst>
                                    </p:anim>
                                    <p:anim calcmode="lin" valueType="num">
                                      <p:cBhvr>
                                        <p:cTn id="56" dur="500" fill="hold"/>
                                        <p:tgtEl>
                                          <p:spTgt spid="296974"/>
                                        </p:tgtEl>
                                        <p:attrNameLst>
                                          <p:attrName>ppt_h</p:attrName>
                                        </p:attrNameLst>
                                      </p:cBhvr>
                                      <p:tavLst>
                                        <p:tav tm="0">
                                          <p:val>
                                            <p:fltVal val="0"/>
                                          </p:val>
                                        </p:tav>
                                        <p:tav tm="100000">
                                          <p:val>
                                            <p:strVal val="#ppt_h"/>
                                          </p:val>
                                        </p:tav>
                                      </p:tavLst>
                                    </p:anim>
                                  </p:childTnLst>
                                </p:cTn>
                              </p:par>
                            </p:childTnLst>
                          </p:cTn>
                        </p:par>
                        <p:par>
                          <p:cTn id="57" fill="hold">
                            <p:stCondLst>
                              <p:cond delay="500"/>
                            </p:stCondLst>
                            <p:childTnLst>
                              <p:par>
                                <p:cTn id="58" presetID="2" presetClass="entr" presetSubtype="4" fill="hold" grpId="0" nodeType="afterEffect">
                                  <p:stCondLst>
                                    <p:cond delay="0"/>
                                  </p:stCondLst>
                                  <p:childTnLst>
                                    <p:set>
                                      <p:cBhvr>
                                        <p:cTn id="59" dur="1" fill="hold">
                                          <p:stCondLst>
                                            <p:cond delay="0"/>
                                          </p:stCondLst>
                                        </p:cTn>
                                        <p:tgtEl>
                                          <p:spTgt spid="296975"/>
                                        </p:tgtEl>
                                        <p:attrNameLst>
                                          <p:attrName>style.visibility</p:attrName>
                                        </p:attrNameLst>
                                      </p:cBhvr>
                                      <p:to>
                                        <p:strVal val="visible"/>
                                      </p:to>
                                    </p:set>
                                    <p:anim calcmode="lin" valueType="num">
                                      <p:cBhvr additive="base">
                                        <p:cTn id="60" dur="500" fill="hold"/>
                                        <p:tgtEl>
                                          <p:spTgt spid="296975"/>
                                        </p:tgtEl>
                                        <p:attrNameLst>
                                          <p:attrName>ppt_x</p:attrName>
                                        </p:attrNameLst>
                                      </p:cBhvr>
                                      <p:tavLst>
                                        <p:tav tm="0">
                                          <p:val>
                                            <p:strVal val="#ppt_x"/>
                                          </p:val>
                                        </p:tav>
                                        <p:tav tm="100000">
                                          <p:val>
                                            <p:strVal val="#ppt_x"/>
                                          </p:val>
                                        </p:tav>
                                      </p:tavLst>
                                    </p:anim>
                                    <p:anim calcmode="lin" valueType="num">
                                      <p:cBhvr additive="base">
                                        <p:cTn id="61" dur="500" fill="hold"/>
                                        <p:tgtEl>
                                          <p:spTgt spid="2969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65" grpId="0" autoUpdateAnimBg="0"/>
      <p:bldP spid="296969" grpId="0" autoUpdateAnimBg="0"/>
      <p:bldP spid="296973" grpId="0" animBg="1" autoUpdateAnimBg="0"/>
      <p:bldP spid="296974" grpId="0" animBg="1" autoUpdateAnimBg="0"/>
      <p:bldP spid="296975" grpId="0" autoUpdateAnimBg="0"/>
      <p:bldP spid="297005" grpId="0" animBg="1"/>
      <p:bldP spid="297006" grpId="0" animBg="1"/>
      <p:bldP spid="297007" grpId="0" animBg="1"/>
      <p:bldP spid="29700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4"/>
          <p:cNvSpPr>
            <a:spLocks noGrp="1"/>
          </p:cNvSpPr>
          <p:nvPr>
            <p:ph type="sldNum" sz="quarter" idx="11"/>
          </p:nvPr>
        </p:nvSpPr>
        <p:spPr/>
        <p:txBody>
          <a:bodyPr/>
          <a:lstStyle/>
          <a:p>
            <a:fld id="{183450A6-2A8A-4F6D-9E66-5B37ACDBA64F}" type="slidenum">
              <a:rPr lang="en-US" altLang="zh-CN"/>
              <a:pPr/>
              <a:t>4</a:t>
            </a:fld>
            <a:endParaRPr lang="en-US" altLang="zh-CN"/>
          </a:p>
        </p:txBody>
      </p:sp>
      <p:sp>
        <p:nvSpPr>
          <p:cNvPr id="282637" name="Rectangle 13"/>
          <p:cNvSpPr>
            <a:spLocks noGrp="1" noChangeArrowheads="1"/>
          </p:cNvSpPr>
          <p:nvPr>
            <p:ph type="title"/>
          </p:nvPr>
        </p:nvSpPr>
        <p:spPr>
          <a:xfrm>
            <a:off x="914400" y="607742"/>
            <a:ext cx="10363200" cy="535531"/>
          </a:xfrm>
          <a:noFill/>
          <a:ln/>
        </p:spPr>
        <p:txBody>
          <a:bodyPr>
            <a:spAutoFit/>
          </a:bodyPr>
          <a:lstStyle/>
          <a:p>
            <a:pPr algn="ctr"/>
            <a:r>
              <a:rPr lang="en-US" altLang="zh-CN" sz="3200" b="1" dirty="0" smtClean="0">
                <a:solidFill>
                  <a:srgbClr val="CC3300"/>
                </a:solidFill>
                <a:latin typeface="Times New Roman" pitchFamily="18" charset="0"/>
                <a:ea typeface="黑体" pitchFamily="49" charset="-122"/>
              </a:rPr>
              <a:t>6.2    </a:t>
            </a:r>
            <a:r>
              <a:rPr lang="zh-CN" altLang="en-US" sz="3200" b="1" dirty="0">
                <a:solidFill>
                  <a:srgbClr val="CC3300"/>
                </a:solidFill>
                <a:latin typeface="Times New Roman" pitchFamily="18" charset="0"/>
                <a:ea typeface="黑体" pitchFamily="49" charset="-122"/>
              </a:rPr>
              <a:t>单稳态触发器</a:t>
            </a:r>
          </a:p>
        </p:txBody>
      </p:sp>
      <p:sp>
        <p:nvSpPr>
          <p:cNvPr id="282638" name="Line 14"/>
          <p:cNvSpPr>
            <a:spLocks noChangeShapeType="1"/>
          </p:cNvSpPr>
          <p:nvPr/>
        </p:nvSpPr>
        <p:spPr bwMode="auto">
          <a:xfrm>
            <a:off x="1871133" y="1125538"/>
            <a:ext cx="8832851" cy="0"/>
          </a:xfrm>
          <a:prstGeom prst="line">
            <a:avLst/>
          </a:prstGeom>
          <a:noFill/>
          <a:ln w="76200" cmpd="tri">
            <a:solidFill>
              <a:srgbClr val="FF33CC"/>
            </a:solidFill>
            <a:round/>
            <a:headEnd/>
            <a:tailEnd/>
          </a:ln>
          <a:effectLst/>
        </p:spPr>
        <p:txBody>
          <a:bodyPr wrap="none" lIns="90000" tIns="46800" rIns="90000" bIns="46800">
            <a:spAutoFit/>
          </a:bodyPr>
          <a:lstStyle/>
          <a:p>
            <a:endParaRPr lang="zh-CN" altLang="en-US"/>
          </a:p>
        </p:txBody>
      </p:sp>
      <p:sp>
        <p:nvSpPr>
          <p:cNvPr id="282639" name="Text Box 15"/>
          <p:cNvSpPr txBox="1">
            <a:spLocks noChangeArrowheads="1"/>
          </p:cNvSpPr>
          <p:nvPr/>
        </p:nvSpPr>
        <p:spPr bwMode="auto">
          <a:xfrm>
            <a:off x="239184" y="1916114"/>
            <a:ext cx="11952816" cy="2015040"/>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600" b="1">
                <a:latin typeface="Times New Roman" pitchFamily="18" charset="0"/>
              </a:rPr>
              <a:t>    1) </a:t>
            </a:r>
            <a:r>
              <a:rPr kumimoji="1" lang="zh-CN" altLang="en-US" sz="2600" b="1">
                <a:latin typeface="Times New Roman" pitchFamily="18" charset="0"/>
              </a:rPr>
              <a:t>电路有一个稳态、一个暂稳态</a:t>
            </a:r>
            <a:r>
              <a:rPr kumimoji="1" lang="en-US" altLang="zh-CN" sz="2600" b="1">
                <a:latin typeface="Times New Roman" pitchFamily="18" charset="0"/>
              </a:rPr>
              <a:t>;</a:t>
            </a:r>
          </a:p>
          <a:p>
            <a:pPr>
              <a:lnSpc>
                <a:spcPct val="120000"/>
              </a:lnSpc>
            </a:pPr>
            <a:r>
              <a:rPr kumimoji="1" lang="en-US" altLang="zh-CN" sz="2600" b="1">
                <a:latin typeface="Times New Roman" pitchFamily="18" charset="0"/>
              </a:rPr>
              <a:t>    2) </a:t>
            </a:r>
            <a:r>
              <a:rPr kumimoji="1" lang="zh-CN" altLang="en-US" sz="2600" b="1">
                <a:latin typeface="Times New Roman" pitchFamily="18" charset="0"/>
              </a:rPr>
              <a:t>在外加触发信号的作用下，电路由稳态翻转到暂稳态；</a:t>
            </a:r>
          </a:p>
          <a:p>
            <a:pPr>
              <a:lnSpc>
                <a:spcPct val="120000"/>
              </a:lnSpc>
            </a:pPr>
            <a:r>
              <a:rPr kumimoji="1" lang="zh-CN" altLang="en-US" sz="2600" b="1">
                <a:latin typeface="Times New Roman" pitchFamily="18" charset="0"/>
              </a:rPr>
              <a:t>    </a:t>
            </a:r>
            <a:r>
              <a:rPr kumimoji="1" lang="en-US" altLang="zh-CN" sz="2600" b="1">
                <a:latin typeface="Times New Roman" pitchFamily="18" charset="0"/>
              </a:rPr>
              <a:t>3) </a:t>
            </a:r>
            <a:r>
              <a:rPr kumimoji="1" lang="zh-CN" altLang="en-US" sz="2600" b="1">
                <a:latin typeface="Times New Roman" pitchFamily="18" charset="0"/>
              </a:rPr>
              <a:t>经过一段时间，电路将自动由暂稳态返回到稳态；</a:t>
            </a:r>
          </a:p>
          <a:p>
            <a:pPr>
              <a:lnSpc>
                <a:spcPct val="120000"/>
              </a:lnSpc>
            </a:pPr>
            <a:r>
              <a:rPr kumimoji="1" lang="zh-CN" altLang="en-US" sz="2600" b="1">
                <a:latin typeface="Times New Roman" pitchFamily="18" charset="0"/>
              </a:rPr>
              <a:t>    </a:t>
            </a:r>
            <a:r>
              <a:rPr kumimoji="1" lang="en-US" altLang="zh-CN" sz="2600" b="1">
                <a:latin typeface="Times New Roman" pitchFamily="18" charset="0"/>
              </a:rPr>
              <a:t>4)</a:t>
            </a:r>
            <a:r>
              <a:rPr kumimoji="1" lang="zh-CN" altLang="en-US" sz="2600" b="1">
                <a:latin typeface="Times New Roman" pitchFamily="18" charset="0"/>
              </a:rPr>
              <a:t>暂态的持续时间只取决于电路参数，而与所加触发信号的宽度无关。</a:t>
            </a:r>
          </a:p>
        </p:txBody>
      </p:sp>
      <p:sp>
        <p:nvSpPr>
          <p:cNvPr id="282640" name="Rectangle 16"/>
          <p:cNvSpPr>
            <a:spLocks noChangeArrowheads="1"/>
          </p:cNvSpPr>
          <p:nvPr/>
        </p:nvSpPr>
        <p:spPr bwMode="auto">
          <a:xfrm>
            <a:off x="4847168" y="5110163"/>
            <a:ext cx="2568630" cy="371513"/>
          </a:xfrm>
          <a:prstGeom prst="rect">
            <a:avLst/>
          </a:prstGeom>
          <a:noFill/>
          <a:ln w="28575">
            <a:noFill/>
            <a:miter lim="800000"/>
            <a:headEnd/>
            <a:tailEnd/>
          </a:ln>
          <a:effectLst/>
        </p:spPr>
        <p:txBody>
          <a:bodyPr wrap="none" lIns="90000" tIns="46800" rIns="90000" bIns="46800">
            <a:spAutoFit/>
          </a:bodyPr>
          <a:lstStyle/>
          <a:p>
            <a:r>
              <a:rPr kumimoji="1" lang="zh-CN" altLang="en-US" b="1">
                <a:solidFill>
                  <a:srgbClr val="CC3300"/>
                </a:solidFill>
                <a:latin typeface="Times New Roman" pitchFamily="18" charset="0"/>
              </a:rPr>
              <a:t>与基本</a:t>
            </a:r>
            <a:r>
              <a:rPr kumimoji="1" lang="en-US" altLang="zh-CN" b="1">
                <a:solidFill>
                  <a:srgbClr val="CC3300"/>
                </a:solidFill>
                <a:latin typeface="Times New Roman" pitchFamily="18" charset="0"/>
              </a:rPr>
              <a:t>SR</a:t>
            </a:r>
            <a:r>
              <a:rPr kumimoji="1" lang="zh-CN" altLang="en-US" b="1">
                <a:solidFill>
                  <a:srgbClr val="CC3300"/>
                </a:solidFill>
                <a:latin typeface="Times New Roman" pitchFamily="18" charset="0"/>
              </a:rPr>
              <a:t>触发器区别！</a:t>
            </a:r>
          </a:p>
        </p:txBody>
      </p:sp>
      <p:sp>
        <p:nvSpPr>
          <p:cNvPr id="282641" name="Rectangle 17"/>
          <p:cNvSpPr>
            <a:spLocks noChangeArrowheads="1"/>
          </p:cNvSpPr>
          <p:nvPr/>
        </p:nvSpPr>
        <p:spPr bwMode="auto">
          <a:xfrm>
            <a:off x="912285" y="1341438"/>
            <a:ext cx="7200900" cy="371513"/>
          </a:xfrm>
          <a:prstGeom prst="rect">
            <a:avLst/>
          </a:prstGeom>
          <a:noFill/>
          <a:ln w="28575">
            <a:noFill/>
            <a:miter lim="800000"/>
            <a:headEnd/>
            <a:tailEnd/>
          </a:ln>
          <a:effectLst/>
        </p:spPr>
        <p:txBody>
          <a:bodyPr lIns="90000" tIns="46800" rIns="90000" bIns="46800">
            <a:spAutoFit/>
          </a:bodyPr>
          <a:lstStyle/>
          <a:p>
            <a:pPr>
              <a:spcBef>
                <a:spcPct val="10000"/>
              </a:spcBef>
            </a:pPr>
            <a:r>
              <a:rPr kumimoji="1" lang="zh-CN" altLang="en-US" b="1">
                <a:solidFill>
                  <a:srgbClr val="0033CC"/>
                </a:solidFill>
                <a:latin typeface="Times New Roman" pitchFamily="18" charset="0"/>
              </a:rPr>
              <a:t>单稳态触发器的特点：</a:t>
            </a:r>
          </a:p>
        </p:txBody>
      </p:sp>
      <p:grpSp>
        <p:nvGrpSpPr>
          <p:cNvPr id="2" name="Group 18"/>
          <p:cNvGrpSpPr>
            <a:grpSpLocks/>
          </p:cNvGrpSpPr>
          <p:nvPr/>
        </p:nvGrpSpPr>
        <p:grpSpPr bwMode="auto">
          <a:xfrm>
            <a:off x="1775884" y="4885578"/>
            <a:ext cx="2336800" cy="1042894"/>
            <a:chOff x="1296" y="1643"/>
            <a:chExt cx="1248" cy="698"/>
          </a:xfrm>
        </p:grpSpPr>
        <p:sp>
          <p:nvSpPr>
            <p:cNvPr id="282643" name="AutoShape 19"/>
            <p:cNvSpPr>
              <a:spLocks noChangeArrowheads="1"/>
            </p:cNvSpPr>
            <p:nvPr/>
          </p:nvSpPr>
          <p:spPr bwMode="auto">
            <a:xfrm>
              <a:off x="1296" y="1643"/>
              <a:ext cx="1248" cy="698"/>
            </a:xfrm>
            <a:prstGeom prst="irregularSeal1">
              <a:avLst/>
            </a:prstGeom>
            <a:gradFill rotWithShape="0">
              <a:gsLst>
                <a:gs pos="0">
                  <a:srgbClr val="FF0000">
                    <a:gamma/>
                    <a:shade val="46275"/>
                    <a:invGamma/>
                  </a:srgbClr>
                </a:gs>
                <a:gs pos="50000">
                  <a:srgbClr val="FF0000"/>
                </a:gs>
                <a:gs pos="100000">
                  <a:srgbClr val="FF0000">
                    <a:gamma/>
                    <a:shade val="46275"/>
                    <a:invGamma/>
                  </a:srgbClr>
                </a:gs>
              </a:gsLst>
              <a:lin ang="5400000" scaled="1"/>
            </a:gradFill>
            <a:ln w="15875">
              <a:solidFill>
                <a:schemeClr val="tx1"/>
              </a:solidFill>
              <a:miter lim="800000"/>
              <a:headEnd/>
              <a:tailEnd/>
            </a:ln>
            <a:effectLst/>
          </p:spPr>
          <p:txBody>
            <a:bodyPr lIns="90000" tIns="46800" rIns="90000" bIns="46800" anchor="ctr">
              <a:spAutoFit/>
            </a:bodyPr>
            <a:lstStyle/>
            <a:p>
              <a:endParaRPr lang="zh-CN" altLang="en-US"/>
            </a:p>
          </p:txBody>
        </p:sp>
        <p:sp>
          <p:nvSpPr>
            <p:cNvPr id="282644" name="Rectangle 20"/>
            <p:cNvSpPr>
              <a:spLocks noChangeArrowheads="1"/>
            </p:cNvSpPr>
            <p:nvPr/>
          </p:nvSpPr>
          <p:spPr bwMode="auto">
            <a:xfrm>
              <a:off x="1632" y="1824"/>
              <a:ext cx="566" cy="310"/>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FFFF00"/>
                  </a:solidFill>
                  <a:latin typeface="Times New Roman" pitchFamily="18" charset="0"/>
                </a:rPr>
                <a:t>注意</a:t>
              </a:r>
              <a:r>
                <a:rPr kumimoji="1" lang="en-US" altLang="zh-CN" sz="2400" b="1">
                  <a:solidFill>
                    <a:srgbClr val="FFFF00"/>
                  </a:solidFill>
                  <a:latin typeface="Times New Roman" pitchFamily="18" charset="0"/>
                </a:rPr>
                <a:t>:</a:t>
              </a:r>
            </a:p>
          </p:txBody>
        </p:sp>
      </p:grpSp>
      <p:sp>
        <p:nvSpPr>
          <p:cNvPr id="282645" name="Rectangle 21"/>
          <p:cNvSpPr>
            <a:spLocks noChangeArrowheads="1"/>
          </p:cNvSpPr>
          <p:nvPr/>
        </p:nvSpPr>
        <p:spPr bwMode="auto">
          <a:xfrm>
            <a:off x="5520267" y="5665788"/>
            <a:ext cx="5568951" cy="371513"/>
          </a:xfrm>
          <a:prstGeom prst="rect">
            <a:avLst/>
          </a:prstGeom>
          <a:noFill/>
          <a:ln w="28575">
            <a:noFill/>
            <a:miter lim="800000"/>
            <a:headEnd/>
            <a:tailEnd/>
          </a:ln>
          <a:effectLst/>
        </p:spPr>
        <p:txBody>
          <a:bodyPr lIns="90000" tIns="46800" rIns="90000" bIns="46800">
            <a:spAutoFit/>
          </a:bodyPr>
          <a:lstStyle/>
          <a:p>
            <a:r>
              <a:rPr kumimoji="1" lang="en-US" altLang="zh-CN" b="1">
                <a:solidFill>
                  <a:srgbClr val="0033CC"/>
                </a:solidFill>
                <a:latin typeface="Times New Roman" pitchFamily="18" charset="0"/>
              </a:rPr>
              <a:t>——</a:t>
            </a:r>
            <a:r>
              <a:rPr kumimoji="1" lang="zh-CN" altLang="en-US" b="1">
                <a:solidFill>
                  <a:srgbClr val="0033CC"/>
                </a:solidFill>
                <a:latin typeface="Times New Roman" pitchFamily="18" charset="0"/>
              </a:rPr>
              <a:t>后者为双稳态电路</a:t>
            </a:r>
          </a:p>
        </p:txBody>
      </p:sp>
      <p:sp>
        <p:nvSpPr>
          <p:cNvPr id="282646" name="Rectangle 22"/>
          <p:cNvSpPr>
            <a:spLocks noChangeArrowheads="1"/>
          </p:cNvSpPr>
          <p:nvPr/>
        </p:nvSpPr>
        <p:spPr bwMode="auto">
          <a:xfrm>
            <a:off x="10703984" y="60928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82641"/>
                                        </p:tgtEl>
                                        <p:attrNameLst>
                                          <p:attrName>style.visibility</p:attrName>
                                        </p:attrNameLst>
                                      </p:cBhvr>
                                      <p:to>
                                        <p:strVal val="visible"/>
                                      </p:to>
                                    </p:set>
                                    <p:animEffect transition="in" filter="box(in)">
                                      <p:cBhvr>
                                        <p:cTn id="7" dur="500"/>
                                        <p:tgtEl>
                                          <p:spTgt spid="2826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82639">
                                            <p:txEl>
                                              <p:pRg st="0" end="0"/>
                                            </p:txEl>
                                          </p:spTgt>
                                        </p:tgtEl>
                                        <p:attrNameLst>
                                          <p:attrName>style.visibility</p:attrName>
                                        </p:attrNameLst>
                                      </p:cBhvr>
                                      <p:to>
                                        <p:strVal val="visible"/>
                                      </p:to>
                                    </p:set>
                                    <p:animEffect transition="in" filter="wipe(up)">
                                      <p:cBhvr>
                                        <p:cTn id="12" dur="500"/>
                                        <p:tgtEl>
                                          <p:spTgt spid="2826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2639">
                                            <p:txEl>
                                              <p:pRg st="1" end="1"/>
                                            </p:txEl>
                                          </p:spTgt>
                                        </p:tgtEl>
                                        <p:attrNameLst>
                                          <p:attrName>style.visibility</p:attrName>
                                        </p:attrNameLst>
                                      </p:cBhvr>
                                      <p:to>
                                        <p:strVal val="visible"/>
                                      </p:to>
                                    </p:set>
                                    <p:animEffect transition="in" filter="wipe(up)">
                                      <p:cBhvr>
                                        <p:cTn id="17" dur="500"/>
                                        <p:tgtEl>
                                          <p:spTgt spid="28263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82639">
                                            <p:txEl>
                                              <p:pRg st="2" end="2"/>
                                            </p:txEl>
                                          </p:spTgt>
                                        </p:tgtEl>
                                        <p:attrNameLst>
                                          <p:attrName>style.visibility</p:attrName>
                                        </p:attrNameLst>
                                      </p:cBhvr>
                                      <p:to>
                                        <p:strVal val="visible"/>
                                      </p:to>
                                    </p:set>
                                    <p:animEffect transition="in" filter="wipe(up)">
                                      <p:cBhvr>
                                        <p:cTn id="22" dur="500"/>
                                        <p:tgtEl>
                                          <p:spTgt spid="28263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82639">
                                            <p:txEl>
                                              <p:pRg st="3" end="3"/>
                                            </p:txEl>
                                          </p:spTgt>
                                        </p:tgtEl>
                                        <p:attrNameLst>
                                          <p:attrName>style.visibility</p:attrName>
                                        </p:attrNameLst>
                                      </p:cBhvr>
                                      <p:to>
                                        <p:strVal val="visible"/>
                                      </p:to>
                                    </p:set>
                                    <p:animEffect transition="in" filter="wipe(up)">
                                      <p:cBhvr>
                                        <p:cTn id="27" dur="500"/>
                                        <p:tgtEl>
                                          <p:spTgt spid="28263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3" presetClass="entr" presetSubtype="10" fill="hold" grpId="0" nodeType="afterEffect">
                                  <p:stCondLst>
                                    <p:cond delay="0"/>
                                  </p:stCondLst>
                                  <p:childTnLst>
                                    <p:set>
                                      <p:cBhvr>
                                        <p:cTn id="36" dur="1" fill="hold">
                                          <p:stCondLst>
                                            <p:cond delay="0"/>
                                          </p:stCondLst>
                                        </p:cTn>
                                        <p:tgtEl>
                                          <p:spTgt spid="282640"/>
                                        </p:tgtEl>
                                        <p:attrNameLst>
                                          <p:attrName>style.visibility</p:attrName>
                                        </p:attrNameLst>
                                      </p:cBhvr>
                                      <p:to>
                                        <p:strVal val="visible"/>
                                      </p:to>
                                    </p:set>
                                    <p:animEffect transition="in" filter="blinds(horizontal)">
                                      <p:cBhvr>
                                        <p:cTn id="37" dur="500"/>
                                        <p:tgtEl>
                                          <p:spTgt spid="28264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82645"/>
                                        </p:tgtEl>
                                        <p:attrNameLst>
                                          <p:attrName>style.visibility</p:attrName>
                                        </p:attrNameLst>
                                      </p:cBhvr>
                                      <p:to>
                                        <p:strVal val="visible"/>
                                      </p:to>
                                    </p:set>
                                    <p:animEffect transition="in" filter="blinds(horizontal)">
                                      <p:cBhvr>
                                        <p:cTn id="42" dur="500"/>
                                        <p:tgtEl>
                                          <p:spTgt spid="282645"/>
                                        </p:tgtEl>
                                      </p:cBhvr>
                                    </p:animEffect>
                                  </p:childTnLst>
                                </p:cTn>
                              </p:par>
                            </p:childTnLst>
                          </p:cTn>
                        </p:par>
                        <p:par>
                          <p:cTn id="43" fill="hold">
                            <p:stCondLst>
                              <p:cond delay="500"/>
                            </p:stCondLst>
                            <p:childTnLst>
                              <p:par>
                                <p:cTn id="44" presetID="2" presetClass="entr" presetSubtype="4" fill="hold" grpId="0" nodeType="afterEffect">
                                  <p:stCondLst>
                                    <p:cond delay="0"/>
                                  </p:stCondLst>
                                  <p:childTnLst>
                                    <p:set>
                                      <p:cBhvr>
                                        <p:cTn id="45" dur="1" fill="hold">
                                          <p:stCondLst>
                                            <p:cond delay="0"/>
                                          </p:stCondLst>
                                        </p:cTn>
                                        <p:tgtEl>
                                          <p:spTgt spid="282646"/>
                                        </p:tgtEl>
                                        <p:attrNameLst>
                                          <p:attrName>style.visibility</p:attrName>
                                        </p:attrNameLst>
                                      </p:cBhvr>
                                      <p:to>
                                        <p:strVal val="visible"/>
                                      </p:to>
                                    </p:set>
                                    <p:anim calcmode="lin" valueType="num">
                                      <p:cBhvr additive="base">
                                        <p:cTn id="46" dur="500" fill="hold"/>
                                        <p:tgtEl>
                                          <p:spTgt spid="282646"/>
                                        </p:tgtEl>
                                        <p:attrNameLst>
                                          <p:attrName>ppt_x</p:attrName>
                                        </p:attrNameLst>
                                      </p:cBhvr>
                                      <p:tavLst>
                                        <p:tav tm="0">
                                          <p:val>
                                            <p:strVal val="#ppt_x"/>
                                          </p:val>
                                        </p:tav>
                                        <p:tav tm="100000">
                                          <p:val>
                                            <p:strVal val="#ppt_x"/>
                                          </p:val>
                                        </p:tav>
                                      </p:tavLst>
                                    </p:anim>
                                    <p:anim calcmode="lin" valueType="num">
                                      <p:cBhvr additive="base">
                                        <p:cTn id="47" dur="500" fill="hold"/>
                                        <p:tgtEl>
                                          <p:spTgt spid="2826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39" grpId="0" build="p" autoUpdateAnimBg="0" advAuto="1000"/>
      <p:bldP spid="282640" grpId="0" autoUpdateAnimBg="0"/>
      <p:bldP spid="282641" grpId="0"/>
      <p:bldP spid="282645" grpId="0" autoUpdateAnimBg="0"/>
      <p:bldP spid="282646"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灯片编号占位符 4"/>
          <p:cNvSpPr>
            <a:spLocks noGrp="1"/>
          </p:cNvSpPr>
          <p:nvPr>
            <p:ph type="sldNum" sz="quarter" idx="11"/>
          </p:nvPr>
        </p:nvSpPr>
        <p:spPr/>
        <p:txBody>
          <a:bodyPr/>
          <a:lstStyle/>
          <a:p>
            <a:fld id="{0254E069-6912-4F82-B8C0-53DF238DED59}" type="slidenum">
              <a:rPr lang="en-US" altLang="zh-CN"/>
              <a:pPr/>
              <a:t>40</a:t>
            </a:fld>
            <a:endParaRPr lang="en-US" altLang="zh-CN"/>
          </a:p>
        </p:txBody>
      </p:sp>
      <p:sp>
        <p:nvSpPr>
          <p:cNvPr id="297988" name="Text Box 4"/>
          <p:cNvSpPr txBox="1">
            <a:spLocks noChangeArrowheads="1"/>
          </p:cNvSpPr>
          <p:nvPr/>
        </p:nvSpPr>
        <p:spPr bwMode="auto">
          <a:xfrm>
            <a:off x="304800" y="3221038"/>
            <a:ext cx="5708651" cy="1941173"/>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(3)</a:t>
            </a:r>
            <a:r>
              <a:rPr kumimoji="1" lang="zh-CN" altLang="en-US" sz="2400" b="1">
                <a:latin typeface="Times New Roman" pitchFamily="18" charset="0"/>
              </a:rPr>
              <a:t>当</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上升至</a:t>
            </a:r>
            <a:r>
              <a:rPr kumimoji="1" lang="en-US" altLang="zh-CN" sz="2400" b="1">
                <a:latin typeface="Times New Roman" pitchFamily="18" charset="0"/>
              </a:rPr>
              <a:t>V</a:t>
            </a:r>
            <a:r>
              <a:rPr kumimoji="1" lang="en-US" altLang="zh-CN" sz="2400" b="1" baseline="-25000">
                <a:latin typeface="Times New Roman" pitchFamily="18" charset="0"/>
              </a:rPr>
              <a:t>TH</a:t>
            </a:r>
            <a:r>
              <a:rPr kumimoji="1" lang="zh-CN" altLang="en-US" sz="2400" b="1">
                <a:latin typeface="Times New Roman" pitchFamily="18" charset="0"/>
              </a:rPr>
              <a:t>时</a:t>
            </a:r>
            <a:r>
              <a:rPr kumimoji="1" lang="en-US" altLang="zh-CN" sz="2400" b="1">
                <a:latin typeface="Times New Roman" pitchFamily="18" charset="0"/>
              </a:rPr>
              <a:t>,</a:t>
            </a:r>
          </a:p>
          <a:p>
            <a:r>
              <a:rPr kumimoji="1" lang="zh-CN" altLang="en-US" sz="2400" b="1">
                <a:latin typeface="Times New Roman" pitchFamily="18" charset="0"/>
              </a:rPr>
              <a:t>门电路</a:t>
            </a:r>
            <a:r>
              <a:rPr kumimoji="1" lang="en-US" altLang="zh-CN" sz="2400" b="1">
                <a:latin typeface="Times New Roman" pitchFamily="18" charset="0"/>
              </a:rPr>
              <a:t>G</a:t>
            </a:r>
            <a:r>
              <a:rPr kumimoji="1" lang="en-US" altLang="zh-CN" sz="2400" b="1" baseline="-25000">
                <a:latin typeface="Times New Roman" pitchFamily="18" charset="0"/>
              </a:rPr>
              <a:t>1</a:t>
            </a:r>
            <a:r>
              <a:rPr kumimoji="1" lang="zh-CN" altLang="en-US" sz="2400" b="1">
                <a:latin typeface="Times New Roman" pitchFamily="18" charset="0"/>
              </a:rPr>
              <a:t>发生状态翻转，</a:t>
            </a:r>
          </a:p>
          <a:p>
            <a:r>
              <a:rPr kumimoji="1" lang="zh-CN" altLang="en-US" sz="2400" b="1">
                <a:latin typeface="Times New Roman" pitchFamily="18" charset="0"/>
                <a:sym typeface="Wingdings" pitchFamily="2" charset="2"/>
              </a:rPr>
              <a:t></a:t>
            </a:r>
            <a:r>
              <a:rPr kumimoji="1" lang="zh-CN" altLang="en-US" sz="2400" b="1">
                <a:solidFill>
                  <a:srgbClr val="FF0000"/>
                </a:solidFill>
                <a:latin typeface="Times New Roman" pitchFamily="18" charset="0"/>
                <a:sym typeface="Wingdings" pitchFamily="2" charset="2"/>
              </a:rPr>
              <a:t> </a:t>
            </a:r>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O1</a:t>
            </a:r>
            <a:r>
              <a:rPr kumimoji="1" lang="en-US" altLang="zh-CN" sz="2400" b="1">
                <a:solidFill>
                  <a:srgbClr val="FF0000"/>
                </a:solidFill>
                <a:latin typeface="Times New Roman" pitchFamily="18" charset="0"/>
              </a:rPr>
              <a:t>=0 </a:t>
            </a:r>
            <a:r>
              <a:rPr kumimoji="1" lang="en-US" altLang="zh-CN" sz="2400" b="1">
                <a:latin typeface="Times New Roman" pitchFamily="18" charset="0"/>
                <a:sym typeface="Wingdings" pitchFamily="2" charset="2"/>
              </a:rPr>
              <a:t></a:t>
            </a:r>
            <a:r>
              <a:rPr kumimoji="1" lang="en-US" altLang="zh-CN" sz="2400" b="1">
                <a:latin typeface="Monotype Corsiva" pitchFamily="66" charset="0"/>
                <a:sym typeface="Wingdings" pitchFamily="2" charset="2"/>
              </a:rPr>
              <a:t> </a:t>
            </a:r>
            <a:r>
              <a:rPr kumimoji="1" lang="en-US" altLang="zh-CN" sz="2400" b="1" i="1">
                <a:solidFill>
                  <a:srgbClr val="FF0000"/>
                </a:solidFill>
                <a:latin typeface="Monotype Corsiva" pitchFamily="66" charset="0"/>
                <a:sym typeface="Wingdings" pitchFamily="2" charset="2"/>
              </a:rPr>
              <a:t>v</a:t>
            </a:r>
            <a:r>
              <a:rPr kumimoji="1" lang="en-US" altLang="zh-CN" sz="2400" b="1" baseline="-25000">
                <a:solidFill>
                  <a:srgbClr val="FF0000"/>
                </a:solidFill>
                <a:latin typeface="Times New Roman" pitchFamily="18" charset="0"/>
                <a:sym typeface="Wingdings" pitchFamily="2" charset="2"/>
              </a:rPr>
              <a:t>O2</a:t>
            </a:r>
            <a:r>
              <a:rPr kumimoji="1" lang="en-US" altLang="zh-CN" sz="2400" b="1">
                <a:solidFill>
                  <a:srgbClr val="FF0000"/>
                </a:solidFill>
                <a:latin typeface="Times New Roman" pitchFamily="18" charset="0"/>
                <a:sym typeface="Wingdings" pitchFamily="2" charset="2"/>
              </a:rPr>
              <a:t>=V</a:t>
            </a:r>
            <a:r>
              <a:rPr kumimoji="1" lang="en-US" altLang="zh-CN" sz="2400" b="1" baseline="-25000">
                <a:solidFill>
                  <a:srgbClr val="FF0000"/>
                </a:solidFill>
                <a:latin typeface="Times New Roman" pitchFamily="18" charset="0"/>
                <a:sym typeface="Wingdings" pitchFamily="2" charset="2"/>
              </a:rPr>
              <a:t>DD</a:t>
            </a:r>
          </a:p>
          <a:p>
            <a:r>
              <a:rPr kumimoji="1" lang="zh-CN" altLang="en-US" sz="2400" b="1">
                <a:latin typeface="Times New Roman" pitchFamily="18" charset="0"/>
                <a:sym typeface="Wingdings" pitchFamily="2" charset="2"/>
              </a:rPr>
              <a:t>电容两端电压不能突变</a:t>
            </a:r>
          </a:p>
          <a:p>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C</a:t>
            </a:r>
            <a:r>
              <a:rPr kumimoji="1" lang="en-US" altLang="zh-CN" sz="2400" b="1">
                <a:latin typeface="Times New Roman" pitchFamily="18" charset="0"/>
                <a:sym typeface="Wingdings" pitchFamily="2" charset="2"/>
              </a:rPr>
              <a:t>=V</a:t>
            </a:r>
            <a:r>
              <a:rPr kumimoji="1" lang="en-US" altLang="zh-CN" sz="2400" b="1" baseline="-25000">
                <a:latin typeface="Times New Roman" pitchFamily="18" charset="0"/>
                <a:sym typeface="Wingdings" pitchFamily="2" charset="2"/>
              </a:rPr>
              <a:t>TH</a:t>
            </a:r>
            <a:r>
              <a:rPr kumimoji="1" lang="en-US" altLang="zh-CN" sz="2400" b="1">
                <a:latin typeface="Times New Roman" pitchFamily="18" charset="0"/>
                <a:sym typeface="Wingdings" pitchFamily="2" charset="2"/>
              </a:rPr>
              <a:t></a:t>
            </a:r>
            <a:r>
              <a:rPr kumimoji="1" lang="en-US" altLang="zh-CN" sz="2400" b="1">
                <a:latin typeface="Monotype Corsiva" pitchFamily="66" charset="0"/>
                <a:sym typeface="Wingdings" pitchFamily="2" charset="2"/>
              </a:rPr>
              <a:t> </a:t>
            </a:r>
            <a:r>
              <a:rPr kumimoji="1" lang="en-US" altLang="zh-CN" sz="2400" b="1" i="1">
                <a:solidFill>
                  <a:srgbClr val="FF0000"/>
                </a:solidFill>
                <a:latin typeface="Monotype Corsiva" pitchFamily="66" charset="0"/>
                <a:sym typeface="Wingdings" pitchFamily="2" charset="2"/>
              </a:rPr>
              <a:t>v</a:t>
            </a:r>
            <a:r>
              <a:rPr kumimoji="1" lang="en-US" altLang="zh-CN" sz="2400" b="1" baseline="-25000">
                <a:solidFill>
                  <a:srgbClr val="FF0000"/>
                </a:solidFill>
                <a:latin typeface="Times New Roman" pitchFamily="18" charset="0"/>
                <a:sym typeface="Wingdings" pitchFamily="2" charset="2"/>
              </a:rPr>
              <a:t>I</a:t>
            </a:r>
            <a:r>
              <a:rPr kumimoji="1" lang="en-US" altLang="zh-CN" sz="2400" b="1">
                <a:solidFill>
                  <a:srgbClr val="FF0000"/>
                </a:solidFill>
                <a:latin typeface="Times New Roman" pitchFamily="18" charset="0"/>
                <a:sym typeface="Wingdings" pitchFamily="2" charset="2"/>
              </a:rPr>
              <a:t>=</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O2</a:t>
            </a:r>
            <a:r>
              <a:rPr kumimoji="1" lang="en-US" altLang="zh-CN" sz="2400" b="1">
                <a:latin typeface="Times New Roman" pitchFamily="18" charset="0"/>
                <a:sym typeface="Wingdings" pitchFamily="2" charset="2"/>
              </a:rPr>
              <a:t>+</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C</a:t>
            </a:r>
            <a:r>
              <a:rPr kumimoji="1" lang="en-US" altLang="zh-CN" sz="2400" b="1">
                <a:latin typeface="Times New Roman" pitchFamily="18" charset="0"/>
                <a:sym typeface="Wingdings" pitchFamily="2" charset="2"/>
              </a:rPr>
              <a:t>=</a:t>
            </a:r>
            <a:r>
              <a:rPr kumimoji="1" lang="en-US" altLang="zh-CN" sz="2400" b="1">
                <a:solidFill>
                  <a:srgbClr val="FF0000"/>
                </a:solidFill>
                <a:latin typeface="Times New Roman" pitchFamily="18" charset="0"/>
                <a:sym typeface="Wingdings" pitchFamily="2" charset="2"/>
              </a:rPr>
              <a:t>V</a:t>
            </a:r>
            <a:r>
              <a:rPr kumimoji="1" lang="en-US" altLang="zh-CN" sz="2400" b="1" baseline="-25000">
                <a:solidFill>
                  <a:srgbClr val="FF0000"/>
                </a:solidFill>
                <a:latin typeface="Times New Roman" pitchFamily="18" charset="0"/>
                <a:sym typeface="Wingdings" pitchFamily="2" charset="2"/>
              </a:rPr>
              <a:t>DD</a:t>
            </a:r>
            <a:r>
              <a:rPr kumimoji="1" lang="en-US" altLang="zh-CN" sz="2400" b="1">
                <a:solidFill>
                  <a:srgbClr val="FF0000"/>
                </a:solidFill>
                <a:latin typeface="Times New Roman" pitchFamily="18" charset="0"/>
                <a:sym typeface="Wingdings" pitchFamily="2" charset="2"/>
              </a:rPr>
              <a:t>+V</a:t>
            </a:r>
            <a:r>
              <a:rPr kumimoji="1" lang="en-US" altLang="zh-CN" sz="2400" b="1" baseline="-25000">
                <a:solidFill>
                  <a:srgbClr val="FF0000"/>
                </a:solidFill>
                <a:latin typeface="Times New Roman" pitchFamily="18" charset="0"/>
                <a:sym typeface="Wingdings" pitchFamily="2" charset="2"/>
              </a:rPr>
              <a:t>TH</a:t>
            </a:r>
            <a:endParaRPr kumimoji="1" lang="en-US" altLang="zh-CN" sz="2400" b="1">
              <a:solidFill>
                <a:srgbClr val="FF0000"/>
              </a:solidFill>
              <a:latin typeface="Times New Roman" pitchFamily="18" charset="0"/>
            </a:endParaRPr>
          </a:p>
        </p:txBody>
      </p:sp>
      <p:sp>
        <p:nvSpPr>
          <p:cNvPr id="297989" name="Text Box 5"/>
          <p:cNvSpPr txBox="1">
            <a:spLocks noChangeArrowheads="1"/>
          </p:cNvSpPr>
          <p:nvPr/>
        </p:nvSpPr>
        <p:spPr bwMode="auto">
          <a:xfrm>
            <a:off x="368300" y="5475288"/>
            <a:ext cx="11296651" cy="833178"/>
          </a:xfrm>
          <a:prstGeom prst="rect">
            <a:avLst/>
          </a:prstGeom>
          <a:noFill/>
          <a:ln w="28575">
            <a:noFill/>
            <a:miter lim="800000"/>
            <a:headEnd/>
            <a:tailEnd/>
          </a:ln>
          <a:effectLst/>
        </p:spPr>
        <p:txBody>
          <a:bodyPr lIns="90000" tIns="46800" rIns="90000" bIns="46800">
            <a:spAutoFit/>
          </a:bodyPr>
          <a:lstStyle/>
          <a:p>
            <a:pPr>
              <a:buClr>
                <a:srgbClr val="FF0000"/>
              </a:buClr>
              <a:buFont typeface="Wingdings" pitchFamily="2" charset="2"/>
              <a:buChar char="v"/>
            </a:pPr>
            <a:r>
              <a:rPr kumimoji="1" lang="zh-CN" altLang="en-US" sz="2400" b="1">
                <a:latin typeface="Times New Roman" pitchFamily="18" charset="0"/>
              </a:rPr>
              <a:t>对</a:t>
            </a:r>
            <a:r>
              <a:rPr kumimoji="1" lang="en-US" altLang="zh-CN" sz="2400" b="1">
                <a:latin typeface="Times New Roman" pitchFamily="18" charset="0"/>
              </a:rPr>
              <a:t>CMOS</a:t>
            </a:r>
            <a:r>
              <a:rPr kumimoji="1" lang="zh-CN" altLang="en-US" sz="2400" b="1">
                <a:latin typeface="Times New Roman" pitchFamily="18" charset="0"/>
              </a:rPr>
              <a:t>门电路而言，</a:t>
            </a:r>
            <a:r>
              <a:rPr kumimoji="1" lang="en-US" altLang="zh-CN" sz="2400" b="1">
                <a:latin typeface="Times New Roman" pitchFamily="18" charset="0"/>
              </a:rPr>
              <a:t>V</a:t>
            </a:r>
            <a:r>
              <a:rPr kumimoji="1" lang="en-US" altLang="zh-CN" sz="2400" b="1" baseline="-25000">
                <a:latin typeface="Times New Roman" pitchFamily="18" charset="0"/>
              </a:rPr>
              <a:t>TH</a:t>
            </a:r>
            <a:r>
              <a:rPr kumimoji="1" lang="en-US" altLang="zh-CN" sz="2400" b="1">
                <a:latin typeface="Times New Roman" pitchFamily="18" charset="0"/>
              </a:rPr>
              <a:t>=1/2V</a:t>
            </a:r>
            <a:r>
              <a:rPr kumimoji="1" lang="en-US" altLang="zh-CN" sz="2400" b="1" baseline="-25000">
                <a:latin typeface="Times New Roman" pitchFamily="18" charset="0"/>
              </a:rPr>
              <a:t>DD</a:t>
            </a:r>
            <a:r>
              <a:rPr kumimoji="1" lang="en-US" altLang="zh-CN" sz="2400" b="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应该上升到</a:t>
            </a:r>
            <a:r>
              <a:rPr kumimoji="1" lang="en-US" altLang="zh-CN" sz="2400" b="1">
                <a:latin typeface="Times New Roman" pitchFamily="18" charset="0"/>
              </a:rPr>
              <a:t>1.5V</a:t>
            </a:r>
            <a:r>
              <a:rPr kumimoji="1" lang="en-US" altLang="zh-CN" sz="2400" b="1" baseline="-25000">
                <a:latin typeface="Times New Roman" pitchFamily="18" charset="0"/>
              </a:rPr>
              <a:t>DD</a:t>
            </a:r>
            <a:r>
              <a:rPr kumimoji="1" lang="zh-CN" altLang="en-US" sz="2400" b="1">
                <a:latin typeface="Times New Roman" pitchFamily="18" charset="0"/>
              </a:rPr>
              <a:t>，但是由于保护二极管的作用， </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不能上升那么高，仅到达</a:t>
            </a:r>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rPr>
              <a:t>+ΔV</a:t>
            </a:r>
            <a:r>
              <a:rPr kumimoji="1" lang="en-US" altLang="zh-CN" sz="2400" b="1" baseline="-25000">
                <a:latin typeface="Times New Roman" pitchFamily="18" charset="0"/>
              </a:rPr>
              <a:t>+</a:t>
            </a:r>
          </a:p>
        </p:txBody>
      </p:sp>
      <p:grpSp>
        <p:nvGrpSpPr>
          <p:cNvPr id="2" name="Group 9"/>
          <p:cNvGrpSpPr>
            <a:grpSpLocks/>
          </p:cNvGrpSpPr>
          <p:nvPr/>
        </p:nvGrpSpPr>
        <p:grpSpPr bwMode="auto">
          <a:xfrm>
            <a:off x="2235200" y="2198689"/>
            <a:ext cx="2330450" cy="773113"/>
            <a:chOff x="1056" y="1346"/>
            <a:chExt cx="1101" cy="487"/>
          </a:xfrm>
        </p:grpSpPr>
        <p:grpSp>
          <p:nvGrpSpPr>
            <p:cNvPr id="3" name="Group 10"/>
            <p:cNvGrpSpPr>
              <a:grpSpLocks/>
            </p:cNvGrpSpPr>
            <p:nvPr/>
          </p:nvGrpSpPr>
          <p:grpSpPr bwMode="auto">
            <a:xfrm>
              <a:off x="1400" y="1346"/>
              <a:ext cx="569" cy="487"/>
              <a:chOff x="1536" y="1875"/>
              <a:chExt cx="553" cy="442"/>
            </a:xfrm>
          </p:grpSpPr>
          <p:sp>
            <p:nvSpPr>
              <p:cNvPr id="297995" name="Text Box 11"/>
              <p:cNvSpPr txBox="1">
                <a:spLocks noChangeArrowheads="1"/>
              </p:cNvSpPr>
              <p:nvPr/>
            </p:nvSpPr>
            <p:spPr bwMode="auto">
              <a:xfrm>
                <a:off x="1536" y="1968"/>
                <a:ext cx="191" cy="336"/>
              </a:xfrm>
              <a:prstGeom prst="rect">
                <a:avLst/>
              </a:prstGeom>
              <a:noFill/>
              <a:ln w="28575">
                <a:noFill/>
                <a:miter lim="800000"/>
                <a:headEnd/>
                <a:tailEnd/>
              </a:ln>
              <a:effectLst/>
            </p:spPr>
            <p:txBody>
              <a:bodyPr wrap="none" lIns="90000" tIns="46800" rIns="90000" bIns="46800">
                <a:spAutoFit/>
              </a:bodyPr>
              <a:lstStyle/>
              <a:p>
                <a:r>
                  <a:rPr kumimoji="1" lang="en-US" altLang="zh-CN" sz="3200" b="1">
                    <a:solidFill>
                      <a:srgbClr val="FF00FF"/>
                    </a:solidFill>
                    <a:latin typeface="Times New Roman" pitchFamily="18" charset="0"/>
                  </a:rPr>
                  <a:t>+</a:t>
                </a:r>
              </a:p>
            </p:txBody>
          </p:sp>
          <p:sp>
            <p:nvSpPr>
              <p:cNvPr id="297996" name="Text Box 12"/>
              <p:cNvSpPr txBox="1">
                <a:spLocks noChangeArrowheads="1"/>
              </p:cNvSpPr>
              <p:nvPr/>
            </p:nvSpPr>
            <p:spPr bwMode="auto">
              <a:xfrm>
                <a:off x="1920" y="1875"/>
                <a:ext cx="169" cy="442"/>
              </a:xfrm>
              <a:prstGeom prst="rect">
                <a:avLst/>
              </a:prstGeom>
              <a:noFill/>
              <a:ln w="28575">
                <a:noFill/>
                <a:miter lim="800000"/>
                <a:headEnd/>
                <a:tailEnd/>
              </a:ln>
              <a:effectLst/>
            </p:spPr>
            <p:txBody>
              <a:bodyPr wrap="none" lIns="90000" tIns="46800" rIns="90000" bIns="46800">
                <a:spAutoFit/>
              </a:bodyPr>
              <a:lstStyle/>
              <a:p>
                <a:r>
                  <a:rPr kumimoji="1" lang="en-US" altLang="zh-CN" sz="4400" b="1">
                    <a:solidFill>
                      <a:srgbClr val="FF00FF"/>
                    </a:solidFill>
                    <a:latin typeface="Times New Roman" pitchFamily="18" charset="0"/>
                  </a:rPr>
                  <a:t>-</a:t>
                </a:r>
              </a:p>
            </p:txBody>
          </p:sp>
        </p:grpSp>
        <p:grpSp>
          <p:nvGrpSpPr>
            <p:cNvPr id="4" name="Group 13"/>
            <p:cNvGrpSpPr>
              <a:grpSpLocks/>
            </p:cNvGrpSpPr>
            <p:nvPr/>
          </p:nvGrpSpPr>
          <p:grpSpPr bwMode="auto">
            <a:xfrm>
              <a:off x="1056" y="1446"/>
              <a:ext cx="1101" cy="333"/>
              <a:chOff x="1056" y="1446"/>
              <a:chExt cx="1101" cy="333"/>
            </a:xfrm>
          </p:grpSpPr>
          <p:sp>
            <p:nvSpPr>
              <p:cNvPr id="297998" name="Text Box 14"/>
              <p:cNvSpPr txBox="1">
                <a:spLocks noChangeArrowheads="1"/>
              </p:cNvSpPr>
              <p:nvPr/>
            </p:nvSpPr>
            <p:spPr bwMode="auto">
              <a:xfrm>
                <a:off x="1998" y="1487"/>
                <a:ext cx="15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0</a:t>
                </a:r>
              </a:p>
            </p:txBody>
          </p:sp>
          <p:sp>
            <p:nvSpPr>
              <p:cNvPr id="297999" name="Text Box 15"/>
              <p:cNvSpPr txBox="1">
                <a:spLocks noChangeArrowheads="1"/>
              </p:cNvSpPr>
              <p:nvPr/>
            </p:nvSpPr>
            <p:spPr bwMode="auto">
              <a:xfrm>
                <a:off x="1056" y="1446"/>
                <a:ext cx="3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TH</a:t>
                </a:r>
              </a:p>
            </p:txBody>
          </p:sp>
        </p:grpSp>
      </p:grpSp>
      <p:sp>
        <p:nvSpPr>
          <p:cNvPr id="298000" name="Rectangle 16"/>
          <p:cNvSpPr>
            <a:spLocks noChangeArrowheads="1"/>
          </p:cNvSpPr>
          <p:nvPr/>
        </p:nvSpPr>
        <p:spPr bwMode="auto">
          <a:xfrm>
            <a:off x="1060873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5" name="Group 17"/>
          <p:cNvGrpSpPr>
            <a:grpSpLocks/>
          </p:cNvGrpSpPr>
          <p:nvPr/>
        </p:nvGrpSpPr>
        <p:grpSpPr bwMode="auto">
          <a:xfrm>
            <a:off x="6400800" y="1768476"/>
            <a:ext cx="406400" cy="3762374"/>
            <a:chOff x="3016" y="1048"/>
            <a:chExt cx="192" cy="2370"/>
          </a:xfrm>
        </p:grpSpPr>
        <p:sp>
          <p:nvSpPr>
            <p:cNvPr id="298002" name="Oval 18"/>
            <p:cNvSpPr>
              <a:spLocks noChangeArrowheads="1"/>
            </p:cNvSpPr>
            <p:nvPr/>
          </p:nvSpPr>
          <p:spPr bwMode="auto">
            <a:xfrm>
              <a:off x="3016" y="1048"/>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298003" name="Oval 19"/>
            <p:cNvSpPr>
              <a:spLocks noChangeArrowheads="1"/>
            </p:cNvSpPr>
            <p:nvPr/>
          </p:nvSpPr>
          <p:spPr bwMode="auto">
            <a:xfrm>
              <a:off x="3016" y="2091"/>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298004" name="Oval 20"/>
            <p:cNvSpPr>
              <a:spLocks noChangeArrowheads="1"/>
            </p:cNvSpPr>
            <p:nvPr/>
          </p:nvSpPr>
          <p:spPr bwMode="auto">
            <a:xfrm>
              <a:off x="3016" y="3089"/>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grpSp>
      <p:grpSp>
        <p:nvGrpSpPr>
          <p:cNvPr id="6" name="Group 21"/>
          <p:cNvGrpSpPr>
            <a:grpSpLocks/>
          </p:cNvGrpSpPr>
          <p:nvPr/>
        </p:nvGrpSpPr>
        <p:grpSpPr bwMode="auto">
          <a:xfrm>
            <a:off x="5808134" y="484188"/>
            <a:ext cx="6070600" cy="4953000"/>
            <a:chOff x="2736" y="239"/>
            <a:chExt cx="2868" cy="3120"/>
          </a:xfrm>
        </p:grpSpPr>
        <p:grpSp>
          <p:nvGrpSpPr>
            <p:cNvPr id="7" name="Group 22"/>
            <p:cNvGrpSpPr>
              <a:grpSpLocks/>
            </p:cNvGrpSpPr>
            <p:nvPr/>
          </p:nvGrpSpPr>
          <p:grpSpPr bwMode="auto">
            <a:xfrm>
              <a:off x="3120" y="432"/>
              <a:ext cx="2400" cy="816"/>
              <a:chOff x="3120" y="240"/>
              <a:chExt cx="2400" cy="1056"/>
            </a:xfrm>
          </p:grpSpPr>
          <p:sp>
            <p:nvSpPr>
              <p:cNvPr id="298007" name="Line 23"/>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8008" name="Line 24"/>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8" name="Group 25"/>
            <p:cNvGrpSpPr>
              <a:grpSpLocks/>
            </p:cNvGrpSpPr>
            <p:nvPr/>
          </p:nvGrpSpPr>
          <p:grpSpPr bwMode="auto">
            <a:xfrm>
              <a:off x="3120" y="1480"/>
              <a:ext cx="2400" cy="784"/>
              <a:chOff x="3120" y="240"/>
              <a:chExt cx="2400" cy="1056"/>
            </a:xfrm>
          </p:grpSpPr>
          <p:sp>
            <p:nvSpPr>
              <p:cNvPr id="298010" name="Line 26"/>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8011" name="Line 27"/>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9" name="Group 28"/>
            <p:cNvGrpSpPr>
              <a:grpSpLocks/>
            </p:cNvGrpSpPr>
            <p:nvPr/>
          </p:nvGrpSpPr>
          <p:grpSpPr bwMode="auto">
            <a:xfrm>
              <a:off x="3120" y="2478"/>
              <a:ext cx="2400" cy="771"/>
              <a:chOff x="3120" y="240"/>
              <a:chExt cx="2400" cy="1056"/>
            </a:xfrm>
          </p:grpSpPr>
          <p:sp>
            <p:nvSpPr>
              <p:cNvPr id="298013" name="Line 29"/>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8014" name="Line 30"/>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sp>
          <p:nvSpPr>
            <p:cNvPr id="298015" name="Line 31"/>
            <p:cNvSpPr>
              <a:spLocks noChangeShapeType="1"/>
            </p:cNvSpPr>
            <p:nvPr/>
          </p:nvSpPr>
          <p:spPr bwMode="auto">
            <a:xfrm>
              <a:off x="3120" y="672"/>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8016" name="Line 32"/>
            <p:cNvSpPr>
              <a:spLocks noChangeShapeType="1"/>
            </p:cNvSpPr>
            <p:nvPr/>
          </p:nvSpPr>
          <p:spPr bwMode="auto">
            <a:xfrm>
              <a:off x="3120" y="960"/>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8017" name="Text Box 33"/>
            <p:cNvSpPr txBox="1">
              <a:spLocks noChangeArrowheads="1"/>
            </p:cNvSpPr>
            <p:nvPr/>
          </p:nvSpPr>
          <p:spPr bwMode="auto">
            <a:xfrm>
              <a:off x="2736" y="482"/>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98018" name="Text Box 34"/>
            <p:cNvSpPr txBox="1">
              <a:spLocks noChangeArrowheads="1"/>
            </p:cNvSpPr>
            <p:nvPr/>
          </p:nvSpPr>
          <p:spPr bwMode="auto">
            <a:xfrm>
              <a:off x="2736" y="799"/>
              <a:ext cx="3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298019" name="Text Box 35"/>
            <p:cNvSpPr txBox="1">
              <a:spLocks noChangeArrowheads="1"/>
            </p:cNvSpPr>
            <p:nvPr/>
          </p:nvSpPr>
          <p:spPr bwMode="auto">
            <a:xfrm>
              <a:off x="2812" y="239"/>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I</a:t>
              </a:r>
            </a:p>
          </p:txBody>
        </p:sp>
        <p:sp>
          <p:nvSpPr>
            <p:cNvPr id="298020" name="Text Box 36"/>
            <p:cNvSpPr txBox="1">
              <a:spLocks noChangeArrowheads="1"/>
            </p:cNvSpPr>
            <p:nvPr/>
          </p:nvSpPr>
          <p:spPr bwMode="auto">
            <a:xfrm>
              <a:off x="2744" y="1298"/>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O1</a:t>
              </a:r>
            </a:p>
          </p:txBody>
        </p:sp>
        <p:sp>
          <p:nvSpPr>
            <p:cNvPr id="298021" name="Text Box 37"/>
            <p:cNvSpPr txBox="1">
              <a:spLocks noChangeArrowheads="1"/>
            </p:cNvSpPr>
            <p:nvPr/>
          </p:nvSpPr>
          <p:spPr bwMode="auto">
            <a:xfrm>
              <a:off x="2744" y="2323"/>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O2</a:t>
              </a:r>
            </a:p>
          </p:txBody>
        </p:sp>
        <p:sp>
          <p:nvSpPr>
            <p:cNvPr id="298022" name="Line 38"/>
            <p:cNvSpPr>
              <a:spLocks noChangeShapeType="1"/>
            </p:cNvSpPr>
            <p:nvPr/>
          </p:nvSpPr>
          <p:spPr bwMode="auto">
            <a:xfrm>
              <a:off x="3120" y="170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8023" name="Text Box 39"/>
            <p:cNvSpPr txBox="1">
              <a:spLocks noChangeArrowheads="1"/>
            </p:cNvSpPr>
            <p:nvPr/>
          </p:nvSpPr>
          <p:spPr bwMode="auto">
            <a:xfrm>
              <a:off x="2736" y="1525"/>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98024" name="Line 40"/>
            <p:cNvSpPr>
              <a:spLocks noChangeShapeType="1"/>
            </p:cNvSpPr>
            <p:nvPr/>
          </p:nvSpPr>
          <p:spPr bwMode="auto">
            <a:xfrm>
              <a:off x="3120" y="273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8025" name="Text Box 41"/>
            <p:cNvSpPr txBox="1">
              <a:spLocks noChangeArrowheads="1"/>
            </p:cNvSpPr>
            <p:nvPr/>
          </p:nvSpPr>
          <p:spPr bwMode="auto">
            <a:xfrm>
              <a:off x="2736" y="2523"/>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98026" name="Text Box 42"/>
            <p:cNvSpPr txBox="1">
              <a:spLocks noChangeArrowheads="1"/>
            </p:cNvSpPr>
            <p:nvPr/>
          </p:nvSpPr>
          <p:spPr bwMode="auto">
            <a:xfrm>
              <a:off x="5471" y="111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298027" name="Text Box 43"/>
            <p:cNvSpPr txBox="1">
              <a:spLocks noChangeArrowheads="1"/>
            </p:cNvSpPr>
            <p:nvPr/>
          </p:nvSpPr>
          <p:spPr bwMode="auto">
            <a:xfrm>
              <a:off x="5471" y="2115"/>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298028" name="Text Box 44"/>
            <p:cNvSpPr txBox="1">
              <a:spLocks noChangeArrowheads="1"/>
            </p:cNvSpPr>
            <p:nvPr/>
          </p:nvSpPr>
          <p:spPr bwMode="auto">
            <a:xfrm>
              <a:off x="5465" y="306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grpSp>
      <p:grpSp>
        <p:nvGrpSpPr>
          <p:cNvPr id="10" name="Group 45"/>
          <p:cNvGrpSpPr>
            <a:grpSpLocks/>
          </p:cNvGrpSpPr>
          <p:nvPr/>
        </p:nvGrpSpPr>
        <p:grpSpPr bwMode="auto">
          <a:xfrm>
            <a:off x="6593415" y="1636713"/>
            <a:ext cx="1015999" cy="3625850"/>
            <a:chOff x="3107" y="965"/>
            <a:chExt cx="480" cy="2284"/>
          </a:xfrm>
        </p:grpSpPr>
        <p:sp>
          <p:nvSpPr>
            <p:cNvPr id="298030" name="Freeform 46"/>
            <p:cNvSpPr>
              <a:spLocks/>
            </p:cNvSpPr>
            <p:nvPr/>
          </p:nvSpPr>
          <p:spPr bwMode="auto">
            <a:xfrm>
              <a:off x="3126" y="965"/>
              <a:ext cx="86"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298031" name="Line 47"/>
            <p:cNvSpPr>
              <a:spLocks noChangeShapeType="1"/>
            </p:cNvSpPr>
            <p:nvPr/>
          </p:nvSpPr>
          <p:spPr bwMode="auto">
            <a:xfrm>
              <a:off x="3107" y="1706"/>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98032" name="Line 48"/>
            <p:cNvSpPr>
              <a:spLocks noChangeShapeType="1"/>
            </p:cNvSpPr>
            <p:nvPr/>
          </p:nvSpPr>
          <p:spPr bwMode="auto">
            <a:xfrm>
              <a:off x="3107" y="3249"/>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sp>
        <p:nvSpPr>
          <p:cNvPr id="298033" name="Line 49"/>
          <p:cNvSpPr>
            <a:spLocks noChangeShapeType="1"/>
          </p:cNvSpPr>
          <p:nvPr/>
        </p:nvSpPr>
        <p:spPr bwMode="auto">
          <a:xfrm>
            <a:off x="7649633" y="2813050"/>
            <a:ext cx="0" cy="865188"/>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sp>
        <p:nvSpPr>
          <p:cNvPr id="298034" name="Line 50"/>
          <p:cNvSpPr>
            <a:spLocks noChangeShapeType="1"/>
          </p:cNvSpPr>
          <p:nvPr/>
        </p:nvSpPr>
        <p:spPr bwMode="auto">
          <a:xfrm flipH="1" flipV="1">
            <a:off x="7636934" y="4376739"/>
            <a:ext cx="12700" cy="885825"/>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grpSp>
        <p:nvGrpSpPr>
          <p:cNvPr id="11" name="Group 51"/>
          <p:cNvGrpSpPr>
            <a:grpSpLocks/>
          </p:cNvGrpSpPr>
          <p:nvPr/>
        </p:nvGrpSpPr>
        <p:grpSpPr bwMode="auto">
          <a:xfrm>
            <a:off x="6623051" y="598488"/>
            <a:ext cx="2946400" cy="990600"/>
            <a:chOff x="3120" y="336"/>
            <a:chExt cx="1392" cy="624"/>
          </a:xfrm>
        </p:grpSpPr>
        <p:sp>
          <p:nvSpPr>
            <p:cNvPr id="298036" name="Line 52"/>
            <p:cNvSpPr>
              <a:spLocks noChangeShapeType="1"/>
            </p:cNvSpPr>
            <p:nvPr/>
          </p:nvSpPr>
          <p:spPr bwMode="auto">
            <a:xfrm flipV="1">
              <a:off x="3600" y="576"/>
              <a:ext cx="0" cy="384"/>
            </a:xfrm>
            <a:prstGeom prst="line">
              <a:avLst/>
            </a:prstGeom>
            <a:noFill/>
            <a:ln w="57150">
              <a:solidFill>
                <a:srgbClr val="FF00FF"/>
              </a:solidFill>
              <a:round/>
              <a:headEnd/>
              <a:tailEnd type="triangle" w="med" len="med"/>
            </a:ln>
            <a:effectLst/>
          </p:spPr>
          <p:txBody>
            <a:bodyPr wrap="none" lIns="90000" tIns="46800" rIns="90000" bIns="46800">
              <a:spAutoFit/>
            </a:bodyPr>
            <a:lstStyle/>
            <a:p>
              <a:endParaRPr lang="zh-CN" altLang="en-US"/>
            </a:p>
          </p:txBody>
        </p:sp>
        <p:grpSp>
          <p:nvGrpSpPr>
            <p:cNvPr id="12" name="Group 53"/>
            <p:cNvGrpSpPr>
              <a:grpSpLocks/>
            </p:cNvGrpSpPr>
            <p:nvPr/>
          </p:nvGrpSpPr>
          <p:grpSpPr bwMode="auto">
            <a:xfrm>
              <a:off x="3120" y="336"/>
              <a:ext cx="1392" cy="253"/>
              <a:chOff x="3120" y="144"/>
              <a:chExt cx="1392" cy="253"/>
            </a:xfrm>
          </p:grpSpPr>
          <p:sp>
            <p:nvSpPr>
              <p:cNvPr id="298038" name="Line 54"/>
              <p:cNvSpPr>
                <a:spLocks noChangeShapeType="1"/>
              </p:cNvSpPr>
              <p:nvPr/>
            </p:nvSpPr>
            <p:spPr bwMode="auto">
              <a:xfrm flipH="1">
                <a:off x="3120" y="384"/>
                <a:ext cx="480"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8039" name="Rectangle 55"/>
              <p:cNvSpPr>
                <a:spLocks noChangeArrowheads="1"/>
              </p:cNvSpPr>
              <p:nvPr/>
            </p:nvSpPr>
            <p:spPr bwMode="auto">
              <a:xfrm>
                <a:off x="3600" y="144"/>
                <a:ext cx="912" cy="253"/>
              </a:xfrm>
              <a:prstGeom prst="rect">
                <a:avLst/>
              </a:prstGeom>
              <a:noFill/>
              <a:ln w="28575">
                <a:noFill/>
                <a:miter lim="800000"/>
                <a:headEnd/>
                <a:tailEnd/>
              </a:ln>
              <a:effectLst/>
            </p:spPr>
            <p:txBody>
              <a:bodyPr lIns="90000" tIns="46800" rIns="90000" bIns="46800">
                <a:spAutoFit/>
              </a:bodyPr>
              <a:lstStyle/>
              <a:p>
                <a:r>
                  <a:rPr kumimoji="1" lang="en-US" altLang="zh-CN" sz="2000" b="1">
                    <a:solidFill>
                      <a:srgbClr val="FF00FF"/>
                    </a:solidFill>
                    <a:latin typeface="Times New Roman" pitchFamily="18" charset="0"/>
                    <a:sym typeface="Wingdings" pitchFamily="2" charset="2"/>
                  </a:rPr>
                  <a:t>V</a:t>
                </a:r>
                <a:r>
                  <a:rPr kumimoji="1" lang="en-US" altLang="zh-CN" sz="2000" b="1" baseline="-25000">
                    <a:solidFill>
                      <a:srgbClr val="FF00FF"/>
                    </a:solidFill>
                    <a:latin typeface="Times New Roman" pitchFamily="18" charset="0"/>
                    <a:sym typeface="Wingdings" pitchFamily="2" charset="2"/>
                  </a:rPr>
                  <a:t>DD</a:t>
                </a:r>
                <a:r>
                  <a:rPr kumimoji="1" lang="en-US" altLang="zh-CN" sz="2000" b="1">
                    <a:solidFill>
                      <a:srgbClr val="FF00FF"/>
                    </a:solidFill>
                    <a:latin typeface="Times New Roman" pitchFamily="18" charset="0"/>
                    <a:sym typeface="Wingdings" pitchFamily="2" charset="2"/>
                  </a:rPr>
                  <a:t>+</a:t>
                </a:r>
                <a:r>
                  <a:rPr kumimoji="1" lang="en-US" altLang="zh-CN" sz="1800" b="1">
                    <a:solidFill>
                      <a:srgbClr val="FF00FF"/>
                    </a:solidFill>
                    <a:latin typeface="Times New Roman" pitchFamily="18" charset="0"/>
                  </a:rPr>
                  <a:t>ΔV</a:t>
                </a:r>
                <a:r>
                  <a:rPr kumimoji="1" lang="en-US" altLang="zh-CN" sz="1800" b="1" baseline="-25000">
                    <a:solidFill>
                      <a:srgbClr val="FF00FF"/>
                    </a:solidFill>
                    <a:latin typeface="Times New Roman" pitchFamily="18" charset="0"/>
                  </a:rPr>
                  <a:t>+</a:t>
                </a:r>
              </a:p>
            </p:txBody>
          </p:sp>
        </p:grpSp>
      </p:grpSp>
      <p:grpSp>
        <p:nvGrpSpPr>
          <p:cNvPr id="13" name="Group 56"/>
          <p:cNvGrpSpPr>
            <a:grpSpLocks/>
          </p:cNvGrpSpPr>
          <p:nvPr/>
        </p:nvGrpSpPr>
        <p:grpSpPr bwMode="auto">
          <a:xfrm>
            <a:off x="6620933" y="333375"/>
            <a:ext cx="2946400" cy="1295400"/>
            <a:chOff x="1296" y="1008"/>
            <a:chExt cx="1392" cy="816"/>
          </a:xfrm>
        </p:grpSpPr>
        <p:sp>
          <p:nvSpPr>
            <p:cNvPr id="298041" name="Line 57"/>
            <p:cNvSpPr>
              <a:spLocks noChangeShapeType="1"/>
            </p:cNvSpPr>
            <p:nvPr/>
          </p:nvSpPr>
          <p:spPr bwMode="auto">
            <a:xfrm flipV="1">
              <a:off x="1776" y="1248"/>
              <a:ext cx="0" cy="576"/>
            </a:xfrm>
            <a:prstGeom prst="line">
              <a:avLst/>
            </a:prstGeom>
            <a:noFill/>
            <a:ln w="57150" cap="rnd">
              <a:solidFill>
                <a:srgbClr val="0033CC"/>
              </a:solidFill>
              <a:prstDash val="sysDot"/>
              <a:round/>
              <a:headEnd/>
              <a:tailEnd type="triangle" w="med" len="med"/>
            </a:ln>
            <a:effectLst/>
          </p:spPr>
          <p:txBody>
            <a:bodyPr wrap="none" lIns="90000" tIns="46800" rIns="90000" bIns="46800">
              <a:spAutoFit/>
            </a:bodyPr>
            <a:lstStyle/>
            <a:p>
              <a:endParaRPr lang="zh-CN" altLang="en-US"/>
            </a:p>
          </p:txBody>
        </p:sp>
        <p:grpSp>
          <p:nvGrpSpPr>
            <p:cNvPr id="14" name="Group 58"/>
            <p:cNvGrpSpPr>
              <a:grpSpLocks/>
            </p:cNvGrpSpPr>
            <p:nvPr/>
          </p:nvGrpSpPr>
          <p:grpSpPr bwMode="auto">
            <a:xfrm>
              <a:off x="1296" y="1008"/>
              <a:ext cx="1392" cy="253"/>
              <a:chOff x="3120" y="144"/>
              <a:chExt cx="1392" cy="253"/>
            </a:xfrm>
          </p:grpSpPr>
          <p:sp>
            <p:nvSpPr>
              <p:cNvPr id="298043" name="Line 59"/>
              <p:cNvSpPr>
                <a:spLocks noChangeShapeType="1"/>
              </p:cNvSpPr>
              <p:nvPr/>
            </p:nvSpPr>
            <p:spPr bwMode="auto">
              <a:xfrm flipH="1">
                <a:off x="3120" y="384"/>
                <a:ext cx="480"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8044" name="Rectangle 60"/>
              <p:cNvSpPr>
                <a:spLocks noChangeArrowheads="1"/>
              </p:cNvSpPr>
              <p:nvPr/>
            </p:nvSpPr>
            <p:spPr bwMode="auto">
              <a:xfrm>
                <a:off x="3600" y="144"/>
                <a:ext cx="912" cy="253"/>
              </a:xfrm>
              <a:prstGeom prst="rect">
                <a:avLst/>
              </a:prstGeom>
              <a:noFill/>
              <a:ln w="28575">
                <a:noFill/>
                <a:miter lim="800000"/>
                <a:headEnd/>
                <a:tailEnd/>
              </a:ln>
              <a:effectLst/>
            </p:spPr>
            <p:txBody>
              <a:bodyPr lIns="90000" tIns="46800" rIns="90000" bIns="46800">
                <a:spAutoFit/>
              </a:bodyPr>
              <a:lstStyle/>
              <a:p>
                <a:r>
                  <a:rPr kumimoji="1" lang="en-US" altLang="zh-CN" sz="2000" b="1">
                    <a:latin typeface="Times New Roman" pitchFamily="18" charset="0"/>
                    <a:sym typeface="Wingdings" pitchFamily="2" charset="2"/>
                  </a:rPr>
                  <a:t>V</a:t>
                </a:r>
                <a:r>
                  <a:rPr kumimoji="1" lang="en-US" altLang="zh-CN" sz="2000" b="1" baseline="-25000">
                    <a:latin typeface="Times New Roman" pitchFamily="18" charset="0"/>
                    <a:sym typeface="Wingdings" pitchFamily="2" charset="2"/>
                  </a:rPr>
                  <a:t>DD</a:t>
                </a:r>
                <a:r>
                  <a:rPr kumimoji="1" lang="en-US" altLang="zh-CN" sz="2000" b="1">
                    <a:latin typeface="Times New Roman" pitchFamily="18" charset="0"/>
                    <a:sym typeface="Wingdings" pitchFamily="2" charset="2"/>
                  </a:rPr>
                  <a:t>+V</a:t>
                </a:r>
                <a:r>
                  <a:rPr kumimoji="1" lang="en-US" altLang="zh-CN" sz="2000" b="1" baseline="-25000">
                    <a:latin typeface="Times New Roman" pitchFamily="18" charset="0"/>
                    <a:sym typeface="Wingdings" pitchFamily="2" charset="2"/>
                  </a:rPr>
                  <a:t>TH</a:t>
                </a:r>
              </a:p>
            </p:txBody>
          </p:sp>
        </p:grpSp>
      </p:grpSp>
      <p:sp>
        <p:nvSpPr>
          <p:cNvPr id="298045" name="Line 61"/>
          <p:cNvSpPr>
            <a:spLocks noChangeShapeType="1"/>
          </p:cNvSpPr>
          <p:nvPr/>
        </p:nvSpPr>
        <p:spPr bwMode="auto">
          <a:xfrm>
            <a:off x="7632700" y="555625"/>
            <a:ext cx="0" cy="4724400"/>
          </a:xfrm>
          <a:prstGeom prst="line">
            <a:avLst/>
          </a:prstGeom>
          <a:noFill/>
          <a:ln w="12700">
            <a:solidFill>
              <a:srgbClr val="CC3300"/>
            </a:solidFill>
            <a:prstDash val="dash"/>
            <a:round/>
            <a:headEnd/>
            <a:tailEnd/>
          </a:ln>
          <a:effectLst/>
        </p:spPr>
        <p:txBody>
          <a:bodyPr wrap="none" lIns="90000" tIns="46800" rIns="90000" bIns="46800">
            <a:spAutoFit/>
          </a:bodyPr>
          <a:lstStyle/>
          <a:p>
            <a:endParaRPr lang="zh-CN" altLang="en-US"/>
          </a:p>
        </p:txBody>
      </p:sp>
      <p:sp>
        <p:nvSpPr>
          <p:cNvPr id="298046" name="Freeform 62"/>
          <p:cNvSpPr>
            <a:spLocks/>
          </p:cNvSpPr>
          <p:nvPr/>
        </p:nvSpPr>
        <p:spPr bwMode="auto">
          <a:xfrm>
            <a:off x="3005667" y="1601789"/>
            <a:ext cx="1265767" cy="371513"/>
          </a:xfrm>
          <a:custGeom>
            <a:avLst/>
            <a:gdLst/>
            <a:ahLst/>
            <a:cxnLst>
              <a:cxn ang="0">
                <a:pos x="8" y="0"/>
              </a:cxn>
              <a:cxn ang="0">
                <a:pos x="8" y="227"/>
              </a:cxn>
              <a:cxn ang="0">
                <a:pos x="54" y="318"/>
              </a:cxn>
              <a:cxn ang="0">
                <a:pos x="190" y="408"/>
              </a:cxn>
              <a:cxn ang="0">
                <a:pos x="371" y="454"/>
              </a:cxn>
              <a:cxn ang="0">
                <a:pos x="507" y="454"/>
              </a:cxn>
            </a:cxnLst>
            <a:rect l="0" t="0" r="r" b="b"/>
            <a:pathLst>
              <a:path w="507" h="462">
                <a:moveTo>
                  <a:pt x="8" y="0"/>
                </a:moveTo>
                <a:cubicBezTo>
                  <a:pt x="4" y="87"/>
                  <a:pt x="0" y="174"/>
                  <a:pt x="8" y="227"/>
                </a:cubicBezTo>
                <a:cubicBezTo>
                  <a:pt x="16" y="280"/>
                  <a:pt x="24" y="288"/>
                  <a:pt x="54" y="318"/>
                </a:cubicBezTo>
                <a:cubicBezTo>
                  <a:pt x="84" y="348"/>
                  <a:pt x="137" y="385"/>
                  <a:pt x="190" y="408"/>
                </a:cubicBezTo>
                <a:cubicBezTo>
                  <a:pt x="243" y="431"/>
                  <a:pt x="318" y="446"/>
                  <a:pt x="371" y="454"/>
                </a:cubicBezTo>
                <a:cubicBezTo>
                  <a:pt x="424" y="462"/>
                  <a:pt x="477" y="454"/>
                  <a:pt x="507" y="454"/>
                </a:cubicBezTo>
              </a:path>
            </a:pathLst>
          </a:custGeom>
          <a:noFill/>
          <a:ln w="57150" cap="flat" cmpd="sng">
            <a:solidFill>
              <a:srgbClr val="CC3300"/>
            </a:solidFill>
            <a:prstDash val="solid"/>
            <a:round/>
            <a:headEnd type="none" w="med" len="med"/>
            <a:tailEnd type="triangle" w="med" len="med"/>
          </a:ln>
          <a:effectLst/>
        </p:spPr>
        <p:txBody>
          <a:bodyPr lIns="90000" tIns="46800" rIns="90000" bIns="46800">
            <a:spAutoFit/>
          </a:bodyPr>
          <a:lstStyle/>
          <a:p>
            <a:endParaRPr lang="zh-CN" altLang="en-US"/>
          </a:p>
        </p:txBody>
      </p:sp>
      <p:grpSp>
        <p:nvGrpSpPr>
          <p:cNvPr id="15" name="Group 92"/>
          <p:cNvGrpSpPr>
            <a:grpSpLocks/>
          </p:cNvGrpSpPr>
          <p:nvPr/>
        </p:nvGrpSpPr>
        <p:grpSpPr bwMode="auto">
          <a:xfrm>
            <a:off x="209551" y="476250"/>
            <a:ext cx="6174316" cy="2235200"/>
            <a:chOff x="1610" y="1162"/>
            <a:chExt cx="2917" cy="1408"/>
          </a:xfrm>
        </p:grpSpPr>
        <p:grpSp>
          <p:nvGrpSpPr>
            <p:cNvPr id="16" name="Group 93"/>
            <p:cNvGrpSpPr>
              <a:grpSpLocks/>
            </p:cNvGrpSpPr>
            <p:nvPr/>
          </p:nvGrpSpPr>
          <p:grpSpPr bwMode="auto">
            <a:xfrm>
              <a:off x="1610" y="1162"/>
              <a:ext cx="2917" cy="1408"/>
              <a:chOff x="336" y="1712"/>
              <a:chExt cx="2736" cy="1408"/>
            </a:xfrm>
          </p:grpSpPr>
          <p:sp>
            <p:nvSpPr>
              <p:cNvPr id="298078" name="Text Box 94"/>
              <p:cNvSpPr txBox="1">
                <a:spLocks noChangeArrowheads="1"/>
              </p:cNvSpPr>
              <p:nvPr/>
            </p:nvSpPr>
            <p:spPr bwMode="auto">
              <a:xfrm>
                <a:off x="2487" y="1958"/>
                <a:ext cx="585"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O2</a:t>
                </a:r>
              </a:p>
            </p:txBody>
          </p:sp>
          <p:grpSp>
            <p:nvGrpSpPr>
              <p:cNvPr id="17" name="Group 95"/>
              <p:cNvGrpSpPr>
                <a:grpSpLocks/>
              </p:cNvGrpSpPr>
              <p:nvPr/>
            </p:nvGrpSpPr>
            <p:grpSpPr bwMode="auto">
              <a:xfrm>
                <a:off x="624" y="2088"/>
                <a:ext cx="2064" cy="1032"/>
                <a:chOff x="624" y="2088"/>
                <a:chExt cx="2064" cy="1032"/>
              </a:xfrm>
            </p:grpSpPr>
            <p:grpSp>
              <p:nvGrpSpPr>
                <p:cNvPr id="18" name="Group 96"/>
                <p:cNvGrpSpPr>
                  <a:grpSpLocks/>
                </p:cNvGrpSpPr>
                <p:nvPr/>
              </p:nvGrpSpPr>
              <p:grpSpPr bwMode="auto">
                <a:xfrm>
                  <a:off x="863" y="2088"/>
                  <a:ext cx="402" cy="329"/>
                  <a:chOff x="671" y="2799"/>
                  <a:chExt cx="402" cy="346"/>
                </a:xfrm>
              </p:grpSpPr>
              <p:sp>
                <p:nvSpPr>
                  <p:cNvPr id="298081" name="Rectangle 97"/>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98082" name="Oval 98"/>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grpSp>
              <p:nvGrpSpPr>
                <p:cNvPr id="19" name="Group 99"/>
                <p:cNvGrpSpPr>
                  <a:grpSpLocks/>
                </p:cNvGrpSpPr>
                <p:nvPr/>
              </p:nvGrpSpPr>
              <p:grpSpPr bwMode="auto">
                <a:xfrm>
                  <a:off x="1776" y="2088"/>
                  <a:ext cx="402" cy="329"/>
                  <a:chOff x="671" y="2799"/>
                  <a:chExt cx="402" cy="346"/>
                </a:xfrm>
              </p:grpSpPr>
              <p:sp>
                <p:nvSpPr>
                  <p:cNvPr id="298084" name="Rectangle 100"/>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98085" name="Oval 101"/>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sp>
              <p:nvSpPr>
                <p:cNvPr id="298086" name="Line 102"/>
                <p:cNvSpPr>
                  <a:spLocks noChangeShapeType="1"/>
                </p:cNvSpPr>
                <p:nvPr/>
              </p:nvSpPr>
              <p:spPr bwMode="auto">
                <a:xfrm>
                  <a:off x="1248"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8087" name="Rectangle 103"/>
                <p:cNvSpPr>
                  <a:spLocks noChangeArrowheads="1"/>
                </p:cNvSpPr>
                <p:nvPr/>
              </p:nvSpPr>
              <p:spPr bwMode="auto">
                <a:xfrm>
                  <a:off x="1440" y="2491"/>
                  <a:ext cx="96" cy="234"/>
                </a:xfrm>
                <a:prstGeom prst="rect">
                  <a:avLst/>
                </a:prstGeom>
                <a:noFill/>
                <a:ln w="38100">
                  <a:solidFill>
                    <a:schemeClr val="tx1"/>
                  </a:solidFill>
                  <a:miter lim="800000"/>
                  <a:headEnd/>
                  <a:tailEnd/>
                </a:ln>
                <a:effectLst/>
              </p:spPr>
              <p:txBody>
                <a:bodyPr lIns="90000" tIns="46800" rIns="90000" bIns="46800" anchor="ctr">
                  <a:spAutoFit/>
                </a:bodyPr>
                <a:lstStyle/>
                <a:p>
                  <a:endParaRPr lang="zh-CN" altLang="en-US"/>
                </a:p>
              </p:txBody>
            </p:sp>
            <p:sp>
              <p:nvSpPr>
                <p:cNvPr id="298088" name="Line 104"/>
                <p:cNvSpPr>
                  <a:spLocks noChangeShapeType="1"/>
                </p:cNvSpPr>
                <p:nvPr/>
              </p:nvSpPr>
              <p:spPr bwMode="auto">
                <a:xfrm>
                  <a:off x="1488" y="2253"/>
                  <a:ext cx="0" cy="22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8089" name="Line 105"/>
                <p:cNvSpPr>
                  <a:spLocks noChangeShapeType="1"/>
                </p:cNvSpPr>
                <p:nvPr/>
              </p:nvSpPr>
              <p:spPr bwMode="auto">
                <a:xfrm>
                  <a:off x="1488" y="2736"/>
                  <a:ext cx="0" cy="247"/>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8090" name="Line 106"/>
                <p:cNvSpPr>
                  <a:spLocks noChangeShapeType="1"/>
                </p:cNvSpPr>
                <p:nvPr/>
              </p:nvSpPr>
              <p:spPr bwMode="auto">
                <a:xfrm>
                  <a:off x="1824"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8091" name="Line 107"/>
                <p:cNvSpPr>
                  <a:spLocks noChangeShapeType="1"/>
                </p:cNvSpPr>
                <p:nvPr/>
              </p:nvSpPr>
              <p:spPr bwMode="auto">
                <a:xfrm>
                  <a:off x="1920"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8092" name="Line 108"/>
                <p:cNvSpPr>
                  <a:spLocks noChangeShapeType="1"/>
                </p:cNvSpPr>
                <p:nvPr/>
              </p:nvSpPr>
              <p:spPr bwMode="auto">
                <a:xfrm flipH="1">
                  <a:off x="624" y="2983"/>
                  <a:ext cx="120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8093" name="Line 109"/>
                <p:cNvSpPr>
                  <a:spLocks noChangeShapeType="1"/>
                </p:cNvSpPr>
                <p:nvPr/>
              </p:nvSpPr>
              <p:spPr bwMode="auto">
                <a:xfrm flipV="1">
                  <a:off x="624"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8094" name="Line 110"/>
                <p:cNvSpPr>
                  <a:spLocks noChangeShapeType="1"/>
                </p:cNvSpPr>
                <p:nvPr/>
              </p:nvSpPr>
              <p:spPr bwMode="auto">
                <a:xfrm>
                  <a:off x="624" y="2253"/>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8095" name="Line 111"/>
                <p:cNvSpPr>
                  <a:spLocks noChangeShapeType="1"/>
                </p:cNvSpPr>
                <p:nvPr/>
              </p:nvSpPr>
              <p:spPr bwMode="auto">
                <a:xfrm>
                  <a:off x="1920" y="2983"/>
                  <a:ext cx="43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8096" name="Line 112"/>
                <p:cNvSpPr>
                  <a:spLocks noChangeShapeType="1"/>
                </p:cNvSpPr>
                <p:nvPr/>
              </p:nvSpPr>
              <p:spPr bwMode="auto">
                <a:xfrm>
                  <a:off x="2160"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8097" name="Line 113"/>
                <p:cNvSpPr>
                  <a:spLocks noChangeShapeType="1"/>
                </p:cNvSpPr>
                <p:nvPr/>
              </p:nvSpPr>
              <p:spPr bwMode="auto">
                <a:xfrm>
                  <a:off x="2352"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298098" name="Text Box 114"/>
              <p:cNvSpPr txBox="1">
                <a:spLocks noChangeArrowheads="1"/>
              </p:cNvSpPr>
              <p:nvPr/>
            </p:nvSpPr>
            <p:spPr bwMode="auto">
              <a:xfrm>
                <a:off x="816"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1</a:t>
                </a:r>
              </a:p>
            </p:txBody>
          </p:sp>
          <p:sp>
            <p:nvSpPr>
              <p:cNvPr id="298099" name="Text Box 115"/>
              <p:cNvSpPr txBox="1">
                <a:spLocks noChangeArrowheads="1"/>
              </p:cNvSpPr>
              <p:nvPr/>
            </p:nvSpPr>
            <p:spPr bwMode="auto">
              <a:xfrm>
                <a:off x="1728"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2</a:t>
                </a:r>
              </a:p>
            </p:txBody>
          </p:sp>
          <p:sp>
            <p:nvSpPr>
              <p:cNvPr id="298100" name="Text Box 116"/>
              <p:cNvSpPr txBox="1">
                <a:spLocks noChangeArrowheads="1"/>
              </p:cNvSpPr>
              <p:nvPr/>
            </p:nvSpPr>
            <p:spPr bwMode="auto">
              <a:xfrm>
                <a:off x="1344" y="1917"/>
                <a:ext cx="272" cy="312"/>
              </a:xfrm>
              <a:prstGeom prst="rect">
                <a:avLst/>
              </a:prstGeom>
              <a:noFill/>
              <a:ln w="28575">
                <a:noFill/>
                <a:miter lim="800000"/>
                <a:headEnd/>
                <a:tailEnd/>
              </a:ln>
              <a:effectLst/>
            </p:spPr>
            <p:txBody>
              <a:bodyPr wrap="none"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O1</a:t>
                </a:r>
              </a:p>
            </p:txBody>
          </p:sp>
          <p:sp>
            <p:nvSpPr>
              <p:cNvPr id="298101" name="Text Box 117"/>
              <p:cNvSpPr txBox="1">
                <a:spLocks noChangeArrowheads="1"/>
              </p:cNvSpPr>
              <p:nvPr/>
            </p:nvSpPr>
            <p:spPr bwMode="auto">
              <a:xfrm>
                <a:off x="336" y="2004"/>
                <a:ext cx="249"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I</a:t>
                </a:r>
              </a:p>
            </p:txBody>
          </p:sp>
          <p:sp>
            <p:nvSpPr>
              <p:cNvPr id="298102" name="Rectangle 118"/>
              <p:cNvSpPr>
                <a:spLocks noChangeArrowheads="1"/>
              </p:cNvSpPr>
              <p:nvPr/>
            </p:nvSpPr>
            <p:spPr bwMode="auto">
              <a:xfrm>
                <a:off x="912"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298103" name="Rectangle 119"/>
              <p:cNvSpPr>
                <a:spLocks noChangeArrowheads="1"/>
              </p:cNvSpPr>
              <p:nvPr/>
            </p:nvSpPr>
            <p:spPr bwMode="auto">
              <a:xfrm>
                <a:off x="1824"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298104" name="Rectangle 120"/>
              <p:cNvSpPr>
                <a:spLocks noChangeArrowheads="1"/>
              </p:cNvSpPr>
              <p:nvPr/>
            </p:nvSpPr>
            <p:spPr bwMode="auto">
              <a:xfrm>
                <a:off x="1200" y="2432"/>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R</a:t>
                </a:r>
              </a:p>
            </p:txBody>
          </p:sp>
          <p:sp>
            <p:nvSpPr>
              <p:cNvPr id="298105" name="Rectangle 121"/>
              <p:cNvSpPr>
                <a:spLocks noChangeArrowheads="1"/>
              </p:cNvSpPr>
              <p:nvPr/>
            </p:nvSpPr>
            <p:spPr bwMode="auto">
              <a:xfrm>
                <a:off x="1763" y="2576"/>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C</a:t>
                </a:r>
              </a:p>
            </p:txBody>
          </p:sp>
        </p:grpSp>
        <p:sp>
          <p:nvSpPr>
            <p:cNvPr id="298106" name="Rectangle 122"/>
            <p:cNvSpPr>
              <a:spLocks noChangeArrowheads="1"/>
            </p:cNvSpPr>
            <p:nvPr/>
          </p:nvSpPr>
          <p:spPr bwMode="auto">
            <a:xfrm>
              <a:off x="2744" y="1570"/>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sp>
          <p:nvSpPr>
            <p:cNvPr id="298107" name="Rectangle 123"/>
            <p:cNvSpPr>
              <a:spLocks noChangeArrowheads="1"/>
            </p:cNvSpPr>
            <p:nvPr/>
          </p:nvSpPr>
          <p:spPr bwMode="auto">
            <a:xfrm>
              <a:off x="2744" y="2251"/>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grpSp>
      <p:sp>
        <p:nvSpPr>
          <p:cNvPr id="298108" name="Rectangle 124"/>
          <p:cNvSpPr>
            <a:spLocks noChangeArrowheads="1"/>
          </p:cNvSpPr>
          <p:nvPr/>
        </p:nvSpPr>
        <p:spPr bwMode="auto">
          <a:xfrm>
            <a:off x="4584701" y="1125539"/>
            <a:ext cx="271526" cy="402291"/>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7988"/>
                                        </p:tgtEl>
                                        <p:attrNameLst>
                                          <p:attrName>style.visibility</p:attrName>
                                        </p:attrNameLst>
                                      </p:cBhvr>
                                      <p:to>
                                        <p:strVal val="visible"/>
                                      </p:to>
                                    </p:set>
                                    <p:animEffect transition="in" filter="wipe(left)">
                                      <p:cBhvr>
                                        <p:cTn id="7" dur="500"/>
                                        <p:tgtEl>
                                          <p:spTgt spid="29798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29804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298033"/>
                                        </p:tgtEl>
                                        <p:attrNameLst>
                                          <p:attrName>style.visibility</p:attrName>
                                        </p:attrNameLst>
                                      </p:cBhvr>
                                      <p:to>
                                        <p:strVal val="visible"/>
                                      </p:to>
                                    </p:set>
                                    <p:animEffect transition="in" filter="wipe(up)">
                                      <p:cBhvr>
                                        <p:cTn id="20" dur="500"/>
                                        <p:tgtEl>
                                          <p:spTgt spid="29803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98034"/>
                                        </p:tgtEl>
                                        <p:attrNameLst>
                                          <p:attrName>style.visibility</p:attrName>
                                        </p:attrNameLst>
                                      </p:cBhvr>
                                      <p:to>
                                        <p:strVal val="visible"/>
                                      </p:to>
                                    </p:set>
                                    <p:animEffect transition="in" filter="wipe(down)">
                                      <p:cBhvr>
                                        <p:cTn id="25" dur="500"/>
                                        <p:tgtEl>
                                          <p:spTgt spid="29803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297989"/>
                                        </p:tgtEl>
                                        <p:attrNameLst>
                                          <p:attrName>style.visibility</p:attrName>
                                        </p:attrNameLst>
                                      </p:cBhvr>
                                      <p:to>
                                        <p:strVal val="visible"/>
                                      </p:to>
                                    </p:set>
                                    <p:animEffect transition="in" filter="wipe(up)">
                                      <p:cBhvr>
                                        <p:cTn id="35" dur="500"/>
                                        <p:tgtEl>
                                          <p:spTgt spid="29798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par>
                          <p:cTn id="41" fill="hold">
                            <p:stCondLst>
                              <p:cond delay="500"/>
                            </p:stCondLst>
                            <p:childTnLst>
                              <p:par>
                                <p:cTn id="42" presetID="2" presetClass="entr" presetSubtype="4" fill="hold" grpId="0" nodeType="afterEffect">
                                  <p:stCondLst>
                                    <p:cond delay="0"/>
                                  </p:stCondLst>
                                  <p:childTnLst>
                                    <p:set>
                                      <p:cBhvr>
                                        <p:cTn id="43" dur="1" fill="hold">
                                          <p:stCondLst>
                                            <p:cond delay="0"/>
                                          </p:stCondLst>
                                        </p:cTn>
                                        <p:tgtEl>
                                          <p:spTgt spid="298000"/>
                                        </p:tgtEl>
                                        <p:attrNameLst>
                                          <p:attrName>style.visibility</p:attrName>
                                        </p:attrNameLst>
                                      </p:cBhvr>
                                      <p:to>
                                        <p:strVal val="visible"/>
                                      </p:to>
                                    </p:set>
                                    <p:anim calcmode="lin" valueType="num">
                                      <p:cBhvr additive="base">
                                        <p:cTn id="44" dur="500" fill="hold"/>
                                        <p:tgtEl>
                                          <p:spTgt spid="298000"/>
                                        </p:tgtEl>
                                        <p:attrNameLst>
                                          <p:attrName>ppt_x</p:attrName>
                                        </p:attrNameLst>
                                      </p:cBhvr>
                                      <p:tavLst>
                                        <p:tav tm="0">
                                          <p:val>
                                            <p:strVal val="#ppt_x"/>
                                          </p:val>
                                        </p:tav>
                                        <p:tav tm="100000">
                                          <p:val>
                                            <p:strVal val="#ppt_x"/>
                                          </p:val>
                                        </p:tav>
                                      </p:tavLst>
                                    </p:anim>
                                    <p:anim calcmode="lin" valueType="num">
                                      <p:cBhvr additive="base">
                                        <p:cTn id="45" dur="500" fill="hold"/>
                                        <p:tgtEl>
                                          <p:spTgt spid="2980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88" grpId="0" autoUpdateAnimBg="0"/>
      <p:bldP spid="297989" grpId="0" autoUpdateAnimBg="0"/>
      <p:bldP spid="298000" grpId="0" autoUpdateAnimBg="0"/>
      <p:bldP spid="298033" grpId="0" animBg="1"/>
      <p:bldP spid="298034" grpId="0" animBg="1"/>
      <p:bldP spid="29804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灯片编号占位符 4"/>
          <p:cNvSpPr>
            <a:spLocks noGrp="1"/>
          </p:cNvSpPr>
          <p:nvPr>
            <p:ph type="sldNum" sz="quarter" idx="11"/>
          </p:nvPr>
        </p:nvSpPr>
        <p:spPr/>
        <p:txBody>
          <a:bodyPr/>
          <a:lstStyle/>
          <a:p>
            <a:fld id="{9B2D897E-B28A-4D04-8195-2BD7C5147863}" type="slidenum">
              <a:rPr lang="en-US" altLang="zh-CN"/>
              <a:pPr/>
              <a:t>41</a:t>
            </a:fld>
            <a:endParaRPr lang="en-US" altLang="zh-CN"/>
          </a:p>
        </p:txBody>
      </p:sp>
      <p:grpSp>
        <p:nvGrpSpPr>
          <p:cNvPr id="2" name="Group 5"/>
          <p:cNvGrpSpPr>
            <a:grpSpLocks/>
          </p:cNvGrpSpPr>
          <p:nvPr/>
        </p:nvGrpSpPr>
        <p:grpSpPr bwMode="auto">
          <a:xfrm>
            <a:off x="2777067" y="2492375"/>
            <a:ext cx="1181101" cy="771525"/>
            <a:chOff x="1536" y="2758"/>
            <a:chExt cx="558" cy="486"/>
          </a:xfrm>
        </p:grpSpPr>
        <p:sp>
          <p:nvSpPr>
            <p:cNvPr id="299014" name="Text Box 6"/>
            <p:cNvSpPr txBox="1">
              <a:spLocks noChangeArrowheads="1"/>
            </p:cNvSpPr>
            <p:nvPr/>
          </p:nvSpPr>
          <p:spPr bwMode="auto">
            <a:xfrm>
              <a:off x="1536" y="2851"/>
              <a:ext cx="196" cy="370"/>
            </a:xfrm>
            <a:prstGeom prst="rect">
              <a:avLst/>
            </a:prstGeom>
            <a:noFill/>
            <a:ln w="28575">
              <a:noFill/>
              <a:miter lim="800000"/>
              <a:headEnd/>
              <a:tailEnd/>
            </a:ln>
            <a:effectLst/>
          </p:spPr>
          <p:txBody>
            <a:bodyPr wrap="none" lIns="90000" tIns="46800" rIns="90000" bIns="46800">
              <a:spAutoFit/>
            </a:bodyPr>
            <a:lstStyle/>
            <a:p>
              <a:r>
                <a:rPr kumimoji="1" lang="en-US" altLang="zh-CN" sz="3200" b="1">
                  <a:solidFill>
                    <a:srgbClr val="FF0000"/>
                  </a:solidFill>
                  <a:latin typeface="Times New Roman" pitchFamily="18" charset="0"/>
                </a:rPr>
                <a:t>+</a:t>
              </a:r>
            </a:p>
          </p:txBody>
        </p:sp>
        <p:sp>
          <p:nvSpPr>
            <p:cNvPr id="299015" name="Text Box 7"/>
            <p:cNvSpPr txBox="1">
              <a:spLocks noChangeArrowheads="1"/>
            </p:cNvSpPr>
            <p:nvPr/>
          </p:nvSpPr>
          <p:spPr bwMode="auto">
            <a:xfrm>
              <a:off x="1920" y="2758"/>
              <a:ext cx="174" cy="486"/>
            </a:xfrm>
            <a:prstGeom prst="rect">
              <a:avLst/>
            </a:prstGeom>
            <a:noFill/>
            <a:ln w="28575">
              <a:noFill/>
              <a:miter lim="800000"/>
              <a:headEnd/>
              <a:tailEnd/>
            </a:ln>
            <a:effectLst/>
          </p:spPr>
          <p:txBody>
            <a:bodyPr wrap="none" lIns="90000" tIns="46800" rIns="90000" bIns="46800">
              <a:spAutoFit/>
            </a:bodyPr>
            <a:lstStyle/>
            <a:p>
              <a:r>
                <a:rPr kumimoji="1" lang="en-US" altLang="zh-CN" sz="4400" b="1">
                  <a:solidFill>
                    <a:srgbClr val="FF0000"/>
                  </a:solidFill>
                  <a:latin typeface="Times New Roman" pitchFamily="18" charset="0"/>
                </a:rPr>
                <a:t>-</a:t>
              </a:r>
            </a:p>
          </p:txBody>
        </p:sp>
      </p:grpSp>
      <p:sp>
        <p:nvSpPr>
          <p:cNvPr id="299016" name="Text Box 8"/>
          <p:cNvSpPr txBox="1">
            <a:spLocks noChangeArrowheads="1"/>
          </p:cNvSpPr>
          <p:nvPr/>
        </p:nvSpPr>
        <p:spPr bwMode="auto">
          <a:xfrm>
            <a:off x="406400" y="3933826"/>
            <a:ext cx="5689600" cy="833178"/>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电容</a:t>
            </a:r>
            <a:r>
              <a:rPr kumimoji="1" lang="en-US" altLang="zh-CN" sz="2400" b="1">
                <a:latin typeface="Times New Roman" pitchFamily="18" charset="0"/>
              </a:rPr>
              <a:t>C</a:t>
            </a:r>
            <a:r>
              <a:rPr kumimoji="1" lang="zh-CN" altLang="en-US" sz="2400" b="1">
                <a:latin typeface="Times New Roman" pitchFamily="18" charset="0"/>
              </a:rPr>
              <a:t>通过</a:t>
            </a:r>
            <a:r>
              <a:rPr kumimoji="1" lang="en-US" altLang="zh-CN" sz="2400" b="1">
                <a:latin typeface="Times New Roman" pitchFamily="18" charset="0"/>
              </a:rPr>
              <a:t>R</a:t>
            </a:r>
            <a:r>
              <a:rPr kumimoji="1" lang="zh-CN" altLang="en-US" sz="2400" b="1">
                <a:latin typeface="Times New Roman" pitchFamily="18" charset="0"/>
              </a:rPr>
              <a:t>放电或由</a:t>
            </a:r>
            <a:r>
              <a:rPr kumimoji="1" lang="en-US" altLang="zh-CN" sz="2400" b="1" i="1">
                <a:latin typeface="Monotype Corsiva" pitchFamily="66" charset="0"/>
              </a:rPr>
              <a:t>v</a:t>
            </a:r>
            <a:r>
              <a:rPr kumimoji="1" lang="en-US" altLang="zh-CN" sz="2400" b="1" baseline="-25000">
                <a:latin typeface="Times New Roman" pitchFamily="18" charset="0"/>
              </a:rPr>
              <a:t>O2</a:t>
            </a:r>
            <a:r>
              <a:rPr kumimoji="1" lang="zh-CN" altLang="en-US" sz="2400" b="1">
                <a:latin typeface="Times New Roman" pitchFamily="18" charset="0"/>
              </a:rPr>
              <a:t>反向充电， </a:t>
            </a:r>
            <a:r>
              <a:rPr kumimoji="1" lang="en-US" altLang="zh-CN" sz="2400" b="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电压逐渐下降。</a:t>
            </a:r>
          </a:p>
        </p:txBody>
      </p:sp>
      <p:sp>
        <p:nvSpPr>
          <p:cNvPr id="299020" name="Freeform 12"/>
          <p:cNvSpPr>
            <a:spLocks/>
          </p:cNvSpPr>
          <p:nvPr/>
        </p:nvSpPr>
        <p:spPr bwMode="auto">
          <a:xfrm>
            <a:off x="2929467" y="1916113"/>
            <a:ext cx="181822" cy="371513"/>
          </a:xfrm>
          <a:custGeom>
            <a:avLst/>
            <a:gdLst/>
            <a:ahLst/>
            <a:cxnLst>
              <a:cxn ang="0">
                <a:pos x="632" y="0"/>
              </a:cxn>
              <a:cxn ang="0">
                <a:pos x="576" y="272"/>
              </a:cxn>
              <a:cxn ang="0">
                <a:pos x="544" y="320"/>
              </a:cxn>
              <a:cxn ang="0">
                <a:pos x="496" y="352"/>
              </a:cxn>
              <a:cxn ang="0">
                <a:pos x="0" y="440"/>
              </a:cxn>
            </a:cxnLst>
            <a:rect l="0" t="0" r="r" b="b"/>
            <a:pathLst>
              <a:path w="632" h="484">
                <a:moveTo>
                  <a:pt x="632" y="0"/>
                </a:moveTo>
                <a:cubicBezTo>
                  <a:pt x="629" y="53"/>
                  <a:pt x="615" y="213"/>
                  <a:pt x="576" y="272"/>
                </a:cubicBezTo>
                <a:cubicBezTo>
                  <a:pt x="565" y="288"/>
                  <a:pt x="555" y="304"/>
                  <a:pt x="544" y="320"/>
                </a:cubicBezTo>
                <a:cubicBezTo>
                  <a:pt x="533" y="336"/>
                  <a:pt x="496" y="352"/>
                  <a:pt x="496" y="352"/>
                </a:cubicBezTo>
                <a:cubicBezTo>
                  <a:pt x="408" y="484"/>
                  <a:pt x="82" y="440"/>
                  <a:pt x="0" y="440"/>
                </a:cubicBezTo>
              </a:path>
            </a:pathLst>
          </a:custGeom>
          <a:noFill/>
          <a:ln w="57150" cap="flat" cmpd="sng">
            <a:solidFill>
              <a:srgbClr val="FF00FF"/>
            </a:solidFill>
            <a:prstDash val="solid"/>
            <a:round/>
            <a:headEnd type="none" w="med" len="med"/>
            <a:tailEnd type="triangle" w="med" len="med"/>
          </a:ln>
          <a:effectLst/>
        </p:spPr>
        <p:txBody>
          <a:bodyPr wrap="none" lIns="90000" tIns="46800" rIns="90000" bIns="46800">
            <a:spAutoFit/>
          </a:bodyPr>
          <a:lstStyle/>
          <a:p>
            <a:endParaRPr lang="zh-CN" altLang="en-US"/>
          </a:p>
        </p:txBody>
      </p:sp>
      <p:sp>
        <p:nvSpPr>
          <p:cNvPr id="299021" name="Rectangle 13"/>
          <p:cNvSpPr>
            <a:spLocks noChangeArrowheads="1"/>
          </p:cNvSpPr>
          <p:nvPr/>
        </p:nvSpPr>
        <p:spPr bwMode="auto">
          <a:xfrm>
            <a:off x="508001" y="3357563"/>
            <a:ext cx="2549394"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(4)v</a:t>
            </a:r>
            <a:r>
              <a:rPr kumimoji="1" lang="en-US" altLang="zh-CN" sz="2400" b="1" baseline="-25000">
                <a:latin typeface="Times New Roman" pitchFamily="18" charset="0"/>
              </a:rPr>
              <a:t>O1</a:t>
            </a:r>
            <a:r>
              <a:rPr kumimoji="1" lang="en-US" altLang="zh-CN" sz="2400" b="1">
                <a:latin typeface="Times New Roman" pitchFamily="18" charset="0"/>
              </a:rPr>
              <a:t>=0,v</a:t>
            </a:r>
            <a:r>
              <a:rPr kumimoji="1" lang="en-US" altLang="zh-CN" sz="2400" b="1" baseline="-25000">
                <a:latin typeface="Times New Roman" pitchFamily="18" charset="0"/>
              </a:rPr>
              <a:t>O2</a:t>
            </a:r>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rPr>
              <a:t>,</a:t>
            </a:r>
          </a:p>
        </p:txBody>
      </p:sp>
      <p:sp>
        <p:nvSpPr>
          <p:cNvPr id="299023" name="Rectangle 15"/>
          <p:cNvSpPr>
            <a:spLocks noChangeArrowheads="1"/>
          </p:cNvSpPr>
          <p:nvPr/>
        </p:nvSpPr>
        <p:spPr bwMode="auto">
          <a:xfrm>
            <a:off x="508000" y="5373689"/>
            <a:ext cx="7213600" cy="833178"/>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在</a:t>
            </a:r>
            <a:r>
              <a:rPr kumimoji="1" lang="en-US" altLang="zh-CN" sz="2400" b="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下降至</a:t>
            </a:r>
            <a:r>
              <a:rPr kumimoji="1" lang="en-US" altLang="zh-CN" sz="2400" b="1">
                <a:latin typeface="Times New Roman" pitchFamily="18" charset="0"/>
              </a:rPr>
              <a:t>V</a:t>
            </a:r>
            <a:r>
              <a:rPr kumimoji="1" lang="en-US" altLang="zh-CN" sz="2400" b="1" baseline="-25000">
                <a:latin typeface="Times New Roman" pitchFamily="18" charset="0"/>
              </a:rPr>
              <a:t>th</a:t>
            </a:r>
            <a:r>
              <a:rPr kumimoji="1" lang="zh-CN" altLang="en-US" sz="2400" b="1">
                <a:latin typeface="Times New Roman" pitchFamily="18" charset="0"/>
              </a:rPr>
              <a:t>之前，</a:t>
            </a:r>
            <a:r>
              <a:rPr kumimoji="1" lang="en-US" altLang="zh-CN" sz="2400" b="1">
                <a:latin typeface="Monotype Corsiva" pitchFamily="66" charset="0"/>
              </a:rPr>
              <a:t>v</a:t>
            </a:r>
            <a:r>
              <a:rPr kumimoji="1" lang="en-US" altLang="zh-CN" sz="2400" b="1" baseline="-25000">
                <a:latin typeface="Times New Roman" pitchFamily="18" charset="0"/>
              </a:rPr>
              <a:t>O1</a:t>
            </a:r>
            <a:r>
              <a:rPr kumimoji="1" lang="en-US" altLang="zh-CN" sz="2400" b="1">
                <a:latin typeface="Times New Roman" pitchFamily="18" charset="0"/>
              </a:rPr>
              <a:t>=0</a:t>
            </a:r>
            <a:r>
              <a:rPr kumimoji="1" lang="zh-CN" altLang="en-US" sz="2400" b="1">
                <a:latin typeface="Times New Roman" pitchFamily="18" charset="0"/>
              </a:rPr>
              <a:t>，</a:t>
            </a:r>
            <a:r>
              <a:rPr kumimoji="1" lang="en-US" altLang="zh-CN" sz="2400" b="1">
                <a:latin typeface="Monotype Corsiva" pitchFamily="66" charset="0"/>
              </a:rPr>
              <a:t>v</a:t>
            </a:r>
            <a:r>
              <a:rPr kumimoji="1" lang="en-US" altLang="zh-CN" sz="2400" b="1" baseline="-25000">
                <a:latin typeface="Times New Roman" pitchFamily="18" charset="0"/>
              </a:rPr>
              <a:t>O2</a:t>
            </a:r>
            <a:r>
              <a:rPr kumimoji="1" lang="en-US" altLang="zh-CN" sz="2400" b="1">
                <a:latin typeface="Times New Roman" pitchFamily="18" charset="0"/>
              </a:rPr>
              <a:t>=V</a:t>
            </a:r>
            <a:r>
              <a:rPr kumimoji="1" lang="en-US" altLang="zh-CN" sz="2400" b="1" baseline="-25000">
                <a:latin typeface="Times New Roman" pitchFamily="18" charset="0"/>
              </a:rPr>
              <a:t>DD</a:t>
            </a:r>
            <a:r>
              <a:rPr kumimoji="1" lang="zh-CN" altLang="en-US" sz="2400" b="1">
                <a:latin typeface="Times New Roman" pitchFamily="18" charset="0"/>
              </a:rPr>
              <a:t>，</a:t>
            </a:r>
          </a:p>
          <a:p>
            <a:r>
              <a:rPr kumimoji="1" lang="zh-CN" altLang="en-US" sz="2400" b="1">
                <a:latin typeface="Times New Roman" pitchFamily="18" charset="0"/>
              </a:rPr>
              <a:t>保持不变。</a:t>
            </a:r>
          </a:p>
        </p:txBody>
      </p:sp>
      <p:sp>
        <p:nvSpPr>
          <p:cNvPr id="299024" name="AutoShape 16"/>
          <p:cNvSpPr>
            <a:spLocks noChangeArrowheads="1"/>
          </p:cNvSpPr>
          <p:nvPr/>
        </p:nvSpPr>
        <p:spPr bwMode="auto">
          <a:xfrm>
            <a:off x="3119967" y="5373688"/>
            <a:ext cx="3048000" cy="990600"/>
          </a:xfrm>
          <a:prstGeom prst="wedgeRoundRectCallout">
            <a:avLst>
              <a:gd name="adj1" fmla="val -32986"/>
              <a:gd name="adj2" fmla="val -205287"/>
              <a:gd name="adj3" fmla="val 16667"/>
            </a:avLst>
          </a:prstGeom>
          <a:solidFill>
            <a:srgbClr val="CCFFCC"/>
          </a:solidFill>
          <a:ln w="28575">
            <a:solidFill>
              <a:srgbClr val="99CC00"/>
            </a:solidFill>
            <a:miter lim="800000"/>
            <a:headEnd/>
            <a:tailEnd/>
          </a:ln>
          <a:effectLst/>
        </p:spPr>
        <p:txBody>
          <a:bodyPr lIns="90000" tIns="46800" rIns="90000" bIns="46800"/>
          <a:lstStyle/>
          <a:p>
            <a:r>
              <a:rPr kumimoji="1" lang="zh-CN" altLang="en-US" sz="2400" b="1">
                <a:solidFill>
                  <a:srgbClr val="CC0000"/>
                </a:solidFill>
                <a:latin typeface="Times New Roman" pitchFamily="18" charset="0"/>
              </a:rPr>
              <a:t>此状态能否一直保持下去？</a:t>
            </a:r>
          </a:p>
        </p:txBody>
      </p:sp>
      <p:sp>
        <p:nvSpPr>
          <p:cNvPr id="299025" name="Rectangle 17"/>
          <p:cNvSpPr>
            <a:spLocks noChangeArrowheads="1"/>
          </p:cNvSpPr>
          <p:nvPr/>
        </p:nvSpPr>
        <p:spPr bwMode="auto">
          <a:xfrm>
            <a:off x="1060873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3" name="Group 19"/>
          <p:cNvGrpSpPr>
            <a:grpSpLocks/>
          </p:cNvGrpSpPr>
          <p:nvPr/>
        </p:nvGrpSpPr>
        <p:grpSpPr bwMode="auto">
          <a:xfrm>
            <a:off x="6400800" y="1657351"/>
            <a:ext cx="406400" cy="3762374"/>
            <a:chOff x="3016" y="1048"/>
            <a:chExt cx="192" cy="2370"/>
          </a:xfrm>
        </p:grpSpPr>
        <p:sp>
          <p:nvSpPr>
            <p:cNvPr id="299028" name="Oval 20"/>
            <p:cNvSpPr>
              <a:spLocks noChangeArrowheads="1"/>
            </p:cNvSpPr>
            <p:nvPr/>
          </p:nvSpPr>
          <p:spPr bwMode="auto">
            <a:xfrm>
              <a:off x="3016" y="1048"/>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299029" name="Oval 21"/>
            <p:cNvSpPr>
              <a:spLocks noChangeArrowheads="1"/>
            </p:cNvSpPr>
            <p:nvPr/>
          </p:nvSpPr>
          <p:spPr bwMode="auto">
            <a:xfrm>
              <a:off x="3016" y="2091"/>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299030" name="Oval 22"/>
            <p:cNvSpPr>
              <a:spLocks noChangeArrowheads="1"/>
            </p:cNvSpPr>
            <p:nvPr/>
          </p:nvSpPr>
          <p:spPr bwMode="auto">
            <a:xfrm>
              <a:off x="3016" y="3089"/>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grpSp>
      <p:grpSp>
        <p:nvGrpSpPr>
          <p:cNvPr id="4" name="Group 23"/>
          <p:cNvGrpSpPr>
            <a:grpSpLocks/>
          </p:cNvGrpSpPr>
          <p:nvPr/>
        </p:nvGrpSpPr>
        <p:grpSpPr bwMode="auto">
          <a:xfrm>
            <a:off x="5808134" y="373063"/>
            <a:ext cx="6070600" cy="4953000"/>
            <a:chOff x="2736" y="239"/>
            <a:chExt cx="2868" cy="3120"/>
          </a:xfrm>
        </p:grpSpPr>
        <p:grpSp>
          <p:nvGrpSpPr>
            <p:cNvPr id="5" name="Group 24"/>
            <p:cNvGrpSpPr>
              <a:grpSpLocks/>
            </p:cNvGrpSpPr>
            <p:nvPr/>
          </p:nvGrpSpPr>
          <p:grpSpPr bwMode="auto">
            <a:xfrm>
              <a:off x="3120" y="432"/>
              <a:ext cx="2400" cy="816"/>
              <a:chOff x="3120" y="240"/>
              <a:chExt cx="2400" cy="1056"/>
            </a:xfrm>
          </p:grpSpPr>
          <p:sp>
            <p:nvSpPr>
              <p:cNvPr id="299033" name="Line 25"/>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9034" name="Line 26"/>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6" name="Group 27"/>
            <p:cNvGrpSpPr>
              <a:grpSpLocks/>
            </p:cNvGrpSpPr>
            <p:nvPr/>
          </p:nvGrpSpPr>
          <p:grpSpPr bwMode="auto">
            <a:xfrm>
              <a:off x="3120" y="1480"/>
              <a:ext cx="2400" cy="784"/>
              <a:chOff x="3120" y="240"/>
              <a:chExt cx="2400" cy="1056"/>
            </a:xfrm>
          </p:grpSpPr>
          <p:sp>
            <p:nvSpPr>
              <p:cNvPr id="299036" name="Line 28"/>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9037" name="Line 29"/>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7" name="Group 30"/>
            <p:cNvGrpSpPr>
              <a:grpSpLocks/>
            </p:cNvGrpSpPr>
            <p:nvPr/>
          </p:nvGrpSpPr>
          <p:grpSpPr bwMode="auto">
            <a:xfrm>
              <a:off x="3120" y="2478"/>
              <a:ext cx="2400" cy="771"/>
              <a:chOff x="3120" y="240"/>
              <a:chExt cx="2400" cy="1056"/>
            </a:xfrm>
          </p:grpSpPr>
          <p:sp>
            <p:nvSpPr>
              <p:cNvPr id="299039" name="Line 31"/>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9040" name="Line 32"/>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sp>
          <p:nvSpPr>
            <p:cNvPr id="299041" name="Line 33"/>
            <p:cNvSpPr>
              <a:spLocks noChangeShapeType="1"/>
            </p:cNvSpPr>
            <p:nvPr/>
          </p:nvSpPr>
          <p:spPr bwMode="auto">
            <a:xfrm>
              <a:off x="3120" y="672"/>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9042" name="Line 34"/>
            <p:cNvSpPr>
              <a:spLocks noChangeShapeType="1"/>
            </p:cNvSpPr>
            <p:nvPr/>
          </p:nvSpPr>
          <p:spPr bwMode="auto">
            <a:xfrm>
              <a:off x="3120" y="960"/>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9043" name="Text Box 35"/>
            <p:cNvSpPr txBox="1">
              <a:spLocks noChangeArrowheads="1"/>
            </p:cNvSpPr>
            <p:nvPr/>
          </p:nvSpPr>
          <p:spPr bwMode="auto">
            <a:xfrm>
              <a:off x="2736" y="482"/>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99044" name="Text Box 36"/>
            <p:cNvSpPr txBox="1">
              <a:spLocks noChangeArrowheads="1"/>
            </p:cNvSpPr>
            <p:nvPr/>
          </p:nvSpPr>
          <p:spPr bwMode="auto">
            <a:xfrm>
              <a:off x="2736" y="799"/>
              <a:ext cx="3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299045" name="Text Box 37"/>
            <p:cNvSpPr txBox="1">
              <a:spLocks noChangeArrowheads="1"/>
            </p:cNvSpPr>
            <p:nvPr/>
          </p:nvSpPr>
          <p:spPr bwMode="auto">
            <a:xfrm>
              <a:off x="2812" y="239"/>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I</a:t>
              </a:r>
            </a:p>
          </p:txBody>
        </p:sp>
        <p:sp>
          <p:nvSpPr>
            <p:cNvPr id="299046" name="Text Box 38"/>
            <p:cNvSpPr txBox="1">
              <a:spLocks noChangeArrowheads="1"/>
            </p:cNvSpPr>
            <p:nvPr/>
          </p:nvSpPr>
          <p:spPr bwMode="auto">
            <a:xfrm>
              <a:off x="2744" y="1298"/>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O1</a:t>
              </a:r>
            </a:p>
          </p:txBody>
        </p:sp>
        <p:sp>
          <p:nvSpPr>
            <p:cNvPr id="299047" name="Text Box 39"/>
            <p:cNvSpPr txBox="1">
              <a:spLocks noChangeArrowheads="1"/>
            </p:cNvSpPr>
            <p:nvPr/>
          </p:nvSpPr>
          <p:spPr bwMode="auto">
            <a:xfrm>
              <a:off x="2744" y="2323"/>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O2</a:t>
              </a:r>
            </a:p>
          </p:txBody>
        </p:sp>
        <p:sp>
          <p:nvSpPr>
            <p:cNvPr id="299048" name="Line 40"/>
            <p:cNvSpPr>
              <a:spLocks noChangeShapeType="1"/>
            </p:cNvSpPr>
            <p:nvPr/>
          </p:nvSpPr>
          <p:spPr bwMode="auto">
            <a:xfrm>
              <a:off x="3120" y="170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9049" name="Text Box 41"/>
            <p:cNvSpPr txBox="1">
              <a:spLocks noChangeArrowheads="1"/>
            </p:cNvSpPr>
            <p:nvPr/>
          </p:nvSpPr>
          <p:spPr bwMode="auto">
            <a:xfrm>
              <a:off x="2736" y="1525"/>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99050" name="Line 42"/>
            <p:cNvSpPr>
              <a:spLocks noChangeShapeType="1"/>
            </p:cNvSpPr>
            <p:nvPr/>
          </p:nvSpPr>
          <p:spPr bwMode="auto">
            <a:xfrm>
              <a:off x="3120" y="273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9051" name="Text Box 43"/>
            <p:cNvSpPr txBox="1">
              <a:spLocks noChangeArrowheads="1"/>
            </p:cNvSpPr>
            <p:nvPr/>
          </p:nvSpPr>
          <p:spPr bwMode="auto">
            <a:xfrm>
              <a:off x="2736" y="2523"/>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99052" name="Text Box 44"/>
            <p:cNvSpPr txBox="1">
              <a:spLocks noChangeArrowheads="1"/>
            </p:cNvSpPr>
            <p:nvPr/>
          </p:nvSpPr>
          <p:spPr bwMode="auto">
            <a:xfrm>
              <a:off x="5471" y="111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299053" name="Text Box 45"/>
            <p:cNvSpPr txBox="1">
              <a:spLocks noChangeArrowheads="1"/>
            </p:cNvSpPr>
            <p:nvPr/>
          </p:nvSpPr>
          <p:spPr bwMode="auto">
            <a:xfrm>
              <a:off x="5471" y="2115"/>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299054" name="Text Box 46"/>
            <p:cNvSpPr txBox="1">
              <a:spLocks noChangeArrowheads="1"/>
            </p:cNvSpPr>
            <p:nvPr/>
          </p:nvSpPr>
          <p:spPr bwMode="auto">
            <a:xfrm>
              <a:off x="5465" y="306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grpSp>
      <p:grpSp>
        <p:nvGrpSpPr>
          <p:cNvPr id="8" name="Group 47"/>
          <p:cNvGrpSpPr>
            <a:grpSpLocks/>
          </p:cNvGrpSpPr>
          <p:nvPr/>
        </p:nvGrpSpPr>
        <p:grpSpPr bwMode="auto">
          <a:xfrm>
            <a:off x="6593415" y="1525588"/>
            <a:ext cx="1015999" cy="3625850"/>
            <a:chOff x="3107" y="965"/>
            <a:chExt cx="480" cy="2284"/>
          </a:xfrm>
        </p:grpSpPr>
        <p:sp>
          <p:nvSpPr>
            <p:cNvPr id="299056" name="Freeform 48"/>
            <p:cNvSpPr>
              <a:spLocks/>
            </p:cNvSpPr>
            <p:nvPr/>
          </p:nvSpPr>
          <p:spPr bwMode="auto">
            <a:xfrm>
              <a:off x="3126" y="965"/>
              <a:ext cx="86"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299057" name="Line 49"/>
            <p:cNvSpPr>
              <a:spLocks noChangeShapeType="1"/>
            </p:cNvSpPr>
            <p:nvPr/>
          </p:nvSpPr>
          <p:spPr bwMode="auto">
            <a:xfrm>
              <a:off x="3107" y="1706"/>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99058" name="Line 50"/>
            <p:cNvSpPr>
              <a:spLocks noChangeShapeType="1"/>
            </p:cNvSpPr>
            <p:nvPr/>
          </p:nvSpPr>
          <p:spPr bwMode="auto">
            <a:xfrm>
              <a:off x="3107" y="3249"/>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sp>
        <p:nvSpPr>
          <p:cNvPr id="299059" name="Line 51"/>
          <p:cNvSpPr>
            <a:spLocks noChangeShapeType="1"/>
          </p:cNvSpPr>
          <p:nvPr/>
        </p:nvSpPr>
        <p:spPr bwMode="auto">
          <a:xfrm>
            <a:off x="7649633" y="2701925"/>
            <a:ext cx="0" cy="865188"/>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sp>
        <p:nvSpPr>
          <p:cNvPr id="299060" name="Line 52"/>
          <p:cNvSpPr>
            <a:spLocks noChangeShapeType="1"/>
          </p:cNvSpPr>
          <p:nvPr/>
        </p:nvSpPr>
        <p:spPr bwMode="auto">
          <a:xfrm flipH="1" flipV="1">
            <a:off x="7636934" y="4265614"/>
            <a:ext cx="12700" cy="885825"/>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grpSp>
        <p:nvGrpSpPr>
          <p:cNvPr id="9" name="Group 53"/>
          <p:cNvGrpSpPr>
            <a:grpSpLocks/>
          </p:cNvGrpSpPr>
          <p:nvPr/>
        </p:nvGrpSpPr>
        <p:grpSpPr bwMode="auto">
          <a:xfrm>
            <a:off x="6623051" y="549275"/>
            <a:ext cx="2946400" cy="990600"/>
            <a:chOff x="3120" y="336"/>
            <a:chExt cx="1392" cy="624"/>
          </a:xfrm>
        </p:grpSpPr>
        <p:sp>
          <p:nvSpPr>
            <p:cNvPr id="299062" name="Line 54"/>
            <p:cNvSpPr>
              <a:spLocks noChangeShapeType="1"/>
            </p:cNvSpPr>
            <p:nvPr/>
          </p:nvSpPr>
          <p:spPr bwMode="auto">
            <a:xfrm flipV="1">
              <a:off x="3600" y="576"/>
              <a:ext cx="0" cy="384"/>
            </a:xfrm>
            <a:prstGeom prst="line">
              <a:avLst/>
            </a:prstGeom>
            <a:noFill/>
            <a:ln w="57150">
              <a:solidFill>
                <a:srgbClr val="FF00FF"/>
              </a:solidFill>
              <a:round/>
              <a:headEnd/>
              <a:tailEnd type="triangle" w="med" len="med"/>
            </a:ln>
            <a:effectLst/>
          </p:spPr>
          <p:txBody>
            <a:bodyPr wrap="none" lIns="90000" tIns="46800" rIns="90000" bIns="46800">
              <a:spAutoFit/>
            </a:bodyPr>
            <a:lstStyle/>
            <a:p>
              <a:endParaRPr lang="zh-CN" altLang="en-US"/>
            </a:p>
          </p:txBody>
        </p:sp>
        <p:grpSp>
          <p:nvGrpSpPr>
            <p:cNvPr id="10" name="Group 55"/>
            <p:cNvGrpSpPr>
              <a:grpSpLocks/>
            </p:cNvGrpSpPr>
            <p:nvPr/>
          </p:nvGrpSpPr>
          <p:grpSpPr bwMode="auto">
            <a:xfrm>
              <a:off x="3120" y="336"/>
              <a:ext cx="1392" cy="253"/>
              <a:chOff x="3120" y="144"/>
              <a:chExt cx="1392" cy="253"/>
            </a:xfrm>
          </p:grpSpPr>
          <p:sp>
            <p:nvSpPr>
              <p:cNvPr id="299064" name="Line 56"/>
              <p:cNvSpPr>
                <a:spLocks noChangeShapeType="1"/>
              </p:cNvSpPr>
              <p:nvPr/>
            </p:nvSpPr>
            <p:spPr bwMode="auto">
              <a:xfrm flipH="1">
                <a:off x="3120" y="384"/>
                <a:ext cx="480"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299065" name="Rectangle 57"/>
              <p:cNvSpPr>
                <a:spLocks noChangeArrowheads="1"/>
              </p:cNvSpPr>
              <p:nvPr/>
            </p:nvSpPr>
            <p:spPr bwMode="auto">
              <a:xfrm>
                <a:off x="3600" y="144"/>
                <a:ext cx="912" cy="253"/>
              </a:xfrm>
              <a:prstGeom prst="rect">
                <a:avLst/>
              </a:prstGeom>
              <a:noFill/>
              <a:ln w="28575">
                <a:noFill/>
                <a:miter lim="800000"/>
                <a:headEnd/>
                <a:tailEnd/>
              </a:ln>
              <a:effectLst/>
            </p:spPr>
            <p:txBody>
              <a:bodyPr lIns="90000" tIns="46800" rIns="90000" bIns="46800">
                <a:spAutoFit/>
              </a:bodyPr>
              <a:lstStyle/>
              <a:p>
                <a:r>
                  <a:rPr kumimoji="1" lang="en-US" altLang="zh-CN" sz="2000" b="1">
                    <a:solidFill>
                      <a:srgbClr val="FF00FF"/>
                    </a:solidFill>
                    <a:latin typeface="Times New Roman" pitchFamily="18" charset="0"/>
                    <a:sym typeface="Wingdings" pitchFamily="2" charset="2"/>
                  </a:rPr>
                  <a:t>V</a:t>
                </a:r>
                <a:r>
                  <a:rPr kumimoji="1" lang="en-US" altLang="zh-CN" sz="2000" b="1" baseline="-25000">
                    <a:solidFill>
                      <a:srgbClr val="FF00FF"/>
                    </a:solidFill>
                    <a:latin typeface="Times New Roman" pitchFamily="18" charset="0"/>
                    <a:sym typeface="Wingdings" pitchFamily="2" charset="2"/>
                  </a:rPr>
                  <a:t>DD</a:t>
                </a:r>
                <a:r>
                  <a:rPr kumimoji="1" lang="en-US" altLang="zh-CN" sz="2000" b="1">
                    <a:solidFill>
                      <a:srgbClr val="FF00FF"/>
                    </a:solidFill>
                    <a:latin typeface="Times New Roman" pitchFamily="18" charset="0"/>
                    <a:sym typeface="Wingdings" pitchFamily="2" charset="2"/>
                  </a:rPr>
                  <a:t>+</a:t>
                </a:r>
                <a:r>
                  <a:rPr kumimoji="1" lang="en-US" altLang="zh-CN" sz="1800" b="1">
                    <a:solidFill>
                      <a:srgbClr val="FF00FF"/>
                    </a:solidFill>
                    <a:latin typeface="Times New Roman" pitchFamily="18" charset="0"/>
                  </a:rPr>
                  <a:t>ΔV</a:t>
                </a:r>
                <a:r>
                  <a:rPr kumimoji="1" lang="en-US" altLang="zh-CN" sz="1800" b="1" baseline="-25000">
                    <a:solidFill>
                      <a:srgbClr val="FF00FF"/>
                    </a:solidFill>
                    <a:latin typeface="Times New Roman" pitchFamily="18" charset="0"/>
                  </a:rPr>
                  <a:t>+</a:t>
                </a:r>
              </a:p>
            </p:txBody>
          </p:sp>
        </p:grpSp>
      </p:grpSp>
      <p:sp>
        <p:nvSpPr>
          <p:cNvPr id="299066" name="Line 58"/>
          <p:cNvSpPr>
            <a:spLocks noChangeShapeType="1"/>
          </p:cNvSpPr>
          <p:nvPr/>
        </p:nvSpPr>
        <p:spPr bwMode="auto">
          <a:xfrm>
            <a:off x="7920567" y="603250"/>
            <a:ext cx="0" cy="4724400"/>
          </a:xfrm>
          <a:prstGeom prst="line">
            <a:avLst/>
          </a:prstGeom>
          <a:noFill/>
          <a:ln w="12700">
            <a:solidFill>
              <a:schemeClr val="tx1"/>
            </a:solidFill>
            <a:prstDash val="dash"/>
            <a:round/>
            <a:headEnd/>
            <a:tailEnd/>
          </a:ln>
          <a:effectLst/>
        </p:spPr>
        <p:txBody>
          <a:bodyPr wrap="none" lIns="90000" tIns="46800" rIns="90000" bIns="46800">
            <a:spAutoFit/>
          </a:bodyPr>
          <a:lstStyle/>
          <a:p>
            <a:endParaRPr lang="zh-CN" altLang="en-US"/>
          </a:p>
        </p:txBody>
      </p:sp>
      <p:sp>
        <p:nvSpPr>
          <p:cNvPr id="299067" name="Freeform 59"/>
          <p:cNvSpPr>
            <a:spLocks/>
          </p:cNvSpPr>
          <p:nvPr/>
        </p:nvSpPr>
        <p:spPr bwMode="auto">
          <a:xfrm flipV="1">
            <a:off x="7632700" y="908050"/>
            <a:ext cx="1320800" cy="371513"/>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6600"/>
            </a:solidFill>
            <a:prstDash val="solid"/>
            <a:round/>
            <a:headEnd/>
            <a:tailEnd/>
          </a:ln>
          <a:effectLst/>
        </p:spPr>
        <p:txBody>
          <a:bodyPr lIns="90000" tIns="46800" rIns="90000" bIns="46800">
            <a:spAutoFit/>
          </a:bodyPr>
          <a:lstStyle/>
          <a:p>
            <a:endParaRPr lang="zh-CN" altLang="en-US"/>
          </a:p>
        </p:txBody>
      </p:sp>
      <p:sp>
        <p:nvSpPr>
          <p:cNvPr id="299068" name="Line 60"/>
          <p:cNvSpPr>
            <a:spLocks noChangeShapeType="1"/>
          </p:cNvSpPr>
          <p:nvPr/>
        </p:nvSpPr>
        <p:spPr bwMode="auto">
          <a:xfrm>
            <a:off x="7632700" y="3573463"/>
            <a:ext cx="1320800" cy="0"/>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sp>
        <p:nvSpPr>
          <p:cNvPr id="299069" name="Line 61"/>
          <p:cNvSpPr>
            <a:spLocks noChangeShapeType="1"/>
          </p:cNvSpPr>
          <p:nvPr/>
        </p:nvSpPr>
        <p:spPr bwMode="auto">
          <a:xfrm>
            <a:off x="7632700" y="4292600"/>
            <a:ext cx="1320800" cy="0"/>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sp>
        <p:nvSpPr>
          <p:cNvPr id="299070" name="Line 62"/>
          <p:cNvSpPr>
            <a:spLocks noChangeShapeType="1"/>
          </p:cNvSpPr>
          <p:nvPr/>
        </p:nvSpPr>
        <p:spPr bwMode="auto">
          <a:xfrm>
            <a:off x="8976784" y="3540125"/>
            <a:ext cx="0"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9100" name="Rectangle 92" descr="羊皮纸"/>
          <p:cNvSpPr>
            <a:spLocks noChangeArrowheads="1"/>
          </p:cNvSpPr>
          <p:nvPr/>
        </p:nvSpPr>
        <p:spPr bwMode="auto">
          <a:xfrm>
            <a:off x="8015818" y="5589588"/>
            <a:ext cx="2330449" cy="508000"/>
          </a:xfrm>
          <a:prstGeom prst="rect">
            <a:avLst/>
          </a:prstGeom>
          <a:blipFill dpi="0" rotWithShape="0">
            <a:blip r:embed="rId2" cstate="print"/>
            <a:srcRect/>
            <a:tile tx="0" ty="0" sx="100000" sy="100000" flip="none" algn="tl"/>
          </a:blipFill>
          <a:ln w="19050">
            <a:solidFill>
              <a:srgbClr val="CC3300"/>
            </a:solidFill>
            <a:miter lim="800000"/>
            <a:headEnd/>
            <a:tailEnd/>
          </a:ln>
          <a:effectLst/>
        </p:spPr>
        <p:txBody>
          <a:bodyPr lIns="90000" tIns="46800" rIns="90000" bIns="46800">
            <a:spAutoFit/>
          </a:bodyPr>
          <a:lstStyle/>
          <a:p>
            <a:pPr algn="ctr"/>
            <a:r>
              <a:rPr kumimoji="1" lang="zh-CN" altLang="en-US" sz="2600" b="1">
                <a:latin typeface="Times New Roman" pitchFamily="18" charset="0"/>
              </a:rPr>
              <a:t>第二暂态</a:t>
            </a:r>
          </a:p>
        </p:txBody>
      </p:sp>
      <p:grpSp>
        <p:nvGrpSpPr>
          <p:cNvPr id="11" name="Group 93"/>
          <p:cNvGrpSpPr>
            <a:grpSpLocks/>
          </p:cNvGrpSpPr>
          <p:nvPr/>
        </p:nvGrpSpPr>
        <p:grpSpPr bwMode="auto">
          <a:xfrm>
            <a:off x="16934" y="765175"/>
            <a:ext cx="6174317" cy="2235200"/>
            <a:chOff x="1610" y="1162"/>
            <a:chExt cx="2917" cy="1408"/>
          </a:xfrm>
        </p:grpSpPr>
        <p:grpSp>
          <p:nvGrpSpPr>
            <p:cNvPr id="12" name="Group 94"/>
            <p:cNvGrpSpPr>
              <a:grpSpLocks/>
            </p:cNvGrpSpPr>
            <p:nvPr/>
          </p:nvGrpSpPr>
          <p:grpSpPr bwMode="auto">
            <a:xfrm>
              <a:off x="1610" y="1162"/>
              <a:ext cx="2917" cy="1408"/>
              <a:chOff x="336" y="1712"/>
              <a:chExt cx="2736" cy="1408"/>
            </a:xfrm>
          </p:grpSpPr>
          <p:sp>
            <p:nvSpPr>
              <p:cNvPr id="299103" name="Text Box 95"/>
              <p:cNvSpPr txBox="1">
                <a:spLocks noChangeArrowheads="1"/>
              </p:cNvSpPr>
              <p:nvPr/>
            </p:nvSpPr>
            <p:spPr bwMode="auto">
              <a:xfrm>
                <a:off x="2487" y="1958"/>
                <a:ext cx="585"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O2</a:t>
                </a:r>
              </a:p>
            </p:txBody>
          </p:sp>
          <p:grpSp>
            <p:nvGrpSpPr>
              <p:cNvPr id="13" name="Group 96"/>
              <p:cNvGrpSpPr>
                <a:grpSpLocks/>
              </p:cNvGrpSpPr>
              <p:nvPr/>
            </p:nvGrpSpPr>
            <p:grpSpPr bwMode="auto">
              <a:xfrm>
                <a:off x="624" y="2088"/>
                <a:ext cx="2064" cy="1032"/>
                <a:chOff x="624" y="2088"/>
                <a:chExt cx="2064" cy="1032"/>
              </a:xfrm>
            </p:grpSpPr>
            <p:grpSp>
              <p:nvGrpSpPr>
                <p:cNvPr id="14" name="Group 97"/>
                <p:cNvGrpSpPr>
                  <a:grpSpLocks/>
                </p:cNvGrpSpPr>
                <p:nvPr/>
              </p:nvGrpSpPr>
              <p:grpSpPr bwMode="auto">
                <a:xfrm>
                  <a:off x="863" y="2088"/>
                  <a:ext cx="402" cy="329"/>
                  <a:chOff x="671" y="2799"/>
                  <a:chExt cx="402" cy="346"/>
                </a:xfrm>
              </p:grpSpPr>
              <p:sp>
                <p:nvSpPr>
                  <p:cNvPr id="299106" name="Rectangle 98"/>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99107" name="Oval 99"/>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grpSp>
              <p:nvGrpSpPr>
                <p:cNvPr id="15" name="Group 100"/>
                <p:cNvGrpSpPr>
                  <a:grpSpLocks/>
                </p:cNvGrpSpPr>
                <p:nvPr/>
              </p:nvGrpSpPr>
              <p:grpSpPr bwMode="auto">
                <a:xfrm>
                  <a:off x="1776" y="2088"/>
                  <a:ext cx="402" cy="329"/>
                  <a:chOff x="671" y="2799"/>
                  <a:chExt cx="402" cy="346"/>
                </a:xfrm>
              </p:grpSpPr>
              <p:sp>
                <p:nvSpPr>
                  <p:cNvPr id="299109" name="Rectangle 101"/>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99110" name="Oval 102"/>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sp>
              <p:nvSpPr>
                <p:cNvPr id="299111" name="Line 103"/>
                <p:cNvSpPr>
                  <a:spLocks noChangeShapeType="1"/>
                </p:cNvSpPr>
                <p:nvPr/>
              </p:nvSpPr>
              <p:spPr bwMode="auto">
                <a:xfrm>
                  <a:off x="1248"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9112" name="Rectangle 104"/>
                <p:cNvSpPr>
                  <a:spLocks noChangeArrowheads="1"/>
                </p:cNvSpPr>
                <p:nvPr/>
              </p:nvSpPr>
              <p:spPr bwMode="auto">
                <a:xfrm>
                  <a:off x="1440" y="2491"/>
                  <a:ext cx="96" cy="234"/>
                </a:xfrm>
                <a:prstGeom prst="rect">
                  <a:avLst/>
                </a:prstGeom>
                <a:noFill/>
                <a:ln w="38100">
                  <a:solidFill>
                    <a:schemeClr val="tx1"/>
                  </a:solidFill>
                  <a:miter lim="800000"/>
                  <a:headEnd/>
                  <a:tailEnd/>
                </a:ln>
                <a:effectLst/>
              </p:spPr>
              <p:txBody>
                <a:bodyPr lIns="90000" tIns="46800" rIns="90000" bIns="46800" anchor="ctr">
                  <a:spAutoFit/>
                </a:bodyPr>
                <a:lstStyle/>
                <a:p>
                  <a:endParaRPr lang="zh-CN" altLang="en-US"/>
                </a:p>
              </p:txBody>
            </p:sp>
            <p:sp>
              <p:nvSpPr>
                <p:cNvPr id="299113" name="Line 105"/>
                <p:cNvSpPr>
                  <a:spLocks noChangeShapeType="1"/>
                </p:cNvSpPr>
                <p:nvPr/>
              </p:nvSpPr>
              <p:spPr bwMode="auto">
                <a:xfrm>
                  <a:off x="1488" y="2253"/>
                  <a:ext cx="0" cy="22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9114" name="Line 106"/>
                <p:cNvSpPr>
                  <a:spLocks noChangeShapeType="1"/>
                </p:cNvSpPr>
                <p:nvPr/>
              </p:nvSpPr>
              <p:spPr bwMode="auto">
                <a:xfrm>
                  <a:off x="1488" y="2736"/>
                  <a:ext cx="0" cy="247"/>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9115" name="Line 107"/>
                <p:cNvSpPr>
                  <a:spLocks noChangeShapeType="1"/>
                </p:cNvSpPr>
                <p:nvPr/>
              </p:nvSpPr>
              <p:spPr bwMode="auto">
                <a:xfrm>
                  <a:off x="1824"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9116" name="Line 108"/>
                <p:cNvSpPr>
                  <a:spLocks noChangeShapeType="1"/>
                </p:cNvSpPr>
                <p:nvPr/>
              </p:nvSpPr>
              <p:spPr bwMode="auto">
                <a:xfrm>
                  <a:off x="1920"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299117" name="Line 109"/>
                <p:cNvSpPr>
                  <a:spLocks noChangeShapeType="1"/>
                </p:cNvSpPr>
                <p:nvPr/>
              </p:nvSpPr>
              <p:spPr bwMode="auto">
                <a:xfrm flipH="1">
                  <a:off x="624" y="2983"/>
                  <a:ext cx="120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9118" name="Line 110"/>
                <p:cNvSpPr>
                  <a:spLocks noChangeShapeType="1"/>
                </p:cNvSpPr>
                <p:nvPr/>
              </p:nvSpPr>
              <p:spPr bwMode="auto">
                <a:xfrm flipV="1">
                  <a:off x="624"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9119" name="Line 111"/>
                <p:cNvSpPr>
                  <a:spLocks noChangeShapeType="1"/>
                </p:cNvSpPr>
                <p:nvPr/>
              </p:nvSpPr>
              <p:spPr bwMode="auto">
                <a:xfrm>
                  <a:off x="624" y="2253"/>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9120" name="Line 112"/>
                <p:cNvSpPr>
                  <a:spLocks noChangeShapeType="1"/>
                </p:cNvSpPr>
                <p:nvPr/>
              </p:nvSpPr>
              <p:spPr bwMode="auto">
                <a:xfrm>
                  <a:off x="1920" y="2983"/>
                  <a:ext cx="43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9121" name="Line 113"/>
                <p:cNvSpPr>
                  <a:spLocks noChangeShapeType="1"/>
                </p:cNvSpPr>
                <p:nvPr/>
              </p:nvSpPr>
              <p:spPr bwMode="auto">
                <a:xfrm>
                  <a:off x="2160"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299122" name="Line 114"/>
                <p:cNvSpPr>
                  <a:spLocks noChangeShapeType="1"/>
                </p:cNvSpPr>
                <p:nvPr/>
              </p:nvSpPr>
              <p:spPr bwMode="auto">
                <a:xfrm>
                  <a:off x="2352"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299123" name="Text Box 115"/>
              <p:cNvSpPr txBox="1">
                <a:spLocks noChangeArrowheads="1"/>
              </p:cNvSpPr>
              <p:nvPr/>
            </p:nvSpPr>
            <p:spPr bwMode="auto">
              <a:xfrm>
                <a:off x="816"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1</a:t>
                </a:r>
              </a:p>
            </p:txBody>
          </p:sp>
          <p:sp>
            <p:nvSpPr>
              <p:cNvPr id="299124" name="Text Box 116"/>
              <p:cNvSpPr txBox="1">
                <a:spLocks noChangeArrowheads="1"/>
              </p:cNvSpPr>
              <p:nvPr/>
            </p:nvSpPr>
            <p:spPr bwMode="auto">
              <a:xfrm>
                <a:off x="1728"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2</a:t>
                </a:r>
              </a:p>
            </p:txBody>
          </p:sp>
          <p:sp>
            <p:nvSpPr>
              <p:cNvPr id="299125" name="Text Box 117"/>
              <p:cNvSpPr txBox="1">
                <a:spLocks noChangeArrowheads="1"/>
              </p:cNvSpPr>
              <p:nvPr/>
            </p:nvSpPr>
            <p:spPr bwMode="auto">
              <a:xfrm>
                <a:off x="1344" y="1917"/>
                <a:ext cx="272" cy="312"/>
              </a:xfrm>
              <a:prstGeom prst="rect">
                <a:avLst/>
              </a:prstGeom>
              <a:noFill/>
              <a:ln w="28575">
                <a:noFill/>
                <a:miter lim="800000"/>
                <a:headEnd/>
                <a:tailEnd/>
              </a:ln>
              <a:effectLst/>
            </p:spPr>
            <p:txBody>
              <a:bodyPr wrap="none"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O1</a:t>
                </a:r>
              </a:p>
            </p:txBody>
          </p:sp>
          <p:sp>
            <p:nvSpPr>
              <p:cNvPr id="299126" name="Text Box 118"/>
              <p:cNvSpPr txBox="1">
                <a:spLocks noChangeArrowheads="1"/>
              </p:cNvSpPr>
              <p:nvPr/>
            </p:nvSpPr>
            <p:spPr bwMode="auto">
              <a:xfrm>
                <a:off x="336" y="2004"/>
                <a:ext cx="249"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I</a:t>
                </a:r>
              </a:p>
            </p:txBody>
          </p:sp>
          <p:sp>
            <p:nvSpPr>
              <p:cNvPr id="299127" name="Rectangle 119"/>
              <p:cNvSpPr>
                <a:spLocks noChangeArrowheads="1"/>
              </p:cNvSpPr>
              <p:nvPr/>
            </p:nvSpPr>
            <p:spPr bwMode="auto">
              <a:xfrm>
                <a:off x="912"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299128" name="Rectangle 120"/>
              <p:cNvSpPr>
                <a:spLocks noChangeArrowheads="1"/>
              </p:cNvSpPr>
              <p:nvPr/>
            </p:nvSpPr>
            <p:spPr bwMode="auto">
              <a:xfrm>
                <a:off x="1824"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299129" name="Rectangle 121"/>
              <p:cNvSpPr>
                <a:spLocks noChangeArrowheads="1"/>
              </p:cNvSpPr>
              <p:nvPr/>
            </p:nvSpPr>
            <p:spPr bwMode="auto">
              <a:xfrm>
                <a:off x="1200" y="2432"/>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R</a:t>
                </a:r>
              </a:p>
            </p:txBody>
          </p:sp>
          <p:sp>
            <p:nvSpPr>
              <p:cNvPr id="299130" name="Rectangle 122"/>
              <p:cNvSpPr>
                <a:spLocks noChangeArrowheads="1"/>
              </p:cNvSpPr>
              <p:nvPr/>
            </p:nvSpPr>
            <p:spPr bwMode="auto">
              <a:xfrm>
                <a:off x="1763" y="2576"/>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C</a:t>
                </a:r>
              </a:p>
            </p:txBody>
          </p:sp>
        </p:grpSp>
        <p:sp>
          <p:nvSpPr>
            <p:cNvPr id="299131" name="Rectangle 123"/>
            <p:cNvSpPr>
              <a:spLocks noChangeArrowheads="1"/>
            </p:cNvSpPr>
            <p:nvPr/>
          </p:nvSpPr>
          <p:spPr bwMode="auto">
            <a:xfrm>
              <a:off x="2744" y="1570"/>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sp>
          <p:nvSpPr>
            <p:cNvPr id="299132" name="Rectangle 124"/>
            <p:cNvSpPr>
              <a:spLocks noChangeArrowheads="1"/>
            </p:cNvSpPr>
            <p:nvPr/>
          </p:nvSpPr>
          <p:spPr bwMode="auto">
            <a:xfrm>
              <a:off x="2744" y="2251"/>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grpSp>
      <p:sp>
        <p:nvSpPr>
          <p:cNvPr id="299133" name="Rectangle 125"/>
          <p:cNvSpPr>
            <a:spLocks noChangeArrowheads="1"/>
          </p:cNvSpPr>
          <p:nvPr/>
        </p:nvSpPr>
        <p:spPr bwMode="auto">
          <a:xfrm>
            <a:off x="4368801" y="1412876"/>
            <a:ext cx="271526" cy="402291"/>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9021"/>
                                        </p:tgtEl>
                                        <p:attrNameLst>
                                          <p:attrName>style.visibility</p:attrName>
                                        </p:attrNameLst>
                                      </p:cBhvr>
                                      <p:to>
                                        <p:strVal val="visible"/>
                                      </p:to>
                                    </p:set>
                                    <p:animEffect transition="in" filter="blinds(horizontal)">
                                      <p:cBhvr>
                                        <p:cTn id="7" dur="500"/>
                                        <p:tgtEl>
                                          <p:spTgt spid="29902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99024"/>
                                        </p:tgtEl>
                                        <p:attrNameLst>
                                          <p:attrName>style.visibility</p:attrName>
                                        </p:attrNameLst>
                                      </p:cBhvr>
                                      <p:to>
                                        <p:strVal val="visible"/>
                                      </p:to>
                                    </p:set>
                                    <p:anim calcmode="lin" valueType="num">
                                      <p:cBhvr additive="base">
                                        <p:cTn id="12" dur="500" fill="hold"/>
                                        <p:tgtEl>
                                          <p:spTgt spid="299024"/>
                                        </p:tgtEl>
                                        <p:attrNameLst>
                                          <p:attrName>ppt_x</p:attrName>
                                        </p:attrNameLst>
                                      </p:cBhvr>
                                      <p:tavLst>
                                        <p:tav tm="0">
                                          <p:val>
                                            <p:strVal val="0-#ppt_w/2"/>
                                          </p:val>
                                        </p:tav>
                                        <p:tav tm="100000">
                                          <p:val>
                                            <p:strVal val="#ppt_x"/>
                                          </p:val>
                                        </p:tav>
                                      </p:tavLst>
                                    </p:anim>
                                    <p:anim calcmode="lin" valueType="num">
                                      <p:cBhvr additive="base">
                                        <p:cTn id="13" dur="500" fill="hold"/>
                                        <p:tgtEl>
                                          <p:spTgt spid="299024"/>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299024"/>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99016">
                                            <p:txEl>
                                              <p:pRg st="0" end="0"/>
                                            </p:txEl>
                                          </p:spTgt>
                                        </p:tgtEl>
                                        <p:attrNameLst>
                                          <p:attrName>style.visibility</p:attrName>
                                        </p:attrNameLst>
                                      </p:cBhvr>
                                      <p:to>
                                        <p:strVal val="visible"/>
                                      </p:to>
                                    </p:set>
                                    <p:animEffect transition="in" filter="wipe(left)">
                                      <p:cBhvr>
                                        <p:cTn id="18" dur="500"/>
                                        <p:tgtEl>
                                          <p:spTgt spid="29901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299020"/>
                                        </p:tgtEl>
                                        <p:attrNameLst>
                                          <p:attrName>style.visibility</p:attrName>
                                        </p:attrNameLst>
                                      </p:cBhvr>
                                      <p:to>
                                        <p:strVal val="visible"/>
                                      </p:to>
                                    </p:set>
                                    <p:animEffect transition="in" filter="strips(downLeft)">
                                      <p:cBhvr>
                                        <p:cTn id="23" dur="500"/>
                                        <p:tgtEl>
                                          <p:spTgt spid="29902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99067"/>
                                        </p:tgtEl>
                                        <p:attrNameLst>
                                          <p:attrName>style.visibility</p:attrName>
                                        </p:attrNameLst>
                                      </p:cBhvr>
                                      <p:to>
                                        <p:strVal val="visible"/>
                                      </p:to>
                                    </p:set>
                                    <p:animEffect transition="in" filter="wipe(left)">
                                      <p:cBhvr>
                                        <p:cTn id="28" dur="500"/>
                                        <p:tgtEl>
                                          <p:spTgt spid="29906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99023">
                                            <p:txEl>
                                              <p:pRg st="0" end="0"/>
                                            </p:txEl>
                                          </p:spTgt>
                                        </p:tgtEl>
                                        <p:attrNameLst>
                                          <p:attrName>style.visibility</p:attrName>
                                        </p:attrNameLst>
                                      </p:cBhvr>
                                      <p:to>
                                        <p:strVal val="visible"/>
                                      </p:to>
                                    </p:set>
                                    <p:animEffect transition="in" filter="blinds(horizontal)">
                                      <p:cBhvr>
                                        <p:cTn id="33" dur="500"/>
                                        <p:tgtEl>
                                          <p:spTgt spid="299023">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99023">
                                            <p:txEl>
                                              <p:pRg st="1" end="1"/>
                                            </p:txEl>
                                          </p:spTgt>
                                        </p:tgtEl>
                                        <p:attrNameLst>
                                          <p:attrName>style.visibility</p:attrName>
                                        </p:attrNameLst>
                                      </p:cBhvr>
                                      <p:to>
                                        <p:strVal val="visible"/>
                                      </p:to>
                                    </p:set>
                                    <p:animEffect transition="in" filter="blinds(horizontal)">
                                      <p:cBhvr>
                                        <p:cTn id="38" dur="500"/>
                                        <p:tgtEl>
                                          <p:spTgt spid="299023">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99068"/>
                                        </p:tgtEl>
                                        <p:attrNameLst>
                                          <p:attrName>style.visibility</p:attrName>
                                        </p:attrNameLst>
                                      </p:cBhvr>
                                      <p:to>
                                        <p:strVal val="visible"/>
                                      </p:to>
                                    </p:set>
                                    <p:animEffect transition="in" filter="wipe(left)">
                                      <p:cBhvr>
                                        <p:cTn id="43" dur="500"/>
                                        <p:tgtEl>
                                          <p:spTgt spid="29906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99069"/>
                                        </p:tgtEl>
                                        <p:attrNameLst>
                                          <p:attrName>style.visibility</p:attrName>
                                        </p:attrNameLst>
                                      </p:cBhvr>
                                      <p:to>
                                        <p:strVal val="visible"/>
                                      </p:to>
                                    </p:set>
                                    <p:animEffect transition="in" filter="wipe(left)">
                                      <p:cBhvr>
                                        <p:cTn id="48" dur="500"/>
                                        <p:tgtEl>
                                          <p:spTgt spid="299069"/>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299100"/>
                                        </p:tgtEl>
                                        <p:attrNameLst>
                                          <p:attrName>style.visibility</p:attrName>
                                        </p:attrNameLst>
                                      </p:cBhvr>
                                      <p:to>
                                        <p:strVal val="visible"/>
                                      </p:to>
                                    </p:set>
                                    <p:anim calcmode="lin" valueType="num">
                                      <p:cBhvr>
                                        <p:cTn id="53" dur="500" fill="hold"/>
                                        <p:tgtEl>
                                          <p:spTgt spid="299100"/>
                                        </p:tgtEl>
                                        <p:attrNameLst>
                                          <p:attrName>ppt_w</p:attrName>
                                        </p:attrNameLst>
                                      </p:cBhvr>
                                      <p:tavLst>
                                        <p:tav tm="0">
                                          <p:val>
                                            <p:fltVal val="0"/>
                                          </p:val>
                                        </p:tav>
                                        <p:tav tm="100000">
                                          <p:val>
                                            <p:strVal val="#ppt_w"/>
                                          </p:val>
                                        </p:tav>
                                      </p:tavLst>
                                    </p:anim>
                                    <p:anim calcmode="lin" valueType="num">
                                      <p:cBhvr>
                                        <p:cTn id="54" dur="500" fill="hold"/>
                                        <p:tgtEl>
                                          <p:spTgt spid="299100"/>
                                        </p:tgtEl>
                                        <p:attrNameLst>
                                          <p:attrName>ppt_h</p:attrName>
                                        </p:attrNameLst>
                                      </p:cBhvr>
                                      <p:tavLst>
                                        <p:tav tm="0">
                                          <p:val>
                                            <p:fltVal val="0"/>
                                          </p:val>
                                        </p:tav>
                                        <p:tav tm="100000">
                                          <p:val>
                                            <p:strVal val="#ppt_h"/>
                                          </p:val>
                                        </p:tav>
                                      </p:tavLst>
                                    </p:anim>
                                  </p:childTnLst>
                                </p:cTn>
                              </p:par>
                            </p:childTnLst>
                          </p:cTn>
                        </p:par>
                        <p:par>
                          <p:cTn id="55" fill="hold">
                            <p:stCondLst>
                              <p:cond delay="500"/>
                            </p:stCondLst>
                            <p:childTnLst>
                              <p:par>
                                <p:cTn id="56" presetID="2" presetClass="entr" presetSubtype="4" fill="hold" grpId="0" nodeType="afterEffect">
                                  <p:stCondLst>
                                    <p:cond delay="0"/>
                                  </p:stCondLst>
                                  <p:childTnLst>
                                    <p:set>
                                      <p:cBhvr>
                                        <p:cTn id="57" dur="1" fill="hold">
                                          <p:stCondLst>
                                            <p:cond delay="0"/>
                                          </p:stCondLst>
                                        </p:cTn>
                                        <p:tgtEl>
                                          <p:spTgt spid="299025"/>
                                        </p:tgtEl>
                                        <p:attrNameLst>
                                          <p:attrName>style.visibility</p:attrName>
                                        </p:attrNameLst>
                                      </p:cBhvr>
                                      <p:to>
                                        <p:strVal val="visible"/>
                                      </p:to>
                                    </p:set>
                                    <p:anim calcmode="lin" valueType="num">
                                      <p:cBhvr additive="base">
                                        <p:cTn id="58" dur="500" fill="hold"/>
                                        <p:tgtEl>
                                          <p:spTgt spid="299025"/>
                                        </p:tgtEl>
                                        <p:attrNameLst>
                                          <p:attrName>ppt_x</p:attrName>
                                        </p:attrNameLst>
                                      </p:cBhvr>
                                      <p:tavLst>
                                        <p:tav tm="0">
                                          <p:val>
                                            <p:strVal val="#ppt_x"/>
                                          </p:val>
                                        </p:tav>
                                        <p:tav tm="100000">
                                          <p:val>
                                            <p:strVal val="#ppt_x"/>
                                          </p:val>
                                        </p:tav>
                                      </p:tavLst>
                                    </p:anim>
                                    <p:anim calcmode="lin" valueType="num">
                                      <p:cBhvr additive="base">
                                        <p:cTn id="59" dur="500" fill="hold"/>
                                        <p:tgtEl>
                                          <p:spTgt spid="2990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6" grpId="0" build="p" autoUpdateAnimBg="0"/>
      <p:bldP spid="299020" grpId="0" animBg="1"/>
      <p:bldP spid="299021" grpId="0" autoUpdateAnimBg="0"/>
      <p:bldP spid="299023" grpId="0" build="p" autoUpdateAnimBg="0"/>
      <p:bldP spid="299024" grpId="0" animBg="1" autoUpdateAnimBg="0"/>
      <p:bldP spid="299025" grpId="0" autoUpdateAnimBg="0"/>
      <p:bldP spid="299067" grpId="0" animBg="1"/>
      <p:bldP spid="299068" grpId="0" animBg="1"/>
      <p:bldP spid="299069" grpId="0" animBg="1"/>
      <p:bldP spid="299100"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灯片编号占位符 4"/>
          <p:cNvSpPr>
            <a:spLocks noGrp="1"/>
          </p:cNvSpPr>
          <p:nvPr>
            <p:ph type="sldNum" sz="quarter" idx="11"/>
          </p:nvPr>
        </p:nvSpPr>
        <p:spPr/>
        <p:txBody>
          <a:bodyPr/>
          <a:lstStyle/>
          <a:p>
            <a:fld id="{7B56A822-6D02-44AA-8838-AA812EFEF107}" type="slidenum">
              <a:rPr lang="en-US" altLang="zh-CN"/>
              <a:pPr/>
              <a:t>42</a:t>
            </a:fld>
            <a:endParaRPr lang="en-US" altLang="zh-CN"/>
          </a:p>
        </p:txBody>
      </p:sp>
      <p:sp>
        <p:nvSpPr>
          <p:cNvPr id="300037" name="Text Box 5"/>
          <p:cNvSpPr txBox="1">
            <a:spLocks noChangeArrowheads="1"/>
          </p:cNvSpPr>
          <p:nvPr/>
        </p:nvSpPr>
        <p:spPr bwMode="auto">
          <a:xfrm>
            <a:off x="203200" y="3284539"/>
            <a:ext cx="6705600" cy="2041201"/>
          </a:xfrm>
          <a:prstGeom prst="rect">
            <a:avLst/>
          </a:prstGeom>
          <a:noFill/>
          <a:ln w="28575">
            <a:noFill/>
            <a:miter lim="800000"/>
            <a:headEnd/>
            <a:tailEnd/>
          </a:ln>
          <a:effectLst/>
        </p:spPr>
        <p:txBody>
          <a:bodyPr lIns="90000" tIns="46800" rIns="90000" bIns="46800">
            <a:spAutoFit/>
          </a:bodyPr>
          <a:lstStyle/>
          <a:p>
            <a:pPr>
              <a:lnSpc>
                <a:spcPct val="110000"/>
              </a:lnSpc>
            </a:pPr>
            <a:r>
              <a:rPr kumimoji="1" lang="en-US" altLang="zh-CN" sz="2300" b="1">
                <a:latin typeface="Times New Roman" pitchFamily="18" charset="0"/>
              </a:rPr>
              <a:t>(5)</a:t>
            </a:r>
            <a:r>
              <a:rPr kumimoji="1" lang="zh-CN" altLang="en-US" sz="2300" b="1">
                <a:latin typeface="Times New Roman" pitchFamily="18" charset="0"/>
              </a:rPr>
              <a:t>当</a:t>
            </a:r>
            <a:r>
              <a:rPr kumimoji="1" lang="en-US" altLang="zh-CN" sz="2300" b="1" i="1">
                <a:latin typeface="Monotype Corsiva" pitchFamily="66" charset="0"/>
              </a:rPr>
              <a:t>v</a:t>
            </a:r>
            <a:r>
              <a:rPr kumimoji="1" lang="en-US" altLang="zh-CN" sz="2300" b="1" baseline="-25000">
                <a:latin typeface="Times New Roman" pitchFamily="18" charset="0"/>
              </a:rPr>
              <a:t>I</a:t>
            </a:r>
            <a:r>
              <a:rPr kumimoji="1" lang="zh-CN" altLang="en-US" sz="2300" b="1">
                <a:latin typeface="Times New Roman" pitchFamily="18" charset="0"/>
              </a:rPr>
              <a:t>下降到</a:t>
            </a:r>
            <a:r>
              <a:rPr kumimoji="1" lang="en-US" altLang="zh-CN" sz="2300" b="1">
                <a:latin typeface="Times New Roman" pitchFamily="18" charset="0"/>
              </a:rPr>
              <a:t>V</a:t>
            </a:r>
            <a:r>
              <a:rPr kumimoji="1" lang="en-US" altLang="zh-CN" sz="2300" b="1" baseline="-25000">
                <a:latin typeface="Times New Roman" pitchFamily="18" charset="0"/>
              </a:rPr>
              <a:t>TH</a:t>
            </a:r>
            <a:r>
              <a:rPr kumimoji="1" lang="en-US" altLang="zh-CN" sz="2300" b="1">
                <a:latin typeface="Times New Roman" pitchFamily="18" charset="0"/>
              </a:rPr>
              <a:t>,</a:t>
            </a:r>
          </a:p>
          <a:p>
            <a:pPr>
              <a:lnSpc>
                <a:spcPct val="110000"/>
              </a:lnSpc>
            </a:pPr>
            <a:r>
              <a:rPr kumimoji="1" lang="zh-CN" altLang="en-US" sz="2300" b="1">
                <a:latin typeface="Times New Roman" pitchFamily="18" charset="0"/>
              </a:rPr>
              <a:t>门电路</a:t>
            </a:r>
            <a:r>
              <a:rPr kumimoji="1" lang="en-US" altLang="zh-CN" sz="2300" b="1">
                <a:latin typeface="Times New Roman" pitchFamily="18" charset="0"/>
              </a:rPr>
              <a:t>G</a:t>
            </a:r>
            <a:r>
              <a:rPr kumimoji="1" lang="en-US" altLang="zh-CN" sz="2300" b="1" baseline="-25000">
                <a:latin typeface="Times New Roman" pitchFamily="18" charset="0"/>
              </a:rPr>
              <a:t>1</a:t>
            </a:r>
            <a:r>
              <a:rPr kumimoji="1" lang="zh-CN" altLang="en-US" sz="2300" b="1">
                <a:latin typeface="Times New Roman" pitchFamily="18" charset="0"/>
              </a:rPr>
              <a:t>再次发生状态变化</a:t>
            </a:r>
          </a:p>
          <a:p>
            <a:pPr>
              <a:lnSpc>
                <a:spcPct val="110000"/>
              </a:lnSpc>
            </a:pPr>
            <a:r>
              <a:rPr kumimoji="1" lang="en-US" altLang="zh-CN" sz="2300" b="1" i="1">
                <a:latin typeface="Monotype Corsiva" pitchFamily="66" charset="0"/>
              </a:rPr>
              <a:t>v</a:t>
            </a:r>
            <a:r>
              <a:rPr kumimoji="1" lang="en-US" altLang="zh-CN" sz="2300" b="1" baseline="-25000">
                <a:latin typeface="Times New Roman" pitchFamily="18" charset="0"/>
              </a:rPr>
              <a:t>O1</a:t>
            </a:r>
            <a:r>
              <a:rPr kumimoji="1" lang="en-US" altLang="zh-CN" sz="2300" b="1">
                <a:latin typeface="Times New Roman" pitchFamily="18" charset="0"/>
              </a:rPr>
              <a:t>=V</a:t>
            </a:r>
            <a:r>
              <a:rPr kumimoji="1" lang="en-US" altLang="zh-CN" sz="2300" b="1" baseline="-25000">
                <a:latin typeface="Times New Roman" pitchFamily="18" charset="0"/>
              </a:rPr>
              <a:t>DD</a:t>
            </a:r>
            <a:r>
              <a:rPr kumimoji="1" lang="en-US" altLang="zh-CN" sz="2300" b="1">
                <a:latin typeface="Times New Roman" pitchFamily="18" charset="0"/>
              </a:rPr>
              <a:t>, </a:t>
            </a:r>
            <a:r>
              <a:rPr kumimoji="1" lang="en-US" altLang="zh-CN" sz="2300" b="1" i="1">
                <a:latin typeface="Monotype Corsiva" pitchFamily="66" charset="0"/>
              </a:rPr>
              <a:t>v</a:t>
            </a:r>
            <a:r>
              <a:rPr kumimoji="1" lang="en-US" altLang="zh-CN" sz="2300" b="1" baseline="-25000">
                <a:latin typeface="Times New Roman" pitchFamily="18" charset="0"/>
              </a:rPr>
              <a:t>O2</a:t>
            </a:r>
            <a:r>
              <a:rPr kumimoji="1" lang="en-US" altLang="zh-CN" sz="2300" b="1">
                <a:latin typeface="Times New Roman" pitchFamily="18" charset="0"/>
              </a:rPr>
              <a:t>=0</a:t>
            </a:r>
          </a:p>
          <a:p>
            <a:pPr>
              <a:lnSpc>
                <a:spcPct val="110000"/>
              </a:lnSpc>
            </a:pPr>
            <a:r>
              <a:rPr kumimoji="1" lang="zh-CN" altLang="en-US" sz="2300" b="1">
                <a:latin typeface="Times New Roman" pitchFamily="18" charset="0"/>
              </a:rPr>
              <a:t>此时</a:t>
            </a:r>
            <a:r>
              <a:rPr kumimoji="1" lang="en-US" altLang="zh-CN" sz="2300" b="1" i="1">
                <a:latin typeface="Monotype Corsiva" pitchFamily="66" charset="0"/>
              </a:rPr>
              <a:t>v</a:t>
            </a:r>
            <a:r>
              <a:rPr kumimoji="1" lang="en-US" altLang="zh-CN" sz="2300" b="1" baseline="-25000">
                <a:latin typeface="Times New Roman" pitchFamily="18" charset="0"/>
              </a:rPr>
              <a:t>C</a:t>
            </a:r>
            <a:r>
              <a:rPr kumimoji="1" lang="en-US" altLang="zh-CN" sz="2300" b="1">
                <a:latin typeface="Times New Roman" pitchFamily="18" charset="0"/>
              </a:rPr>
              <a:t>=V</a:t>
            </a:r>
            <a:r>
              <a:rPr kumimoji="1" lang="en-US" altLang="zh-CN" sz="2300" b="1" baseline="-25000">
                <a:latin typeface="Times New Roman" pitchFamily="18" charset="0"/>
              </a:rPr>
              <a:t>DD</a:t>
            </a:r>
            <a:r>
              <a:rPr kumimoji="1" lang="en-US" altLang="zh-CN" sz="2300" b="1">
                <a:latin typeface="Times New Roman" pitchFamily="18" charset="0"/>
              </a:rPr>
              <a:t>-V</a:t>
            </a:r>
            <a:r>
              <a:rPr kumimoji="1" lang="en-US" altLang="zh-CN" sz="2300" b="1" baseline="-25000">
                <a:latin typeface="Times New Roman" pitchFamily="18" charset="0"/>
              </a:rPr>
              <a:t>TH</a:t>
            </a:r>
            <a:r>
              <a:rPr kumimoji="1" lang="en-US" altLang="zh-CN" sz="2300" b="1">
                <a:latin typeface="Times New Roman" pitchFamily="18" charset="0"/>
              </a:rPr>
              <a:t>,</a:t>
            </a:r>
            <a:r>
              <a:rPr kumimoji="1" lang="zh-CN" altLang="en-US" sz="2300" b="1">
                <a:latin typeface="Times New Roman" pitchFamily="18" charset="0"/>
              </a:rPr>
              <a:t>电容电压不能突变</a:t>
            </a:r>
            <a:r>
              <a:rPr kumimoji="1" lang="zh-CN" altLang="en-US" sz="2300" b="1">
                <a:latin typeface="Times New Roman" pitchFamily="18" charset="0"/>
                <a:sym typeface="Wingdings" pitchFamily="2" charset="2"/>
              </a:rPr>
              <a:t></a:t>
            </a:r>
            <a:r>
              <a:rPr kumimoji="1" lang="en-US" altLang="zh-CN" sz="2300" b="1" i="1">
                <a:latin typeface="Monotype Corsiva" pitchFamily="66" charset="0"/>
                <a:sym typeface="Wingdings" pitchFamily="2" charset="2"/>
              </a:rPr>
              <a:t>v</a:t>
            </a:r>
            <a:r>
              <a:rPr kumimoji="1" lang="en-US" altLang="zh-CN" sz="2300" b="1" baseline="-25000">
                <a:latin typeface="Times New Roman" pitchFamily="18" charset="0"/>
                <a:sym typeface="Wingdings" pitchFamily="2" charset="2"/>
              </a:rPr>
              <a:t>I</a:t>
            </a:r>
            <a:r>
              <a:rPr kumimoji="1" lang="en-US" altLang="zh-CN" sz="2300" b="1">
                <a:latin typeface="Times New Roman" pitchFamily="18" charset="0"/>
                <a:sym typeface="Wingdings" pitchFamily="2" charset="2"/>
              </a:rPr>
              <a:t>= V</a:t>
            </a:r>
            <a:r>
              <a:rPr kumimoji="1" lang="en-US" altLang="zh-CN" sz="2300" b="1" baseline="-25000">
                <a:latin typeface="Times New Roman" pitchFamily="18" charset="0"/>
                <a:sym typeface="Wingdings" pitchFamily="2" charset="2"/>
              </a:rPr>
              <a:t>TH </a:t>
            </a:r>
            <a:r>
              <a:rPr kumimoji="1" lang="en-US" altLang="zh-CN" sz="2300" b="1">
                <a:latin typeface="Times New Roman" pitchFamily="18" charset="0"/>
                <a:sym typeface="Wingdings" pitchFamily="2" charset="2"/>
              </a:rPr>
              <a:t>- V</a:t>
            </a:r>
            <a:r>
              <a:rPr kumimoji="1" lang="en-US" altLang="zh-CN" sz="2300" b="1" baseline="-25000">
                <a:latin typeface="Times New Roman" pitchFamily="18" charset="0"/>
                <a:sym typeface="Wingdings" pitchFamily="2" charset="2"/>
              </a:rPr>
              <a:t>DD</a:t>
            </a:r>
            <a:r>
              <a:rPr kumimoji="1" lang="en-US" altLang="zh-CN" sz="2300" b="1">
                <a:latin typeface="Times New Roman" pitchFamily="18" charset="0"/>
                <a:sym typeface="Wingdings" pitchFamily="2" charset="2"/>
              </a:rPr>
              <a:t> = - (V</a:t>
            </a:r>
            <a:r>
              <a:rPr kumimoji="1" lang="en-US" altLang="zh-CN" sz="2300" b="1" baseline="-25000">
                <a:latin typeface="Times New Roman" pitchFamily="18" charset="0"/>
                <a:sym typeface="Wingdings" pitchFamily="2" charset="2"/>
              </a:rPr>
              <a:t>DD</a:t>
            </a:r>
            <a:r>
              <a:rPr kumimoji="1" lang="en-US" altLang="zh-CN" sz="2300" b="1">
                <a:latin typeface="Times New Roman" pitchFamily="18" charset="0"/>
                <a:sym typeface="Wingdings" pitchFamily="2" charset="2"/>
              </a:rPr>
              <a:t>-V</a:t>
            </a:r>
            <a:r>
              <a:rPr kumimoji="1" lang="en-US" altLang="zh-CN" sz="2300" b="1" baseline="-25000">
                <a:latin typeface="Times New Roman" pitchFamily="18" charset="0"/>
                <a:sym typeface="Wingdings" pitchFamily="2" charset="2"/>
              </a:rPr>
              <a:t>TH</a:t>
            </a:r>
            <a:r>
              <a:rPr kumimoji="1" lang="en-US" altLang="zh-CN" sz="2300" b="1">
                <a:latin typeface="Times New Roman" pitchFamily="18" charset="0"/>
                <a:sym typeface="Wingdings" pitchFamily="2" charset="2"/>
              </a:rPr>
              <a:t>)</a:t>
            </a:r>
          </a:p>
        </p:txBody>
      </p:sp>
      <p:sp>
        <p:nvSpPr>
          <p:cNvPr id="300038" name="Text Box 6"/>
          <p:cNvSpPr txBox="1">
            <a:spLocks noChangeArrowheads="1"/>
          </p:cNvSpPr>
          <p:nvPr/>
        </p:nvSpPr>
        <p:spPr bwMode="auto">
          <a:xfrm>
            <a:off x="406400" y="5562601"/>
            <a:ext cx="10363200" cy="833178"/>
          </a:xfrm>
          <a:prstGeom prst="rect">
            <a:avLst/>
          </a:prstGeom>
          <a:noFill/>
          <a:ln w="28575">
            <a:noFill/>
            <a:miter lim="800000"/>
            <a:headEnd/>
            <a:tailEnd/>
          </a:ln>
          <a:effectLst/>
        </p:spPr>
        <p:txBody>
          <a:bodyPr lIns="90000" tIns="46800" rIns="90000" bIns="46800">
            <a:spAutoFit/>
          </a:bodyPr>
          <a:lstStyle/>
          <a:p>
            <a:pPr>
              <a:buClr>
                <a:srgbClr val="FF0000"/>
              </a:buClr>
              <a:buFont typeface="Wingdings" pitchFamily="2" charset="2"/>
              <a:buChar char="v"/>
            </a:pPr>
            <a:r>
              <a:rPr kumimoji="1" lang="en-US" altLang="zh-CN" sz="2400" b="1">
                <a:latin typeface="Times New Roman" pitchFamily="18" charset="0"/>
              </a:rPr>
              <a:t>CMOS</a:t>
            </a:r>
            <a:r>
              <a:rPr kumimoji="1" lang="zh-CN" altLang="en-US" sz="2400" b="1">
                <a:latin typeface="Times New Roman" pitchFamily="18" charset="0"/>
              </a:rPr>
              <a:t>门电路 </a:t>
            </a:r>
            <a:r>
              <a:rPr kumimoji="1" lang="en-US" altLang="zh-CN" sz="2400" b="1">
                <a:latin typeface="Times New Roman" pitchFamily="18" charset="0"/>
              </a:rPr>
              <a:t>- (V</a:t>
            </a:r>
            <a:r>
              <a:rPr kumimoji="1" lang="en-US" altLang="zh-CN" sz="2400" b="1" baseline="-25000">
                <a:latin typeface="Times New Roman" pitchFamily="18" charset="0"/>
              </a:rPr>
              <a:t>DD</a:t>
            </a:r>
            <a:r>
              <a:rPr kumimoji="1" lang="en-US" altLang="zh-CN" sz="2400" b="1">
                <a:latin typeface="Times New Roman" pitchFamily="18" charset="0"/>
              </a:rPr>
              <a:t>-V</a:t>
            </a:r>
            <a:r>
              <a:rPr kumimoji="1" lang="en-US" altLang="zh-CN" sz="2400" b="1" baseline="-25000">
                <a:latin typeface="Times New Roman" pitchFamily="18" charset="0"/>
              </a:rPr>
              <a:t>TH</a:t>
            </a:r>
            <a:r>
              <a:rPr kumimoji="1" lang="en-US" altLang="zh-CN" sz="2400" b="1">
                <a:latin typeface="Times New Roman" pitchFamily="18" charset="0"/>
              </a:rPr>
              <a:t>)= -1/2V</a:t>
            </a:r>
            <a:r>
              <a:rPr kumimoji="1" lang="en-US" altLang="zh-CN" sz="2400" b="1" baseline="-25000">
                <a:latin typeface="Times New Roman" pitchFamily="18" charset="0"/>
              </a:rPr>
              <a:t>DD</a:t>
            </a:r>
            <a:r>
              <a:rPr kumimoji="1" lang="en-US" altLang="zh-CN" sz="2400" b="1">
                <a:latin typeface="Times New Roman" pitchFamily="18" charset="0"/>
              </a:rPr>
              <a:t>, </a:t>
            </a:r>
            <a:r>
              <a:rPr kumimoji="1" lang="zh-CN" altLang="en-US" sz="2400" b="1">
                <a:latin typeface="Times New Roman" pitchFamily="18" charset="0"/>
              </a:rPr>
              <a:t>由于保护二极管的作用，</a:t>
            </a:r>
            <a:r>
              <a:rPr kumimoji="1" lang="en-US" altLang="zh-CN" sz="2400" b="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只能下降到</a:t>
            </a:r>
            <a:r>
              <a:rPr kumimoji="1" lang="en-US" altLang="zh-CN" sz="2400" b="1">
                <a:latin typeface="Times New Roman" pitchFamily="18" charset="0"/>
              </a:rPr>
              <a:t>-ΔV</a:t>
            </a:r>
            <a:r>
              <a:rPr kumimoji="1" lang="en-US" altLang="zh-CN" sz="2400" b="1" baseline="-25000">
                <a:latin typeface="Times New Roman" pitchFamily="18" charset="0"/>
              </a:rPr>
              <a:t>-</a:t>
            </a:r>
          </a:p>
        </p:txBody>
      </p:sp>
      <p:sp>
        <p:nvSpPr>
          <p:cNvPr id="300042" name="Rectangle 10"/>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2" name="Group 13"/>
          <p:cNvGrpSpPr>
            <a:grpSpLocks/>
          </p:cNvGrpSpPr>
          <p:nvPr/>
        </p:nvGrpSpPr>
        <p:grpSpPr bwMode="auto">
          <a:xfrm>
            <a:off x="6383867" y="1617663"/>
            <a:ext cx="406400" cy="3762376"/>
            <a:chOff x="3016" y="1048"/>
            <a:chExt cx="192" cy="2370"/>
          </a:xfrm>
        </p:grpSpPr>
        <p:sp>
          <p:nvSpPr>
            <p:cNvPr id="300046" name="Oval 14"/>
            <p:cNvSpPr>
              <a:spLocks noChangeArrowheads="1"/>
            </p:cNvSpPr>
            <p:nvPr/>
          </p:nvSpPr>
          <p:spPr bwMode="auto">
            <a:xfrm>
              <a:off x="3016" y="1048"/>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300047" name="Oval 15"/>
            <p:cNvSpPr>
              <a:spLocks noChangeArrowheads="1"/>
            </p:cNvSpPr>
            <p:nvPr/>
          </p:nvSpPr>
          <p:spPr bwMode="auto">
            <a:xfrm>
              <a:off x="3016" y="2091"/>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300048" name="Oval 16"/>
            <p:cNvSpPr>
              <a:spLocks noChangeArrowheads="1"/>
            </p:cNvSpPr>
            <p:nvPr/>
          </p:nvSpPr>
          <p:spPr bwMode="auto">
            <a:xfrm>
              <a:off x="3016" y="3089"/>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grpSp>
      <p:grpSp>
        <p:nvGrpSpPr>
          <p:cNvPr id="3" name="Group 17"/>
          <p:cNvGrpSpPr>
            <a:grpSpLocks/>
          </p:cNvGrpSpPr>
          <p:nvPr/>
        </p:nvGrpSpPr>
        <p:grpSpPr bwMode="auto">
          <a:xfrm>
            <a:off x="5791201" y="333375"/>
            <a:ext cx="6070600" cy="4953000"/>
            <a:chOff x="2736" y="239"/>
            <a:chExt cx="2868" cy="3120"/>
          </a:xfrm>
        </p:grpSpPr>
        <p:grpSp>
          <p:nvGrpSpPr>
            <p:cNvPr id="4" name="Group 18"/>
            <p:cNvGrpSpPr>
              <a:grpSpLocks/>
            </p:cNvGrpSpPr>
            <p:nvPr/>
          </p:nvGrpSpPr>
          <p:grpSpPr bwMode="auto">
            <a:xfrm>
              <a:off x="3120" y="432"/>
              <a:ext cx="2400" cy="816"/>
              <a:chOff x="3120" y="240"/>
              <a:chExt cx="2400" cy="1056"/>
            </a:xfrm>
          </p:grpSpPr>
          <p:sp>
            <p:nvSpPr>
              <p:cNvPr id="300051" name="Line 19"/>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0052" name="Line 20"/>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5" name="Group 21"/>
            <p:cNvGrpSpPr>
              <a:grpSpLocks/>
            </p:cNvGrpSpPr>
            <p:nvPr/>
          </p:nvGrpSpPr>
          <p:grpSpPr bwMode="auto">
            <a:xfrm>
              <a:off x="3120" y="1480"/>
              <a:ext cx="2400" cy="784"/>
              <a:chOff x="3120" y="240"/>
              <a:chExt cx="2400" cy="1056"/>
            </a:xfrm>
          </p:grpSpPr>
          <p:sp>
            <p:nvSpPr>
              <p:cNvPr id="300054" name="Line 22"/>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0055" name="Line 23"/>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6" name="Group 24"/>
            <p:cNvGrpSpPr>
              <a:grpSpLocks/>
            </p:cNvGrpSpPr>
            <p:nvPr/>
          </p:nvGrpSpPr>
          <p:grpSpPr bwMode="auto">
            <a:xfrm>
              <a:off x="3120" y="2478"/>
              <a:ext cx="2400" cy="771"/>
              <a:chOff x="3120" y="240"/>
              <a:chExt cx="2400" cy="1056"/>
            </a:xfrm>
          </p:grpSpPr>
          <p:sp>
            <p:nvSpPr>
              <p:cNvPr id="300057" name="Line 25"/>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0058" name="Line 26"/>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sp>
          <p:nvSpPr>
            <p:cNvPr id="300059" name="Line 27"/>
            <p:cNvSpPr>
              <a:spLocks noChangeShapeType="1"/>
            </p:cNvSpPr>
            <p:nvPr/>
          </p:nvSpPr>
          <p:spPr bwMode="auto">
            <a:xfrm>
              <a:off x="3120" y="672"/>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0060" name="Line 28"/>
            <p:cNvSpPr>
              <a:spLocks noChangeShapeType="1"/>
            </p:cNvSpPr>
            <p:nvPr/>
          </p:nvSpPr>
          <p:spPr bwMode="auto">
            <a:xfrm>
              <a:off x="3120" y="960"/>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0061" name="Text Box 29"/>
            <p:cNvSpPr txBox="1">
              <a:spLocks noChangeArrowheads="1"/>
            </p:cNvSpPr>
            <p:nvPr/>
          </p:nvSpPr>
          <p:spPr bwMode="auto">
            <a:xfrm>
              <a:off x="2736" y="482"/>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0062" name="Text Box 30"/>
            <p:cNvSpPr txBox="1">
              <a:spLocks noChangeArrowheads="1"/>
            </p:cNvSpPr>
            <p:nvPr/>
          </p:nvSpPr>
          <p:spPr bwMode="auto">
            <a:xfrm>
              <a:off x="2736" y="799"/>
              <a:ext cx="3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300063" name="Text Box 31"/>
            <p:cNvSpPr txBox="1">
              <a:spLocks noChangeArrowheads="1"/>
            </p:cNvSpPr>
            <p:nvPr/>
          </p:nvSpPr>
          <p:spPr bwMode="auto">
            <a:xfrm>
              <a:off x="2812" y="239"/>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I</a:t>
              </a:r>
            </a:p>
          </p:txBody>
        </p:sp>
        <p:sp>
          <p:nvSpPr>
            <p:cNvPr id="300064" name="Text Box 32"/>
            <p:cNvSpPr txBox="1">
              <a:spLocks noChangeArrowheads="1"/>
            </p:cNvSpPr>
            <p:nvPr/>
          </p:nvSpPr>
          <p:spPr bwMode="auto">
            <a:xfrm>
              <a:off x="2744" y="1298"/>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O1</a:t>
              </a:r>
            </a:p>
          </p:txBody>
        </p:sp>
        <p:sp>
          <p:nvSpPr>
            <p:cNvPr id="300065" name="Text Box 33"/>
            <p:cNvSpPr txBox="1">
              <a:spLocks noChangeArrowheads="1"/>
            </p:cNvSpPr>
            <p:nvPr/>
          </p:nvSpPr>
          <p:spPr bwMode="auto">
            <a:xfrm>
              <a:off x="2744" y="2323"/>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O2</a:t>
              </a:r>
            </a:p>
          </p:txBody>
        </p:sp>
        <p:sp>
          <p:nvSpPr>
            <p:cNvPr id="300066" name="Line 34"/>
            <p:cNvSpPr>
              <a:spLocks noChangeShapeType="1"/>
            </p:cNvSpPr>
            <p:nvPr/>
          </p:nvSpPr>
          <p:spPr bwMode="auto">
            <a:xfrm>
              <a:off x="3120" y="170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0067" name="Text Box 35"/>
            <p:cNvSpPr txBox="1">
              <a:spLocks noChangeArrowheads="1"/>
            </p:cNvSpPr>
            <p:nvPr/>
          </p:nvSpPr>
          <p:spPr bwMode="auto">
            <a:xfrm>
              <a:off x="2736" y="1525"/>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0068" name="Line 36"/>
            <p:cNvSpPr>
              <a:spLocks noChangeShapeType="1"/>
            </p:cNvSpPr>
            <p:nvPr/>
          </p:nvSpPr>
          <p:spPr bwMode="auto">
            <a:xfrm>
              <a:off x="3120" y="273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0069" name="Text Box 37"/>
            <p:cNvSpPr txBox="1">
              <a:spLocks noChangeArrowheads="1"/>
            </p:cNvSpPr>
            <p:nvPr/>
          </p:nvSpPr>
          <p:spPr bwMode="auto">
            <a:xfrm>
              <a:off x="2736" y="2523"/>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0070" name="Text Box 38"/>
            <p:cNvSpPr txBox="1">
              <a:spLocks noChangeArrowheads="1"/>
            </p:cNvSpPr>
            <p:nvPr/>
          </p:nvSpPr>
          <p:spPr bwMode="auto">
            <a:xfrm>
              <a:off x="5471" y="111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300071" name="Text Box 39"/>
            <p:cNvSpPr txBox="1">
              <a:spLocks noChangeArrowheads="1"/>
            </p:cNvSpPr>
            <p:nvPr/>
          </p:nvSpPr>
          <p:spPr bwMode="auto">
            <a:xfrm>
              <a:off x="5471" y="2115"/>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300072" name="Text Box 40"/>
            <p:cNvSpPr txBox="1">
              <a:spLocks noChangeArrowheads="1"/>
            </p:cNvSpPr>
            <p:nvPr/>
          </p:nvSpPr>
          <p:spPr bwMode="auto">
            <a:xfrm>
              <a:off x="5465" y="306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grpSp>
      <p:grpSp>
        <p:nvGrpSpPr>
          <p:cNvPr id="7" name="Group 41"/>
          <p:cNvGrpSpPr>
            <a:grpSpLocks/>
          </p:cNvGrpSpPr>
          <p:nvPr/>
        </p:nvGrpSpPr>
        <p:grpSpPr bwMode="auto">
          <a:xfrm>
            <a:off x="6576482" y="1485900"/>
            <a:ext cx="1015999" cy="3625850"/>
            <a:chOff x="3107" y="965"/>
            <a:chExt cx="480" cy="2284"/>
          </a:xfrm>
        </p:grpSpPr>
        <p:sp>
          <p:nvSpPr>
            <p:cNvPr id="300074" name="Freeform 42"/>
            <p:cNvSpPr>
              <a:spLocks/>
            </p:cNvSpPr>
            <p:nvPr/>
          </p:nvSpPr>
          <p:spPr bwMode="auto">
            <a:xfrm>
              <a:off x="3126" y="965"/>
              <a:ext cx="86"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300075" name="Line 43"/>
            <p:cNvSpPr>
              <a:spLocks noChangeShapeType="1"/>
            </p:cNvSpPr>
            <p:nvPr/>
          </p:nvSpPr>
          <p:spPr bwMode="auto">
            <a:xfrm>
              <a:off x="3107" y="1706"/>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0076" name="Line 44"/>
            <p:cNvSpPr>
              <a:spLocks noChangeShapeType="1"/>
            </p:cNvSpPr>
            <p:nvPr/>
          </p:nvSpPr>
          <p:spPr bwMode="auto">
            <a:xfrm>
              <a:off x="3107" y="3249"/>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sp>
        <p:nvSpPr>
          <p:cNvPr id="300077" name="Line 45"/>
          <p:cNvSpPr>
            <a:spLocks noChangeShapeType="1"/>
          </p:cNvSpPr>
          <p:nvPr/>
        </p:nvSpPr>
        <p:spPr bwMode="auto">
          <a:xfrm>
            <a:off x="7632700" y="2662239"/>
            <a:ext cx="0" cy="865187"/>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sp>
        <p:nvSpPr>
          <p:cNvPr id="300078" name="Line 46"/>
          <p:cNvSpPr>
            <a:spLocks noChangeShapeType="1"/>
          </p:cNvSpPr>
          <p:nvPr/>
        </p:nvSpPr>
        <p:spPr bwMode="auto">
          <a:xfrm flipH="1" flipV="1">
            <a:off x="7620001" y="4225926"/>
            <a:ext cx="12700" cy="885825"/>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grpSp>
        <p:nvGrpSpPr>
          <p:cNvPr id="8" name="Group 47"/>
          <p:cNvGrpSpPr>
            <a:grpSpLocks/>
          </p:cNvGrpSpPr>
          <p:nvPr/>
        </p:nvGrpSpPr>
        <p:grpSpPr bwMode="auto">
          <a:xfrm>
            <a:off x="6606117" y="447675"/>
            <a:ext cx="2946400" cy="990600"/>
            <a:chOff x="3120" y="336"/>
            <a:chExt cx="1392" cy="624"/>
          </a:xfrm>
        </p:grpSpPr>
        <p:sp>
          <p:nvSpPr>
            <p:cNvPr id="300080" name="Line 48"/>
            <p:cNvSpPr>
              <a:spLocks noChangeShapeType="1"/>
            </p:cNvSpPr>
            <p:nvPr/>
          </p:nvSpPr>
          <p:spPr bwMode="auto">
            <a:xfrm flipV="1">
              <a:off x="3600" y="576"/>
              <a:ext cx="0" cy="384"/>
            </a:xfrm>
            <a:prstGeom prst="line">
              <a:avLst/>
            </a:prstGeom>
            <a:noFill/>
            <a:ln w="57150">
              <a:solidFill>
                <a:srgbClr val="FF00FF"/>
              </a:solidFill>
              <a:round/>
              <a:headEnd/>
              <a:tailEnd type="triangle" w="med" len="med"/>
            </a:ln>
            <a:effectLst/>
          </p:spPr>
          <p:txBody>
            <a:bodyPr wrap="none" lIns="90000" tIns="46800" rIns="90000" bIns="46800">
              <a:spAutoFit/>
            </a:bodyPr>
            <a:lstStyle/>
            <a:p>
              <a:endParaRPr lang="zh-CN" altLang="en-US"/>
            </a:p>
          </p:txBody>
        </p:sp>
        <p:grpSp>
          <p:nvGrpSpPr>
            <p:cNvPr id="9" name="Group 49"/>
            <p:cNvGrpSpPr>
              <a:grpSpLocks/>
            </p:cNvGrpSpPr>
            <p:nvPr/>
          </p:nvGrpSpPr>
          <p:grpSpPr bwMode="auto">
            <a:xfrm>
              <a:off x="3120" y="336"/>
              <a:ext cx="1392" cy="253"/>
              <a:chOff x="3120" y="144"/>
              <a:chExt cx="1392" cy="253"/>
            </a:xfrm>
          </p:grpSpPr>
          <p:sp>
            <p:nvSpPr>
              <p:cNvPr id="300082" name="Line 50"/>
              <p:cNvSpPr>
                <a:spLocks noChangeShapeType="1"/>
              </p:cNvSpPr>
              <p:nvPr/>
            </p:nvSpPr>
            <p:spPr bwMode="auto">
              <a:xfrm flipH="1">
                <a:off x="3120" y="384"/>
                <a:ext cx="480"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0083" name="Rectangle 51"/>
              <p:cNvSpPr>
                <a:spLocks noChangeArrowheads="1"/>
              </p:cNvSpPr>
              <p:nvPr/>
            </p:nvSpPr>
            <p:spPr bwMode="auto">
              <a:xfrm>
                <a:off x="3600" y="144"/>
                <a:ext cx="912" cy="253"/>
              </a:xfrm>
              <a:prstGeom prst="rect">
                <a:avLst/>
              </a:prstGeom>
              <a:noFill/>
              <a:ln w="28575">
                <a:noFill/>
                <a:miter lim="800000"/>
                <a:headEnd/>
                <a:tailEnd/>
              </a:ln>
              <a:effectLst/>
            </p:spPr>
            <p:txBody>
              <a:bodyPr lIns="90000" tIns="46800" rIns="90000" bIns="46800">
                <a:spAutoFit/>
              </a:bodyPr>
              <a:lstStyle/>
              <a:p>
                <a:r>
                  <a:rPr kumimoji="1" lang="en-US" altLang="zh-CN" sz="2000" b="1">
                    <a:solidFill>
                      <a:srgbClr val="FF00FF"/>
                    </a:solidFill>
                    <a:latin typeface="Times New Roman" pitchFamily="18" charset="0"/>
                    <a:sym typeface="Wingdings" pitchFamily="2" charset="2"/>
                  </a:rPr>
                  <a:t>V</a:t>
                </a:r>
                <a:r>
                  <a:rPr kumimoji="1" lang="en-US" altLang="zh-CN" sz="2000" b="1" baseline="-25000">
                    <a:solidFill>
                      <a:srgbClr val="FF00FF"/>
                    </a:solidFill>
                    <a:latin typeface="Times New Roman" pitchFamily="18" charset="0"/>
                    <a:sym typeface="Wingdings" pitchFamily="2" charset="2"/>
                  </a:rPr>
                  <a:t>DD</a:t>
                </a:r>
                <a:r>
                  <a:rPr kumimoji="1" lang="en-US" altLang="zh-CN" sz="2000" b="1">
                    <a:solidFill>
                      <a:srgbClr val="FF00FF"/>
                    </a:solidFill>
                    <a:latin typeface="Times New Roman" pitchFamily="18" charset="0"/>
                    <a:sym typeface="Wingdings" pitchFamily="2" charset="2"/>
                  </a:rPr>
                  <a:t>+</a:t>
                </a:r>
                <a:r>
                  <a:rPr kumimoji="1" lang="en-US" altLang="zh-CN" sz="1800" b="1">
                    <a:solidFill>
                      <a:srgbClr val="FF00FF"/>
                    </a:solidFill>
                    <a:latin typeface="Times New Roman" pitchFamily="18" charset="0"/>
                  </a:rPr>
                  <a:t>ΔV</a:t>
                </a:r>
                <a:r>
                  <a:rPr kumimoji="1" lang="en-US" altLang="zh-CN" sz="1800" b="1" baseline="-25000">
                    <a:solidFill>
                      <a:srgbClr val="FF00FF"/>
                    </a:solidFill>
                    <a:latin typeface="Times New Roman" pitchFamily="18" charset="0"/>
                  </a:rPr>
                  <a:t>+</a:t>
                </a:r>
              </a:p>
            </p:txBody>
          </p:sp>
        </p:grpSp>
      </p:grpSp>
      <p:sp>
        <p:nvSpPr>
          <p:cNvPr id="300084" name="Line 52"/>
          <p:cNvSpPr>
            <a:spLocks noChangeShapeType="1"/>
          </p:cNvSpPr>
          <p:nvPr/>
        </p:nvSpPr>
        <p:spPr bwMode="auto">
          <a:xfrm>
            <a:off x="7632700" y="549275"/>
            <a:ext cx="0" cy="4724400"/>
          </a:xfrm>
          <a:prstGeom prst="line">
            <a:avLst/>
          </a:prstGeom>
          <a:noFill/>
          <a:ln w="12700">
            <a:solidFill>
              <a:schemeClr val="tx1"/>
            </a:solidFill>
            <a:prstDash val="dash"/>
            <a:round/>
            <a:headEnd/>
            <a:tailEnd/>
          </a:ln>
          <a:effectLst/>
        </p:spPr>
        <p:txBody>
          <a:bodyPr wrap="none" lIns="90000" tIns="46800" rIns="90000" bIns="46800">
            <a:spAutoFit/>
          </a:bodyPr>
          <a:lstStyle/>
          <a:p>
            <a:endParaRPr lang="zh-CN" altLang="en-US"/>
          </a:p>
        </p:txBody>
      </p:sp>
      <p:grpSp>
        <p:nvGrpSpPr>
          <p:cNvPr id="10" name="Group 53"/>
          <p:cNvGrpSpPr>
            <a:grpSpLocks/>
          </p:cNvGrpSpPr>
          <p:nvPr/>
        </p:nvGrpSpPr>
        <p:grpSpPr bwMode="auto">
          <a:xfrm>
            <a:off x="7632700" y="3500438"/>
            <a:ext cx="1320800" cy="792162"/>
            <a:chOff x="3606" y="2251"/>
            <a:chExt cx="624" cy="499"/>
          </a:xfrm>
        </p:grpSpPr>
        <p:sp>
          <p:nvSpPr>
            <p:cNvPr id="300086" name="Line 54"/>
            <p:cNvSpPr>
              <a:spLocks noChangeShapeType="1"/>
            </p:cNvSpPr>
            <p:nvPr/>
          </p:nvSpPr>
          <p:spPr bwMode="auto">
            <a:xfrm>
              <a:off x="3606" y="2251"/>
              <a:ext cx="624" cy="0"/>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sp>
          <p:nvSpPr>
            <p:cNvPr id="300087" name="Line 55"/>
            <p:cNvSpPr>
              <a:spLocks noChangeShapeType="1"/>
            </p:cNvSpPr>
            <p:nvPr/>
          </p:nvSpPr>
          <p:spPr bwMode="auto">
            <a:xfrm>
              <a:off x="3606" y="2750"/>
              <a:ext cx="624" cy="0"/>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grpSp>
      <p:sp>
        <p:nvSpPr>
          <p:cNvPr id="300088" name="Freeform 56"/>
          <p:cNvSpPr>
            <a:spLocks/>
          </p:cNvSpPr>
          <p:nvPr/>
        </p:nvSpPr>
        <p:spPr bwMode="auto">
          <a:xfrm flipV="1">
            <a:off x="7632700" y="828675"/>
            <a:ext cx="1320800" cy="371513"/>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6600"/>
            </a:solidFill>
            <a:prstDash val="solid"/>
            <a:round/>
            <a:headEnd/>
            <a:tailEnd/>
          </a:ln>
          <a:effectLst/>
        </p:spPr>
        <p:txBody>
          <a:bodyPr lIns="90000" tIns="46800" rIns="90000" bIns="46800">
            <a:spAutoFit/>
          </a:bodyPr>
          <a:lstStyle/>
          <a:p>
            <a:endParaRPr lang="zh-CN" altLang="en-US"/>
          </a:p>
        </p:txBody>
      </p:sp>
      <p:sp>
        <p:nvSpPr>
          <p:cNvPr id="300089" name="Line 57"/>
          <p:cNvSpPr>
            <a:spLocks noChangeShapeType="1"/>
          </p:cNvSpPr>
          <p:nvPr/>
        </p:nvSpPr>
        <p:spPr bwMode="auto">
          <a:xfrm>
            <a:off x="8976784" y="620713"/>
            <a:ext cx="0" cy="4724400"/>
          </a:xfrm>
          <a:prstGeom prst="line">
            <a:avLst/>
          </a:prstGeom>
          <a:noFill/>
          <a:ln w="12700">
            <a:solidFill>
              <a:schemeClr val="tx1"/>
            </a:solidFill>
            <a:prstDash val="dash"/>
            <a:round/>
            <a:headEnd/>
            <a:tailEnd/>
          </a:ln>
          <a:effectLst/>
        </p:spPr>
        <p:txBody>
          <a:bodyPr wrap="none" lIns="90000" tIns="46800" rIns="90000" bIns="46800">
            <a:spAutoFit/>
          </a:bodyPr>
          <a:lstStyle/>
          <a:p>
            <a:endParaRPr lang="zh-CN" altLang="en-US"/>
          </a:p>
        </p:txBody>
      </p:sp>
      <p:sp>
        <p:nvSpPr>
          <p:cNvPr id="300090" name="Line 58"/>
          <p:cNvSpPr>
            <a:spLocks noChangeShapeType="1"/>
          </p:cNvSpPr>
          <p:nvPr/>
        </p:nvSpPr>
        <p:spPr bwMode="auto">
          <a:xfrm flipV="1">
            <a:off x="8976784" y="2636839"/>
            <a:ext cx="0" cy="865187"/>
          </a:xfrm>
          <a:prstGeom prst="line">
            <a:avLst/>
          </a:prstGeom>
          <a:noFill/>
          <a:ln w="57150">
            <a:solidFill>
              <a:srgbClr val="800000"/>
            </a:solidFill>
            <a:round/>
            <a:headEnd/>
            <a:tailEnd type="triangle" w="med" len="med"/>
          </a:ln>
          <a:effectLst/>
        </p:spPr>
        <p:txBody>
          <a:bodyPr wrap="none" lIns="90000" tIns="46800" rIns="90000" bIns="46800">
            <a:spAutoFit/>
          </a:bodyPr>
          <a:lstStyle/>
          <a:p>
            <a:endParaRPr lang="zh-CN" altLang="en-US"/>
          </a:p>
        </p:txBody>
      </p:sp>
      <p:sp>
        <p:nvSpPr>
          <p:cNvPr id="300091" name="Line 59"/>
          <p:cNvSpPr>
            <a:spLocks noChangeShapeType="1"/>
          </p:cNvSpPr>
          <p:nvPr/>
        </p:nvSpPr>
        <p:spPr bwMode="auto">
          <a:xfrm flipV="1">
            <a:off x="8976784" y="4292600"/>
            <a:ext cx="0" cy="865188"/>
          </a:xfrm>
          <a:prstGeom prst="line">
            <a:avLst/>
          </a:prstGeom>
          <a:noFill/>
          <a:ln w="57150">
            <a:solidFill>
              <a:srgbClr val="800000"/>
            </a:solidFill>
            <a:round/>
            <a:headEnd type="triangle" w="med" len="med"/>
            <a:tailEnd/>
          </a:ln>
          <a:effectLst/>
        </p:spPr>
        <p:txBody>
          <a:bodyPr wrap="none" lIns="90000" tIns="46800" rIns="90000" bIns="46800">
            <a:spAutoFit/>
          </a:bodyPr>
          <a:lstStyle/>
          <a:p>
            <a:endParaRPr lang="zh-CN" altLang="en-US"/>
          </a:p>
        </p:txBody>
      </p:sp>
      <p:sp>
        <p:nvSpPr>
          <p:cNvPr id="300092" name="Line 60"/>
          <p:cNvSpPr>
            <a:spLocks noChangeShapeType="1"/>
          </p:cNvSpPr>
          <p:nvPr/>
        </p:nvSpPr>
        <p:spPr bwMode="auto">
          <a:xfrm flipV="1">
            <a:off x="8976784" y="1412876"/>
            <a:ext cx="0" cy="695325"/>
          </a:xfrm>
          <a:prstGeom prst="line">
            <a:avLst/>
          </a:prstGeom>
          <a:noFill/>
          <a:ln w="57150">
            <a:solidFill>
              <a:srgbClr val="800000"/>
            </a:solidFill>
            <a:round/>
            <a:headEnd type="triangle" w="med" len="med"/>
            <a:tailEnd/>
          </a:ln>
          <a:effectLst/>
        </p:spPr>
        <p:txBody>
          <a:bodyPr lIns="90000" tIns="46800" rIns="90000" bIns="46800">
            <a:spAutoFit/>
          </a:bodyPr>
          <a:lstStyle/>
          <a:p>
            <a:endParaRPr lang="zh-CN" altLang="en-US"/>
          </a:p>
        </p:txBody>
      </p:sp>
      <p:grpSp>
        <p:nvGrpSpPr>
          <p:cNvPr id="11" name="Group 61"/>
          <p:cNvGrpSpPr>
            <a:grpSpLocks/>
          </p:cNvGrpSpPr>
          <p:nvPr/>
        </p:nvGrpSpPr>
        <p:grpSpPr bwMode="auto">
          <a:xfrm>
            <a:off x="8496301" y="1989141"/>
            <a:ext cx="3018367" cy="401638"/>
            <a:chOff x="4176" y="1253"/>
            <a:chExt cx="1426" cy="253"/>
          </a:xfrm>
        </p:grpSpPr>
        <p:sp>
          <p:nvSpPr>
            <p:cNvPr id="300094" name="Line 62"/>
            <p:cNvSpPr>
              <a:spLocks noChangeShapeType="1"/>
            </p:cNvSpPr>
            <p:nvPr/>
          </p:nvSpPr>
          <p:spPr bwMode="auto">
            <a:xfrm>
              <a:off x="4176" y="1314"/>
              <a:ext cx="665" cy="0"/>
            </a:xfrm>
            <a:prstGeom prst="line">
              <a:avLst/>
            </a:prstGeom>
            <a:noFill/>
            <a:ln w="19050">
              <a:solidFill>
                <a:schemeClr val="tx1"/>
              </a:solidFill>
              <a:prstDash val="sysDot"/>
              <a:round/>
              <a:headEnd/>
              <a:tailEnd/>
            </a:ln>
            <a:effectLst/>
          </p:spPr>
          <p:txBody>
            <a:bodyPr wrap="none" lIns="90000" tIns="46800" rIns="90000" bIns="46800">
              <a:spAutoFit/>
            </a:bodyPr>
            <a:lstStyle/>
            <a:p>
              <a:endParaRPr lang="zh-CN" altLang="en-US"/>
            </a:p>
          </p:txBody>
        </p:sp>
        <p:sp>
          <p:nvSpPr>
            <p:cNvPr id="300095" name="Rectangle 63"/>
            <p:cNvSpPr>
              <a:spLocks noChangeArrowheads="1"/>
            </p:cNvSpPr>
            <p:nvPr/>
          </p:nvSpPr>
          <p:spPr bwMode="auto">
            <a:xfrm>
              <a:off x="4556" y="1253"/>
              <a:ext cx="1046" cy="253"/>
            </a:xfrm>
            <a:prstGeom prst="rect">
              <a:avLst/>
            </a:prstGeom>
            <a:noFill/>
            <a:ln w="28575">
              <a:noFill/>
              <a:miter lim="800000"/>
              <a:headEnd/>
              <a:tailEnd/>
            </a:ln>
            <a:effectLst/>
          </p:spPr>
          <p:txBody>
            <a:bodyPr lIns="90000" tIns="46800" rIns="90000" bIns="46800">
              <a:spAutoFit/>
            </a:bodyPr>
            <a:lstStyle/>
            <a:p>
              <a:r>
                <a:rPr kumimoji="1" lang="zh-CN" altLang="en-US" sz="2000" b="1">
                  <a:latin typeface="Times New Roman" pitchFamily="18" charset="0"/>
                </a:rPr>
                <a:t>－</a:t>
              </a:r>
              <a:r>
                <a:rPr kumimoji="1" lang="en-US" altLang="zh-CN" sz="1800" b="1">
                  <a:latin typeface="Times New Roman" pitchFamily="18" charset="0"/>
                </a:rPr>
                <a:t>ΔV</a:t>
              </a:r>
              <a:r>
                <a:rPr kumimoji="1" lang="en-US" altLang="zh-CN" sz="1800" b="1" baseline="-25000">
                  <a:latin typeface="Times New Roman" pitchFamily="18" charset="0"/>
                </a:rPr>
                <a:t>-</a:t>
              </a:r>
            </a:p>
          </p:txBody>
        </p:sp>
      </p:grpSp>
      <p:grpSp>
        <p:nvGrpSpPr>
          <p:cNvPr id="12" name="Group 64"/>
          <p:cNvGrpSpPr>
            <a:grpSpLocks/>
          </p:cNvGrpSpPr>
          <p:nvPr/>
        </p:nvGrpSpPr>
        <p:grpSpPr bwMode="auto">
          <a:xfrm>
            <a:off x="3024718" y="2420938"/>
            <a:ext cx="1181099" cy="771525"/>
            <a:chOff x="1536" y="2758"/>
            <a:chExt cx="558" cy="486"/>
          </a:xfrm>
        </p:grpSpPr>
        <p:sp>
          <p:nvSpPr>
            <p:cNvPr id="300097" name="Text Box 65"/>
            <p:cNvSpPr txBox="1">
              <a:spLocks noChangeArrowheads="1"/>
            </p:cNvSpPr>
            <p:nvPr/>
          </p:nvSpPr>
          <p:spPr bwMode="auto">
            <a:xfrm>
              <a:off x="1536" y="2851"/>
              <a:ext cx="196" cy="370"/>
            </a:xfrm>
            <a:prstGeom prst="rect">
              <a:avLst/>
            </a:prstGeom>
            <a:noFill/>
            <a:ln w="28575">
              <a:noFill/>
              <a:miter lim="800000"/>
              <a:headEnd/>
              <a:tailEnd/>
            </a:ln>
            <a:effectLst/>
          </p:spPr>
          <p:txBody>
            <a:bodyPr wrap="none" lIns="90000" tIns="46800" rIns="90000" bIns="46800">
              <a:spAutoFit/>
            </a:bodyPr>
            <a:lstStyle/>
            <a:p>
              <a:r>
                <a:rPr kumimoji="1" lang="en-US" altLang="zh-CN" sz="3200" b="1">
                  <a:solidFill>
                    <a:srgbClr val="FF0000"/>
                  </a:solidFill>
                  <a:latin typeface="Times New Roman" pitchFamily="18" charset="0"/>
                </a:rPr>
                <a:t>+</a:t>
              </a:r>
            </a:p>
          </p:txBody>
        </p:sp>
        <p:sp>
          <p:nvSpPr>
            <p:cNvPr id="300098" name="Text Box 66"/>
            <p:cNvSpPr txBox="1">
              <a:spLocks noChangeArrowheads="1"/>
            </p:cNvSpPr>
            <p:nvPr/>
          </p:nvSpPr>
          <p:spPr bwMode="auto">
            <a:xfrm>
              <a:off x="1920" y="2758"/>
              <a:ext cx="174" cy="486"/>
            </a:xfrm>
            <a:prstGeom prst="rect">
              <a:avLst/>
            </a:prstGeom>
            <a:noFill/>
            <a:ln w="28575">
              <a:noFill/>
              <a:miter lim="800000"/>
              <a:headEnd/>
              <a:tailEnd/>
            </a:ln>
            <a:effectLst/>
          </p:spPr>
          <p:txBody>
            <a:bodyPr wrap="none" lIns="90000" tIns="46800" rIns="90000" bIns="46800">
              <a:spAutoFit/>
            </a:bodyPr>
            <a:lstStyle/>
            <a:p>
              <a:r>
                <a:rPr kumimoji="1" lang="en-US" altLang="zh-CN" sz="4400" b="1">
                  <a:solidFill>
                    <a:srgbClr val="FF0000"/>
                  </a:solidFill>
                  <a:latin typeface="Times New Roman" pitchFamily="18" charset="0"/>
                </a:rPr>
                <a:t>-</a:t>
              </a:r>
            </a:p>
          </p:txBody>
        </p:sp>
      </p:grpSp>
      <p:sp>
        <p:nvSpPr>
          <p:cNvPr id="300099" name="Freeform 67"/>
          <p:cNvSpPr>
            <a:spLocks/>
          </p:cNvSpPr>
          <p:nvPr/>
        </p:nvSpPr>
        <p:spPr bwMode="auto">
          <a:xfrm>
            <a:off x="3215217" y="1773238"/>
            <a:ext cx="181822" cy="371513"/>
          </a:xfrm>
          <a:custGeom>
            <a:avLst/>
            <a:gdLst/>
            <a:ahLst/>
            <a:cxnLst>
              <a:cxn ang="0">
                <a:pos x="632" y="0"/>
              </a:cxn>
              <a:cxn ang="0">
                <a:pos x="576" y="272"/>
              </a:cxn>
              <a:cxn ang="0">
                <a:pos x="544" y="320"/>
              </a:cxn>
              <a:cxn ang="0">
                <a:pos x="496" y="352"/>
              </a:cxn>
              <a:cxn ang="0">
                <a:pos x="0" y="440"/>
              </a:cxn>
            </a:cxnLst>
            <a:rect l="0" t="0" r="r" b="b"/>
            <a:pathLst>
              <a:path w="632" h="484">
                <a:moveTo>
                  <a:pt x="632" y="0"/>
                </a:moveTo>
                <a:cubicBezTo>
                  <a:pt x="629" y="53"/>
                  <a:pt x="615" y="213"/>
                  <a:pt x="576" y="272"/>
                </a:cubicBezTo>
                <a:cubicBezTo>
                  <a:pt x="565" y="288"/>
                  <a:pt x="555" y="304"/>
                  <a:pt x="544" y="320"/>
                </a:cubicBezTo>
                <a:cubicBezTo>
                  <a:pt x="533" y="336"/>
                  <a:pt x="496" y="352"/>
                  <a:pt x="496" y="352"/>
                </a:cubicBezTo>
                <a:cubicBezTo>
                  <a:pt x="408" y="484"/>
                  <a:pt x="82" y="440"/>
                  <a:pt x="0" y="440"/>
                </a:cubicBezTo>
              </a:path>
            </a:pathLst>
          </a:custGeom>
          <a:noFill/>
          <a:ln w="57150" cap="flat" cmpd="sng">
            <a:solidFill>
              <a:srgbClr val="FF00FF"/>
            </a:solidFill>
            <a:prstDash val="solid"/>
            <a:round/>
            <a:headEnd type="none" w="med" len="med"/>
            <a:tailEnd type="triangle" w="med" len="med"/>
          </a:ln>
          <a:effectLst/>
        </p:spPr>
        <p:txBody>
          <a:bodyPr wrap="none" lIns="90000" tIns="46800" rIns="90000" bIns="46800">
            <a:spAutoFit/>
          </a:bodyPr>
          <a:lstStyle/>
          <a:p>
            <a:endParaRPr lang="zh-CN" altLang="en-US"/>
          </a:p>
        </p:txBody>
      </p:sp>
      <p:grpSp>
        <p:nvGrpSpPr>
          <p:cNvPr id="13" name="Group 97"/>
          <p:cNvGrpSpPr>
            <a:grpSpLocks/>
          </p:cNvGrpSpPr>
          <p:nvPr/>
        </p:nvGrpSpPr>
        <p:grpSpPr bwMode="auto">
          <a:xfrm>
            <a:off x="239185" y="762000"/>
            <a:ext cx="6174316" cy="2235200"/>
            <a:chOff x="1610" y="1162"/>
            <a:chExt cx="2917" cy="1408"/>
          </a:xfrm>
        </p:grpSpPr>
        <p:grpSp>
          <p:nvGrpSpPr>
            <p:cNvPr id="14" name="Group 98"/>
            <p:cNvGrpSpPr>
              <a:grpSpLocks/>
            </p:cNvGrpSpPr>
            <p:nvPr/>
          </p:nvGrpSpPr>
          <p:grpSpPr bwMode="auto">
            <a:xfrm>
              <a:off x="1610" y="1162"/>
              <a:ext cx="2917" cy="1408"/>
              <a:chOff x="336" y="1712"/>
              <a:chExt cx="2736" cy="1408"/>
            </a:xfrm>
          </p:grpSpPr>
          <p:sp>
            <p:nvSpPr>
              <p:cNvPr id="300131" name="Text Box 99"/>
              <p:cNvSpPr txBox="1">
                <a:spLocks noChangeArrowheads="1"/>
              </p:cNvSpPr>
              <p:nvPr/>
            </p:nvSpPr>
            <p:spPr bwMode="auto">
              <a:xfrm>
                <a:off x="2487" y="1958"/>
                <a:ext cx="585"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O2</a:t>
                </a:r>
              </a:p>
            </p:txBody>
          </p:sp>
          <p:grpSp>
            <p:nvGrpSpPr>
              <p:cNvPr id="15" name="Group 100"/>
              <p:cNvGrpSpPr>
                <a:grpSpLocks/>
              </p:cNvGrpSpPr>
              <p:nvPr/>
            </p:nvGrpSpPr>
            <p:grpSpPr bwMode="auto">
              <a:xfrm>
                <a:off x="624" y="2088"/>
                <a:ext cx="2064" cy="1032"/>
                <a:chOff x="624" y="2088"/>
                <a:chExt cx="2064" cy="1032"/>
              </a:xfrm>
            </p:grpSpPr>
            <p:grpSp>
              <p:nvGrpSpPr>
                <p:cNvPr id="16" name="Group 101"/>
                <p:cNvGrpSpPr>
                  <a:grpSpLocks/>
                </p:cNvGrpSpPr>
                <p:nvPr/>
              </p:nvGrpSpPr>
              <p:grpSpPr bwMode="auto">
                <a:xfrm>
                  <a:off x="863" y="2088"/>
                  <a:ext cx="402" cy="329"/>
                  <a:chOff x="671" y="2799"/>
                  <a:chExt cx="402" cy="346"/>
                </a:xfrm>
              </p:grpSpPr>
              <p:sp>
                <p:nvSpPr>
                  <p:cNvPr id="300134" name="Rectangle 102"/>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00135" name="Oval 103"/>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grpSp>
              <p:nvGrpSpPr>
                <p:cNvPr id="17" name="Group 104"/>
                <p:cNvGrpSpPr>
                  <a:grpSpLocks/>
                </p:cNvGrpSpPr>
                <p:nvPr/>
              </p:nvGrpSpPr>
              <p:grpSpPr bwMode="auto">
                <a:xfrm>
                  <a:off x="1776" y="2088"/>
                  <a:ext cx="402" cy="329"/>
                  <a:chOff x="671" y="2799"/>
                  <a:chExt cx="402" cy="346"/>
                </a:xfrm>
              </p:grpSpPr>
              <p:sp>
                <p:nvSpPr>
                  <p:cNvPr id="300137" name="Rectangle 105"/>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00138" name="Oval 106"/>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sp>
              <p:nvSpPr>
                <p:cNvPr id="300139" name="Line 107"/>
                <p:cNvSpPr>
                  <a:spLocks noChangeShapeType="1"/>
                </p:cNvSpPr>
                <p:nvPr/>
              </p:nvSpPr>
              <p:spPr bwMode="auto">
                <a:xfrm>
                  <a:off x="1248"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0140" name="Rectangle 108"/>
                <p:cNvSpPr>
                  <a:spLocks noChangeArrowheads="1"/>
                </p:cNvSpPr>
                <p:nvPr/>
              </p:nvSpPr>
              <p:spPr bwMode="auto">
                <a:xfrm>
                  <a:off x="1440" y="2491"/>
                  <a:ext cx="96" cy="234"/>
                </a:xfrm>
                <a:prstGeom prst="rect">
                  <a:avLst/>
                </a:prstGeom>
                <a:noFill/>
                <a:ln w="38100">
                  <a:solidFill>
                    <a:schemeClr val="tx1"/>
                  </a:solidFill>
                  <a:miter lim="800000"/>
                  <a:headEnd/>
                  <a:tailEnd/>
                </a:ln>
                <a:effectLst/>
              </p:spPr>
              <p:txBody>
                <a:bodyPr lIns="90000" tIns="46800" rIns="90000" bIns="46800" anchor="ctr">
                  <a:spAutoFit/>
                </a:bodyPr>
                <a:lstStyle/>
                <a:p>
                  <a:endParaRPr lang="zh-CN" altLang="en-US"/>
                </a:p>
              </p:txBody>
            </p:sp>
            <p:sp>
              <p:nvSpPr>
                <p:cNvPr id="300141" name="Line 109"/>
                <p:cNvSpPr>
                  <a:spLocks noChangeShapeType="1"/>
                </p:cNvSpPr>
                <p:nvPr/>
              </p:nvSpPr>
              <p:spPr bwMode="auto">
                <a:xfrm>
                  <a:off x="1488" y="2253"/>
                  <a:ext cx="0" cy="22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0142" name="Line 110"/>
                <p:cNvSpPr>
                  <a:spLocks noChangeShapeType="1"/>
                </p:cNvSpPr>
                <p:nvPr/>
              </p:nvSpPr>
              <p:spPr bwMode="auto">
                <a:xfrm>
                  <a:off x="1488" y="2736"/>
                  <a:ext cx="0" cy="247"/>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0143" name="Line 111"/>
                <p:cNvSpPr>
                  <a:spLocks noChangeShapeType="1"/>
                </p:cNvSpPr>
                <p:nvPr/>
              </p:nvSpPr>
              <p:spPr bwMode="auto">
                <a:xfrm>
                  <a:off x="1824"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0144" name="Line 112"/>
                <p:cNvSpPr>
                  <a:spLocks noChangeShapeType="1"/>
                </p:cNvSpPr>
                <p:nvPr/>
              </p:nvSpPr>
              <p:spPr bwMode="auto">
                <a:xfrm>
                  <a:off x="1920"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0145" name="Line 113"/>
                <p:cNvSpPr>
                  <a:spLocks noChangeShapeType="1"/>
                </p:cNvSpPr>
                <p:nvPr/>
              </p:nvSpPr>
              <p:spPr bwMode="auto">
                <a:xfrm flipH="1">
                  <a:off x="624" y="2983"/>
                  <a:ext cx="120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0146" name="Line 114"/>
                <p:cNvSpPr>
                  <a:spLocks noChangeShapeType="1"/>
                </p:cNvSpPr>
                <p:nvPr/>
              </p:nvSpPr>
              <p:spPr bwMode="auto">
                <a:xfrm flipV="1">
                  <a:off x="624"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0147" name="Line 115"/>
                <p:cNvSpPr>
                  <a:spLocks noChangeShapeType="1"/>
                </p:cNvSpPr>
                <p:nvPr/>
              </p:nvSpPr>
              <p:spPr bwMode="auto">
                <a:xfrm>
                  <a:off x="624" y="2253"/>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0148" name="Line 116"/>
                <p:cNvSpPr>
                  <a:spLocks noChangeShapeType="1"/>
                </p:cNvSpPr>
                <p:nvPr/>
              </p:nvSpPr>
              <p:spPr bwMode="auto">
                <a:xfrm>
                  <a:off x="1920" y="2983"/>
                  <a:ext cx="43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0149" name="Line 117"/>
                <p:cNvSpPr>
                  <a:spLocks noChangeShapeType="1"/>
                </p:cNvSpPr>
                <p:nvPr/>
              </p:nvSpPr>
              <p:spPr bwMode="auto">
                <a:xfrm>
                  <a:off x="2160"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0150" name="Line 118"/>
                <p:cNvSpPr>
                  <a:spLocks noChangeShapeType="1"/>
                </p:cNvSpPr>
                <p:nvPr/>
              </p:nvSpPr>
              <p:spPr bwMode="auto">
                <a:xfrm>
                  <a:off x="2352"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00151" name="Text Box 119"/>
              <p:cNvSpPr txBox="1">
                <a:spLocks noChangeArrowheads="1"/>
              </p:cNvSpPr>
              <p:nvPr/>
            </p:nvSpPr>
            <p:spPr bwMode="auto">
              <a:xfrm>
                <a:off x="816"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1</a:t>
                </a:r>
              </a:p>
            </p:txBody>
          </p:sp>
          <p:sp>
            <p:nvSpPr>
              <p:cNvPr id="300152" name="Text Box 120"/>
              <p:cNvSpPr txBox="1">
                <a:spLocks noChangeArrowheads="1"/>
              </p:cNvSpPr>
              <p:nvPr/>
            </p:nvSpPr>
            <p:spPr bwMode="auto">
              <a:xfrm>
                <a:off x="1728"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2</a:t>
                </a:r>
              </a:p>
            </p:txBody>
          </p:sp>
          <p:sp>
            <p:nvSpPr>
              <p:cNvPr id="300153" name="Text Box 121"/>
              <p:cNvSpPr txBox="1">
                <a:spLocks noChangeArrowheads="1"/>
              </p:cNvSpPr>
              <p:nvPr/>
            </p:nvSpPr>
            <p:spPr bwMode="auto">
              <a:xfrm>
                <a:off x="1344" y="1917"/>
                <a:ext cx="272" cy="312"/>
              </a:xfrm>
              <a:prstGeom prst="rect">
                <a:avLst/>
              </a:prstGeom>
              <a:noFill/>
              <a:ln w="28575">
                <a:noFill/>
                <a:miter lim="800000"/>
                <a:headEnd/>
                <a:tailEnd/>
              </a:ln>
              <a:effectLst/>
            </p:spPr>
            <p:txBody>
              <a:bodyPr wrap="none"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O1</a:t>
                </a:r>
              </a:p>
            </p:txBody>
          </p:sp>
          <p:sp>
            <p:nvSpPr>
              <p:cNvPr id="300154" name="Text Box 122"/>
              <p:cNvSpPr txBox="1">
                <a:spLocks noChangeArrowheads="1"/>
              </p:cNvSpPr>
              <p:nvPr/>
            </p:nvSpPr>
            <p:spPr bwMode="auto">
              <a:xfrm>
                <a:off x="336" y="2004"/>
                <a:ext cx="249"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I</a:t>
                </a:r>
              </a:p>
            </p:txBody>
          </p:sp>
          <p:sp>
            <p:nvSpPr>
              <p:cNvPr id="300155" name="Rectangle 123"/>
              <p:cNvSpPr>
                <a:spLocks noChangeArrowheads="1"/>
              </p:cNvSpPr>
              <p:nvPr/>
            </p:nvSpPr>
            <p:spPr bwMode="auto">
              <a:xfrm>
                <a:off x="912"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300156" name="Rectangle 124"/>
              <p:cNvSpPr>
                <a:spLocks noChangeArrowheads="1"/>
              </p:cNvSpPr>
              <p:nvPr/>
            </p:nvSpPr>
            <p:spPr bwMode="auto">
              <a:xfrm>
                <a:off x="1824"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300157" name="Rectangle 125"/>
              <p:cNvSpPr>
                <a:spLocks noChangeArrowheads="1"/>
              </p:cNvSpPr>
              <p:nvPr/>
            </p:nvSpPr>
            <p:spPr bwMode="auto">
              <a:xfrm>
                <a:off x="1200" y="2432"/>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R</a:t>
                </a:r>
              </a:p>
            </p:txBody>
          </p:sp>
          <p:sp>
            <p:nvSpPr>
              <p:cNvPr id="300158" name="Rectangle 126"/>
              <p:cNvSpPr>
                <a:spLocks noChangeArrowheads="1"/>
              </p:cNvSpPr>
              <p:nvPr/>
            </p:nvSpPr>
            <p:spPr bwMode="auto">
              <a:xfrm>
                <a:off x="1763" y="2576"/>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C</a:t>
                </a:r>
              </a:p>
            </p:txBody>
          </p:sp>
        </p:grpSp>
        <p:sp>
          <p:nvSpPr>
            <p:cNvPr id="300159" name="Rectangle 127"/>
            <p:cNvSpPr>
              <a:spLocks noChangeArrowheads="1"/>
            </p:cNvSpPr>
            <p:nvPr/>
          </p:nvSpPr>
          <p:spPr bwMode="auto">
            <a:xfrm>
              <a:off x="2744" y="1570"/>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sp>
          <p:nvSpPr>
            <p:cNvPr id="300160" name="Rectangle 128"/>
            <p:cNvSpPr>
              <a:spLocks noChangeArrowheads="1"/>
            </p:cNvSpPr>
            <p:nvPr/>
          </p:nvSpPr>
          <p:spPr bwMode="auto">
            <a:xfrm>
              <a:off x="2744" y="2251"/>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grpSp>
      <p:sp>
        <p:nvSpPr>
          <p:cNvPr id="300161" name="Rectangle 129"/>
          <p:cNvSpPr>
            <a:spLocks noChangeArrowheads="1"/>
          </p:cNvSpPr>
          <p:nvPr/>
        </p:nvSpPr>
        <p:spPr bwMode="auto">
          <a:xfrm>
            <a:off x="4584701" y="1447801"/>
            <a:ext cx="271526" cy="402291"/>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0037"/>
                                        </p:tgtEl>
                                        <p:attrNameLst>
                                          <p:attrName>style.visibility</p:attrName>
                                        </p:attrNameLst>
                                      </p:cBhvr>
                                      <p:to>
                                        <p:strVal val="visible"/>
                                      </p:to>
                                    </p:set>
                                    <p:animEffect transition="in" filter="wipe(left)">
                                      <p:cBhvr>
                                        <p:cTn id="7" dur="500"/>
                                        <p:tgtEl>
                                          <p:spTgt spid="30003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00042"/>
                                        </p:tgtEl>
                                        <p:attrNameLst>
                                          <p:attrName>style.visibility</p:attrName>
                                        </p:attrNameLst>
                                      </p:cBhvr>
                                      <p:to>
                                        <p:strVal val="visible"/>
                                      </p:to>
                                    </p:set>
                                    <p:anim calcmode="lin" valueType="num">
                                      <p:cBhvr additive="base">
                                        <p:cTn id="11" dur="500" fill="hold"/>
                                        <p:tgtEl>
                                          <p:spTgt spid="300042"/>
                                        </p:tgtEl>
                                        <p:attrNameLst>
                                          <p:attrName>ppt_x</p:attrName>
                                        </p:attrNameLst>
                                      </p:cBhvr>
                                      <p:tavLst>
                                        <p:tav tm="0">
                                          <p:val>
                                            <p:strVal val="#ppt_x"/>
                                          </p:val>
                                        </p:tav>
                                        <p:tav tm="100000">
                                          <p:val>
                                            <p:strVal val="#ppt_x"/>
                                          </p:val>
                                        </p:tav>
                                      </p:tavLst>
                                    </p:anim>
                                    <p:anim calcmode="lin" valueType="num">
                                      <p:cBhvr additive="base">
                                        <p:cTn id="12" dur="500" fill="hold"/>
                                        <p:tgtEl>
                                          <p:spTgt spid="30004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0008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00090"/>
                                        </p:tgtEl>
                                        <p:attrNameLst>
                                          <p:attrName>style.visibility</p:attrName>
                                        </p:attrNameLst>
                                      </p:cBhvr>
                                      <p:to>
                                        <p:strVal val="visible"/>
                                      </p:to>
                                    </p:set>
                                    <p:animEffect transition="in" filter="wipe(down)">
                                      <p:cBhvr>
                                        <p:cTn id="21" dur="500"/>
                                        <p:tgtEl>
                                          <p:spTgt spid="30009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00091"/>
                                        </p:tgtEl>
                                        <p:attrNameLst>
                                          <p:attrName>style.visibility</p:attrName>
                                        </p:attrNameLst>
                                      </p:cBhvr>
                                      <p:to>
                                        <p:strVal val="visible"/>
                                      </p:to>
                                    </p:set>
                                    <p:animEffect transition="in" filter="wipe(up)">
                                      <p:cBhvr>
                                        <p:cTn id="26" dur="500"/>
                                        <p:tgtEl>
                                          <p:spTgt spid="30009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00038"/>
                                        </p:tgtEl>
                                        <p:attrNameLst>
                                          <p:attrName>style.visibility</p:attrName>
                                        </p:attrNameLst>
                                      </p:cBhvr>
                                      <p:to>
                                        <p:strVal val="visible"/>
                                      </p:to>
                                    </p:set>
                                    <p:animEffect transition="in" filter="wipe(left)">
                                      <p:cBhvr>
                                        <p:cTn id="31" dur="500"/>
                                        <p:tgtEl>
                                          <p:spTgt spid="30003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00092"/>
                                        </p:tgtEl>
                                        <p:attrNameLst>
                                          <p:attrName>style.visibility</p:attrName>
                                        </p:attrNameLst>
                                      </p:cBhvr>
                                      <p:to>
                                        <p:strVal val="visible"/>
                                      </p:to>
                                    </p:set>
                                    <p:animEffect transition="in" filter="wipe(up)">
                                      <p:cBhvr>
                                        <p:cTn id="36" dur="500"/>
                                        <p:tgtEl>
                                          <p:spTgt spid="300092"/>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7" grpId="0" autoUpdateAnimBg="0"/>
      <p:bldP spid="300038" grpId="0" autoUpdateAnimBg="0"/>
      <p:bldP spid="300042" grpId="0" autoUpdateAnimBg="0"/>
      <p:bldP spid="300089" grpId="0" animBg="1"/>
      <p:bldP spid="300090" grpId="0" animBg="1"/>
      <p:bldP spid="300091" grpId="0" animBg="1"/>
      <p:bldP spid="30009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灯片编号占位符 4"/>
          <p:cNvSpPr>
            <a:spLocks noGrp="1"/>
          </p:cNvSpPr>
          <p:nvPr>
            <p:ph type="sldNum" sz="quarter" idx="11"/>
          </p:nvPr>
        </p:nvSpPr>
        <p:spPr/>
        <p:txBody>
          <a:bodyPr/>
          <a:lstStyle/>
          <a:p>
            <a:fld id="{27796369-F4AA-4A19-87FB-667F0FBAA968}" type="slidenum">
              <a:rPr lang="en-US" altLang="zh-CN"/>
              <a:pPr/>
              <a:t>43</a:t>
            </a:fld>
            <a:endParaRPr lang="en-US" altLang="zh-CN"/>
          </a:p>
        </p:txBody>
      </p:sp>
      <p:sp>
        <p:nvSpPr>
          <p:cNvPr id="301061" name="Text Box 5"/>
          <p:cNvSpPr txBox="1">
            <a:spLocks noChangeArrowheads="1"/>
          </p:cNvSpPr>
          <p:nvPr/>
        </p:nvSpPr>
        <p:spPr bwMode="auto">
          <a:xfrm>
            <a:off x="412751" y="3733801"/>
            <a:ext cx="5588000" cy="157184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(6)</a:t>
            </a:r>
            <a:r>
              <a:rPr kumimoji="1" lang="en-US" altLang="zh-CN" sz="2400" b="1" i="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I </a:t>
            </a:r>
            <a:r>
              <a:rPr kumimoji="1" lang="en-US" altLang="zh-CN" sz="2400" b="1">
                <a:latin typeface="Times New Roman" pitchFamily="18" charset="0"/>
              </a:rPr>
              <a:t>= -ΔV</a:t>
            </a:r>
            <a:r>
              <a:rPr kumimoji="1" lang="en-US" altLang="zh-CN" sz="2400" b="1" baseline="-25000">
                <a:latin typeface="Times New Roman" pitchFamily="18" charset="0"/>
              </a:rPr>
              <a:t>-</a:t>
            </a:r>
          </a:p>
          <a:p>
            <a:r>
              <a:rPr kumimoji="1" lang="en-US" altLang="zh-CN" sz="2400" b="1" i="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O1 </a:t>
            </a:r>
            <a:r>
              <a:rPr kumimoji="1" lang="en-US" altLang="zh-CN" sz="2400" b="1">
                <a:latin typeface="Times New Roman" pitchFamily="18" charset="0"/>
              </a:rPr>
              <a:t>=V</a:t>
            </a:r>
            <a:r>
              <a:rPr kumimoji="1" lang="en-US" altLang="zh-CN" sz="2400" b="1" baseline="-25000">
                <a:latin typeface="Times New Roman" pitchFamily="18" charset="0"/>
              </a:rPr>
              <a:t>DD</a:t>
            </a:r>
          </a:p>
          <a:p>
            <a:r>
              <a:rPr kumimoji="1" lang="en-US" altLang="zh-CN" sz="2400" b="1" i="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O2 </a:t>
            </a:r>
            <a:r>
              <a:rPr kumimoji="1" lang="en-US" altLang="zh-CN" sz="2400" b="1">
                <a:latin typeface="Times New Roman" pitchFamily="18" charset="0"/>
              </a:rPr>
              <a:t>=0</a:t>
            </a:r>
            <a:r>
              <a:rPr kumimoji="1" lang="zh-CN" altLang="en-US" sz="2400" b="1">
                <a:latin typeface="Times New Roman" pitchFamily="18" charset="0"/>
              </a:rPr>
              <a:t>，</a:t>
            </a:r>
          </a:p>
          <a:p>
            <a:r>
              <a:rPr kumimoji="1" lang="zh-CN" altLang="en-US" sz="2400" b="1">
                <a:latin typeface="Times New Roman" pitchFamily="18" charset="0"/>
              </a:rPr>
              <a:t>电路又回到第一暂稳态。</a:t>
            </a:r>
          </a:p>
        </p:txBody>
      </p:sp>
      <p:sp>
        <p:nvSpPr>
          <p:cNvPr id="301062" name="Rectangle 6"/>
          <p:cNvSpPr>
            <a:spLocks noChangeArrowheads="1"/>
          </p:cNvSpPr>
          <p:nvPr/>
        </p:nvSpPr>
        <p:spPr bwMode="auto">
          <a:xfrm>
            <a:off x="412751" y="5603875"/>
            <a:ext cx="10668000" cy="494624"/>
          </a:xfrm>
          <a:prstGeom prst="rect">
            <a:avLst/>
          </a:prstGeom>
          <a:noFill/>
          <a:ln w="28575">
            <a:noFill/>
            <a:miter lim="800000"/>
            <a:headEnd/>
            <a:tailEnd/>
          </a:ln>
          <a:effectLst/>
        </p:spPr>
        <p:txBody>
          <a:bodyPr lIns="90000" tIns="46800" rIns="90000" bIns="46800">
            <a:spAutoFit/>
          </a:bodyPr>
          <a:lstStyle/>
          <a:p>
            <a:pPr algn="ctr"/>
            <a:r>
              <a:rPr kumimoji="1" lang="en-US" altLang="zh-CN" sz="2600" b="1">
                <a:solidFill>
                  <a:srgbClr val="0033CC"/>
                </a:solidFill>
                <a:latin typeface="Times New Roman" pitchFamily="18" charset="0"/>
              </a:rPr>
              <a:t>···········</a:t>
            </a:r>
            <a:r>
              <a:rPr kumimoji="1" lang="zh-CN" altLang="en-US" sz="2600" b="1">
                <a:solidFill>
                  <a:srgbClr val="0033CC"/>
                </a:solidFill>
                <a:latin typeface="Times New Roman" pitchFamily="18" charset="0"/>
              </a:rPr>
              <a:t>周而复始，电路产生多谐振荡。</a:t>
            </a:r>
          </a:p>
        </p:txBody>
      </p:sp>
      <p:sp>
        <p:nvSpPr>
          <p:cNvPr id="301063" name="Rectangle 7"/>
          <p:cNvSpPr>
            <a:spLocks noChangeArrowheads="1"/>
          </p:cNvSpPr>
          <p:nvPr/>
        </p:nvSpPr>
        <p:spPr bwMode="auto">
          <a:xfrm>
            <a:off x="965835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2" name="Group 11"/>
          <p:cNvGrpSpPr>
            <a:grpSpLocks/>
          </p:cNvGrpSpPr>
          <p:nvPr/>
        </p:nvGrpSpPr>
        <p:grpSpPr bwMode="auto">
          <a:xfrm>
            <a:off x="5617634" y="333375"/>
            <a:ext cx="6096000" cy="5046663"/>
            <a:chOff x="2736" y="239"/>
            <a:chExt cx="2880" cy="3179"/>
          </a:xfrm>
        </p:grpSpPr>
        <p:grpSp>
          <p:nvGrpSpPr>
            <p:cNvPr id="3" name="Group 12"/>
            <p:cNvGrpSpPr>
              <a:grpSpLocks/>
            </p:cNvGrpSpPr>
            <p:nvPr/>
          </p:nvGrpSpPr>
          <p:grpSpPr bwMode="auto">
            <a:xfrm>
              <a:off x="2736" y="239"/>
              <a:ext cx="2868" cy="3179"/>
              <a:chOff x="2736" y="239"/>
              <a:chExt cx="2868" cy="3179"/>
            </a:xfrm>
          </p:grpSpPr>
          <p:grpSp>
            <p:nvGrpSpPr>
              <p:cNvPr id="4" name="Group 13"/>
              <p:cNvGrpSpPr>
                <a:grpSpLocks/>
              </p:cNvGrpSpPr>
              <p:nvPr/>
            </p:nvGrpSpPr>
            <p:grpSpPr bwMode="auto">
              <a:xfrm>
                <a:off x="2736" y="239"/>
                <a:ext cx="2868" cy="3179"/>
                <a:chOff x="2736" y="239"/>
                <a:chExt cx="2868" cy="3179"/>
              </a:xfrm>
            </p:grpSpPr>
            <p:grpSp>
              <p:nvGrpSpPr>
                <p:cNvPr id="5" name="Group 14"/>
                <p:cNvGrpSpPr>
                  <a:grpSpLocks/>
                </p:cNvGrpSpPr>
                <p:nvPr/>
              </p:nvGrpSpPr>
              <p:grpSpPr bwMode="auto">
                <a:xfrm>
                  <a:off x="3016" y="1048"/>
                  <a:ext cx="192" cy="2370"/>
                  <a:chOff x="3016" y="1048"/>
                  <a:chExt cx="192" cy="2370"/>
                </a:xfrm>
              </p:grpSpPr>
              <p:sp>
                <p:nvSpPr>
                  <p:cNvPr id="301071" name="Oval 15"/>
                  <p:cNvSpPr>
                    <a:spLocks noChangeArrowheads="1"/>
                  </p:cNvSpPr>
                  <p:nvPr/>
                </p:nvSpPr>
                <p:spPr bwMode="auto">
                  <a:xfrm>
                    <a:off x="3016" y="1048"/>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301072" name="Oval 16"/>
                  <p:cNvSpPr>
                    <a:spLocks noChangeArrowheads="1"/>
                  </p:cNvSpPr>
                  <p:nvPr/>
                </p:nvSpPr>
                <p:spPr bwMode="auto">
                  <a:xfrm>
                    <a:off x="3016" y="2091"/>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sp>
                <p:nvSpPr>
                  <p:cNvPr id="301073" name="Oval 17"/>
                  <p:cNvSpPr>
                    <a:spLocks noChangeArrowheads="1"/>
                  </p:cNvSpPr>
                  <p:nvPr/>
                </p:nvSpPr>
                <p:spPr bwMode="auto">
                  <a:xfrm>
                    <a:off x="3016" y="3089"/>
                    <a:ext cx="192" cy="329"/>
                  </a:xfrm>
                  <a:prstGeom prst="ellipse">
                    <a:avLst/>
                  </a:prstGeom>
                  <a:noFill/>
                  <a:ln w="28575">
                    <a:solidFill>
                      <a:srgbClr val="FF0000"/>
                    </a:solidFill>
                    <a:round/>
                    <a:headEnd/>
                    <a:tailEnd/>
                  </a:ln>
                  <a:effectLst/>
                </p:spPr>
                <p:txBody>
                  <a:bodyPr lIns="90000" tIns="46800" rIns="90000" bIns="46800" anchor="ctr">
                    <a:spAutoFit/>
                  </a:bodyPr>
                  <a:lstStyle/>
                  <a:p>
                    <a:endParaRPr lang="zh-CN" altLang="en-US"/>
                  </a:p>
                </p:txBody>
              </p:sp>
            </p:grpSp>
            <p:grpSp>
              <p:nvGrpSpPr>
                <p:cNvPr id="6" name="Group 18"/>
                <p:cNvGrpSpPr>
                  <a:grpSpLocks/>
                </p:cNvGrpSpPr>
                <p:nvPr/>
              </p:nvGrpSpPr>
              <p:grpSpPr bwMode="auto">
                <a:xfrm>
                  <a:off x="2736" y="239"/>
                  <a:ext cx="2868" cy="3120"/>
                  <a:chOff x="2736" y="239"/>
                  <a:chExt cx="2868" cy="3120"/>
                </a:xfrm>
              </p:grpSpPr>
              <p:grpSp>
                <p:nvGrpSpPr>
                  <p:cNvPr id="7" name="Group 19"/>
                  <p:cNvGrpSpPr>
                    <a:grpSpLocks/>
                  </p:cNvGrpSpPr>
                  <p:nvPr/>
                </p:nvGrpSpPr>
                <p:grpSpPr bwMode="auto">
                  <a:xfrm>
                    <a:off x="3120" y="432"/>
                    <a:ext cx="2400" cy="816"/>
                    <a:chOff x="3120" y="240"/>
                    <a:chExt cx="2400" cy="1056"/>
                  </a:xfrm>
                </p:grpSpPr>
                <p:sp>
                  <p:nvSpPr>
                    <p:cNvPr id="301076" name="Line 20"/>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1077" name="Line 21"/>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8" name="Group 22"/>
                  <p:cNvGrpSpPr>
                    <a:grpSpLocks/>
                  </p:cNvGrpSpPr>
                  <p:nvPr/>
                </p:nvGrpSpPr>
                <p:grpSpPr bwMode="auto">
                  <a:xfrm>
                    <a:off x="3120" y="1480"/>
                    <a:ext cx="2400" cy="784"/>
                    <a:chOff x="3120" y="240"/>
                    <a:chExt cx="2400" cy="1056"/>
                  </a:xfrm>
                </p:grpSpPr>
                <p:sp>
                  <p:nvSpPr>
                    <p:cNvPr id="301079" name="Line 23"/>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1080" name="Line 24"/>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9" name="Group 25"/>
                  <p:cNvGrpSpPr>
                    <a:grpSpLocks/>
                  </p:cNvGrpSpPr>
                  <p:nvPr/>
                </p:nvGrpSpPr>
                <p:grpSpPr bwMode="auto">
                  <a:xfrm>
                    <a:off x="3120" y="2478"/>
                    <a:ext cx="2400" cy="771"/>
                    <a:chOff x="3120" y="240"/>
                    <a:chExt cx="2400" cy="1056"/>
                  </a:xfrm>
                </p:grpSpPr>
                <p:sp>
                  <p:nvSpPr>
                    <p:cNvPr id="301082" name="Line 26"/>
                    <p:cNvSpPr>
                      <a:spLocks noChangeShapeType="1"/>
                    </p:cNvSpPr>
                    <p:nvPr/>
                  </p:nvSpPr>
                  <p:spPr bwMode="auto">
                    <a:xfrm flipV="1">
                      <a:off x="3120" y="240"/>
                      <a:ext cx="0" cy="1056"/>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1083" name="Line 27"/>
                    <p:cNvSpPr>
                      <a:spLocks noChangeShapeType="1"/>
                    </p:cNvSpPr>
                    <p:nvPr/>
                  </p:nvSpPr>
                  <p:spPr bwMode="auto">
                    <a:xfrm>
                      <a:off x="3120" y="1296"/>
                      <a:ext cx="2400"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sp>
                <p:nvSpPr>
                  <p:cNvPr id="301084" name="Line 28"/>
                  <p:cNvSpPr>
                    <a:spLocks noChangeShapeType="1"/>
                  </p:cNvSpPr>
                  <p:nvPr/>
                </p:nvSpPr>
                <p:spPr bwMode="auto">
                  <a:xfrm>
                    <a:off x="3120" y="672"/>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1085" name="Line 29"/>
                  <p:cNvSpPr>
                    <a:spLocks noChangeShapeType="1"/>
                  </p:cNvSpPr>
                  <p:nvPr/>
                </p:nvSpPr>
                <p:spPr bwMode="auto">
                  <a:xfrm>
                    <a:off x="3120" y="960"/>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1086" name="Text Box 30"/>
                  <p:cNvSpPr txBox="1">
                    <a:spLocks noChangeArrowheads="1"/>
                  </p:cNvSpPr>
                  <p:nvPr/>
                </p:nvSpPr>
                <p:spPr bwMode="auto">
                  <a:xfrm>
                    <a:off x="2736" y="482"/>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1087" name="Text Box 31"/>
                  <p:cNvSpPr txBox="1">
                    <a:spLocks noChangeArrowheads="1"/>
                  </p:cNvSpPr>
                  <p:nvPr/>
                </p:nvSpPr>
                <p:spPr bwMode="auto">
                  <a:xfrm>
                    <a:off x="2736" y="799"/>
                    <a:ext cx="3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301088" name="Text Box 32"/>
                  <p:cNvSpPr txBox="1">
                    <a:spLocks noChangeArrowheads="1"/>
                  </p:cNvSpPr>
                  <p:nvPr/>
                </p:nvSpPr>
                <p:spPr bwMode="auto">
                  <a:xfrm>
                    <a:off x="2812" y="239"/>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I</a:t>
                    </a:r>
                  </a:p>
                </p:txBody>
              </p:sp>
              <p:sp>
                <p:nvSpPr>
                  <p:cNvPr id="301089" name="Text Box 33"/>
                  <p:cNvSpPr txBox="1">
                    <a:spLocks noChangeArrowheads="1"/>
                  </p:cNvSpPr>
                  <p:nvPr/>
                </p:nvSpPr>
                <p:spPr bwMode="auto">
                  <a:xfrm>
                    <a:off x="2744" y="1298"/>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O1</a:t>
                    </a:r>
                  </a:p>
                </p:txBody>
              </p:sp>
              <p:sp>
                <p:nvSpPr>
                  <p:cNvPr id="301090" name="Text Box 34"/>
                  <p:cNvSpPr txBox="1">
                    <a:spLocks noChangeArrowheads="1"/>
                  </p:cNvSpPr>
                  <p:nvPr/>
                </p:nvSpPr>
                <p:spPr bwMode="auto">
                  <a:xfrm>
                    <a:off x="2744" y="2323"/>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O2</a:t>
                    </a:r>
                  </a:p>
                </p:txBody>
              </p:sp>
              <p:sp>
                <p:nvSpPr>
                  <p:cNvPr id="301091" name="Line 35"/>
                  <p:cNvSpPr>
                    <a:spLocks noChangeShapeType="1"/>
                  </p:cNvSpPr>
                  <p:nvPr/>
                </p:nvSpPr>
                <p:spPr bwMode="auto">
                  <a:xfrm>
                    <a:off x="3120" y="170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1092" name="Text Box 36"/>
                  <p:cNvSpPr txBox="1">
                    <a:spLocks noChangeArrowheads="1"/>
                  </p:cNvSpPr>
                  <p:nvPr/>
                </p:nvSpPr>
                <p:spPr bwMode="auto">
                  <a:xfrm>
                    <a:off x="2736" y="1525"/>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1093" name="Line 37"/>
                  <p:cNvSpPr>
                    <a:spLocks noChangeShapeType="1"/>
                  </p:cNvSpPr>
                  <p:nvPr/>
                </p:nvSpPr>
                <p:spPr bwMode="auto">
                  <a:xfrm>
                    <a:off x="3120" y="2736"/>
                    <a:ext cx="230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1094" name="Text Box 38"/>
                  <p:cNvSpPr txBox="1">
                    <a:spLocks noChangeArrowheads="1"/>
                  </p:cNvSpPr>
                  <p:nvPr/>
                </p:nvSpPr>
                <p:spPr bwMode="auto">
                  <a:xfrm>
                    <a:off x="2736" y="2523"/>
                    <a:ext cx="330"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1095" name="Text Box 39"/>
                  <p:cNvSpPr txBox="1">
                    <a:spLocks noChangeArrowheads="1"/>
                  </p:cNvSpPr>
                  <p:nvPr/>
                </p:nvSpPr>
                <p:spPr bwMode="auto">
                  <a:xfrm>
                    <a:off x="5471" y="111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301096" name="Text Box 40"/>
                  <p:cNvSpPr txBox="1">
                    <a:spLocks noChangeArrowheads="1"/>
                  </p:cNvSpPr>
                  <p:nvPr/>
                </p:nvSpPr>
                <p:spPr bwMode="auto">
                  <a:xfrm>
                    <a:off x="5471" y="2115"/>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sp>
                <p:nvSpPr>
                  <p:cNvPr id="301097" name="Text Box 41"/>
                  <p:cNvSpPr txBox="1">
                    <a:spLocks noChangeArrowheads="1"/>
                  </p:cNvSpPr>
                  <p:nvPr/>
                </p:nvSpPr>
                <p:spPr bwMode="auto">
                  <a:xfrm>
                    <a:off x="5465" y="3067"/>
                    <a:ext cx="133"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t</a:t>
                    </a:r>
                    <a:endParaRPr kumimoji="1" lang="en-US" altLang="zh-CN" sz="2400" b="1" baseline="-25000">
                      <a:latin typeface="Times New Roman" pitchFamily="18" charset="0"/>
                    </a:endParaRPr>
                  </a:p>
                </p:txBody>
              </p:sp>
            </p:grpSp>
            <p:grpSp>
              <p:nvGrpSpPr>
                <p:cNvPr id="10" name="Group 42"/>
                <p:cNvGrpSpPr>
                  <a:grpSpLocks/>
                </p:cNvGrpSpPr>
                <p:nvPr/>
              </p:nvGrpSpPr>
              <p:grpSpPr bwMode="auto">
                <a:xfrm>
                  <a:off x="3107" y="965"/>
                  <a:ext cx="480" cy="2284"/>
                  <a:chOff x="3107" y="965"/>
                  <a:chExt cx="480" cy="2284"/>
                </a:xfrm>
              </p:grpSpPr>
              <p:sp>
                <p:nvSpPr>
                  <p:cNvPr id="301099" name="Freeform 43"/>
                  <p:cNvSpPr>
                    <a:spLocks/>
                  </p:cNvSpPr>
                  <p:nvPr/>
                </p:nvSpPr>
                <p:spPr bwMode="auto">
                  <a:xfrm>
                    <a:off x="3126" y="965"/>
                    <a:ext cx="86"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301100" name="Line 44"/>
                  <p:cNvSpPr>
                    <a:spLocks noChangeShapeType="1"/>
                  </p:cNvSpPr>
                  <p:nvPr/>
                </p:nvSpPr>
                <p:spPr bwMode="auto">
                  <a:xfrm>
                    <a:off x="3107" y="1706"/>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1101" name="Line 45"/>
                  <p:cNvSpPr>
                    <a:spLocks noChangeShapeType="1"/>
                  </p:cNvSpPr>
                  <p:nvPr/>
                </p:nvSpPr>
                <p:spPr bwMode="auto">
                  <a:xfrm>
                    <a:off x="3107" y="3249"/>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sp>
              <p:nvSpPr>
                <p:cNvPr id="301102" name="Line 46"/>
                <p:cNvSpPr>
                  <a:spLocks noChangeShapeType="1"/>
                </p:cNvSpPr>
                <p:nvPr/>
              </p:nvSpPr>
              <p:spPr bwMode="auto">
                <a:xfrm>
                  <a:off x="3606" y="1706"/>
                  <a:ext cx="0" cy="545"/>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sp>
              <p:nvSpPr>
                <p:cNvPr id="301103" name="Line 47"/>
                <p:cNvSpPr>
                  <a:spLocks noChangeShapeType="1"/>
                </p:cNvSpPr>
                <p:nvPr/>
              </p:nvSpPr>
              <p:spPr bwMode="auto">
                <a:xfrm flipH="1" flipV="1">
                  <a:off x="3600" y="2691"/>
                  <a:ext cx="6" cy="558"/>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grpSp>
              <p:nvGrpSpPr>
                <p:cNvPr id="11" name="Group 48"/>
                <p:cNvGrpSpPr>
                  <a:grpSpLocks/>
                </p:cNvGrpSpPr>
                <p:nvPr/>
              </p:nvGrpSpPr>
              <p:grpSpPr bwMode="auto">
                <a:xfrm>
                  <a:off x="3121" y="311"/>
                  <a:ext cx="1392" cy="624"/>
                  <a:chOff x="3120" y="336"/>
                  <a:chExt cx="1392" cy="624"/>
                </a:xfrm>
              </p:grpSpPr>
              <p:sp>
                <p:nvSpPr>
                  <p:cNvPr id="301105" name="Line 49"/>
                  <p:cNvSpPr>
                    <a:spLocks noChangeShapeType="1"/>
                  </p:cNvSpPr>
                  <p:nvPr/>
                </p:nvSpPr>
                <p:spPr bwMode="auto">
                  <a:xfrm flipV="1">
                    <a:off x="3600" y="576"/>
                    <a:ext cx="0" cy="384"/>
                  </a:xfrm>
                  <a:prstGeom prst="line">
                    <a:avLst/>
                  </a:prstGeom>
                  <a:noFill/>
                  <a:ln w="57150">
                    <a:solidFill>
                      <a:srgbClr val="FF00FF"/>
                    </a:solidFill>
                    <a:round/>
                    <a:headEnd/>
                    <a:tailEnd type="triangle" w="med" len="med"/>
                  </a:ln>
                  <a:effectLst/>
                </p:spPr>
                <p:txBody>
                  <a:bodyPr wrap="none" lIns="90000" tIns="46800" rIns="90000" bIns="46800">
                    <a:spAutoFit/>
                  </a:bodyPr>
                  <a:lstStyle/>
                  <a:p>
                    <a:endParaRPr lang="zh-CN" altLang="en-US"/>
                  </a:p>
                </p:txBody>
              </p:sp>
              <p:grpSp>
                <p:nvGrpSpPr>
                  <p:cNvPr id="12" name="Group 50"/>
                  <p:cNvGrpSpPr>
                    <a:grpSpLocks/>
                  </p:cNvGrpSpPr>
                  <p:nvPr/>
                </p:nvGrpSpPr>
                <p:grpSpPr bwMode="auto">
                  <a:xfrm>
                    <a:off x="3120" y="336"/>
                    <a:ext cx="1392" cy="253"/>
                    <a:chOff x="3120" y="144"/>
                    <a:chExt cx="1392" cy="253"/>
                  </a:xfrm>
                </p:grpSpPr>
                <p:sp>
                  <p:nvSpPr>
                    <p:cNvPr id="301107" name="Line 51"/>
                    <p:cNvSpPr>
                      <a:spLocks noChangeShapeType="1"/>
                    </p:cNvSpPr>
                    <p:nvPr/>
                  </p:nvSpPr>
                  <p:spPr bwMode="auto">
                    <a:xfrm flipH="1">
                      <a:off x="3120" y="384"/>
                      <a:ext cx="480"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01108" name="Rectangle 52"/>
                    <p:cNvSpPr>
                      <a:spLocks noChangeArrowheads="1"/>
                    </p:cNvSpPr>
                    <p:nvPr/>
                  </p:nvSpPr>
                  <p:spPr bwMode="auto">
                    <a:xfrm>
                      <a:off x="3600" y="144"/>
                      <a:ext cx="912" cy="253"/>
                    </a:xfrm>
                    <a:prstGeom prst="rect">
                      <a:avLst/>
                    </a:prstGeom>
                    <a:noFill/>
                    <a:ln w="28575">
                      <a:noFill/>
                      <a:miter lim="800000"/>
                      <a:headEnd/>
                      <a:tailEnd/>
                    </a:ln>
                    <a:effectLst/>
                  </p:spPr>
                  <p:txBody>
                    <a:bodyPr lIns="90000" tIns="46800" rIns="90000" bIns="46800">
                      <a:spAutoFit/>
                    </a:bodyPr>
                    <a:lstStyle/>
                    <a:p>
                      <a:r>
                        <a:rPr kumimoji="1" lang="en-US" altLang="zh-CN" sz="2000" b="1">
                          <a:solidFill>
                            <a:srgbClr val="FF00FF"/>
                          </a:solidFill>
                          <a:latin typeface="Times New Roman" pitchFamily="18" charset="0"/>
                          <a:sym typeface="Wingdings" pitchFamily="2" charset="2"/>
                        </a:rPr>
                        <a:t>V</a:t>
                      </a:r>
                      <a:r>
                        <a:rPr kumimoji="1" lang="en-US" altLang="zh-CN" sz="2000" b="1" baseline="-25000">
                          <a:solidFill>
                            <a:srgbClr val="FF00FF"/>
                          </a:solidFill>
                          <a:latin typeface="Times New Roman" pitchFamily="18" charset="0"/>
                          <a:sym typeface="Wingdings" pitchFamily="2" charset="2"/>
                        </a:rPr>
                        <a:t>DD</a:t>
                      </a:r>
                      <a:r>
                        <a:rPr kumimoji="1" lang="en-US" altLang="zh-CN" sz="2000" b="1">
                          <a:solidFill>
                            <a:srgbClr val="FF00FF"/>
                          </a:solidFill>
                          <a:latin typeface="Times New Roman" pitchFamily="18" charset="0"/>
                          <a:sym typeface="Wingdings" pitchFamily="2" charset="2"/>
                        </a:rPr>
                        <a:t>+</a:t>
                      </a:r>
                      <a:r>
                        <a:rPr kumimoji="1" lang="en-US" altLang="zh-CN" sz="1800" b="1">
                          <a:solidFill>
                            <a:srgbClr val="FF00FF"/>
                          </a:solidFill>
                          <a:latin typeface="Times New Roman" pitchFamily="18" charset="0"/>
                        </a:rPr>
                        <a:t>ΔV</a:t>
                      </a:r>
                      <a:r>
                        <a:rPr kumimoji="1" lang="en-US" altLang="zh-CN" sz="1800" b="1" baseline="-25000">
                          <a:solidFill>
                            <a:srgbClr val="FF00FF"/>
                          </a:solidFill>
                          <a:latin typeface="Times New Roman" pitchFamily="18" charset="0"/>
                        </a:rPr>
                        <a:t>+</a:t>
                      </a:r>
                    </a:p>
                  </p:txBody>
                </p:sp>
              </p:grpSp>
            </p:grpSp>
            <p:sp>
              <p:nvSpPr>
                <p:cNvPr id="301109" name="Line 53"/>
                <p:cNvSpPr>
                  <a:spLocks noChangeShapeType="1"/>
                </p:cNvSpPr>
                <p:nvPr/>
              </p:nvSpPr>
              <p:spPr bwMode="auto">
                <a:xfrm>
                  <a:off x="3600" y="384"/>
                  <a:ext cx="0" cy="2976"/>
                </a:xfrm>
                <a:prstGeom prst="line">
                  <a:avLst/>
                </a:prstGeom>
                <a:noFill/>
                <a:ln w="12700">
                  <a:solidFill>
                    <a:srgbClr val="0033CC"/>
                  </a:solidFill>
                  <a:prstDash val="dash"/>
                  <a:round/>
                  <a:headEnd/>
                  <a:tailEnd/>
                </a:ln>
                <a:effectLst/>
              </p:spPr>
              <p:txBody>
                <a:bodyPr wrap="none" lIns="90000" tIns="46800" rIns="90000" bIns="46800">
                  <a:spAutoFit/>
                </a:bodyPr>
                <a:lstStyle/>
                <a:p>
                  <a:endParaRPr lang="zh-CN" altLang="en-US"/>
                </a:p>
              </p:txBody>
            </p:sp>
          </p:grpSp>
          <p:grpSp>
            <p:nvGrpSpPr>
              <p:cNvPr id="13" name="Group 54"/>
              <p:cNvGrpSpPr>
                <a:grpSpLocks/>
              </p:cNvGrpSpPr>
              <p:nvPr/>
            </p:nvGrpSpPr>
            <p:grpSpPr bwMode="auto">
              <a:xfrm>
                <a:off x="3606" y="2251"/>
                <a:ext cx="624" cy="499"/>
                <a:chOff x="3606" y="2251"/>
                <a:chExt cx="624" cy="499"/>
              </a:xfrm>
            </p:grpSpPr>
            <p:sp>
              <p:nvSpPr>
                <p:cNvPr id="301111" name="Line 55"/>
                <p:cNvSpPr>
                  <a:spLocks noChangeShapeType="1"/>
                </p:cNvSpPr>
                <p:nvPr/>
              </p:nvSpPr>
              <p:spPr bwMode="auto">
                <a:xfrm>
                  <a:off x="3606" y="2251"/>
                  <a:ext cx="624" cy="0"/>
                </a:xfrm>
                <a:prstGeom prst="line">
                  <a:avLst/>
                </a:prstGeom>
                <a:noFill/>
                <a:ln w="57150">
                  <a:solidFill>
                    <a:srgbClr val="FF66FF"/>
                  </a:solidFill>
                  <a:round/>
                  <a:headEnd/>
                  <a:tailEnd/>
                </a:ln>
                <a:effectLst/>
              </p:spPr>
              <p:txBody>
                <a:bodyPr wrap="none" lIns="90000" tIns="46800" rIns="90000" bIns="46800">
                  <a:spAutoFit/>
                </a:bodyPr>
                <a:lstStyle/>
                <a:p>
                  <a:endParaRPr lang="zh-CN" altLang="en-US"/>
                </a:p>
              </p:txBody>
            </p:sp>
            <p:sp>
              <p:nvSpPr>
                <p:cNvPr id="301112" name="Line 56"/>
                <p:cNvSpPr>
                  <a:spLocks noChangeShapeType="1"/>
                </p:cNvSpPr>
                <p:nvPr/>
              </p:nvSpPr>
              <p:spPr bwMode="auto">
                <a:xfrm>
                  <a:off x="3606" y="2750"/>
                  <a:ext cx="624" cy="0"/>
                </a:xfrm>
                <a:prstGeom prst="line">
                  <a:avLst/>
                </a:prstGeom>
                <a:noFill/>
                <a:ln w="57150">
                  <a:solidFill>
                    <a:srgbClr val="FF66FF"/>
                  </a:solidFill>
                  <a:round/>
                  <a:headEnd/>
                  <a:tailEnd/>
                </a:ln>
                <a:effectLst/>
              </p:spPr>
              <p:txBody>
                <a:bodyPr wrap="none" lIns="90000" tIns="46800" rIns="90000" bIns="46800">
                  <a:spAutoFit/>
                </a:bodyPr>
                <a:lstStyle/>
                <a:p>
                  <a:endParaRPr lang="zh-CN" altLang="en-US"/>
                </a:p>
              </p:txBody>
            </p:sp>
          </p:grpSp>
          <p:sp>
            <p:nvSpPr>
              <p:cNvPr id="301113" name="Freeform 57"/>
              <p:cNvSpPr>
                <a:spLocks/>
              </p:cNvSpPr>
              <p:nvPr/>
            </p:nvSpPr>
            <p:spPr bwMode="auto">
              <a:xfrm flipV="1">
                <a:off x="3606" y="551"/>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FF66FF"/>
                </a:solidFill>
                <a:prstDash val="solid"/>
                <a:round/>
                <a:headEnd/>
                <a:tailEnd/>
              </a:ln>
              <a:effectLst/>
            </p:spPr>
            <p:txBody>
              <a:bodyPr lIns="90000" tIns="46800" rIns="90000" bIns="46800">
                <a:spAutoFit/>
              </a:bodyPr>
              <a:lstStyle/>
              <a:p>
                <a:endParaRPr lang="zh-CN" altLang="en-US"/>
              </a:p>
            </p:txBody>
          </p:sp>
        </p:grpSp>
        <p:sp>
          <p:nvSpPr>
            <p:cNvPr id="301114" name="Line 58"/>
            <p:cNvSpPr>
              <a:spLocks noChangeShapeType="1"/>
            </p:cNvSpPr>
            <p:nvPr/>
          </p:nvSpPr>
          <p:spPr bwMode="auto">
            <a:xfrm>
              <a:off x="4241" y="363"/>
              <a:ext cx="0" cy="2976"/>
            </a:xfrm>
            <a:prstGeom prst="line">
              <a:avLst/>
            </a:prstGeom>
            <a:noFill/>
            <a:ln w="12700">
              <a:solidFill>
                <a:schemeClr val="tx1"/>
              </a:solidFill>
              <a:prstDash val="dash"/>
              <a:round/>
              <a:headEnd/>
              <a:tailEnd/>
            </a:ln>
            <a:effectLst/>
          </p:spPr>
          <p:txBody>
            <a:bodyPr wrap="none" lIns="90000" tIns="46800" rIns="90000" bIns="46800">
              <a:spAutoFit/>
            </a:bodyPr>
            <a:lstStyle/>
            <a:p>
              <a:endParaRPr lang="zh-CN" altLang="en-US"/>
            </a:p>
          </p:txBody>
        </p:sp>
        <p:sp>
          <p:nvSpPr>
            <p:cNvPr id="301115" name="Line 59"/>
            <p:cNvSpPr>
              <a:spLocks noChangeShapeType="1"/>
            </p:cNvSpPr>
            <p:nvPr/>
          </p:nvSpPr>
          <p:spPr bwMode="auto">
            <a:xfrm flipV="1">
              <a:off x="4241" y="1706"/>
              <a:ext cx="0" cy="545"/>
            </a:xfrm>
            <a:prstGeom prst="line">
              <a:avLst/>
            </a:prstGeom>
            <a:noFill/>
            <a:ln w="57150">
              <a:solidFill>
                <a:srgbClr val="800000"/>
              </a:solidFill>
              <a:round/>
              <a:headEnd/>
              <a:tailEnd type="triangle" w="med" len="med"/>
            </a:ln>
            <a:effectLst/>
          </p:spPr>
          <p:txBody>
            <a:bodyPr wrap="none" lIns="90000" tIns="46800" rIns="90000" bIns="46800">
              <a:spAutoFit/>
            </a:bodyPr>
            <a:lstStyle/>
            <a:p>
              <a:endParaRPr lang="zh-CN" altLang="en-US"/>
            </a:p>
          </p:txBody>
        </p:sp>
        <p:sp>
          <p:nvSpPr>
            <p:cNvPr id="301116" name="Line 60"/>
            <p:cNvSpPr>
              <a:spLocks noChangeShapeType="1"/>
            </p:cNvSpPr>
            <p:nvPr/>
          </p:nvSpPr>
          <p:spPr bwMode="auto">
            <a:xfrm flipV="1">
              <a:off x="4241" y="2749"/>
              <a:ext cx="0" cy="545"/>
            </a:xfrm>
            <a:prstGeom prst="line">
              <a:avLst/>
            </a:prstGeom>
            <a:noFill/>
            <a:ln w="57150">
              <a:solidFill>
                <a:srgbClr val="800000"/>
              </a:solidFill>
              <a:round/>
              <a:headEnd type="triangle" w="med" len="med"/>
              <a:tailEnd/>
            </a:ln>
            <a:effectLst/>
          </p:spPr>
          <p:txBody>
            <a:bodyPr wrap="none" lIns="90000" tIns="46800" rIns="90000" bIns="46800">
              <a:spAutoFit/>
            </a:bodyPr>
            <a:lstStyle/>
            <a:p>
              <a:endParaRPr lang="zh-CN" altLang="en-US"/>
            </a:p>
          </p:txBody>
        </p:sp>
        <p:sp>
          <p:nvSpPr>
            <p:cNvPr id="301117" name="Line 61"/>
            <p:cNvSpPr>
              <a:spLocks noChangeShapeType="1"/>
            </p:cNvSpPr>
            <p:nvPr/>
          </p:nvSpPr>
          <p:spPr bwMode="auto">
            <a:xfrm flipV="1">
              <a:off x="4241" y="935"/>
              <a:ext cx="0" cy="454"/>
            </a:xfrm>
            <a:prstGeom prst="line">
              <a:avLst/>
            </a:prstGeom>
            <a:noFill/>
            <a:ln w="57150">
              <a:solidFill>
                <a:srgbClr val="800000"/>
              </a:solidFill>
              <a:round/>
              <a:headEnd type="triangle" w="med" len="med"/>
              <a:tailEnd/>
            </a:ln>
            <a:effectLst/>
          </p:spPr>
          <p:txBody>
            <a:bodyPr lIns="90000" tIns="46800" rIns="90000" bIns="46800">
              <a:spAutoFit/>
            </a:bodyPr>
            <a:lstStyle/>
            <a:p>
              <a:endParaRPr lang="zh-CN" altLang="en-US"/>
            </a:p>
          </p:txBody>
        </p:sp>
        <p:grpSp>
          <p:nvGrpSpPr>
            <p:cNvPr id="14" name="Group 62"/>
            <p:cNvGrpSpPr>
              <a:grpSpLocks/>
            </p:cNvGrpSpPr>
            <p:nvPr/>
          </p:nvGrpSpPr>
          <p:grpSpPr bwMode="auto">
            <a:xfrm>
              <a:off x="4176" y="1298"/>
              <a:ext cx="1440" cy="253"/>
              <a:chOff x="4176" y="1389"/>
              <a:chExt cx="1440" cy="253"/>
            </a:xfrm>
          </p:grpSpPr>
          <p:sp>
            <p:nvSpPr>
              <p:cNvPr id="301119" name="Line 63"/>
              <p:cNvSpPr>
                <a:spLocks noChangeShapeType="1"/>
              </p:cNvSpPr>
              <p:nvPr/>
            </p:nvSpPr>
            <p:spPr bwMode="auto">
              <a:xfrm>
                <a:off x="4176" y="1456"/>
                <a:ext cx="672" cy="0"/>
              </a:xfrm>
              <a:prstGeom prst="line">
                <a:avLst/>
              </a:prstGeom>
              <a:noFill/>
              <a:ln w="19050">
                <a:solidFill>
                  <a:schemeClr val="tx1"/>
                </a:solidFill>
                <a:prstDash val="sysDot"/>
                <a:round/>
                <a:headEnd/>
                <a:tailEnd/>
              </a:ln>
              <a:effectLst/>
            </p:spPr>
            <p:txBody>
              <a:bodyPr wrap="none" lIns="90000" tIns="46800" rIns="90000" bIns="46800">
                <a:spAutoFit/>
              </a:bodyPr>
              <a:lstStyle/>
              <a:p>
                <a:endParaRPr lang="zh-CN" altLang="en-US"/>
              </a:p>
            </p:txBody>
          </p:sp>
          <p:sp>
            <p:nvSpPr>
              <p:cNvPr id="301120" name="Rectangle 64"/>
              <p:cNvSpPr>
                <a:spLocks noChangeArrowheads="1"/>
              </p:cNvSpPr>
              <p:nvPr/>
            </p:nvSpPr>
            <p:spPr bwMode="auto">
              <a:xfrm>
                <a:off x="4560" y="1389"/>
                <a:ext cx="1056" cy="253"/>
              </a:xfrm>
              <a:prstGeom prst="rect">
                <a:avLst/>
              </a:prstGeom>
              <a:noFill/>
              <a:ln w="28575">
                <a:noFill/>
                <a:miter lim="800000"/>
                <a:headEnd/>
                <a:tailEnd/>
              </a:ln>
              <a:effectLst/>
            </p:spPr>
            <p:txBody>
              <a:bodyPr lIns="90000" tIns="46800" rIns="90000" bIns="46800">
                <a:spAutoFit/>
              </a:bodyPr>
              <a:lstStyle/>
              <a:p>
                <a:r>
                  <a:rPr kumimoji="1" lang="zh-CN" altLang="en-US" sz="2000" b="1">
                    <a:latin typeface="Times New Roman" pitchFamily="18" charset="0"/>
                  </a:rPr>
                  <a:t>－</a:t>
                </a:r>
                <a:r>
                  <a:rPr kumimoji="1" lang="en-US" altLang="zh-CN" sz="1800" b="1">
                    <a:latin typeface="Times New Roman" pitchFamily="18" charset="0"/>
                  </a:rPr>
                  <a:t>ΔV</a:t>
                </a:r>
                <a:r>
                  <a:rPr kumimoji="1" lang="en-US" altLang="zh-CN" sz="1800" b="1" baseline="-25000">
                    <a:latin typeface="Times New Roman" pitchFamily="18" charset="0"/>
                  </a:rPr>
                  <a:t>-</a:t>
                </a:r>
              </a:p>
            </p:txBody>
          </p:sp>
        </p:grpSp>
      </p:grpSp>
      <p:grpSp>
        <p:nvGrpSpPr>
          <p:cNvPr id="15" name="Group 65"/>
          <p:cNvGrpSpPr>
            <a:grpSpLocks/>
          </p:cNvGrpSpPr>
          <p:nvPr/>
        </p:nvGrpSpPr>
        <p:grpSpPr bwMode="auto">
          <a:xfrm>
            <a:off x="8803217" y="1511300"/>
            <a:ext cx="1320800" cy="3600450"/>
            <a:chOff x="884" y="890"/>
            <a:chExt cx="624" cy="2268"/>
          </a:xfrm>
        </p:grpSpPr>
        <p:sp>
          <p:nvSpPr>
            <p:cNvPr id="301122" name="Freeform 66"/>
            <p:cNvSpPr>
              <a:spLocks/>
            </p:cNvSpPr>
            <p:nvPr/>
          </p:nvSpPr>
          <p:spPr bwMode="auto">
            <a:xfrm>
              <a:off x="884" y="890"/>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CC3300"/>
              </a:solidFill>
              <a:prstDash val="solid"/>
              <a:round/>
              <a:headEnd/>
              <a:tailEnd/>
            </a:ln>
            <a:effectLst/>
          </p:spPr>
          <p:txBody>
            <a:bodyPr lIns="90000" tIns="46800" rIns="90000" bIns="46800">
              <a:spAutoFit/>
            </a:bodyPr>
            <a:lstStyle/>
            <a:p>
              <a:endParaRPr lang="zh-CN" altLang="en-US"/>
            </a:p>
          </p:txBody>
        </p:sp>
        <p:sp>
          <p:nvSpPr>
            <p:cNvPr id="301123" name="Line 67"/>
            <p:cNvSpPr>
              <a:spLocks noChangeShapeType="1"/>
            </p:cNvSpPr>
            <p:nvPr/>
          </p:nvSpPr>
          <p:spPr bwMode="auto">
            <a:xfrm>
              <a:off x="884" y="1615"/>
              <a:ext cx="62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1124" name="Line 68"/>
            <p:cNvSpPr>
              <a:spLocks noChangeShapeType="1"/>
            </p:cNvSpPr>
            <p:nvPr/>
          </p:nvSpPr>
          <p:spPr bwMode="auto">
            <a:xfrm>
              <a:off x="884" y="3158"/>
              <a:ext cx="62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16" name="Group 69"/>
          <p:cNvGrpSpPr>
            <a:grpSpLocks/>
          </p:cNvGrpSpPr>
          <p:nvPr/>
        </p:nvGrpSpPr>
        <p:grpSpPr bwMode="auto">
          <a:xfrm>
            <a:off x="10128251" y="576263"/>
            <a:ext cx="0" cy="4724400"/>
            <a:chOff x="4876" y="391"/>
            <a:chExt cx="0" cy="2976"/>
          </a:xfrm>
        </p:grpSpPr>
        <p:sp>
          <p:nvSpPr>
            <p:cNvPr id="301126" name="Line 70"/>
            <p:cNvSpPr>
              <a:spLocks noChangeShapeType="1"/>
            </p:cNvSpPr>
            <p:nvPr/>
          </p:nvSpPr>
          <p:spPr bwMode="auto">
            <a:xfrm>
              <a:off x="4876" y="1706"/>
              <a:ext cx="0" cy="545"/>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1127" name="Line 71"/>
            <p:cNvSpPr>
              <a:spLocks noChangeShapeType="1"/>
            </p:cNvSpPr>
            <p:nvPr/>
          </p:nvSpPr>
          <p:spPr bwMode="auto">
            <a:xfrm flipV="1">
              <a:off x="4876" y="2750"/>
              <a:ext cx="0" cy="47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1128" name="Line 72"/>
            <p:cNvSpPr>
              <a:spLocks noChangeShapeType="1"/>
            </p:cNvSpPr>
            <p:nvPr/>
          </p:nvSpPr>
          <p:spPr bwMode="auto">
            <a:xfrm flipV="1">
              <a:off x="4876" y="572"/>
              <a:ext cx="0" cy="38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01129" name="Line 73"/>
            <p:cNvSpPr>
              <a:spLocks noChangeShapeType="1"/>
            </p:cNvSpPr>
            <p:nvPr/>
          </p:nvSpPr>
          <p:spPr bwMode="auto">
            <a:xfrm>
              <a:off x="4876" y="391"/>
              <a:ext cx="0" cy="2976"/>
            </a:xfrm>
            <a:prstGeom prst="line">
              <a:avLst/>
            </a:prstGeom>
            <a:noFill/>
            <a:ln w="12700">
              <a:solidFill>
                <a:srgbClr val="0033CC"/>
              </a:solidFill>
              <a:prstDash val="dash"/>
              <a:round/>
              <a:headEnd/>
              <a:tailEnd/>
            </a:ln>
            <a:effectLst/>
          </p:spPr>
          <p:txBody>
            <a:bodyPr wrap="none" lIns="90000" tIns="46800" rIns="90000" bIns="46800">
              <a:spAutoFit/>
            </a:bodyPr>
            <a:lstStyle/>
            <a:p>
              <a:endParaRPr lang="zh-CN" altLang="en-US"/>
            </a:p>
          </p:txBody>
        </p:sp>
      </p:grpSp>
      <p:grpSp>
        <p:nvGrpSpPr>
          <p:cNvPr id="17" name="Group 74"/>
          <p:cNvGrpSpPr>
            <a:grpSpLocks/>
          </p:cNvGrpSpPr>
          <p:nvPr/>
        </p:nvGrpSpPr>
        <p:grpSpPr bwMode="auto">
          <a:xfrm>
            <a:off x="10147301" y="868364"/>
            <a:ext cx="1344084" cy="3451225"/>
            <a:chOff x="4876" y="576"/>
            <a:chExt cx="635" cy="2174"/>
          </a:xfrm>
        </p:grpSpPr>
        <p:sp>
          <p:nvSpPr>
            <p:cNvPr id="301131" name="Freeform 75"/>
            <p:cNvSpPr>
              <a:spLocks/>
            </p:cNvSpPr>
            <p:nvPr/>
          </p:nvSpPr>
          <p:spPr bwMode="auto">
            <a:xfrm flipV="1">
              <a:off x="4887" y="576"/>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FF00FF"/>
              </a:solidFill>
              <a:prstDash val="solid"/>
              <a:round/>
              <a:headEnd/>
              <a:tailEnd/>
            </a:ln>
            <a:effectLst/>
          </p:spPr>
          <p:txBody>
            <a:bodyPr lIns="90000" tIns="46800" rIns="90000" bIns="46800">
              <a:spAutoFit/>
            </a:bodyPr>
            <a:lstStyle/>
            <a:p>
              <a:endParaRPr lang="zh-CN" altLang="en-US"/>
            </a:p>
          </p:txBody>
        </p:sp>
        <p:sp>
          <p:nvSpPr>
            <p:cNvPr id="301132" name="Line 76"/>
            <p:cNvSpPr>
              <a:spLocks noChangeShapeType="1"/>
            </p:cNvSpPr>
            <p:nvPr/>
          </p:nvSpPr>
          <p:spPr bwMode="auto">
            <a:xfrm>
              <a:off x="4876" y="2251"/>
              <a:ext cx="624" cy="0"/>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01133" name="Line 77"/>
            <p:cNvSpPr>
              <a:spLocks noChangeShapeType="1"/>
            </p:cNvSpPr>
            <p:nvPr/>
          </p:nvSpPr>
          <p:spPr bwMode="auto">
            <a:xfrm>
              <a:off x="4876" y="2750"/>
              <a:ext cx="624" cy="0"/>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grpSp>
      <p:grpSp>
        <p:nvGrpSpPr>
          <p:cNvPr id="18" name="Group 107"/>
          <p:cNvGrpSpPr>
            <a:grpSpLocks/>
          </p:cNvGrpSpPr>
          <p:nvPr/>
        </p:nvGrpSpPr>
        <p:grpSpPr bwMode="auto">
          <a:xfrm>
            <a:off x="143934" y="765175"/>
            <a:ext cx="6174317" cy="2235200"/>
            <a:chOff x="1610" y="1162"/>
            <a:chExt cx="2917" cy="1408"/>
          </a:xfrm>
        </p:grpSpPr>
        <p:grpSp>
          <p:nvGrpSpPr>
            <p:cNvPr id="19" name="Group 108"/>
            <p:cNvGrpSpPr>
              <a:grpSpLocks/>
            </p:cNvGrpSpPr>
            <p:nvPr/>
          </p:nvGrpSpPr>
          <p:grpSpPr bwMode="auto">
            <a:xfrm>
              <a:off x="1610" y="1162"/>
              <a:ext cx="2917" cy="1408"/>
              <a:chOff x="336" y="1712"/>
              <a:chExt cx="2736" cy="1408"/>
            </a:xfrm>
          </p:grpSpPr>
          <p:sp>
            <p:nvSpPr>
              <p:cNvPr id="301165" name="Text Box 109"/>
              <p:cNvSpPr txBox="1">
                <a:spLocks noChangeArrowheads="1"/>
              </p:cNvSpPr>
              <p:nvPr/>
            </p:nvSpPr>
            <p:spPr bwMode="auto">
              <a:xfrm>
                <a:off x="2487" y="1958"/>
                <a:ext cx="585"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O2</a:t>
                </a:r>
              </a:p>
            </p:txBody>
          </p:sp>
          <p:grpSp>
            <p:nvGrpSpPr>
              <p:cNvPr id="20" name="Group 110"/>
              <p:cNvGrpSpPr>
                <a:grpSpLocks/>
              </p:cNvGrpSpPr>
              <p:nvPr/>
            </p:nvGrpSpPr>
            <p:grpSpPr bwMode="auto">
              <a:xfrm>
                <a:off x="624" y="2088"/>
                <a:ext cx="2064" cy="1032"/>
                <a:chOff x="624" y="2088"/>
                <a:chExt cx="2064" cy="1032"/>
              </a:xfrm>
            </p:grpSpPr>
            <p:grpSp>
              <p:nvGrpSpPr>
                <p:cNvPr id="21" name="Group 111"/>
                <p:cNvGrpSpPr>
                  <a:grpSpLocks/>
                </p:cNvGrpSpPr>
                <p:nvPr/>
              </p:nvGrpSpPr>
              <p:grpSpPr bwMode="auto">
                <a:xfrm>
                  <a:off x="863" y="2088"/>
                  <a:ext cx="402" cy="329"/>
                  <a:chOff x="671" y="2799"/>
                  <a:chExt cx="402" cy="346"/>
                </a:xfrm>
              </p:grpSpPr>
              <p:sp>
                <p:nvSpPr>
                  <p:cNvPr id="301168" name="Rectangle 112"/>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01169" name="Oval 113"/>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grpSp>
              <p:nvGrpSpPr>
                <p:cNvPr id="22" name="Group 114"/>
                <p:cNvGrpSpPr>
                  <a:grpSpLocks/>
                </p:cNvGrpSpPr>
                <p:nvPr/>
              </p:nvGrpSpPr>
              <p:grpSpPr bwMode="auto">
                <a:xfrm>
                  <a:off x="1776" y="2088"/>
                  <a:ext cx="402" cy="329"/>
                  <a:chOff x="671" y="2799"/>
                  <a:chExt cx="402" cy="346"/>
                </a:xfrm>
              </p:grpSpPr>
              <p:sp>
                <p:nvSpPr>
                  <p:cNvPr id="301171" name="Rectangle 115"/>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01172" name="Oval 116"/>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sp>
              <p:nvSpPr>
                <p:cNvPr id="301173" name="Line 117"/>
                <p:cNvSpPr>
                  <a:spLocks noChangeShapeType="1"/>
                </p:cNvSpPr>
                <p:nvPr/>
              </p:nvSpPr>
              <p:spPr bwMode="auto">
                <a:xfrm>
                  <a:off x="1248"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1174" name="Rectangle 118"/>
                <p:cNvSpPr>
                  <a:spLocks noChangeArrowheads="1"/>
                </p:cNvSpPr>
                <p:nvPr/>
              </p:nvSpPr>
              <p:spPr bwMode="auto">
                <a:xfrm>
                  <a:off x="1440" y="2491"/>
                  <a:ext cx="96" cy="234"/>
                </a:xfrm>
                <a:prstGeom prst="rect">
                  <a:avLst/>
                </a:prstGeom>
                <a:noFill/>
                <a:ln w="38100">
                  <a:solidFill>
                    <a:schemeClr val="tx1"/>
                  </a:solidFill>
                  <a:miter lim="800000"/>
                  <a:headEnd/>
                  <a:tailEnd/>
                </a:ln>
                <a:effectLst/>
              </p:spPr>
              <p:txBody>
                <a:bodyPr lIns="90000" tIns="46800" rIns="90000" bIns="46800" anchor="ctr">
                  <a:spAutoFit/>
                </a:bodyPr>
                <a:lstStyle/>
                <a:p>
                  <a:endParaRPr lang="zh-CN" altLang="en-US"/>
                </a:p>
              </p:txBody>
            </p:sp>
            <p:sp>
              <p:nvSpPr>
                <p:cNvPr id="301175" name="Line 119"/>
                <p:cNvSpPr>
                  <a:spLocks noChangeShapeType="1"/>
                </p:cNvSpPr>
                <p:nvPr/>
              </p:nvSpPr>
              <p:spPr bwMode="auto">
                <a:xfrm>
                  <a:off x="1488" y="2253"/>
                  <a:ext cx="0" cy="22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1176" name="Line 120"/>
                <p:cNvSpPr>
                  <a:spLocks noChangeShapeType="1"/>
                </p:cNvSpPr>
                <p:nvPr/>
              </p:nvSpPr>
              <p:spPr bwMode="auto">
                <a:xfrm>
                  <a:off x="1488" y="2736"/>
                  <a:ext cx="0" cy="247"/>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1177" name="Line 121"/>
                <p:cNvSpPr>
                  <a:spLocks noChangeShapeType="1"/>
                </p:cNvSpPr>
                <p:nvPr/>
              </p:nvSpPr>
              <p:spPr bwMode="auto">
                <a:xfrm>
                  <a:off x="1824"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1178" name="Line 122"/>
                <p:cNvSpPr>
                  <a:spLocks noChangeShapeType="1"/>
                </p:cNvSpPr>
                <p:nvPr/>
              </p:nvSpPr>
              <p:spPr bwMode="auto">
                <a:xfrm>
                  <a:off x="1920"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1179" name="Line 123"/>
                <p:cNvSpPr>
                  <a:spLocks noChangeShapeType="1"/>
                </p:cNvSpPr>
                <p:nvPr/>
              </p:nvSpPr>
              <p:spPr bwMode="auto">
                <a:xfrm flipH="1">
                  <a:off x="624" y="2983"/>
                  <a:ext cx="120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1180" name="Line 124"/>
                <p:cNvSpPr>
                  <a:spLocks noChangeShapeType="1"/>
                </p:cNvSpPr>
                <p:nvPr/>
              </p:nvSpPr>
              <p:spPr bwMode="auto">
                <a:xfrm flipV="1">
                  <a:off x="624"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1181" name="Line 125"/>
                <p:cNvSpPr>
                  <a:spLocks noChangeShapeType="1"/>
                </p:cNvSpPr>
                <p:nvPr/>
              </p:nvSpPr>
              <p:spPr bwMode="auto">
                <a:xfrm>
                  <a:off x="624" y="2253"/>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1182" name="Line 126"/>
                <p:cNvSpPr>
                  <a:spLocks noChangeShapeType="1"/>
                </p:cNvSpPr>
                <p:nvPr/>
              </p:nvSpPr>
              <p:spPr bwMode="auto">
                <a:xfrm>
                  <a:off x="1920" y="2983"/>
                  <a:ext cx="43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1183" name="Line 127"/>
                <p:cNvSpPr>
                  <a:spLocks noChangeShapeType="1"/>
                </p:cNvSpPr>
                <p:nvPr/>
              </p:nvSpPr>
              <p:spPr bwMode="auto">
                <a:xfrm>
                  <a:off x="2160"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1184" name="Line 128"/>
                <p:cNvSpPr>
                  <a:spLocks noChangeShapeType="1"/>
                </p:cNvSpPr>
                <p:nvPr/>
              </p:nvSpPr>
              <p:spPr bwMode="auto">
                <a:xfrm>
                  <a:off x="2352"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01185" name="Text Box 129"/>
              <p:cNvSpPr txBox="1">
                <a:spLocks noChangeArrowheads="1"/>
              </p:cNvSpPr>
              <p:nvPr/>
            </p:nvSpPr>
            <p:spPr bwMode="auto">
              <a:xfrm>
                <a:off x="816"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1</a:t>
                </a:r>
              </a:p>
            </p:txBody>
          </p:sp>
          <p:sp>
            <p:nvSpPr>
              <p:cNvPr id="301186" name="Text Box 130"/>
              <p:cNvSpPr txBox="1">
                <a:spLocks noChangeArrowheads="1"/>
              </p:cNvSpPr>
              <p:nvPr/>
            </p:nvSpPr>
            <p:spPr bwMode="auto">
              <a:xfrm>
                <a:off x="1728"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2</a:t>
                </a:r>
              </a:p>
            </p:txBody>
          </p:sp>
          <p:sp>
            <p:nvSpPr>
              <p:cNvPr id="301187" name="Text Box 131"/>
              <p:cNvSpPr txBox="1">
                <a:spLocks noChangeArrowheads="1"/>
              </p:cNvSpPr>
              <p:nvPr/>
            </p:nvSpPr>
            <p:spPr bwMode="auto">
              <a:xfrm>
                <a:off x="1344" y="1917"/>
                <a:ext cx="272" cy="312"/>
              </a:xfrm>
              <a:prstGeom prst="rect">
                <a:avLst/>
              </a:prstGeom>
              <a:noFill/>
              <a:ln w="28575">
                <a:noFill/>
                <a:miter lim="800000"/>
                <a:headEnd/>
                <a:tailEnd/>
              </a:ln>
              <a:effectLst/>
            </p:spPr>
            <p:txBody>
              <a:bodyPr wrap="none"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O1</a:t>
                </a:r>
              </a:p>
            </p:txBody>
          </p:sp>
          <p:sp>
            <p:nvSpPr>
              <p:cNvPr id="301188" name="Text Box 132"/>
              <p:cNvSpPr txBox="1">
                <a:spLocks noChangeArrowheads="1"/>
              </p:cNvSpPr>
              <p:nvPr/>
            </p:nvSpPr>
            <p:spPr bwMode="auto">
              <a:xfrm>
                <a:off x="336" y="2004"/>
                <a:ext cx="249"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I</a:t>
                </a:r>
              </a:p>
            </p:txBody>
          </p:sp>
          <p:sp>
            <p:nvSpPr>
              <p:cNvPr id="301189" name="Rectangle 133"/>
              <p:cNvSpPr>
                <a:spLocks noChangeArrowheads="1"/>
              </p:cNvSpPr>
              <p:nvPr/>
            </p:nvSpPr>
            <p:spPr bwMode="auto">
              <a:xfrm>
                <a:off x="912"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301190" name="Rectangle 134"/>
              <p:cNvSpPr>
                <a:spLocks noChangeArrowheads="1"/>
              </p:cNvSpPr>
              <p:nvPr/>
            </p:nvSpPr>
            <p:spPr bwMode="auto">
              <a:xfrm>
                <a:off x="1824"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301191" name="Rectangle 135"/>
              <p:cNvSpPr>
                <a:spLocks noChangeArrowheads="1"/>
              </p:cNvSpPr>
              <p:nvPr/>
            </p:nvSpPr>
            <p:spPr bwMode="auto">
              <a:xfrm>
                <a:off x="1200" y="2432"/>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R</a:t>
                </a:r>
              </a:p>
            </p:txBody>
          </p:sp>
          <p:sp>
            <p:nvSpPr>
              <p:cNvPr id="301192" name="Rectangle 136"/>
              <p:cNvSpPr>
                <a:spLocks noChangeArrowheads="1"/>
              </p:cNvSpPr>
              <p:nvPr/>
            </p:nvSpPr>
            <p:spPr bwMode="auto">
              <a:xfrm>
                <a:off x="1763" y="2576"/>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C</a:t>
                </a:r>
              </a:p>
            </p:txBody>
          </p:sp>
        </p:grpSp>
        <p:sp>
          <p:nvSpPr>
            <p:cNvPr id="301193" name="Rectangle 137"/>
            <p:cNvSpPr>
              <a:spLocks noChangeArrowheads="1"/>
            </p:cNvSpPr>
            <p:nvPr/>
          </p:nvSpPr>
          <p:spPr bwMode="auto">
            <a:xfrm>
              <a:off x="2744" y="1570"/>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sp>
          <p:nvSpPr>
            <p:cNvPr id="301194" name="Rectangle 138"/>
            <p:cNvSpPr>
              <a:spLocks noChangeArrowheads="1"/>
            </p:cNvSpPr>
            <p:nvPr/>
          </p:nvSpPr>
          <p:spPr bwMode="auto">
            <a:xfrm>
              <a:off x="2744" y="2251"/>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grpSp>
      <p:sp>
        <p:nvSpPr>
          <p:cNvPr id="301196" name="Rectangle 140"/>
          <p:cNvSpPr>
            <a:spLocks noChangeArrowheads="1"/>
          </p:cNvSpPr>
          <p:nvPr/>
        </p:nvSpPr>
        <p:spPr bwMode="auto">
          <a:xfrm>
            <a:off x="4487334" y="1447801"/>
            <a:ext cx="271526" cy="402291"/>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1061">
                                            <p:txEl>
                                              <p:pRg st="0" end="0"/>
                                            </p:txEl>
                                          </p:spTgt>
                                        </p:tgtEl>
                                        <p:attrNameLst>
                                          <p:attrName>style.visibility</p:attrName>
                                        </p:attrNameLst>
                                      </p:cBhvr>
                                      <p:to>
                                        <p:strVal val="visible"/>
                                      </p:to>
                                    </p:set>
                                    <p:animEffect transition="in" filter="blinds(horizontal)">
                                      <p:cBhvr>
                                        <p:cTn id="7" dur="500"/>
                                        <p:tgtEl>
                                          <p:spTgt spid="301061">
                                            <p:txEl>
                                              <p:pRg st="0" end="0"/>
                                            </p:txEl>
                                          </p:spTgt>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01061">
                                            <p:txEl>
                                              <p:pRg st="1" end="1"/>
                                            </p:txEl>
                                          </p:spTgt>
                                        </p:tgtEl>
                                        <p:attrNameLst>
                                          <p:attrName>style.visibility</p:attrName>
                                        </p:attrNameLst>
                                      </p:cBhvr>
                                      <p:to>
                                        <p:strVal val="visible"/>
                                      </p:to>
                                    </p:set>
                                    <p:animEffect transition="in" filter="blinds(horizontal)">
                                      <p:cBhvr>
                                        <p:cTn id="11" dur="500"/>
                                        <p:tgtEl>
                                          <p:spTgt spid="301061">
                                            <p:txEl>
                                              <p:pRg st="1" end="1"/>
                                            </p:txEl>
                                          </p:spTgt>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01061">
                                            <p:txEl>
                                              <p:pRg st="2" end="2"/>
                                            </p:txEl>
                                          </p:spTgt>
                                        </p:tgtEl>
                                        <p:attrNameLst>
                                          <p:attrName>style.visibility</p:attrName>
                                        </p:attrNameLst>
                                      </p:cBhvr>
                                      <p:to>
                                        <p:strVal val="visible"/>
                                      </p:to>
                                    </p:set>
                                    <p:animEffect transition="in" filter="blinds(horizontal)">
                                      <p:cBhvr>
                                        <p:cTn id="15" dur="500"/>
                                        <p:tgtEl>
                                          <p:spTgt spid="301061">
                                            <p:txEl>
                                              <p:pRg st="2" end="2"/>
                                            </p:txEl>
                                          </p:spTgt>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01061">
                                            <p:txEl>
                                              <p:pRg st="3" end="3"/>
                                            </p:txEl>
                                          </p:spTgt>
                                        </p:tgtEl>
                                        <p:attrNameLst>
                                          <p:attrName>style.visibility</p:attrName>
                                        </p:attrNameLst>
                                      </p:cBhvr>
                                      <p:to>
                                        <p:strVal val="visible"/>
                                      </p:to>
                                    </p:set>
                                    <p:animEffect transition="in" filter="blinds(horizontal)">
                                      <p:cBhvr>
                                        <p:cTn id="19" dur="500"/>
                                        <p:tgtEl>
                                          <p:spTgt spid="301061">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01062"/>
                                        </p:tgtEl>
                                        <p:attrNameLst>
                                          <p:attrName>style.visibility</p:attrName>
                                        </p:attrNameLst>
                                      </p:cBhvr>
                                      <p:to>
                                        <p:strVal val="visible"/>
                                      </p:to>
                                    </p:set>
                                    <p:animEffect transition="in" filter="wipe(left)">
                                      <p:cBhvr>
                                        <p:cTn id="24" dur="500"/>
                                        <p:tgtEl>
                                          <p:spTgt spid="30106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500"/>
                            </p:stCondLst>
                            <p:childTnLst>
                              <p:par>
                                <p:cTn id="40" presetID="2" presetClass="entr" presetSubtype="4" fill="hold" grpId="0" nodeType="afterEffect">
                                  <p:stCondLst>
                                    <p:cond delay="0"/>
                                  </p:stCondLst>
                                  <p:childTnLst>
                                    <p:set>
                                      <p:cBhvr>
                                        <p:cTn id="41" dur="1" fill="hold">
                                          <p:stCondLst>
                                            <p:cond delay="0"/>
                                          </p:stCondLst>
                                        </p:cTn>
                                        <p:tgtEl>
                                          <p:spTgt spid="301063"/>
                                        </p:tgtEl>
                                        <p:attrNameLst>
                                          <p:attrName>style.visibility</p:attrName>
                                        </p:attrNameLst>
                                      </p:cBhvr>
                                      <p:to>
                                        <p:strVal val="visible"/>
                                      </p:to>
                                    </p:set>
                                    <p:anim calcmode="lin" valueType="num">
                                      <p:cBhvr additive="base">
                                        <p:cTn id="42" dur="500" fill="hold"/>
                                        <p:tgtEl>
                                          <p:spTgt spid="301063"/>
                                        </p:tgtEl>
                                        <p:attrNameLst>
                                          <p:attrName>ppt_x</p:attrName>
                                        </p:attrNameLst>
                                      </p:cBhvr>
                                      <p:tavLst>
                                        <p:tav tm="0">
                                          <p:val>
                                            <p:strVal val="#ppt_x"/>
                                          </p:val>
                                        </p:tav>
                                        <p:tav tm="100000">
                                          <p:val>
                                            <p:strVal val="#ppt_x"/>
                                          </p:val>
                                        </p:tav>
                                      </p:tavLst>
                                    </p:anim>
                                    <p:anim calcmode="lin" valueType="num">
                                      <p:cBhvr additive="base">
                                        <p:cTn id="43" dur="500" fill="hold"/>
                                        <p:tgtEl>
                                          <p:spTgt spid="3010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1" grpId="0" build="p" autoUpdateAnimBg="0"/>
      <p:bldP spid="301062" grpId="0" autoUpdateAnimBg="0"/>
      <p:bldP spid="301063"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灯片编号占位符 4"/>
          <p:cNvSpPr>
            <a:spLocks noGrp="1"/>
          </p:cNvSpPr>
          <p:nvPr>
            <p:ph type="sldNum" sz="quarter" idx="11"/>
          </p:nvPr>
        </p:nvSpPr>
        <p:spPr/>
        <p:txBody>
          <a:bodyPr/>
          <a:lstStyle/>
          <a:p>
            <a:fld id="{793AAFA0-336B-4F51-A7DD-4323CE7B3C8B}" type="slidenum">
              <a:rPr lang="en-US" altLang="zh-CN"/>
              <a:pPr/>
              <a:t>44</a:t>
            </a:fld>
            <a:endParaRPr lang="en-US" altLang="zh-CN"/>
          </a:p>
        </p:txBody>
      </p:sp>
      <p:sp>
        <p:nvSpPr>
          <p:cNvPr id="302084" name="Rectangle 4"/>
          <p:cNvSpPr>
            <a:spLocks noChangeArrowheads="1"/>
          </p:cNvSpPr>
          <p:nvPr/>
        </p:nvSpPr>
        <p:spPr bwMode="auto">
          <a:xfrm>
            <a:off x="776818" y="501651"/>
            <a:ext cx="10215033" cy="479425"/>
          </a:xfrm>
          <a:prstGeom prst="rect">
            <a:avLst/>
          </a:prstGeom>
          <a:noFill/>
          <a:ln w="9525">
            <a:noFill/>
            <a:miter lim="800000"/>
            <a:headEnd/>
            <a:tailEnd/>
          </a:ln>
          <a:effectLst/>
        </p:spPr>
        <p:txBody>
          <a:bodyPr anchor="ctr"/>
          <a:lstStyle/>
          <a:p>
            <a:r>
              <a:rPr lang="en-US" altLang="zh-CN" b="1">
                <a:solidFill>
                  <a:srgbClr val="0033CC"/>
                </a:solidFill>
                <a:latin typeface="Times New Roman" pitchFamily="18" charset="0"/>
              </a:rPr>
              <a:t>3</a:t>
            </a:r>
            <a:r>
              <a:rPr lang="zh-CN" altLang="en-US" b="1">
                <a:solidFill>
                  <a:srgbClr val="0033CC"/>
                </a:solidFill>
                <a:latin typeface="Times New Roman" pitchFamily="18" charset="0"/>
              </a:rPr>
              <a:t>、振荡频率计算：</a:t>
            </a:r>
          </a:p>
        </p:txBody>
      </p:sp>
      <p:sp>
        <p:nvSpPr>
          <p:cNvPr id="302085" name="Text Box 5"/>
          <p:cNvSpPr txBox="1">
            <a:spLocks noChangeArrowheads="1"/>
          </p:cNvSpPr>
          <p:nvPr/>
        </p:nvSpPr>
        <p:spPr bwMode="auto">
          <a:xfrm>
            <a:off x="239185" y="5013325"/>
            <a:ext cx="6724649"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由</a:t>
            </a:r>
            <a:r>
              <a:rPr kumimoji="1" lang="en-US" altLang="zh-CN" sz="2400" b="1">
                <a:latin typeface="Times New Roman" pitchFamily="18" charset="0"/>
              </a:rPr>
              <a:t>RC</a:t>
            </a:r>
            <a:r>
              <a:rPr kumimoji="1" lang="zh-CN" altLang="en-US" sz="2400" b="1">
                <a:latin typeface="Times New Roman" pitchFamily="18" charset="0"/>
              </a:rPr>
              <a:t>电路的瞬态响应</a:t>
            </a:r>
            <a:r>
              <a:rPr kumimoji="1" lang="en-US" altLang="zh-CN" sz="2400" b="1">
                <a:solidFill>
                  <a:srgbClr val="CC3300"/>
                </a:solidFill>
                <a:latin typeface="Times New Roman" pitchFamily="18" charset="0"/>
              </a:rPr>
              <a:t>(</a:t>
            </a:r>
            <a:r>
              <a:rPr kumimoji="1" lang="zh-CN" altLang="en-US" sz="2400" b="1">
                <a:solidFill>
                  <a:srgbClr val="CC3300"/>
                </a:solidFill>
                <a:latin typeface="Times New Roman" pitchFamily="18" charset="0"/>
              </a:rPr>
              <a:t>三要素法</a:t>
            </a:r>
            <a:r>
              <a:rPr kumimoji="1" lang="en-US" altLang="zh-CN" sz="2400" b="1">
                <a:solidFill>
                  <a:srgbClr val="CC3300"/>
                </a:solidFill>
                <a:latin typeface="Times New Roman" pitchFamily="18" charset="0"/>
              </a:rPr>
              <a:t>)</a:t>
            </a:r>
            <a:r>
              <a:rPr kumimoji="1" lang="zh-CN" altLang="en-US" sz="2400" b="1">
                <a:solidFill>
                  <a:srgbClr val="CC3300"/>
                </a:solidFill>
                <a:latin typeface="Times New Roman" pitchFamily="18" charset="0"/>
              </a:rPr>
              <a:t>：</a:t>
            </a:r>
          </a:p>
        </p:txBody>
      </p:sp>
      <p:grpSp>
        <p:nvGrpSpPr>
          <p:cNvPr id="2" name="Group 6"/>
          <p:cNvGrpSpPr>
            <a:grpSpLocks/>
          </p:cNvGrpSpPr>
          <p:nvPr/>
        </p:nvGrpSpPr>
        <p:grpSpPr bwMode="auto">
          <a:xfrm>
            <a:off x="7112000" y="2565401"/>
            <a:ext cx="4470400" cy="1681163"/>
            <a:chOff x="3648" y="1939"/>
            <a:chExt cx="2112" cy="1059"/>
          </a:xfrm>
        </p:grpSpPr>
        <p:sp>
          <p:nvSpPr>
            <p:cNvPr id="302087" name="Text Box 7"/>
            <p:cNvSpPr txBox="1">
              <a:spLocks noChangeArrowheads="1"/>
            </p:cNvSpPr>
            <p:nvPr/>
          </p:nvSpPr>
          <p:spPr bwMode="auto">
            <a:xfrm>
              <a:off x="4368" y="1939"/>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grpSp>
          <p:nvGrpSpPr>
            <p:cNvPr id="3" name="Group 8"/>
            <p:cNvGrpSpPr>
              <a:grpSpLocks/>
            </p:cNvGrpSpPr>
            <p:nvPr/>
          </p:nvGrpSpPr>
          <p:grpSpPr bwMode="auto">
            <a:xfrm>
              <a:off x="3648" y="2086"/>
              <a:ext cx="2112" cy="912"/>
              <a:chOff x="3648" y="2086"/>
              <a:chExt cx="2112" cy="912"/>
            </a:xfrm>
          </p:grpSpPr>
          <p:sp>
            <p:nvSpPr>
              <p:cNvPr id="302089" name="Text Box 9"/>
              <p:cNvSpPr txBox="1">
                <a:spLocks noChangeArrowheads="1"/>
              </p:cNvSpPr>
              <p:nvPr/>
            </p:nvSpPr>
            <p:spPr bwMode="auto">
              <a:xfrm>
                <a:off x="5175" y="2640"/>
                <a:ext cx="585"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O2</a:t>
                </a:r>
              </a:p>
            </p:txBody>
          </p:sp>
          <p:grpSp>
            <p:nvGrpSpPr>
              <p:cNvPr id="4" name="Group 10"/>
              <p:cNvGrpSpPr>
                <a:grpSpLocks/>
              </p:cNvGrpSpPr>
              <p:nvPr/>
            </p:nvGrpSpPr>
            <p:grpSpPr bwMode="auto">
              <a:xfrm>
                <a:off x="3648" y="2086"/>
                <a:ext cx="1536" cy="912"/>
                <a:chOff x="3648" y="2086"/>
                <a:chExt cx="1536" cy="912"/>
              </a:xfrm>
            </p:grpSpPr>
            <p:sp>
              <p:nvSpPr>
                <p:cNvPr id="302091" name="Rectangle 11"/>
                <p:cNvSpPr>
                  <a:spLocks noChangeArrowheads="1"/>
                </p:cNvSpPr>
                <p:nvPr/>
              </p:nvSpPr>
              <p:spPr bwMode="auto">
                <a:xfrm>
                  <a:off x="4272" y="2377"/>
                  <a:ext cx="86"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02092" name="Line 12"/>
                <p:cNvSpPr>
                  <a:spLocks noChangeShapeType="1"/>
                </p:cNvSpPr>
                <p:nvPr/>
              </p:nvSpPr>
              <p:spPr bwMode="auto">
                <a:xfrm>
                  <a:off x="4320" y="2086"/>
                  <a:ext cx="0" cy="24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2093" name="Line 13"/>
                <p:cNvSpPr>
                  <a:spLocks noChangeShapeType="1"/>
                </p:cNvSpPr>
                <p:nvPr/>
              </p:nvSpPr>
              <p:spPr bwMode="auto">
                <a:xfrm>
                  <a:off x="4320" y="2662"/>
                  <a:ext cx="0" cy="19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2094" name="Line 14"/>
                <p:cNvSpPr>
                  <a:spLocks noChangeShapeType="1"/>
                </p:cNvSpPr>
                <p:nvPr/>
              </p:nvSpPr>
              <p:spPr bwMode="auto">
                <a:xfrm>
                  <a:off x="4656" y="2710"/>
                  <a:ext cx="0" cy="288"/>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2095" name="Line 15"/>
                <p:cNvSpPr>
                  <a:spLocks noChangeShapeType="1"/>
                </p:cNvSpPr>
                <p:nvPr/>
              </p:nvSpPr>
              <p:spPr bwMode="auto">
                <a:xfrm>
                  <a:off x="4752" y="2710"/>
                  <a:ext cx="0" cy="288"/>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2096" name="Line 16"/>
                <p:cNvSpPr>
                  <a:spLocks noChangeShapeType="1"/>
                </p:cNvSpPr>
                <p:nvPr/>
              </p:nvSpPr>
              <p:spPr bwMode="auto">
                <a:xfrm flipH="1">
                  <a:off x="3936" y="2850"/>
                  <a:ext cx="720"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2097" name="Line 17"/>
                <p:cNvSpPr>
                  <a:spLocks noChangeShapeType="1"/>
                </p:cNvSpPr>
                <p:nvPr/>
              </p:nvSpPr>
              <p:spPr bwMode="auto">
                <a:xfrm>
                  <a:off x="4752" y="2854"/>
                  <a:ext cx="43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2098" name="Text Box 18"/>
                <p:cNvSpPr txBox="1">
                  <a:spLocks noChangeArrowheads="1"/>
                </p:cNvSpPr>
                <p:nvPr/>
              </p:nvSpPr>
              <p:spPr bwMode="auto">
                <a:xfrm>
                  <a:off x="3648" y="2688"/>
                  <a:ext cx="249"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2099" name="Text Box 19"/>
                <p:cNvSpPr txBox="1">
                  <a:spLocks noChangeArrowheads="1"/>
                </p:cNvSpPr>
                <p:nvPr/>
              </p:nvSpPr>
              <p:spPr bwMode="auto">
                <a:xfrm>
                  <a:off x="4023" y="2330"/>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302100" name="Text Box 20"/>
                <p:cNvSpPr txBox="1">
                  <a:spLocks noChangeArrowheads="1"/>
                </p:cNvSpPr>
                <p:nvPr/>
              </p:nvSpPr>
              <p:spPr bwMode="auto">
                <a:xfrm>
                  <a:off x="4752" y="2544"/>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grpSp>
        </p:grpSp>
      </p:grpSp>
      <p:graphicFrame>
        <p:nvGraphicFramePr>
          <p:cNvPr id="302101" name="Object 21"/>
          <p:cNvGraphicFramePr>
            <a:graphicFrameLocks noChangeAspect="1"/>
          </p:cNvGraphicFramePr>
          <p:nvPr/>
        </p:nvGraphicFramePr>
        <p:xfrm>
          <a:off x="57151" y="5461000"/>
          <a:ext cx="6807200" cy="776288"/>
        </p:xfrm>
        <a:graphic>
          <a:graphicData uri="http://schemas.openxmlformats.org/presentationml/2006/ole">
            <p:oleObj spid="_x0000_s99330" name="Equation" r:id="rId3" imgW="2222280" imgH="342720" progId="Equation.3">
              <p:embed/>
            </p:oleObj>
          </a:graphicData>
        </a:graphic>
      </p:graphicFrame>
      <p:sp>
        <p:nvSpPr>
          <p:cNvPr id="302102" name="Text Box 22"/>
          <p:cNvSpPr txBox="1">
            <a:spLocks noChangeArrowheads="1"/>
          </p:cNvSpPr>
          <p:nvPr/>
        </p:nvSpPr>
        <p:spPr bwMode="auto">
          <a:xfrm>
            <a:off x="7518400" y="4437063"/>
            <a:ext cx="26416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根据</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求</a:t>
            </a:r>
            <a:r>
              <a:rPr kumimoji="1" lang="en-US" altLang="zh-CN" sz="2400" b="1">
                <a:latin typeface="Times New Roman" pitchFamily="18" charset="0"/>
              </a:rPr>
              <a:t>t</a:t>
            </a:r>
          </a:p>
        </p:txBody>
      </p:sp>
      <p:graphicFrame>
        <p:nvGraphicFramePr>
          <p:cNvPr id="302103" name="Object 23"/>
          <p:cNvGraphicFramePr>
            <a:graphicFrameLocks noChangeAspect="1"/>
          </p:cNvGraphicFramePr>
          <p:nvPr/>
        </p:nvGraphicFramePr>
        <p:xfrm>
          <a:off x="6959601" y="4868863"/>
          <a:ext cx="4993217" cy="1096962"/>
        </p:xfrm>
        <a:graphic>
          <a:graphicData uri="http://schemas.openxmlformats.org/presentationml/2006/ole">
            <p:oleObj spid="_x0000_s99331" name="Equation" r:id="rId4" imgW="1562040" imgH="457200" progId="Equation.3">
              <p:embed/>
            </p:oleObj>
          </a:graphicData>
        </a:graphic>
      </p:graphicFrame>
      <p:grpSp>
        <p:nvGrpSpPr>
          <p:cNvPr id="5" name="Group 105"/>
          <p:cNvGrpSpPr>
            <a:grpSpLocks/>
          </p:cNvGrpSpPr>
          <p:nvPr/>
        </p:nvGrpSpPr>
        <p:grpSpPr bwMode="auto">
          <a:xfrm>
            <a:off x="239184" y="941388"/>
            <a:ext cx="6299200" cy="4006850"/>
            <a:chOff x="113" y="593"/>
            <a:chExt cx="2976" cy="2524"/>
          </a:xfrm>
        </p:grpSpPr>
        <p:grpSp>
          <p:nvGrpSpPr>
            <p:cNvPr id="6" name="Group 28"/>
            <p:cNvGrpSpPr>
              <a:grpSpLocks/>
            </p:cNvGrpSpPr>
            <p:nvPr/>
          </p:nvGrpSpPr>
          <p:grpSpPr bwMode="auto">
            <a:xfrm>
              <a:off x="1474" y="2031"/>
              <a:ext cx="1353" cy="1086"/>
              <a:chOff x="1575" y="2208"/>
              <a:chExt cx="1353" cy="1086"/>
            </a:xfrm>
          </p:grpSpPr>
          <p:sp>
            <p:nvSpPr>
              <p:cNvPr id="302109" name="Text Box 29"/>
              <p:cNvSpPr txBox="1">
                <a:spLocks noChangeArrowheads="1"/>
              </p:cNvSpPr>
              <p:nvPr/>
            </p:nvSpPr>
            <p:spPr bwMode="auto">
              <a:xfrm>
                <a:off x="1575" y="3002"/>
                <a:ext cx="1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i="1" baseline="-25000">
                    <a:latin typeface="Times New Roman" pitchFamily="18" charset="0"/>
                  </a:rPr>
                  <a:t>1</a:t>
                </a:r>
              </a:p>
            </p:txBody>
          </p:sp>
          <p:sp>
            <p:nvSpPr>
              <p:cNvPr id="302110" name="Text Box 30"/>
              <p:cNvSpPr txBox="1">
                <a:spLocks noChangeArrowheads="1"/>
              </p:cNvSpPr>
              <p:nvPr/>
            </p:nvSpPr>
            <p:spPr bwMode="auto">
              <a:xfrm>
                <a:off x="2208" y="2976"/>
                <a:ext cx="1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i="1" baseline="-25000">
                    <a:latin typeface="Times New Roman" pitchFamily="18" charset="0"/>
                  </a:rPr>
                  <a:t>2</a:t>
                </a:r>
              </a:p>
            </p:txBody>
          </p:sp>
          <p:sp>
            <p:nvSpPr>
              <p:cNvPr id="302111" name="Text Box 31"/>
              <p:cNvSpPr txBox="1">
                <a:spLocks noChangeArrowheads="1"/>
              </p:cNvSpPr>
              <p:nvPr/>
            </p:nvSpPr>
            <p:spPr bwMode="auto">
              <a:xfrm>
                <a:off x="1872" y="2208"/>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1</a:t>
                </a:r>
              </a:p>
            </p:txBody>
          </p:sp>
          <p:sp>
            <p:nvSpPr>
              <p:cNvPr id="302112" name="Text Box 32"/>
              <p:cNvSpPr txBox="1">
                <a:spLocks noChangeArrowheads="1"/>
              </p:cNvSpPr>
              <p:nvPr/>
            </p:nvSpPr>
            <p:spPr bwMode="auto">
              <a:xfrm>
                <a:off x="2448" y="2208"/>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2</a:t>
                </a:r>
              </a:p>
            </p:txBody>
          </p:sp>
          <p:sp>
            <p:nvSpPr>
              <p:cNvPr id="302113" name="Line 33"/>
              <p:cNvSpPr>
                <a:spLocks noChangeShapeType="1"/>
              </p:cNvSpPr>
              <p:nvPr/>
            </p:nvSpPr>
            <p:spPr bwMode="auto">
              <a:xfrm flipH="1">
                <a:off x="1680" y="2352"/>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2114" name="Line 34"/>
              <p:cNvSpPr>
                <a:spLocks noChangeShapeType="1"/>
              </p:cNvSpPr>
              <p:nvPr/>
            </p:nvSpPr>
            <p:spPr bwMode="auto">
              <a:xfrm>
                <a:off x="2160" y="2352"/>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2115" name="Line 35"/>
              <p:cNvSpPr>
                <a:spLocks noChangeShapeType="1"/>
              </p:cNvSpPr>
              <p:nvPr/>
            </p:nvSpPr>
            <p:spPr bwMode="auto">
              <a:xfrm flipH="1">
                <a:off x="2304" y="2352"/>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2116" name="Line 36"/>
              <p:cNvSpPr>
                <a:spLocks noChangeShapeType="1"/>
              </p:cNvSpPr>
              <p:nvPr/>
            </p:nvSpPr>
            <p:spPr bwMode="auto">
              <a:xfrm>
                <a:off x="2736" y="2352"/>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sp>
          <p:nvSpPr>
            <p:cNvPr id="302117" name="Line 37"/>
            <p:cNvSpPr>
              <a:spLocks noChangeShapeType="1"/>
            </p:cNvSpPr>
            <p:nvPr/>
          </p:nvSpPr>
          <p:spPr bwMode="auto">
            <a:xfrm flipV="1">
              <a:off x="497" y="788"/>
              <a:ext cx="0" cy="81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2118" name="Line 38"/>
            <p:cNvSpPr>
              <a:spLocks noChangeShapeType="1"/>
            </p:cNvSpPr>
            <p:nvPr/>
          </p:nvSpPr>
          <p:spPr bwMode="auto">
            <a:xfrm flipV="1">
              <a:off x="497" y="1602"/>
              <a:ext cx="25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2119" name="Line 39"/>
            <p:cNvSpPr>
              <a:spLocks noChangeShapeType="1"/>
            </p:cNvSpPr>
            <p:nvPr/>
          </p:nvSpPr>
          <p:spPr bwMode="auto">
            <a:xfrm flipV="1">
              <a:off x="497" y="2161"/>
              <a:ext cx="0" cy="68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2120" name="Line 40"/>
            <p:cNvSpPr>
              <a:spLocks noChangeShapeType="1"/>
            </p:cNvSpPr>
            <p:nvPr/>
          </p:nvSpPr>
          <p:spPr bwMode="auto">
            <a:xfrm flipV="1">
              <a:off x="497" y="2841"/>
              <a:ext cx="2533" cy="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2121" name="Line 41"/>
            <p:cNvSpPr>
              <a:spLocks noChangeShapeType="1"/>
            </p:cNvSpPr>
            <p:nvPr/>
          </p:nvSpPr>
          <p:spPr bwMode="auto">
            <a:xfrm>
              <a:off x="497" y="1028"/>
              <a:ext cx="23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2122" name="Line 42"/>
            <p:cNvSpPr>
              <a:spLocks noChangeShapeType="1"/>
            </p:cNvSpPr>
            <p:nvPr/>
          </p:nvSpPr>
          <p:spPr bwMode="auto">
            <a:xfrm>
              <a:off x="497" y="1316"/>
              <a:ext cx="23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2123" name="Text Box 43"/>
            <p:cNvSpPr txBox="1">
              <a:spLocks noChangeArrowheads="1"/>
            </p:cNvSpPr>
            <p:nvPr/>
          </p:nvSpPr>
          <p:spPr bwMode="auto">
            <a:xfrm>
              <a:off x="113" y="884"/>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2124" name="Text Box 44"/>
            <p:cNvSpPr txBox="1">
              <a:spLocks noChangeArrowheads="1"/>
            </p:cNvSpPr>
            <p:nvPr/>
          </p:nvSpPr>
          <p:spPr bwMode="auto">
            <a:xfrm>
              <a:off x="113" y="1172"/>
              <a:ext cx="438"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302125" name="Text Box 45"/>
            <p:cNvSpPr txBox="1">
              <a:spLocks noChangeArrowheads="1"/>
            </p:cNvSpPr>
            <p:nvPr/>
          </p:nvSpPr>
          <p:spPr bwMode="auto">
            <a:xfrm>
              <a:off x="296" y="593"/>
              <a:ext cx="249"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2126" name="Text Box 46"/>
            <p:cNvSpPr txBox="1">
              <a:spLocks noChangeArrowheads="1"/>
            </p:cNvSpPr>
            <p:nvPr/>
          </p:nvSpPr>
          <p:spPr bwMode="auto">
            <a:xfrm>
              <a:off x="257" y="1888"/>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O2</a:t>
              </a:r>
            </a:p>
          </p:txBody>
        </p:sp>
        <p:sp>
          <p:nvSpPr>
            <p:cNvPr id="302127" name="Line 47"/>
            <p:cNvSpPr>
              <a:spLocks noChangeShapeType="1"/>
            </p:cNvSpPr>
            <p:nvPr/>
          </p:nvSpPr>
          <p:spPr bwMode="auto">
            <a:xfrm>
              <a:off x="497" y="2342"/>
              <a:ext cx="23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2128" name="Text Box 48"/>
            <p:cNvSpPr txBox="1">
              <a:spLocks noChangeArrowheads="1"/>
            </p:cNvSpPr>
            <p:nvPr/>
          </p:nvSpPr>
          <p:spPr bwMode="auto">
            <a:xfrm>
              <a:off x="113" y="2319"/>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2129" name="Line 49"/>
            <p:cNvSpPr>
              <a:spLocks noChangeShapeType="1"/>
            </p:cNvSpPr>
            <p:nvPr/>
          </p:nvSpPr>
          <p:spPr bwMode="auto">
            <a:xfrm>
              <a:off x="989" y="845"/>
              <a:ext cx="0" cy="1994"/>
            </a:xfrm>
            <a:prstGeom prst="line">
              <a:avLst/>
            </a:prstGeom>
            <a:noFill/>
            <a:ln w="12700">
              <a:solidFill>
                <a:schemeClr val="tx1"/>
              </a:solidFill>
              <a:prstDash val="dash"/>
              <a:round/>
              <a:headEnd/>
              <a:tailEnd/>
            </a:ln>
            <a:effectLst/>
          </p:spPr>
          <p:txBody>
            <a:bodyPr lIns="90000" tIns="46800" rIns="90000" bIns="46800">
              <a:spAutoFit/>
            </a:bodyPr>
            <a:lstStyle/>
            <a:p>
              <a:endParaRPr lang="zh-CN" altLang="en-US"/>
            </a:p>
          </p:txBody>
        </p:sp>
        <p:sp>
          <p:nvSpPr>
            <p:cNvPr id="302130" name="Freeform 50"/>
            <p:cNvSpPr>
              <a:spLocks/>
            </p:cNvSpPr>
            <p:nvPr/>
          </p:nvSpPr>
          <p:spPr bwMode="auto">
            <a:xfrm>
              <a:off x="497" y="1316"/>
              <a:ext cx="480"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2131" name="Line 51"/>
            <p:cNvSpPr>
              <a:spLocks noChangeShapeType="1"/>
            </p:cNvSpPr>
            <p:nvPr/>
          </p:nvSpPr>
          <p:spPr bwMode="auto">
            <a:xfrm>
              <a:off x="497" y="2847"/>
              <a:ext cx="480"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2132" name="Line 52"/>
            <p:cNvSpPr>
              <a:spLocks noChangeShapeType="1"/>
            </p:cNvSpPr>
            <p:nvPr/>
          </p:nvSpPr>
          <p:spPr bwMode="auto">
            <a:xfrm flipV="1">
              <a:off x="977"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2133" name="Line 53"/>
            <p:cNvSpPr>
              <a:spLocks noChangeShapeType="1"/>
            </p:cNvSpPr>
            <p:nvPr/>
          </p:nvSpPr>
          <p:spPr bwMode="auto">
            <a:xfrm flipV="1">
              <a:off x="977" y="932"/>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2134" name="Line 54"/>
            <p:cNvSpPr>
              <a:spLocks noChangeShapeType="1"/>
            </p:cNvSpPr>
            <p:nvPr/>
          </p:nvSpPr>
          <p:spPr bwMode="auto">
            <a:xfrm flipH="1">
              <a:off x="497" y="930"/>
              <a:ext cx="1728"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2135" name="Rectangle 55"/>
            <p:cNvSpPr>
              <a:spLocks noChangeArrowheads="1"/>
            </p:cNvSpPr>
            <p:nvPr/>
          </p:nvSpPr>
          <p:spPr bwMode="auto">
            <a:xfrm>
              <a:off x="977" y="692"/>
              <a:ext cx="912" cy="253"/>
            </a:xfrm>
            <a:prstGeom prst="rect">
              <a:avLst/>
            </a:prstGeom>
            <a:noFill/>
            <a:ln w="28575">
              <a:noFill/>
              <a:miter lim="800000"/>
              <a:headEnd/>
              <a:tailEnd/>
            </a:ln>
            <a:effectLst/>
          </p:spPr>
          <p:txBody>
            <a:bodyPr lIns="90000" tIns="46800" rIns="90000" bIns="46800">
              <a:spAutoFit/>
            </a:bodyPr>
            <a:lstStyle/>
            <a:p>
              <a:r>
                <a:rPr kumimoji="1" lang="en-US" altLang="zh-CN" sz="2000" b="1">
                  <a:latin typeface="Times New Roman" pitchFamily="18" charset="0"/>
                  <a:sym typeface="Wingdings" pitchFamily="2" charset="2"/>
                </a:rPr>
                <a:t>V</a:t>
              </a:r>
              <a:r>
                <a:rPr kumimoji="1" lang="en-US" altLang="zh-CN" sz="2000" b="1" baseline="-25000">
                  <a:latin typeface="Times New Roman" pitchFamily="18" charset="0"/>
                  <a:sym typeface="Wingdings" pitchFamily="2" charset="2"/>
                </a:rPr>
                <a:t>DD</a:t>
              </a:r>
              <a:r>
                <a:rPr kumimoji="1" lang="en-US" altLang="zh-CN" sz="2000" b="1">
                  <a:latin typeface="Times New Roman" pitchFamily="18" charset="0"/>
                  <a:sym typeface="Wingdings" pitchFamily="2" charset="2"/>
                </a:rPr>
                <a:t>+</a:t>
              </a:r>
              <a:r>
                <a:rPr kumimoji="1" lang="en-US" altLang="zh-CN" sz="1800" b="1">
                  <a:latin typeface="Times New Roman" pitchFamily="18" charset="0"/>
                </a:rPr>
                <a:t>ΔV</a:t>
              </a:r>
              <a:r>
                <a:rPr kumimoji="1" lang="en-US" altLang="zh-CN" sz="1800" b="1" baseline="-25000">
                  <a:latin typeface="Times New Roman" pitchFamily="18" charset="0"/>
                </a:rPr>
                <a:t>+</a:t>
              </a:r>
            </a:p>
          </p:txBody>
        </p:sp>
        <p:sp>
          <p:nvSpPr>
            <p:cNvPr id="302136" name="Freeform 56"/>
            <p:cNvSpPr>
              <a:spLocks/>
            </p:cNvSpPr>
            <p:nvPr/>
          </p:nvSpPr>
          <p:spPr bwMode="auto">
            <a:xfrm flipV="1">
              <a:off x="977" y="932"/>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2137" name="Line 57"/>
            <p:cNvSpPr>
              <a:spLocks noChangeShapeType="1"/>
            </p:cNvSpPr>
            <p:nvPr/>
          </p:nvSpPr>
          <p:spPr bwMode="auto">
            <a:xfrm>
              <a:off x="977" y="2342"/>
              <a:ext cx="624"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2138" name="Line 58"/>
            <p:cNvSpPr>
              <a:spLocks noChangeShapeType="1"/>
            </p:cNvSpPr>
            <p:nvPr/>
          </p:nvSpPr>
          <p:spPr bwMode="auto">
            <a:xfrm>
              <a:off x="497" y="1508"/>
              <a:ext cx="0" cy="48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nvGrpSpPr>
            <p:cNvPr id="7" name="Group 59"/>
            <p:cNvGrpSpPr>
              <a:grpSpLocks/>
            </p:cNvGrpSpPr>
            <p:nvPr/>
          </p:nvGrpSpPr>
          <p:grpSpPr bwMode="auto">
            <a:xfrm>
              <a:off x="497" y="1316"/>
              <a:ext cx="1495" cy="558"/>
              <a:chOff x="528" y="1270"/>
              <a:chExt cx="1495" cy="558"/>
            </a:xfrm>
          </p:grpSpPr>
          <p:sp>
            <p:nvSpPr>
              <p:cNvPr id="302140" name="Line 60"/>
              <p:cNvSpPr>
                <a:spLocks noChangeShapeType="1"/>
              </p:cNvSpPr>
              <p:nvPr/>
            </p:nvSpPr>
            <p:spPr bwMode="auto">
              <a:xfrm flipH="1">
                <a:off x="528" y="1654"/>
                <a:ext cx="1104" cy="0"/>
              </a:xfrm>
              <a:prstGeom prst="line">
                <a:avLst/>
              </a:prstGeom>
              <a:noFill/>
              <a:ln w="12700">
                <a:solidFill>
                  <a:srgbClr val="00FFFF"/>
                </a:solidFill>
                <a:prstDash val="lgDash"/>
                <a:round/>
                <a:headEnd/>
                <a:tailEnd/>
              </a:ln>
              <a:effectLst/>
            </p:spPr>
            <p:txBody>
              <a:bodyPr wrap="none" lIns="90000" tIns="46800" rIns="90000" bIns="46800">
                <a:spAutoFit/>
              </a:bodyPr>
              <a:lstStyle/>
              <a:p>
                <a:endParaRPr lang="zh-CN" altLang="en-US"/>
              </a:p>
            </p:txBody>
          </p:sp>
          <p:sp>
            <p:nvSpPr>
              <p:cNvPr id="302141" name="Line 61"/>
              <p:cNvSpPr>
                <a:spLocks noChangeShapeType="1"/>
              </p:cNvSpPr>
              <p:nvPr/>
            </p:nvSpPr>
            <p:spPr bwMode="auto">
              <a:xfrm>
                <a:off x="1632" y="1270"/>
                <a:ext cx="0" cy="38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02142" name="Text Box 62"/>
              <p:cNvSpPr txBox="1">
                <a:spLocks noChangeArrowheads="1"/>
              </p:cNvSpPr>
              <p:nvPr/>
            </p:nvSpPr>
            <p:spPr bwMode="auto">
              <a:xfrm>
                <a:off x="1671" y="1536"/>
                <a:ext cx="352"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-ΔV</a:t>
                </a:r>
                <a:r>
                  <a:rPr kumimoji="1" lang="en-US" altLang="zh-CN" sz="2400" b="1" baseline="-25000">
                    <a:latin typeface="Times New Roman" pitchFamily="18" charset="0"/>
                  </a:rPr>
                  <a:t>-</a:t>
                </a:r>
                <a:endParaRPr kumimoji="1" lang="en-US" altLang="zh-CN" sz="2400" b="1">
                  <a:latin typeface="Times New Roman" pitchFamily="18" charset="0"/>
                </a:endParaRPr>
              </a:p>
            </p:txBody>
          </p:sp>
        </p:grpSp>
        <p:sp>
          <p:nvSpPr>
            <p:cNvPr id="302143" name="Line 63"/>
            <p:cNvSpPr>
              <a:spLocks noChangeShapeType="1"/>
            </p:cNvSpPr>
            <p:nvPr/>
          </p:nvSpPr>
          <p:spPr bwMode="auto">
            <a:xfrm>
              <a:off x="1565"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2144" name="Line 64"/>
            <p:cNvSpPr>
              <a:spLocks noChangeShapeType="1"/>
            </p:cNvSpPr>
            <p:nvPr/>
          </p:nvSpPr>
          <p:spPr bwMode="auto">
            <a:xfrm>
              <a:off x="1579" y="800"/>
              <a:ext cx="0" cy="2042"/>
            </a:xfrm>
            <a:prstGeom prst="line">
              <a:avLst/>
            </a:prstGeom>
            <a:noFill/>
            <a:ln w="12700">
              <a:solidFill>
                <a:schemeClr val="tx1"/>
              </a:solidFill>
              <a:prstDash val="dash"/>
              <a:round/>
              <a:headEnd/>
              <a:tailEnd/>
            </a:ln>
            <a:effectLst/>
          </p:spPr>
          <p:txBody>
            <a:bodyPr lIns="90000" tIns="46800" rIns="90000" bIns="46800">
              <a:spAutoFit/>
            </a:bodyPr>
            <a:lstStyle/>
            <a:p>
              <a:endParaRPr lang="zh-CN" altLang="en-US"/>
            </a:p>
          </p:txBody>
        </p:sp>
        <p:sp>
          <p:nvSpPr>
            <p:cNvPr id="302145" name="Freeform 65"/>
            <p:cNvSpPr>
              <a:spLocks/>
            </p:cNvSpPr>
            <p:nvPr/>
          </p:nvSpPr>
          <p:spPr bwMode="auto">
            <a:xfrm>
              <a:off x="1601" y="1316"/>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2146" name="Line 66"/>
            <p:cNvSpPr>
              <a:spLocks noChangeShapeType="1"/>
            </p:cNvSpPr>
            <p:nvPr/>
          </p:nvSpPr>
          <p:spPr bwMode="auto">
            <a:xfrm>
              <a:off x="1565" y="2840"/>
              <a:ext cx="660"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2147" name="Freeform 67"/>
            <p:cNvSpPr>
              <a:spLocks/>
            </p:cNvSpPr>
            <p:nvPr/>
          </p:nvSpPr>
          <p:spPr bwMode="auto">
            <a:xfrm flipV="1">
              <a:off x="2225" y="932"/>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2148" name="Line 68"/>
            <p:cNvSpPr>
              <a:spLocks noChangeShapeType="1"/>
            </p:cNvSpPr>
            <p:nvPr/>
          </p:nvSpPr>
          <p:spPr bwMode="auto">
            <a:xfrm>
              <a:off x="2225" y="2342"/>
              <a:ext cx="624"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2149" name="Line 69"/>
            <p:cNvSpPr>
              <a:spLocks noChangeShapeType="1"/>
            </p:cNvSpPr>
            <p:nvPr/>
          </p:nvSpPr>
          <p:spPr bwMode="auto">
            <a:xfrm flipV="1">
              <a:off x="2849" y="1316"/>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2150" name="Line 70"/>
            <p:cNvSpPr>
              <a:spLocks noChangeShapeType="1"/>
            </p:cNvSpPr>
            <p:nvPr/>
          </p:nvSpPr>
          <p:spPr bwMode="auto">
            <a:xfrm>
              <a:off x="2849"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2151" name="Line 71"/>
            <p:cNvSpPr>
              <a:spLocks noChangeShapeType="1"/>
            </p:cNvSpPr>
            <p:nvPr/>
          </p:nvSpPr>
          <p:spPr bwMode="auto">
            <a:xfrm flipV="1">
              <a:off x="2225"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2152" name="Line 72"/>
            <p:cNvSpPr>
              <a:spLocks noChangeShapeType="1"/>
            </p:cNvSpPr>
            <p:nvPr/>
          </p:nvSpPr>
          <p:spPr bwMode="auto">
            <a:xfrm flipV="1">
              <a:off x="2225" y="932"/>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2153" name="Line 73"/>
            <p:cNvSpPr>
              <a:spLocks noChangeShapeType="1"/>
            </p:cNvSpPr>
            <p:nvPr/>
          </p:nvSpPr>
          <p:spPr bwMode="auto">
            <a:xfrm>
              <a:off x="2245" y="845"/>
              <a:ext cx="0" cy="2042"/>
            </a:xfrm>
            <a:prstGeom prst="line">
              <a:avLst/>
            </a:prstGeom>
            <a:noFill/>
            <a:ln w="12700">
              <a:solidFill>
                <a:srgbClr val="0033CC"/>
              </a:solidFill>
              <a:prstDash val="dash"/>
              <a:round/>
              <a:headEnd/>
              <a:tailEnd/>
            </a:ln>
            <a:effectLst/>
          </p:spPr>
          <p:txBody>
            <a:bodyPr lIns="90000" tIns="46800" rIns="90000" bIns="46800">
              <a:spAutoFit/>
            </a:bodyPr>
            <a:lstStyle/>
            <a:p>
              <a:endParaRPr lang="zh-CN" altLang="en-US"/>
            </a:p>
          </p:txBody>
        </p:sp>
        <p:sp>
          <p:nvSpPr>
            <p:cNvPr id="302154" name="Line 74"/>
            <p:cNvSpPr>
              <a:spLocks noChangeShapeType="1"/>
            </p:cNvSpPr>
            <p:nvPr/>
          </p:nvSpPr>
          <p:spPr bwMode="auto">
            <a:xfrm>
              <a:off x="2835" y="800"/>
              <a:ext cx="0" cy="2064"/>
            </a:xfrm>
            <a:prstGeom prst="line">
              <a:avLst/>
            </a:prstGeom>
            <a:noFill/>
            <a:ln w="12700">
              <a:solidFill>
                <a:schemeClr val="tx1"/>
              </a:solidFill>
              <a:prstDash val="dash"/>
              <a:round/>
              <a:headEnd/>
              <a:tailEnd/>
            </a:ln>
            <a:effectLst/>
          </p:spPr>
          <p:txBody>
            <a:bodyPr lIns="90000" tIns="46800" rIns="90000" bIns="46800">
              <a:spAutoFit/>
            </a:bodyPr>
            <a:lstStyle/>
            <a:p>
              <a:endParaRPr lang="zh-CN" altLang="en-US"/>
            </a:p>
          </p:txBody>
        </p:sp>
      </p:grpSp>
      <p:sp>
        <p:nvSpPr>
          <p:cNvPr id="302155" name="Rectangle 75"/>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8" name="Group 106"/>
          <p:cNvGrpSpPr>
            <a:grpSpLocks/>
          </p:cNvGrpSpPr>
          <p:nvPr/>
        </p:nvGrpSpPr>
        <p:grpSpPr bwMode="auto">
          <a:xfrm>
            <a:off x="6354234" y="401638"/>
            <a:ext cx="6174317" cy="2235200"/>
            <a:chOff x="1610" y="1162"/>
            <a:chExt cx="2917" cy="1408"/>
          </a:xfrm>
        </p:grpSpPr>
        <p:grpSp>
          <p:nvGrpSpPr>
            <p:cNvPr id="9" name="Group 107"/>
            <p:cNvGrpSpPr>
              <a:grpSpLocks/>
            </p:cNvGrpSpPr>
            <p:nvPr/>
          </p:nvGrpSpPr>
          <p:grpSpPr bwMode="auto">
            <a:xfrm>
              <a:off x="1610" y="1162"/>
              <a:ext cx="2917" cy="1408"/>
              <a:chOff x="336" y="1712"/>
              <a:chExt cx="2736" cy="1408"/>
            </a:xfrm>
          </p:grpSpPr>
          <p:sp>
            <p:nvSpPr>
              <p:cNvPr id="302188" name="Text Box 108"/>
              <p:cNvSpPr txBox="1">
                <a:spLocks noChangeArrowheads="1"/>
              </p:cNvSpPr>
              <p:nvPr/>
            </p:nvSpPr>
            <p:spPr bwMode="auto">
              <a:xfrm>
                <a:off x="2487" y="1958"/>
                <a:ext cx="585"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O2</a:t>
                </a:r>
              </a:p>
            </p:txBody>
          </p:sp>
          <p:grpSp>
            <p:nvGrpSpPr>
              <p:cNvPr id="10" name="Group 109"/>
              <p:cNvGrpSpPr>
                <a:grpSpLocks/>
              </p:cNvGrpSpPr>
              <p:nvPr/>
            </p:nvGrpSpPr>
            <p:grpSpPr bwMode="auto">
              <a:xfrm>
                <a:off x="624" y="2088"/>
                <a:ext cx="2064" cy="1032"/>
                <a:chOff x="624" y="2088"/>
                <a:chExt cx="2064" cy="1032"/>
              </a:xfrm>
            </p:grpSpPr>
            <p:grpSp>
              <p:nvGrpSpPr>
                <p:cNvPr id="11" name="Group 110"/>
                <p:cNvGrpSpPr>
                  <a:grpSpLocks/>
                </p:cNvGrpSpPr>
                <p:nvPr/>
              </p:nvGrpSpPr>
              <p:grpSpPr bwMode="auto">
                <a:xfrm>
                  <a:off x="863" y="2088"/>
                  <a:ext cx="402" cy="329"/>
                  <a:chOff x="671" y="2799"/>
                  <a:chExt cx="402" cy="346"/>
                </a:xfrm>
              </p:grpSpPr>
              <p:sp>
                <p:nvSpPr>
                  <p:cNvPr id="302191" name="Rectangle 111"/>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02192" name="Oval 112"/>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grpSp>
              <p:nvGrpSpPr>
                <p:cNvPr id="12" name="Group 113"/>
                <p:cNvGrpSpPr>
                  <a:grpSpLocks/>
                </p:cNvGrpSpPr>
                <p:nvPr/>
              </p:nvGrpSpPr>
              <p:grpSpPr bwMode="auto">
                <a:xfrm>
                  <a:off x="1776" y="2088"/>
                  <a:ext cx="402" cy="329"/>
                  <a:chOff x="671" y="2799"/>
                  <a:chExt cx="402" cy="346"/>
                </a:xfrm>
              </p:grpSpPr>
              <p:sp>
                <p:nvSpPr>
                  <p:cNvPr id="302194" name="Rectangle 114"/>
                  <p:cNvSpPr>
                    <a:spLocks noChangeArrowheads="1"/>
                  </p:cNvSpPr>
                  <p:nvPr/>
                </p:nvSpPr>
                <p:spPr bwMode="auto">
                  <a:xfrm>
                    <a:off x="671" y="2853"/>
                    <a:ext cx="81" cy="24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02195" name="Oval 115"/>
                  <p:cNvSpPr>
                    <a:spLocks noChangeArrowheads="1"/>
                  </p:cNvSpPr>
                  <p:nvPr/>
                </p:nvSpPr>
                <p:spPr bwMode="auto">
                  <a:xfrm>
                    <a:off x="960" y="2799"/>
                    <a:ext cx="113" cy="34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grpSp>
            <p:sp>
              <p:nvSpPr>
                <p:cNvPr id="302196" name="Line 116"/>
                <p:cNvSpPr>
                  <a:spLocks noChangeShapeType="1"/>
                </p:cNvSpPr>
                <p:nvPr/>
              </p:nvSpPr>
              <p:spPr bwMode="auto">
                <a:xfrm>
                  <a:off x="1248"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2197" name="Rectangle 117"/>
                <p:cNvSpPr>
                  <a:spLocks noChangeArrowheads="1"/>
                </p:cNvSpPr>
                <p:nvPr/>
              </p:nvSpPr>
              <p:spPr bwMode="auto">
                <a:xfrm>
                  <a:off x="1440" y="2491"/>
                  <a:ext cx="96" cy="234"/>
                </a:xfrm>
                <a:prstGeom prst="rect">
                  <a:avLst/>
                </a:prstGeom>
                <a:noFill/>
                <a:ln w="38100">
                  <a:solidFill>
                    <a:schemeClr val="tx1"/>
                  </a:solidFill>
                  <a:miter lim="800000"/>
                  <a:headEnd/>
                  <a:tailEnd/>
                </a:ln>
                <a:effectLst/>
              </p:spPr>
              <p:txBody>
                <a:bodyPr lIns="90000" tIns="46800" rIns="90000" bIns="46800" anchor="ctr">
                  <a:spAutoFit/>
                </a:bodyPr>
                <a:lstStyle/>
                <a:p>
                  <a:endParaRPr lang="zh-CN" altLang="en-US"/>
                </a:p>
              </p:txBody>
            </p:sp>
            <p:sp>
              <p:nvSpPr>
                <p:cNvPr id="302198" name="Line 118"/>
                <p:cNvSpPr>
                  <a:spLocks noChangeShapeType="1"/>
                </p:cNvSpPr>
                <p:nvPr/>
              </p:nvSpPr>
              <p:spPr bwMode="auto">
                <a:xfrm>
                  <a:off x="1488" y="2253"/>
                  <a:ext cx="0" cy="22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2199" name="Line 119"/>
                <p:cNvSpPr>
                  <a:spLocks noChangeShapeType="1"/>
                </p:cNvSpPr>
                <p:nvPr/>
              </p:nvSpPr>
              <p:spPr bwMode="auto">
                <a:xfrm>
                  <a:off x="1488" y="2736"/>
                  <a:ext cx="0" cy="247"/>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2200" name="Line 120"/>
                <p:cNvSpPr>
                  <a:spLocks noChangeShapeType="1"/>
                </p:cNvSpPr>
                <p:nvPr/>
              </p:nvSpPr>
              <p:spPr bwMode="auto">
                <a:xfrm>
                  <a:off x="1824"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2201" name="Line 121"/>
                <p:cNvSpPr>
                  <a:spLocks noChangeShapeType="1"/>
                </p:cNvSpPr>
                <p:nvPr/>
              </p:nvSpPr>
              <p:spPr bwMode="auto">
                <a:xfrm>
                  <a:off x="1920" y="2846"/>
                  <a:ext cx="0" cy="274"/>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2202" name="Line 122"/>
                <p:cNvSpPr>
                  <a:spLocks noChangeShapeType="1"/>
                </p:cNvSpPr>
                <p:nvPr/>
              </p:nvSpPr>
              <p:spPr bwMode="auto">
                <a:xfrm flipH="1">
                  <a:off x="624" y="2983"/>
                  <a:ext cx="120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2203" name="Line 123"/>
                <p:cNvSpPr>
                  <a:spLocks noChangeShapeType="1"/>
                </p:cNvSpPr>
                <p:nvPr/>
              </p:nvSpPr>
              <p:spPr bwMode="auto">
                <a:xfrm flipV="1">
                  <a:off x="624"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2204" name="Line 124"/>
                <p:cNvSpPr>
                  <a:spLocks noChangeShapeType="1"/>
                </p:cNvSpPr>
                <p:nvPr/>
              </p:nvSpPr>
              <p:spPr bwMode="auto">
                <a:xfrm>
                  <a:off x="624" y="2253"/>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2205" name="Line 125"/>
                <p:cNvSpPr>
                  <a:spLocks noChangeShapeType="1"/>
                </p:cNvSpPr>
                <p:nvPr/>
              </p:nvSpPr>
              <p:spPr bwMode="auto">
                <a:xfrm>
                  <a:off x="1920" y="2983"/>
                  <a:ext cx="43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2206" name="Line 126"/>
                <p:cNvSpPr>
                  <a:spLocks noChangeShapeType="1"/>
                </p:cNvSpPr>
                <p:nvPr/>
              </p:nvSpPr>
              <p:spPr bwMode="auto">
                <a:xfrm>
                  <a:off x="2160" y="2253"/>
                  <a:ext cx="52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2207" name="Line 127"/>
                <p:cNvSpPr>
                  <a:spLocks noChangeShapeType="1"/>
                </p:cNvSpPr>
                <p:nvPr/>
              </p:nvSpPr>
              <p:spPr bwMode="auto">
                <a:xfrm>
                  <a:off x="2352" y="2253"/>
                  <a:ext cx="0" cy="73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02208" name="Text Box 128"/>
              <p:cNvSpPr txBox="1">
                <a:spLocks noChangeArrowheads="1"/>
              </p:cNvSpPr>
              <p:nvPr/>
            </p:nvSpPr>
            <p:spPr bwMode="auto">
              <a:xfrm>
                <a:off x="816"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1</a:t>
                </a:r>
              </a:p>
            </p:txBody>
          </p:sp>
          <p:sp>
            <p:nvSpPr>
              <p:cNvPr id="302209" name="Text Box 129"/>
              <p:cNvSpPr txBox="1">
                <a:spLocks noChangeArrowheads="1"/>
              </p:cNvSpPr>
              <p:nvPr/>
            </p:nvSpPr>
            <p:spPr bwMode="auto">
              <a:xfrm>
                <a:off x="1728" y="1712"/>
                <a:ext cx="245"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G</a:t>
                </a:r>
                <a:r>
                  <a:rPr kumimoji="1" lang="en-US" altLang="zh-CN" sz="2600" b="1" baseline="-20000">
                    <a:latin typeface="Times New Roman" pitchFamily="18" charset="0"/>
                  </a:rPr>
                  <a:t>2</a:t>
                </a:r>
              </a:p>
            </p:txBody>
          </p:sp>
          <p:sp>
            <p:nvSpPr>
              <p:cNvPr id="302210" name="Text Box 130"/>
              <p:cNvSpPr txBox="1">
                <a:spLocks noChangeArrowheads="1"/>
              </p:cNvSpPr>
              <p:nvPr/>
            </p:nvSpPr>
            <p:spPr bwMode="auto">
              <a:xfrm>
                <a:off x="1344" y="1917"/>
                <a:ext cx="272" cy="312"/>
              </a:xfrm>
              <a:prstGeom prst="rect">
                <a:avLst/>
              </a:prstGeom>
              <a:noFill/>
              <a:ln w="28575">
                <a:noFill/>
                <a:miter lim="800000"/>
                <a:headEnd/>
                <a:tailEnd/>
              </a:ln>
              <a:effectLst/>
            </p:spPr>
            <p:txBody>
              <a:bodyPr wrap="none"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O1</a:t>
                </a:r>
              </a:p>
            </p:txBody>
          </p:sp>
          <p:sp>
            <p:nvSpPr>
              <p:cNvPr id="302211" name="Text Box 131"/>
              <p:cNvSpPr txBox="1">
                <a:spLocks noChangeArrowheads="1"/>
              </p:cNvSpPr>
              <p:nvPr/>
            </p:nvSpPr>
            <p:spPr bwMode="auto">
              <a:xfrm>
                <a:off x="336" y="2004"/>
                <a:ext cx="249" cy="312"/>
              </a:xfrm>
              <a:prstGeom prst="rect">
                <a:avLst/>
              </a:prstGeom>
              <a:noFill/>
              <a:ln w="28575">
                <a:noFill/>
                <a:miter lim="800000"/>
                <a:headEnd/>
                <a:tailEnd/>
              </a:ln>
              <a:effectLst/>
            </p:spPr>
            <p:txBody>
              <a:bodyPr lIns="90000" tIns="46800" rIns="90000" bIns="46800">
                <a:spAutoFit/>
              </a:bodyPr>
              <a:lstStyle/>
              <a:p>
                <a:r>
                  <a:rPr kumimoji="1" lang="en-US" altLang="zh-CN" sz="2600" b="1" i="1">
                    <a:latin typeface="Monotype Corsiva" pitchFamily="66" charset="0"/>
                  </a:rPr>
                  <a:t>v</a:t>
                </a:r>
                <a:r>
                  <a:rPr kumimoji="1" lang="en-US" altLang="zh-CN" sz="2600" b="1" baseline="-25000">
                    <a:latin typeface="Times New Roman" pitchFamily="18" charset="0"/>
                  </a:rPr>
                  <a:t>I</a:t>
                </a:r>
              </a:p>
            </p:txBody>
          </p:sp>
          <p:sp>
            <p:nvSpPr>
              <p:cNvPr id="302212" name="Rectangle 132"/>
              <p:cNvSpPr>
                <a:spLocks noChangeArrowheads="1"/>
              </p:cNvSpPr>
              <p:nvPr/>
            </p:nvSpPr>
            <p:spPr bwMode="auto">
              <a:xfrm>
                <a:off x="912"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302213" name="Rectangle 133"/>
              <p:cNvSpPr>
                <a:spLocks noChangeArrowheads="1"/>
              </p:cNvSpPr>
              <p:nvPr/>
            </p:nvSpPr>
            <p:spPr bwMode="auto">
              <a:xfrm>
                <a:off x="1824" y="2000"/>
                <a:ext cx="154"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sym typeface="Wingdings" pitchFamily="2" charset="2"/>
                  </a:rPr>
                  <a:t>1</a:t>
                </a:r>
              </a:p>
            </p:txBody>
          </p:sp>
          <p:sp>
            <p:nvSpPr>
              <p:cNvPr id="302214" name="Rectangle 134"/>
              <p:cNvSpPr>
                <a:spLocks noChangeArrowheads="1"/>
              </p:cNvSpPr>
              <p:nvPr/>
            </p:nvSpPr>
            <p:spPr bwMode="auto">
              <a:xfrm>
                <a:off x="1200" y="2432"/>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R</a:t>
                </a:r>
              </a:p>
            </p:txBody>
          </p:sp>
          <p:sp>
            <p:nvSpPr>
              <p:cNvPr id="302215" name="Rectangle 135"/>
              <p:cNvSpPr>
                <a:spLocks noChangeArrowheads="1"/>
              </p:cNvSpPr>
              <p:nvPr/>
            </p:nvSpPr>
            <p:spPr bwMode="auto">
              <a:xfrm>
                <a:off x="1763" y="2576"/>
                <a:ext cx="187"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rPr>
                  <a:t>C</a:t>
                </a:r>
              </a:p>
            </p:txBody>
          </p:sp>
        </p:grpSp>
        <p:sp>
          <p:nvSpPr>
            <p:cNvPr id="302216" name="Rectangle 136"/>
            <p:cNvSpPr>
              <a:spLocks noChangeArrowheads="1"/>
            </p:cNvSpPr>
            <p:nvPr/>
          </p:nvSpPr>
          <p:spPr bwMode="auto">
            <a:xfrm>
              <a:off x="2744" y="1570"/>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sp>
          <p:nvSpPr>
            <p:cNvPr id="302217" name="Rectangle 137"/>
            <p:cNvSpPr>
              <a:spLocks noChangeArrowheads="1"/>
            </p:cNvSpPr>
            <p:nvPr/>
          </p:nvSpPr>
          <p:spPr bwMode="auto">
            <a:xfrm>
              <a:off x="2744" y="2251"/>
              <a:ext cx="141" cy="312"/>
            </a:xfrm>
            <a:prstGeom prst="rect">
              <a:avLst/>
            </a:prstGeom>
            <a:noFill/>
            <a:ln w="28575">
              <a:noFill/>
              <a:miter lim="800000"/>
              <a:headEnd/>
              <a:tailEnd/>
            </a:ln>
            <a:effectLst/>
          </p:spPr>
          <p:txBody>
            <a:bodyPr wrap="none" lIns="90000" tIns="46800" rIns="90000" bIns="46800">
              <a:spAutoFit/>
            </a:bodyPr>
            <a:lstStyle/>
            <a:p>
              <a:r>
                <a:rPr kumimoji="1" lang="en-US" altLang="zh-CN" sz="2600" b="1">
                  <a:latin typeface="Times New Roman" pitchFamily="18" charset="0"/>
                  <a:cs typeface="Times New Roman" pitchFamily="18" charset="0"/>
                </a:rPr>
                <a:t>•</a:t>
              </a:r>
            </a:p>
          </p:txBody>
        </p:sp>
      </p:grpSp>
      <p:sp>
        <p:nvSpPr>
          <p:cNvPr id="302218" name="Rectangle 138"/>
          <p:cNvSpPr>
            <a:spLocks noChangeArrowheads="1"/>
          </p:cNvSpPr>
          <p:nvPr/>
        </p:nvSpPr>
        <p:spPr bwMode="auto">
          <a:xfrm>
            <a:off x="10703984" y="1117601"/>
            <a:ext cx="29717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t>•</a:t>
            </a:r>
          </a:p>
        </p:txBody>
      </p:sp>
      <p:sp>
        <p:nvSpPr>
          <p:cNvPr id="302219" name="Text Box 139"/>
          <p:cNvSpPr txBox="1">
            <a:spLocks noChangeArrowheads="1"/>
          </p:cNvSpPr>
          <p:nvPr/>
        </p:nvSpPr>
        <p:spPr bwMode="auto">
          <a:xfrm>
            <a:off x="431800" y="6183314"/>
            <a:ext cx="10272184" cy="463846"/>
          </a:xfrm>
          <a:prstGeom prst="rect">
            <a:avLst/>
          </a:prstGeom>
          <a:noFill/>
          <a:ln w="28575">
            <a:solidFill>
              <a:srgbClr val="FF00FF"/>
            </a:solidFill>
            <a:miter lim="800000"/>
            <a:headEnd/>
            <a:tailEnd/>
          </a:ln>
          <a:effectLst/>
        </p:spPr>
        <p:txBody>
          <a:bodyPr lIns="90000" tIns="46800" rIns="90000" bIns="46800">
            <a:spAutoFit/>
          </a:bodyPr>
          <a:lstStyle/>
          <a:p>
            <a:pPr algn="ctr"/>
            <a:r>
              <a:rPr kumimoji="1" lang="zh-CN" altLang="en-US" sz="2400" b="1">
                <a:solidFill>
                  <a:srgbClr val="CC3300"/>
                </a:solidFill>
                <a:latin typeface="Times New Roman" pitchFamily="18" charset="0"/>
              </a:rPr>
              <a:t>三要素法</a:t>
            </a:r>
            <a:r>
              <a:rPr kumimoji="1" lang="zh-CN" altLang="en-US" sz="2400" b="1">
                <a:solidFill>
                  <a:schemeClr val="tx2"/>
                </a:solidFill>
                <a:latin typeface="Times New Roman" pitchFamily="18" charset="0"/>
              </a:rPr>
              <a:t>见阎石主编</a:t>
            </a:r>
            <a:r>
              <a:rPr kumimoji="1" lang="en-US" altLang="zh-CN" sz="2400" b="1">
                <a:solidFill>
                  <a:schemeClr val="tx2"/>
                </a:solidFill>
                <a:latin typeface="Times New Roman" pitchFamily="18" charset="0"/>
              </a:rPr>
              <a:t>《</a:t>
            </a:r>
            <a:r>
              <a:rPr kumimoji="1" lang="zh-CN" altLang="en-US" sz="2400" b="1">
                <a:solidFill>
                  <a:schemeClr val="tx2"/>
                </a:solidFill>
                <a:latin typeface="Times New Roman" pitchFamily="18" charset="0"/>
              </a:rPr>
              <a:t>数字电子技术基础</a:t>
            </a:r>
            <a:r>
              <a:rPr kumimoji="1" lang="en-US" altLang="zh-CN" sz="2400" b="1">
                <a:solidFill>
                  <a:schemeClr val="tx2"/>
                </a:solidFill>
                <a:latin typeface="Times New Roman" pitchFamily="18" charset="0"/>
              </a:rPr>
              <a:t>》 P274~275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02085"/>
                                        </p:tgtEl>
                                        <p:attrNameLst>
                                          <p:attrName>style.visibility</p:attrName>
                                        </p:attrNameLst>
                                      </p:cBhvr>
                                      <p:to>
                                        <p:strVal val="visible"/>
                                      </p:to>
                                    </p:se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302101"/>
                                        </p:tgtEl>
                                        <p:attrNameLst>
                                          <p:attrName>style.visibility</p:attrName>
                                        </p:attrNameLst>
                                      </p:cBhvr>
                                      <p:to>
                                        <p:strVal val="visible"/>
                                      </p:to>
                                    </p:set>
                                    <p:animEffect transition="in" filter="wipe(left)">
                                      <p:cBhvr>
                                        <p:cTn id="15" dur="500"/>
                                        <p:tgtEl>
                                          <p:spTgt spid="30210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02219"/>
                                        </p:tgtEl>
                                        <p:attrNameLst>
                                          <p:attrName>style.visibility</p:attrName>
                                        </p:attrNameLst>
                                      </p:cBhvr>
                                      <p:to>
                                        <p:strVal val="visible"/>
                                      </p:to>
                                    </p:set>
                                    <p:animEffect transition="in" filter="wipe(left)">
                                      <p:cBhvr>
                                        <p:cTn id="20" dur="500"/>
                                        <p:tgtEl>
                                          <p:spTgt spid="302219"/>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302102"/>
                                        </p:tgtEl>
                                        <p:attrNameLst>
                                          <p:attrName>style.visibility</p:attrName>
                                        </p:attrNameLst>
                                      </p:cBhvr>
                                      <p:to>
                                        <p:strVal val="visible"/>
                                      </p:to>
                                    </p:set>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302103"/>
                                        </p:tgtEl>
                                        <p:attrNameLst>
                                          <p:attrName>style.visibility</p:attrName>
                                        </p:attrNameLst>
                                      </p:cBhvr>
                                      <p:to>
                                        <p:strVal val="visible"/>
                                      </p:to>
                                    </p:set>
                                    <p:anim calcmode="lin" valueType="num">
                                      <p:cBhvr additive="base">
                                        <p:cTn id="28" dur="500" fill="hold"/>
                                        <p:tgtEl>
                                          <p:spTgt spid="302103"/>
                                        </p:tgtEl>
                                        <p:attrNameLst>
                                          <p:attrName>ppt_x</p:attrName>
                                        </p:attrNameLst>
                                      </p:cBhvr>
                                      <p:tavLst>
                                        <p:tav tm="0">
                                          <p:val>
                                            <p:strVal val="#ppt_x"/>
                                          </p:val>
                                        </p:tav>
                                        <p:tav tm="100000">
                                          <p:val>
                                            <p:strVal val="#ppt_x"/>
                                          </p:val>
                                        </p:tav>
                                      </p:tavLst>
                                    </p:anim>
                                    <p:anim calcmode="lin" valueType="num">
                                      <p:cBhvr additive="base">
                                        <p:cTn id="29" dur="500" fill="hold"/>
                                        <p:tgtEl>
                                          <p:spTgt spid="30210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302155"/>
                                        </p:tgtEl>
                                        <p:attrNameLst>
                                          <p:attrName>style.visibility</p:attrName>
                                        </p:attrNameLst>
                                      </p:cBhvr>
                                      <p:to>
                                        <p:strVal val="visible"/>
                                      </p:to>
                                    </p:set>
                                    <p:anim calcmode="lin" valueType="num">
                                      <p:cBhvr additive="base">
                                        <p:cTn id="33" dur="500" fill="hold"/>
                                        <p:tgtEl>
                                          <p:spTgt spid="302155"/>
                                        </p:tgtEl>
                                        <p:attrNameLst>
                                          <p:attrName>ppt_x</p:attrName>
                                        </p:attrNameLst>
                                      </p:cBhvr>
                                      <p:tavLst>
                                        <p:tav tm="0">
                                          <p:val>
                                            <p:strVal val="#ppt_x"/>
                                          </p:val>
                                        </p:tav>
                                        <p:tav tm="100000">
                                          <p:val>
                                            <p:strVal val="#ppt_x"/>
                                          </p:val>
                                        </p:tav>
                                      </p:tavLst>
                                    </p:anim>
                                    <p:anim calcmode="lin" valueType="num">
                                      <p:cBhvr additive="base">
                                        <p:cTn id="34" dur="500" fill="hold"/>
                                        <p:tgtEl>
                                          <p:spTgt spid="3021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5" grpId="0" autoUpdateAnimBg="0"/>
      <p:bldP spid="302102" grpId="0" autoUpdateAnimBg="0"/>
      <p:bldP spid="302155" grpId="0" autoUpdateAnimBg="0"/>
      <p:bldP spid="30221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灯片编号占位符 3"/>
          <p:cNvSpPr>
            <a:spLocks noGrp="1"/>
          </p:cNvSpPr>
          <p:nvPr>
            <p:ph type="sldNum" sz="quarter" idx="11"/>
          </p:nvPr>
        </p:nvSpPr>
        <p:spPr/>
        <p:txBody>
          <a:bodyPr/>
          <a:lstStyle/>
          <a:p>
            <a:fld id="{8B1BFC39-C14B-4FF7-9BD4-CAD69A5A30FA}" type="slidenum">
              <a:rPr lang="en-US" altLang="zh-CN"/>
              <a:pPr/>
              <a:t>45</a:t>
            </a:fld>
            <a:endParaRPr lang="en-US" altLang="zh-CN"/>
          </a:p>
        </p:txBody>
      </p:sp>
      <p:sp>
        <p:nvSpPr>
          <p:cNvPr id="303108" name="Text Box 4"/>
          <p:cNvSpPr txBox="1">
            <a:spLocks noChangeArrowheads="1"/>
          </p:cNvSpPr>
          <p:nvPr/>
        </p:nvSpPr>
        <p:spPr bwMode="auto">
          <a:xfrm>
            <a:off x="6705600" y="420689"/>
            <a:ext cx="4470400" cy="1017844"/>
          </a:xfrm>
          <a:prstGeom prst="rect">
            <a:avLst/>
          </a:prstGeom>
          <a:noFill/>
          <a:ln w="28575">
            <a:noFill/>
            <a:miter lim="800000"/>
            <a:headEnd/>
            <a:tailEnd/>
          </a:ln>
          <a:effectLst/>
        </p:spPr>
        <p:txBody>
          <a:bodyPr lIns="90000" tIns="46800" rIns="90000" bIns="46800">
            <a:spAutoFit/>
          </a:bodyPr>
          <a:lstStyle/>
          <a:p>
            <a:pPr>
              <a:lnSpc>
                <a:spcPct val="115000"/>
              </a:lnSpc>
              <a:spcBef>
                <a:spcPct val="20000"/>
              </a:spcBef>
            </a:pPr>
            <a:r>
              <a:rPr kumimoji="1" lang="zh-CN" altLang="en-US" sz="2400" b="1">
                <a:latin typeface="Times New Roman" pitchFamily="18" charset="0"/>
              </a:rPr>
              <a:t>求</a:t>
            </a:r>
            <a:r>
              <a:rPr kumimoji="1" lang="en-US" altLang="zh-CN" sz="2400" b="1">
                <a:latin typeface="Times New Roman" pitchFamily="18" charset="0"/>
              </a:rPr>
              <a:t>T</a:t>
            </a:r>
            <a:r>
              <a:rPr kumimoji="1" lang="en-US" altLang="zh-CN" sz="2400" b="1" baseline="-25000">
                <a:latin typeface="Times New Roman" pitchFamily="18" charset="0"/>
              </a:rPr>
              <a:t>1</a:t>
            </a:r>
            <a:r>
              <a:rPr kumimoji="1" lang="en-US" altLang="zh-CN" sz="2400" b="1">
                <a:latin typeface="Times New Roman" pitchFamily="18" charset="0"/>
              </a:rPr>
              <a:t>: </a:t>
            </a:r>
            <a:r>
              <a:rPr kumimoji="1" lang="en-US" altLang="zh-CN" sz="2400" b="1" i="1">
                <a:latin typeface="Times New Roman" pitchFamily="18" charset="0"/>
              </a:rPr>
              <a:t>t</a:t>
            </a:r>
            <a:r>
              <a:rPr kumimoji="1" lang="en-US" altLang="zh-CN" sz="2400" b="1" i="1" baseline="-25000">
                <a:latin typeface="Times New Roman" pitchFamily="18" charset="0"/>
              </a:rPr>
              <a:t>1</a:t>
            </a:r>
            <a:r>
              <a:rPr kumimoji="1" lang="zh-CN" altLang="en-US" sz="2400" b="1">
                <a:latin typeface="Times New Roman" pitchFamily="18" charset="0"/>
              </a:rPr>
              <a:t>为时间起点</a:t>
            </a:r>
            <a:r>
              <a:rPr kumimoji="1" lang="en-US" altLang="zh-CN" sz="2400" b="1">
                <a:latin typeface="Times New Roman" pitchFamily="18" charset="0"/>
              </a:rPr>
              <a:t>0</a:t>
            </a:r>
            <a:r>
              <a:rPr kumimoji="1" lang="en-US" altLang="zh-CN" sz="2400" b="1" baseline="30000">
                <a:latin typeface="Times New Roman" pitchFamily="18" charset="0"/>
              </a:rPr>
              <a:t>+</a:t>
            </a:r>
            <a:r>
              <a:rPr kumimoji="1" lang="zh-CN" altLang="en-US" sz="2400" b="1">
                <a:latin typeface="Times New Roman" pitchFamily="18" charset="0"/>
              </a:rPr>
              <a:t>；</a:t>
            </a:r>
          </a:p>
          <a:p>
            <a:pPr>
              <a:lnSpc>
                <a:spcPct val="115000"/>
              </a:lnSpc>
              <a:spcBef>
                <a:spcPct val="20000"/>
              </a:spcBef>
            </a:pPr>
            <a:r>
              <a:rPr kumimoji="1" lang="zh-CN" altLang="en-US" sz="2400" b="1">
                <a:latin typeface="Times New Roman" pitchFamily="18" charset="0"/>
              </a:rPr>
              <a:t>求</a:t>
            </a:r>
            <a:r>
              <a:rPr kumimoji="1" lang="en-US" altLang="zh-CN" sz="2400" b="1">
                <a:latin typeface="Times New Roman" pitchFamily="18" charset="0"/>
              </a:rPr>
              <a:t>T</a:t>
            </a:r>
            <a:r>
              <a:rPr kumimoji="1" lang="en-US" altLang="zh-CN" sz="2400" b="1" baseline="-25000">
                <a:latin typeface="Times New Roman" pitchFamily="18" charset="0"/>
              </a:rPr>
              <a:t>2</a:t>
            </a:r>
            <a:r>
              <a:rPr kumimoji="1" lang="en-US" altLang="zh-CN" sz="2400" b="1">
                <a:latin typeface="Times New Roman" pitchFamily="18" charset="0"/>
              </a:rPr>
              <a:t>: </a:t>
            </a:r>
            <a:r>
              <a:rPr kumimoji="1" lang="en-US" altLang="zh-CN" sz="2400" b="1" i="1">
                <a:latin typeface="Times New Roman" pitchFamily="18" charset="0"/>
              </a:rPr>
              <a:t>t</a:t>
            </a:r>
            <a:r>
              <a:rPr kumimoji="1" lang="en-US" altLang="zh-CN" sz="2400" b="1" i="1" baseline="-25000">
                <a:latin typeface="Times New Roman" pitchFamily="18" charset="0"/>
              </a:rPr>
              <a:t>2</a:t>
            </a:r>
            <a:r>
              <a:rPr kumimoji="1" lang="zh-CN" altLang="en-US" sz="2400" b="1">
                <a:latin typeface="Times New Roman" pitchFamily="18" charset="0"/>
              </a:rPr>
              <a:t>为时间起点</a:t>
            </a:r>
            <a:r>
              <a:rPr kumimoji="1" lang="en-US" altLang="zh-CN" sz="2400" b="1">
                <a:latin typeface="Times New Roman" pitchFamily="18" charset="0"/>
              </a:rPr>
              <a:t>0</a:t>
            </a:r>
            <a:r>
              <a:rPr kumimoji="1" lang="en-US" altLang="zh-CN" sz="2400" b="1" baseline="30000">
                <a:latin typeface="Times New Roman" pitchFamily="18" charset="0"/>
              </a:rPr>
              <a:t>+</a:t>
            </a:r>
            <a:r>
              <a:rPr kumimoji="1" lang="en-US" altLang="zh-CN" sz="2400" b="1">
                <a:latin typeface="Times New Roman" pitchFamily="18" charset="0"/>
              </a:rPr>
              <a:t> </a:t>
            </a:r>
            <a:r>
              <a:rPr kumimoji="1" lang="zh-CN" altLang="en-US" sz="2400" b="1">
                <a:latin typeface="Times New Roman" pitchFamily="18" charset="0"/>
              </a:rPr>
              <a:t>；</a:t>
            </a:r>
          </a:p>
        </p:txBody>
      </p:sp>
      <p:sp>
        <p:nvSpPr>
          <p:cNvPr id="303111" name="Text Box 7"/>
          <p:cNvSpPr txBox="1">
            <a:spLocks noChangeArrowheads="1"/>
          </p:cNvSpPr>
          <p:nvPr/>
        </p:nvSpPr>
        <p:spPr bwMode="auto">
          <a:xfrm>
            <a:off x="2171701" y="4868863"/>
            <a:ext cx="1273403"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O1</a:t>
            </a: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DD</a:t>
            </a:r>
          </a:p>
        </p:txBody>
      </p:sp>
      <p:sp>
        <p:nvSpPr>
          <p:cNvPr id="303112" name="Text Box 8"/>
          <p:cNvSpPr txBox="1">
            <a:spLocks noChangeArrowheads="1"/>
          </p:cNvSpPr>
          <p:nvPr/>
        </p:nvSpPr>
        <p:spPr bwMode="auto">
          <a:xfrm>
            <a:off x="3695700" y="5915025"/>
            <a:ext cx="1727200" cy="463846"/>
          </a:xfrm>
          <a:prstGeom prst="rect">
            <a:avLst/>
          </a:prstGeom>
          <a:noFill/>
          <a:ln w="28575">
            <a:noFill/>
            <a:miter lim="800000"/>
            <a:headEnd/>
            <a:tailEnd/>
          </a:ln>
          <a:effectLst/>
        </p:spPr>
        <p:txBody>
          <a:bodyPr lIns="90000" tIns="46800" rIns="90000" bIns="46800">
            <a:spAutoFit/>
          </a:bodyPr>
          <a:lstStyle/>
          <a:p>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O2</a:t>
            </a:r>
            <a:r>
              <a:rPr kumimoji="1" lang="en-US" altLang="zh-CN" sz="2400" b="1">
                <a:solidFill>
                  <a:srgbClr val="0033CC"/>
                </a:solidFill>
                <a:latin typeface="Times New Roman" pitchFamily="18" charset="0"/>
              </a:rPr>
              <a:t>=0</a:t>
            </a:r>
            <a:endParaRPr kumimoji="1" lang="en-US" altLang="zh-CN" sz="2400" b="1" baseline="-25000">
              <a:solidFill>
                <a:srgbClr val="0033CC"/>
              </a:solidFill>
              <a:latin typeface="Times New Roman" pitchFamily="18" charset="0"/>
            </a:endParaRPr>
          </a:p>
        </p:txBody>
      </p:sp>
      <p:grpSp>
        <p:nvGrpSpPr>
          <p:cNvPr id="2" name="Group 9"/>
          <p:cNvGrpSpPr>
            <a:grpSpLocks/>
          </p:cNvGrpSpPr>
          <p:nvPr/>
        </p:nvGrpSpPr>
        <p:grpSpPr bwMode="auto">
          <a:xfrm>
            <a:off x="749300" y="5153025"/>
            <a:ext cx="3251200" cy="1447800"/>
            <a:chOff x="3648" y="2086"/>
            <a:chExt cx="1536" cy="912"/>
          </a:xfrm>
        </p:grpSpPr>
        <p:sp>
          <p:nvSpPr>
            <p:cNvPr id="303114" name="Rectangle 10"/>
            <p:cNvSpPr>
              <a:spLocks noChangeArrowheads="1"/>
            </p:cNvSpPr>
            <p:nvPr/>
          </p:nvSpPr>
          <p:spPr bwMode="auto">
            <a:xfrm>
              <a:off x="4272" y="2377"/>
              <a:ext cx="86"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03115" name="Line 11"/>
            <p:cNvSpPr>
              <a:spLocks noChangeShapeType="1"/>
            </p:cNvSpPr>
            <p:nvPr/>
          </p:nvSpPr>
          <p:spPr bwMode="auto">
            <a:xfrm>
              <a:off x="4320" y="2086"/>
              <a:ext cx="0" cy="24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3116" name="Line 12"/>
            <p:cNvSpPr>
              <a:spLocks noChangeShapeType="1"/>
            </p:cNvSpPr>
            <p:nvPr/>
          </p:nvSpPr>
          <p:spPr bwMode="auto">
            <a:xfrm>
              <a:off x="4320" y="2662"/>
              <a:ext cx="0" cy="19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3117" name="Line 13"/>
            <p:cNvSpPr>
              <a:spLocks noChangeShapeType="1"/>
            </p:cNvSpPr>
            <p:nvPr/>
          </p:nvSpPr>
          <p:spPr bwMode="auto">
            <a:xfrm>
              <a:off x="4656" y="2710"/>
              <a:ext cx="0" cy="288"/>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3118" name="Line 14"/>
            <p:cNvSpPr>
              <a:spLocks noChangeShapeType="1"/>
            </p:cNvSpPr>
            <p:nvPr/>
          </p:nvSpPr>
          <p:spPr bwMode="auto">
            <a:xfrm>
              <a:off x="4752" y="2710"/>
              <a:ext cx="0" cy="288"/>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3119" name="Line 15"/>
            <p:cNvSpPr>
              <a:spLocks noChangeShapeType="1"/>
            </p:cNvSpPr>
            <p:nvPr/>
          </p:nvSpPr>
          <p:spPr bwMode="auto">
            <a:xfrm flipH="1">
              <a:off x="3936" y="2850"/>
              <a:ext cx="720"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3120" name="Line 16"/>
            <p:cNvSpPr>
              <a:spLocks noChangeShapeType="1"/>
            </p:cNvSpPr>
            <p:nvPr/>
          </p:nvSpPr>
          <p:spPr bwMode="auto">
            <a:xfrm>
              <a:off x="4752" y="2854"/>
              <a:ext cx="43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3121" name="Text Box 17"/>
            <p:cNvSpPr txBox="1">
              <a:spLocks noChangeArrowheads="1"/>
            </p:cNvSpPr>
            <p:nvPr/>
          </p:nvSpPr>
          <p:spPr bwMode="auto">
            <a:xfrm>
              <a:off x="3648" y="2688"/>
              <a:ext cx="249"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3122" name="Text Box 18"/>
            <p:cNvSpPr txBox="1">
              <a:spLocks noChangeArrowheads="1"/>
            </p:cNvSpPr>
            <p:nvPr/>
          </p:nvSpPr>
          <p:spPr bwMode="auto">
            <a:xfrm>
              <a:off x="4023" y="2330"/>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303123" name="Text Box 19"/>
            <p:cNvSpPr txBox="1">
              <a:spLocks noChangeArrowheads="1"/>
            </p:cNvSpPr>
            <p:nvPr/>
          </p:nvSpPr>
          <p:spPr bwMode="auto">
            <a:xfrm>
              <a:off x="4752" y="2544"/>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grpSp>
      <p:graphicFrame>
        <p:nvGraphicFramePr>
          <p:cNvPr id="303124" name="Object 20"/>
          <p:cNvGraphicFramePr>
            <a:graphicFrameLocks noChangeAspect="1"/>
          </p:cNvGraphicFramePr>
          <p:nvPr/>
        </p:nvGraphicFramePr>
        <p:xfrm>
          <a:off x="6769100" y="3346450"/>
          <a:ext cx="4887384" cy="3017838"/>
        </p:xfrm>
        <a:graphic>
          <a:graphicData uri="http://schemas.openxmlformats.org/presentationml/2006/ole">
            <p:oleObj spid="_x0000_s100354" name="Equation" r:id="rId3" imgW="1638000" imgH="1346040" progId="Equation.3">
              <p:embed/>
            </p:oleObj>
          </a:graphicData>
        </a:graphic>
      </p:graphicFrame>
      <p:sp>
        <p:nvSpPr>
          <p:cNvPr id="303125" name="Line 21"/>
          <p:cNvSpPr>
            <a:spLocks noChangeShapeType="1"/>
          </p:cNvSpPr>
          <p:nvPr/>
        </p:nvSpPr>
        <p:spPr bwMode="auto">
          <a:xfrm>
            <a:off x="3321051" y="1343025"/>
            <a:ext cx="0" cy="3048000"/>
          </a:xfrm>
          <a:prstGeom prst="line">
            <a:avLst/>
          </a:prstGeom>
          <a:noFill/>
          <a:ln w="28575">
            <a:solidFill>
              <a:srgbClr val="FF0000"/>
            </a:solidFill>
            <a:prstDash val="dash"/>
            <a:round/>
            <a:headEnd/>
            <a:tailEnd/>
          </a:ln>
          <a:effectLst/>
        </p:spPr>
        <p:txBody>
          <a:bodyPr wrap="none" lIns="90000" tIns="46800" rIns="90000" bIns="46800">
            <a:spAutoFit/>
          </a:bodyPr>
          <a:lstStyle/>
          <a:p>
            <a:endParaRPr lang="zh-CN" altLang="en-US"/>
          </a:p>
        </p:txBody>
      </p:sp>
      <p:sp>
        <p:nvSpPr>
          <p:cNvPr id="303129" name="Rectangle 25"/>
          <p:cNvSpPr>
            <a:spLocks noChangeArrowheads="1"/>
          </p:cNvSpPr>
          <p:nvPr/>
        </p:nvSpPr>
        <p:spPr bwMode="auto">
          <a:xfrm>
            <a:off x="6807201" y="1385888"/>
            <a:ext cx="2840567" cy="371513"/>
          </a:xfrm>
          <a:prstGeom prst="rect">
            <a:avLst/>
          </a:prstGeom>
          <a:noFill/>
          <a:ln w="28575">
            <a:noFill/>
            <a:miter lim="800000"/>
            <a:headEnd/>
            <a:tailEnd/>
          </a:ln>
          <a:effectLst/>
        </p:spPr>
        <p:txBody>
          <a:bodyPr lIns="90000" tIns="46800" rIns="90000" bIns="46800">
            <a:spAutoFit/>
          </a:bodyPr>
          <a:lstStyle/>
          <a:p>
            <a:r>
              <a:rPr kumimoji="1" lang="zh-CN" altLang="en-US" b="1">
                <a:solidFill>
                  <a:srgbClr val="CC3300"/>
                </a:solidFill>
                <a:latin typeface="Times New Roman" pitchFamily="18" charset="0"/>
              </a:rPr>
              <a:t>计算</a:t>
            </a:r>
            <a:r>
              <a:rPr kumimoji="1" lang="en-US" altLang="zh-CN" b="1">
                <a:solidFill>
                  <a:srgbClr val="CC3300"/>
                </a:solidFill>
                <a:latin typeface="Times New Roman" pitchFamily="18" charset="0"/>
              </a:rPr>
              <a:t>T</a:t>
            </a:r>
            <a:r>
              <a:rPr kumimoji="1" lang="en-US" altLang="zh-CN" b="1" baseline="-20000">
                <a:solidFill>
                  <a:srgbClr val="CC3300"/>
                </a:solidFill>
                <a:latin typeface="Times New Roman" pitchFamily="18" charset="0"/>
              </a:rPr>
              <a:t>1</a:t>
            </a:r>
            <a:r>
              <a:rPr kumimoji="1" lang="zh-CN" altLang="en-US" b="1">
                <a:solidFill>
                  <a:srgbClr val="CC3300"/>
                </a:solidFill>
                <a:latin typeface="Times New Roman" pitchFamily="18" charset="0"/>
              </a:rPr>
              <a:t>：</a:t>
            </a:r>
          </a:p>
        </p:txBody>
      </p:sp>
      <p:sp>
        <p:nvSpPr>
          <p:cNvPr id="303130" name="Rectangle 26"/>
          <p:cNvSpPr>
            <a:spLocks noChangeArrowheads="1"/>
          </p:cNvSpPr>
          <p:nvPr/>
        </p:nvSpPr>
        <p:spPr bwMode="auto">
          <a:xfrm>
            <a:off x="1164378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03179" name="Freeform 75"/>
          <p:cNvSpPr>
            <a:spLocks/>
          </p:cNvSpPr>
          <p:nvPr/>
        </p:nvSpPr>
        <p:spPr bwMode="auto">
          <a:xfrm>
            <a:off x="2385485" y="5429251"/>
            <a:ext cx="181822" cy="371513"/>
          </a:xfrm>
          <a:custGeom>
            <a:avLst/>
            <a:gdLst/>
            <a:ahLst/>
            <a:cxnLst>
              <a:cxn ang="0">
                <a:pos x="15" y="0"/>
              </a:cxn>
              <a:cxn ang="0">
                <a:pos x="15" y="227"/>
              </a:cxn>
              <a:cxn ang="0">
                <a:pos x="106" y="363"/>
              </a:cxn>
              <a:cxn ang="0">
                <a:pos x="197" y="408"/>
              </a:cxn>
              <a:cxn ang="0">
                <a:pos x="333" y="454"/>
              </a:cxn>
              <a:cxn ang="0">
                <a:pos x="605" y="499"/>
              </a:cxn>
            </a:cxnLst>
            <a:rect l="0" t="0" r="r" b="b"/>
            <a:pathLst>
              <a:path w="605" h="499">
                <a:moveTo>
                  <a:pt x="15" y="0"/>
                </a:moveTo>
                <a:cubicBezTo>
                  <a:pt x="7" y="83"/>
                  <a:pt x="0" y="167"/>
                  <a:pt x="15" y="227"/>
                </a:cubicBezTo>
                <a:cubicBezTo>
                  <a:pt x="30" y="287"/>
                  <a:pt x="76" y="333"/>
                  <a:pt x="106" y="363"/>
                </a:cubicBezTo>
                <a:cubicBezTo>
                  <a:pt x="136" y="393"/>
                  <a:pt x="159" y="393"/>
                  <a:pt x="197" y="408"/>
                </a:cubicBezTo>
                <a:cubicBezTo>
                  <a:pt x="235" y="423"/>
                  <a:pt x="265" y="439"/>
                  <a:pt x="333" y="454"/>
                </a:cubicBezTo>
                <a:cubicBezTo>
                  <a:pt x="401" y="469"/>
                  <a:pt x="560" y="492"/>
                  <a:pt x="605" y="499"/>
                </a:cubicBezTo>
              </a:path>
            </a:pathLst>
          </a:custGeom>
          <a:noFill/>
          <a:ln w="57150" cap="flat" cmpd="sng">
            <a:solidFill>
              <a:srgbClr val="FF33CC"/>
            </a:solidFill>
            <a:prstDash val="solid"/>
            <a:round/>
            <a:headEnd type="none" w="med" len="med"/>
            <a:tailEnd type="triangle" w="med" len="med"/>
          </a:ln>
          <a:effectLst/>
        </p:spPr>
        <p:txBody>
          <a:bodyPr wrap="none" lIns="90000" tIns="46800" rIns="90000" bIns="46800">
            <a:spAutoFit/>
          </a:bodyPr>
          <a:lstStyle/>
          <a:p>
            <a:endParaRPr lang="zh-CN" altLang="en-US"/>
          </a:p>
        </p:txBody>
      </p:sp>
      <p:grpSp>
        <p:nvGrpSpPr>
          <p:cNvPr id="3" name="Group 76"/>
          <p:cNvGrpSpPr>
            <a:grpSpLocks/>
          </p:cNvGrpSpPr>
          <p:nvPr/>
        </p:nvGrpSpPr>
        <p:grpSpPr bwMode="auto">
          <a:xfrm>
            <a:off x="239184" y="836613"/>
            <a:ext cx="6299200" cy="4006850"/>
            <a:chOff x="113" y="593"/>
            <a:chExt cx="2976" cy="2524"/>
          </a:xfrm>
        </p:grpSpPr>
        <p:grpSp>
          <p:nvGrpSpPr>
            <p:cNvPr id="4" name="Group 77"/>
            <p:cNvGrpSpPr>
              <a:grpSpLocks/>
            </p:cNvGrpSpPr>
            <p:nvPr/>
          </p:nvGrpSpPr>
          <p:grpSpPr bwMode="auto">
            <a:xfrm>
              <a:off x="1474" y="2031"/>
              <a:ext cx="1353" cy="1086"/>
              <a:chOff x="1575" y="2208"/>
              <a:chExt cx="1353" cy="1086"/>
            </a:xfrm>
          </p:grpSpPr>
          <p:sp>
            <p:nvSpPr>
              <p:cNvPr id="303182" name="Text Box 78"/>
              <p:cNvSpPr txBox="1">
                <a:spLocks noChangeArrowheads="1"/>
              </p:cNvSpPr>
              <p:nvPr/>
            </p:nvSpPr>
            <p:spPr bwMode="auto">
              <a:xfrm>
                <a:off x="1575" y="3002"/>
                <a:ext cx="1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i="1" baseline="-25000">
                    <a:latin typeface="Times New Roman" pitchFamily="18" charset="0"/>
                  </a:rPr>
                  <a:t>1</a:t>
                </a:r>
              </a:p>
            </p:txBody>
          </p:sp>
          <p:sp>
            <p:nvSpPr>
              <p:cNvPr id="303183" name="Text Box 79"/>
              <p:cNvSpPr txBox="1">
                <a:spLocks noChangeArrowheads="1"/>
              </p:cNvSpPr>
              <p:nvPr/>
            </p:nvSpPr>
            <p:spPr bwMode="auto">
              <a:xfrm>
                <a:off x="2208" y="2976"/>
                <a:ext cx="1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i="1" baseline="-25000">
                    <a:latin typeface="Times New Roman" pitchFamily="18" charset="0"/>
                  </a:rPr>
                  <a:t>2</a:t>
                </a:r>
              </a:p>
            </p:txBody>
          </p:sp>
          <p:sp>
            <p:nvSpPr>
              <p:cNvPr id="303184" name="Text Box 80"/>
              <p:cNvSpPr txBox="1">
                <a:spLocks noChangeArrowheads="1"/>
              </p:cNvSpPr>
              <p:nvPr/>
            </p:nvSpPr>
            <p:spPr bwMode="auto">
              <a:xfrm>
                <a:off x="1872" y="2208"/>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1</a:t>
                </a:r>
              </a:p>
            </p:txBody>
          </p:sp>
          <p:sp>
            <p:nvSpPr>
              <p:cNvPr id="303185" name="Text Box 81"/>
              <p:cNvSpPr txBox="1">
                <a:spLocks noChangeArrowheads="1"/>
              </p:cNvSpPr>
              <p:nvPr/>
            </p:nvSpPr>
            <p:spPr bwMode="auto">
              <a:xfrm>
                <a:off x="2448" y="2208"/>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2</a:t>
                </a:r>
              </a:p>
            </p:txBody>
          </p:sp>
          <p:sp>
            <p:nvSpPr>
              <p:cNvPr id="303186" name="Line 82"/>
              <p:cNvSpPr>
                <a:spLocks noChangeShapeType="1"/>
              </p:cNvSpPr>
              <p:nvPr/>
            </p:nvSpPr>
            <p:spPr bwMode="auto">
              <a:xfrm flipH="1">
                <a:off x="1680" y="2352"/>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3187" name="Line 83"/>
              <p:cNvSpPr>
                <a:spLocks noChangeShapeType="1"/>
              </p:cNvSpPr>
              <p:nvPr/>
            </p:nvSpPr>
            <p:spPr bwMode="auto">
              <a:xfrm>
                <a:off x="2160" y="2352"/>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3188" name="Line 84"/>
              <p:cNvSpPr>
                <a:spLocks noChangeShapeType="1"/>
              </p:cNvSpPr>
              <p:nvPr/>
            </p:nvSpPr>
            <p:spPr bwMode="auto">
              <a:xfrm flipH="1">
                <a:off x="2304" y="2352"/>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3189" name="Line 85"/>
              <p:cNvSpPr>
                <a:spLocks noChangeShapeType="1"/>
              </p:cNvSpPr>
              <p:nvPr/>
            </p:nvSpPr>
            <p:spPr bwMode="auto">
              <a:xfrm>
                <a:off x="2736" y="2352"/>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sp>
          <p:nvSpPr>
            <p:cNvPr id="303190" name="Line 86"/>
            <p:cNvSpPr>
              <a:spLocks noChangeShapeType="1"/>
            </p:cNvSpPr>
            <p:nvPr/>
          </p:nvSpPr>
          <p:spPr bwMode="auto">
            <a:xfrm flipV="1">
              <a:off x="497" y="788"/>
              <a:ext cx="0" cy="81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3191" name="Line 87"/>
            <p:cNvSpPr>
              <a:spLocks noChangeShapeType="1"/>
            </p:cNvSpPr>
            <p:nvPr/>
          </p:nvSpPr>
          <p:spPr bwMode="auto">
            <a:xfrm flipV="1">
              <a:off x="497" y="1602"/>
              <a:ext cx="25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3192" name="Line 88"/>
            <p:cNvSpPr>
              <a:spLocks noChangeShapeType="1"/>
            </p:cNvSpPr>
            <p:nvPr/>
          </p:nvSpPr>
          <p:spPr bwMode="auto">
            <a:xfrm flipV="1">
              <a:off x="497" y="2161"/>
              <a:ext cx="0" cy="68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3193" name="Line 89"/>
            <p:cNvSpPr>
              <a:spLocks noChangeShapeType="1"/>
            </p:cNvSpPr>
            <p:nvPr/>
          </p:nvSpPr>
          <p:spPr bwMode="auto">
            <a:xfrm flipV="1">
              <a:off x="497" y="2841"/>
              <a:ext cx="2533" cy="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3194" name="Line 90"/>
            <p:cNvSpPr>
              <a:spLocks noChangeShapeType="1"/>
            </p:cNvSpPr>
            <p:nvPr/>
          </p:nvSpPr>
          <p:spPr bwMode="auto">
            <a:xfrm>
              <a:off x="497" y="1028"/>
              <a:ext cx="23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3195" name="Line 91"/>
            <p:cNvSpPr>
              <a:spLocks noChangeShapeType="1"/>
            </p:cNvSpPr>
            <p:nvPr/>
          </p:nvSpPr>
          <p:spPr bwMode="auto">
            <a:xfrm>
              <a:off x="497" y="1316"/>
              <a:ext cx="23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3196" name="Text Box 92"/>
            <p:cNvSpPr txBox="1">
              <a:spLocks noChangeArrowheads="1"/>
            </p:cNvSpPr>
            <p:nvPr/>
          </p:nvSpPr>
          <p:spPr bwMode="auto">
            <a:xfrm>
              <a:off x="113" y="884"/>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3197" name="Text Box 93"/>
            <p:cNvSpPr txBox="1">
              <a:spLocks noChangeArrowheads="1"/>
            </p:cNvSpPr>
            <p:nvPr/>
          </p:nvSpPr>
          <p:spPr bwMode="auto">
            <a:xfrm>
              <a:off x="113" y="1172"/>
              <a:ext cx="438"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303198" name="Text Box 94"/>
            <p:cNvSpPr txBox="1">
              <a:spLocks noChangeArrowheads="1"/>
            </p:cNvSpPr>
            <p:nvPr/>
          </p:nvSpPr>
          <p:spPr bwMode="auto">
            <a:xfrm>
              <a:off x="296" y="593"/>
              <a:ext cx="249"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3199" name="Text Box 95"/>
            <p:cNvSpPr txBox="1">
              <a:spLocks noChangeArrowheads="1"/>
            </p:cNvSpPr>
            <p:nvPr/>
          </p:nvSpPr>
          <p:spPr bwMode="auto">
            <a:xfrm>
              <a:off x="257" y="1888"/>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O2</a:t>
              </a:r>
            </a:p>
          </p:txBody>
        </p:sp>
        <p:sp>
          <p:nvSpPr>
            <p:cNvPr id="303200" name="Line 96"/>
            <p:cNvSpPr>
              <a:spLocks noChangeShapeType="1"/>
            </p:cNvSpPr>
            <p:nvPr/>
          </p:nvSpPr>
          <p:spPr bwMode="auto">
            <a:xfrm>
              <a:off x="497" y="2342"/>
              <a:ext cx="23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3201" name="Text Box 97"/>
            <p:cNvSpPr txBox="1">
              <a:spLocks noChangeArrowheads="1"/>
            </p:cNvSpPr>
            <p:nvPr/>
          </p:nvSpPr>
          <p:spPr bwMode="auto">
            <a:xfrm>
              <a:off x="113" y="2319"/>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3202" name="Line 98"/>
            <p:cNvSpPr>
              <a:spLocks noChangeShapeType="1"/>
            </p:cNvSpPr>
            <p:nvPr/>
          </p:nvSpPr>
          <p:spPr bwMode="auto">
            <a:xfrm>
              <a:off x="989" y="845"/>
              <a:ext cx="0" cy="1994"/>
            </a:xfrm>
            <a:prstGeom prst="line">
              <a:avLst/>
            </a:prstGeom>
            <a:noFill/>
            <a:ln w="12700">
              <a:solidFill>
                <a:schemeClr val="tx1"/>
              </a:solidFill>
              <a:prstDash val="dash"/>
              <a:round/>
              <a:headEnd/>
              <a:tailEnd/>
            </a:ln>
            <a:effectLst/>
          </p:spPr>
          <p:txBody>
            <a:bodyPr lIns="90000" tIns="46800" rIns="90000" bIns="46800">
              <a:spAutoFit/>
            </a:bodyPr>
            <a:lstStyle/>
            <a:p>
              <a:endParaRPr lang="zh-CN" altLang="en-US"/>
            </a:p>
          </p:txBody>
        </p:sp>
        <p:sp>
          <p:nvSpPr>
            <p:cNvPr id="303203" name="Freeform 99"/>
            <p:cNvSpPr>
              <a:spLocks/>
            </p:cNvSpPr>
            <p:nvPr/>
          </p:nvSpPr>
          <p:spPr bwMode="auto">
            <a:xfrm>
              <a:off x="497" y="1316"/>
              <a:ext cx="480"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3204" name="Line 100"/>
            <p:cNvSpPr>
              <a:spLocks noChangeShapeType="1"/>
            </p:cNvSpPr>
            <p:nvPr/>
          </p:nvSpPr>
          <p:spPr bwMode="auto">
            <a:xfrm>
              <a:off x="497" y="2847"/>
              <a:ext cx="480"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3205" name="Line 101"/>
            <p:cNvSpPr>
              <a:spLocks noChangeShapeType="1"/>
            </p:cNvSpPr>
            <p:nvPr/>
          </p:nvSpPr>
          <p:spPr bwMode="auto">
            <a:xfrm flipV="1">
              <a:off x="977"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3206" name="Line 102"/>
            <p:cNvSpPr>
              <a:spLocks noChangeShapeType="1"/>
            </p:cNvSpPr>
            <p:nvPr/>
          </p:nvSpPr>
          <p:spPr bwMode="auto">
            <a:xfrm flipV="1">
              <a:off x="977" y="932"/>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3207" name="Line 103"/>
            <p:cNvSpPr>
              <a:spLocks noChangeShapeType="1"/>
            </p:cNvSpPr>
            <p:nvPr/>
          </p:nvSpPr>
          <p:spPr bwMode="auto">
            <a:xfrm flipH="1">
              <a:off x="497" y="930"/>
              <a:ext cx="1728"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3208" name="Rectangle 104"/>
            <p:cNvSpPr>
              <a:spLocks noChangeArrowheads="1"/>
            </p:cNvSpPr>
            <p:nvPr/>
          </p:nvSpPr>
          <p:spPr bwMode="auto">
            <a:xfrm>
              <a:off x="977" y="692"/>
              <a:ext cx="912" cy="253"/>
            </a:xfrm>
            <a:prstGeom prst="rect">
              <a:avLst/>
            </a:prstGeom>
            <a:noFill/>
            <a:ln w="28575">
              <a:noFill/>
              <a:miter lim="800000"/>
              <a:headEnd/>
              <a:tailEnd/>
            </a:ln>
            <a:effectLst/>
          </p:spPr>
          <p:txBody>
            <a:bodyPr lIns="90000" tIns="46800" rIns="90000" bIns="46800">
              <a:spAutoFit/>
            </a:bodyPr>
            <a:lstStyle/>
            <a:p>
              <a:r>
                <a:rPr kumimoji="1" lang="en-US" altLang="zh-CN" sz="2000" b="1">
                  <a:latin typeface="Times New Roman" pitchFamily="18" charset="0"/>
                  <a:sym typeface="Wingdings" pitchFamily="2" charset="2"/>
                </a:rPr>
                <a:t>V</a:t>
              </a:r>
              <a:r>
                <a:rPr kumimoji="1" lang="en-US" altLang="zh-CN" sz="2000" b="1" baseline="-25000">
                  <a:latin typeface="Times New Roman" pitchFamily="18" charset="0"/>
                  <a:sym typeface="Wingdings" pitchFamily="2" charset="2"/>
                </a:rPr>
                <a:t>DD</a:t>
              </a:r>
              <a:r>
                <a:rPr kumimoji="1" lang="en-US" altLang="zh-CN" sz="2000" b="1">
                  <a:latin typeface="Times New Roman" pitchFamily="18" charset="0"/>
                  <a:sym typeface="Wingdings" pitchFamily="2" charset="2"/>
                </a:rPr>
                <a:t>+</a:t>
              </a:r>
              <a:r>
                <a:rPr kumimoji="1" lang="en-US" altLang="zh-CN" sz="1800" b="1">
                  <a:latin typeface="Times New Roman" pitchFamily="18" charset="0"/>
                </a:rPr>
                <a:t>ΔV</a:t>
              </a:r>
              <a:r>
                <a:rPr kumimoji="1" lang="en-US" altLang="zh-CN" sz="1800" b="1" baseline="-25000">
                  <a:latin typeface="Times New Roman" pitchFamily="18" charset="0"/>
                </a:rPr>
                <a:t>+</a:t>
              </a:r>
            </a:p>
          </p:txBody>
        </p:sp>
        <p:sp>
          <p:nvSpPr>
            <p:cNvPr id="303209" name="Freeform 105"/>
            <p:cNvSpPr>
              <a:spLocks/>
            </p:cNvSpPr>
            <p:nvPr/>
          </p:nvSpPr>
          <p:spPr bwMode="auto">
            <a:xfrm flipV="1">
              <a:off x="977" y="932"/>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3210" name="Line 106"/>
            <p:cNvSpPr>
              <a:spLocks noChangeShapeType="1"/>
            </p:cNvSpPr>
            <p:nvPr/>
          </p:nvSpPr>
          <p:spPr bwMode="auto">
            <a:xfrm>
              <a:off x="977" y="2342"/>
              <a:ext cx="624"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3211" name="Line 107"/>
            <p:cNvSpPr>
              <a:spLocks noChangeShapeType="1"/>
            </p:cNvSpPr>
            <p:nvPr/>
          </p:nvSpPr>
          <p:spPr bwMode="auto">
            <a:xfrm>
              <a:off x="497" y="1508"/>
              <a:ext cx="0" cy="48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nvGrpSpPr>
            <p:cNvPr id="5" name="Group 108"/>
            <p:cNvGrpSpPr>
              <a:grpSpLocks/>
            </p:cNvGrpSpPr>
            <p:nvPr/>
          </p:nvGrpSpPr>
          <p:grpSpPr bwMode="auto">
            <a:xfrm>
              <a:off x="497" y="1316"/>
              <a:ext cx="1495" cy="558"/>
              <a:chOff x="528" y="1270"/>
              <a:chExt cx="1495" cy="558"/>
            </a:xfrm>
          </p:grpSpPr>
          <p:sp>
            <p:nvSpPr>
              <p:cNvPr id="303213" name="Line 109"/>
              <p:cNvSpPr>
                <a:spLocks noChangeShapeType="1"/>
              </p:cNvSpPr>
              <p:nvPr/>
            </p:nvSpPr>
            <p:spPr bwMode="auto">
              <a:xfrm flipH="1">
                <a:off x="528" y="1654"/>
                <a:ext cx="1104" cy="0"/>
              </a:xfrm>
              <a:prstGeom prst="line">
                <a:avLst/>
              </a:prstGeom>
              <a:noFill/>
              <a:ln w="12700">
                <a:solidFill>
                  <a:srgbClr val="00FFFF"/>
                </a:solidFill>
                <a:prstDash val="lgDash"/>
                <a:round/>
                <a:headEnd/>
                <a:tailEnd/>
              </a:ln>
              <a:effectLst/>
            </p:spPr>
            <p:txBody>
              <a:bodyPr wrap="none" lIns="90000" tIns="46800" rIns="90000" bIns="46800">
                <a:spAutoFit/>
              </a:bodyPr>
              <a:lstStyle/>
              <a:p>
                <a:endParaRPr lang="zh-CN" altLang="en-US"/>
              </a:p>
            </p:txBody>
          </p:sp>
          <p:sp>
            <p:nvSpPr>
              <p:cNvPr id="303214" name="Line 110"/>
              <p:cNvSpPr>
                <a:spLocks noChangeShapeType="1"/>
              </p:cNvSpPr>
              <p:nvPr/>
            </p:nvSpPr>
            <p:spPr bwMode="auto">
              <a:xfrm>
                <a:off x="1632" y="1270"/>
                <a:ext cx="0" cy="38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03215" name="Text Box 111"/>
              <p:cNvSpPr txBox="1">
                <a:spLocks noChangeArrowheads="1"/>
              </p:cNvSpPr>
              <p:nvPr/>
            </p:nvSpPr>
            <p:spPr bwMode="auto">
              <a:xfrm>
                <a:off x="1671" y="1536"/>
                <a:ext cx="352"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-ΔV</a:t>
                </a:r>
                <a:r>
                  <a:rPr kumimoji="1" lang="en-US" altLang="zh-CN" sz="2400" b="1" baseline="-25000">
                    <a:latin typeface="Times New Roman" pitchFamily="18" charset="0"/>
                  </a:rPr>
                  <a:t>-</a:t>
                </a:r>
                <a:endParaRPr kumimoji="1" lang="en-US" altLang="zh-CN" sz="2400" b="1">
                  <a:latin typeface="Times New Roman" pitchFamily="18" charset="0"/>
                </a:endParaRPr>
              </a:p>
            </p:txBody>
          </p:sp>
        </p:grpSp>
        <p:sp>
          <p:nvSpPr>
            <p:cNvPr id="303216" name="Line 112"/>
            <p:cNvSpPr>
              <a:spLocks noChangeShapeType="1"/>
            </p:cNvSpPr>
            <p:nvPr/>
          </p:nvSpPr>
          <p:spPr bwMode="auto">
            <a:xfrm>
              <a:off x="1565"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3217" name="Line 113"/>
            <p:cNvSpPr>
              <a:spLocks noChangeShapeType="1"/>
            </p:cNvSpPr>
            <p:nvPr/>
          </p:nvSpPr>
          <p:spPr bwMode="auto">
            <a:xfrm>
              <a:off x="1579" y="800"/>
              <a:ext cx="0" cy="2042"/>
            </a:xfrm>
            <a:prstGeom prst="line">
              <a:avLst/>
            </a:prstGeom>
            <a:noFill/>
            <a:ln w="12700">
              <a:solidFill>
                <a:schemeClr val="tx1"/>
              </a:solidFill>
              <a:prstDash val="dash"/>
              <a:round/>
              <a:headEnd/>
              <a:tailEnd/>
            </a:ln>
            <a:effectLst/>
          </p:spPr>
          <p:txBody>
            <a:bodyPr lIns="90000" tIns="46800" rIns="90000" bIns="46800">
              <a:spAutoFit/>
            </a:bodyPr>
            <a:lstStyle/>
            <a:p>
              <a:endParaRPr lang="zh-CN" altLang="en-US"/>
            </a:p>
          </p:txBody>
        </p:sp>
        <p:sp>
          <p:nvSpPr>
            <p:cNvPr id="303218" name="Freeform 114"/>
            <p:cNvSpPr>
              <a:spLocks/>
            </p:cNvSpPr>
            <p:nvPr/>
          </p:nvSpPr>
          <p:spPr bwMode="auto">
            <a:xfrm>
              <a:off x="1601" y="1316"/>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3219" name="Line 115"/>
            <p:cNvSpPr>
              <a:spLocks noChangeShapeType="1"/>
            </p:cNvSpPr>
            <p:nvPr/>
          </p:nvSpPr>
          <p:spPr bwMode="auto">
            <a:xfrm>
              <a:off x="1565" y="2840"/>
              <a:ext cx="660"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3220" name="Freeform 116"/>
            <p:cNvSpPr>
              <a:spLocks/>
            </p:cNvSpPr>
            <p:nvPr/>
          </p:nvSpPr>
          <p:spPr bwMode="auto">
            <a:xfrm flipV="1">
              <a:off x="2225" y="932"/>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3221" name="Line 117"/>
            <p:cNvSpPr>
              <a:spLocks noChangeShapeType="1"/>
            </p:cNvSpPr>
            <p:nvPr/>
          </p:nvSpPr>
          <p:spPr bwMode="auto">
            <a:xfrm>
              <a:off x="2225" y="2342"/>
              <a:ext cx="624"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3222" name="Line 118"/>
            <p:cNvSpPr>
              <a:spLocks noChangeShapeType="1"/>
            </p:cNvSpPr>
            <p:nvPr/>
          </p:nvSpPr>
          <p:spPr bwMode="auto">
            <a:xfrm flipV="1">
              <a:off x="2849" y="1316"/>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3223" name="Line 119"/>
            <p:cNvSpPr>
              <a:spLocks noChangeShapeType="1"/>
            </p:cNvSpPr>
            <p:nvPr/>
          </p:nvSpPr>
          <p:spPr bwMode="auto">
            <a:xfrm>
              <a:off x="2849"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3224" name="Line 120"/>
            <p:cNvSpPr>
              <a:spLocks noChangeShapeType="1"/>
            </p:cNvSpPr>
            <p:nvPr/>
          </p:nvSpPr>
          <p:spPr bwMode="auto">
            <a:xfrm flipV="1">
              <a:off x="2225"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3225" name="Line 121"/>
            <p:cNvSpPr>
              <a:spLocks noChangeShapeType="1"/>
            </p:cNvSpPr>
            <p:nvPr/>
          </p:nvSpPr>
          <p:spPr bwMode="auto">
            <a:xfrm flipV="1">
              <a:off x="2225" y="932"/>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3226" name="Line 122"/>
            <p:cNvSpPr>
              <a:spLocks noChangeShapeType="1"/>
            </p:cNvSpPr>
            <p:nvPr/>
          </p:nvSpPr>
          <p:spPr bwMode="auto">
            <a:xfrm>
              <a:off x="2245" y="845"/>
              <a:ext cx="0" cy="2042"/>
            </a:xfrm>
            <a:prstGeom prst="line">
              <a:avLst/>
            </a:prstGeom>
            <a:noFill/>
            <a:ln w="12700">
              <a:solidFill>
                <a:srgbClr val="0033CC"/>
              </a:solidFill>
              <a:prstDash val="dash"/>
              <a:round/>
              <a:headEnd/>
              <a:tailEnd/>
            </a:ln>
            <a:effectLst/>
          </p:spPr>
          <p:txBody>
            <a:bodyPr lIns="90000" tIns="46800" rIns="90000" bIns="46800">
              <a:spAutoFit/>
            </a:bodyPr>
            <a:lstStyle/>
            <a:p>
              <a:endParaRPr lang="zh-CN" altLang="en-US"/>
            </a:p>
          </p:txBody>
        </p:sp>
        <p:sp>
          <p:nvSpPr>
            <p:cNvPr id="303227" name="Line 123"/>
            <p:cNvSpPr>
              <a:spLocks noChangeShapeType="1"/>
            </p:cNvSpPr>
            <p:nvPr/>
          </p:nvSpPr>
          <p:spPr bwMode="auto">
            <a:xfrm>
              <a:off x="2835" y="800"/>
              <a:ext cx="0" cy="2064"/>
            </a:xfrm>
            <a:prstGeom prst="line">
              <a:avLst/>
            </a:prstGeom>
            <a:noFill/>
            <a:ln w="12700">
              <a:solidFill>
                <a:schemeClr val="tx1"/>
              </a:solidFill>
              <a:prstDash val="dash"/>
              <a:round/>
              <a:headEnd/>
              <a:tailEnd/>
            </a:ln>
            <a:effectLst/>
          </p:spPr>
          <p:txBody>
            <a:bodyPr lIns="90000" tIns="46800" rIns="90000" bIns="46800">
              <a:spAutoFit/>
            </a:bodyPr>
            <a:lstStyle/>
            <a:p>
              <a:endParaRPr lang="zh-CN" altLang="en-US"/>
            </a:p>
          </p:txBody>
        </p:sp>
      </p:grpSp>
      <p:grpSp>
        <p:nvGrpSpPr>
          <p:cNvPr id="6" name="Group 126"/>
          <p:cNvGrpSpPr>
            <a:grpSpLocks/>
          </p:cNvGrpSpPr>
          <p:nvPr/>
        </p:nvGrpSpPr>
        <p:grpSpPr bwMode="auto">
          <a:xfrm>
            <a:off x="6807202" y="1773240"/>
            <a:ext cx="3608917" cy="1019175"/>
            <a:chOff x="3216" y="1117"/>
            <a:chExt cx="1705" cy="642"/>
          </a:xfrm>
        </p:grpSpPr>
        <p:sp>
          <p:nvSpPr>
            <p:cNvPr id="303109" name="Text Box 5"/>
            <p:cNvSpPr txBox="1">
              <a:spLocks noChangeArrowheads="1"/>
            </p:cNvSpPr>
            <p:nvPr/>
          </p:nvSpPr>
          <p:spPr bwMode="auto">
            <a:xfrm>
              <a:off x="3216" y="1124"/>
              <a:ext cx="858" cy="635"/>
            </a:xfrm>
            <a:prstGeom prst="rect">
              <a:avLst/>
            </a:prstGeom>
            <a:noFill/>
            <a:ln w="28575">
              <a:noFill/>
              <a:miter lim="800000"/>
              <a:headEnd/>
              <a:tailEnd/>
            </a:ln>
            <a:effectLst/>
          </p:spPr>
          <p:txBody>
            <a:bodyPr wrap="none" lIns="90000" tIns="46800" rIns="90000" bIns="46800">
              <a:spAutoFit/>
            </a:bodyPr>
            <a:lstStyle/>
            <a:p>
              <a:pPr defTabSz="1619250">
                <a:lnSpc>
                  <a:spcPct val="110000"/>
                </a:lnSpc>
              </a:pPr>
              <a:r>
                <a:rPr kumimoji="1" lang="en-US" altLang="zh-CN" b="1" i="1">
                  <a:latin typeface="Monotype Corsiva" pitchFamily="66" charset="0"/>
                </a:rPr>
                <a:t>v</a:t>
              </a:r>
              <a:r>
                <a:rPr kumimoji="1" lang="en-US" altLang="zh-CN" b="1" baseline="-25000">
                  <a:latin typeface="Times New Roman" pitchFamily="18" charset="0"/>
                </a:rPr>
                <a:t>I</a:t>
              </a:r>
              <a:r>
                <a:rPr kumimoji="1" lang="en-US" altLang="zh-CN" b="1">
                  <a:latin typeface="Times New Roman" pitchFamily="18" charset="0"/>
                </a:rPr>
                <a:t>(0</a:t>
              </a:r>
              <a:r>
                <a:rPr kumimoji="1" lang="en-US" altLang="zh-CN" b="1" baseline="30000">
                  <a:latin typeface="Times New Roman" pitchFamily="18" charset="0"/>
                </a:rPr>
                <a:t>+</a:t>
              </a:r>
              <a:r>
                <a:rPr kumimoji="1" lang="en-US" altLang="zh-CN" b="1">
                  <a:latin typeface="Times New Roman" pitchFamily="18" charset="0"/>
                </a:rPr>
                <a:t>)=-ΔV</a:t>
              </a:r>
              <a:r>
                <a:rPr kumimoji="1" lang="en-US" altLang="zh-CN" b="1" baseline="-25000">
                  <a:latin typeface="Times New Roman" pitchFamily="18" charset="0"/>
                </a:rPr>
                <a:t>-	</a:t>
              </a:r>
            </a:p>
            <a:p>
              <a:pPr defTabSz="1619250">
                <a:lnSpc>
                  <a:spcPct val="110000"/>
                </a:lnSpc>
              </a:pPr>
              <a:r>
                <a:rPr kumimoji="1" lang="en-US" altLang="zh-CN" b="1" i="1">
                  <a:latin typeface="Monotype Corsiva" pitchFamily="66" charset="0"/>
                </a:rPr>
                <a:t>v</a:t>
              </a:r>
              <a:r>
                <a:rPr kumimoji="1" lang="en-US" altLang="zh-CN" b="1" baseline="-25000">
                  <a:latin typeface="Times New Roman" pitchFamily="18" charset="0"/>
                </a:rPr>
                <a:t>I</a:t>
              </a:r>
              <a:r>
                <a:rPr kumimoji="1" lang="en-US" altLang="zh-CN" b="1">
                  <a:latin typeface="Times New Roman" pitchFamily="18" charset="0"/>
                </a:rPr>
                <a:t>(T</a:t>
              </a:r>
              <a:r>
                <a:rPr kumimoji="1" lang="en-US" altLang="zh-CN" b="1" baseline="-25000">
                  <a:latin typeface="Times New Roman" pitchFamily="18" charset="0"/>
                </a:rPr>
                <a:t>1</a:t>
              </a:r>
              <a:r>
                <a:rPr kumimoji="1" lang="en-US" altLang="zh-CN" b="1">
                  <a:latin typeface="Times New Roman" pitchFamily="18" charset="0"/>
                </a:rPr>
                <a:t>)=V</a:t>
              </a:r>
              <a:r>
                <a:rPr kumimoji="1" lang="en-US" altLang="zh-CN" b="1" baseline="-25000">
                  <a:latin typeface="Times New Roman" pitchFamily="18" charset="0"/>
                </a:rPr>
                <a:t>TH</a:t>
              </a:r>
              <a:r>
                <a:rPr kumimoji="1" lang="en-US" altLang="zh-CN" b="1" i="1">
                  <a:latin typeface="Times New Roman" pitchFamily="18" charset="0"/>
                </a:rPr>
                <a:t> </a:t>
              </a:r>
            </a:p>
            <a:p>
              <a:pPr defTabSz="1619250">
                <a:lnSpc>
                  <a:spcPct val="110000"/>
                </a:lnSpc>
              </a:pPr>
              <a:r>
                <a:rPr kumimoji="1" lang="en-US" altLang="zh-CN" b="1" i="1">
                  <a:latin typeface="Monotype Corsiva" pitchFamily="66" charset="0"/>
                </a:rPr>
                <a:t>v</a:t>
              </a:r>
              <a:r>
                <a:rPr kumimoji="1" lang="en-US" altLang="zh-CN" b="1" baseline="-25000">
                  <a:latin typeface="Times New Roman" pitchFamily="18" charset="0"/>
                </a:rPr>
                <a:t>I</a:t>
              </a:r>
              <a:r>
                <a:rPr kumimoji="1" lang="en-US" altLang="zh-CN" b="1">
                  <a:latin typeface="Times New Roman" pitchFamily="18" charset="0"/>
                </a:rPr>
                <a:t>(∞)=V</a:t>
              </a:r>
              <a:r>
                <a:rPr kumimoji="1" lang="en-US" altLang="zh-CN" b="1" baseline="-25000">
                  <a:latin typeface="Times New Roman" pitchFamily="18" charset="0"/>
                </a:rPr>
                <a:t>DD</a:t>
              </a:r>
            </a:p>
          </p:txBody>
        </p:sp>
        <p:graphicFrame>
          <p:nvGraphicFramePr>
            <p:cNvPr id="303228" name="Object 124"/>
            <p:cNvGraphicFramePr>
              <a:graphicFrameLocks noChangeAspect="1"/>
            </p:cNvGraphicFramePr>
            <p:nvPr/>
          </p:nvGraphicFramePr>
          <p:xfrm>
            <a:off x="4468" y="1117"/>
            <a:ext cx="453" cy="329"/>
          </p:xfrm>
          <a:graphic>
            <a:graphicData uri="http://schemas.openxmlformats.org/presentationml/2006/ole">
              <p:oleObj spid="_x0000_s100355" name="公式" r:id="rId4" imgW="279360" imgH="203040"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3108"/>
                                        </p:tgtEl>
                                        <p:attrNameLst>
                                          <p:attrName>style.visibility</p:attrName>
                                        </p:attrNameLst>
                                      </p:cBhvr>
                                      <p:to>
                                        <p:strVal val="visible"/>
                                      </p:to>
                                    </p:set>
                                    <p:animEffect transition="in" filter="wipe(up)">
                                      <p:cBhvr>
                                        <p:cTn id="7" dur="500"/>
                                        <p:tgtEl>
                                          <p:spTgt spid="3031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3129"/>
                                        </p:tgtEl>
                                        <p:attrNameLst>
                                          <p:attrName>style.visibility</p:attrName>
                                        </p:attrNameLst>
                                      </p:cBhvr>
                                      <p:to>
                                        <p:strVal val="visible"/>
                                      </p:to>
                                    </p:set>
                                    <p:animEffect transition="in" filter="blinds(horizontal)">
                                      <p:cBhvr>
                                        <p:cTn id="12" dur="500"/>
                                        <p:tgtEl>
                                          <p:spTgt spid="30312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03125"/>
                                        </p:tgtEl>
                                        <p:attrNameLst>
                                          <p:attrName>style.visibility</p:attrName>
                                        </p:attrNameLst>
                                      </p:cBhvr>
                                      <p:to>
                                        <p:strVal val="visible"/>
                                      </p:to>
                                    </p:set>
                                    <p:animEffect transition="in" filter="wipe(up)">
                                      <p:cBhvr>
                                        <p:cTn id="22" dur="500"/>
                                        <p:tgtEl>
                                          <p:spTgt spid="30312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031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031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303179"/>
                                        </p:tgtEl>
                                        <p:attrNameLst>
                                          <p:attrName>style.visibility</p:attrName>
                                        </p:attrNameLst>
                                      </p:cBhvr>
                                      <p:to>
                                        <p:strVal val="visible"/>
                                      </p:to>
                                    </p:set>
                                    <p:animEffect transition="in" filter="strips(downRight)">
                                      <p:cBhvr>
                                        <p:cTn id="35" dur="500"/>
                                        <p:tgtEl>
                                          <p:spTgt spid="303179"/>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303124"/>
                                        </p:tgtEl>
                                        <p:attrNameLst>
                                          <p:attrName>style.visibility</p:attrName>
                                        </p:attrNameLst>
                                      </p:cBhvr>
                                      <p:to>
                                        <p:strVal val="visible"/>
                                      </p:to>
                                    </p:set>
                                  </p:childTnLst>
                                </p:cTn>
                              </p:par>
                            </p:childTnLst>
                          </p:cTn>
                        </p:par>
                        <p:par>
                          <p:cTn id="40" fill="hold">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303130"/>
                                        </p:tgtEl>
                                        <p:attrNameLst>
                                          <p:attrName>style.visibility</p:attrName>
                                        </p:attrNameLst>
                                      </p:cBhvr>
                                      <p:to>
                                        <p:strVal val="visible"/>
                                      </p:to>
                                    </p:set>
                                    <p:anim calcmode="lin" valueType="num">
                                      <p:cBhvr additive="base">
                                        <p:cTn id="43" dur="500" fill="hold"/>
                                        <p:tgtEl>
                                          <p:spTgt spid="303130"/>
                                        </p:tgtEl>
                                        <p:attrNameLst>
                                          <p:attrName>ppt_x</p:attrName>
                                        </p:attrNameLst>
                                      </p:cBhvr>
                                      <p:tavLst>
                                        <p:tav tm="0">
                                          <p:val>
                                            <p:strVal val="#ppt_x"/>
                                          </p:val>
                                        </p:tav>
                                        <p:tav tm="100000">
                                          <p:val>
                                            <p:strVal val="#ppt_x"/>
                                          </p:val>
                                        </p:tav>
                                      </p:tavLst>
                                    </p:anim>
                                    <p:anim calcmode="lin" valueType="num">
                                      <p:cBhvr additive="base">
                                        <p:cTn id="44" dur="500" fill="hold"/>
                                        <p:tgtEl>
                                          <p:spTgt spid="3031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8" grpId="0" autoUpdateAnimBg="0"/>
      <p:bldP spid="303111" grpId="0" autoUpdateAnimBg="0"/>
      <p:bldP spid="303112" grpId="0" autoUpdateAnimBg="0"/>
      <p:bldP spid="303125" grpId="0" animBg="1"/>
      <p:bldP spid="303129" grpId="0" autoUpdateAnimBg="0"/>
      <p:bldP spid="303130" grpId="0" autoUpdateAnimBg="0"/>
      <p:bldP spid="30317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灯片编号占位符 4"/>
          <p:cNvSpPr>
            <a:spLocks noGrp="1"/>
          </p:cNvSpPr>
          <p:nvPr>
            <p:ph type="sldNum" sz="quarter" idx="11"/>
          </p:nvPr>
        </p:nvSpPr>
        <p:spPr/>
        <p:txBody>
          <a:bodyPr/>
          <a:lstStyle/>
          <a:p>
            <a:fld id="{C12496D4-9C09-466A-BAE4-D7AF8B40472C}" type="slidenum">
              <a:rPr lang="en-US" altLang="zh-CN"/>
              <a:pPr/>
              <a:t>46</a:t>
            </a:fld>
            <a:endParaRPr lang="en-US" altLang="zh-CN"/>
          </a:p>
        </p:txBody>
      </p:sp>
      <p:sp>
        <p:nvSpPr>
          <p:cNvPr id="304132" name="Text Box 4"/>
          <p:cNvSpPr txBox="1">
            <a:spLocks noChangeArrowheads="1"/>
          </p:cNvSpPr>
          <p:nvPr/>
        </p:nvSpPr>
        <p:spPr bwMode="auto">
          <a:xfrm>
            <a:off x="6659034" y="1181101"/>
            <a:ext cx="2970983" cy="1571842"/>
          </a:xfrm>
          <a:prstGeom prst="rect">
            <a:avLst/>
          </a:prstGeom>
          <a:noFill/>
          <a:ln w="28575">
            <a:noFill/>
            <a:miter lim="800000"/>
            <a:headEnd/>
            <a:tailEnd/>
          </a:ln>
          <a:effectLst/>
        </p:spPr>
        <p:txBody>
          <a:bodyPr wrap="none" lIns="90000" tIns="46800" rIns="90000" bIns="46800">
            <a:spAutoFit/>
          </a:bodyPr>
          <a:lstStyle/>
          <a:p>
            <a:pPr defTabSz="1619250"/>
            <a:r>
              <a:rPr kumimoji="1" lang="en-US" altLang="zh-CN" sz="3200" b="1" i="1">
                <a:latin typeface="Monotype Corsiva" pitchFamily="66" charset="0"/>
              </a:rPr>
              <a:t>v</a:t>
            </a:r>
            <a:r>
              <a:rPr kumimoji="1" lang="en-US" altLang="zh-CN" sz="3200" b="1" baseline="-25000">
                <a:latin typeface="Times New Roman" pitchFamily="18" charset="0"/>
              </a:rPr>
              <a:t>I</a:t>
            </a:r>
            <a:r>
              <a:rPr kumimoji="1" lang="en-US" altLang="zh-CN" sz="3200" b="1">
                <a:latin typeface="Times New Roman" pitchFamily="18" charset="0"/>
              </a:rPr>
              <a:t>(∞)=0</a:t>
            </a:r>
          </a:p>
          <a:p>
            <a:pPr defTabSz="1619250"/>
            <a:r>
              <a:rPr kumimoji="1" lang="en-US" altLang="zh-CN" sz="3200" b="1" i="1">
                <a:latin typeface="Monotype Corsiva" pitchFamily="66" charset="0"/>
              </a:rPr>
              <a:t>v</a:t>
            </a:r>
            <a:r>
              <a:rPr kumimoji="1" lang="en-US" altLang="zh-CN" sz="3200" b="1" baseline="-25000">
                <a:latin typeface="Times New Roman" pitchFamily="18" charset="0"/>
              </a:rPr>
              <a:t>I</a:t>
            </a:r>
            <a:r>
              <a:rPr kumimoji="1" lang="en-US" altLang="zh-CN" sz="3200" b="1">
                <a:latin typeface="Times New Roman" pitchFamily="18" charset="0"/>
              </a:rPr>
              <a:t>(T</a:t>
            </a:r>
            <a:r>
              <a:rPr kumimoji="1" lang="en-US" altLang="zh-CN" sz="3200" b="1" baseline="-25000">
                <a:latin typeface="Times New Roman" pitchFamily="18" charset="0"/>
              </a:rPr>
              <a:t>2</a:t>
            </a:r>
            <a:r>
              <a:rPr kumimoji="1" lang="en-US" altLang="zh-CN" sz="3200" b="1">
                <a:latin typeface="Times New Roman" pitchFamily="18" charset="0"/>
              </a:rPr>
              <a:t>)=V</a:t>
            </a:r>
            <a:r>
              <a:rPr kumimoji="1" lang="en-US" altLang="zh-CN" sz="3200" b="1" baseline="-25000">
                <a:latin typeface="Times New Roman" pitchFamily="18" charset="0"/>
              </a:rPr>
              <a:t>TH</a:t>
            </a:r>
            <a:endParaRPr kumimoji="1" lang="en-US" altLang="zh-CN" sz="3200" b="1" baseline="-25000">
              <a:latin typeface="Times New Roman" pitchFamily="18" charset="0"/>
              <a:sym typeface="Wingdings" pitchFamily="2" charset="2"/>
            </a:endParaRPr>
          </a:p>
          <a:p>
            <a:pPr defTabSz="1619250"/>
            <a:r>
              <a:rPr kumimoji="1" lang="en-US" altLang="zh-CN" sz="3200" b="1" i="1">
                <a:latin typeface="Monotype Corsiva" pitchFamily="66" charset="0"/>
              </a:rPr>
              <a:t>v</a:t>
            </a:r>
            <a:r>
              <a:rPr kumimoji="1" lang="en-US" altLang="zh-CN" sz="3200" b="1" baseline="-25000">
                <a:latin typeface="Times New Roman" pitchFamily="18" charset="0"/>
              </a:rPr>
              <a:t>I</a:t>
            </a:r>
            <a:r>
              <a:rPr kumimoji="1" lang="en-US" altLang="zh-CN" sz="3200" b="1">
                <a:latin typeface="Times New Roman" pitchFamily="18" charset="0"/>
              </a:rPr>
              <a:t>(0</a:t>
            </a:r>
            <a:r>
              <a:rPr kumimoji="1" lang="en-US" altLang="zh-CN" sz="3200" b="1" baseline="30000">
                <a:latin typeface="Times New Roman" pitchFamily="18" charset="0"/>
              </a:rPr>
              <a:t>+</a:t>
            </a:r>
            <a:r>
              <a:rPr kumimoji="1" lang="en-US" altLang="zh-CN" sz="3200" b="1">
                <a:latin typeface="Times New Roman" pitchFamily="18" charset="0"/>
              </a:rPr>
              <a:t>)=V</a:t>
            </a:r>
            <a:r>
              <a:rPr kumimoji="1" lang="en-US" altLang="zh-CN" sz="3200" b="1" baseline="-25000">
                <a:latin typeface="Times New Roman" pitchFamily="18" charset="0"/>
              </a:rPr>
              <a:t>DD</a:t>
            </a:r>
            <a:r>
              <a:rPr kumimoji="1" lang="en-US" altLang="zh-CN" sz="3200" b="1">
                <a:latin typeface="Times New Roman" pitchFamily="18" charset="0"/>
              </a:rPr>
              <a:t>+ΔV</a:t>
            </a:r>
            <a:r>
              <a:rPr kumimoji="1" lang="en-US" altLang="zh-CN" sz="3200" b="1" baseline="-25000">
                <a:latin typeface="Times New Roman" pitchFamily="18" charset="0"/>
              </a:rPr>
              <a:t>+</a:t>
            </a:r>
            <a:endParaRPr kumimoji="1" lang="en-US" altLang="zh-CN" sz="3200" b="1">
              <a:latin typeface="Times New Roman" pitchFamily="18" charset="0"/>
            </a:endParaRPr>
          </a:p>
        </p:txBody>
      </p:sp>
      <p:sp>
        <p:nvSpPr>
          <p:cNvPr id="304134" name="Text Box 6"/>
          <p:cNvSpPr txBox="1">
            <a:spLocks noChangeArrowheads="1"/>
          </p:cNvSpPr>
          <p:nvPr/>
        </p:nvSpPr>
        <p:spPr bwMode="auto">
          <a:xfrm>
            <a:off x="1733551" y="4745038"/>
            <a:ext cx="909521"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i="1">
                <a:solidFill>
                  <a:srgbClr val="993300"/>
                </a:solidFill>
                <a:latin typeface="Monotype Corsiva" pitchFamily="66" charset="0"/>
              </a:rPr>
              <a:t>v</a:t>
            </a:r>
            <a:r>
              <a:rPr kumimoji="1" lang="en-US" altLang="zh-CN" sz="2400" b="1" baseline="-25000">
                <a:solidFill>
                  <a:srgbClr val="993300"/>
                </a:solidFill>
                <a:latin typeface="Times New Roman" pitchFamily="18" charset="0"/>
              </a:rPr>
              <a:t>O1</a:t>
            </a:r>
            <a:r>
              <a:rPr kumimoji="1" lang="en-US" altLang="zh-CN" sz="2400" b="1">
                <a:solidFill>
                  <a:srgbClr val="993300"/>
                </a:solidFill>
                <a:latin typeface="Times New Roman" pitchFamily="18" charset="0"/>
              </a:rPr>
              <a:t>=0</a:t>
            </a:r>
            <a:endParaRPr kumimoji="1" lang="en-US" altLang="zh-CN" sz="2400" b="1" baseline="-25000">
              <a:solidFill>
                <a:srgbClr val="993300"/>
              </a:solidFill>
              <a:latin typeface="Times New Roman" pitchFamily="18" charset="0"/>
            </a:endParaRPr>
          </a:p>
        </p:txBody>
      </p:sp>
      <p:sp>
        <p:nvSpPr>
          <p:cNvPr id="304135" name="Text Box 7"/>
          <p:cNvSpPr txBox="1">
            <a:spLocks noChangeArrowheads="1"/>
          </p:cNvSpPr>
          <p:nvPr/>
        </p:nvSpPr>
        <p:spPr bwMode="auto">
          <a:xfrm>
            <a:off x="3257551" y="5791200"/>
            <a:ext cx="1727200" cy="463846"/>
          </a:xfrm>
          <a:prstGeom prst="rect">
            <a:avLst/>
          </a:prstGeom>
          <a:noFill/>
          <a:ln w="28575">
            <a:noFill/>
            <a:miter lim="800000"/>
            <a:headEnd/>
            <a:tailEnd/>
          </a:ln>
          <a:effectLst/>
        </p:spPr>
        <p:txBody>
          <a:bodyPr lIns="90000" tIns="46800" rIns="90000" bIns="46800">
            <a:spAutoFit/>
          </a:bodyPr>
          <a:lstStyle/>
          <a:p>
            <a:r>
              <a:rPr kumimoji="1" lang="en-US" altLang="zh-CN" sz="2400" b="1" i="1">
                <a:solidFill>
                  <a:srgbClr val="993300"/>
                </a:solidFill>
                <a:latin typeface="Monotype Corsiva" pitchFamily="66" charset="0"/>
              </a:rPr>
              <a:t>v</a:t>
            </a:r>
            <a:r>
              <a:rPr kumimoji="1" lang="en-US" altLang="zh-CN" sz="2400" b="1" baseline="-25000">
                <a:solidFill>
                  <a:srgbClr val="993300"/>
                </a:solidFill>
                <a:latin typeface="Times New Roman" pitchFamily="18" charset="0"/>
              </a:rPr>
              <a:t>O2</a:t>
            </a:r>
            <a:r>
              <a:rPr kumimoji="1" lang="en-US" altLang="zh-CN" sz="2400" b="1">
                <a:solidFill>
                  <a:srgbClr val="993300"/>
                </a:solidFill>
                <a:latin typeface="Times New Roman" pitchFamily="18" charset="0"/>
              </a:rPr>
              <a:t>=V</a:t>
            </a:r>
            <a:r>
              <a:rPr kumimoji="1" lang="en-US" altLang="zh-CN" sz="2400" b="1" baseline="-25000">
                <a:solidFill>
                  <a:srgbClr val="993300"/>
                </a:solidFill>
                <a:latin typeface="Times New Roman" pitchFamily="18" charset="0"/>
              </a:rPr>
              <a:t>DD</a:t>
            </a:r>
          </a:p>
        </p:txBody>
      </p:sp>
      <p:grpSp>
        <p:nvGrpSpPr>
          <p:cNvPr id="2" name="Group 8"/>
          <p:cNvGrpSpPr>
            <a:grpSpLocks/>
          </p:cNvGrpSpPr>
          <p:nvPr/>
        </p:nvGrpSpPr>
        <p:grpSpPr bwMode="auto">
          <a:xfrm>
            <a:off x="311151" y="5029200"/>
            <a:ext cx="3251200" cy="1447800"/>
            <a:chOff x="3648" y="2086"/>
            <a:chExt cx="1536" cy="912"/>
          </a:xfrm>
        </p:grpSpPr>
        <p:sp>
          <p:nvSpPr>
            <p:cNvPr id="304137" name="Rectangle 9"/>
            <p:cNvSpPr>
              <a:spLocks noChangeArrowheads="1"/>
            </p:cNvSpPr>
            <p:nvPr/>
          </p:nvSpPr>
          <p:spPr bwMode="auto">
            <a:xfrm>
              <a:off x="4272" y="2377"/>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304138" name="Line 10"/>
            <p:cNvSpPr>
              <a:spLocks noChangeShapeType="1"/>
            </p:cNvSpPr>
            <p:nvPr/>
          </p:nvSpPr>
          <p:spPr bwMode="auto">
            <a:xfrm>
              <a:off x="4320" y="2086"/>
              <a:ext cx="0" cy="24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4139" name="Line 11"/>
            <p:cNvSpPr>
              <a:spLocks noChangeShapeType="1"/>
            </p:cNvSpPr>
            <p:nvPr/>
          </p:nvSpPr>
          <p:spPr bwMode="auto">
            <a:xfrm>
              <a:off x="4320" y="2662"/>
              <a:ext cx="0" cy="192"/>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04140" name="Line 12"/>
            <p:cNvSpPr>
              <a:spLocks noChangeShapeType="1"/>
            </p:cNvSpPr>
            <p:nvPr/>
          </p:nvSpPr>
          <p:spPr bwMode="auto">
            <a:xfrm>
              <a:off x="4656" y="2710"/>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04141" name="Line 13"/>
            <p:cNvSpPr>
              <a:spLocks noChangeShapeType="1"/>
            </p:cNvSpPr>
            <p:nvPr/>
          </p:nvSpPr>
          <p:spPr bwMode="auto">
            <a:xfrm>
              <a:off x="4752" y="2710"/>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04142" name="Line 14"/>
            <p:cNvSpPr>
              <a:spLocks noChangeShapeType="1"/>
            </p:cNvSpPr>
            <p:nvPr/>
          </p:nvSpPr>
          <p:spPr bwMode="auto">
            <a:xfrm flipH="1">
              <a:off x="3936" y="2850"/>
              <a:ext cx="720"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04143" name="Line 15"/>
            <p:cNvSpPr>
              <a:spLocks noChangeShapeType="1"/>
            </p:cNvSpPr>
            <p:nvPr/>
          </p:nvSpPr>
          <p:spPr bwMode="auto">
            <a:xfrm>
              <a:off x="4752" y="2854"/>
              <a:ext cx="43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4144" name="Text Box 16"/>
            <p:cNvSpPr txBox="1">
              <a:spLocks noChangeArrowheads="1"/>
            </p:cNvSpPr>
            <p:nvPr/>
          </p:nvSpPr>
          <p:spPr bwMode="auto">
            <a:xfrm>
              <a:off x="3648" y="2688"/>
              <a:ext cx="249"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4145" name="Text Box 17"/>
            <p:cNvSpPr txBox="1">
              <a:spLocks noChangeArrowheads="1"/>
            </p:cNvSpPr>
            <p:nvPr/>
          </p:nvSpPr>
          <p:spPr bwMode="auto">
            <a:xfrm>
              <a:off x="4023" y="2330"/>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304146" name="Text Box 18"/>
            <p:cNvSpPr txBox="1">
              <a:spLocks noChangeArrowheads="1"/>
            </p:cNvSpPr>
            <p:nvPr/>
          </p:nvSpPr>
          <p:spPr bwMode="auto">
            <a:xfrm>
              <a:off x="4752" y="2544"/>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grpSp>
      <p:graphicFrame>
        <p:nvGraphicFramePr>
          <p:cNvPr id="304147" name="Object 19"/>
          <p:cNvGraphicFramePr>
            <a:graphicFrameLocks noChangeAspect="1"/>
          </p:cNvGraphicFramePr>
          <p:nvPr/>
        </p:nvGraphicFramePr>
        <p:xfrm>
          <a:off x="6479117" y="3003550"/>
          <a:ext cx="5113867" cy="3017838"/>
        </p:xfrm>
        <a:graphic>
          <a:graphicData uri="http://schemas.openxmlformats.org/presentationml/2006/ole">
            <p:oleObj spid="_x0000_s101378" name="Equation" r:id="rId3" imgW="1714320" imgH="1346040" progId="Equation.3">
              <p:embed/>
            </p:oleObj>
          </a:graphicData>
        </a:graphic>
      </p:graphicFrame>
      <p:sp>
        <p:nvSpPr>
          <p:cNvPr id="304148" name="Line 20"/>
          <p:cNvSpPr>
            <a:spLocks noChangeShapeType="1"/>
          </p:cNvSpPr>
          <p:nvPr/>
        </p:nvSpPr>
        <p:spPr bwMode="auto">
          <a:xfrm>
            <a:off x="4561417" y="1295400"/>
            <a:ext cx="0" cy="3048000"/>
          </a:xfrm>
          <a:prstGeom prst="line">
            <a:avLst/>
          </a:prstGeom>
          <a:noFill/>
          <a:ln w="28575">
            <a:solidFill>
              <a:srgbClr val="FF0000"/>
            </a:solidFill>
            <a:prstDash val="dash"/>
            <a:round/>
            <a:headEnd/>
            <a:tailEnd/>
          </a:ln>
          <a:effectLst/>
        </p:spPr>
        <p:txBody>
          <a:bodyPr wrap="none" lIns="90000" tIns="46800" rIns="90000" bIns="46800">
            <a:spAutoFit/>
          </a:bodyPr>
          <a:lstStyle/>
          <a:p>
            <a:endParaRPr lang="zh-CN" altLang="en-US"/>
          </a:p>
        </p:txBody>
      </p:sp>
      <p:sp>
        <p:nvSpPr>
          <p:cNvPr id="304152" name="Freeform 24"/>
          <p:cNvSpPr>
            <a:spLocks/>
          </p:cNvSpPr>
          <p:nvPr/>
        </p:nvSpPr>
        <p:spPr bwMode="auto">
          <a:xfrm>
            <a:off x="1936751" y="5257800"/>
            <a:ext cx="181822" cy="371513"/>
          </a:xfrm>
          <a:custGeom>
            <a:avLst/>
            <a:gdLst/>
            <a:ahLst/>
            <a:cxnLst>
              <a:cxn ang="0">
                <a:pos x="0" y="0"/>
              </a:cxn>
              <a:cxn ang="0">
                <a:pos x="24" y="200"/>
              </a:cxn>
              <a:cxn ang="0">
                <a:pos x="80" y="328"/>
              </a:cxn>
              <a:cxn ang="0">
                <a:pos x="152" y="368"/>
              </a:cxn>
              <a:cxn ang="0">
                <a:pos x="392" y="432"/>
              </a:cxn>
              <a:cxn ang="0">
                <a:pos x="528" y="448"/>
              </a:cxn>
            </a:cxnLst>
            <a:rect l="0" t="0" r="r" b="b"/>
            <a:pathLst>
              <a:path w="528" h="448">
                <a:moveTo>
                  <a:pt x="0" y="0"/>
                </a:moveTo>
                <a:cubicBezTo>
                  <a:pt x="22" y="65"/>
                  <a:pt x="9" y="134"/>
                  <a:pt x="24" y="200"/>
                </a:cubicBezTo>
                <a:cubicBezTo>
                  <a:pt x="36" y="253"/>
                  <a:pt x="50" y="284"/>
                  <a:pt x="80" y="328"/>
                </a:cubicBezTo>
                <a:cubicBezTo>
                  <a:pt x="105" y="366"/>
                  <a:pt x="123" y="353"/>
                  <a:pt x="152" y="368"/>
                </a:cubicBezTo>
                <a:cubicBezTo>
                  <a:pt x="256" y="420"/>
                  <a:pt x="259" y="423"/>
                  <a:pt x="392" y="432"/>
                </a:cubicBezTo>
                <a:cubicBezTo>
                  <a:pt x="438" y="441"/>
                  <a:pt x="480" y="448"/>
                  <a:pt x="528" y="448"/>
                </a:cubicBezTo>
              </a:path>
            </a:pathLst>
          </a:custGeom>
          <a:noFill/>
          <a:ln w="57150" cap="flat" cmpd="sng">
            <a:solidFill>
              <a:srgbClr val="006600"/>
            </a:solidFill>
            <a:prstDash val="solid"/>
            <a:round/>
            <a:headEnd type="triangle" w="med" len="med"/>
            <a:tailEnd type="none" w="med" len="med"/>
          </a:ln>
          <a:effectLst/>
        </p:spPr>
        <p:txBody>
          <a:bodyPr wrap="none" lIns="90000" tIns="46800" rIns="90000" bIns="46800">
            <a:spAutoFit/>
          </a:bodyPr>
          <a:lstStyle/>
          <a:p>
            <a:endParaRPr lang="zh-CN" altLang="en-US"/>
          </a:p>
        </p:txBody>
      </p:sp>
      <p:sp>
        <p:nvSpPr>
          <p:cNvPr id="304153" name="Rectangle 25"/>
          <p:cNvSpPr>
            <a:spLocks noChangeArrowheads="1"/>
          </p:cNvSpPr>
          <p:nvPr/>
        </p:nvSpPr>
        <p:spPr bwMode="auto">
          <a:xfrm>
            <a:off x="6711951" y="649288"/>
            <a:ext cx="3513667" cy="371513"/>
          </a:xfrm>
          <a:prstGeom prst="rect">
            <a:avLst/>
          </a:prstGeom>
          <a:noFill/>
          <a:ln w="28575">
            <a:noFill/>
            <a:miter lim="800000"/>
            <a:headEnd/>
            <a:tailEnd/>
          </a:ln>
          <a:effectLst/>
        </p:spPr>
        <p:txBody>
          <a:bodyPr lIns="90000" tIns="46800" rIns="90000" bIns="46800">
            <a:spAutoFit/>
          </a:bodyPr>
          <a:lstStyle/>
          <a:p>
            <a:r>
              <a:rPr kumimoji="1" lang="zh-CN" altLang="en-US" b="1">
                <a:solidFill>
                  <a:srgbClr val="993300"/>
                </a:solidFill>
                <a:latin typeface="Times New Roman" pitchFamily="18" charset="0"/>
              </a:rPr>
              <a:t>计算</a:t>
            </a:r>
            <a:r>
              <a:rPr kumimoji="1" lang="en-US" altLang="zh-CN" b="1">
                <a:solidFill>
                  <a:srgbClr val="993300"/>
                </a:solidFill>
                <a:latin typeface="Times New Roman" pitchFamily="18" charset="0"/>
              </a:rPr>
              <a:t>T</a:t>
            </a:r>
            <a:r>
              <a:rPr kumimoji="1" lang="en-US" altLang="zh-CN" b="1" baseline="-20000">
                <a:solidFill>
                  <a:srgbClr val="993300"/>
                </a:solidFill>
                <a:latin typeface="Times New Roman" pitchFamily="18" charset="0"/>
              </a:rPr>
              <a:t>2</a:t>
            </a:r>
            <a:r>
              <a:rPr kumimoji="1" lang="zh-CN" altLang="en-US" b="1">
                <a:solidFill>
                  <a:srgbClr val="993300"/>
                </a:solidFill>
                <a:latin typeface="Times New Roman" pitchFamily="18" charset="0"/>
              </a:rPr>
              <a:t>：</a:t>
            </a:r>
          </a:p>
        </p:txBody>
      </p:sp>
      <p:graphicFrame>
        <p:nvGraphicFramePr>
          <p:cNvPr id="304154" name="Object 26"/>
          <p:cNvGraphicFramePr>
            <a:graphicFrameLocks noChangeAspect="1"/>
          </p:cNvGraphicFramePr>
          <p:nvPr/>
        </p:nvGraphicFramePr>
        <p:xfrm>
          <a:off x="5924551" y="3321050"/>
          <a:ext cx="152400" cy="215900"/>
        </p:xfrm>
        <a:graphic>
          <a:graphicData uri="http://schemas.openxmlformats.org/presentationml/2006/ole">
            <p:oleObj spid="_x0000_s101379" name="Equation" r:id="rId4" imgW="114120" imgH="215640" progId="Equation.3">
              <p:embed/>
            </p:oleObj>
          </a:graphicData>
        </a:graphic>
      </p:graphicFrame>
      <p:sp>
        <p:nvSpPr>
          <p:cNvPr id="304155" name="Rectangle 27"/>
          <p:cNvSpPr>
            <a:spLocks noChangeArrowheads="1"/>
          </p:cNvSpPr>
          <p:nvPr/>
        </p:nvSpPr>
        <p:spPr bwMode="auto">
          <a:xfrm>
            <a:off x="965835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3" name="Group 76"/>
          <p:cNvGrpSpPr>
            <a:grpSpLocks/>
          </p:cNvGrpSpPr>
          <p:nvPr/>
        </p:nvGrpSpPr>
        <p:grpSpPr bwMode="auto">
          <a:xfrm>
            <a:off x="46567" y="836613"/>
            <a:ext cx="6299200" cy="4006850"/>
            <a:chOff x="113" y="593"/>
            <a:chExt cx="2976" cy="2524"/>
          </a:xfrm>
        </p:grpSpPr>
        <p:grpSp>
          <p:nvGrpSpPr>
            <p:cNvPr id="4" name="Group 77"/>
            <p:cNvGrpSpPr>
              <a:grpSpLocks/>
            </p:cNvGrpSpPr>
            <p:nvPr/>
          </p:nvGrpSpPr>
          <p:grpSpPr bwMode="auto">
            <a:xfrm>
              <a:off x="1474" y="2031"/>
              <a:ext cx="1353" cy="1086"/>
              <a:chOff x="1575" y="2208"/>
              <a:chExt cx="1353" cy="1086"/>
            </a:xfrm>
          </p:grpSpPr>
          <p:sp>
            <p:nvSpPr>
              <p:cNvPr id="304206" name="Text Box 78"/>
              <p:cNvSpPr txBox="1">
                <a:spLocks noChangeArrowheads="1"/>
              </p:cNvSpPr>
              <p:nvPr/>
            </p:nvSpPr>
            <p:spPr bwMode="auto">
              <a:xfrm>
                <a:off x="1575" y="3002"/>
                <a:ext cx="1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i="1" baseline="-25000">
                    <a:latin typeface="Times New Roman" pitchFamily="18" charset="0"/>
                  </a:rPr>
                  <a:t>1</a:t>
                </a:r>
              </a:p>
            </p:txBody>
          </p:sp>
          <p:sp>
            <p:nvSpPr>
              <p:cNvPr id="304207" name="Text Box 79"/>
              <p:cNvSpPr txBox="1">
                <a:spLocks noChangeArrowheads="1"/>
              </p:cNvSpPr>
              <p:nvPr/>
            </p:nvSpPr>
            <p:spPr bwMode="auto">
              <a:xfrm>
                <a:off x="2208" y="2976"/>
                <a:ext cx="1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i="1" baseline="-25000">
                    <a:latin typeface="Times New Roman" pitchFamily="18" charset="0"/>
                  </a:rPr>
                  <a:t>2</a:t>
                </a:r>
              </a:p>
            </p:txBody>
          </p:sp>
          <p:sp>
            <p:nvSpPr>
              <p:cNvPr id="304208" name="Text Box 80"/>
              <p:cNvSpPr txBox="1">
                <a:spLocks noChangeArrowheads="1"/>
              </p:cNvSpPr>
              <p:nvPr/>
            </p:nvSpPr>
            <p:spPr bwMode="auto">
              <a:xfrm>
                <a:off x="1872" y="2208"/>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1</a:t>
                </a:r>
              </a:p>
            </p:txBody>
          </p:sp>
          <p:sp>
            <p:nvSpPr>
              <p:cNvPr id="304209" name="Text Box 81"/>
              <p:cNvSpPr txBox="1">
                <a:spLocks noChangeArrowheads="1"/>
              </p:cNvSpPr>
              <p:nvPr/>
            </p:nvSpPr>
            <p:spPr bwMode="auto">
              <a:xfrm>
                <a:off x="2448" y="2208"/>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2</a:t>
                </a:r>
              </a:p>
            </p:txBody>
          </p:sp>
          <p:sp>
            <p:nvSpPr>
              <p:cNvPr id="304210" name="Line 82"/>
              <p:cNvSpPr>
                <a:spLocks noChangeShapeType="1"/>
              </p:cNvSpPr>
              <p:nvPr/>
            </p:nvSpPr>
            <p:spPr bwMode="auto">
              <a:xfrm flipH="1">
                <a:off x="1680" y="2352"/>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4211" name="Line 83"/>
              <p:cNvSpPr>
                <a:spLocks noChangeShapeType="1"/>
              </p:cNvSpPr>
              <p:nvPr/>
            </p:nvSpPr>
            <p:spPr bwMode="auto">
              <a:xfrm>
                <a:off x="2160" y="2352"/>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4212" name="Line 84"/>
              <p:cNvSpPr>
                <a:spLocks noChangeShapeType="1"/>
              </p:cNvSpPr>
              <p:nvPr/>
            </p:nvSpPr>
            <p:spPr bwMode="auto">
              <a:xfrm flipH="1">
                <a:off x="2304" y="2352"/>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4213" name="Line 85"/>
              <p:cNvSpPr>
                <a:spLocks noChangeShapeType="1"/>
              </p:cNvSpPr>
              <p:nvPr/>
            </p:nvSpPr>
            <p:spPr bwMode="auto">
              <a:xfrm>
                <a:off x="2736" y="2352"/>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sp>
          <p:nvSpPr>
            <p:cNvPr id="304214" name="Line 86"/>
            <p:cNvSpPr>
              <a:spLocks noChangeShapeType="1"/>
            </p:cNvSpPr>
            <p:nvPr/>
          </p:nvSpPr>
          <p:spPr bwMode="auto">
            <a:xfrm flipV="1">
              <a:off x="497" y="788"/>
              <a:ext cx="0" cy="81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4215" name="Line 87"/>
            <p:cNvSpPr>
              <a:spLocks noChangeShapeType="1"/>
            </p:cNvSpPr>
            <p:nvPr/>
          </p:nvSpPr>
          <p:spPr bwMode="auto">
            <a:xfrm flipV="1">
              <a:off x="497" y="1602"/>
              <a:ext cx="25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4216" name="Line 88"/>
            <p:cNvSpPr>
              <a:spLocks noChangeShapeType="1"/>
            </p:cNvSpPr>
            <p:nvPr/>
          </p:nvSpPr>
          <p:spPr bwMode="auto">
            <a:xfrm flipV="1">
              <a:off x="497" y="2161"/>
              <a:ext cx="0" cy="68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4217" name="Line 89"/>
            <p:cNvSpPr>
              <a:spLocks noChangeShapeType="1"/>
            </p:cNvSpPr>
            <p:nvPr/>
          </p:nvSpPr>
          <p:spPr bwMode="auto">
            <a:xfrm flipV="1">
              <a:off x="497" y="2841"/>
              <a:ext cx="2533" cy="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4218" name="Line 90"/>
            <p:cNvSpPr>
              <a:spLocks noChangeShapeType="1"/>
            </p:cNvSpPr>
            <p:nvPr/>
          </p:nvSpPr>
          <p:spPr bwMode="auto">
            <a:xfrm>
              <a:off x="497" y="1028"/>
              <a:ext cx="23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4219" name="Line 91"/>
            <p:cNvSpPr>
              <a:spLocks noChangeShapeType="1"/>
            </p:cNvSpPr>
            <p:nvPr/>
          </p:nvSpPr>
          <p:spPr bwMode="auto">
            <a:xfrm>
              <a:off x="497" y="1316"/>
              <a:ext cx="23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4220" name="Text Box 92"/>
            <p:cNvSpPr txBox="1">
              <a:spLocks noChangeArrowheads="1"/>
            </p:cNvSpPr>
            <p:nvPr/>
          </p:nvSpPr>
          <p:spPr bwMode="auto">
            <a:xfrm>
              <a:off x="113" y="884"/>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4221" name="Text Box 93"/>
            <p:cNvSpPr txBox="1">
              <a:spLocks noChangeArrowheads="1"/>
            </p:cNvSpPr>
            <p:nvPr/>
          </p:nvSpPr>
          <p:spPr bwMode="auto">
            <a:xfrm>
              <a:off x="113" y="1172"/>
              <a:ext cx="438"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sp>
          <p:nvSpPr>
            <p:cNvPr id="304222" name="Text Box 94"/>
            <p:cNvSpPr txBox="1">
              <a:spLocks noChangeArrowheads="1"/>
            </p:cNvSpPr>
            <p:nvPr/>
          </p:nvSpPr>
          <p:spPr bwMode="auto">
            <a:xfrm>
              <a:off x="296" y="593"/>
              <a:ext cx="249"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4223" name="Text Box 95"/>
            <p:cNvSpPr txBox="1">
              <a:spLocks noChangeArrowheads="1"/>
            </p:cNvSpPr>
            <p:nvPr/>
          </p:nvSpPr>
          <p:spPr bwMode="auto">
            <a:xfrm>
              <a:off x="257" y="1888"/>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O2</a:t>
              </a:r>
            </a:p>
          </p:txBody>
        </p:sp>
        <p:sp>
          <p:nvSpPr>
            <p:cNvPr id="304224" name="Line 96"/>
            <p:cNvSpPr>
              <a:spLocks noChangeShapeType="1"/>
            </p:cNvSpPr>
            <p:nvPr/>
          </p:nvSpPr>
          <p:spPr bwMode="auto">
            <a:xfrm>
              <a:off x="497" y="2342"/>
              <a:ext cx="23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4225" name="Text Box 97"/>
            <p:cNvSpPr txBox="1">
              <a:spLocks noChangeArrowheads="1"/>
            </p:cNvSpPr>
            <p:nvPr/>
          </p:nvSpPr>
          <p:spPr bwMode="auto">
            <a:xfrm>
              <a:off x="113" y="2319"/>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304226" name="Line 98"/>
            <p:cNvSpPr>
              <a:spLocks noChangeShapeType="1"/>
            </p:cNvSpPr>
            <p:nvPr/>
          </p:nvSpPr>
          <p:spPr bwMode="auto">
            <a:xfrm>
              <a:off x="989" y="845"/>
              <a:ext cx="0" cy="1994"/>
            </a:xfrm>
            <a:prstGeom prst="line">
              <a:avLst/>
            </a:prstGeom>
            <a:noFill/>
            <a:ln w="12700">
              <a:solidFill>
                <a:schemeClr val="tx1"/>
              </a:solidFill>
              <a:prstDash val="dash"/>
              <a:round/>
              <a:headEnd/>
              <a:tailEnd/>
            </a:ln>
            <a:effectLst/>
          </p:spPr>
          <p:txBody>
            <a:bodyPr lIns="90000" tIns="46800" rIns="90000" bIns="46800">
              <a:spAutoFit/>
            </a:bodyPr>
            <a:lstStyle/>
            <a:p>
              <a:endParaRPr lang="zh-CN" altLang="en-US"/>
            </a:p>
          </p:txBody>
        </p:sp>
        <p:sp>
          <p:nvSpPr>
            <p:cNvPr id="304227" name="Freeform 99"/>
            <p:cNvSpPr>
              <a:spLocks/>
            </p:cNvSpPr>
            <p:nvPr/>
          </p:nvSpPr>
          <p:spPr bwMode="auto">
            <a:xfrm>
              <a:off x="497" y="1316"/>
              <a:ext cx="480"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4228" name="Line 100"/>
            <p:cNvSpPr>
              <a:spLocks noChangeShapeType="1"/>
            </p:cNvSpPr>
            <p:nvPr/>
          </p:nvSpPr>
          <p:spPr bwMode="auto">
            <a:xfrm>
              <a:off x="497" y="2847"/>
              <a:ext cx="480"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4229" name="Line 101"/>
            <p:cNvSpPr>
              <a:spLocks noChangeShapeType="1"/>
            </p:cNvSpPr>
            <p:nvPr/>
          </p:nvSpPr>
          <p:spPr bwMode="auto">
            <a:xfrm flipV="1">
              <a:off x="977"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4230" name="Line 102"/>
            <p:cNvSpPr>
              <a:spLocks noChangeShapeType="1"/>
            </p:cNvSpPr>
            <p:nvPr/>
          </p:nvSpPr>
          <p:spPr bwMode="auto">
            <a:xfrm flipV="1">
              <a:off x="977" y="932"/>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4231" name="Line 103"/>
            <p:cNvSpPr>
              <a:spLocks noChangeShapeType="1"/>
            </p:cNvSpPr>
            <p:nvPr/>
          </p:nvSpPr>
          <p:spPr bwMode="auto">
            <a:xfrm flipH="1">
              <a:off x="497" y="930"/>
              <a:ext cx="1728"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4232" name="Rectangle 104"/>
            <p:cNvSpPr>
              <a:spLocks noChangeArrowheads="1"/>
            </p:cNvSpPr>
            <p:nvPr/>
          </p:nvSpPr>
          <p:spPr bwMode="auto">
            <a:xfrm>
              <a:off x="977" y="692"/>
              <a:ext cx="912" cy="253"/>
            </a:xfrm>
            <a:prstGeom prst="rect">
              <a:avLst/>
            </a:prstGeom>
            <a:noFill/>
            <a:ln w="28575">
              <a:noFill/>
              <a:miter lim="800000"/>
              <a:headEnd/>
              <a:tailEnd/>
            </a:ln>
            <a:effectLst/>
          </p:spPr>
          <p:txBody>
            <a:bodyPr lIns="90000" tIns="46800" rIns="90000" bIns="46800">
              <a:spAutoFit/>
            </a:bodyPr>
            <a:lstStyle/>
            <a:p>
              <a:r>
                <a:rPr kumimoji="1" lang="en-US" altLang="zh-CN" sz="2000" b="1">
                  <a:latin typeface="Times New Roman" pitchFamily="18" charset="0"/>
                  <a:sym typeface="Wingdings" pitchFamily="2" charset="2"/>
                </a:rPr>
                <a:t>V</a:t>
              </a:r>
              <a:r>
                <a:rPr kumimoji="1" lang="en-US" altLang="zh-CN" sz="2000" b="1" baseline="-25000">
                  <a:latin typeface="Times New Roman" pitchFamily="18" charset="0"/>
                  <a:sym typeface="Wingdings" pitchFamily="2" charset="2"/>
                </a:rPr>
                <a:t>DD</a:t>
              </a:r>
              <a:r>
                <a:rPr kumimoji="1" lang="en-US" altLang="zh-CN" sz="2000" b="1">
                  <a:latin typeface="Times New Roman" pitchFamily="18" charset="0"/>
                  <a:sym typeface="Wingdings" pitchFamily="2" charset="2"/>
                </a:rPr>
                <a:t>+</a:t>
              </a:r>
              <a:r>
                <a:rPr kumimoji="1" lang="en-US" altLang="zh-CN" sz="1800" b="1">
                  <a:latin typeface="Times New Roman" pitchFamily="18" charset="0"/>
                </a:rPr>
                <a:t>ΔV</a:t>
              </a:r>
              <a:r>
                <a:rPr kumimoji="1" lang="en-US" altLang="zh-CN" sz="1800" b="1" baseline="-25000">
                  <a:latin typeface="Times New Roman" pitchFamily="18" charset="0"/>
                </a:rPr>
                <a:t>+</a:t>
              </a:r>
            </a:p>
          </p:txBody>
        </p:sp>
        <p:sp>
          <p:nvSpPr>
            <p:cNvPr id="304233" name="Freeform 105"/>
            <p:cNvSpPr>
              <a:spLocks/>
            </p:cNvSpPr>
            <p:nvPr/>
          </p:nvSpPr>
          <p:spPr bwMode="auto">
            <a:xfrm flipV="1">
              <a:off x="977" y="932"/>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4234" name="Line 106"/>
            <p:cNvSpPr>
              <a:spLocks noChangeShapeType="1"/>
            </p:cNvSpPr>
            <p:nvPr/>
          </p:nvSpPr>
          <p:spPr bwMode="auto">
            <a:xfrm>
              <a:off x="977" y="2342"/>
              <a:ext cx="624"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4235" name="Line 107"/>
            <p:cNvSpPr>
              <a:spLocks noChangeShapeType="1"/>
            </p:cNvSpPr>
            <p:nvPr/>
          </p:nvSpPr>
          <p:spPr bwMode="auto">
            <a:xfrm>
              <a:off x="497" y="1508"/>
              <a:ext cx="0" cy="48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nvGrpSpPr>
            <p:cNvPr id="5" name="Group 108"/>
            <p:cNvGrpSpPr>
              <a:grpSpLocks/>
            </p:cNvGrpSpPr>
            <p:nvPr/>
          </p:nvGrpSpPr>
          <p:grpSpPr bwMode="auto">
            <a:xfrm>
              <a:off x="497" y="1316"/>
              <a:ext cx="1495" cy="558"/>
              <a:chOff x="528" y="1270"/>
              <a:chExt cx="1495" cy="558"/>
            </a:xfrm>
          </p:grpSpPr>
          <p:sp>
            <p:nvSpPr>
              <p:cNvPr id="304237" name="Line 109"/>
              <p:cNvSpPr>
                <a:spLocks noChangeShapeType="1"/>
              </p:cNvSpPr>
              <p:nvPr/>
            </p:nvSpPr>
            <p:spPr bwMode="auto">
              <a:xfrm flipH="1">
                <a:off x="528" y="1654"/>
                <a:ext cx="1104" cy="0"/>
              </a:xfrm>
              <a:prstGeom prst="line">
                <a:avLst/>
              </a:prstGeom>
              <a:noFill/>
              <a:ln w="12700">
                <a:solidFill>
                  <a:srgbClr val="00FFFF"/>
                </a:solidFill>
                <a:prstDash val="lgDash"/>
                <a:round/>
                <a:headEnd/>
                <a:tailEnd/>
              </a:ln>
              <a:effectLst/>
            </p:spPr>
            <p:txBody>
              <a:bodyPr wrap="none" lIns="90000" tIns="46800" rIns="90000" bIns="46800">
                <a:spAutoFit/>
              </a:bodyPr>
              <a:lstStyle/>
              <a:p>
                <a:endParaRPr lang="zh-CN" altLang="en-US"/>
              </a:p>
            </p:txBody>
          </p:sp>
          <p:sp>
            <p:nvSpPr>
              <p:cNvPr id="304238" name="Line 110"/>
              <p:cNvSpPr>
                <a:spLocks noChangeShapeType="1"/>
              </p:cNvSpPr>
              <p:nvPr/>
            </p:nvSpPr>
            <p:spPr bwMode="auto">
              <a:xfrm>
                <a:off x="1632" y="1270"/>
                <a:ext cx="0" cy="384"/>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04239" name="Text Box 111"/>
              <p:cNvSpPr txBox="1">
                <a:spLocks noChangeArrowheads="1"/>
              </p:cNvSpPr>
              <p:nvPr/>
            </p:nvSpPr>
            <p:spPr bwMode="auto">
              <a:xfrm>
                <a:off x="1671" y="1536"/>
                <a:ext cx="352"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-ΔV</a:t>
                </a:r>
                <a:r>
                  <a:rPr kumimoji="1" lang="en-US" altLang="zh-CN" sz="2400" b="1" baseline="-25000">
                    <a:latin typeface="Times New Roman" pitchFamily="18" charset="0"/>
                  </a:rPr>
                  <a:t>-</a:t>
                </a:r>
                <a:endParaRPr kumimoji="1" lang="en-US" altLang="zh-CN" sz="2400" b="1">
                  <a:latin typeface="Times New Roman" pitchFamily="18" charset="0"/>
                </a:endParaRPr>
              </a:p>
            </p:txBody>
          </p:sp>
        </p:grpSp>
        <p:sp>
          <p:nvSpPr>
            <p:cNvPr id="304240" name="Line 112"/>
            <p:cNvSpPr>
              <a:spLocks noChangeShapeType="1"/>
            </p:cNvSpPr>
            <p:nvPr/>
          </p:nvSpPr>
          <p:spPr bwMode="auto">
            <a:xfrm>
              <a:off x="1565"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4241" name="Line 113"/>
            <p:cNvSpPr>
              <a:spLocks noChangeShapeType="1"/>
            </p:cNvSpPr>
            <p:nvPr/>
          </p:nvSpPr>
          <p:spPr bwMode="auto">
            <a:xfrm>
              <a:off x="1579" y="800"/>
              <a:ext cx="0" cy="2042"/>
            </a:xfrm>
            <a:prstGeom prst="line">
              <a:avLst/>
            </a:prstGeom>
            <a:noFill/>
            <a:ln w="12700">
              <a:solidFill>
                <a:schemeClr val="tx1"/>
              </a:solidFill>
              <a:prstDash val="dash"/>
              <a:round/>
              <a:headEnd/>
              <a:tailEnd/>
            </a:ln>
            <a:effectLst/>
          </p:spPr>
          <p:txBody>
            <a:bodyPr lIns="90000" tIns="46800" rIns="90000" bIns="46800">
              <a:spAutoFit/>
            </a:bodyPr>
            <a:lstStyle/>
            <a:p>
              <a:endParaRPr lang="zh-CN" altLang="en-US"/>
            </a:p>
          </p:txBody>
        </p:sp>
        <p:sp>
          <p:nvSpPr>
            <p:cNvPr id="304242" name="Freeform 114"/>
            <p:cNvSpPr>
              <a:spLocks/>
            </p:cNvSpPr>
            <p:nvPr/>
          </p:nvSpPr>
          <p:spPr bwMode="auto">
            <a:xfrm>
              <a:off x="1601" y="1316"/>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4243" name="Line 115"/>
            <p:cNvSpPr>
              <a:spLocks noChangeShapeType="1"/>
            </p:cNvSpPr>
            <p:nvPr/>
          </p:nvSpPr>
          <p:spPr bwMode="auto">
            <a:xfrm>
              <a:off x="1565" y="2840"/>
              <a:ext cx="660"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4244" name="Freeform 116"/>
            <p:cNvSpPr>
              <a:spLocks/>
            </p:cNvSpPr>
            <p:nvPr/>
          </p:nvSpPr>
          <p:spPr bwMode="auto">
            <a:xfrm flipV="1">
              <a:off x="2225" y="932"/>
              <a:ext cx="624" cy="234"/>
            </a:xfrm>
            <a:custGeom>
              <a:avLst/>
              <a:gdLst/>
              <a:ahLst/>
              <a:cxnLst>
                <a:cxn ang="0">
                  <a:pos x="0" y="288"/>
                </a:cxn>
                <a:cxn ang="0">
                  <a:pos x="480" y="0"/>
                </a:cxn>
              </a:cxnLst>
              <a:rect l="0" t="0" r="r" b="b"/>
              <a:pathLst>
                <a:path w="480" h="288">
                  <a:moveTo>
                    <a:pt x="0" y="288"/>
                  </a:moveTo>
                  <a:cubicBezTo>
                    <a:pt x="75" y="174"/>
                    <a:pt x="288" y="36"/>
                    <a:pt x="480" y="0"/>
                  </a:cubicBezTo>
                </a:path>
              </a:pathLst>
            </a:custGeom>
            <a:noFill/>
            <a:ln w="5715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04245" name="Line 117"/>
            <p:cNvSpPr>
              <a:spLocks noChangeShapeType="1"/>
            </p:cNvSpPr>
            <p:nvPr/>
          </p:nvSpPr>
          <p:spPr bwMode="auto">
            <a:xfrm>
              <a:off x="2225" y="2342"/>
              <a:ext cx="624"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4246" name="Line 118"/>
            <p:cNvSpPr>
              <a:spLocks noChangeShapeType="1"/>
            </p:cNvSpPr>
            <p:nvPr/>
          </p:nvSpPr>
          <p:spPr bwMode="auto">
            <a:xfrm flipV="1">
              <a:off x="2849" y="1316"/>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4247" name="Line 119"/>
            <p:cNvSpPr>
              <a:spLocks noChangeShapeType="1"/>
            </p:cNvSpPr>
            <p:nvPr/>
          </p:nvSpPr>
          <p:spPr bwMode="auto">
            <a:xfrm>
              <a:off x="2849"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4248" name="Line 120"/>
            <p:cNvSpPr>
              <a:spLocks noChangeShapeType="1"/>
            </p:cNvSpPr>
            <p:nvPr/>
          </p:nvSpPr>
          <p:spPr bwMode="auto">
            <a:xfrm flipV="1">
              <a:off x="2225" y="2342"/>
              <a:ext cx="0" cy="505"/>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04249" name="Line 121"/>
            <p:cNvSpPr>
              <a:spLocks noChangeShapeType="1"/>
            </p:cNvSpPr>
            <p:nvPr/>
          </p:nvSpPr>
          <p:spPr bwMode="auto">
            <a:xfrm flipV="1">
              <a:off x="2225" y="932"/>
              <a:ext cx="0" cy="384"/>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04250" name="Line 122"/>
            <p:cNvSpPr>
              <a:spLocks noChangeShapeType="1"/>
            </p:cNvSpPr>
            <p:nvPr/>
          </p:nvSpPr>
          <p:spPr bwMode="auto">
            <a:xfrm>
              <a:off x="2245" y="845"/>
              <a:ext cx="0" cy="2042"/>
            </a:xfrm>
            <a:prstGeom prst="line">
              <a:avLst/>
            </a:prstGeom>
            <a:noFill/>
            <a:ln w="12700">
              <a:solidFill>
                <a:srgbClr val="0033CC"/>
              </a:solidFill>
              <a:prstDash val="dash"/>
              <a:round/>
              <a:headEnd/>
              <a:tailEnd/>
            </a:ln>
            <a:effectLst/>
          </p:spPr>
          <p:txBody>
            <a:bodyPr lIns="90000" tIns="46800" rIns="90000" bIns="46800">
              <a:spAutoFit/>
            </a:bodyPr>
            <a:lstStyle/>
            <a:p>
              <a:endParaRPr lang="zh-CN" altLang="en-US"/>
            </a:p>
          </p:txBody>
        </p:sp>
        <p:sp>
          <p:nvSpPr>
            <p:cNvPr id="304251" name="Line 123"/>
            <p:cNvSpPr>
              <a:spLocks noChangeShapeType="1"/>
            </p:cNvSpPr>
            <p:nvPr/>
          </p:nvSpPr>
          <p:spPr bwMode="auto">
            <a:xfrm>
              <a:off x="2835" y="800"/>
              <a:ext cx="0" cy="2064"/>
            </a:xfrm>
            <a:prstGeom prst="line">
              <a:avLst/>
            </a:prstGeom>
            <a:noFill/>
            <a:ln w="12700">
              <a:solidFill>
                <a:schemeClr val="tx1"/>
              </a:solidFill>
              <a:prstDash val="dash"/>
              <a:round/>
              <a:headEnd/>
              <a:tailEnd/>
            </a:ln>
            <a:effectLst/>
          </p:spPr>
          <p:txBody>
            <a:bodyPr lIns="90000" tIns="46800" rIns="90000" bIns="46800">
              <a:sp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4153"/>
                                        </p:tgtEl>
                                        <p:attrNameLst>
                                          <p:attrName>style.visibility</p:attrName>
                                        </p:attrNameLst>
                                      </p:cBhvr>
                                      <p:to>
                                        <p:strVal val="visible"/>
                                      </p:to>
                                    </p:set>
                                    <p:animEffect transition="in" filter="blinds(horizontal)">
                                      <p:cBhvr>
                                        <p:cTn id="7" dur="500"/>
                                        <p:tgtEl>
                                          <p:spTgt spid="3041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4148"/>
                                        </p:tgtEl>
                                        <p:attrNameLst>
                                          <p:attrName>style.visibility</p:attrName>
                                        </p:attrNameLst>
                                      </p:cBhvr>
                                      <p:to>
                                        <p:strVal val="visible"/>
                                      </p:to>
                                    </p:set>
                                    <p:animEffect transition="in" filter="wipe(up)">
                                      <p:cBhvr>
                                        <p:cTn id="12" dur="500"/>
                                        <p:tgtEl>
                                          <p:spTgt spid="30414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0413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30413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04152"/>
                                        </p:tgtEl>
                                        <p:attrNameLst>
                                          <p:attrName>style.visibility</p:attrName>
                                        </p:attrNameLst>
                                      </p:cBhvr>
                                      <p:to>
                                        <p:strVal val="visible"/>
                                      </p:to>
                                    </p:set>
                                    <p:animEffect transition="in" filter="wipe(down)">
                                      <p:cBhvr>
                                        <p:cTn id="25" dur="500"/>
                                        <p:tgtEl>
                                          <p:spTgt spid="30415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04132"/>
                                        </p:tgtEl>
                                        <p:attrNameLst>
                                          <p:attrName>style.visibility</p:attrName>
                                        </p:attrNameLst>
                                      </p:cBhvr>
                                      <p:to>
                                        <p:strVal val="visible"/>
                                      </p:to>
                                    </p:set>
                                    <p:animEffect transition="in" filter="wipe(left)">
                                      <p:cBhvr>
                                        <p:cTn id="30" dur="500"/>
                                        <p:tgtEl>
                                          <p:spTgt spid="304132"/>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nodeType="clickEffect">
                                  <p:stCondLst>
                                    <p:cond delay="0"/>
                                  </p:stCondLst>
                                  <p:childTnLst>
                                    <p:set>
                                      <p:cBhvr>
                                        <p:cTn id="34" dur="1" fill="hold">
                                          <p:stCondLst>
                                            <p:cond delay="0"/>
                                          </p:stCondLst>
                                        </p:cTn>
                                        <p:tgtEl>
                                          <p:spTgt spid="304147"/>
                                        </p:tgtEl>
                                        <p:attrNameLst>
                                          <p:attrName>style.visibility</p:attrName>
                                        </p:attrNameLst>
                                      </p:cBhvr>
                                      <p:to>
                                        <p:strVal val="visible"/>
                                      </p:to>
                                    </p:set>
                                    <p:animEffect transition="in" filter="strips(downRight)">
                                      <p:cBhvr>
                                        <p:cTn id="35" dur="500"/>
                                        <p:tgtEl>
                                          <p:spTgt spid="304147"/>
                                        </p:tgtEl>
                                      </p:cBhvr>
                                    </p:animEffect>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04155"/>
                                        </p:tgtEl>
                                        <p:attrNameLst>
                                          <p:attrName>style.visibility</p:attrName>
                                        </p:attrNameLst>
                                      </p:cBhvr>
                                      <p:to>
                                        <p:strVal val="visible"/>
                                      </p:to>
                                    </p:set>
                                    <p:anim calcmode="lin" valueType="num">
                                      <p:cBhvr additive="base">
                                        <p:cTn id="39" dur="500" fill="hold"/>
                                        <p:tgtEl>
                                          <p:spTgt spid="304155"/>
                                        </p:tgtEl>
                                        <p:attrNameLst>
                                          <p:attrName>ppt_x</p:attrName>
                                        </p:attrNameLst>
                                      </p:cBhvr>
                                      <p:tavLst>
                                        <p:tav tm="0">
                                          <p:val>
                                            <p:strVal val="#ppt_x"/>
                                          </p:val>
                                        </p:tav>
                                        <p:tav tm="100000">
                                          <p:val>
                                            <p:strVal val="#ppt_x"/>
                                          </p:val>
                                        </p:tav>
                                      </p:tavLst>
                                    </p:anim>
                                    <p:anim calcmode="lin" valueType="num">
                                      <p:cBhvr additive="base">
                                        <p:cTn id="40" dur="500" fill="hold"/>
                                        <p:tgtEl>
                                          <p:spTgt spid="3041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2" grpId="0" autoUpdateAnimBg="0"/>
      <p:bldP spid="304134" grpId="0" autoUpdateAnimBg="0"/>
      <p:bldP spid="304135" grpId="0" autoUpdateAnimBg="0"/>
      <p:bldP spid="304148" grpId="0" animBg="1"/>
      <p:bldP spid="304152" grpId="0" animBg="1"/>
      <p:bldP spid="304153" grpId="0" autoUpdateAnimBg="0"/>
      <p:bldP spid="304155"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4"/>
          <p:cNvSpPr>
            <a:spLocks noGrp="1"/>
          </p:cNvSpPr>
          <p:nvPr>
            <p:ph type="sldNum" sz="quarter" idx="11"/>
          </p:nvPr>
        </p:nvSpPr>
        <p:spPr/>
        <p:txBody>
          <a:bodyPr/>
          <a:lstStyle/>
          <a:p>
            <a:fld id="{28421045-A4FA-4381-9C92-800E7B9C2EBC}" type="slidenum">
              <a:rPr lang="en-US" altLang="zh-CN"/>
              <a:pPr/>
              <a:t>47</a:t>
            </a:fld>
            <a:endParaRPr lang="en-US" altLang="zh-CN"/>
          </a:p>
        </p:txBody>
      </p:sp>
      <p:graphicFrame>
        <p:nvGraphicFramePr>
          <p:cNvPr id="305156" name="Object 4"/>
          <p:cNvGraphicFramePr>
            <a:graphicFrameLocks noChangeAspect="1"/>
          </p:cNvGraphicFramePr>
          <p:nvPr/>
        </p:nvGraphicFramePr>
        <p:xfrm>
          <a:off x="1390651" y="365125"/>
          <a:ext cx="7488767" cy="2647950"/>
        </p:xfrm>
        <a:graphic>
          <a:graphicData uri="http://schemas.openxmlformats.org/presentationml/2006/ole">
            <p:oleObj spid="_x0000_s102402" name="Equation" r:id="rId3" imgW="2450880" imgH="1155600" progId="Equation.3">
              <p:embed/>
            </p:oleObj>
          </a:graphicData>
        </a:graphic>
      </p:graphicFrame>
      <p:sp>
        <p:nvSpPr>
          <p:cNvPr id="305157" name="Rectangle 5"/>
          <p:cNvSpPr>
            <a:spLocks noChangeArrowheads="1"/>
          </p:cNvSpPr>
          <p:nvPr/>
        </p:nvSpPr>
        <p:spPr bwMode="auto">
          <a:xfrm>
            <a:off x="726017" y="3046413"/>
            <a:ext cx="10464800" cy="833178"/>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ΔV</a:t>
            </a:r>
            <a:r>
              <a:rPr kumimoji="1" lang="en-US" altLang="zh-CN" sz="2400" b="1" baseline="-25000">
                <a:latin typeface="Times New Roman" pitchFamily="18" charset="0"/>
              </a:rPr>
              <a:t>+</a:t>
            </a:r>
            <a:r>
              <a:rPr kumimoji="1" lang="en-US" altLang="zh-CN" sz="2400" b="1">
                <a:latin typeface="Times New Roman" pitchFamily="18" charset="0"/>
              </a:rPr>
              <a:t>, ΔV</a:t>
            </a:r>
            <a:r>
              <a:rPr kumimoji="1" lang="en-US" altLang="zh-CN" sz="2400" b="1" baseline="-25000">
                <a:latin typeface="Times New Roman" pitchFamily="18" charset="0"/>
              </a:rPr>
              <a:t>-</a:t>
            </a:r>
            <a:r>
              <a:rPr kumimoji="1" lang="zh-CN" altLang="en-US" sz="2400" b="1">
                <a:latin typeface="Times New Roman" pitchFamily="18" charset="0"/>
              </a:rPr>
              <a:t>的值大约为保护二极管的正向导通电压</a:t>
            </a:r>
            <a:r>
              <a:rPr kumimoji="1" lang="en-US" altLang="zh-CN" sz="2400" b="1">
                <a:latin typeface="Times New Roman" pitchFamily="18" charset="0"/>
              </a:rPr>
              <a:t>0.7V,</a:t>
            </a:r>
            <a:r>
              <a:rPr kumimoji="1" lang="zh-CN" altLang="en-US" sz="2400" b="1">
                <a:latin typeface="Times New Roman" pitchFamily="18" charset="0"/>
              </a:rPr>
              <a:t>相对于</a:t>
            </a:r>
            <a:r>
              <a:rPr kumimoji="1" lang="en-US" altLang="zh-CN" sz="2400" b="1">
                <a:latin typeface="Times New Roman" pitchFamily="18" charset="0"/>
              </a:rPr>
              <a:t>V</a:t>
            </a:r>
            <a:r>
              <a:rPr kumimoji="1" lang="en-US" altLang="zh-CN" sz="2400" b="1" baseline="-25000">
                <a:latin typeface="Times New Roman" pitchFamily="18" charset="0"/>
              </a:rPr>
              <a:t>DD</a:t>
            </a:r>
            <a:r>
              <a:rPr kumimoji="1" lang="zh-CN" altLang="en-US" sz="2400" b="1">
                <a:latin typeface="Times New Roman" pitchFamily="18" charset="0"/>
              </a:rPr>
              <a:t>可以忽略不计</a:t>
            </a:r>
          </a:p>
          <a:p>
            <a:r>
              <a:rPr kumimoji="1" lang="zh-CN" altLang="en-US" sz="2400" b="1">
                <a:latin typeface="Times New Roman" pitchFamily="18" charset="0"/>
              </a:rPr>
              <a:t>对</a:t>
            </a:r>
            <a:r>
              <a:rPr kumimoji="1" lang="en-US" altLang="zh-CN" sz="2400" b="1">
                <a:latin typeface="Times New Roman" pitchFamily="18" charset="0"/>
              </a:rPr>
              <a:t>CMOS</a:t>
            </a:r>
            <a:r>
              <a:rPr kumimoji="1" lang="zh-CN" altLang="en-US" sz="2400" b="1">
                <a:latin typeface="Times New Roman" pitchFamily="18" charset="0"/>
              </a:rPr>
              <a:t>门电路：</a:t>
            </a:r>
            <a:r>
              <a:rPr kumimoji="1" lang="en-US" altLang="zh-CN" sz="2400" b="1">
                <a:latin typeface="Times New Roman" pitchFamily="18" charset="0"/>
              </a:rPr>
              <a:t>V</a:t>
            </a:r>
            <a:r>
              <a:rPr kumimoji="1" lang="en-US" altLang="zh-CN" sz="2400" b="1" baseline="-25000">
                <a:latin typeface="Times New Roman" pitchFamily="18" charset="0"/>
              </a:rPr>
              <a:t>TH</a:t>
            </a:r>
            <a:r>
              <a:rPr kumimoji="1" lang="en-US" altLang="zh-CN" sz="2400" b="1">
                <a:latin typeface="Times New Roman" pitchFamily="18" charset="0"/>
              </a:rPr>
              <a:t>=1/2V</a:t>
            </a:r>
            <a:r>
              <a:rPr kumimoji="1" lang="en-US" altLang="zh-CN" sz="2400" b="1" baseline="-25000">
                <a:latin typeface="Times New Roman" pitchFamily="18" charset="0"/>
              </a:rPr>
              <a:t>DD</a:t>
            </a:r>
            <a:r>
              <a:rPr kumimoji="1" lang="zh-CN" altLang="en-US" sz="2400" b="1">
                <a:latin typeface="Times New Roman" pitchFamily="18" charset="0"/>
              </a:rPr>
              <a:t>，则有</a:t>
            </a:r>
            <a:endParaRPr kumimoji="1" lang="zh-CN" altLang="en-US" sz="2400" b="1" baseline="-25000">
              <a:latin typeface="Times New Roman" pitchFamily="18" charset="0"/>
            </a:endParaRPr>
          </a:p>
        </p:txBody>
      </p:sp>
      <p:graphicFrame>
        <p:nvGraphicFramePr>
          <p:cNvPr id="305158" name="Object 6"/>
          <p:cNvGraphicFramePr>
            <a:graphicFrameLocks noChangeAspect="1"/>
          </p:cNvGraphicFramePr>
          <p:nvPr/>
        </p:nvGraphicFramePr>
        <p:xfrm>
          <a:off x="624417" y="4418014"/>
          <a:ext cx="7112000" cy="2251075"/>
        </p:xfrm>
        <a:graphic>
          <a:graphicData uri="http://schemas.openxmlformats.org/presentationml/2006/ole">
            <p:oleObj spid="_x0000_s102403" name="Equation" r:id="rId4" imgW="2247840" imgH="990360" progId="Equation.3">
              <p:embed/>
            </p:oleObj>
          </a:graphicData>
        </a:graphic>
      </p:graphicFrame>
      <p:sp>
        <p:nvSpPr>
          <p:cNvPr id="305159" name="AutoShape 7"/>
          <p:cNvSpPr>
            <a:spLocks noChangeArrowheads="1"/>
          </p:cNvSpPr>
          <p:nvPr/>
        </p:nvSpPr>
        <p:spPr bwMode="auto">
          <a:xfrm>
            <a:off x="7431618" y="3648076"/>
            <a:ext cx="4425949" cy="1493185"/>
          </a:xfrm>
          <a:prstGeom prst="cloudCallout">
            <a:avLst>
              <a:gd name="adj1" fmla="val -40389"/>
              <a:gd name="adj2" fmla="val 121625"/>
            </a:avLst>
          </a:prstGeom>
          <a:gradFill rotWithShape="0">
            <a:gsLst>
              <a:gs pos="0">
                <a:srgbClr val="FFEBFA">
                  <a:alpha val="52000"/>
                </a:srgbClr>
              </a:gs>
              <a:gs pos="30000">
                <a:srgbClr val="C4D6EB">
                  <a:alpha val="66400"/>
                </a:srgbClr>
              </a:gs>
              <a:gs pos="60001">
                <a:srgbClr val="85C2FF">
                  <a:alpha val="80801"/>
                </a:srgbClr>
              </a:gs>
              <a:gs pos="100000">
                <a:srgbClr val="5E9EFF"/>
              </a:gs>
            </a:gsLst>
            <a:lin ang="5400000" scaled="1"/>
          </a:gradFill>
          <a:ln w="28575">
            <a:solidFill>
              <a:schemeClr val="accent2"/>
            </a:solidFill>
            <a:round/>
            <a:headEnd/>
            <a:tailEnd/>
          </a:ln>
          <a:effectLst/>
        </p:spPr>
        <p:txBody>
          <a:bodyPr lIns="90000" tIns="46800" rIns="90000" bIns="46800">
            <a:spAutoFit/>
          </a:bodyPr>
          <a:lstStyle/>
          <a:p>
            <a:pPr algn="ctr">
              <a:lnSpc>
                <a:spcPct val="120000"/>
              </a:lnSpc>
            </a:pPr>
            <a:r>
              <a:rPr kumimoji="1" lang="zh-CN" altLang="en-US" sz="2400" b="1">
                <a:solidFill>
                  <a:srgbClr val="FF0000"/>
                </a:solidFill>
                <a:latin typeface="Times New Roman" pitchFamily="18" charset="0"/>
              </a:rPr>
              <a:t>调节</a:t>
            </a:r>
            <a:r>
              <a:rPr kumimoji="1" lang="en-US" altLang="zh-CN" sz="2400" b="1">
                <a:solidFill>
                  <a:srgbClr val="FF0000"/>
                </a:solidFill>
                <a:latin typeface="Times New Roman" pitchFamily="18" charset="0"/>
              </a:rPr>
              <a:t>R</a:t>
            </a:r>
            <a:r>
              <a:rPr kumimoji="1" lang="zh-CN" altLang="en-US" sz="2400" b="1">
                <a:solidFill>
                  <a:srgbClr val="FF0000"/>
                </a:solidFill>
                <a:latin typeface="Times New Roman" pitchFamily="18" charset="0"/>
              </a:rPr>
              <a:t>或</a:t>
            </a:r>
            <a:r>
              <a:rPr kumimoji="1" lang="en-US" altLang="zh-CN" sz="2400" b="1">
                <a:solidFill>
                  <a:srgbClr val="FF0000"/>
                </a:solidFill>
                <a:latin typeface="Times New Roman" pitchFamily="18" charset="0"/>
              </a:rPr>
              <a:t>C</a:t>
            </a:r>
          </a:p>
          <a:p>
            <a:pPr algn="ctr">
              <a:lnSpc>
                <a:spcPct val="120000"/>
              </a:lnSpc>
            </a:pPr>
            <a:r>
              <a:rPr kumimoji="1" lang="zh-CN" altLang="en-US" sz="2400" b="1">
                <a:solidFill>
                  <a:srgbClr val="FF0000"/>
                </a:solidFill>
                <a:latin typeface="Times New Roman" pitchFamily="18" charset="0"/>
              </a:rPr>
              <a:t>可以改变</a:t>
            </a:r>
            <a:r>
              <a:rPr kumimoji="1" lang="en-US" altLang="zh-CN" sz="2400" b="1">
                <a:solidFill>
                  <a:srgbClr val="FF0000"/>
                </a:solidFill>
                <a:latin typeface="Times New Roman" pitchFamily="18" charset="0"/>
              </a:rPr>
              <a:t>T</a:t>
            </a:r>
            <a:r>
              <a:rPr kumimoji="1" lang="zh-CN" altLang="en-US" sz="2400" b="1">
                <a:solidFill>
                  <a:srgbClr val="FF0000"/>
                </a:solidFill>
                <a:latin typeface="Times New Roman" pitchFamily="18" charset="0"/>
              </a:rPr>
              <a:t>或</a:t>
            </a:r>
            <a:r>
              <a:rPr kumimoji="1" lang="en-US" altLang="zh-CN" sz="2400" b="1">
                <a:solidFill>
                  <a:srgbClr val="FF0000"/>
                </a:solidFill>
                <a:latin typeface="Times New Roman" pitchFamily="18" charset="0"/>
              </a:rPr>
              <a:t>f</a:t>
            </a:r>
          </a:p>
        </p:txBody>
      </p:sp>
      <p:graphicFrame>
        <p:nvGraphicFramePr>
          <p:cNvPr id="305163" name="Object 11"/>
          <p:cNvGraphicFramePr>
            <a:graphicFrameLocks noChangeAspect="1"/>
          </p:cNvGraphicFramePr>
          <p:nvPr/>
        </p:nvGraphicFramePr>
        <p:xfrm>
          <a:off x="8879417" y="5126038"/>
          <a:ext cx="1625600" cy="1111250"/>
        </p:xfrm>
        <a:graphic>
          <a:graphicData uri="http://schemas.openxmlformats.org/presentationml/2006/ole">
            <p:oleObj spid="_x0000_s102404" name="Equation" r:id="rId5" imgW="431640" imgH="393480" progId="Equation.3">
              <p:embed/>
            </p:oleObj>
          </a:graphicData>
        </a:graphic>
      </p:graphicFrame>
      <p:sp>
        <p:nvSpPr>
          <p:cNvPr id="305164" name="Rectangle 12"/>
          <p:cNvSpPr>
            <a:spLocks noChangeArrowheads="1"/>
          </p:cNvSpPr>
          <p:nvPr/>
        </p:nvSpPr>
        <p:spPr bwMode="auto">
          <a:xfrm>
            <a:off x="10513484" y="624363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05156"/>
                                        </p:tgtEl>
                                        <p:attrNameLst>
                                          <p:attrName>style.visibility</p:attrName>
                                        </p:attrNameLst>
                                      </p:cBhvr>
                                      <p:to>
                                        <p:strVal val="visible"/>
                                      </p:to>
                                    </p:set>
                                    <p:animEffect transition="in" filter="wipe(up)">
                                      <p:cBhvr>
                                        <p:cTn id="7" dur="500"/>
                                        <p:tgtEl>
                                          <p:spTgt spid="3051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5157"/>
                                        </p:tgtEl>
                                        <p:attrNameLst>
                                          <p:attrName>style.visibility</p:attrName>
                                        </p:attrNameLst>
                                      </p:cBhvr>
                                      <p:to>
                                        <p:strVal val="visible"/>
                                      </p:to>
                                    </p:set>
                                    <p:animEffect transition="in" filter="wipe(left)">
                                      <p:cBhvr>
                                        <p:cTn id="12" dur="500"/>
                                        <p:tgtEl>
                                          <p:spTgt spid="30515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30515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05163"/>
                                        </p:tgtEl>
                                        <p:attrNameLst>
                                          <p:attrName>style.visibility</p:attrName>
                                        </p:attrNameLst>
                                      </p:cBhvr>
                                      <p:to>
                                        <p:strVal val="visible"/>
                                      </p:to>
                                    </p:set>
                                    <p:animEffect transition="in" filter="wipe(left)">
                                      <p:cBhvr>
                                        <p:cTn id="21" dur="500"/>
                                        <p:tgtEl>
                                          <p:spTgt spid="305163"/>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528" fill="hold" grpId="0" nodeType="clickEffect">
                                  <p:stCondLst>
                                    <p:cond delay="0"/>
                                  </p:stCondLst>
                                  <p:childTnLst>
                                    <p:set>
                                      <p:cBhvr>
                                        <p:cTn id="25" dur="1" fill="hold">
                                          <p:stCondLst>
                                            <p:cond delay="0"/>
                                          </p:stCondLst>
                                        </p:cTn>
                                        <p:tgtEl>
                                          <p:spTgt spid="305159"/>
                                        </p:tgtEl>
                                        <p:attrNameLst>
                                          <p:attrName>style.visibility</p:attrName>
                                        </p:attrNameLst>
                                      </p:cBhvr>
                                      <p:to>
                                        <p:strVal val="visible"/>
                                      </p:to>
                                    </p:set>
                                    <p:anim calcmode="lin" valueType="num">
                                      <p:cBhvr>
                                        <p:cTn id="26" dur="500" fill="hold"/>
                                        <p:tgtEl>
                                          <p:spTgt spid="305159"/>
                                        </p:tgtEl>
                                        <p:attrNameLst>
                                          <p:attrName>ppt_w</p:attrName>
                                        </p:attrNameLst>
                                      </p:cBhvr>
                                      <p:tavLst>
                                        <p:tav tm="0">
                                          <p:val>
                                            <p:fltVal val="0"/>
                                          </p:val>
                                        </p:tav>
                                        <p:tav tm="100000">
                                          <p:val>
                                            <p:strVal val="#ppt_w"/>
                                          </p:val>
                                        </p:tav>
                                      </p:tavLst>
                                    </p:anim>
                                    <p:anim calcmode="lin" valueType="num">
                                      <p:cBhvr>
                                        <p:cTn id="27" dur="500" fill="hold"/>
                                        <p:tgtEl>
                                          <p:spTgt spid="305159"/>
                                        </p:tgtEl>
                                        <p:attrNameLst>
                                          <p:attrName>ppt_h</p:attrName>
                                        </p:attrNameLst>
                                      </p:cBhvr>
                                      <p:tavLst>
                                        <p:tav tm="0">
                                          <p:val>
                                            <p:fltVal val="0"/>
                                          </p:val>
                                        </p:tav>
                                        <p:tav tm="100000">
                                          <p:val>
                                            <p:strVal val="#ppt_h"/>
                                          </p:val>
                                        </p:tav>
                                      </p:tavLst>
                                    </p:anim>
                                    <p:anim calcmode="lin" valueType="num">
                                      <p:cBhvr>
                                        <p:cTn id="28" dur="500" fill="hold"/>
                                        <p:tgtEl>
                                          <p:spTgt spid="305159"/>
                                        </p:tgtEl>
                                        <p:attrNameLst>
                                          <p:attrName>ppt_x</p:attrName>
                                        </p:attrNameLst>
                                      </p:cBhvr>
                                      <p:tavLst>
                                        <p:tav tm="0">
                                          <p:val>
                                            <p:fltVal val="0.5"/>
                                          </p:val>
                                        </p:tav>
                                        <p:tav tm="100000">
                                          <p:val>
                                            <p:strVal val="#ppt_x"/>
                                          </p:val>
                                        </p:tav>
                                      </p:tavLst>
                                    </p:anim>
                                    <p:anim calcmode="lin" valueType="num">
                                      <p:cBhvr>
                                        <p:cTn id="29" dur="500" fill="hold"/>
                                        <p:tgtEl>
                                          <p:spTgt spid="305159"/>
                                        </p:tgtEl>
                                        <p:attrNameLst>
                                          <p:attrName>ppt_y</p:attrName>
                                        </p:attrNameLst>
                                      </p:cBhvr>
                                      <p:tavLst>
                                        <p:tav tm="0">
                                          <p:val>
                                            <p:fltVal val="0.5"/>
                                          </p:val>
                                        </p:tav>
                                        <p:tav tm="100000">
                                          <p:val>
                                            <p:strVal val="#ppt_y"/>
                                          </p:val>
                                        </p:tav>
                                      </p:tavLst>
                                    </p:anim>
                                  </p:childTnLst>
                                </p:cTn>
                              </p:par>
                            </p:childTnLst>
                          </p:cTn>
                        </p:par>
                        <p:par>
                          <p:cTn id="30" fill="hold">
                            <p:stCondLst>
                              <p:cond delay="500"/>
                            </p:stCondLst>
                            <p:childTnLst>
                              <p:par>
                                <p:cTn id="31" presetID="2" presetClass="entr" presetSubtype="4" fill="hold" grpId="0" nodeType="afterEffect">
                                  <p:stCondLst>
                                    <p:cond delay="0"/>
                                  </p:stCondLst>
                                  <p:childTnLst>
                                    <p:set>
                                      <p:cBhvr>
                                        <p:cTn id="32" dur="1" fill="hold">
                                          <p:stCondLst>
                                            <p:cond delay="0"/>
                                          </p:stCondLst>
                                        </p:cTn>
                                        <p:tgtEl>
                                          <p:spTgt spid="305164"/>
                                        </p:tgtEl>
                                        <p:attrNameLst>
                                          <p:attrName>style.visibility</p:attrName>
                                        </p:attrNameLst>
                                      </p:cBhvr>
                                      <p:to>
                                        <p:strVal val="visible"/>
                                      </p:to>
                                    </p:set>
                                    <p:anim calcmode="lin" valueType="num">
                                      <p:cBhvr additive="base">
                                        <p:cTn id="33" dur="500" fill="hold"/>
                                        <p:tgtEl>
                                          <p:spTgt spid="305164"/>
                                        </p:tgtEl>
                                        <p:attrNameLst>
                                          <p:attrName>ppt_x</p:attrName>
                                        </p:attrNameLst>
                                      </p:cBhvr>
                                      <p:tavLst>
                                        <p:tav tm="0">
                                          <p:val>
                                            <p:strVal val="#ppt_x"/>
                                          </p:val>
                                        </p:tav>
                                        <p:tav tm="100000">
                                          <p:val>
                                            <p:strVal val="#ppt_x"/>
                                          </p:val>
                                        </p:tav>
                                      </p:tavLst>
                                    </p:anim>
                                    <p:anim calcmode="lin" valueType="num">
                                      <p:cBhvr additive="base">
                                        <p:cTn id="34" dur="500" fill="hold"/>
                                        <p:tgtEl>
                                          <p:spTgt spid="3051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5157" grpId="0" autoUpdateAnimBg="0"/>
      <p:bldP spid="305159" grpId="0" animBg="1" autoUpdateAnimBg="0"/>
      <p:bldP spid="305164"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灯片编号占位符 4"/>
          <p:cNvSpPr>
            <a:spLocks noGrp="1"/>
          </p:cNvSpPr>
          <p:nvPr>
            <p:ph type="sldNum" sz="quarter" idx="11"/>
          </p:nvPr>
        </p:nvSpPr>
        <p:spPr/>
        <p:txBody>
          <a:bodyPr/>
          <a:lstStyle/>
          <a:p>
            <a:fld id="{EFFA467E-01F4-4771-93EA-F1684D322A8D}" type="slidenum">
              <a:rPr lang="en-US" altLang="zh-CN"/>
              <a:pPr/>
              <a:t>48</a:t>
            </a:fld>
            <a:endParaRPr lang="en-US" altLang="zh-CN"/>
          </a:p>
        </p:txBody>
      </p:sp>
      <p:sp>
        <p:nvSpPr>
          <p:cNvPr id="374786" name="AutoShape 2"/>
          <p:cNvSpPr>
            <a:spLocks noChangeArrowheads="1"/>
          </p:cNvSpPr>
          <p:nvPr/>
        </p:nvSpPr>
        <p:spPr bwMode="auto">
          <a:xfrm>
            <a:off x="7440084" y="4365625"/>
            <a:ext cx="1919816" cy="990600"/>
          </a:xfrm>
          <a:prstGeom prst="wedgeEllipseCallout">
            <a:avLst>
              <a:gd name="adj1" fmla="val -72380"/>
              <a:gd name="adj2" fmla="val -140384"/>
            </a:avLst>
          </a:prstGeom>
          <a:noFill/>
          <a:ln w="28575">
            <a:solidFill>
              <a:srgbClr val="0033CC"/>
            </a:solidFill>
            <a:miter lim="800000"/>
            <a:headEnd/>
            <a:tailEnd/>
          </a:ln>
          <a:effectLst/>
        </p:spPr>
        <p:txBody>
          <a:bodyPr lIns="90000" tIns="46800" rIns="90000" bIns="46800"/>
          <a:lstStyle/>
          <a:p>
            <a:pPr algn="ctr"/>
            <a:r>
              <a:rPr kumimoji="1" lang="zh-CN" altLang="en-US" sz="2400" b="1">
                <a:solidFill>
                  <a:srgbClr val="0033CC"/>
                </a:solidFill>
                <a:latin typeface="Times New Roman" pitchFamily="18" charset="0"/>
              </a:rPr>
              <a:t>限流电阻</a:t>
            </a:r>
          </a:p>
        </p:txBody>
      </p:sp>
      <p:sp>
        <p:nvSpPr>
          <p:cNvPr id="374787" name="Rectangle 3"/>
          <p:cNvSpPr>
            <a:spLocks noChangeArrowheads="1"/>
          </p:cNvSpPr>
          <p:nvPr/>
        </p:nvSpPr>
        <p:spPr bwMode="auto">
          <a:xfrm>
            <a:off x="1007533" y="6021388"/>
            <a:ext cx="9144000" cy="371513"/>
          </a:xfrm>
          <a:prstGeom prst="rect">
            <a:avLst/>
          </a:prstGeom>
          <a:noFill/>
          <a:ln w="28575">
            <a:noFill/>
            <a:miter lim="800000"/>
            <a:headEnd/>
            <a:tailEnd/>
          </a:ln>
          <a:effectLst/>
        </p:spPr>
        <p:txBody>
          <a:bodyPr lIns="90000" tIns="46800" rIns="90000" bIns="46800">
            <a:spAutoFit/>
          </a:bodyPr>
          <a:lstStyle/>
          <a:p>
            <a:r>
              <a:rPr kumimoji="1" lang="zh-CN" altLang="en-US" b="1">
                <a:latin typeface="宋体" pitchFamily="2" charset="-122"/>
              </a:rPr>
              <a:t>结合工作波形说明其工作原理</a:t>
            </a:r>
            <a:r>
              <a:rPr kumimoji="1" lang="en-US" altLang="zh-CN" b="1">
                <a:latin typeface="宋体" pitchFamily="2" charset="-122"/>
              </a:rPr>
              <a:t>:</a:t>
            </a:r>
          </a:p>
        </p:txBody>
      </p:sp>
      <p:sp>
        <p:nvSpPr>
          <p:cNvPr id="374788" name="Rectangle 4"/>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74789" name="Rectangle 5"/>
          <p:cNvSpPr>
            <a:spLocks noChangeArrowheads="1"/>
          </p:cNvSpPr>
          <p:nvPr/>
        </p:nvSpPr>
        <p:spPr bwMode="auto">
          <a:xfrm>
            <a:off x="719667" y="479703"/>
            <a:ext cx="9696451" cy="369332"/>
          </a:xfrm>
          <a:prstGeom prst="rect">
            <a:avLst/>
          </a:prstGeom>
          <a:noFill/>
          <a:ln w="9525">
            <a:noFill/>
            <a:miter lim="800000"/>
            <a:headEnd/>
            <a:tailEnd/>
          </a:ln>
          <a:effectLst/>
        </p:spPr>
        <p:txBody>
          <a:bodyPr anchor="ctr">
            <a:spAutoFit/>
          </a:bodyPr>
          <a:lstStyle/>
          <a:p>
            <a:r>
              <a:rPr lang="zh-CN" altLang="en-US" b="1">
                <a:solidFill>
                  <a:srgbClr val="FF0000"/>
                </a:solidFill>
                <a:latin typeface="宋体" pitchFamily="2" charset="-122"/>
              </a:rPr>
              <a:t>二、</a:t>
            </a:r>
            <a:r>
              <a:rPr lang="en-US" altLang="zh-CN" b="1">
                <a:solidFill>
                  <a:srgbClr val="FF0000"/>
                </a:solidFill>
                <a:latin typeface="Times New Roman" pitchFamily="18" charset="0"/>
              </a:rPr>
              <a:t>RC</a:t>
            </a:r>
            <a:r>
              <a:rPr lang="zh-CN" altLang="en-US" b="1">
                <a:solidFill>
                  <a:srgbClr val="FF0000"/>
                </a:solidFill>
                <a:latin typeface="宋体" pitchFamily="2" charset="-122"/>
              </a:rPr>
              <a:t>环形多谐振荡器</a:t>
            </a:r>
          </a:p>
        </p:txBody>
      </p:sp>
      <p:sp>
        <p:nvSpPr>
          <p:cNvPr id="374790" name="Rectangle 6"/>
          <p:cNvSpPr>
            <a:spLocks noChangeArrowheads="1"/>
          </p:cNvSpPr>
          <p:nvPr/>
        </p:nvSpPr>
        <p:spPr bwMode="auto">
          <a:xfrm>
            <a:off x="719667" y="1052513"/>
            <a:ext cx="10752667" cy="371513"/>
          </a:xfrm>
          <a:prstGeom prst="rect">
            <a:avLst/>
          </a:prstGeom>
          <a:noFill/>
          <a:ln w="28575">
            <a:noFill/>
            <a:miter lim="800000"/>
            <a:headEnd/>
            <a:tailEnd/>
          </a:ln>
          <a:effectLst/>
        </p:spPr>
        <p:txBody>
          <a:bodyPr lIns="90000" tIns="46800" rIns="90000" bIns="46800">
            <a:spAutoFit/>
          </a:bodyPr>
          <a:lstStyle/>
          <a:p>
            <a:pPr>
              <a:spcBef>
                <a:spcPct val="50000"/>
              </a:spcBef>
            </a:pPr>
            <a:r>
              <a:rPr kumimoji="1" lang="en-US" altLang="zh-CN" b="1">
                <a:latin typeface="Times New Roman" pitchFamily="18" charset="0"/>
              </a:rPr>
              <a:t>      </a:t>
            </a:r>
            <a:r>
              <a:rPr kumimoji="1" lang="zh-CN" altLang="en-US" b="1">
                <a:latin typeface="Times New Roman" pitchFamily="18" charset="0"/>
              </a:rPr>
              <a:t>将</a:t>
            </a:r>
            <a:r>
              <a:rPr kumimoji="1" lang="zh-CN" altLang="en-US" b="1">
                <a:solidFill>
                  <a:srgbClr val="CC3300"/>
                </a:solidFill>
                <a:latin typeface="Times New Roman" pitchFamily="18" charset="0"/>
              </a:rPr>
              <a:t>奇数个</a:t>
            </a:r>
            <a:r>
              <a:rPr kumimoji="1" lang="zh-CN" altLang="en-US" b="1">
                <a:latin typeface="Times New Roman" pitchFamily="18" charset="0"/>
              </a:rPr>
              <a:t>与非门（反相器）首尾相接，添加</a:t>
            </a:r>
            <a:r>
              <a:rPr kumimoji="1" lang="en-US" altLang="zh-CN" b="1">
                <a:solidFill>
                  <a:srgbClr val="0033CC"/>
                </a:solidFill>
                <a:latin typeface="Times New Roman" pitchFamily="18" charset="0"/>
              </a:rPr>
              <a:t>RC</a:t>
            </a:r>
            <a:r>
              <a:rPr kumimoji="1" lang="zh-CN" altLang="en-US" b="1">
                <a:solidFill>
                  <a:srgbClr val="0033CC"/>
                </a:solidFill>
                <a:latin typeface="Times New Roman" pitchFamily="18" charset="0"/>
              </a:rPr>
              <a:t>延时电路</a:t>
            </a:r>
            <a:r>
              <a:rPr kumimoji="1" lang="zh-CN" altLang="en-US" b="1">
                <a:latin typeface="Times New Roman" pitchFamily="18" charset="0"/>
              </a:rPr>
              <a:t>即可构成。</a:t>
            </a:r>
          </a:p>
        </p:txBody>
      </p:sp>
      <p:sp>
        <p:nvSpPr>
          <p:cNvPr id="374791" name="Rectangle 7"/>
          <p:cNvSpPr>
            <a:spLocks noChangeArrowheads="1"/>
          </p:cNvSpPr>
          <p:nvPr/>
        </p:nvSpPr>
        <p:spPr bwMode="auto">
          <a:xfrm>
            <a:off x="1007534" y="5300663"/>
            <a:ext cx="7488767" cy="371513"/>
          </a:xfrm>
          <a:prstGeom prst="rect">
            <a:avLst/>
          </a:prstGeom>
          <a:noFill/>
          <a:ln w="28575">
            <a:noFill/>
            <a:miter lim="800000"/>
            <a:headEnd/>
            <a:tailEnd/>
          </a:ln>
          <a:effectLst/>
        </p:spPr>
        <p:txBody>
          <a:bodyPr lIns="90000" tIns="46800" rIns="90000" bIns="46800">
            <a:spAutoFit/>
          </a:bodyPr>
          <a:lstStyle/>
          <a:p>
            <a:r>
              <a:rPr kumimoji="1" lang="en-US" altLang="zh-CN" b="1">
                <a:latin typeface="Times New Roman" pitchFamily="18" charset="0"/>
              </a:rPr>
              <a:t>RC</a:t>
            </a:r>
            <a:r>
              <a:rPr kumimoji="1" lang="zh-CN" altLang="en-US" b="1">
                <a:latin typeface="Times New Roman" pitchFamily="18" charset="0"/>
              </a:rPr>
              <a:t>延时环节兼作反馈网络。</a:t>
            </a:r>
          </a:p>
        </p:txBody>
      </p:sp>
      <p:grpSp>
        <p:nvGrpSpPr>
          <p:cNvPr id="2" name="Group 8"/>
          <p:cNvGrpSpPr>
            <a:grpSpLocks/>
          </p:cNvGrpSpPr>
          <p:nvPr/>
        </p:nvGrpSpPr>
        <p:grpSpPr bwMode="auto">
          <a:xfrm>
            <a:off x="1775885" y="2359025"/>
            <a:ext cx="9256184" cy="2438400"/>
            <a:chOff x="930" y="1032"/>
            <a:chExt cx="4373" cy="1536"/>
          </a:xfrm>
        </p:grpSpPr>
        <p:grpSp>
          <p:nvGrpSpPr>
            <p:cNvPr id="3" name="Group 9"/>
            <p:cNvGrpSpPr>
              <a:grpSpLocks/>
            </p:cNvGrpSpPr>
            <p:nvPr/>
          </p:nvGrpSpPr>
          <p:grpSpPr bwMode="auto">
            <a:xfrm>
              <a:off x="930" y="1032"/>
              <a:ext cx="3583" cy="1536"/>
              <a:chOff x="27" y="300"/>
              <a:chExt cx="3216" cy="1536"/>
            </a:xfrm>
          </p:grpSpPr>
          <p:grpSp>
            <p:nvGrpSpPr>
              <p:cNvPr id="4" name="Group 10"/>
              <p:cNvGrpSpPr>
                <a:grpSpLocks/>
              </p:cNvGrpSpPr>
              <p:nvPr/>
            </p:nvGrpSpPr>
            <p:grpSpPr bwMode="auto">
              <a:xfrm>
                <a:off x="158" y="709"/>
                <a:ext cx="318" cy="408"/>
                <a:chOff x="235" y="995"/>
                <a:chExt cx="339" cy="411"/>
              </a:xfrm>
            </p:grpSpPr>
            <p:sp>
              <p:nvSpPr>
                <p:cNvPr id="374795" name="Rectangle 11"/>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4796" name="Text Box 12"/>
                <p:cNvSpPr txBox="1">
                  <a:spLocks noChangeArrowheads="1"/>
                </p:cNvSpPr>
                <p:nvPr/>
              </p:nvSpPr>
              <p:spPr bwMode="auto">
                <a:xfrm>
                  <a:off x="235" y="995"/>
                  <a:ext cx="288" cy="234"/>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4797" name="Oval 13"/>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5" name="Group 14"/>
              <p:cNvGrpSpPr>
                <a:grpSpLocks/>
              </p:cNvGrpSpPr>
              <p:nvPr/>
            </p:nvGrpSpPr>
            <p:grpSpPr bwMode="auto">
              <a:xfrm>
                <a:off x="2517" y="684"/>
                <a:ext cx="363" cy="432"/>
                <a:chOff x="235" y="995"/>
                <a:chExt cx="339" cy="411"/>
              </a:xfrm>
            </p:grpSpPr>
            <p:sp>
              <p:nvSpPr>
                <p:cNvPr id="374799" name="Rectangle 15"/>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4800" name="Text Box 16"/>
                <p:cNvSpPr txBox="1">
                  <a:spLocks noChangeArrowheads="1"/>
                </p:cNvSpPr>
                <p:nvPr/>
              </p:nvSpPr>
              <p:spPr bwMode="auto">
                <a:xfrm>
                  <a:off x="235" y="995"/>
                  <a:ext cx="288" cy="221"/>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4801" name="Oval 17"/>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6" name="Group 18"/>
              <p:cNvGrpSpPr>
                <a:grpSpLocks/>
              </p:cNvGrpSpPr>
              <p:nvPr/>
            </p:nvGrpSpPr>
            <p:grpSpPr bwMode="auto">
              <a:xfrm>
                <a:off x="779" y="704"/>
                <a:ext cx="332" cy="412"/>
                <a:chOff x="2683" y="1097"/>
                <a:chExt cx="328" cy="411"/>
              </a:xfrm>
            </p:grpSpPr>
            <p:sp>
              <p:nvSpPr>
                <p:cNvPr id="374803" name="Rectangle 19"/>
                <p:cNvSpPr>
                  <a:spLocks noChangeArrowheads="1"/>
                </p:cNvSpPr>
                <p:nvPr/>
              </p:nvSpPr>
              <p:spPr bwMode="auto">
                <a:xfrm>
                  <a:off x="2710" y="1124"/>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4804" name="Text Box 20"/>
                <p:cNvSpPr txBox="1">
                  <a:spLocks noChangeArrowheads="1"/>
                </p:cNvSpPr>
                <p:nvPr/>
              </p:nvSpPr>
              <p:spPr bwMode="auto">
                <a:xfrm>
                  <a:off x="2683" y="1097"/>
                  <a:ext cx="288" cy="232"/>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4805" name="Oval 21"/>
                <p:cNvSpPr>
                  <a:spLocks noChangeArrowheads="1"/>
                </p:cNvSpPr>
                <p:nvPr/>
              </p:nvSpPr>
              <p:spPr bwMode="auto">
                <a:xfrm>
                  <a:off x="2964" y="1290"/>
                  <a:ext cx="47" cy="47"/>
                </a:xfrm>
                <a:prstGeom prst="ellipse">
                  <a:avLst/>
                </a:prstGeom>
                <a:noFill/>
                <a:ln w="38100">
                  <a:solidFill>
                    <a:schemeClr val="tx1"/>
                  </a:solidFill>
                  <a:round/>
                  <a:headEnd/>
                  <a:tailEnd/>
                </a:ln>
                <a:effectLst/>
              </p:spPr>
              <p:txBody>
                <a:bodyPr wrap="none" anchor="ctr"/>
                <a:lstStyle/>
                <a:p>
                  <a:endParaRPr lang="zh-CN" altLang="en-US"/>
                </a:p>
              </p:txBody>
            </p:sp>
          </p:grpSp>
          <p:sp>
            <p:nvSpPr>
              <p:cNvPr id="374806" name="Line 22"/>
              <p:cNvSpPr>
                <a:spLocks noChangeShapeType="1"/>
              </p:cNvSpPr>
              <p:nvPr/>
            </p:nvSpPr>
            <p:spPr bwMode="auto">
              <a:xfrm flipV="1">
                <a:off x="403" y="935"/>
                <a:ext cx="418" cy="2"/>
              </a:xfrm>
              <a:prstGeom prst="line">
                <a:avLst/>
              </a:prstGeom>
              <a:noFill/>
              <a:ln w="38100">
                <a:solidFill>
                  <a:schemeClr val="tx1"/>
                </a:solidFill>
                <a:round/>
                <a:headEnd/>
                <a:tailEnd/>
              </a:ln>
              <a:effectLst/>
            </p:spPr>
            <p:txBody>
              <a:bodyPr wrap="none" anchor="ctr"/>
              <a:lstStyle/>
              <a:p>
                <a:endParaRPr lang="zh-CN" altLang="en-US"/>
              </a:p>
            </p:txBody>
          </p:sp>
          <p:sp>
            <p:nvSpPr>
              <p:cNvPr id="374807" name="Line 23"/>
              <p:cNvSpPr>
                <a:spLocks noChangeShapeType="1"/>
              </p:cNvSpPr>
              <p:nvPr/>
            </p:nvSpPr>
            <p:spPr bwMode="auto">
              <a:xfrm>
                <a:off x="1092" y="924"/>
                <a:ext cx="230" cy="0"/>
              </a:xfrm>
              <a:prstGeom prst="line">
                <a:avLst/>
              </a:prstGeom>
              <a:noFill/>
              <a:ln w="38100">
                <a:solidFill>
                  <a:schemeClr val="tx1"/>
                </a:solidFill>
                <a:round/>
                <a:headEnd/>
                <a:tailEnd/>
              </a:ln>
              <a:effectLst/>
            </p:spPr>
            <p:txBody>
              <a:bodyPr wrap="none" anchor="ctr"/>
              <a:lstStyle/>
              <a:p>
                <a:endParaRPr lang="zh-CN" altLang="en-US"/>
              </a:p>
            </p:txBody>
          </p:sp>
          <p:sp>
            <p:nvSpPr>
              <p:cNvPr id="374808" name="Line 24"/>
              <p:cNvSpPr>
                <a:spLocks noChangeShapeType="1"/>
              </p:cNvSpPr>
              <p:nvPr/>
            </p:nvSpPr>
            <p:spPr bwMode="auto">
              <a:xfrm flipV="1">
                <a:off x="1572" y="925"/>
                <a:ext cx="502" cy="3"/>
              </a:xfrm>
              <a:prstGeom prst="line">
                <a:avLst/>
              </a:prstGeom>
              <a:noFill/>
              <a:ln w="38100">
                <a:solidFill>
                  <a:schemeClr val="tx1"/>
                </a:solidFill>
                <a:round/>
                <a:headEnd/>
                <a:tailEnd/>
              </a:ln>
              <a:effectLst/>
            </p:spPr>
            <p:txBody>
              <a:bodyPr wrap="none" anchor="ctr"/>
              <a:lstStyle/>
              <a:p>
                <a:endParaRPr lang="zh-CN" altLang="en-US"/>
              </a:p>
            </p:txBody>
          </p:sp>
          <p:grpSp>
            <p:nvGrpSpPr>
              <p:cNvPr id="7" name="Group 25"/>
              <p:cNvGrpSpPr>
                <a:grpSpLocks/>
              </p:cNvGrpSpPr>
              <p:nvPr/>
            </p:nvGrpSpPr>
            <p:grpSpPr bwMode="auto">
              <a:xfrm>
                <a:off x="1155" y="1419"/>
                <a:ext cx="68" cy="280"/>
                <a:chOff x="2226" y="2092"/>
                <a:chExt cx="78" cy="283"/>
              </a:xfrm>
            </p:grpSpPr>
            <p:sp>
              <p:nvSpPr>
                <p:cNvPr id="374810" name="Line 26"/>
                <p:cNvSpPr>
                  <a:spLocks noChangeShapeType="1"/>
                </p:cNvSpPr>
                <p:nvPr/>
              </p:nvSpPr>
              <p:spPr bwMode="auto">
                <a:xfrm>
                  <a:off x="2226" y="2092"/>
                  <a:ext cx="0" cy="283"/>
                </a:xfrm>
                <a:prstGeom prst="line">
                  <a:avLst/>
                </a:prstGeom>
                <a:noFill/>
                <a:ln w="38100">
                  <a:solidFill>
                    <a:srgbClr val="FF0000"/>
                  </a:solidFill>
                  <a:round/>
                  <a:headEnd/>
                  <a:tailEnd/>
                </a:ln>
              </p:spPr>
              <p:txBody>
                <a:bodyPr wrap="none" anchor="ctr"/>
                <a:lstStyle/>
                <a:p>
                  <a:endParaRPr lang="zh-CN" altLang="en-US"/>
                </a:p>
              </p:txBody>
            </p:sp>
            <p:sp>
              <p:nvSpPr>
                <p:cNvPr id="374811" name="Line 27"/>
                <p:cNvSpPr>
                  <a:spLocks noChangeShapeType="1"/>
                </p:cNvSpPr>
                <p:nvPr/>
              </p:nvSpPr>
              <p:spPr bwMode="auto">
                <a:xfrm>
                  <a:off x="2304" y="2092"/>
                  <a:ext cx="0" cy="283"/>
                </a:xfrm>
                <a:prstGeom prst="line">
                  <a:avLst/>
                </a:prstGeom>
                <a:noFill/>
                <a:ln w="38100">
                  <a:solidFill>
                    <a:srgbClr val="FF0000"/>
                  </a:solidFill>
                  <a:round/>
                  <a:headEnd/>
                  <a:tailEnd/>
                </a:ln>
              </p:spPr>
              <p:txBody>
                <a:bodyPr wrap="none" anchor="ctr"/>
                <a:lstStyle/>
                <a:p>
                  <a:endParaRPr lang="zh-CN" altLang="en-US"/>
                </a:p>
              </p:txBody>
            </p:sp>
          </p:grpSp>
          <p:sp>
            <p:nvSpPr>
              <p:cNvPr id="374812" name="Text Box 28"/>
              <p:cNvSpPr txBox="1">
                <a:spLocks noChangeArrowheads="1"/>
              </p:cNvSpPr>
              <p:nvPr/>
            </p:nvSpPr>
            <p:spPr bwMode="auto">
              <a:xfrm>
                <a:off x="194" y="709"/>
                <a:ext cx="17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4813" name="Text Box 29"/>
              <p:cNvSpPr txBox="1">
                <a:spLocks noChangeArrowheads="1"/>
              </p:cNvSpPr>
              <p:nvPr/>
            </p:nvSpPr>
            <p:spPr bwMode="auto">
              <a:xfrm>
                <a:off x="821" y="732"/>
                <a:ext cx="30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4814" name="Text Box 30"/>
              <p:cNvSpPr txBox="1">
                <a:spLocks noChangeArrowheads="1"/>
              </p:cNvSpPr>
              <p:nvPr/>
            </p:nvSpPr>
            <p:spPr bwMode="auto">
              <a:xfrm>
                <a:off x="2562" y="684"/>
                <a:ext cx="227"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4815" name="Oval 31"/>
              <p:cNvSpPr>
                <a:spLocks noChangeArrowheads="1"/>
              </p:cNvSpPr>
              <p:nvPr/>
            </p:nvSpPr>
            <p:spPr bwMode="auto">
              <a:xfrm>
                <a:off x="570" y="890"/>
                <a:ext cx="76"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4816" name="Oval 32"/>
              <p:cNvSpPr>
                <a:spLocks noChangeArrowheads="1"/>
              </p:cNvSpPr>
              <p:nvPr/>
            </p:nvSpPr>
            <p:spPr bwMode="auto">
              <a:xfrm>
                <a:off x="1781" y="876"/>
                <a:ext cx="76" cy="85"/>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4817" name="Line 33"/>
              <p:cNvSpPr>
                <a:spLocks noChangeShapeType="1"/>
              </p:cNvSpPr>
              <p:nvPr/>
            </p:nvSpPr>
            <p:spPr bwMode="auto">
              <a:xfrm>
                <a:off x="612" y="981"/>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4818" name="Line 34"/>
              <p:cNvSpPr>
                <a:spLocks noChangeShapeType="1"/>
              </p:cNvSpPr>
              <p:nvPr/>
            </p:nvSpPr>
            <p:spPr bwMode="auto">
              <a:xfrm>
                <a:off x="1823" y="972"/>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4819" name="Line 35"/>
              <p:cNvSpPr>
                <a:spLocks noChangeShapeType="1"/>
              </p:cNvSpPr>
              <p:nvPr/>
            </p:nvSpPr>
            <p:spPr bwMode="auto">
              <a:xfrm>
                <a:off x="612" y="1548"/>
                <a:ext cx="543" cy="0"/>
              </a:xfrm>
              <a:prstGeom prst="line">
                <a:avLst/>
              </a:prstGeom>
              <a:noFill/>
              <a:ln w="38100">
                <a:solidFill>
                  <a:schemeClr val="tx1"/>
                </a:solidFill>
                <a:round/>
                <a:headEnd/>
                <a:tailEnd/>
              </a:ln>
              <a:effectLst/>
            </p:spPr>
            <p:txBody>
              <a:bodyPr wrap="none" anchor="ctr"/>
              <a:lstStyle/>
              <a:p>
                <a:endParaRPr lang="zh-CN" altLang="en-US"/>
              </a:p>
            </p:txBody>
          </p:sp>
          <p:sp>
            <p:nvSpPr>
              <p:cNvPr id="374820" name="Line 36"/>
              <p:cNvSpPr>
                <a:spLocks noChangeShapeType="1"/>
              </p:cNvSpPr>
              <p:nvPr/>
            </p:nvSpPr>
            <p:spPr bwMode="auto">
              <a:xfrm>
                <a:off x="1238" y="1554"/>
                <a:ext cx="585" cy="0"/>
              </a:xfrm>
              <a:prstGeom prst="line">
                <a:avLst/>
              </a:prstGeom>
              <a:noFill/>
              <a:ln w="38100">
                <a:solidFill>
                  <a:schemeClr val="tx1"/>
                </a:solidFill>
                <a:round/>
                <a:headEnd/>
                <a:tailEnd/>
              </a:ln>
              <a:effectLst/>
            </p:spPr>
            <p:txBody>
              <a:bodyPr wrap="none" anchor="ctr"/>
              <a:lstStyle/>
              <a:p>
                <a:endParaRPr lang="zh-CN" altLang="en-US"/>
              </a:p>
            </p:txBody>
          </p:sp>
          <p:sp>
            <p:nvSpPr>
              <p:cNvPr id="374821" name="Line 37"/>
              <p:cNvSpPr>
                <a:spLocks noChangeShapeType="1"/>
              </p:cNvSpPr>
              <p:nvPr/>
            </p:nvSpPr>
            <p:spPr bwMode="auto">
              <a:xfrm>
                <a:off x="27" y="300"/>
                <a:ext cx="2965" cy="0"/>
              </a:xfrm>
              <a:prstGeom prst="line">
                <a:avLst/>
              </a:prstGeom>
              <a:noFill/>
              <a:ln w="38100">
                <a:solidFill>
                  <a:schemeClr val="tx1"/>
                </a:solidFill>
                <a:round/>
                <a:headEnd/>
                <a:tailEnd/>
              </a:ln>
              <a:effectLst/>
            </p:spPr>
            <p:txBody>
              <a:bodyPr wrap="none" anchor="ctr"/>
              <a:lstStyle/>
              <a:p>
                <a:endParaRPr lang="zh-CN" altLang="en-US"/>
              </a:p>
            </p:txBody>
          </p:sp>
          <p:sp>
            <p:nvSpPr>
              <p:cNvPr id="374822" name="Line 38"/>
              <p:cNvSpPr>
                <a:spLocks noChangeShapeType="1"/>
              </p:cNvSpPr>
              <p:nvPr/>
            </p:nvSpPr>
            <p:spPr bwMode="auto">
              <a:xfrm>
                <a:off x="27" y="300"/>
                <a:ext cx="0" cy="648"/>
              </a:xfrm>
              <a:prstGeom prst="line">
                <a:avLst/>
              </a:prstGeom>
              <a:noFill/>
              <a:ln w="38100">
                <a:solidFill>
                  <a:schemeClr val="tx1"/>
                </a:solidFill>
                <a:round/>
                <a:headEnd/>
                <a:tailEnd/>
              </a:ln>
              <a:effectLst/>
            </p:spPr>
            <p:txBody>
              <a:bodyPr wrap="none" anchor="ctr"/>
              <a:lstStyle/>
              <a:p>
                <a:endParaRPr lang="zh-CN" altLang="en-US"/>
              </a:p>
            </p:txBody>
          </p:sp>
          <p:sp>
            <p:nvSpPr>
              <p:cNvPr id="374823" name="Line 39"/>
              <p:cNvSpPr>
                <a:spLocks noChangeShapeType="1"/>
              </p:cNvSpPr>
              <p:nvPr/>
            </p:nvSpPr>
            <p:spPr bwMode="auto">
              <a:xfrm>
                <a:off x="2849" y="924"/>
                <a:ext cx="352" cy="0"/>
              </a:xfrm>
              <a:prstGeom prst="line">
                <a:avLst/>
              </a:prstGeom>
              <a:noFill/>
              <a:ln w="38100">
                <a:solidFill>
                  <a:schemeClr val="tx1"/>
                </a:solidFill>
                <a:round/>
                <a:headEnd/>
                <a:tailEnd/>
              </a:ln>
              <a:effectLst/>
            </p:spPr>
            <p:txBody>
              <a:bodyPr wrap="none" anchor="ctr"/>
              <a:lstStyle/>
              <a:p>
                <a:endParaRPr lang="zh-CN" altLang="en-US"/>
              </a:p>
            </p:txBody>
          </p:sp>
          <p:sp>
            <p:nvSpPr>
              <p:cNvPr id="374824" name="Line 40"/>
              <p:cNvSpPr>
                <a:spLocks noChangeShapeType="1"/>
              </p:cNvSpPr>
              <p:nvPr/>
            </p:nvSpPr>
            <p:spPr bwMode="auto">
              <a:xfrm>
                <a:off x="2992" y="300"/>
                <a:ext cx="0" cy="649"/>
              </a:xfrm>
              <a:prstGeom prst="line">
                <a:avLst/>
              </a:prstGeom>
              <a:noFill/>
              <a:ln w="38100">
                <a:solidFill>
                  <a:schemeClr val="tx1"/>
                </a:solidFill>
                <a:round/>
                <a:headEnd/>
                <a:tailEnd/>
              </a:ln>
              <a:effectLst/>
            </p:spPr>
            <p:txBody>
              <a:bodyPr wrap="none" anchor="ctr"/>
              <a:lstStyle/>
              <a:p>
                <a:endParaRPr lang="zh-CN" altLang="en-US"/>
              </a:p>
            </p:txBody>
          </p:sp>
          <p:sp>
            <p:nvSpPr>
              <p:cNvPr id="374825" name="Line 41"/>
              <p:cNvSpPr>
                <a:spLocks noChangeShapeType="1"/>
              </p:cNvSpPr>
              <p:nvPr/>
            </p:nvSpPr>
            <p:spPr bwMode="auto">
              <a:xfrm>
                <a:off x="27" y="952"/>
                <a:ext cx="144" cy="0"/>
              </a:xfrm>
              <a:prstGeom prst="line">
                <a:avLst/>
              </a:prstGeom>
              <a:noFill/>
              <a:ln w="38100">
                <a:solidFill>
                  <a:schemeClr val="tx1"/>
                </a:solidFill>
                <a:round/>
                <a:headEnd/>
                <a:tailEnd/>
              </a:ln>
              <a:effectLst/>
            </p:spPr>
            <p:txBody>
              <a:bodyPr wrap="none" anchor="ctr"/>
              <a:lstStyle/>
              <a:p>
                <a:endParaRPr lang="zh-CN" altLang="en-US"/>
              </a:p>
            </p:txBody>
          </p:sp>
          <p:sp>
            <p:nvSpPr>
              <p:cNvPr id="374826" name="Line 42"/>
              <p:cNvSpPr>
                <a:spLocks noChangeShapeType="1"/>
              </p:cNvSpPr>
              <p:nvPr/>
            </p:nvSpPr>
            <p:spPr bwMode="auto">
              <a:xfrm flipV="1">
                <a:off x="1364" y="684"/>
                <a:ext cx="217" cy="495"/>
              </a:xfrm>
              <a:prstGeom prst="line">
                <a:avLst/>
              </a:prstGeom>
              <a:noFill/>
              <a:ln w="38100">
                <a:solidFill>
                  <a:srgbClr val="FF0000"/>
                </a:solidFill>
                <a:round/>
                <a:headEnd/>
                <a:tailEnd type="triangle" w="med" len="med"/>
              </a:ln>
              <a:effectLst/>
            </p:spPr>
            <p:txBody>
              <a:bodyPr wrap="none" anchor="ctr"/>
              <a:lstStyle/>
              <a:p>
                <a:endParaRPr lang="zh-CN" altLang="en-US"/>
              </a:p>
            </p:txBody>
          </p:sp>
          <p:sp>
            <p:nvSpPr>
              <p:cNvPr id="374827" name="Text Box 43"/>
              <p:cNvSpPr txBox="1">
                <a:spLocks noChangeArrowheads="1"/>
              </p:cNvSpPr>
              <p:nvPr/>
            </p:nvSpPr>
            <p:spPr bwMode="auto">
              <a:xfrm>
                <a:off x="1418" y="972"/>
                <a:ext cx="385"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p>
            </p:txBody>
          </p:sp>
          <p:sp>
            <p:nvSpPr>
              <p:cNvPr id="374828" name="Text Box 44"/>
              <p:cNvSpPr txBox="1">
                <a:spLocks noChangeArrowheads="1"/>
              </p:cNvSpPr>
              <p:nvPr/>
            </p:nvSpPr>
            <p:spPr bwMode="auto">
              <a:xfrm>
                <a:off x="2032" y="588"/>
                <a:ext cx="384"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r>
                  <a:rPr kumimoji="1" lang="en-US" altLang="zh-CN" sz="2400" b="1" baseline="-20000">
                    <a:latin typeface="Times New Roman" pitchFamily="18" charset="0"/>
                    <a:ea typeface="楷体_GB2312" pitchFamily="49" charset="-122"/>
                  </a:rPr>
                  <a:t>S</a:t>
                </a:r>
              </a:p>
            </p:txBody>
          </p:sp>
          <p:sp>
            <p:nvSpPr>
              <p:cNvPr id="374829" name="Text Box 45"/>
              <p:cNvSpPr txBox="1">
                <a:spLocks noChangeArrowheads="1"/>
              </p:cNvSpPr>
              <p:nvPr/>
            </p:nvSpPr>
            <p:spPr bwMode="auto">
              <a:xfrm>
                <a:off x="1227" y="1548"/>
                <a:ext cx="271"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C</a:t>
                </a:r>
              </a:p>
            </p:txBody>
          </p:sp>
          <p:sp>
            <p:nvSpPr>
              <p:cNvPr id="374830" name="Text Box 46"/>
              <p:cNvSpPr txBox="1">
                <a:spLocks noChangeArrowheads="1"/>
              </p:cNvSpPr>
              <p:nvPr/>
            </p:nvSpPr>
            <p:spPr bwMode="auto">
              <a:xfrm>
                <a:off x="1803" y="876"/>
                <a:ext cx="342"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A</a:t>
                </a:r>
              </a:p>
            </p:txBody>
          </p:sp>
          <p:sp>
            <p:nvSpPr>
              <p:cNvPr id="374831" name="Oval 47"/>
              <p:cNvSpPr>
                <a:spLocks noChangeArrowheads="1"/>
              </p:cNvSpPr>
              <p:nvPr/>
            </p:nvSpPr>
            <p:spPr bwMode="auto">
              <a:xfrm>
                <a:off x="2951" y="876"/>
                <a:ext cx="74"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4832" name="Text Box 48"/>
              <p:cNvSpPr txBox="1">
                <a:spLocks noChangeArrowheads="1"/>
              </p:cNvSpPr>
              <p:nvPr/>
            </p:nvSpPr>
            <p:spPr bwMode="auto">
              <a:xfrm>
                <a:off x="2827" y="924"/>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o3</a:t>
                </a:r>
              </a:p>
            </p:txBody>
          </p:sp>
          <p:sp>
            <p:nvSpPr>
              <p:cNvPr id="374833" name="Rectangle 49"/>
              <p:cNvSpPr>
                <a:spLocks noChangeArrowheads="1"/>
              </p:cNvSpPr>
              <p:nvPr/>
            </p:nvSpPr>
            <p:spPr bwMode="auto">
              <a:xfrm>
                <a:off x="1320" y="806"/>
                <a:ext cx="252" cy="234"/>
              </a:xfrm>
              <a:prstGeom prst="rect">
                <a:avLst/>
              </a:prstGeom>
              <a:noFill/>
              <a:ln w="38100">
                <a:solidFill>
                  <a:srgbClr val="FF0000"/>
                </a:solidFill>
                <a:miter lim="800000"/>
                <a:headEnd/>
                <a:tailEnd/>
              </a:ln>
              <a:effectLst/>
            </p:spPr>
            <p:txBody>
              <a:bodyPr lIns="90000" tIns="46800" rIns="90000" bIns="46800" anchor="ctr">
                <a:spAutoFit/>
              </a:bodyPr>
              <a:lstStyle/>
              <a:p>
                <a:endParaRPr lang="zh-CN" altLang="en-US"/>
              </a:p>
            </p:txBody>
          </p:sp>
          <p:sp>
            <p:nvSpPr>
              <p:cNvPr id="374834" name="Text Box 50"/>
              <p:cNvSpPr txBox="1">
                <a:spLocks noChangeArrowheads="1"/>
              </p:cNvSpPr>
              <p:nvPr/>
            </p:nvSpPr>
            <p:spPr bwMode="auto">
              <a:xfrm>
                <a:off x="36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o1</a:t>
                </a:r>
              </a:p>
            </p:txBody>
          </p:sp>
          <p:sp>
            <p:nvSpPr>
              <p:cNvPr id="374835" name="Text Box 51"/>
              <p:cNvSpPr txBox="1">
                <a:spLocks noChangeArrowheads="1"/>
              </p:cNvSpPr>
              <p:nvPr/>
            </p:nvSpPr>
            <p:spPr bwMode="auto">
              <a:xfrm>
                <a:off x="100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o2</a:t>
                </a:r>
              </a:p>
            </p:txBody>
          </p:sp>
          <p:sp>
            <p:nvSpPr>
              <p:cNvPr id="374836" name="Text Box 52"/>
              <p:cNvSpPr txBox="1">
                <a:spLocks noChangeArrowheads="1"/>
              </p:cNvSpPr>
              <p:nvPr/>
            </p:nvSpPr>
            <p:spPr bwMode="auto">
              <a:xfrm>
                <a:off x="1611" y="588"/>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R</a:t>
                </a:r>
              </a:p>
            </p:txBody>
          </p:sp>
          <p:sp>
            <p:nvSpPr>
              <p:cNvPr id="374837" name="Rectangle 53"/>
              <p:cNvSpPr>
                <a:spLocks noChangeArrowheads="1"/>
              </p:cNvSpPr>
              <p:nvPr/>
            </p:nvSpPr>
            <p:spPr bwMode="auto">
              <a:xfrm>
                <a:off x="1179" y="1308"/>
                <a:ext cx="208" cy="292"/>
              </a:xfrm>
              <a:prstGeom prst="rect">
                <a:avLst/>
              </a:prstGeom>
              <a:noFill/>
              <a:ln w="28575">
                <a:noFill/>
                <a:miter lim="800000"/>
                <a:headEnd/>
                <a:tailEnd/>
              </a:ln>
              <a:effectLst/>
            </p:spPr>
            <p:txBody>
              <a:bodyPr wrap="none" lIns="90000" tIns="46800" rIns="90000" bIns="46800">
                <a:spAutoFit/>
              </a:bodyPr>
              <a:lstStyle/>
              <a:p>
                <a:r>
                  <a:rPr kumimoji="1" lang="zh-CN" altLang="en-US" sz="2400" b="1">
                    <a:solidFill>
                      <a:srgbClr val="FF00FF"/>
                    </a:solidFill>
                    <a:latin typeface="Times New Roman" pitchFamily="18" charset="0"/>
                  </a:rPr>
                  <a:t>＋</a:t>
                </a:r>
              </a:p>
            </p:txBody>
          </p:sp>
          <p:sp>
            <p:nvSpPr>
              <p:cNvPr id="374838" name="Rectangle 54"/>
              <p:cNvSpPr>
                <a:spLocks noChangeArrowheads="1"/>
              </p:cNvSpPr>
              <p:nvPr/>
            </p:nvSpPr>
            <p:spPr bwMode="auto">
              <a:xfrm>
                <a:off x="891" y="1308"/>
                <a:ext cx="187" cy="253"/>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FF00FF"/>
                    </a:solidFill>
                    <a:latin typeface="Times New Roman" pitchFamily="18" charset="0"/>
                  </a:rPr>
                  <a:t>－</a:t>
                </a:r>
              </a:p>
            </p:txBody>
          </p:sp>
          <p:sp>
            <p:nvSpPr>
              <p:cNvPr id="374839" name="Rectangle 55"/>
              <p:cNvSpPr>
                <a:spLocks noChangeArrowheads="1"/>
              </p:cNvSpPr>
              <p:nvPr/>
            </p:nvSpPr>
            <p:spPr bwMode="auto">
              <a:xfrm>
                <a:off x="2064" y="818"/>
                <a:ext cx="77" cy="234"/>
              </a:xfrm>
              <a:prstGeom prst="rect">
                <a:avLst/>
              </a:prstGeom>
              <a:noFill/>
              <a:ln w="34925">
                <a:solidFill>
                  <a:schemeClr val="tx1"/>
                </a:solidFill>
                <a:miter lim="800000"/>
                <a:headEnd/>
                <a:tailEnd/>
              </a:ln>
              <a:effectLst/>
            </p:spPr>
            <p:txBody>
              <a:bodyPr wrap="none" lIns="90000" tIns="46800" rIns="90000" bIns="46800" anchor="ctr">
                <a:spAutoFit/>
              </a:bodyPr>
              <a:lstStyle/>
              <a:p>
                <a:endParaRPr lang="zh-CN" altLang="en-US"/>
              </a:p>
            </p:txBody>
          </p:sp>
          <p:sp>
            <p:nvSpPr>
              <p:cNvPr id="374840" name="Line 56"/>
              <p:cNvSpPr>
                <a:spLocks noChangeShapeType="1"/>
              </p:cNvSpPr>
              <p:nvPr/>
            </p:nvSpPr>
            <p:spPr bwMode="auto">
              <a:xfrm>
                <a:off x="2290" y="935"/>
                <a:ext cx="27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74841" name="Oval 57"/>
            <p:cNvSpPr>
              <a:spLocks noChangeArrowheads="1"/>
            </p:cNvSpPr>
            <p:nvPr/>
          </p:nvSpPr>
          <p:spPr bwMode="auto">
            <a:xfrm>
              <a:off x="1338" y="1616"/>
              <a:ext cx="91" cy="91"/>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4842" name="Oval 58"/>
            <p:cNvSpPr>
              <a:spLocks noChangeArrowheads="1"/>
            </p:cNvSpPr>
            <p:nvPr/>
          </p:nvSpPr>
          <p:spPr bwMode="auto">
            <a:xfrm>
              <a:off x="2064" y="1616"/>
              <a:ext cx="91" cy="91"/>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4843" name="Oval 59"/>
            <p:cNvSpPr>
              <a:spLocks noChangeArrowheads="1"/>
            </p:cNvSpPr>
            <p:nvPr/>
          </p:nvSpPr>
          <p:spPr bwMode="auto">
            <a:xfrm>
              <a:off x="4014" y="1616"/>
              <a:ext cx="91" cy="91"/>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4844" name="Rectangle 60"/>
            <p:cNvSpPr>
              <a:spLocks noChangeArrowheads="1"/>
            </p:cNvSpPr>
            <p:nvPr/>
          </p:nvSpPr>
          <p:spPr bwMode="auto">
            <a:xfrm>
              <a:off x="4468" y="1480"/>
              <a:ext cx="272" cy="362"/>
            </a:xfrm>
            <a:prstGeom prst="rect">
              <a:avLst/>
            </a:prstGeom>
            <a:noFill/>
            <a:ln w="38100">
              <a:solidFill>
                <a:schemeClr val="tx1"/>
              </a:solidFill>
              <a:miter lim="800000"/>
              <a:headEnd/>
              <a:tailEnd/>
            </a:ln>
            <a:effectLst/>
          </p:spPr>
          <p:txBody>
            <a:bodyPr wrap="none" anchor="ctr"/>
            <a:lstStyle/>
            <a:p>
              <a:endParaRPr lang="zh-CN" altLang="en-US"/>
            </a:p>
          </p:txBody>
        </p:sp>
        <p:sp>
          <p:nvSpPr>
            <p:cNvPr id="374845" name="Oval 61"/>
            <p:cNvSpPr>
              <a:spLocks noChangeArrowheads="1"/>
            </p:cNvSpPr>
            <p:nvPr/>
          </p:nvSpPr>
          <p:spPr bwMode="auto">
            <a:xfrm>
              <a:off x="4740" y="1616"/>
              <a:ext cx="91" cy="91"/>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4846" name="Line 62"/>
            <p:cNvSpPr>
              <a:spLocks noChangeShapeType="1"/>
            </p:cNvSpPr>
            <p:nvPr/>
          </p:nvSpPr>
          <p:spPr bwMode="auto">
            <a:xfrm>
              <a:off x="4830" y="1661"/>
              <a:ext cx="318" cy="0"/>
            </a:xfrm>
            <a:prstGeom prst="line">
              <a:avLst/>
            </a:prstGeom>
            <a:noFill/>
            <a:ln w="38100">
              <a:solidFill>
                <a:schemeClr val="tx1"/>
              </a:solidFill>
              <a:round/>
              <a:headEnd/>
              <a:tailEnd/>
            </a:ln>
            <a:effectLst/>
          </p:spPr>
          <p:txBody>
            <a:bodyPr wrap="none"/>
            <a:lstStyle/>
            <a:p>
              <a:endParaRPr lang="zh-CN" altLang="en-US"/>
            </a:p>
          </p:txBody>
        </p:sp>
        <p:sp>
          <p:nvSpPr>
            <p:cNvPr id="374847" name="Text Box 63"/>
            <p:cNvSpPr txBox="1">
              <a:spLocks noChangeArrowheads="1"/>
            </p:cNvSpPr>
            <p:nvPr/>
          </p:nvSpPr>
          <p:spPr bwMode="auto">
            <a:xfrm>
              <a:off x="1066" y="1841"/>
              <a:ext cx="242" cy="252"/>
            </a:xfrm>
            <a:prstGeom prst="rect">
              <a:avLst/>
            </a:prstGeom>
            <a:noFill/>
            <a:ln w="9525">
              <a:noFill/>
              <a:miter lim="800000"/>
              <a:headEnd/>
              <a:tailEnd/>
            </a:ln>
            <a:effectLst/>
          </p:spPr>
          <p:txBody>
            <a:bodyPr wrap="none">
              <a:spAutoFit/>
            </a:bodyPr>
            <a:lstStyle/>
            <a:p>
              <a:r>
                <a:rPr lang="en-US" altLang="zh-CN" sz="2000" b="1">
                  <a:latin typeface="Times New Roman" pitchFamily="18" charset="0"/>
                </a:rPr>
                <a:t>G1</a:t>
              </a:r>
            </a:p>
          </p:txBody>
        </p:sp>
        <p:sp>
          <p:nvSpPr>
            <p:cNvPr id="374848" name="Text Box 64"/>
            <p:cNvSpPr txBox="1">
              <a:spLocks noChangeArrowheads="1"/>
            </p:cNvSpPr>
            <p:nvPr/>
          </p:nvSpPr>
          <p:spPr bwMode="auto">
            <a:xfrm>
              <a:off x="1744" y="1842"/>
              <a:ext cx="242" cy="252"/>
            </a:xfrm>
            <a:prstGeom prst="rect">
              <a:avLst/>
            </a:prstGeom>
            <a:noFill/>
            <a:ln w="9525">
              <a:noFill/>
              <a:miter lim="800000"/>
              <a:headEnd/>
              <a:tailEnd/>
            </a:ln>
            <a:effectLst/>
          </p:spPr>
          <p:txBody>
            <a:bodyPr wrap="none">
              <a:spAutoFit/>
            </a:bodyPr>
            <a:lstStyle/>
            <a:p>
              <a:r>
                <a:rPr lang="en-US" altLang="zh-CN" sz="2000" b="1">
                  <a:latin typeface="Times New Roman" pitchFamily="18" charset="0"/>
                </a:rPr>
                <a:t>G2</a:t>
              </a:r>
            </a:p>
          </p:txBody>
        </p:sp>
        <p:sp>
          <p:nvSpPr>
            <p:cNvPr id="374849" name="Text Box 65"/>
            <p:cNvSpPr txBox="1">
              <a:spLocks noChangeArrowheads="1"/>
            </p:cNvSpPr>
            <p:nvPr/>
          </p:nvSpPr>
          <p:spPr bwMode="auto">
            <a:xfrm>
              <a:off x="3742" y="1842"/>
              <a:ext cx="242" cy="252"/>
            </a:xfrm>
            <a:prstGeom prst="rect">
              <a:avLst/>
            </a:prstGeom>
            <a:noFill/>
            <a:ln w="9525">
              <a:noFill/>
              <a:miter lim="800000"/>
              <a:headEnd/>
              <a:tailEnd/>
            </a:ln>
            <a:effectLst/>
          </p:spPr>
          <p:txBody>
            <a:bodyPr wrap="none">
              <a:spAutoFit/>
            </a:bodyPr>
            <a:lstStyle/>
            <a:p>
              <a:r>
                <a:rPr lang="en-US" altLang="zh-CN" sz="2000" b="1">
                  <a:latin typeface="Times New Roman" pitchFamily="18" charset="0"/>
                </a:rPr>
                <a:t>G3</a:t>
              </a:r>
            </a:p>
          </p:txBody>
        </p:sp>
        <p:sp>
          <p:nvSpPr>
            <p:cNvPr id="374850" name="Text Box 66"/>
            <p:cNvSpPr txBox="1">
              <a:spLocks noChangeArrowheads="1"/>
            </p:cNvSpPr>
            <p:nvPr/>
          </p:nvSpPr>
          <p:spPr bwMode="auto">
            <a:xfrm>
              <a:off x="4468" y="1842"/>
              <a:ext cx="242" cy="252"/>
            </a:xfrm>
            <a:prstGeom prst="rect">
              <a:avLst/>
            </a:prstGeom>
            <a:noFill/>
            <a:ln w="9525">
              <a:noFill/>
              <a:miter lim="800000"/>
              <a:headEnd/>
              <a:tailEnd/>
            </a:ln>
            <a:effectLst/>
          </p:spPr>
          <p:txBody>
            <a:bodyPr wrap="none">
              <a:spAutoFit/>
            </a:bodyPr>
            <a:lstStyle/>
            <a:p>
              <a:r>
                <a:rPr lang="en-US" altLang="zh-CN" sz="2000" b="1">
                  <a:latin typeface="Times New Roman" pitchFamily="18" charset="0"/>
                </a:rPr>
                <a:t>G4</a:t>
              </a:r>
            </a:p>
          </p:txBody>
        </p:sp>
        <p:sp>
          <p:nvSpPr>
            <p:cNvPr id="374851" name="Rectangle 67"/>
            <p:cNvSpPr>
              <a:spLocks noChangeArrowheads="1"/>
            </p:cNvSpPr>
            <p:nvPr/>
          </p:nvSpPr>
          <p:spPr bwMode="auto">
            <a:xfrm>
              <a:off x="5103" y="1525"/>
              <a:ext cx="200" cy="291"/>
            </a:xfrm>
            <a:prstGeom prst="rect">
              <a:avLst/>
            </a:prstGeom>
            <a:noFill/>
            <a:ln w="9525">
              <a:noFill/>
              <a:miter lim="800000"/>
              <a:headEnd/>
              <a:tailEnd/>
            </a:ln>
            <a:effectLst/>
          </p:spPr>
          <p:txBody>
            <a:bodyPr wrap="none">
              <a:spAutoFit/>
            </a:bodyPr>
            <a:lstStyle/>
            <a:p>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a:t>
              </a:r>
            </a:p>
          </p:txBody>
        </p:sp>
        <p:sp>
          <p:nvSpPr>
            <p:cNvPr id="374852" name="Rectangle 68"/>
            <p:cNvSpPr>
              <a:spLocks noChangeArrowheads="1"/>
            </p:cNvSpPr>
            <p:nvPr/>
          </p:nvSpPr>
          <p:spPr bwMode="auto">
            <a:xfrm>
              <a:off x="4513" y="1480"/>
              <a:ext cx="160" cy="291"/>
            </a:xfrm>
            <a:prstGeom prst="rect">
              <a:avLst/>
            </a:prstGeom>
            <a:noFill/>
            <a:ln w="9525">
              <a:noFill/>
              <a:miter lim="800000"/>
              <a:headEnd/>
              <a:tailEnd/>
            </a:ln>
            <a:effectLst/>
          </p:spPr>
          <p:txBody>
            <a:bodyPr wrap="none">
              <a:spAutoFit/>
            </a:bodyPr>
            <a:lstStyle/>
            <a:p>
              <a:r>
                <a:rPr kumimoji="1" lang="en-US" altLang="zh-CN" sz="2400" b="1">
                  <a:latin typeface="Times New Roman" pitchFamily="18" charset="0"/>
                  <a:ea typeface="楷体_GB2312" pitchFamily="49" charset="-122"/>
                </a:rPr>
                <a:t>1</a:t>
              </a:r>
            </a:p>
          </p:txBody>
        </p:sp>
      </p:grpSp>
      <p:sp>
        <p:nvSpPr>
          <p:cNvPr id="374853" name="AutoShape 69"/>
          <p:cNvSpPr>
            <a:spLocks noChangeArrowheads="1"/>
          </p:cNvSpPr>
          <p:nvPr/>
        </p:nvSpPr>
        <p:spPr bwMode="auto">
          <a:xfrm>
            <a:off x="9840384" y="1700213"/>
            <a:ext cx="1919816" cy="792162"/>
          </a:xfrm>
          <a:prstGeom prst="wedgeEllipseCallout">
            <a:avLst>
              <a:gd name="adj1" fmla="val -46250"/>
              <a:gd name="adj2" fmla="val 139981"/>
            </a:avLst>
          </a:prstGeom>
          <a:noFill/>
          <a:ln w="28575">
            <a:solidFill>
              <a:srgbClr val="0033CC"/>
            </a:solidFill>
            <a:miter lim="800000"/>
            <a:headEnd/>
            <a:tailEnd/>
          </a:ln>
          <a:effectLst/>
        </p:spPr>
        <p:txBody>
          <a:bodyPr lIns="90000" tIns="46800" rIns="90000" bIns="46800"/>
          <a:lstStyle/>
          <a:p>
            <a:pPr algn="ctr"/>
            <a:r>
              <a:rPr kumimoji="1" lang="zh-CN" altLang="en-US" sz="2400" b="1">
                <a:solidFill>
                  <a:srgbClr val="0033CC"/>
                </a:solidFill>
                <a:latin typeface="Times New Roman" pitchFamily="18" charset="0"/>
              </a:rPr>
              <a:t>整形</a:t>
            </a:r>
          </a:p>
        </p:txBody>
      </p:sp>
      <p:sp>
        <p:nvSpPr>
          <p:cNvPr id="374854" name="Rectangle 70"/>
          <p:cNvSpPr>
            <a:spLocks noChangeArrowheads="1"/>
          </p:cNvSpPr>
          <p:nvPr/>
        </p:nvSpPr>
        <p:spPr bwMode="auto">
          <a:xfrm>
            <a:off x="2159001" y="3171012"/>
            <a:ext cx="480484" cy="371513"/>
          </a:xfrm>
          <a:prstGeom prst="rect">
            <a:avLst/>
          </a:prstGeom>
          <a:solidFill>
            <a:schemeClr val="accent1">
              <a:alpha val="66000"/>
            </a:schemeClr>
          </a:solidFill>
          <a:ln w="28575">
            <a:noFill/>
            <a:miter lim="800000"/>
            <a:headEnd/>
            <a:tailEnd/>
          </a:ln>
          <a:effectLst/>
        </p:spPr>
        <p:txBody>
          <a:bodyPr lIns="90000" tIns="46800" rIns="90000" bIns="46800" anchor="ctr">
            <a:spAutoFit/>
          </a:bodyPr>
          <a:lstStyle/>
          <a:p>
            <a:endParaRPr lang="zh-CN" altLang="en-US"/>
          </a:p>
        </p:txBody>
      </p:sp>
      <p:sp>
        <p:nvSpPr>
          <p:cNvPr id="374855" name="Rectangle 71"/>
          <p:cNvSpPr>
            <a:spLocks noChangeArrowheads="1"/>
          </p:cNvSpPr>
          <p:nvPr/>
        </p:nvSpPr>
        <p:spPr bwMode="auto">
          <a:xfrm>
            <a:off x="3600451" y="3171012"/>
            <a:ext cx="181822" cy="371513"/>
          </a:xfrm>
          <a:prstGeom prst="rect">
            <a:avLst/>
          </a:prstGeom>
          <a:solidFill>
            <a:schemeClr val="accent1">
              <a:alpha val="66000"/>
            </a:schemeClr>
          </a:solidFill>
          <a:ln w="28575">
            <a:noFill/>
            <a:miter lim="800000"/>
            <a:headEnd/>
            <a:tailEnd/>
          </a:ln>
          <a:effectLst/>
        </p:spPr>
        <p:txBody>
          <a:bodyPr wrap="none" lIns="90000" tIns="46800" rIns="90000" bIns="46800" anchor="ctr">
            <a:spAutoFit/>
          </a:bodyPr>
          <a:lstStyle/>
          <a:p>
            <a:endParaRPr lang="zh-CN" altLang="en-US"/>
          </a:p>
        </p:txBody>
      </p:sp>
      <p:sp>
        <p:nvSpPr>
          <p:cNvPr id="374856" name="Rectangle 72"/>
          <p:cNvSpPr>
            <a:spLocks noChangeArrowheads="1"/>
          </p:cNvSpPr>
          <p:nvPr/>
        </p:nvSpPr>
        <p:spPr bwMode="auto">
          <a:xfrm>
            <a:off x="7727951" y="3135293"/>
            <a:ext cx="575733" cy="371513"/>
          </a:xfrm>
          <a:prstGeom prst="rect">
            <a:avLst/>
          </a:prstGeom>
          <a:solidFill>
            <a:schemeClr val="accent1">
              <a:alpha val="66000"/>
            </a:schemeClr>
          </a:solidFill>
          <a:ln w="28575">
            <a:noFill/>
            <a:miter lim="800000"/>
            <a:headEnd/>
            <a:tailEnd/>
          </a:ln>
          <a:effectLst/>
        </p:spPr>
        <p:txBody>
          <a:bodyPr lIns="90000" tIns="46800" rIns="90000" bIns="46800"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74790"/>
                                        </p:tgtEl>
                                        <p:attrNameLst>
                                          <p:attrName>style.visibility</p:attrName>
                                        </p:attrNameLst>
                                      </p:cBhvr>
                                      <p:to>
                                        <p:strVal val="visible"/>
                                      </p:to>
                                    </p:set>
                                    <p:animEffect transition="in" filter="wipe(up)">
                                      <p:cBhvr>
                                        <p:cTn id="7" dur="500"/>
                                        <p:tgtEl>
                                          <p:spTgt spid="3747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74855"/>
                                        </p:tgtEl>
                                        <p:attrNameLst>
                                          <p:attrName>style.visibility</p:attrName>
                                        </p:attrNameLst>
                                      </p:cBhvr>
                                      <p:to>
                                        <p:strVal val="visible"/>
                                      </p:to>
                                    </p:set>
                                    <p:animEffect transition="in" filter="wipe(down)">
                                      <p:cBhvr>
                                        <p:cTn id="12" dur="500"/>
                                        <p:tgtEl>
                                          <p:spTgt spid="37485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74854"/>
                                        </p:tgtEl>
                                        <p:attrNameLst>
                                          <p:attrName>style.visibility</p:attrName>
                                        </p:attrNameLst>
                                      </p:cBhvr>
                                      <p:to>
                                        <p:strVal val="visible"/>
                                      </p:to>
                                    </p:set>
                                    <p:animEffect transition="in" filter="wipe(down)">
                                      <p:cBhvr>
                                        <p:cTn id="15" dur="500"/>
                                        <p:tgtEl>
                                          <p:spTgt spid="37485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74856"/>
                                        </p:tgtEl>
                                        <p:attrNameLst>
                                          <p:attrName>style.visibility</p:attrName>
                                        </p:attrNameLst>
                                      </p:cBhvr>
                                      <p:to>
                                        <p:strVal val="visible"/>
                                      </p:to>
                                    </p:set>
                                    <p:animEffect transition="in" filter="wipe(down)">
                                      <p:cBhvr>
                                        <p:cTn id="18" dur="500"/>
                                        <p:tgtEl>
                                          <p:spTgt spid="37485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74786"/>
                                        </p:tgtEl>
                                        <p:attrNameLst>
                                          <p:attrName>style.visibility</p:attrName>
                                        </p:attrNameLst>
                                      </p:cBhvr>
                                      <p:to>
                                        <p:strVal val="visible"/>
                                      </p:to>
                                    </p:set>
                                    <p:animEffect transition="in" filter="wipe(up)">
                                      <p:cBhvr>
                                        <p:cTn id="23" dur="500"/>
                                        <p:tgtEl>
                                          <p:spTgt spid="37478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74791"/>
                                        </p:tgtEl>
                                        <p:attrNameLst>
                                          <p:attrName>style.visibility</p:attrName>
                                        </p:attrNameLst>
                                      </p:cBhvr>
                                      <p:to>
                                        <p:strVal val="visible"/>
                                      </p:to>
                                    </p:set>
                                    <p:animEffect transition="in" filter="blinds(horizontal)">
                                      <p:cBhvr>
                                        <p:cTn id="28" dur="500"/>
                                        <p:tgtEl>
                                          <p:spTgt spid="37479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374853"/>
                                        </p:tgtEl>
                                        <p:attrNameLst>
                                          <p:attrName>style.visibility</p:attrName>
                                        </p:attrNameLst>
                                      </p:cBhvr>
                                      <p:to>
                                        <p:strVal val="visible"/>
                                      </p:to>
                                    </p:set>
                                    <p:animEffect transition="in" filter="wipe(up)">
                                      <p:cBhvr>
                                        <p:cTn id="33" dur="500"/>
                                        <p:tgtEl>
                                          <p:spTgt spid="37485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74787"/>
                                        </p:tgtEl>
                                        <p:attrNameLst>
                                          <p:attrName>style.visibility</p:attrName>
                                        </p:attrNameLst>
                                      </p:cBhvr>
                                      <p:to>
                                        <p:strVal val="visible"/>
                                      </p:to>
                                    </p:set>
                                    <p:animEffect transition="in" filter="wipe(left)">
                                      <p:cBhvr>
                                        <p:cTn id="38" dur="500"/>
                                        <p:tgtEl>
                                          <p:spTgt spid="374787"/>
                                        </p:tgtEl>
                                      </p:cBhvr>
                                    </p:animEffect>
                                  </p:childTnLst>
                                </p:cTn>
                              </p:par>
                            </p:childTnLst>
                          </p:cTn>
                        </p:par>
                        <p:par>
                          <p:cTn id="39" fill="hold">
                            <p:stCondLst>
                              <p:cond delay="500"/>
                            </p:stCondLst>
                            <p:childTnLst>
                              <p:par>
                                <p:cTn id="40" presetID="2" presetClass="entr" presetSubtype="4" fill="hold" grpId="0" nodeType="afterEffect">
                                  <p:stCondLst>
                                    <p:cond delay="0"/>
                                  </p:stCondLst>
                                  <p:childTnLst>
                                    <p:set>
                                      <p:cBhvr>
                                        <p:cTn id="41" dur="1" fill="hold">
                                          <p:stCondLst>
                                            <p:cond delay="0"/>
                                          </p:stCondLst>
                                        </p:cTn>
                                        <p:tgtEl>
                                          <p:spTgt spid="374788"/>
                                        </p:tgtEl>
                                        <p:attrNameLst>
                                          <p:attrName>style.visibility</p:attrName>
                                        </p:attrNameLst>
                                      </p:cBhvr>
                                      <p:to>
                                        <p:strVal val="visible"/>
                                      </p:to>
                                    </p:set>
                                    <p:anim calcmode="lin" valueType="num">
                                      <p:cBhvr additive="base">
                                        <p:cTn id="42" dur="500" fill="hold"/>
                                        <p:tgtEl>
                                          <p:spTgt spid="374788"/>
                                        </p:tgtEl>
                                        <p:attrNameLst>
                                          <p:attrName>ppt_x</p:attrName>
                                        </p:attrNameLst>
                                      </p:cBhvr>
                                      <p:tavLst>
                                        <p:tav tm="0">
                                          <p:val>
                                            <p:strVal val="#ppt_x"/>
                                          </p:val>
                                        </p:tav>
                                        <p:tav tm="100000">
                                          <p:val>
                                            <p:strVal val="#ppt_x"/>
                                          </p:val>
                                        </p:tav>
                                      </p:tavLst>
                                    </p:anim>
                                    <p:anim calcmode="lin" valueType="num">
                                      <p:cBhvr additive="base">
                                        <p:cTn id="43" dur="500" fill="hold"/>
                                        <p:tgtEl>
                                          <p:spTgt spid="3747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786" grpId="0" animBg="1" autoUpdateAnimBg="0"/>
      <p:bldP spid="374787" grpId="0" autoUpdateAnimBg="0"/>
      <p:bldP spid="374788" grpId="0" autoUpdateAnimBg="0"/>
      <p:bldP spid="374790" grpId="0" autoUpdateAnimBg="0"/>
      <p:bldP spid="374791" grpId="0"/>
      <p:bldP spid="374853" grpId="0" animBg="1" autoUpdateAnimBg="0"/>
      <p:bldP spid="374854" grpId="0" animBg="1"/>
      <p:bldP spid="374855" grpId="0" animBg="1"/>
      <p:bldP spid="37485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灯片编号占位符 4"/>
          <p:cNvSpPr>
            <a:spLocks noGrp="1"/>
          </p:cNvSpPr>
          <p:nvPr>
            <p:ph type="sldNum" sz="quarter" idx="11"/>
          </p:nvPr>
        </p:nvSpPr>
        <p:spPr/>
        <p:txBody>
          <a:bodyPr/>
          <a:lstStyle/>
          <a:p>
            <a:fld id="{EAC70CC9-5E9B-4610-BA4C-79D17626B547}" type="slidenum">
              <a:rPr lang="en-US" altLang="zh-CN"/>
              <a:pPr/>
              <a:t>49</a:t>
            </a:fld>
            <a:endParaRPr lang="en-US" altLang="zh-CN"/>
          </a:p>
        </p:txBody>
      </p:sp>
      <p:sp>
        <p:nvSpPr>
          <p:cNvPr id="375810" name="Text Box 2"/>
          <p:cNvSpPr txBox="1">
            <a:spLocks noChangeArrowheads="1"/>
          </p:cNvSpPr>
          <p:nvPr/>
        </p:nvSpPr>
        <p:spPr bwMode="auto">
          <a:xfrm>
            <a:off x="304800" y="533401"/>
            <a:ext cx="6197600" cy="369332"/>
          </a:xfrm>
          <a:prstGeom prst="rect">
            <a:avLst/>
          </a:prstGeom>
          <a:noFill/>
          <a:ln w="9525">
            <a:noFill/>
            <a:miter lim="800000"/>
            <a:headEnd/>
            <a:tailEnd/>
          </a:ln>
          <a:effectLst/>
        </p:spPr>
        <p:txBody>
          <a:bodyPr>
            <a:spAutoFit/>
          </a:bodyPr>
          <a:lstStyle/>
          <a:p>
            <a:pPr>
              <a:spcBef>
                <a:spcPct val="50000"/>
              </a:spcBef>
            </a:pPr>
            <a:r>
              <a:rPr kumimoji="1" lang="en-US" altLang="zh-CN" b="1">
                <a:solidFill>
                  <a:srgbClr val="0033CC"/>
                </a:solidFill>
                <a:latin typeface="Times New Roman" pitchFamily="18" charset="0"/>
                <a:ea typeface="楷体_GB2312" pitchFamily="49" charset="-122"/>
              </a:rPr>
              <a:t>(1)</a:t>
            </a:r>
            <a:r>
              <a:rPr kumimoji="1" lang="zh-CN" altLang="en-US" b="1">
                <a:solidFill>
                  <a:srgbClr val="0033CC"/>
                </a:solidFill>
                <a:latin typeface="Times New Roman" pitchFamily="18" charset="0"/>
                <a:ea typeface="楷体_GB2312" pitchFamily="49" charset="-122"/>
              </a:rPr>
              <a:t>设</a:t>
            </a:r>
            <a:r>
              <a:rPr kumimoji="1" lang="en-US" altLang="zh-CN" b="1">
                <a:solidFill>
                  <a:srgbClr val="0033CC"/>
                </a:solidFill>
                <a:latin typeface="Times New Roman" pitchFamily="18" charset="0"/>
                <a:ea typeface="楷体_GB2312" pitchFamily="49" charset="-122"/>
              </a:rPr>
              <a:t>:</a:t>
            </a:r>
            <a:r>
              <a:rPr kumimoji="1" lang="zh-CN" altLang="en-US" b="1">
                <a:solidFill>
                  <a:srgbClr val="0033CC"/>
                </a:solidFill>
                <a:latin typeface="Times New Roman" pitchFamily="18" charset="0"/>
                <a:ea typeface="楷体_GB2312" pitchFamily="49" charset="-122"/>
              </a:rPr>
              <a:t>电源合闸瞬间</a:t>
            </a:r>
            <a:r>
              <a:rPr kumimoji="1" lang="en-US" altLang="zh-CN" b="1">
                <a:solidFill>
                  <a:srgbClr val="CC3300"/>
                </a:solidFill>
                <a:latin typeface="Monotype Corsiva" pitchFamily="66" charset="0"/>
                <a:ea typeface="楷体_GB2312" pitchFamily="49" charset="-122"/>
              </a:rPr>
              <a:t>v</a:t>
            </a:r>
            <a:r>
              <a:rPr kumimoji="1" lang="en-US" altLang="zh-CN" b="1" baseline="-25000">
                <a:solidFill>
                  <a:srgbClr val="CC3300"/>
                </a:solidFill>
                <a:latin typeface="Times New Roman" pitchFamily="18" charset="0"/>
                <a:ea typeface="楷体_GB2312" pitchFamily="49" charset="-122"/>
              </a:rPr>
              <a:t>A</a:t>
            </a:r>
            <a:r>
              <a:rPr kumimoji="1" lang="en-US" altLang="zh-CN" b="1">
                <a:solidFill>
                  <a:srgbClr val="CC3300"/>
                </a:solidFill>
                <a:latin typeface="Times New Roman" pitchFamily="18" charset="0"/>
                <a:ea typeface="楷体_GB2312" pitchFamily="49" charset="-122"/>
              </a:rPr>
              <a:t>&gt; v</a:t>
            </a:r>
            <a:r>
              <a:rPr kumimoji="1" lang="en-US" altLang="zh-CN" b="1" baseline="-25000">
                <a:solidFill>
                  <a:srgbClr val="CC3300"/>
                </a:solidFill>
                <a:latin typeface="Times New Roman" pitchFamily="18" charset="0"/>
                <a:ea typeface="楷体_GB2312" pitchFamily="49" charset="-122"/>
              </a:rPr>
              <a:t>th</a:t>
            </a:r>
          </a:p>
        </p:txBody>
      </p:sp>
      <p:sp>
        <p:nvSpPr>
          <p:cNvPr id="375811" name="Line 3"/>
          <p:cNvSpPr>
            <a:spLocks noChangeShapeType="1"/>
          </p:cNvSpPr>
          <p:nvPr/>
        </p:nvSpPr>
        <p:spPr bwMode="auto">
          <a:xfrm>
            <a:off x="2256367" y="2835275"/>
            <a:ext cx="889000" cy="0"/>
          </a:xfrm>
          <a:prstGeom prst="line">
            <a:avLst/>
          </a:prstGeom>
          <a:noFill/>
          <a:ln w="57150">
            <a:solidFill>
              <a:srgbClr val="FF3300"/>
            </a:solidFill>
            <a:round/>
            <a:headEnd/>
            <a:tailEnd type="triangle" w="med" len="med"/>
          </a:ln>
          <a:effectLst/>
        </p:spPr>
        <p:txBody>
          <a:bodyPr wrap="none" anchor="ctr"/>
          <a:lstStyle/>
          <a:p>
            <a:endParaRPr lang="zh-CN" altLang="en-US"/>
          </a:p>
        </p:txBody>
      </p:sp>
      <p:sp>
        <p:nvSpPr>
          <p:cNvPr id="375812" name="AutoShape 4"/>
          <p:cNvSpPr>
            <a:spLocks noChangeArrowheads="1"/>
          </p:cNvSpPr>
          <p:nvPr/>
        </p:nvSpPr>
        <p:spPr bwMode="auto">
          <a:xfrm>
            <a:off x="4064000" y="3162300"/>
            <a:ext cx="2946400" cy="914400"/>
          </a:xfrm>
          <a:prstGeom prst="wedgeRoundRectCallout">
            <a:avLst>
              <a:gd name="adj1" fmla="val -39870"/>
              <a:gd name="adj2" fmla="val -127259"/>
              <a:gd name="adj3" fmla="val 16667"/>
            </a:avLst>
          </a:prstGeom>
          <a:noFill/>
          <a:ln w="28575">
            <a:solidFill>
              <a:srgbClr val="CC3300"/>
            </a:solidFill>
            <a:miter lim="800000"/>
            <a:headEnd/>
            <a:tailEnd/>
          </a:ln>
          <a:effectLst/>
        </p:spPr>
        <p:txBody>
          <a:bodyPr wrap="none" anchor="ctr"/>
          <a:lstStyle/>
          <a:p>
            <a:pPr algn="ctr">
              <a:spcBef>
                <a:spcPct val="30000"/>
              </a:spcBef>
            </a:pPr>
            <a:r>
              <a:rPr kumimoji="1" lang="zh-CN" altLang="en-US" sz="2400" b="1">
                <a:solidFill>
                  <a:schemeClr val="tx2"/>
                </a:solidFill>
                <a:latin typeface="Times New Roman" pitchFamily="18" charset="0"/>
                <a:ea typeface="楷体_GB2312" pitchFamily="49" charset="-122"/>
              </a:rPr>
              <a:t>电容反向充电</a:t>
            </a:r>
          </a:p>
          <a:p>
            <a:pPr algn="ctr">
              <a:spcBef>
                <a:spcPct val="30000"/>
              </a:spcBef>
            </a:pPr>
            <a:r>
              <a:rPr kumimoji="1" lang="en-US" altLang="zh-CN" sz="2400" b="1">
                <a:solidFill>
                  <a:schemeClr val="tx2"/>
                </a:solidFill>
                <a:latin typeface="Monotype Corsiva" pitchFamily="66" charset="0"/>
                <a:ea typeface="楷体_GB2312" pitchFamily="49" charset="-122"/>
              </a:rPr>
              <a:t>v</a:t>
            </a:r>
            <a:r>
              <a:rPr kumimoji="1" lang="en-US" altLang="zh-CN" sz="2400" b="1" baseline="-25000">
                <a:solidFill>
                  <a:schemeClr val="tx2"/>
                </a:solidFill>
                <a:latin typeface="Times New Roman" pitchFamily="18" charset="0"/>
                <a:ea typeface="楷体_GB2312" pitchFamily="49" charset="-122"/>
              </a:rPr>
              <a:t>A</a:t>
            </a:r>
            <a:r>
              <a:rPr kumimoji="1" lang="zh-CN" altLang="en-US" sz="2400" b="1">
                <a:solidFill>
                  <a:schemeClr val="tx2"/>
                </a:solidFill>
                <a:latin typeface="Times New Roman" pitchFamily="18" charset="0"/>
                <a:ea typeface="楷体_GB2312" pitchFamily="49" charset="-122"/>
              </a:rPr>
              <a:t>下降</a:t>
            </a:r>
          </a:p>
        </p:txBody>
      </p:sp>
      <p:sp>
        <p:nvSpPr>
          <p:cNvPr id="375813" name="Text Box 5"/>
          <p:cNvSpPr txBox="1">
            <a:spLocks noChangeArrowheads="1"/>
          </p:cNvSpPr>
          <p:nvPr/>
        </p:nvSpPr>
        <p:spPr bwMode="auto">
          <a:xfrm>
            <a:off x="304800" y="5876926"/>
            <a:ext cx="5892800" cy="461665"/>
          </a:xfrm>
          <a:prstGeom prst="rect">
            <a:avLst/>
          </a:prstGeom>
          <a:noFill/>
          <a:ln w="9525">
            <a:noFill/>
            <a:miter lim="800000"/>
            <a:headEnd/>
            <a:tailEnd/>
          </a:ln>
          <a:effectLst/>
        </p:spPr>
        <p:txBody>
          <a:bodyPr>
            <a:spAutoFit/>
          </a:bodyPr>
          <a:lstStyle/>
          <a:p>
            <a:pPr>
              <a:spcBef>
                <a:spcPct val="50000"/>
              </a:spcBef>
            </a:pPr>
            <a:r>
              <a:rPr kumimoji="1" lang="zh-CN" altLang="en-US" sz="2400" b="1">
                <a:latin typeface="Times New Roman" pitchFamily="18" charset="0"/>
              </a:rPr>
              <a:t>在</a:t>
            </a:r>
            <a:r>
              <a:rPr kumimoji="1" lang="en-US" altLang="zh-CN" sz="2400" b="1">
                <a:latin typeface="Monotype Corsiva" pitchFamily="66" charset="0"/>
                <a:ea typeface="楷体_GB2312" pitchFamily="49" charset="-122"/>
              </a:rPr>
              <a:t>v</a:t>
            </a:r>
            <a:r>
              <a:rPr kumimoji="1" lang="en-US" altLang="zh-CN" sz="2400" b="1" baseline="-25000">
                <a:latin typeface="Times New Roman" pitchFamily="18" charset="0"/>
                <a:ea typeface="楷体_GB2312" pitchFamily="49" charset="-122"/>
              </a:rPr>
              <a:t>R</a:t>
            </a:r>
            <a:r>
              <a:rPr kumimoji="1" lang="en-US" altLang="zh-CN" sz="2400" b="1">
                <a:latin typeface="Times New Roman" pitchFamily="18" charset="0"/>
                <a:ea typeface="楷体_GB2312" pitchFamily="49" charset="-122"/>
              </a:rPr>
              <a:t>&gt;</a:t>
            </a:r>
            <a:r>
              <a:rPr kumimoji="1" lang="en-US" altLang="zh-CN" sz="2400" b="1">
                <a:solidFill>
                  <a:srgbClr val="CC3300"/>
                </a:solidFill>
                <a:latin typeface="Times New Roman" pitchFamily="18" charset="0"/>
                <a:ea typeface="楷体_GB2312" pitchFamily="49" charset="-122"/>
              </a:rPr>
              <a:t> </a:t>
            </a:r>
            <a:r>
              <a:rPr kumimoji="1" lang="en-US" altLang="zh-CN" b="1">
                <a:solidFill>
                  <a:srgbClr val="CC3300"/>
                </a:solidFill>
                <a:latin typeface="Times New Roman" pitchFamily="18" charset="0"/>
                <a:ea typeface="楷体_GB2312" pitchFamily="49" charset="-122"/>
              </a:rPr>
              <a:t>v</a:t>
            </a:r>
            <a:r>
              <a:rPr kumimoji="1" lang="en-US" altLang="zh-CN" b="1" baseline="-25000">
                <a:solidFill>
                  <a:srgbClr val="CC3300"/>
                </a:solidFill>
                <a:latin typeface="Times New Roman" pitchFamily="18" charset="0"/>
                <a:ea typeface="楷体_GB2312" pitchFamily="49" charset="-122"/>
              </a:rPr>
              <a:t>th</a:t>
            </a:r>
            <a:r>
              <a:rPr kumimoji="1" lang="zh-CN" altLang="en-US" sz="2400" b="1">
                <a:latin typeface="Times New Roman" pitchFamily="18" charset="0"/>
              </a:rPr>
              <a:t>时</a:t>
            </a:r>
            <a:r>
              <a:rPr kumimoji="1" lang="zh-CN" altLang="en-US" sz="2400" b="1">
                <a:latin typeface="Times New Roman" pitchFamily="18" charset="0"/>
                <a:ea typeface="楷体_GB2312" pitchFamily="49" charset="-122"/>
              </a:rPr>
              <a:t>，</a:t>
            </a:r>
            <a:r>
              <a:rPr kumimoji="1" lang="en-US" altLang="zh-CN" sz="2400" b="1">
                <a:latin typeface="Monotype Corsiva" pitchFamily="66" charset="0"/>
                <a:ea typeface="楷体_GB2312" pitchFamily="49" charset="-122"/>
              </a:rPr>
              <a:t>v</a:t>
            </a:r>
            <a:r>
              <a:rPr kumimoji="1" lang="en-US" altLang="zh-CN" sz="2400" b="1" baseline="-25000">
                <a:latin typeface="Times New Roman" pitchFamily="18" charset="0"/>
                <a:ea typeface="楷体_GB2312" pitchFamily="49" charset="-122"/>
              </a:rPr>
              <a:t>o</a:t>
            </a:r>
            <a:r>
              <a:rPr kumimoji="1" lang="zh-CN" altLang="en-US" sz="2400" b="1">
                <a:latin typeface="Times New Roman" pitchFamily="18" charset="0"/>
                <a:ea typeface="楷体_GB2312" pitchFamily="49" charset="-122"/>
              </a:rPr>
              <a:t>不</a:t>
            </a:r>
            <a:r>
              <a:rPr kumimoji="1" lang="zh-CN" altLang="en-US" sz="2400" b="1">
                <a:latin typeface="Times New Roman" pitchFamily="18" charset="0"/>
              </a:rPr>
              <a:t>翻转</a:t>
            </a:r>
            <a:r>
              <a:rPr kumimoji="1" lang="zh-CN" altLang="en-US" sz="2400" b="1">
                <a:latin typeface="Times New Roman" pitchFamily="18" charset="0"/>
                <a:ea typeface="楷体_GB2312" pitchFamily="49" charset="-122"/>
              </a:rPr>
              <a:t>。</a:t>
            </a:r>
          </a:p>
        </p:txBody>
      </p:sp>
      <p:grpSp>
        <p:nvGrpSpPr>
          <p:cNvPr id="2" name="Group 6"/>
          <p:cNvGrpSpPr>
            <a:grpSpLocks/>
          </p:cNvGrpSpPr>
          <p:nvPr/>
        </p:nvGrpSpPr>
        <p:grpSpPr bwMode="auto">
          <a:xfrm>
            <a:off x="7727952" y="4962526"/>
            <a:ext cx="908049" cy="295275"/>
            <a:chOff x="3174" y="2280"/>
            <a:chExt cx="429" cy="186"/>
          </a:xfrm>
        </p:grpSpPr>
        <p:sp>
          <p:nvSpPr>
            <p:cNvPr id="375815" name="Line 7"/>
            <p:cNvSpPr>
              <a:spLocks noChangeShapeType="1"/>
            </p:cNvSpPr>
            <p:nvPr/>
          </p:nvSpPr>
          <p:spPr bwMode="auto">
            <a:xfrm>
              <a:off x="3174" y="2280"/>
              <a:ext cx="36" cy="39"/>
            </a:xfrm>
            <a:prstGeom prst="line">
              <a:avLst/>
            </a:prstGeom>
            <a:noFill/>
            <a:ln w="57150">
              <a:solidFill>
                <a:srgbClr val="FF3300"/>
              </a:solidFill>
              <a:round/>
              <a:headEnd/>
              <a:tailEnd/>
            </a:ln>
            <a:effectLst/>
          </p:spPr>
          <p:txBody>
            <a:bodyPr wrap="none" anchor="ctr"/>
            <a:lstStyle/>
            <a:p>
              <a:endParaRPr lang="zh-CN" altLang="en-US"/>
            </a:p>
          </p:txBody>
        </p:sp>
        <p:sp>
          <p:nvSpPr>
            <p:cNvPr id="375816" name="Line 8"/>
            <p:cNvSpPr>
              <a:spLocks noChangeShapeType="1"/>
            </p:cNvSpPr>
            <p:nvPr/>
          </p:nvSpPr>
          <p:spPr bwMode="auto">
            <a:xfrm>
              <a:off x="3198" y="2310"/>
              <a:ext cx="42" cy="42"/>
            </a:xfrm>
            <a:prstGeom prst="line">
              <a:avLst/>
            </a:prstGeom>
            <a:noFill/>
            <a:ln w="57150">
              <a:solidFill>
                <a:srgbClr val="FF3300"/>
              </a:solidFill>
              <a:round/>
              <a:headEnd/>
              <a:tailEnd/>
            </a:ln>
            <a:effectLst/>
          </p:spPr>
          <p:txBody>
            <a:bodyPr wrap="none" anchor="ctr"/>
            <a:lstStyle/>
            <a:p>
              <a:endParaRPr lang="zh-CN" altLang="en-US"/>
            </a:p>
          </p:txBody>
        </p:sp>
        <p:sp>
          <p:nvSpPr>
            <p:cNvPr id="375817" name="Line 9"/>
            <p:cNvSpPr>
              <a:spLocks noChangeShapeType="1"/>
            </p:cNvSpPr>
            <p:nvPr/>
          </p:nvSpPr>
          <p:spPr bwMode="auto">
            <a:xfrm>
              <a:off x="3234" y="2349"/>
              <a:ext cx="54" cy="33"/>
            </a:xfrm>
            <a:prstGeom prst="line">
              <a:avLst/>
            </a:prstGeom>
            <a:noFill/>
            <a:ln w="57150">
              <a:solidFill>
                <a:srgbClr val="FF3300"/>
              </a:solidFill>
              <a:round/>
              <a:headEnd/>
              <a:tailEnd/>
            </a:ln>
            <a:effectLst/>
          </p:spPr>
          <p:txBody>
            <a:bodyPr wrap="none" anchor="ctr"/>
            <a:lstStyle/>
            <a:p>
              <a:endParaRPr lang="zh-CN" altLang="en-US"/>
            </a:p>
          </p:txBody>
        </p:sp>
        <p:sp>
          <p:nvSpPr>
            <p:cNvPr id="375818" name="Line 10"/>
            <p:cNvSpPr>
              <a:spLocks noChangeShapeType="1"/>
            </p:cNvSpPr>
            <p:nvPr/>
          </p:nvSpPr>
          <p:spPr bwMode="auto">
            <a:xfrm>
              <a:off x="3273" y="2373"/>
              <a:ext cx="39" cy="24"/>
            </a:xfrm>
            <a:prstGeom prst="line">
              <a:avLst/>
            </a:prstGeom>
            <a:noFill/>
            <a:ln w="57150">
              <a:solidFill>
                <a:srgbClr val="FF3300"/>
              </a:solidFill>
              <a:round/>
              <a:headEnd/>
              <a:tailEnd/>
            </a:ln>
            <a:effectLst/>
          </p:spPr>
          <p:txBody>
            <a:bodyPr wrap="none" anchor="ctr"/>
            <a:lstStyle/>
            <a:p>
              <a:endParaRPr lang="zh-CN" altLang="en-US"/>
            </a:p>
          </p:txBody>
        </p:sp>
        <p:sp>
          <p:nvSpPr>
            <p:cNvPr id="375819" name="Line 11"/>
            <p:cNvSpPr>
              <a:spLocks noChangeShapeType="1"/>
            </p:cNvSpPr>
            <p:nvPr/>
          </p:nvSpPr>
          <p:spPr bwMode="auto">
            <a:xfrm>
              <a:off x="3300" y="2388"/>
              <a:ext cx="36" cy="21"/>
            </a:xfrm>
            <a:prstGeom prst="line">
              <a:avLst/>
            </a:prstGeom>
            <a:noFill/>
            <a:ln w="57150">
              <a:solidFill>
                <a:srgbClr val="FF3300"/>
              </a:solidFill>
              <a:round/>
              <a:headEnd/>
              <a:tailEnd/>
            </a:ln>
            <a:effectLst/>
          </p:spPr>
          <p:txBody>
            <a:bodyPr wrap="none" anchor="ctr"/>
            <a:lstStyle/>
            <a:p>
              <a:endParaRPr lang="zh-CN" altLang="en-US"/>
            </a:p>
          </p:txBody>
        </p:sp>
        <p:sp>
          <p:nvSpPr>
            <p:cNvPr id="375820" name="Line 12"/>
            <p:cNvSpPr>
              <a:spLocks noChangeShapeType="1"/>
            </p:cNvSpPr>
            <p:nvPr/>
          </p:nvSpPr>
          <p:spPr bwMode="auto">
            <a:xfrm>
              <a:off x="3327" y="2400"/>
              <a:ext cx="27" cy="18"/>
            </a:xfrm>
            <a:prstGeom prst="line">
              <a:avLst/>
            </a:prstGeom>
            <a:noFill/>
            <a:ln w="57150">
              <a:solidFill>
                <a:srgbClr val="FF3300"/>
              </a:solidFill>
              <a:round/>
              <a:headEnd/>
              <a:tailEnd/>
            </a:ln>
            <a:effectLst/>
          </p:spPr>
          <p:txBody>
            <a:bodyPr wrap="none" anchor="ctr"/>
            <a:lstStyle/>
            <a:p>
              <a:endParaRPr lang="zh-CN" altLang="en-US"/>
            </a:p>
          </p:txBody>
        </p:sp>
        <p:sp>
          <p:nvSpPr>
            <p:cNvPr id="375821" name="Line 13"/>
            <p:cNvSpPr>
              <a:spLocks noChangeShapeType="1"/>
            </p:cNvSpPr>
            <p:nvPr/>
          </p:nvSpPr>
          <p:spPr bwMode="auto">
            <a:xfrm>
              <a:off x="3348" y="2412"/>
              <a:ext cx="33" cy="15"/>
            </a:xfrm>
            <a:prstGeom prst="line">
              <a:avLst/>
            </a:prstGeom>
            <a:noFill/>
            <a:ln w="57150">
              <a:solidFill>
                <a:srgbClr val="FF3300"/>
              </a:solidFill>
              <a:round/>
              <a:headEnd/>
              <a:tailEnd/>
            </a:ln>
            <a:effectLst/>
          </p:spPr>
          <p:txBody>
            <a:bodyPr wrap="none" anchor="ctr"/>
            <a:lstStyle/>
            <a:p>
              <a:endParaRPr lang="zh-CN" altLang="en-US"/>
            </a:p>
          </p:txBody>
        </p:sp>
        <p:sp>
          <p:nvSpPr>
            <p:cNvPr id="375822" name="Line 14"/>
            <p:cNvSpPr>
              <a:spLocks noChangeShapeType="1"/>
            </p:cNvSpPr>
            <p:nvPr/>
          </p:nvSpPr>
          <p:spPr bwMode="auto">
            <a:xfrm>
              <a:off x="3372" y="2424"/>
              <a:ext cx="36" cy="12"/>
            </a:xfrm>
            <a:prstGeom prst="line">
              <a:avLst/>
            </a:prstGeom>
            <a:noFill/>
            <a:ln w="57150">
              <a:solidFill>
                <a:srgbClr val="FF3300"/>
              </a:solidFill>
              <a:round/>
              <a:headEnd/>
              <a:tailEnd/>
            </a:ln>
            <a:effectLst/>
          </p:spPr>
          <p:txBody>
            <a:bodyPr wrap="none" anchor="ctr"/>
            <a:lstStyle/>
            <a:p>
              <a:endParaRPr lang="zh-CN" altLang="en-US"/>
            </a:p>
          </p:txBody>
        </p:sp>
        <p:sp>
          <p:nvSpPr>
            <p:cNvPr id="375823" name="Line 15"/>
            <p:cNvSpPr>
              <a:spLocks noChangeShapeType="1"/>
            </p:cNvSpPr>
            <p:nvPr/>
          </p:nvSpPr>
          <p:spPr bwMode="auto">
            <a:xfrm>
              <a:off x="3396" y="2433"/>
              <a:ext cx="45" cy="12"/>
            </a:xfrm>
            <a:prstGeom prst="line">
              <a:avLst/>
            </a:prstGeom>
            <a:noFill/>
            <a:ln w="57150">
              <a:solidFill>
                <a:srgbClr val="FF3300"/>
              </a:solidFill>
              <a:round/>
              <a:headEnd/>
              <a:tailEnd/>
            </a:ln>
            <a:effectLst/>
          </p:spPr>
          <p:txBody>
            <a:bodyPr wrap="none" anchor="ctr"/>
            <a:lstStyle/>
            <a:p>
              <a:endParaRPr lang="zh-CN" altLang="en-US"/>
            </a:p>
          </p:txBody>
        </p:sp>
        <p:sp>
          <p:nvSpPr>
            <p:cNvPr id="375824" name="Line 16"/>
            <p:cNvSpPr>
              <a:spLocks noChangeShapeType="1"/>
            </p:cNvSpPr>
            <p:nvPr/>
          </p:nvSpPr>
          <p:spPr bwMode="auto">
            <a:xfrm>
              <a:off x="3432" y="2442"/>
              <a:ext cx="39" cy="9"/>
            </a:xfrm>
            <a:prstGeom prst="line">
              <a:avLst/>
            </a:prstGeom>
            <a:noFill/>
            <a:ln w="57150">
              <a:solidFill>
                <a:srgbClr val="FF3300"/>
              </a:solidFill>
              <a:round/>
              <a:headEnd/>
              <a:tailEnd/>
            </a:ln>
            <a:effectLst/>
          </p:spPr>
          <p:txBody>
            <a:bodyPr wrap="none" anchor="ctr"/>
            <a:lstStyle/>
            <a:p>
              <a:endParaRPr lang="zh-CN" altLang="en-US"/>
            </a:p>
          </p:txBody>
        </p:sp>
        <p:sp>
          <p:nvSpPr>
            <p:cNvPr id="375825" name="Line 17"/>
            <p:cNvSpPr>
              <a:spLocks noChangeShapeType="1"/>
            </p:cNvSpPr>
            <p:nvPr/>
          </p:nvSpPr>
          <p:spPr bwMode="auto">
            <a:xfrm>
              <a:off x="3459" y="2448"/>
              <a:ext cx="21" cy="3"/>
            </a:xfrm>
            <a:prstGeom prst="line">
              <a:avLst/>
            </a:prstGeom>
            <a:noFill/>
            <a:ln w="57150">
              <a:solidFill>
                <a:srgbClr val="FF3300"/>
              </a:solidFill>
              <a:round/>
              <a:headEnd/>
              <a:tailEnd/>
            </a:ln>
            <a:effectLst/>
          </p:spPr>
          <p:txBody>
            <a:bodyPr wrap="none" anchor="ctr"/>
            <a:lstStyle/>
            <a:p>
              <a:endParaRPr lang="zh-CN" altLang="en-US"/>
            </a:p>
          </p:txBody>
        </p:sp>
        <p:sp>
          <p:nvSpPr>
            <p:cNvPr id="375826" name="Line 18"/>
            <p:cNvSpPr>
              <a:spLocks noChangeShapeType="1"/>
            </p:cNvSpPr>
            <p:nvPr/>
          </p:nvSpPr>
          <p:spPr bwMode="auto">
            <a:xfrm>
              <a:off x="3474" y="2448"/>
              <a:ext cx="30" cy="6"/>
            </a:xfrm>
            <a:prstGeom prst="line">
              <a:avLst/>
            </a:prstGeom>
            <a:noFill/>
            <a:ln w="57150">
              <a:solidFill>
                <a:srgbClr val="FF3300"/>
              </a:solidFill>
              <a:round/>
              <a:headEnd/>
              <a:tailEnd/>
            </a:ln>
            <a:effectLst/>
          </p:spPr>
          <p:txBody>
            <a:bodyPr wrap="none" anchor="ctr"/>
            <a:lstStyle/>
            <a:p>
              <a:endParaRPr lang="zh-CN" altLang="en-US"/>
            </a:p>
          </p:txBody>
        </p:sp>
        <p:sp>
          <p:nvSpPr>
            <p:cNvPr id="375827" name="Line 19"/>
            <p:cNvSpPr>
              <a:spLocks noChangeShapeType="1"/>
            </p:cNvSpPr>
            <p:nvPr/>
          </p:nvSpPr>
          <p:spPr bwMode="auto">
            <a:xfrm>
              <a:off x="3504" y="2454"/>
              <a:ext cx="24" cy="3"/>
            </a:xfrm>
            <a:prstGeom prst="line">
              <a:avLst/>
            </a:prstGeom>
            <a:noFill/>
            <a:ln w="57150">
              <a:solidFill>
                <a:srgbClr val="FF3300"/>
              </a:solidFill>
              <a:round/>
              <a:headEnd/>
              <a:tailEnd/>
            </a:ln>
            <a:effectLst/>
          </p:spPr>
          <p:txBody>
            <a:bodyPr wrap="none" anchor="ctr"/>
            <a:lstStyle/>
            <a:p>
              <a:endParaRPr lang="zh-CN" altLang="en-US"/>
            </a:p>
          </p:txBody>
        </p:sp>
        <p:sp>
          <p:nvSpPr>
            <p:cNvPr id="375828" name="Line 20"/>
            <p:cNvSpPr>
              <a:spLocks noChangeShapeType="1"/>
            </p:cNvSpPr>
            <p:nvPr/>
          </p:nvSpPr>
          <p:spPr bwMode="auto">
            <a:xfrm>
              <a:off x="3522" y="2457"/>
              <a:ext cx="54" cy="6"/>
            </a:xfrm>
            <a:prstGeom prst="line">
              <a:avLst/>
            </a:prstGeom>
            <a:noFill/>
            <a:ln w="57150">
              <a:solidFill>
                <a:srgbClr val="FF3300"/>
              </a:solidFill>
              <a:round/>
              <a:headEnd/>
              <a:tailEnd/>
            </a:ln>
            <a:effectLst/>
          </p:spPr>
          <p:txBody>
            <a:bodyPr wrap="none" anchor="ctr"/>
            <a:lstStyle/>
            <a:p>
              <a:endParaRPr lang="zh-CN" altLang="en-US"/>
            </a:p>
          </p:txBody>
        </p:sp>
        <p:sp>
          <p:nvSpPr>
            <p:cNvPr id="375829" name="Line 21"/>
            <p:cNvSpPr>
              <a:spLocks noChangeShapeType="1"/>
            </p:cNvSpPr>
            <p:nvPr/>
          </p:nvSpPr>
          <p:spPr bwMode="auto">
            <a:xfrm>
              <a:off x="3573" y="2457"/>
              <a:ext cx="30" cy="9"/>
            </a:xfrm>
            <a:prstGeom prst="line">
              <a:avLst/>
            </a:prstGeom>
            <a:noFill/>
            <a:ln w="57150">
              <a:solidFill>
                <a:srgbClr val="FF3300"/>
              </a:solidFill>
              <a:round/>
              <a:headEnd/>
              <a:tailEnd/>
            </a:ln>
            <a:effectLst/>
          </p:spPr>
          <p:txBody>
            <a:bodyPr wrap="none" anchor="ctr"/>
            <a:lstStyle/>
            <a:p>
              <a:endParaRPr lang="zh-CN" altLang="en-US"/>
            </a:p>
          </p:txBody>
        </p:sp>
      </p:grpSp>
      <p:sp>
        <p:nvSpPr>
          <p:cNvPr id="375830" name="Freeform 22"/>
          <p:cNvSpPr>
            <a:spLocks/>
          </p:cNvSpPr>
          <p:nvPr/>
        </p:nvSpPr>
        <p:spPr bwMode="auto">
          <a:xfrm>
            <a:off x="7721601" y="4964113"/>
            <a:ext cx="99484" cy="371513"/>
          </a:xfrm>
          <a:custGeom>
            <a:avLst/>
            <a:gdLst/>
            <a:ahLst/>
            <a:cxnLst>
              <a:cxn ang="0">
                <a:pos x="0" y="0"/>
              </a:cxn>
              <a:cxn ang="0">
                <a:pos x="21" y="14"/>
              </a:cxn>
              <a:cxn ang="0">
                <a:pos x="36" y="36"/>
              </a:cxn>
              <a:cxn ang="0">
                <a:pos x="80" y="65"/>
              </a:cxn>
            </a:cxnLst>
            <a:rect l="0" t="0" r="r" b="b"/>
            <a:pathLst>
              <a:path w="80" h="65">
                <a:moveTo>
                  <a:pt x="0" y="0"/>
                </a:moveTo>
                <a:cubicBezTo>
                  <a:pt x="7" y="5"/>
                  <a:pt x="15" y="8"/>
                  <a:pt x="21" y="14"/>
                </a:cubicBezTo>
                <a:cubicBezTo>
                  <a:pt x="27" y="20"/>
                  <a:pt x="29" y="30"/>
                  <a:pt x="36" y="36"/>
                </a:cubicBezTo>
                <a:cubicBezTo>
                  <a:pt x="49" y="47"/>
                  <a:pt x="80" y="65"/>
                  <a:pt x="80" y="65"/>
                </a:cubicBezTo>
              </a:path>
            </a:pathLst>
          </a:custGeom>
          <a:noFill/>
          <a:ln w="38100" cap="flat" cmpd="sng">
            <a:solidFill>
              <a:srgbClr val="FF0000"/>
            </a:solidFill>
            <a:prstDash val="solid"/>
            <a:round/>
            <a:headEnd/>
            <a:tailEnd/>
          </a:ln>
          <a:effectLst/>
        </p:spPr>
        <p:txBody>
          <a:bodyPr lIns="90000" tIns="46800" rIns="90000" bIns="46800">
            <a:spAutoFit/>
          </a:bodyPr>
          <a:lstStyle/>
          <a:p>
            <a:endParaRPr lang="zh-CN" altLang="en-US"/>
          </a:p>
        </p:txBody>
      </p:sp>
      <p:grpSp>
        <p:nvGrpSpPr>
          <p:cNvPr id="3" name="Group 23"/>
          <p:cNvGrpSpPr>
            <a:grpSpLocks/>
          </p:cNvGrpSpPr>
          <p:nvPr/>
        </p:nvGrpSpPr>
        <p:grpSpPr bwMode="auto">
          <a:xfrm>
            <a:off x="230718" y="4144961"/>
            <a:ext cx="7016749" cy="587374"/>
            <a:chOff x="109" y="2419"/>
            <a:chExt cx="3059" cy="370"/>
          </a:xfrm>
        </p:grpSpPr>
        <p:sp>
          <p:nvSpPr>
            <p:cNvPr id="375832" name="Rectangle 24"/>
            <p:cNvSpPr>
              <a:spLocks noChangeArrowheads="1"/>
            </p:cNvSpPr>
            <p:nvPr/>
          </p:nvSpPr>
          <p:spPr bwMode="auto">
            <a:xfrm>
              <a:off x="967" y="2447"/>
              <a:ext cx="529" cy="234"/>
            </a:xfrm>
            <a:prstGeom prst="rect">
              <a:avLst/>
            </a:prstGeom>
            <a:noFill/>
            <a:ln w="28575">
              <a:noFill/>
              <a:miter lim="800000"/>
              <a:headEnd/>
              <a:tailEnd/>
            </a:ln>
            <a:effectLst/>
          </p:spPr>
          <p:txBody>
            <a:bodyPr lIns="90000" tIns="46800" rIns="90000" bIns="46800">
              <a:spAutoFit/>
            </a:bodyPr>
            <a:lstStyle/>
            <a:p>
              <a:r>
                <a:rPr kumimoji="1" lang="en-US" altLang="zh-CN" b="1">
                  <a:latin typeface="Monotype Corsiva" pitchFamily="66" charset="0"/>
                  <a:ea typeface="楷体_GB2312" pitchFamily="49" charset="-122"/>
                </a:rPr>
                <a:t>v</a:t>
              </a:r>
              <a:r>
                <a:rPr kumimoji="1" lang="en-US" altLang="zh-CN" b="1" baseline="-25000">
                  <a:latin typeface="Times New Roman" pitchFamily="18" charset="0"/>
                  <a:ea typeface="楷体_GB2312" pitchFamily="49" charset="-122"/>
                </a:rPr>
                <a:t>o</a:t>
              </a:r>
              <a:r>
                <a:rPr kumimoji="1" lang="en-US" altLang="zh-CN" b="1">
                  <a:latin typeface="Times New Roman" pitchFamily="18" charset="0"/>
                  <a:ea typeface="楷体_GB2312" pitchFamily="49" charset="-122"/>
                </a:rPr>
                <a:t>=0</a:t>
              </a:r>
            </a:p>
          </p:txBody>
        </p:sp>
        <p:sp>
          <p:nvSpPr>
            <p:cNvPr id="375833" name="Rectangle 25"/>
            <p:cNvSpPr>
              <a:spLocks noChangeArrowheads="1"/>
            </p:cNvSpPr>
            <p:nvPr/>
          </p:nvSpPr>
          <p:spPr bwMode="auto">
            <a:xfrm>
              <a:off x="768" y="2448"/>
              <a:ext cx="21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chemeClr val="tx2"/>
                  </a:solidFill>
                  <a:latin typeface="Times New Roman" pitchFamily="18" charset="0"/>
                </a:rPr>
                <a:t>→</a:t>
              </a:r>
            </a:p>
          </p:txBody>
        </p:sp>
        <p:sp>
          <p:nvSpPr>
            <p:cNvPr id="375834" name="Rectangle 26"/>
            <p:cNvSpPr>
              <a:spLocks noChangeArrowheads="1"/>
            </p:cNvSpPr>
            <p:nvPr/>
          </p:nvSpPr>
          <p:spPr bwMode="auto">
            <a:xfrm>
              <a:off x="1632" y="2457"/>
              <a:ext cx="768" cy="234"/>
            </a:xfrm>
            <a:prstGeom prst="rect">
              <a:avLst/>
            </a:prstGeom>
            <a:noFill/>
            <a:ln w="28575">
              <a:noFill/>
              <a:miter lim="800000"/>
              <a:headEnd/>
              <a:tailEnd/>
            </a:ln>
            <a:effectLst/>
          </p:spPr>
          <p:txBody>
            <a:bodyPr lIns="90000" tIns="46800" rIns="90000" bIns="46800">
              <a:spAutoFit/>
            </a:bodyPr>
            <a:lstStyle/>
            <a:p>
              <a:r>
                <a:rPr kumimoji="1" lang="en-US" altLang="zh-CN" b="1">
                  <a:latin typeface="Monotype Corsiva" pitchFamily="66" charset="0"/>
                  <a:ea typeface="楷体_GB2312" pitchFamily="49" charset="-122"/>
                </a:rPr>
                <a:t>v</a:t>
              </a:r>
              <a:r>
                <a:rPr kumimoji="1" lang="en-US" altLang="zh-CN" b="1" baseline="-25000">
                  <a:latin typeface="Times New Roman" pitchFamily="18" charset="0"/>
                  <a:ea typeface="楷体_GB2312" pitchFamily="49" charset="-122"/>
                </a:rPr>
                <a:t>o1</a:t>
              </a:r>
              <a:r>
                <a:rPr kumimoji="1" lang="en-US" altLang="zh-CN" b="1">
                  <a:latin typeface="Times New Roman" pitchFamily="18" charset="0"/>
                  <a:ea typeface="楷体_GB2312" pitchFamily="49" charset="-122"/>
                </a:rPr>
                <a:t>=1</a:t>
              </a:r>
            </a:p>
          </p:txBody>
        </p:sp>
        <p:sp>
          <p:nvSpPr>
            <p:cNvPr id="375835" name="Rectangle 27"/>
            <p:cNvSpPr>
              <a:spLocks noChangeArrowheads="1"/>
            </p:cNvSpPr>
            <p:nvPr/>
          </p:nvSpPr>
          <p:spPr bwMode="auto">
            <a:xfrm>
              <a:off x="1440" y="2448"/>
              <a:ext cx="21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chemeClr val="tx2"/>
                  </a:solidFill>
                  <a:latin typeface="Times New Roman" pitchFamily="18" charset="0"/>
                </a:rPr>
                <a:t>→</a:t>
              </a:r>
            </a:p>
          </p:txBody>
        </p:sp>
        <p:sp>
          <p:nvSpPr>
            <p:cNvPr id="375836" name="Rectangle 28"/>
            <p:cNvSpPr>
              <a:spLocks noChangeArrowheads="1"/>
            </p:cNvSpPr>
            <p:nvPr/>
          </p:nvSpPr>
          <p:spPr bwMode="auto">
            <a:xfrm>
              <a:off x="2400" y="2419"/>
              <a:ext cx="768" cy="370"/>
            </a:xfrm>
            <a:prstGeom prst="rect">
              <a:avLst/>
            </a:prstGeom>
            <a:noFill/>
            <a:ln w="28575">
              <a:noFill/>
              <a:miter lim="800000"/>
              <a:headEnd/>
              <a:tailEnd/>
            </a:ln>
            <a:effectLst/>
          </p:spPr>
          <p:txBody>
            <a:bodyPr lIns="90000" tIns="46800" rIns="90000" bIns="46800">
              <a:spAutoFit/>
            </a:bodyPr>
            <a:lstStyle/>
            <a:p>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o2</a:t>
              </a:r>
              <a:r>
                <a:rPr kumimoji="1" lang="en-US" altLang="zh-CN" sz="3200" b="1">
                  <a:latin typeface="Times New Roman" pitchFamily="18" charset="0"/>
                  <a:ea typeface="楷体_GB2312" pitchFamily="49" charset="-122"/>
                </a:rPr>
                <a:t>=</a:t>
              </a:r>
              <a:r>
                <a:rPr kumimoji="1" lang="en-US" altLang="zh-CN" b="1">
                  <a:latin typeface="Times New Roman" pitchFamily="18" charset="0"/>
                  <a:ea typeface="楷体_GB2312" pitchFamily="49" charset="-122"/>
                </a:rPr>
                <a:t>0</a:t>
              </a:r>
            </a:p>
          </p:txBody>
        </p:sp>
        <p:sp>
          <p:nvSpPr>
            <p:cNvPr id="375837" name="Rectangle 29"/>
            <p:cNvSpPr>
              <a:spLocks noChangeArrowheads="1"/>
            </p:cNvSpPr>
            <p:nvPr/>
          </p:nvSpPr>
          <p:spPr bwMode="auto">
            <a:xfrm>
              <a:off x="109" y="2448"/>
              <a:ext cx="364" cy="234"/>
            </a:xfrm>
            <a:prstGeom prst="rect">
              <a:avLst/>
            </a:prstGeom>
            <a:noFill/>
            <a:ln w="28575">
              <a:noFill/>
              <a:miter lim="800000"/>
              <a:headEnd/>
              <a:tailEnd/>
            </a:ln>
            <a:effectLst/>
          </p:spPr>
          <p:txBody>
            <a:bodyPr wrap="none" lIns="90000" tIns="46800" rIns="90000" bIns="46800">
              <a:spAutoFit/>
            </a:bodyPr>
            <a:lstStyle/>
            <a:p>
              <a:r>
                <a:rPr kumimoji="1" lang="en-US" altLang="zh-CN" b="1">
                  <a:solidFill>
                    <a:srgbClr val="CC3300"/>
                  </a:solidFill>
                  <a:latin typeface="Monotype Corsiva" pitchFamily="66" charset="0"/>
                  <a:ea typeface="楷体_GB2312" pitchFamily="49" charset="-122"/>
                </a:rPr>
                <a:t>v</a:t>
              </a:r>
              <a:r>
                <a:rPr kumimoji="1" lang="en-US" altLang="zh-CN" b="1" baseline="-25000">
                  <a:solidFill>
                    <a:srgbClr val="CC3300"/>
                  </a:solidFill>
                  <a:latin typeface="Times New Roman" pitchFamily="18" charset="0"/>
                  <a:ea typeface="楷体_GB2312" pitchFamily="49" charset="-122"/>
                </a:rPr>
                <a:t>R</a:t>
              </a:r>
              <a:r>
                <a:rPr kumimoji="1" lang="en-US" altLang="zh-CN" b="1">
                  <a:solidFill>
                    <a:srgbClr val="CC3300"/>
                  </a:solidFill>
                  <a:latin typeface="Times New Roman" pitchFamily="18" charset="0"/>
                  <a:ea typeface="楷体_GB2312" pitchFamily="49" charset="-122"/>
                </a:rPr>
                <a:t>&gt; v</a:t>
              </a:r>
              <a:r>
                <a:rPr kumimoji="1" lang="en-US" altLang="zh-CN" b="1" baseline="-25000">
                  <a:solidFill>
                    <a:srgbClr val="CC3300"/>
                  </a:solidFill>
                  <a:latin typeface="Times New Roman" pitchFamily="18" charset="0"/>
                  <a:ea typeface="楷体_GB2312" pitchFamily="49" charset="-122"/>
                </a:rPr>
                <a:t>th</a:t>
              </a:r>
            </a:p>
          </p:txBody>
        </p:sp>
        <p:sp>
          <p:nvSpPr>
            <p:cNvPr id="375838" name="Rectangle 30"/>
            <p:cNvSpPr>
              <a:spLocks noChangeArrowheads="1"/>
            </p:cNvSpPr>
            <p:nvPr/>
          </p:nvSpPr>
          <p:spPr bwMode="auto">
            <a:xfrm>
              <a:off x="2160" y="2448"/>
              <a:ext cx="21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chemeClr val="tx2"/>
                  </a:solidFill>
                  <a:latin typeface="Times New Roman" pitchFamily="18" charset="0"/>
                </a:rPr>
                <a:t>→</a:t>
              </a:r>
            </a:p>
          </p:txBody>
        </p:sp>
      </p:grpSp>
      <p:sp>
        <p:nvSpPr>
          <p:cNvPr id="375839" name="Rectangle 31"/>
          <p:cNvSpPr>
            <a:spLocks noChangeArrowheads="1"/>
          </p:cNvSpPr>
          <p:nvPr/>
        </p:nvSpPr>
        <p:spPr bwMode="auto">
          <a:xfrm>
            <a:off x="304800" y="4803776"/>
            <a:ext cx="6096000" cy="463846"/>
          </a:xfrm>
          <a:prstGeom prst="rect">
            <a:avLst/>
          </a:prstGeom>
          <a:noFill/>
          <a:ln w="28575">
            <a:noFill/>
            <a:miter lim="800000"/>
            <a:headEnd/>
            <a:tailEnd/>
          </a:ln>
          <a:effectLst/>
        </p:spPr>
        <p:txBody>
          <a:bodyPr lIns="90000" tIns="46800" rIns="90000" bIns="46800">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C</a:t>
            </a:r>
            <a:r>
              <a:rPr kumimoji="1" lang="zh-CN" altLang="en-US" sz="2400" b="1">
                <a:latin typeface="Times New Roman" pitchFamily="18" charset="0"/>
              </a:rPr>
              <a:t>经</a:t>
            </a:r>
            <a:r>
              <a:rPr kumimoji="1" lang="en-US" altLang="zh-CN" sz="2400" b="1">
                <a:latin typeface="Times New Roman" pitchFamily="18" charset="0"/>
              </a:rPr>
              <a:t>R</a:t>
            </a:r>
            <a:r>
              <a:rPr kumimoji="1" lang="zh-CN" altLang="en-US" sz="2400" b="1">
                <a:latin typeface="Times New Roman" pitchFamily="18" charset="0"/>
              </a:rPr>
              <a:t>放电</a:t>
            </a:r>
            <a:r>
              <a:rPr kumimoji="1" lang="en-US" altLang="zh-CN" sz="2400" b="1">
                <a:latin typeface="Times New Roman" pitchFamily="18" charset="0"/>
              </a:rPr>
              <a:t>(</a:t>
            </a:r>
            <a:r>
              <a:rPr kumimoji="1" lang="zh-CN" altLang="en-US" sz="2400" b="1">
                <a:latin typeface="Times New Roman" pitchFamily="18" charset="0"/>
              </a:rPr>
              <a:t>或</a:t>
            </a:r>
            <a:r>
              <a:rPr kumimoji="1" lang="en-US" altLang="zh-CN" b="1">
                <a:latin typeface="Monotype Corsiva" pitchFamily="66" charset="0"/>
                <a:ea typeface="楷体_GB2312" pitchFamily="49" charset="-122"/>
              </a:rPr>
              <a:t>v</a:t>
            </a:r>
            <a:r>
              <a:rPr kumimoji="1" lang="en-US" altLang="zh-CN" b="1" baseline="-25000">
                <a:latin typeface="Times New Roman" pitchFamily="18" charset="0"/>
                <a:ea typeface="楷体_GB2312" pitchFamily="49" charset="-122"/>
              </a:rPr>
              <a:t>o1</a:t>
            </a:r>
            <a:r>
              <a:rPr kumimoji="1" lang="zh-CN" altLang="en-US" sz="2400" b="1">
                <a:latin typeface="Times New Roman" pitchFamily="18" charset="0"/>
              </a:rPr>
              <a:t>向</a:t>
            </a:r>
            <a:r>
              <a:rPr kumimoji="1" lang="en-US" altLang="zh-CN" sz="2400" b="1">
                <a:latin typeface="Times New Roman" pitchFamily="18" charset="0"/>
              </a:rPr>
              <a:t>C</a:t>
            </a:r>
            <a:r>
              <a:rPr kumimoji="1" lang="zh-CN" altLang="en-US" sz="2400" b="1">
                <a:latin typeface="Times New Roman" pitchFamily="18" charset="0"/>
              </a:rPr>
              <a:t>反向充电</a:t>
            </a:r>
            <a:r>
              <a:rPr kumimoji="1" lang="en-US" altLang="zh-CN" sz="2400" b="1">
                <a:latin typeface="Times New Roman" pitchFamily="18" charset="0"/>
              </a:rPr>
              <a:t>)</a:t>
            </a:r>
          </a:p>
        </p:txBody>
      </p:sp>
      <p:sp>
        <p:nvSpPr>
          <p:cNvPr id="375840" name="Rectangle 32"/>
          <p:cNvSpPr>
            <a:spLocks noChangeArrowheads="1"/>
          </p:cNvSpPr>
          <p:nvPr/>
        </p:nvSpPr>
        <p:spPr bwMode="auto">
          <a:xfrm>
            <a:off x="1016000" y="5343525"/>
            <a:ext cx="489534"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chemeClr val="tx2"/>
                </a:solidFill>
                <a:latin typeface="Times New Roman" pitchFamily="18" charset="0"/>
              </a:rPr>
              <a:t>→</a:t>
            </a:r>
          </a:p>
        </p:txBody>
      </p:sp>
      <p:sp>
        <p:nvSpPr>
          <p:cNvPr id="375841" name="Rectangle 33"/>
          <p:cNvSpPr>
            <a:spLocks noChangeArrowheads="1"/>
          </p:cNvSpPr>
          <p:nvPr/>
        </p:nvSpPr>
        <p:spPr bwMode="auto">
          <a:xfrm>
            <a:off x="1625600" y="5346701"/>
            <a:ext cx="508770" cy="371513"/>
          </a:xfrm>
          <a:prstGeom prst="rect">
            <a:avLst/>
          </a:prstGeom>
          <a:noFill/>
          <a:ln w="28575">
            <a:noFill/>
            <a:miter lim="800000"/>
            <a:headEnd/>
            <a:tailEnd/>
          </a:ln>
          <a:effectLst/>
        </p:spPr>
        <p:txBody>
          <a:bodyPr wrap="none" lIns="90000" tIns="46800" rIns="90000" bIns="46800">
            <a:spAutoFit/>
          </a:bodyPr>
          <a:lstStyle/>
          <a:p>
            <a:r>
              <a:rPr kumimoji="1" lang="en-US" altLang="zh-CN" b="1">
                <a:solidFill>
                  <a:srgbClr val="0033CC"/>
                </a:solidFill>
                <a:latin typeface="Monotype Corsiva" pitchFamily="66" charset="0"/>
                <a:ea typeface="楷体_GB2312" pitchFamily="49" charset="-122"/>
              </a:rPr>
              <a:t>v</a:t>
            </a:r>
            <a:r>
              <a:rPr kumimoji="1" lang="en-US" altLang="zh-CN" b="1" baseline="-25000">
                <a:solidFill>
                  <a:srgbClr val="0033CC"/>
                </a:solidFill>
                <a:latin typeface="Times New Roman" pitchFamily="18" charset="0"/>
                <a:ea typeface="楷体_GB2312" pitchFamily="49" charset="-122"/>
              </a:rPr>
              <a:t>A</a:t>
            </a:r>
            <a:r>
              <a:rPr kumimoji="1" lang="en-US" altLang="zh-CN" b="1">
                <a:solidFill>
                  <a:srgbClr val="0033CC"/>
                </a:solidFill>
                <a:latin typeface="Times New Roman" pitchFamily="18" charset="0"/>
                <a:ea typeface="楷体_GB2312" pitchFamily="49" charset="-122"/>
              </a:rPr>
              <a:t>↓</a:t>
            </a:r>
          </a:p>
        </p:txBody>
      </p:sp>
      <p:grpSp>
        <p:nvGrpSpPr>
          <p:cNvPr id="4" name="Group 34"/>
          <p:cNvGrpSpPr>
            <a:grpSpLocks/>
          </p:cNvGrpSpPr>
          <p:nvPr/>
        </p:nvGrpSpPr>
        <p:grpSpPr bwMode="auto">
          <a:xfrm>
            <a:off x="6908800" y="428625"/>
            <a:ext cx="5384800" cy="5905500"/>
            <a:chOff x="3065" y="72"/>
            <a:chExt cx="2695" cy="3720"/>
          </a:xfrm>
        </p:grpSpPr>
        <p:grpSp>
          <p:nvGrpSpPr>
            <p:cNvPr id="5" name="Group 35"/>
            <p:cNvGrpSpPr>
              <a:grpSpLocks/>
            </p:cNvGrpSpPr>
            <p:nvPr/>
          </p:nvGrpSpPr>
          <p:grpSpPr bwMode="auto">
            <a:xfrm>
              <a:off x="3114" y="72"/>
              <a:ext cx="2640" cy="883"/>
              <a:chOff x="2598" y="75"/>
              <a:chExt cx="2640" cy="883"/>
            </a:xfrm>
          </p:grpSpPr>
          <p:sp>
            <p:nvSpPr>
              <p:cNvPr id="375844" name="Line 36"/>
              <p:cNvSpPr>
                <a:spLocks noChangeShapeType="1"/>
              </p:cNvSpPr>
              <p:nvPr/>
            </p:nvSpPr>
            <p:spPr bwMode="auto">
              <a:xfrm>
                <a:off x="2836" y="746"/>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5845" name="Line 37"/>
              <p:cNvSpPr>
                <a:spLocks noChangeShapeType="1"/>
              </p:cNvSpPr>
              <p:nvPr/>
            </p:nvSpPr>
            <p:spPr bwMode="auto">
              <a:xfrm flipV="1">
                <a:off x="2963" y="2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5846" name="Text Box 38"/>
              <p:cNvSpPr txBox="1">
                <a:spLocks noChangeArrowheads="1"/>
              </p:cNvSpPr>
              <p:nvPr/>
            </p:nvSpPr>
            <p:spPr bwMode="auto">
              <a:xfrm>
                <a:off x="2800" y="727"/>
                <a:ext cx="273" cy="231"/>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5847" name="Text Box 39"/>
              <p:cNvSpPr txBox="1">
                <a:spLocks noChangeArrowheads="1"/>
              </p:cNvSpPr>
              <p:nvPr/>
            </p:nvSpPr>
            <p:spPr bwMode="auto">
              <a:xfrm>
                <a:off x="4948" y="565"/>
                <a:ext cx="290"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5848" name="Text Box 40"/>
              <p:cNvSpPr txBox="1">
                <a:spLocks noChangeArrowheads="1"/>
              </p:cNvSpPr>
              <p:nvPr/>
            </p:nvSpPr>
            <p:spPr bwMode="auto">
              <a:xfrm>
                <a:off x="2598" y="75"/>
                <a:ext cx="435"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endParaRPr kumimoji="1" lang="en-US" altLang="zh-CN" sz="3200" b="1">
                  <a:latin typeface="Times New Roman" pitchFamily="18" charset="0"/>
                  <a:ea typeface="楷体_GB2312" pitchFamily="49" charset="-122"/>
                </a:endParaRPr>
              </a:p>
            </p:txBody>
          </p:sp>
        </p:grpSp>
        <p:grpSp>
          <p:nvGrpSpPr>
            <p:cNvPr id="6" name="Group 41"/>
            <p:cNvGrpSpPr>
              <a:grpSpLocks/>
            </p:cNvGrpSpPr>
            <p:nvPr/>
          </p:nvGrpSpPr>
          <p:grpSpPr bwMode="auto">
            <a:xfrm>
              <a:off x="3065" y="1783"/>
              <a:ext cx="2689" cy="872"/>
              <a:chOff x="2549" y="1786"/>
              <a:chExt cx="2689" cy="872"/>
            </a:xfrm>
          </p:grpSpPr>
          <p:sp>
            <p:nvSpPr>
              <p:cNvPr id="375850" name="Line 42"/>
              <p:cNvSpPr>
                <a:spLocks noChangeShapeType="1"/>
              </p:cNvSpPr>
              <p:nvPr/>
            </p:nvSpPr>
            <p:spPr bwMode="auto">
              <a:xfrm>
                <a:off x="2836" y="2446"/>
                <a:ext cx="2055"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5851" name="Line 43"/>
              <p:cNvSpPr>
                <a:spLocks noChangeShapeType="1"/>
              </p:cNvSpPr>
              <p:nvPr/>
            </p:nvSpPr>
            <p:spPr bwMode="auto">
              <a:xfrm flipV="1">
                <a:off x="2963" y="19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5852" name="Text Box 44"/>
              <p:cNvSpPr txBox="1">
                <a:spLocks noChangeArrowheads="1"/>
              </p:cNvSpPr>
              <p:nvPr/>
            </p:nvSpPr>
            <p:spPr bwMode="auto">
              <a:xfrm>
                <a:off x="2800" y="2427"/>
                <a:ext cx="273" cy="231"/>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5853" name="Text Box 45"/>
              <p:cNvSpPr txBox="1">
                <a:spLocks noChangeArrowheads="1"/>
              </p:cNvSpPr>
              <p:nvPr/>
            </p:nvSpPr>
            <p:spPr bwMode="auto">
              <a:xfrm>
                <a:off x="4948" y="2265"/>
                <a:ext cx="290"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5854" name="Text Box 46"/>
              <p:cNvSpPr txBox="1">
                <a:spLocks noChangeArrowheads="1"/>
              </p:cNvSpPr>
              <p:nvPr/>
            </p:nvSpPr>
            <p:spPr bwMode="auto">
              <a:xfrm>
                <a:off x="2549" y="1786"/>
                <a:ext cx="544"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600" b="1">
                    <a:latin typeface="Times New Roman" pitchFamily="18" charset="0"/>
                    <a:ea typeface="楷体_GB2312" pitchFamily="49" charset="-122"/>
                  </a:rPr>
                  <a:t>2</a:t>
                </a:r>
                <a:endParaRPr kumimoji="1" lang="en-US" altLang="zh-CN" sz="3200" b="1">
                  <a:latin typeface="Times New Roman" pitchFamily="18" charset="0"/>
                  <a:ea typeface="楷体_GB2312" pitchFamily="49" charset="-122"/>
                </a:endParaRPr>
              </a:p>
            </p:txBody>
          </p:sp>
        </p:grpSp>
        <p:grpSp>
          <p:nvGrpSpPr>
            <p:cNvPr id="7" name="Group 47"/>
            <p:cNvGrpSpPr>
              <a:grpSpLocks/>
            </p:cNvGrpSpPr>
            <p:nvPr/>
          </p:nvGrpSpPr>
          <p:grpSpPr bwMode="auto">
            <a:xfrm>
              <a:off x="3070" y="916"/>
              <a:ext cx="2684" cy="888"/>
              <a:chOff x="2554" y="919"/>
              <a:chExt cx="2684" cy="888"/>
            </a:xfrm>
          </p:grpSpPr>
          <p:sp>
            <p:nvSpPr>
              <p:cNvPr id="375856" name="Line 48"/>
              <p:cNvSpPr>
                <a:spLocks noChangeShapeType="1"/>
              </p:cNvSpPr>
              <p:nvPr/>
            </p:nvSpPr>
            <p:spPr bwMode="auto">
              <a:xfrm>
                <a:off x="2836" y="1595"/>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5857" name="Line 49"/>
              <p:cNvSpPr>
                <a:spLocks noChangeShapeType="1"/>
              </p:cNvSpPr>
              <p:nvPr/>
            </p:nvSpPr>
            <p:spPr bwMode="auto">
              <a:xfrm flipV="1">
                <a:off x="2963" y="1105"/>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5858" name="Text Box 50"/>
              <p:cNvSpPr txBox="1">
                <a:spLocks noChangeArrowheads="1"/>
              </p:cNvSpPr>
              <p:nvPr/>
            </p:nvSpPr>
            <p:spPr bwMode="auto">
              <a:xfrm>
                <a:off x="2800" y="1576"/>
                <a:ext cx="273" cy="231"/>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5859" name="Text Box 51"/>
              <p:cNvSpPr txBox="1">
                <a:spLocks noChangeArrowheads="1"/>
              </p:cNvSpPr>
              <p:nvPr/>
            </p:nvSpPr>
            <p:spPr bwMode="auto">
              <a:xfrm>
                <a:off x="4948" y="1414"/>
                <a:ext cx="290"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5860" name="Text Box 52"/>
              <p:cNvSpPr txBox="1">
                <a:spLocks noChangeArrowheads="1"/>
              </p:cNvSpPr>
              <p:nvPr/>
            </p:nvSpPr>
            <p:spPr bwMode="auto">
              <a:xfrm>
                <a:off x="2554" y="919"/>
                <a:ext cx="454"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400" b="1">
                    <a:latin typeface="Times New Roman" pitchFamily="18" charset="0"/>
                    <a:ea typeface="楷体_GB2312" pitchFamily="49" charset="-122"/>
                  </a:rPr>
                  <a:t>1</a:t>
                </a:r>
                <a:endParaRPr kumimoji="1" lang="en-US" altLang="zh-CN" sz="3200" b="1">
                  <a:latin typeface="Times New Roman" pitchFamily="18" charset="0"/>
                  <a:ea typeface="楷体_GB2312" pitchFamily="49" charset="-122"/>
                </a:endParaRPr>
              </a:p>
            </p:txBody>
          </p:sp>
        </p:grpSp>
        <p:grpSp>
          <p:nvGrpSpPr>
            <p:cNvPr id="8" name="Group 53"/>
            <p:cNvGrpSpPr>
              <a:grpSpLocks/>
            </p:cNvGrpSpPr>
            <p:nvPr/>
          </p:nvGrpSpPr>
          <p:grpSpPr bwMode="auto">
            <a:xfrm>
              <a:off x="3100" y="2628"/>
              <a:ext cx="2660" cy="1164"/>
              <a:chOff x="3076" y="2556"/>
              <a:chExt cx="2660" cy="1164"/>
            </a:xfrm>
          </p:grpSpPr>
          <p:grpSp>
            <p:nvGrpSpPr>
              <p:cNvPr id="9" name="Group 54"/>
              <p:cNvGrpSpPr>
                <a:grpSpLocks/>
              </p:cNvGrpSpPr>
              <p:nvPr/>
            </p:nvGrpSpPr>
            <p:grpSpPr bwMode="auto">
              <a:xfrm>
                <a:off x="3076" y="2556"/>
                <a:ext cx="2660" cy="1164"/>
                <a:chOff x="2578" y="2651"/>
                <a:chExt cx="2660" cy="1164"/>
              </a:xfrm>
            </p:grpSpPr>
            <p:sp>
              <p:nvSpPr>
                <p:cNvPr id="375863" name="Line 55"/>
                <p:cNvSpPr>
                  <a:spLocks noChangeShapeType="1"/>
                </p:cNvSpPr>
                <p:nvPr/>
              </p:nvSpPr>
              <p:spPr bwMode="auto">
                <a:xfrm>
                  <a:off x="2836" y="3323"/>
                  <a:ext cx="2109"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5864" name="Line 56"/>
                <p:cNvSpPr>
                  <a:spLocks noChangeShapeType="1"/>
                </p:cNvSpPr>
                <p:nvPr/>
              </p:nvSpPr>
              <p:spPr bwMode="auto">
                <a:xfrm flipV="1">
                  <a:off x="2963" y="2833"/>
                  <a:ext cx="0" cy="982"/>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5865" name="Text Box 57"/>
                <p:cNvSpPr txBox="1">
                  <a:spLocks noChangeArrowheads="1"/>
                </p:cNvSpPr>
                <p:nvPr/>
              </p:nvSpPr>
              <p:spPr bwMode="auto">
                <a:xfrm>
                  <a:off x="2800" y="3304"/>
                  <a:ext cx="273" cy="231"/>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5866" name="Text Box 58"/>
                <p:cNvSpPr txBox="1">
                  <a:spLocks noChangeArrowheads="1"/>
                </p:cNvSpPr>
                <p:nvPr/>
              </p:nvSpPr>
              <p:spPr bwMode="auto">
                <a:xfrm>
                  <a:off x="4948" y="3142"/>
                  <a:ext cx="290"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5867" name="Text Box 59"/>
                <p:cNvSpPr txBox="1">
                  <a:spLocks noChangeArrowheads="1"/>
                </p:cNvSpPr>
                <p:nvPr/>
              </p:nvSpPr>
              <p:spPr bwMode="auto">
                <a:xfrm>
                  <a:off x="2578" y="2651"/>
                  <a:ext cx="471"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baseline="-25000">
                      <a:latin typeface="Times New Roman" pitchFamily="18" charset="0"/>
                      <a:ea typeface="楷体_GB2312" pitchFamily="49" charset="-122"/>
                    </a:rPr>
                    <a:t>R</a:t>
                  </a:r>
                  <a:endParaRPr kumimoji="1" lang="en-US" altLang="zh-CN" sz="3200" b="1" baseline="-25000">
                    <a:latin typeface="Times New Roman" pitchFamily="18" charset="0"/>
                    <a:ea typeface="楷体_GB2312" pitchFamily="49" charset="-122"/>
                  </a:endParaRPr>
                </a:p>
              </p:txBody>
            </p:sp>
          </p:grpSp>
          <p:sp>
            <p:nvSpPr>
              <p:cNvPr id="375868" name="Text Box 60"/>
              <p:cNvSpPr txBox="1">
                <a:spLocks noChangeArrowheads="1"/>
              </p:cNvSpPr>
              <p:nvPr/>
            </p:nvSpPr>
            <p:spPr bwMode="auto">
              <a:xfrm>
                <a:off x="3116" y="2934"/>
                <a:ext cx="399"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V</a:t>
                </a:r>
                <a:r>
                  <a:rPr kumimoji="1" lang="en-US" altLang="zh-CN" sz="1400" b="1">
                    <a:latin typeface="Times New Roman" pitchFamily="18" charset="0"/>
                    <a:ea typeface="楷体_GB2312" pitchFamily="49" charset="-122"/>
                  </a:rPr>
                  <a:t>th</a:t>
                </a:r>
                <a:endParaRPr kumimoji="1" lang="en-US" altLang="zh-CN" sz="2400" b="1">
                  <a:latin typeface="Times New Roman" pitchFamily="18" charset="0"/>
                  <a:ea typeface="楷体_GB2312" pitchFamily="49" charset="-122"/>
                </a:endParaRPr>
              </a:p>
            </p:txBody>
          </p:sp>
          <p:sp>
            <p:nvSpPr>
              <p:cNvPr id="375869" name="Line 61"/>
              <p:cNvSpPr>
                <a:spLocks noChangeShapeType="1"/>
              </p:cNvSpPr>
              <p:nvPr/>
            </p:nvSpPr>
            <p:spPr bwMode="auto">
              <a:xfrm>
                <a:off x="3463" y="3079"/>
                <a:ext cx="1655" cy="0"/>
              </a:xfrm>
              <a:prstGeom prst="line">
                <a:avLst/>
              </a:prstGeom>
              <a:noFill/>
              <a:ln w="28575" cap="rnd">
                <a:solidFill>
                  <a:schemeClr val="tx1"/>
                </a:solidFill>
                <a:prstDash val="sysDot"/>
                <a:round/>
                <a:headEnd/>
                <a:tailEnd/>
              </a:ln>
              <a:effectLst/>
            </p:spPr>
            <p:txBody>
              <a:bodyPr wrap="none" anchor="ctr"/>
              <a:lstStyle/>
              <a:p>
                <a:endParaRPr lang="zh-CN" altLang="en-US"/>
              </a:p>
            </p:txBody>
          </p:sp>
        </p:grpSp>
      </p:grpSp>
      <p:grpSp>
        <p:nvGrpSpPr>
          <p:cNvPr id="10" name="Group 62"/>
          <p:cNvGrpSpPr>
            <a:grpSpLocks/>
          </p:cNvGrpSpPr>
          <p:nvPr/>
        </p:nvGrpSpPr>
        <p:grpSpPr bwMode="auto">
          <a:xfrm>
            <a:off x="7723717" y="1457325"/>
            <a:ext cx="912283" cy="2705100"/>
            <a:chOff x="3476" y="688"/>
            <a:chExt cx="431" cy="1704"/>
          </a:xfrm>
        </p:grpSpPr>
        <p:sp>
          <p:nvSpPr>
            <p:cNvPr id="375871" name="Line 63"/>
            <p:cNvSpPr>
              <a:spLocks noChangeShapeType="1"/>
            </p:cNvSpPr>
            <p:nvPr/>
          </p:nvSpPr>
          <p:spPr bwMode="auto">
            <a:xfrm>
              <a:off x="3488" y="688"/>
              <a:ext cx="419" cy="0"/>
            </a:xfrm>
            <a:prstGeom prst="line">
              <a:avLst/>
            </a:prstGeom>
            <a:noFill/>
            <a:ln w="57150">
              <a:solidFill>
                <a:srgbClr val="FF3300"/>
              </a:solidFill>
              <a:round/>
              <a:headEnd/>
              <a:tailEnd/>
            </a:ln>
            <a:effectLst/>
          </p:spPr>
          <p:txBody>
            <a:bodyPr wrap="none" anchor="ctr"/>
            <a:lstStyle/>
            <a:p>
              <a:endParaRPr lang="zh-CN" altLang="en-US"/>
            </a:p>
          </p:txBody>
        </p:sp>
        <p:sp>
          <p:nvSpPr>
            <p:cNvPr id="375872" name="Line 64"/>
            <p:cNvSpPr>
              <a:spLocks noChangeShapeType="1"/>
            </p:cNvSpPr>
            <p:nvPr/>
          </p:nvSpPr>
          <p:spPr bwMode="auto">
            <a:xfrm>
              <a:off x="3476" y="1243"/>
              <a:ext cx="419" cy="0"/>
            </a:xfrm>
            <a:prstGeom prst="line">
              <a:avLst/>
            </a:prstGeom>
            <a:noFill/>
            <a:ln w="57150">
              <a:solidFill>
                <a:srgbClr val="FF3300"/>
              </a:solidFill>
              <a:round/>
              <a:headEnd/>
              <a:tailEnd/>
            </a:ln>
            <a:effectLst/>
          </p:spPr>
          <p:txBody>
            <a:bodyPr wrap="none" anchor="ctr"/>
            <a:lstStyle/>
            <a:p>
              <a:endParaRPr lang="zh-CN" altLang="en-US"/>
            </a:p>
          </p:txBody>
        </p:sp>
        <p:sp>
          <p:nvSpPr>
            <p:cNvPr id="375873" name="Line 65"/>
            <p:cNvSpPr>
              <a:spLocks noChangeShapeType="1"/>
            </p:cNvSpPr>
            <p:nvPr/>
          </p:nvSpPr>
          <p:spPr bwMode="auto">
            <a:xfrm>
              <a:off x="3482" y="2392"/>
              <a:ext cx="419" cy="0"/>
            </a:xfrm>
            <a:prstGeom prst="line">
              <a:avLst/>
            </a:prstGeom>
            <a:noFill/>
            <a:ln w="57150">
              <a:solidFill>
                <a:srgbClr val="FF3300"/>
              </a:solidFill>
              <a:round/>
              <a:headEnd/>
              <a:tailEnd/>
            </a:ln>
            <a:effectLst/>
          </p:spPr>
          <p:txBody>
            <a:bodyPr wrap="none" anchor="ctr"/>
            <a:lstStyle/>
            <a:p>
              <a:endParaRPr lang="zh-CN" altLang="en-US"/>
            </a:p>
          </p:txBody>
        </p:sp>
      </p:grpSp>
      <p:sp>
        <p:nvSpPr>
          <p:cNvPr id="375874" name="Rectangle 66"/>
          <p:cNvSpPr>
            <a:spLocks noChangeArrowheads="1"/>
          </p:cNvSpPr>
          <p:nvPr/>
        </p:nvSpPr>
        <p:spPr bwMode="auto">
          <a:xfrm>
            <a:off x="11279717" y="6038851"/>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11" name="Group 67"/>
          <p:cNvGrpSpPr>
            <a:grpSpLocks/>
          </p:cNvGrpSpPr>
          <p:nvPr/>
        </p:nvGrpSpPr>
        <p:grpSpPr bwMode="auto">
          <a:xfrm>
            <a:off x="152400" y="1189038"/>
            <a:ext cx="6807200" cy="2438400"/>
            <a:chOff x="27" y="300"/>
            <a:chExt cx="3216" cy="1536"/>
          </a:xfrm>
        </p:grpSpPr>
        <p:grpSp>
          <p:nvGrpSpPr>
            <p:cNvPr id="12" name="Group 68"/>
            <p:cNvGrpSpPr>
              <a:grpSpLocks/>
            </p:cNvGrpSpPr>
            <p:nvPr/>
          </p:nvGrpSpPr>
          <p:grpSpPr bwMode="auto">
            <a:xfrm>
              <a:off x="158" y="709"/>
              <a:ext cx="318" cy="408"/>
              <a:chOff x="235" y="995"/>
              <a:chExt cx="339" cy="411"/>
            </a:xfrm>
          </p:grpSpPr>
          <p:sp>
            <p:nvSpPr>
              <p:cNvPr id="375877" name="Rectangle 69"/>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5878" name="Text Box 70"/>
              <p:cNvSpPr txBox="1">
                <a:spLocks noChangeArrowheads="1"/>
              </p:cNvSpPr>
              <p:nvPr/>
            </p:nvSpPr>
            <p:spPr bwMode="auto">
              <a:xfrm>
                <a:off x="235" y="995"/>
                <a:ext cx="288" cy="234"/>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5879" name="Oval 71"/>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13" name="Group 72"/>
            <p:cNvGrpSpPr>
              <a:grpSpLocks/>
            </p:cNvGrpSpPr>
            <p:nvPr/>
          </p:nvGrpSpPr>
          <p:grpSpPr bwMode="auto">
            <a:xfrm>
              <a:off x="2517" y="684"/>
              <a:ext cx="363" cy="432"/>
              <a:chOff x="235" y="995"/>
              <a:chExt cx="339" cy="411"/>
            </a:xfrm>
          </p:grpSpPr>
          <p:sp>
            <p:nvSpPr>
              <p:cNvPr id="375881" name="Rectangle 73"/>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5882" name="Text Box 74"/>
              <p:cNvSpPr txBox="1">
                <a:spLocks noChangeArrowheads="1"/>
              </p:cNvSpPr>
              <p:nvPr/>
            </p:nvSpPr>
            <p:spPr bwMode="auto">
              <a:xfrm>
                <a:off x="235" y="995"/>
                <a:ext cx="288" cy="221"/>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5883" name="Oval 75"/>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14" name="Group 76"/>
            <p:cNvGrpSpPr>
              <a:grpSpLocks/>
            </p:cNvGrpSpPr>
            <p:nvPr/>
          </p:nvGrpSpPr>
          <p:grpSpPr bwMode="auto">
            <a:xfrm>
              <a:off x="779" y="704"/>
              <a:ext cx="332" cy="412"/>
              <a:chOff x="2683" y="1097"/>
              <a:chExt cx="328" cy="411"/>
            </a:xfrm>
          </p:grpSpPr>
          <p:sp>
            <p:nvSpPr>
              <p:cNvPr id="375885" name="Rectangle 77"/>
              <p:cNvSpPr>
                <a:spLocks noChangeArrowheads="1"/>
              </p:cNvSpPr>
              <p:nvPr/>
            </p:nvSpPr>
            <p:spPr bwMode="auto">
              <a:xfrm>
                <a:off x="2710" y="1124"/>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5886" name="Text Box 78"/>
              <p:cNvSpPr txBox="1">
                <a:spLocks noChangeArrowheads="1"/>
              </p:cNvSpPr>
              <p:nvPr/>
            </p:nvSpPr>
            <p:spPr bwMode="auto">
              <a:xfrm>
                <a:off x="2683" y="1097"/>
                <a:ext cx="288" cy="232"/>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5887" name="Oval 79"/>
              <p:cNvSpPr>
                <a:spLocks noChangeArrowheads="1"/>
              </p:cNvSpPr>
              <p:nvPr/>
            </p:nvSpPr>
            <p:spPr bwMode="auto">
              <a:xfrm>
                <a:off x="2964" y="1290"/>
                <a:ext cx="47" cy="47"/>
              </a:xfrm>
              <a:prstGeom prst="ellipse">
                <a:avLst/>
              </a:prstGeom>
              <a:noFill/>
              <a:ln w="38100">
                <a:solidFill>
                  <a:schemeClr val="tx1"/>
                </a:solidFill>
                <a:round/>
                <a:headEnd/>
                <a:tailEnd/>
              </a:ln>
              <a:effectLst/>
            </p:spPr>
            <p:txBody>
              <a:bodyPr wrap="none" anchor="ctr"/>
              <a:lstStyle/>
              <a:p>
                <a:endParaRPr lang="zh-CN" altLang="en-US"/>
              </a:p>
            </p:txBody>
          </p:sp>
        </p:grpSp>
        <p:sp>
          <p:nvSpPr>
            <p:cNvPr id="375888" name="Line 80"/>
            <p:cNvSpPr>
              <a:spLocks noChangeShapeType="1"/>
            </p:cNvSpPr>
            <p:nvPr/>
          </p:nvSpPr>
          <p:spPr bwMode="auto">
            <a:xfrm flipV="1">
              <a:off x="403" y="935"/>
              <a:ext cx="418" cy="2"/>
            </a:xfrm>
            <a:prstGeom prst="line">
              <a:avLst/>
            </a:prstGeom>
            <a:noFill/>
            <a:ln w="38100">
              <a:solidFill>
                <a:schemeClr val="tx1"/>
              </a:solidFill>
              <a:round/>
              <a:headEnd/>
              <a:tailEnd/>
            </a:ln>
            <a:effectLst/>
          </p:spPr>
          <p:txBody>
            <a:bodyPr wrap="none" anchor="ctr"/>
            <a:lstStyle/>
            <a:p>
              <a:endParaRPr lang="zh-CN" altLang="en-US"/>
            </a:p>
          </p:txBody>
        </p:sp>
        <p:sp>
          <p:nvSpPr>
            <p:cNvPr id="375889" name="Line 81"/>
            <p:cNvSpPr>
              <a:spLocks noChangeShapeType="1"/>
            </p:cNvSpPr>
            <p:nvPr/>
          </p:nvSpPr>
          <p:spPr bwMode="auto">
            <a:xfrm>
              <a:off x="1092" y="924"/>
              <a:ext cx="230" cy="0"/>
            </a:xfrm>
            <a:prstGeom prst="line">
              <a:avLst/>
            </a:prstGeom>
            <a:noFill/>
            <a:ln w="38100">
              <a:solidFill>
                <a:schemeClr val="tx1"/>
              </a:solidFill>
              <a:round/>
              <a:headEnd/>
              <a:tailEnd/>
            </a:ln>
            <a:effectLst/>
          </p:spPr>
          <p:txBody>
            <a:bodyPr wrap="none" anchor="ctr"/>
            <a:lstStyle/>
            <a:p>
              <a:endParaRPr lang="zh-CN" altLang="en-US"/>
            </a:p>
          </p:txBody>
        </p:sp>
        <p:sp>
          <p:nvSpPr>
            <p:cNvPr id="375890" name="Line 82"/>
            <p:cNvSpPr>
              <a:spLocks noChangeShapeType="1"/>
            </p:cNvSpPr>
            <p:nvPr/>
          </p:nvSpPr>
          <p:spPr bwMode="auto">
            <a:xfrm flipV="1">
              <a:off x="1572" y="925"/>
              <a:ext cx="502" cy="3"/>
            </a:xfrm>
            <a:prstGeom prst="line">
              <a:avLst/>
            </a:prstGeom>
            <a:noFill/>
            <a:ln w="38100">
              <a:solidFill>
                <a:schemeClr val="tx1"/>
              </a:solidFill>
              <a:round/>
              <a:headEnd/>
              <a:tailEnd/>
            </a:ln>
            <a:effectLst/>
          </p:spPr>
          <p:txBody>
            <a:bodyPr wrap="none" anchor="ctr"/>
            <a:lstStyle/>
            <a:p>
              <a:endParaRPr lang="zh-CN" altLang="en-US"/>
            </a:p>
          </p:txBody>
        </p:sp>
        <p:grpSp>
          <p:nvGrpSpPr>
            <p:cNvPr id="15" name="Group 83"/>
            <p:cNvGrpSpPr>
              <a:grpSpLocks/>
            </p:cNvGrpSpPr>
            <p:nvPr/>
          </p:nvGrpSpPr>
          <p:grpSpPr bwMode="auto">
            <a:xfrm>
              <a:off x="1155" y="1419"/>
              <a:ext cx="68" cy="280"/>
              <a:chOff x="2226" y="2092"/>
              <a:chExt cx="78" cy="283"/>
            </a:xfrm>
          </p:grpSpPr>
          <p:sp>
            <p:nvSpPr>
              <p:cNvPr id="375892" name="Line 84"/>
              <p:cNvSpPr>
                <a:spLocks noChangeShapeType="1"/>
              </p:cNvSpPr>
              <p:nvPr/>
            </p:nvSpPr>
            <p:spPr bwMode="auto">
              <a:xfrm>
                <a:off x="2226" y="2092"/>
                <a:ext cx="0" cy="283"/>
              </a:xfrm>
              <a:prstGeom prst="line">
                <a:avLst/>
              </a:prstGeom>
              <a:noFill/>
              <a:ln w="38100">
                <a:solidFill>
                  <a:srgbClr val="FF0000"/>
                </a:solidFill>
                <a:round/>
                <a:headEnd/>
                <a:tailEnd/>
              </a:ln>
            </p:spPr>
            <p:txBody>
              <a:bodyPr wrap="none" anchor="ctr"/>
              <a:lstStyle/>
              <a:p>
                <a:endParaRPr lang="zh-CN" altLang="en-US"/>
              </a:p>
            </p:txBody>
          </p:sp>
          <p:sp>
            <p:nvSpPr>
              <p:cNvPr id="375893" name="Line 85"/>
              <p:cNvSpPr>
                <a:spLocks noChangeShapeType="1"/>
              </p:cNvSpPr>
              <p:nvPr/>
            </p:nvSpPr>
            <p:spPr bwMode="auto">
              <a:xfrm>
                <a:off x="2304" y="2092"/>
                <a:ext cx="0" cy="283"/>
              </a:xfrm>
              <a:prstGeom prst="line">
                <a:avLst/>
              </a:prstGeom>
              <a:noFill/>
              <a:ln w="38100">
                <a:solidFill>
                  <a:srgbClr val="FF0000"/>
                </a:solidFill>
                <a:round/>
                <a:headEnd/>
                <a:tailEnd/>
              </a:ln>
            </p:spPr>
            <p:txBody>
              <a:bodyPr wrap="none" anchor="ctr"/>
              <a:lstStyle/>
              <a:p>
                <a:endParaRPr lang="zh-CN" altLang="en-US"/>
              </a:p>
            </p:txBody>
          </p:sp>
        </p:grpSp>
        <p:sp>
          <p:nvSpPr>
            <p:cNvPr id="375894" name="Text Box 86"/>
            <p:cNvSpPr txBox="1">
              <a:spLocks noChangeArrowheads="1"/>
            </p:cNvSpPr>
            <p:nvPr/>
          </p:nvSpPr>
          <p:spPr bwMode="auto">
            <a:xfrm>
              <a:off x="194" y="709"/>
              <a:ext cx="17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5895" name="Text Box 87"/>
            <p:cNvSpPr txBox="1">
              <a:spLocks noChangeArrowheads="1"/>
            </p:cNvSpPr>
            <p:nvPr/>
          </p:nvSpPr>
          <p:spPr bwMode="auto">
            <a:xfrm>
              <a:off x="821" y="732"/>
              <a:ext cx="30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5896" name="Text Box 88"/>
            <p:cNvSpPr txBox="1">
              <a:spLocks noChangeArrowheads="1"/>
            </p:cNvSpPr>
            <p:nvPr/>
          </p:nvSpPr>
          <p:spPr bwMode="auto">
            <a:xfrm>
              <a:off x="2562" y="684"/>
              <a:ext cx="227"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5897" name="Oval 89"/>
            <p:cNvSpPr>
              <a:spLocks noChangeArrowheads="1"/>
            </p:cNvSpPr>
            <p:nvPr/>
          </p:nvSpPr>
          <p:spPr bwMode="auto">
            <a:xfrm>
              <a:off x="570" y="890"/>
              <a:ext cx="76"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5898" name="Oval 90"/>
            <p:cNvSpPr>
              <a:spLocks noChangeArrowheads="1"/>
            </p:cNvSpPr>
            <p:nvPr/>
          </p:nvSpPr>
          <p:spPr bwMode="auto">
            <a:xfrm>
              <a:off x="1781" y="876"/>
              <a:ext cx="76" cy="85"/>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5899" name="Line 91"/>
            <p:cNvSpPr>
              <a:spLocks noChangeShapeType="1"/>
            </p:cNvSpPr>
            <p:nvPr/>
          </p:nvSpPr>
          <p:spPr bwMode="auto">
            <a:xfrm>
              <a:off x="612" y="981"/>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5900" name="Line 92"/>
            <p:cNvSpPr>
              <a:spLocks noChangeShapeType="1"/>
            </p:cNvSpPr>
            <p:nvPr/>
          </p:nvSpPr>
          <p:spPr bwMode="auto">
            <a:xfrm>
              <a:off x="1823" y="972"/>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5901" name="Line 93"/>
            <p:cNvSpPr>
              <a:spLocks noChangeShapeType="1"/>
            </p:cNvSpPr>
            <p:nvPr/>
          </p:nvSpPr>
          <p:spPr bwMode="auto">
            <a:xfrm>
              <a:off x="612" y="1548"/>
              <a:ext cx="543" cy="0"/>
            </a:xfrm>
            <a:prstGeom prst="line">
              <a:avLst/>
            </a:prstGeom>
            <a:noFill/>
            <a:ln w="38100">
              <a:solidFill>
                <a:schemeClr val="tx1"/>
              </a:solidFill>
              <a:round/>
              <a:headEnd/>
              <a:tailEnd/>
            </a:ln>
            <a:effectLst/>
          </p:spPr>
          <p:txBody>
            <a:bodyPr wrap="none" anchor="ctr"/>
            <a:lstStyle/>
            <a:p>
              <a:endParaRPr lang="zh-CN" altLang="en-US"/>
            </a:p>
          </p:txBody>
        </p:sp>
        <p:sp>
          <p:nvSpPr>
            <p:cNvPr id="375902" name="Line 94"/>
            <p:cNvSpPr>
              <a:spLocks noChangeShapeType="1"/>
            </p:cNvSpPr>
            <p:nvPr/>
          </p:nvSpPr>
          <p:spPr bwMode="auto">
            <a:xfrm>
              <a:off x="1238" y="1554"/>
              <a:ext cx="585" cy="0"/>
            </a:xfrm>
            <a:prstGeom prst="line">
              <a:avLst/>
            </a:prstGeom>
            <a:noFill/>
            <a:ln w="38100">
              <a:solidFill>
                <a:schemeClr val="tx1"/>
              </a:solidFill>
              <a:round/>
              <a:headEnd/>
              <a:tailEnd/>
            </a:ln>
            <a:effectLst/>
          </p:spPr>
          <p:txBody>
            <a:bodyPr wrap="none" anchor="ctr"/>
            <a:lstStyle/>
            <a:p>
              <a:endParaRPr lang="zh-CN" altLang="en-US"/>
            </a:p>
          </p:txBody>
        </p:sp>
        <p:sp>
          <p:nvSpPr>
            <p:cNvPr id="375903" name="Line 95"/>
            <p:cNvSpPr>
              <a:spLocks noChangeShapeType="1"/>
            </p:cNvSpPr>
            <p:nvPr/>
          </p:nvSpPr>
          <p:spPr bwMode="auto">
            <a:xfrm>
              <a:off x="27" y="300"/>
              <a:ext cx="2965" cy="0"/>
            </a:xfrm>
            <a:prstGeom prst="line">
              <a:avLst/>
            </a:prstGeom>
            <a:noFill/>
            <a:ln w="38100">
              <a:solidFill>
                <a:schemeClr val="tx1"/>
              </a:solidFill>
              <a:round/>
              <a:headEnd/>
              <a:tailEnd/>
            </a:ln>
            <a:effectLst/>
          </p:spPr>
          <p:txBody>
            <a:bodyPr wrap="none" anchor="ctr"/>
            <a:lstStyle/>
            <a:p>
              <a:endParaRPr lang="zh-CN" altLang="en-US"/>
            </a:p>
          </p:txBody>
        </p:sp>
        <p:sp>
          <p:nvSpPr>
            <p:cNvPr id="375904" name="Line 96"/>
            <p:cNvSpPr>
              <a:spLocks noChangeShapeType="1"/>
            </p:cNvSpPr>
            <p:nvPr/>
          </p:nvSpPr>
          <p:spPr bwMode="auto">
            <a:xfrm>
              <a:off x="27" y="300"/>
              <a:ext cx="0" cy="648"/>
            </a:xfrm>
            <a:prstGeom prst="line">
              <a:avLst/>
            </a:prstGeom>
            <a:noFill/>
            <a:ln w="38100">
              <a:solidFill>
                <a:schemeClr val="tx1"/>
              </a:solidFill>
              <a:round/>
              <a:headEnd/>
              <a:tailEnd/>
            </a:ln>
            <a:effectLst/>
          </p:spPr>
          <p:txBody>
            <a:bodyPr wrap="none" anchor="ctr"/>
            <a:lstStyle/>
            <a:p>
              <a:endParaRPr lang="zh-CN" altLang="en-US"/>
            </a:p>
          </p:txBody>
        </p:sp>
        <p:sp>
          <p:nvSpPr>
            <p:cNvPr id="375905" name="Line 97"/>
            <p:cNvSpPr>
              <a:spLocks noChangeShapeType="1"/>
            </p:cNvSpPr>
            <p:nvPr/>
          </p:nvSpPr>
          <p:spPr bwMode="auto">
            <a:xfrm>
              <a:off x="2849" y="924"/>
              <a:ext cx="352" cy="0"/>
            </a:xfrm>
            <a:prstGeom prst="line">
              <a:avLst/>
            </a:prstGeom>
            <a:noFill/>
            <a:ln w="38100">
              <a:solidFill>
                <a:schemeClr val="tx1"/>
              </a:solidFill>
              <a:round/>
              <a:headEnd/>
              <a:tailEnd/>
            </a:ln>
            <a:effectLst/>
          </p:spPr>
          <p:txBody>
            <a:bodyPr wrap="none" anchor="ctr"/>
            <a:lstStyle/>
            <a:p>
              <a:endParaRPr lang="zh-CN" altLang="en-US"/>
            </a:p>
          </p:txBody>
        </p:sp>
        <p:sp>
          <p:nvSpPr>
            <p:cNvPr id="375906" name="Line 98"/>
            <p:cNvSpPr>
              <a:spLocks noChangeShapeType="1"/>
            </p:cNvSpPr>
            <p:nvPr/>
          </p:nvSpPr>
          <p:spPr bwMode="auto">
            <a:xfrm>
              <a:off x="2992" y="300"/>
              <a:ext cx="0" cy="649"/>
            </a:xfrm>
            <a:prstGeom prst="line">
              <a:avLst/>
            </a:prstGeom>
            <a:noFill/>
            <a:ln w="38100">
              <a:solidFill>
                <a:schemeClr val="tx1"/>
              </a:solidFill>
              <a:round/>
              <a:headEnd/>
              <a:tailEnd/>
            </a:ln>
            <a:effectLst/>
          </p:spPr>
          <p:txBody>
            <a:bodyPr wrap="none" anchor="ctr"/>
            <a:lstStyle/>
            <a:p>
              <a:endParaRPr lang="zh-CN" altLang="en-US"/>
            </a:p>
          </p:txBody>
        </p:sp>
        <p:sp>
          <p:nvSpPr>
            <p:cNvPr id="375907" name="Line 99"/>
            <p:cNvSpPr>
              <a:spLocks noChangeShapeType="1"/>
            </p:cNvSpPr>
            <p:nvPr/>
          </p:nvSpPr>
          <p:spPr bwMode="auto">
            <a:xfrm>
              <a:off x="27" y="952"/>
              <a:ext cx="144" cy="0"/>
            </a:xfrm>
            <a:prstGeom prst="line">
              <a:avLst/>
            </a:prstGeom>
            <a:noFill/>
            <a:ln w="38100">
              <a:solidFill>
                <a:schemeClr val="tx1"/>
              </a:solidFill>
              <a:round/>
              <a:headEnd/>
              <a:tailEnd/>
            </a:ln>
            <a:effectLst/>
          </p:spPr>
          <p:txBody>
            <a:bodyPr wrap="none" anchor="ctr"/>
            <a:lstStyle/>
            <a:p>
              <a:endParaRPr lang="zh-CN" altLang="en-US"/>
            </a:p>
          </p:txBody>
        </p:sp>
        <p:sp>
          <p:nvSpPr>
            <p:cNvPr id="375908" name="Line 100"/>
            <p:cNvSpPr>
              <a:spLocks noChangeShapeType="1"/>
            </p:cNvSpPr>
            <p:nvPr/>
          </p:nvSpPr>
          <p:spPr bwMode="auto">
            <a:xfrm flipV="1">
              <a:off x="1364" y="684"/>
              <a:ext cx="217" cy="495"/>
            </a:xfrm>
            <a:prstGeom prst="line">
              <a:avLst/>
            </a:prstGeom>
            <a:noFill/>
            <a:ln w="38100">
              <a:solidFill>
                <a:srgbClr val="FF0000"/>
              </a:solidFill>
              <a:round/>
              <a:headEnd/>
              <a:tailEnd type="triangle" w="med" len="med"/>
            </a:ln>
            <a:effectLst/>
          </p:spPr>
          <p:txBody>
            <a:bodyPr wrap="none" anchor="ctr"/>
            <a:lstStyle/>
            <a:p>
              <a:endParaRPr lang="zh-CN" altLang="en-US"/>
            </a:p>
          </p:txBody>
        </p:sp>
        <p:sp>
          <p:nvSpPr>
            <p:cNvPr id="375909" name="Text Box 101"/>
            <p:cNvSpPr txBox="1">
              <a:spLocks noChangeArrowheads="1"/>
            </p:cNvSpPr>
            <p:nvPr/>
          </p:nvSpPr>
          <p:spPr bwMode="auto">
            <a:xfrm>
              <a:off x="1418" y="972"/>
              <a:ext cx="385"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p>
          </p:txBody>
        </p:sp>
        <p:sp>
          <p:nvSpPr>
            <p:cNvPr id="375910" name="Text Box 102"/>
            <p:cNvSpPr txBox="1">
              <a:spLocks noChangeArrowheads="1"/>
            </p:cNvSpPr>
            <p:nvPr/>
          </p:nvSpPr>
          <p:spPr bwMode="auto">
            <a:xfrm>
              <a:off x="2032" y="588"/>
              <a:ext cx="384"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r>
                <a:rPr kumimoji="1" lang="en-US" altLang="zh-CN" sz="2400" b="1" baseline="-20000">
                  <a:latin typeface="Times New Roman" pitchFamily="18" charset="0"/>
                  <a:ea typeface="楷体_GB2312" pitchFamily="49" charset="-122"/>
                </a:rPr>
                <a:t>S</a:t>
              </a:r>
            </a:p>
          </p:txBody>
        </p:sp>
        <p:sp>
          <p:nvSpPr>
            <p:cNvPr id="375911" name="Text Box 103"/>
            <p:cNvSpPr txBox="1">
              <a:spLocks noChangeArrowheads="1"/>
            </p:cNvSpPr>
            <p:nvPr/>
          </p:nvSpPr>
          <p:spPr bwMode="auto">
            <a:xfrm>
              <a:off x="1227" y="1548"/>
              <a:ext cx="271"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C</a:t>
              </a:r>
            </a:p>
          </p:txBody>
        </p:sp>
        <p:sp>
          <p:nvSpPr>
            <p:cNvPr id="375912" name="Text Box 104"/>
            <p:cNvSpPr txBox="1">
              <a:spLocks noChangeArrowheads="1"/>
            </p:cNvSpPr>
            <p:nvPr/>
          </p:nvSpPr>
          <p:spPr bwMode="auto">
            <a:xfrm>
              <a:off x="1803" y="876"/>
              <a:ext cx="342"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A</a:t>
              </a:r>
            </a:p>
          </p:txBody>
        </p:sp>
        <p:sp>
          <p:nvSpPr>
            <p:cNvPr id="375913" name="Oval 105"/>
            <p:cNvSpPr>
              <a:spLocks noChangeArrowheads="1"/>
            </p:cNvSpPr>
            <p:nvPr/>
          </p:nvSpPr>
          <p:spPr bwMode="auto">
            <a:xfrm>
              <a:off x="2951" y="876"/>
              <a:ext cx="74"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5914" name="Text Box 106"/>
            <p:cNvSpPr txBox="1">
              <a:spLocks noChangeArrowheads="1"/>
            </p:cNvSpPr>
            <p:nvPr/>
          </p:nvSpPr>
          <p:spPr bwMode="auto">
            <a:xfrm>
              <a:off x="2827" y="924"/>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a:t>
              </a:r>
            </a:p>
          </p:txBody>
        </p:sp>
        <p:sp>
          <p:nvSpPr>
            <p:cNvPr id="375915" name="Rectangle 107"/>
            <p:cNvSpPr>
              <a:spLocks noChangeArrowheads="1"/>
            </p:cNvSpPr>
            <p:nvPr/>
          </p:nvSpPr>
          <p:spPr bwMode="auto">
            <a:xfrm>
              <a:off x="1320" y="806"/>
              <a:ext cx="252" cy="234"/>
            </a:xfrm>
            <a:prstGeom prst="rect">
              <a:avLst/>
            </a:prstGeom>
            <a:noFill/>
            <a:ln w="38100">
              <a:solidFill>
                <a:srgbClr val="FF0000"/>
              </a:solidFill>
              <a:miter lim="800000"/>
              <a:headEnd/>
              <a:tailEnd/>
            </a:ln>
            <a:effectLst/>
          </p:spPr>
          <p:txBody>
            <a:bodyPr lIns="90000" tIns="46800" rIns="90000" bIns="46800" anchor="ctr">
              <a:spAutoFit/>
            </a:bodyPr>
            <a:lstStyle/>
            <a:p>
              <a:endParaRPr lang="zh-CN" altLang="en-US"/>
            </a:p>
          </p:txBody>
        </p:sp>
        <p:sp>
          <p:nvSpPr>
            <p:cNvPr id="375916" name="Text Box 108"/>
            <p:cNvSpPr txBox="1">
              <a:spLocks noChangeArrowheads="1"/>
            </p:cNvSpPr>
            <p:nvPr/>
          </p:nvSpPr>
          <p:spPr bwMode="auto">
            <a:xfrm>
              <a:off x="36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o1</a:t>
              </a:r>
            </a:p>
          </p:txBody>
        </p:sp>
        <p:sp>
          <p:nvSpPr>
            <p:cNvPr id="375917" name="Text Box 109"/>
            <p:cNvSpPr txBox="1">
              <a:spLocks noChangeArrowheads="1"/>
            </p:cNvSpPr>
            <p:nvPr/>
          </p:nvSpPr>
          <p:spPr bwMode="auto">
            <a:xfrm>
              <a:off x="100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o2</a:t>
              </a:r>
            </a:p>
          </p:txBody>
        </p:sp>
        <p:sp>
          <p:nvSpPr>
            <p:cNvPr id="375918" name="Text Box 110"/>
            <p:cNvSpPr txBox="1">
              <a:spLocks noChangeArrowheads="1"/>
            </p:cNvSpPr>
            <p:nvPr/>
          </p:nvSpPr>
          <p:spPr bwMode="auto">
            <a:xfrm>
              <a:off x="1611" y="588"/>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R</a:t>
              </a:r>
            </a:p>
          </p:txBody>
        </p:sp>
        <p:sp>
          <p:nvSpPr>
            <p:cNvPr id="375919" name="Rectangle 111"/>
            <p:cNvSpPr>
              <a:spLocks noChangeArrowheads="1"/>
            </p:cNvSpPr>
            <p:nvPr/>
          </p:nvSpPr>
          <p:spPr bwMode="auto">
            <a:xfrm>
              <a:off x="1179" y="1308"/>
              <a:ext cx="232" cy="292"/>
            </a:xfrm>
            <a:prstGeom prst="rect">
              <a:avLst/>
            </a:prstGeom>
            <a:noFill/>
            <a:ln w="28575">
              <a:noFill/>
              <a:miter lim="800000"/>
              <a:headEnd/>
              <a:tailEnd/>
            </a:ln>
            <a:effectLst/>
          </p:spPr>
          <p:txBody>
            <a:bodyPr wrap="none" lIns="90000" tIns="46800" rIns="90000" bIns="46800">
              <a:spAutoFit/>
            </a:bodyPr>
            <a:lstStyle/>
            <a:p>
              <a:r>
                <a:rPr kumimoji="1" lang="zh-CN" altLang="en-US" sz="2400" b="1">
                  <a:solidFill>
                    <a:srgbClr val="FF00FF"/>
                  </a:solidFill>
                  <a:latin typeface="Times New Roman" pitchFamily="18" charset="0"/>
                </a:rPr>
                <a:t>＋</a:t>
              </a:r>
            </a:p>
          </p:txBody>
        </p:sp>
        <p:sp>
          <p:nvSpPr>
            <p:cNvPr id="375920" name="Rectangle 112"/>
            <p:cNvSpPr>
              <a:spLocks noChangeArrowheads="1"/>
            </p:cNvSpPr>
            <p:nvPr/>
          </p:nvSpPr>
          <p:spPr bwMode="auto">
            <a:xfrm>
              <a:off x="891" y="1308"/>
              <a:ext cx="208" cy="253"/>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FF00FF"/>
                  </a:solidFill>
                  <a:latin typeface="Times New Roman" pitchFamily="18" charset="0"/>
                </a:rPr>
                <a:t>－</a:t>
              </a:r>
            </a:p>
          </p:txBody>
        </p:sp>
        <p:sp>
          <p:nvSpPr>
            <p:cNvPr id="375921" name="Rectangle 113"/>
            <p:cNvSpPr>
              <a:spLocks noChangeArrowheads="1"/>
            </p:cNvSpPr>
            <p:nvPr/>
          </p:nvSpPr>
          <p:spPr bwMode="auto">
            <a:xfrm>
              <a:off x="2064" y="818"/>
              <a:ext cx="86" cy="234"/>
            </a:xfrm>
            <a:prstGeom prst="rect">
              <a:avLst/>
            </a:prstGeom>
            <a:noFill/>
            <a:ln w="34925">
              <a:solidFill>
                <a:schemeClr val="tx1"/>
              </a:solidFill>
              <a:miter lim="800000"/>
              <a:headEnd/>
              <a:tailEnd/>
            </a:ln>
            <a:effectLst/>
          </p:spPr>
          <p:txBody>
            <a:bodyPr wrap="none" lIns="90000" tIns="46800" rIns="90000" bIns="46800" anchor="ctr">
              <a:spAutoFit/>
            </a:bodyPr>
            <a:lstStyle/>
            <a:p>
              <a:endParaRPr lang="zh-CN" altLang="en-US"/>
            </a:p>
          </p:txBody>
        </p:sp>
        <p:sp>
          <p:nvSpPr>
            <p:cNvPr id="375922" name="Line 114"/>
            <p:cNvSpPr>
              <a:spLocks noChangeShapeType="1"/>
            </p:cNvSpPr>
            <p:nvPr/>
          </p:nvSpPr>
          <p:spPr bwMode="auto">
            <a:xfrm>
              <a:off x="2290" y="935"/>
              <a:ext cx="27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75923" name="Text Box 115"/>
          <p:cNvSpPr txBox="1">
            <a:spLocks noChangeArrowheads="1"/>
          </p:cNvSpPr>
          <p:nvPr/>
        </p:nvSpPr>
        <p:spPr bwMode="auto">
          <a:xfrm>
            <a:off x="8591551" y="5967414"/>
            <a:ext cx="2209800" cy="463846"/>
          </a:xfrm>
          <a:prstGeom prst="rect">
            <a:avLst/>
          </a:prstGeom>
          <a:noFill/>
          <a:ln w="28575">
            <a:solidFill>
              <a:srgbClr val="FFCC00"/>
            </a:solidFill>
            <a:miter lim="800000"/>
            <a:headEnd/>
            <a:tailEnd/>
          </a:ln>
          <a:effectLst/>
        </p:spPr>
        <p:txBody>
          <a:bodyPr lIns="90000" tIns="46800" rIns="90000" bIns="46800">
            <a:spAutoFit/>
          </a:bodyPr>
          <a:lstStyle/>
          <a:p>
            <a:pPr algn="ctr"/>
            <a:r>
              <a:rPr kumimoji="1" lang="zh-CN" altLang="en-US" sz="2400" b="1">
                <a:solidFill>
                  <a:srgbClr val="CC3300"/>
                </a:solidFill>
                <a:latin typeface="Times New Roman" pitchFamily="18" charset="0"/>
              </a:rPr>
              <a:t>第一暂态</a:t>
            </a:r>
          </a:p>
        </p:txBody>
      </p:sp>
      <p:sp>
        <p:nvSpPr>
          <p:cNvPr id="375924" name="Oval 116"/>
          <p:cNvSpPr>
            <a:spLocks noChangeArrowheads="1"/>
          </p:cNvSpPr>
          <p:nvPr/>
        </p:nvSpPr>
        <p:spPr bwMode="auto">
          <a:xfrm>
            <a:off x="912284" y="2132013"/>
            <a:ext cx="192616" cy="144462"/>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5925" name="Oval 117"/>
          <p:cNvSpPr>
            <a:spLocks noChangeArrowheads="1"/>
          </p:cNvSpPr>
          <p:nvPr/>
        </p:nvSpPr>
        <p:spPr bwMode="auto">
          <a:xfrm>
            <a:off x="2351617" y="2132013"/>
            <a:ext cx="192616" cy="144462"/>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5926" name="Oval 118"/>
          <p:cNvSpPr>
            <a:spLocks noChangeArrowheads="1"/>
          </p:cNvSpPr>
          <p:nvPr/>
        </p:nvSpPr>
        <p:spPr bwMode="auto">
          <a:xfrm>
            <a:off x="6000751" y="2132013"/>
            <a:ext cx="192616" cy="144462"/>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5810"/>
                                        </p:tgtEl>
                                        <p:attrNameLst>
                                          <p:attrName>style.visibility</p:attrName>
                                        </p:attrNameLst>
                                      </p:cBhvr>
                                      <p:to>
                                        <p:strVal val="visible"/>
                                      </p:to>
                                    </p:set>
                                    <p:animEffect transition="in" filter="blinds(horizontal)">
                                      <p:cBhvr>
                                        <p:cTn id="7" dur="500"/>
                                        <p:tgtEl>
                                          <p:spTgt spid="3758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7583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75839"/>
                                        </p:tgtEl>
                                        <p:attrNameLst>
                                          <p:attrName>style.visibility</p:attrName>
                                        </p:attrNameLst>
                                      </p:cBhvr>
                                      <p:to>
                                        <p:strVal val="visible"/>
                                      </p:to>
                                    </p:set>
                                    <p:animEffect transition="in" filter="blinds(horizontal)">
                                      <p:cBhvr>
                                        <p:cTn id="26" dur="500"/>
                                        <p:tgtEl>
                                          <p:spTgt spid="37583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75811"/>
                                        </p:tgtEl>
                                        <p:attrNameLst>
                                          <p:attrName>style.visibility</p:attrName>
                                        </p:attrNameLst>
                                      </p:cBhvr>
                                      <p:to>
                                        <p:strVal val="visible"/>
                                      </p:to>
                                    </p:set>
                                    <p:animEffect transition="in" filter="wipe(left)">
                                      <p:cBhvr>
                                        <p:cTn id="31" dur="500"/>
                                        <p:tgtEl>
                                          <p:spTgt spid="3758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75812"/>
                                        </p:tgtEl>
                                        <p:attrNameLst>
                                          <p:attrName>style.visibility</p:attrName>
                                        </p:attrNameLst>
                                      </p:cBhvr>
                                      <p:to>
                                        <p:strVal val="visible"/>
                                      </p:to>
                                    </p:set>
                                    <p:animEffect transition="in" filter="wipe(left)">
                                      <p:cBhvr>
                                        <p:cTn id="36" dur="500"/>
                                        <p:tgtEl>
                                          <p:spTgt spid="375812"/>
                                        </p:tgtEl>
                                      </p:cBhvr>
                                    </p:animEffect>
                                  </p:childTnLst>
                                </p:cTn>
                              </p:par>
                            </p:childTnLst>
                          </p:cTn>
                        </p:par>
                        <p:par>
                          <p:cTn id="37" fill="hold">
                            <p:stCondLst>
                              <p:cond delay="500"/>
                            </p:stCondLst>
                            <p:childTnLst>
                              <p:par>
                                <p:cTn id="38" presetID="1" presetClass="entr" presetSubtype="0" fill="hold" grpId="0" nodeType="afterEffect">
                                  <p:stCondLst>
                                    <p:cond delay="0"/>
                                  </p:stCondLst>
                                  <p:childTnLst>
                                    <p:set>
                                      <p:cBhvr>
                                        <p:cTn id="39" dur="1" fill="hold">
                                          <p:stCondLst>
                                            <p:cond delay="0"/>
                                          </p:stCondLst>
                                        </p:cTn>
                                        <p:tgtEl>
                                          <p:spTgt spid="375840"/>
                                        </p:tgtEl>
                                        <p:attrNameLst>
                                          <p:attrName>style.visibility</p:attrName>
                                        </p:attrNameLst>
                                      </p:cBhvr>
                                      <p:to>
                                        <p:strVal val="visible"/>
                                      </p:to>
                                    </p:set>
                                  </p:childTnLst>
                                </p:cTn>
                              </p:par>
                            </p:childTnLst>
                          </p:cTn>
                        </p:par>
                        <p:par>
                          <p:cTn id="40" fill="hold">
                            <p:stCondLst>
                              <p:cond delay="500"/>
                            </p:stCondLst>
                            <p:childTnLst>
                              <p:par>
                                <p:cTn id="41" presetID="1" presetClass="entr" presetSubtype="0" fill="hold" grpId="0" nodeType="afterEffect">
                                  <p:stCondLst>
                                    <p:cond delay="0"/>
                                  </p:stCondLst>
                                  <p:childTnLst>
                                    <p:set>
                                      <p:cBhvr>
                                        <p:cTn id="42" dur="1" fill="hold">
                                          <p:stCondLst>
                                            <p:cond delay="0"/>
                                          </p:stCondLst>
                                        </p:cTn>
                                        <p:tgtEl>
                                          <p:spTgt spid="37584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75813">
                                            <p:txEl>
                                              <p:pRg st="0" end="0"/>
                                            </p:txEl>
                                          </p:spTgt>
                                        </p:tgtEl>
                                        <p:attrNameLst>
                                          <p:attrName>style.visibility</p:attrName>
                                        </p:attrNameLst>
                                      </p:cBhvr>
                                      <p:to>
                                        <p:strVal val="visible"/>
                                      </p:to>
                                    </p:set>
                                    <p:animEffect transition="in" filter="wipe(left)">
                                      <p:cBhvr>
                                        <p:cTn id="52" dur="500"/>
                                        <p:tgtEl>
                                          <p:spTgt spid="375813">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75923"/>
                                        </p:tgtEl>
                                        <p:attrNameLst>
                                          <p:attrName>style.visibility</p:attrName>
                                        </p:attrNameLst>
                                      </p:cBhvr>
                                      <p:to>
                                        <p:strVal val="visible"/>
                                      </p:to>
                                    </p:set>
                                    <p:animEffect transition="in" filter="blinds(horizontal)">
                                      <p:cBhvr>
                                        <p:cTn id="57" dur="500"/>
                                        <p:tgtEl>
                                          <p:spTgt spid="375923"/>
                                        </p:tgtEl>
                                      </p:cBhvr>
                                    </p:animEffect>
                                  </p:childTnLst>
                                </p:cTn>
                              </p:par>
                            </p:childTnLst>
                          </p:cTn>
                        </p:par>
                        <p:par>
                          <p:cTn id="58" fill="hold">
                            <p:stCondLst>
                              <p:cond delay="500"/>
                            </p:stCondLst>
                            <p:childTnLst>
                              <p:par>
                                <p:cTn id="59" presetID="2" presetClass="entr" presetSubtype="4" fill="hold" grpId="0" nodeType="afterEffect">
                                  <p:stCondLst>
                                    <p:cond delay="0"/>
                                  </p:stCondLst>
                                  <p:childTnLst>
                                    <p:set>
                                      <p:cBhvr>
                                        <p:cTn id="60" dur="1" fill="hold">
                                          <p:stCondLst>
                                            <p:cond delay="0"/>
                                          </p:stCondLst>
                                        </p:cTn>
                                        <p:tgtEl>
                                          <p:spTgt spid="375874"/>
                                        </p:tgtEl>
                                        <p:attrNameLst>
                                          <p:attrName>style.visibility</p:attrName>
                                        </p:attrNameLst>
                                      </p:cBhvr>
                                      <p:to>
                                        <p:strVal val="visible"/>
                                      </p:to>
                                    </p:set>
                                    <p:anim calcmode="lin" valueType="num">
                                      <p:cBhvr additive="base">
                                        <p:cTn id="61" dur="500" fill="hold"/>
                                        <p:tgtEl>
                                          <p:spTgt spid="375874"/>
                                        </p:tgtEl>
                                        <p:attrNameLst>
                                          <p:attrName>ppt_x</p:attrName>
                                        </p:attrNameLst>
                                      </p:cBhvr>
                                      <p:tavLst>
                                        <p:tav tm="0">
                                          <p:val>
                                            <p:strVal val="#ppt_x"/>
                                          </p:val>
                                        </p:tav>
                                        <p:tav tm="100000">
                                          <p:val>
                                            <p:strVal val="#ppt_x"/>
                                          </p:val>
                                        </p:tav>
                                      </p:tavLst>
                                    </p:anim>
                                    <p:anim calcmode="lin" valueType="num">
                                      <p:cBhvr additive="base">
                                        <p:cTn id="62" dur="500" fill="hold"/>
                                        <p:tgtEl>
                                          <p:spTgt spid="3758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10" grpId="0" autoUpdateAnimBg="0"/>
      <p:bldP spid="375811" grpId="0" animBg="1"/>
      <p:bldP spid="375812" grpId="0" animBg="1" autoUpdateAnimBg="0"/>
      <p:bldP spid="375813" grpId="0" build="p" autoUpdateAnimBg="0"/>
      <p:bldP spid="375830" grpId="0" animBg="1"/>
      <p:bldP spid="375839" grpId="0" autoUpdateAnimBg="0"/>
      <p:bldP spid="375840" grpId="0" autoUpdateAnimBg="0"/>
      <p:bldP spid="375841" grpId="0" autoUpdateAnimBg="0"/>
      <p:bldP spid="375874" grpId="0" autoUpdateAnimBg="0"/>
      <p:bldP spid="3759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灯片编号占位符 4"/>
          <p:cNvSpPr>
            <a:spLocks noGrp="1"/>
          </p:cNvSpPr>
          <p:nvPr>
            <p:ph type="sldNum" sz="quarter" idx="11"/>
          </p:nvPr>
        </p:nvSpPr>
        <p:spPr/>
        <p:txBody>
          <a:bodyPr/>
          <a:lstStyle/>
          <a:p>
            <a:fld id="{773B85CE-8D3C-41E3-A5F7-D2289FC2322F}" type="slidenum">
              <a:rPr lang="en-US" altLang="zh-CN"/>
              <a:pPr/>
              <a:t>5</a:t>
            </a:fld>
            <a:endParaRPr lang="en-US" altLang="zh-CN"/>
          </a:p>
        </p:txBody>
      </p:sp>
      <p:sp>
        <p:nvSpPr>
          <p:cNvPr id="283652" name="Text Box 4"/>
          <p:cNvSpPr txBox="1">
            <a:spLocks noChangeArrowheads="1"/>
          </p:cNvSpPr>
          <p:nvPr/>
        </p:nvSpPr>
        <p:spPr bwMode="auto">
          <a:xfrm>
            <a:off x="0" y="476250"/>
            <a:ext cx="11184467" cy="586957"/>
          </a:xfrm>
          <a:prstGeom prst="rect">
            <a:avLst/>
          </a:prstGeom>
          <a:noFill/>
          <a:ln w="28575">
            <a:noFill/>
            <a:miter lim="800000"/>
            <a:headEnd/>
            <a:tailEnd/>
          </a:ln>
          <a:effectLst/>
        </p:spPr>
        <p:txBody>
          <a:bodyPr lIns="90000" tIns="46800" rIns="90000" bIns="46800">
            <a:spAutoFit/>
          </a:bodyPr>
          <a:lstStyle/>
          <a:p>
            <a:pPr algn="ctr"/>
            <a:r>
              <a:rPr kumimoji="1" lang="en-US" altLang="zh-CN" sz="3200" b="1" dirty="0" smtClean="0">
                <a:solidFill>
                  <a:srgbClr val="0000FF"/>
                </a:solidFill>
                <a:latin typeface="Times New Roman" pitchFamily="18" charset="0"/>
                <a:ea typeface="黑体" pitchFamily="49" charset="-122"/>
              </a:rPr>
              <a:t>6.2.1  </a:t>
            </a:r>
            <a:r>
              <a:rPr lang="zh-CN" altLang="en-US" sz="3200" b="1" dirty="0">
                <a:solidFill>
                  <a:srgbClr val="0000FF"/>
                </a:solidFill>
                <a:latin typeface="Times New Roman" pitchFamily="18" charset="0"/>
                <a:ea typeface="黑体" pitchFamily="49" charset="-122"/>
              </a:rPr>
              <a:t>用</a:t>
            </a:r>
            <a:r>
              <a:rPr lang="en-US" altLang="zh-CN" sz="3200" b="1" dirty="0">
                <a:solidFill>
                  <a:srgbClr val="0000FF"/>
                </a:solidFill>
                <a:latin typeface="Times New Roman" pitchFamily="18" charset="0"/>
                <a:ea typeface="黑体" pitchFamily="49" charset="-122"/>
              </a:rPr>
              <a:t>CMOS</a:t>
            </a:r>
            <a:r>
              <a:rPr lang="zh-CN" altLang="en-US" sz="3200" b="1" dirty="0">
                <a:solidFill>
                  <a:srgbClr val="0000FF"/>
                </a:solidFill>
                <a:latin typeface="Times New Roman" pitchFamily="18" charset="0"/>
                <a:ea typeface="黑体" pitchFamily="49" charset="-122"/>
              </a:rPr>
              <a:t>门电路组成的</a:t>
            </a:r>
            <a:r>
              <a:rPr kumimoji="1" lang="zh-CN" altLang="en-US" sz="3200" b="1" dirty="0">
                <a:solidFill>
                  <a:srgbClr val="0000FF"/>
                </a:solidFill>
                <a:latin typeface="Times New Roman" pitchFamily="18" charset="0"/>
                <a:ea typeface="黑体" pitchFamily="49" charset="-122"/>
              </a:rPr>
              <a:t>单稳态触发器</a:t>
            </a:r>
          </a:p>
        </p:txBody>
      </p:sp>
      <p:sp>
        <p:nvSpPr>
          <p:cNvPr id="283653" name="Text Box 5"/>
          <p:cNvSpPr txBox="1">
            <a:spLocks noChangeArrowheads="1"/>
          </p:cNvSpPr>
          <p:nvPr/>
        </p:nvSpPr>
        <p:spPr bwMode="auto">
          <a:xfrm>
            <a:off x="814918" y="2003425"/>
            <a:ext cx="10369549" cy="494624"/>
          </a:xfrm>
          <a:prstGeom prst="rect">
            <a:avLst/>
          </a:prstGeom>
          <a:noFill/>
          <a:ln w="28575">
            <a:noFill/>
            <a:miter lim="800000"/>
            <a:headEnd/>
            <a:tailEnd/>
          </a:ln>
          <a:effectLst/>
        </p:spPr>
        <p:txBody>
          <a:bodyPr lIns="90000" tIns="46800" rIns="90000" bIns="46800">
            <a:spAutoFit/>
          </a:bodyPr>
          <a:lstStyle/>
          <a:p>
            <a:r>
              <a:rPr kumimoji="1" lang="zh-CN" altLang="en-US" sz="2600" b="1" dirty="0">
                <a:solidFill>
                  <a:schemeClr val="tx2"/>
                </a:solidFill>
                <a:latin typeface="Times New Roman" pitchFamily="18" charset="0"/>
              </a:rPr>
              <a:t>两个与非门</a:t>
            </a:r>
            <a:r>
              <a:rPr kumimoji="1" lang="en-US" altLang="zh-CN" sz="2600" b="1" dirty="0">
                <a:solidFill>
                  <a:schemeClr val="tx2"/>
                </a:solidFill>
                <a:latin typeface="Times New Roman" pitchFamily="18" charset="0"/>
              </a:rPr>
              <a:t>(</a:t>
            </a:r>
            <a:r>
              <a:rPr kumimoji="1" lang="zh-CN" altLang="en-US" sz="2600" b="1" dirty="0">
                <a:solidFill>
                  <a:schemeClr val="tx2"/>
                </a:solidFill>
                <a:latin typeface="Times New Roman" pitchFamily="18" charset="0"/>
              </a:rPr>
              <a:t>或非门</a:t>
            </a:r>
            <a:r>
              <a:rPr kumimoji="1" lang="en-US" altLang="zh-CN" sz="2600" b="1" dirty="0">
                <a:solidFill>
                  <a:schemeClr val="tx2"/>
                </a:solidFill>
                <a:latin typeface="Times New Roman" pitchFamily="18" charset="0"/>
              </a:rPr>
              <a:t>)+RC</a:t>
            </a:r>
            <a:r>
              <a:rPr kumimoji="1" lang="zh-CN" altLang="en-US" sz="2600" b="1" dirty="0">
                <a:solidFill>
                  <a:schemeClr val="tx2"/>
                </a:solidFill>
                <a:latin typeface="Times New Roman" pitchFamily="18" charset="0"/>
              </a:rPr>
              <a:t>微分电路构成</a:t>
            </a:r>
          </a:p>
        </p:txBody>
      </p:sp>
      <p:sp>
        <p:nvSpPr>
          <p:cNvPr id="283654" name="Rectangle 6"/>
          <p:cNvSpPr>
            <a:spLocks noChangeArrowheads="1"/>
          </p:cNvSpPr>
          <p:nvPr/>
        </p:nvSpPr>
        <p:spPr bwMode="auto">
          <a:xfrm>
            <a:off x="912285" y="1470026"/>
            <a:ext cx="9696449" cy="371513"/>
          </a:xfrm>
          <a:prstGeom prst="rect">
            <a:avLst/>
          </a:prstGeom>
          <a:noFill/>
          <a:ln w="28575">
            <a:noFill/>
            <a:miter lim="800000"/>
            <a:headEnd/>
            <a:tailEnd/>
          </a:ln>
          <a:effectLst/>
        </p:spPr>
        <p:txBody>
          <a:bodyPr lIns="90000" tIns="46800" rIns="90000" bIns="46800">
            <a:spAutoFit/>
          </a:bodyPr>
          <a:lstStyle/>
          <a:p>
            <a:r>
              <a:rPr kumimoji="1" lang="en-US" altLang="zh-CN" b="1">
                <a:solidFill>
                  <a:srgbClr val="0033CC"/>
                </a:solidFill>
                <a:latin typeface="Times New Roman" pitchFamily="18" charset="0"/>
              </a:rPr>
              <a:t>1</a:t>
            </a:r>
            <a:r>
              <a:rPr kumimoji="1" lang="zh-CN" altLang="en-US" b="1">
                <a:solidFill>
                  <a:srgbClr val="0033CC"/>
                </a:solidFill>
                <a:latin typeface="Times New Roman" pitchFamily="18" charset="0"/>
              </a:rPr>
              <a:t>、电路组成：</a:t>
            </a:r>
          </a:p>
        </p:txBody>
      </p:sp>
      <p:sp>
        <p:nvSpPr>
          <p:cNvPr id="283655" name="Rectangle 7"/>
          <p:cNvSpPr>
            <a:spLocks noChangeArrowheads="1"/>
          </p:cNvSpPr>
          <p:nvPr/>
        </p:nvSpPr>
        <p:spPr bwMode="auto">
          <a:xfrm>
            <a:off x="814918" y="2508250"/>
            <a:ext cx="10369549" cy="494624"/>
          </a:xfrm>
          <a:prstGeom prst="rect">
            <a:avLst/>
          </a:prstGeom>
          <a:noFill/>
          <a:ln w="28575">
            <a:noFill/>
            <a:miter lim="800000"/>
            <a:headEnd/>
            <a:tailEnd/>
          </a:ln>
          <a:effectLst/>
        </p:spPr>
        <p:txBody>
          <a:bodyPr lIns="90000" tIns="46800" rIns="90000" bIns="46800">
            <a:spAutoFit/>
          </a:bodyPr>
          <a:lstStyle/>
          <a:p>
            <a:r>
              <a:rPr kumimoji="1" lang="zh-CN" altLang="en-US" sz="2600" b="1" dirty="0">
                <a:solidFill>
                  <a:srgbClr val="CC3300"/>
                </a:solidFill>
                <a:latin typeface="Times New Roman" pitchFamily="18" charset="0"/>
              </a:rPr>
              <a:t>注意与</a:t>
            </a:r>
            <a:r>
              <a:rPr kumimoji="1" lang="en-US" altLang="zh-CN" sz="2600" b="1" dirty="0">
                <a:solidFill>
                  <a:srgbClr val="CC3300"/>
                </a:solidFill>
                <a:latin typeface="Times New Roman" pitchFamily="18" charset="0"/>
              </a:rPr>
              <a:t>P389  </a:t>
            </a:r>
            <a:r>
              <a:rPr kumimoji="1" lang="zh-CN" altLang="en-US" sz="2600" b="1" dirty="0">
                <a:solidFill>
                  <a:srgbClr val="CC3300"/>
                </a:solidFill>
                <a:latin typeface="Times New Roman" pitchFamily="18" charset="0"/>
              </a:rPr>
              <a:t>图</a:t>
            </a:r>
            <a:r>
              <a:rPr kumimoji="1" lang="en-US" altLang="zh-CN" sz="2600" b="1" dirty="0">
                <a:solidFill>
                  <a:srgbClr val="CC3300"/>
                </a:solidFill>
                <a:latin typeface="Times New Roman" pitchFamily="18" charset="0"/>
              </a:rPr>
              <a:t>8.1.1</a:t>
            </a:r>
            <a:r>
              <a:rPr kumimoji="1" lang="zh-CN" altLang="en-US" sz="2600" b="1" dirty="0">
                <a:solidFill>
                  <a:srgbClr val="CC3300"/>
                </a:solidFill>
                <a:latin typeface="Times New Roman" pitchFamily="18" charset="0"/>
              </a:rPr>
              <a:t>的不同：输入端未加微分电路</a:t>
            </a:r>
          </a:p>
        </p:txBody>
      </p:sp>
      <p:grpSp>
        <p:nvGrpSpPr>
          <p:cNvPr id="2" name="Group 16"/>
          <p:cNvGrpSpPr>
            <a:grpSpLocks/>
          </p:cNvGrpSpPr>
          <p:nvPr/>
        </p:nvGrpSpPr>
        <p:grpSpPr bwMode="auto">
          <a:xfrm>
            <a:off x="6718300" y="3376614"/>
            <a:ext cx="4489768" cy="2867025"/>
            <a:chOff x="288" y="2374"/>
            <a:chExt cx="2072" cy="1806"/>
          </a:xfrm>
        </p:grpSpPr>
        <p:grpSp>
          <p:nvGrpSpPr>
            <p:cNvPr id="3" name="Group 17"/>
            <p:cNvGrpSpPr>
              <a:grpSpLocks/>
            </p:cNvGrpSpPr>
            <p:nvPr/>
          </p:nvGrpSpPr>
          <p:grpSpPr bwMode="auto">
            <a:xfrm>
              <a:off x="288" y="2374"/>
              <a:ext cx="2072" cy="1806"/>
              <a:chOff x="144" y="1776"/>
              <a:chExt cx="2055" cy="1806"/>
            </a:xfrm>
          </p:grpSpPr>
          <p:sp>
            <p:nvSpPr>
              <p:cNvPr id="283666" name="Rectangle 18"/>
              <p:cNvSpPr>
                <a:spLocks noChangeArrowheads="1"/>
              </p:cNvSpPr>
              <p:nvPr/>
            </p:nvSpPr>
            <p:spPr bwMode="auto">
              <a:xfrm>
                <a:off x="432"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283667" name="Oval 19"/>
              <p:cNvSpPr>
                <a:spLocks noChangeArrowheads="1"/>
              </p:cNvSpPr>
              <p:nvPr/>
            </p:nvSpPr>
            <p:spPr bwMode="auto">
              <a:xfrm>
                <a:off x="624" y="2235"/>
                <a:ext cx="117"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83668" name="Line 20"/>
              <p:cNvSpPr>
                <a:spLocks noChangeShapeType="1"/>
              </p:cNvSpPr>
              <p:nvPr/>
            </p:nvSpPr>
            <p:spPr bwMode="auto">
              <a:xfrm>
                <a:off x="528" y="2736"/>
                <a:ext cx="0" cy="76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3669" name="Line 21"/>
              <p:cNvSpPr>
                <a:spLocks noChangeShapeType="1"/>
              </p:cNvSpPr>
              <p:nvPr/>
            </p:nvSpPr>
            <p:spPr bwMode="auto">
              <a:xfrm flipV="1">
                <a:off x="672"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70" name="Rectangle 22"/>
              <p:cNvSpPr>
                <a:spLocks noChangeArrowheads="1"/>
              </p:cNvSpPr>
              <p:nvPr/>
            </p:nvSpPr>
            <p:spPr bwMode="auto">
              <a:xfrm>
                <a:off x="1488"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283671" name="Oval 23"/>
              <p:cNvSpPr>
                <a:spLocks noChangeArrowheads="1"/>
              </p:cNvSpPr>
              <p:nvPr/>
            </p:nvSpPr>
            <p:spPr bwMode="auto">
              <a:xfrm>
                <a:off x="1680" y="2235"/>
                <a:ext cx="117"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83672" name="Line 24"/>
              <p:cNvSpPr>
                <a:spLocks noChangeShapeType="1"/>
              </p:cNvSpPr>
              <p:nvPr/>
            </p:nvSpPr>
            <p:spPr bwMode="auto">
              <a:xfrm flipV="1">
                <a:off x="1728"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73" name="Line 25"/>
              <p:cNvSpPr>
                <a:spLocks noChangeShapeType="1"/>
              </p:cNvSpPr>
              <p:nvPr/>
            </p:nvSpPr>
            <p:spPr bwMode="auto">
              <a:xfrm>
                <a:off x="672"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74" name="Line 26"/>
              <p:cNvSpPr>
                <a:spLocks noChangeShapeType="1"/>
              </p:cNvSpPr>
              <p:nvPr/>
            </p:nvSpPr>
            <p:spPr bwMode="auto">
              <a:xfrm>
                <a:off x="1440" y="2784"/>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3675" name="Line 27"/>
              <p:cNvSpPr>
                <a:spLocks noChangeShapeType="1"/>
              </p:cNvSpPr>
              <p:nvPr/>
            </p:nvSpPr>
            <p:spPr bwMode="auto">
              <a:xfrm>
                <a:off x="1488" y="2784"/>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76" name="Line 28"/>
              <p:cNvSpPr>
                <a:spLocks noChangeShapeType="1"/>
              </p:cNvSpPr>
              <p:nvPr/>
            </p:nvSpPr>
            <p:spPr bwMode="auto">
              <a:xfrm>
                <a:off x="1488" y="2928"/>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77" name="Rectangle 29"/>
              <p:cNvSpPr>
                <a:spLocks noChangeArrowheads="1"/>
              </p:cNvSpPr>
              <p:nvPr/>
            </p:nvSpPr>
            <p:spPr bwMode="auto">
              <a:xfrm>
                <a:off x="1680" y="3051"/>
                <a:ext cx="83"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83678" name="Line 30"/>
              <p:cNvSpPr>
                <a:spLocks noChangeShapeType="1"/>
              </p:cNvSpPr>
              <p:nvPr/>
            </p:nvSpPr>
            <p:spPr bwMode="auto">
              <a:xfrm>
                <a:off x="1728" y="2736"/>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79" name="Line 31"/>
              <p:cNvSpPr>
                <a:spLocks noChangeShapeType="1"/>
              </p:cNvSpPr>
              <p:nvPr/>
            </p:nvSpPr>
            <p:spPr bwMode="auto">
              <a:xfrm>
                <a:off x="1728" y="3312"/>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80" name="Line 32"/>
              <p:cNvSpPr>
                <a:spLocks noChangeShapeType="1"/>
              </p:cNvSpPr>
              <p:nvPr/>
            </p:nvSpPr>
            <p:spPr bwMode="auto">
              <a:xfrm flipH="1">
                <a:off x="1440"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81" name="Line 33"/>
              <p:cNvSpPr>
                <a:spLocks noChangeShapeType="1"/>
              </p:cNvSpPr>
              <p:nvPr/>
            </p:nvSpPr>
            <p:spPr bwMode="auto">
              <a:xfrm>
                <a:off x="816" y="2736"/>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82" name="Line 34"/>
              <p:cNvSpPr>
                <a:spLocks noChangeShapeType="1"/>
              </p:cNvSpPr>
              <p:nvPr/>
            </p:nvSpPr>
            <p:spPr bwMode="auto">
              <a:xfrm>
                <a:off x="816" y="29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83" name="Line 35"/>
              <p:cNvSpPr>
                <a:spLocks noChangeShapeType="1"/>
              </p:cNvSpPr>
              <p:nvPr/>
            </p:nvSpPr>
            <p:spPr bwMode="auto">
              <a:xfrm flipH="1">
                <a:off x="1008" y="2160"/>
                <a:ext cx="432"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84" name="Line 36"/>
              <p:cNvSpPr>
                <a:spLocks noChangeShapeType="1"/>
              </p:cNvSpPr>
              <p:nvPr/>
            </p:nvSpPr>
            <p:spPr bwMode="auto">
              <a:xfrm>
                <a:off x="960" y="2160"/>
                <a:ext cx="336"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85" name="Line 37"/>
              <p:cNvSpPr>
                <a:spLocks noChangeShapeType="1"/>
              </p:cNvSpPr>
              <p:nvPr/>
            </p:nvSpPr>
            <p:spPr bwMode="auto">
              <a:xfrm>
                <a:off x="1296" y="2928"/>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686" name="Text Box 38"/>
              <p:cNvSpPr txBox="1">
                <a:spLocks noChangeArrowheads="1"/>
              </p:cNvSpPr>
              <p:nvPr/>
            </p:nvSpPr>
            <p:spPr bwMode="auto">
              <a:xfrm>
                <a:off x="663" y="1802"/>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83687" name="Text Box 39"/>
              <p:cNvSpPr txBox="1">
                <a:spLocks noChangeArrowheads="1"/>
              </p:cNvSpPr>
              <p:nvPr/>
            </p:nvSpPr>
            <p:spPr bwMode="auto">
              <a:xfrm>
                <a:off x="1728" y="1776"/>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283688" name="Text Box 40"/>
              <p:cNvSpPr txBox="1">
                <a:spLocks noChangeArrowheads="1"/>
              </p:cNvSpPr>
              <p:nvPr/>
            </p:nvSpPr>
            <p:spPr bwMode="auto">
              <a:xfrm>
                <a:off x="1960" y="2426"/>
                <a:ext cx="23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sp>
            <p:nvSpPr>
              <p:cNvPr id="283689" name="Text Box 41"/>
              <p:cNvSpPr txBox="1">
                <a:spLocks noChangeArrowheads="1"/>
              </p:cNvSpPr>
              <p:nvPr/>
            </p:nvSpPr>
            <p:spPr bwMode="auto">
              <a:xfrm>
                <a:off x="144" y="2448"/>
                <a:ext cx="23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283690" name="Text Box 42"/>
              <p:cNvSpPr txBox="1">
                <a:spLocks noChangeArrowheads="1"/>
              </p:cNvSpPr>
              <p:nvPr/>
            </p:nvSpPr>
            <p:spPr bwMode="auto">
              <a:xfrm>
                <a:off x="528" y="3264"/>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83691" name="Text Box 43"/>
              <p:cNvSpPr txBox="1">
                <a:spLocks noChangeArrowheads="1"/>
              </p:cNvSpPr>
              <p:nvPr/>
            </p:nvSpPr>
            <p:spPr bwMode="auto">
              <a:xfrm>
                <a:off x="1719" y="3290"/>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grpSp>
        <p:sp>
          <p:nvSpPr>
            <p:cNvPr id="283692" name="Rectangle 44"/>
            <p:cNvSpPr>
              <a:spLocks noChangeArrowheads="1"/>
            </p:cNvSpPr>
            <p:nvPr/>
          </p:nvSpPr>
          <p:spPr bwMode="auto">
            <a:xfrm>
              <a:off x="1920" y="3648"/>
              <a:ext cx="18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283693" name="Rectangle 45"/>
            <p:cNvSpPr>
              <a:spLocks noChangeArrowheads="1"/>
            </p:cNvSpPr>
            <p:nvPr/>
          </p:nvSpPr>
          <p:spPr bwMode="auto">
            <a:xfrm>
              <a:off x="1440" y="3613"/>
              <a:ext cx="18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grpSp>
      <p:grpSp>
        <p:nvGrpSpPr>
          <p:cNvPr id="4" name="Group 89"/>
          <p:cNvGrpSpPr>
            <a:grpSpLocks/>
          </p:cNvGrpSpPr>
          <p:nvPr/>
        </p:nvGrpSpPr>
        <p:grpSpPr bwMode="auto">
          <a:xfrm>
            <a:off x="6540500" y="5700714"/>
            <a:ext cx="865717" cy="365125"/>
            <a:chOff x="2880" y="3657"/>
            <a:chExt cx="409" cy="230"/>
          </a:xfrm>
        </p:grpSpPr>
        <p:sp>
          <p:nvSpPr>
            <p:cNvPr id="283738" name="Line 90"/>
            <p:cNvSpPr>
              <a:spLocks noChangeShapeType="1"/>
            </p:cNvSpPr>
            <p:nvPr/>
          </p:nvSpPr>
          <p:spPr bwMode="auto">
            <a:xfrm>
              <a:off x="2880" y="3884"/>
              <a:ext cx="136" cy="0"/>
            </a:xfrm>
            <a:prstGeom prst="line">
              <a:avLst/>
            </a:prstGeom>
            <a:noFill/>
            <a:ln w="28575">
              <a:solidFill>
                <a:srgbClr val="0033CC"/>
              </a:solidFill>
              <a:round/>
              <a:headEnd/>
              <a:tailEnd/>
            </a:ln>
            <a:effectLst/>
          </p:spPr>
          <p:txBody>
            <a:bodyPr lIns="90000" tIns="46800" rIns="90000" bIns="46800">
              <a:spAutoFit/>
            </a:bodyPr>
            <a:lstStyle/>
            <a:p>
              <a:endParaRPr lang="zh-CN" altLang="en-US"/>
            </a:p>
          </p:txBody>
        </p:sp>
        <p:sp>
          <p:nvSpPr>
            <p:cNvPr id="283739" name="Line 91"/>
            <p:cNvSpPr>
              <a:spLocks noChangeShapeType="1"/>
            </p:cNvSpPr>
            <p:nvPr/>
          </p:nvSpPr>
          <p:spPr bwMode="auto">
            <a:xfrm>
              <a:off x="3016" y="3657"/>
              <a:ext cx="0" cy="230"/>
            </a:xfrm>
            <a:prstGeom prst="line">
              <a:avLst/>
            </a:prstGeom>
            <a:noFill/>
            <a:ln w="28575">
              <a:solidFill>
                <a:srgbClr val="0033CC"/>
              </a:solidFill>
              <a:round/>
              <a:headEnd/>
              <a:tailEnd/>
            </a:ln>
            <a:effectLst/>
          </p:spPr>
          <p:txBody>
            <a:bodyPr wrap="none" lIns="90000" tIns="46800" rIns="90000" bIns="46800">
              <a:spAutoFit/>
            </a:bodyPr>
            <a:lstStyle/>
            <a:p>
              <a:endParaRPr lang="zh-CN" altLang="en-US"/>
            </a:p>
          </p:txBody>
        </p:sp>
        <p:sp>
          <p:nvSpPr>
            <p:cNvPr id="283740" name="Line 92"/>
            <p:cNvSpPr>
              <a:spLocks noChangeShapeType="1"/>
            </p:cNvSpPr>
            <p:nvPr/>
          </p:nvSpPr>
          <p:spPr bwMode="auto">
            <a:xfrm>
              <a:off x="3016" y="3657"/>
              <a:ext cx="137" cy="0"/>
            </a:xfrm>
            <a:prstGeom prst="line">
              <a:avLst/>
            </a:prstGeom>
            <a:noFill/>
            <a:ln w="28575">
              <a:solidFill>
                <a:srgbClr val="0033CC"/>
              </a:solidFill>
              <a:round/>
              <a:headEnd/>
              <a:tailEnd/>
            </a:ln>
            <a:effectLst/>
          </p:spPr>
          <p:txBody>
            <a:bodyPr lIns="90000" tIns="46800" rIns="90000" bIns="46800">
              <a:spAutoFit/>
            </a:bodyPr>
            <a:lstStyle/>
            <a:p>
              <a:endParaRPr lang="zh-CN" altLang="en-US"/>
            </a:p>
          </p:txBody>
        </p:sp>
        <p:sp>
          <p:nvSpPr>
            <p:cNvPr id="283741" name="Line 93"/>
            <p:cNvSpPr>
              <a:spLocks noChangeShapeType="1"/>
            </p:cNvSpPr>
            <p:nvPr/>
          </p:nvSpPr>
          <p:spPr bwMode="auto">
            <a:xfrm>
              <a:off x="3153" y="3884"/>
              <a:ext cx="136" cy="0"/>
            </a:xfrm>
            <a:prstGeom prst="line">
              <a:avLst/>
            </a:prstGeom>
            <a:noFill/>
            <a:ln w="28575">
              <a:solidFill>
                <a:srgbClr val="0033CC"/>
              </a:solidFill>
              <a:round/>
              <a:headEnd/>
              <a:tailEnd/>
            </a:ln>
            <a:effectLst/>
          </p:spPr>
          <p:txBody>
            <a:bodyPr lIns="90000" tIns="46800" rIns="90000" bIns="46800">
              <a:spAutoFit/>
            </a:bodyPr>
            <a:lstStyle/>
            <a:p>
              <a:endParaRPr lang="zh-CN" altLang="en-US"/>
            </a:p>
          </p:txBody>
        </p:sp>
        <p:sp>
          <p:nvSpPr>
            <p:cNvPr id="283742" name="Line 94"/>
            <p:cNvSpPr>
              <a:spLocks noChangeShapeType="1"/>
            </p:cNvSpPr>
            <p:nvPr/>
          </p:nvSpPr>
          <p:spPr bwMode="auto">
            <a:xfrm>
              <a:off x="3153" y="3657"/>
              <a:ext cx="0" cy="230"/>
            </a:xfrm>
            <a:prstGeom prst="line">
              <a:avLst/>
            </a:prstGeom>
            <a:noFill/>
            <a:ln w="28575">
              <a:solidFill>
                <a:srgbClr val="0033CC"/>
              </a:solidFill>
              <a:round/>
              <a:headEnd/>
              <a:tailEnd/>
            </a:ln>
            <a:effectLst/>
          </p:spPr>
          <p:txBody>
            <a:bodyPr wrap="none" lIns="90000" tIns="46800" rIns="90000" bIns="46800">
              <a:spAutoFit/>
            </a:bodyPr>
            <a:lstStyle/>
            <a:p>
              <a:endParaRPr lang="zh-CN" altLang="en-US"/>
            </a:p>
          </p:txBody>
        </p:sp>
      </p:grpSp>
      <p:grpSp>
        <p:nvGrpSpPr>
          <p:cNvPr id="5" name="Group 95"/>
          <p:cNvGrpSpPr>
            <a:grpSpLocks/>
          </p:cNvGrpSpPr>
          <p:nvPr/>
        </p:nvGrpSpPr>
        <p:grpSpPr bwMode="auto">
          <a:xfrm>
            <a:off x="6540500" y="3613151"/>
            <a:ext cx="1153584" cy="365125"/>
            <a:chOff x="2835" y="2792"/>
            <a:chExt cx="545" cy="230"/>
          </a:xfrm>
        </p:grpSpPr>
        <p:sp>
          <p:nvSpPr>
            <p:cNvPr id="283744" name="Line 96"/>
            <p:cNvSpPr>
              <a:spLocks noChangeShapeType="1"/>
            </p:cNvSpPr>
            <p:nvPr/>
          </p:nvSpPr>
          <p:spPr bwMode="auto">
            <a:xfrm>
              <a:off x="2835" y="2798"/>
              <a:ext cx="136" cy="0"/>
            </a:xfrm>
            <a:prstGeom prst="line">
              <a:avLst/>
            </a:prstGeom>
            <a:noFill/>
            <a:ln w="28575">
              <a:solidFill>
                <a:schemeClr val="tx2"/>
              </a:solidFill>
              <a:round/>
              <a:headEnd/>
              <a:tailEnd/>
            </a:ln>
            <a:effectLst/>
          </p:spPr>
          <p:txBody>
            <a:bodyPr lIns="90000" tIns="46800" rIns="90000" bIns="46800">
              <a:spAutoFit/>
            </a:bodyPr>
            <a:lstStyle/>
            <a:p>
              <a:endParaRPr lang="zh-CN" altLang="en-US"/>
            </a:p>
          </p:txBody>
        </p:sp>
        <p:sp>
          <p:nvSpPr>
            <p:cNvPr id="283745" name="Line 97"/>
            <p:cNvSpPr>
              <a:spLocks noChangeShapeType="1"/>
            </p:cNvSpPr>
            <p:nvPr/>
          </p:nvSpPr>
          <p:spPr bwMode="auto">
            <a:xfrm>
              <a:off x="2971" y="2792"/>
              <a:ext cx="0" cy="230"/>
            </a:xfrm>
            <a:prstGeom prst="line">
              <a:avLst/>
            </a:prstGeom>
            <a:noFill/>
            <a:ln w="28575">
              <a:solidFill>
                <a:schemeClr val="tx2"/>
              </a:solidFill>
              <a:round/>
              <a:headEnd/>
              <a:tailEnd/>
            </a:ln>
            <a:effectLst/>
          </p:spPr>
          <p:txBody>
            <a:bodyPr wrap="none" lIns="90000" tIns="46800" rIns="90000" bIns="46800">
              <a:spAutoFit/>
            </a:bodyPr>
            <a:lstStyle/>
            <a:p>
              <a:endParaRPr lang="zh-CN" altLang="en-US"/>
            </a:p>
          </p:txBody>
        </p:sp>
        <p:sp>
          <p:nvSpPr>
            <p:cNvPr id="283746" name="Line 98"/>
            <p:cNvSpPr>
              <a:spLocks noChangeShapeType="1"/>
            </p:cNvSpPr>
            <p:nvPr/>
          </p:nvSpPr>
          <p:spPr bwMode="auto">
            <a:xfrm>
              <a:off x="2971" y="3022"/>
              <a:ext cx="273" cy="0"/>
            </a:xfrm>
            <a:prstGeom prst="line">
              <a:avLst/>
            </a:prstGeom>
            <a:noFill/>
            <a:ln w="28575">
              <a:solidFill>
                <a:schemeClr val="tx2"/>
              </a:solidFill>
              <a:round/>
              <a:headEnd/>
              <a:tailEnd/>
            </a:ln>
            <a:effectLst/>
          </p:spPr>
          <p:txBody>
            <a:bodyPr lIns="90000" tIns="46800" rIns="90000" bIns="46800">
              <a:spAutoFit/>
            </a:bodyPr>
            <a:lstStyle/>
            <a:p>
              <a:endParaRPr lang="zh-CN" altLang="en-US"/>
            </a:p>
          </p:txBody>
        </p:sp>
        <p:sp>
          <p:nvSpPr>
            <p:cNvPr id="283747" name="Line 99"/>
            <p:cNvSpPr>
              <a:spLocks noChangeShapeType="1"/>
            </p:cNvSpPr>
            <p:nvPr/>
          </p:nvSpPr>
          <p:spPr bwMode="auto">
            <a:xfrm>
              <a:off x="3244" y="2798"/>
              <a:ext cx="136" cy="0"/>
            </a:xfrm>
            <a:prstGeom prst="line">
              <a:avLst/>
            </a:prstGeom>
            <a:noFill/>
            <a:ln w="28575">
              <a:solidFill>
                <a:schemeClr val="tx2"/>
              </a:solidFill>
              <a:round/>
              <a:headEnd/>
              <a:tailEnd/>
            </a:ln>
            <a:effectLst/>
          </p:spPr>
          <p:txBody>
            <a:bodyPr lIns="90000" tIns="46800" rIns="90000" bIns="46800">
              <a:spAutoFit/>
            </a:bodyPr>
            <a:lstStyle/>
            <a:p>
              <a:endParaRPr lang="zh-CN" altLang="en-US"/>
            </a:p>
          </p:txBody>
        </p:sp>
        <p:sp>
          <p:nvSpPr>
            <p:cNvPr id="283748" name="Line 100"/>
            <p:cNvSpPr>
              <a:spLocks noChangeShapeType="1"/>
            </p:cNvSpPr>
            <p:nvPr/>
          </p:nvSpPr>
          <p:spPr bwMode="auto">
            <a:xfrm>
              <a:off x="3244" y="2792"/>
              <a:ext cx="0" cy="230"/>
            </a:xfrm>
            <a:prstGeom prst="line">
              <a:avLst/>
            </a:prstGeom>
            <a:noFill/>
            <a:ln w="28575">
              <a:solidFill>
                <a:schemeClr val="tx2"/>
              </a:solidFill>
              <a:round/>
              <a:headEnd/>
              <a:tailEnd/>
            </a:ln>
            <a:effectLst/>
          </p:spPr>
          <p:txBody>
            <a:bodyPr wrap="none" lIns="90000" tIns="46800" rIns="90000" bIns="46800">
              <a:spAutoFit/>
            </a:bodyPr>
            <a:lstStyle/>
            <a:p>
              <a:endParaRPr lang="zh-CN" altLang="en-US"/>
            </a:p>
          </p:txBody>
        </p:sp>
      </p:grpSp>
      <p:grpSp>
        <p:nvGrpSpPr>
          <p:cNvPr id="6" name="Group 132"/>
          <p:cNvGrpSpPr>
            <a:grpSpLocks/>
          </p:cNvGrpSpPr>
          <p:nvPr/>
        </p:nvGrpSpPr>
        <p:grpSpPr bwMode="auto">
          <a:xfrm>
            <a:off x="814918" y="5805489"/>
            <a:ext cx="865716" cy="365125"/>
            <a:chOff x="3969" y="3566"/>
            <a:chExt cx="408" cy="227"/>
          </a:xfrm>
        </p:grpSpPr>
        <p:sp>
          <p:nvSpPr>
            <p:cNvPr id="283781" name="Line 133"/>
            <p:cNvSpPr>
              <a:spLocks noChangeShapeType="1"/>
            </p:cNvSpPr>
            <p:nvPr/>
          </p:nvSpPr>
          <p:spPr bwMode="auto">
            <a:xfrm>
              <a:off x="3969" y="3566"/>
              <a:ext cx="136" cy="0"/>
            </a:xfrm>
            <a:prstGeom prst="line">
              <a:avLst/>
            </a:prstGeom>
            <a:noFill/>
            <a:ln w="28575">
              <a:solidFill>
                <a:srgbClr val="0033CC"/>
              </a:solidFill>
              <a:round/>
              <a:headEnd/>
              <a:tailEnd/>
            </a:ln>
            <a:effectLst/>
          </p:spPr>
          <p:txBody>
            <a:bodyPr lIns="90000" tIns="46800" rIns="90000" bIns="46800">
              <a:spAutoFit/>
            </a:bodyPr>
            <a:lstStyle/>
            <a:p>
              <a:endParaRPr lang="zh-CN" altLang="en-US"/>
            </a:p>
          </p:txBody>
        </p:sp>
        <p:sp>
          <p:nvSpPr>
            <p:cNvPr id="283782" name="Line 134"/>
            <p:cNvSpPr>
              <a:spLocks noChangeShapeType="1"/>
            </p:cNvSpPr>
            <p:nvPr/>
          </p:nvSpPr>
          <p:spPr bwMode="auto">
            <a:xfrm>
              <a:off x="4105" y="3566"/>
              <a:ext cx="0" cy="227"/>
            </a:xfrm>
            <a:prstGeom prst="line">
              <a:avLst/>
            </a:prstGeom>
            <a:noFill/>
            <a:ln w="28575">
              <a:solidFill>
                <a:srgbClr val="0033CC"/>
              </a:solidFill>
              <a:round/>
              <a:headEnd/>
              <a:tailEnd/>
            </a:ln>
            <a:effectLst/>
          </p:spPr>
          <p:txBody>
            <a:bodyPr wrap="none" lIns="90000" tIns="46800" rIns="90000" bIns="46800">
              <a:spAutoFit/>
            </a:bodyPr>
            <a:lstStyle/>
            <a:p>
              <a:endParaRPr lang="zh-CN" altLang="en-US"/>
            </a:p>
          </p:txBody>
        </p:sp>
        <p:sp>
          <p:nvSpPr>
            <p:cNvPr id="283783" name="Line 135"/>
            <p:cNvSpPr>
              <a:spLocks noChangeShapeType="1"/>
            </p:cNvSpPr>
            <p:nvPr/>
          </p:nvSpPr>
          <p:spPr bwMode="auto">
            <a:xfrm>
              <a:off x="4105" y="3793"/>
              <a:ext cx="136" cy="0"/>
            </a:xfrm>
            <a:prstGeom prst="line">
              <a:avLst/>
            </a:prstGeom>
            <a:noFill/>
            <a:ln w="28575">
              <a:solidFill>
                <a:srgbClr val="0033CC"/>
              </a:solidFill>
              <a:round/>
              <a:headEnd/>
              <a:tailEnd/>
            </a:ln>
            <a:effectLst/>
          </p:spPr>
          <p:txBody>
            <a:bodyPr lIns="90000" tIns="46800" rIns="90000" bIns="46800">
              <a:spAutoFit/>
            </a:bodyPr>
            <a:lstStyle/>
            <a:p>
              <a:endParaRPr lang="zh-CN" altLang="en-US"/>
            </a:p>
          </p:txBody>
        </p:sp>
        <p:sp>
          <p:nvSpPr>
            <p:cNvPr id="283784" name="Line 136"/>
            <p:cNvSpPr>
              <a:spLocks noChangeShapeType="1"/>
            </p:cNvSpPr>
            <p:nvPr/>
          </p:nvSpPr>
          <p:spPr bwMode="auto">
            <a:xfrm>
              <a:off x="4241" y="3566"/>
              <a:ext cx="136" cy="0"/>
            </a:xfrm>
            <a:prstGeom prst="line">
              <a:avLst/>
            </a:prstGeom>
            <a:noFill/>
            <a:ln w="28575">
              <a:solidFill>
                <a:srgbClr val="0033CC"/>
              </a:solidFill>
              <a:round/>
              <a:headEnd/>
              <a:tailEnd/>
            </a:ln>
            <a:effectLst/>
          </p:spPr>
          <p:txBody>
            <a:bodyPr lIns="90000" tIns="46800" rIns="90000" bIns="46800">
              <a:spAutoFit/>
            </a:bodyPr>
            <a:lstStyle/>
            <a:p>
              <a:endParaRPr lang="zh-CN" altLang="en-US"/>
            </a:p>
          </p:txBody>
        </p:sp>
        <p:sp>
          <p:nvSpPr>
            <p:cNvPr id="283785" name="Line 137"/>
            <p:cNvSpPr>
              <a:spLocks noChangeShapeType="1"/>
            </p:cNvSpPr>
            <p:nvPr/>
          </p:nvSpPr>
          <p:spPr bwMode="auto">
            <a:xfrm>
              <a:off x="4241" y="3566"/>
              <a:ext cx="0" cy="227"/>
            </a:xfrm>
            <a:prstGeom prst="line">
              <a:avLst/>
            </a:prstGeom>
            <a:noFill/>
            <a:ln w="28575">
              <a:solidFill>
                <a:srgbClr val="0033CC"/>
              </a:solidFill>
              <a:round/>
              <a:headEnd/>
              <a:tailEnd/>
            </a:ln>
            <a:effectLst/>
          </p:spPr>
          <p:txBody>
            <a:bodyPr wrap="none" lIns="90000" tIns="46800" rIns="90000" bIns="46800">
              <a:spAutoFit/>
            </a:bodyPr>
            <a:lstStyle/>
            <a:p>
              <a:endParaRPr lang="zh-CN" altLang="en-US"/>
            </a:p>
          </p:txBody>
        </p:sp>
      </p:grpSp>
      <p:grpSp>
        <p:nvGrpSpPr>
          <p:cNvPr id="7" name="Group 138"/>
          <p:cNvGrpSpPr>
            <a:grpSpLocks/>
          </p:cNvGrpSpPr>
          <p:nvPr/>
        </p:nvGrpSpPr>
        <p:grpSpPr bwMode="auto">
          <a:xfrm>
            <a:off x="719667" y="3644901"/>
            <a:ext cx="1153584" cy="365125"/>
            <a:chOff x="3969" y="3022"/>
            <a:chExt cx="544" cy="227"/>
          </a:xfrm>
        </p:grpSpPr>
        <p:sp>
          <p:nvSpPr>
            <p:cNvPr id="283787" name="Line 139"/>
            <p:cNvSpPr>
              <a:spLocks noChangeShapeType="1"/>
            </p:cNvSpPr>
            <p:nvPr/>
          </p:nvSpPr>
          <p:spPr bwMode="auto">
            <a:xfrm>
              <a:off x="3969" y="3249"/>
              <a:ext cx="136" cy="0"/>
            </a:xfrm>
            <a:prstGeom prst="line">
              <a:avLst/>
            </a:prstGeom>
            <a:noFill/>
            <a:ln w="28575">
              <a:solidFill>
                <a:schemeClr val="tx2"/>
              </a:solidFill>
              <a:round/>
              <a:headEnd/>
              <a:tailEnd/>
            </a:ln>
            <a:effectLst/>
          </p:spPr>
          <p:txBody>
            <a:bodyPr lIns="90000" tIns="46800" rIns="90000" bIns="46800">
              <a:spAutoFit/>
            </a:bodyPr>
            <a:lstStyle/>
            <a:p>
              <a:endParaRPr lang="zh-CN" altLang="en-US"/>
            </a:p>
          </p:txBody>
        </p:sp>
        <p:sp>
          <p:nvSpPr>
            <p:cNvPr id="283788" name="Line 140"/>
            <p:cNvSpPr>
              <a:spLocks noChangeShapeType="1"/>
            </p:cNvSpPr>
            <p:nvPr/>
          </p:nvSpPr>
          <p:spPr bwMode="auto">
            <a:xfrm>
              <a:off x="4105" y="3022"/>
              <a:ext cx="0" cy="227"/>
            </a:xfrm>
            <a:prstGeom prst="line">
              <a:avLst/>
            </a:prstGeom>
            <a:noFill/>
            <a:ln w="28575">
              <a:solidFill>
                <a:schemeClr val="tx2"/>
              </a:solidFill>
              <a:round/>
              <a:headEnd/>
              <a:tailEnd/>
            </a:ln>
            <a:effectLst/>
          </p:spPr>
          <p:txBody>
            <a:bodyPr wrap="none" lIns="90000" tIns="46800" rIns="90000" bIns="46800">
              <a:spAutoFit/>
            </a:bodyPr>
            <a:lstStyle/>
            <a:p>
              <a:endParaRPr lang="zh-CN" altLang="en-US"/>
            </a:p>
          </p:txBody>
        </p:sp>
        <p:sp>
          <p:nvSpPr>
            <p:cNvPr id="283789" name="Line 141"/>
            <p:cNvSpPr>
              <a:spLocks noChangeShapeType="1"/>
            </p:cNvSpPr>
            <p:nvPr/>
          </p:nvSpPr>
          <p:spPr bwMode="auto">
            <a:xfrm>
              <a:off x="4105" y="3022"/>
              <a:ext cx="272" cy="0"/>
            </a:xfrm>
            <a:prstGeom prst="line">
              <a:avLst/>
            </a:prstGeom>
            <a:noFill/>
            <a:ln w="28575">
              <a:solidFill>
                <a:schemeClr val="tx2"/>
              </a:solidFill>
              <a:round/>
              <a:headEnd/>
              <a:tailEnd/>
            </a:ln>
            <a:effectLst/>
          </p:spPr>
          <p:txBody>
            <a:bodyPr lIns="90000" tIns="46800" rIns="90000" bIns="46800">
              <a:spAutoFit/>
            </a:bodyPr>
            <a:lstStyle/>
            <a:p>
              <a:endParaRPr lang="zh-CN" altLang="en-US"/>
            </a:p>
          </p:txBody>
        </p:sp>
        <p:sp>
          <p:nvSpPr>
            <p:cNvPr id="283790" name="Line 142"/>
            <p:cNvSpPr>
              <a:spLocks noChangeShapeType="1"/>
            </p:cNvSpPr>
            <p:nvPr/>
          </p:nvSpPr>
          <p:spPr bwMode="auto">
            <a:xfrm>
              <a:off x="4377" y="3249"/>
              <a:ext cx="136" cy="0"/>
            </a:xfrm>
            <a:prstGeom prst="line">
              <a:avLst/>
            </a:prstGeom>
            <a:noFill/>
            <a:ln w="28575">
              <a:solidFill>
                <a:schemeClr val="tx2"/>
              </a:solidFill>
              <a:round/>
              <a:headEnd/>
              <a:tailEnd/>
            </a:ln>
            <a:effectLst/>
          </p:spPr>
          <p:txBody>
            <a:bodyPr lIns="90000" tIns="46800" rIns="90000" bIns="46800">
              <a:spAutoFit/>
            </a:bodyPr>
            <a:lstStyle/>
            <a:p>
              <a:endParaRPr lang="zh-CN" altLang="en-US"/>
            </a:p>
          </p:txBody>
        </p:sp>
        <p:sp>
          <p:nvSpPr>
            <p:cNvPr id="283791" name="Line 143"/>
            <p:cNvSpPr>
              <a:spLocks noChangeShapeType="1"/>
            </p:cNvSpPr>
            <p:nvPr/>
          </p:nvSpPr>
          <p:spPr bwMode="auto">
            <a:xfrm>
              <a:off x="4377" y="3022"/>
              <a:ext cx="0" cy="227"/>
            </a:xfrm>
            <a:prstGeom prst="line">
              <a:avLst/>
            </a:prstGeom>
            <a:noFill/>
            <a:ln w="28575">
              <a:solidFill>
                <a:schemeClr val="tx2"/>
              </a:solidFill>
              <a:round/>
              <a:headEnd/>
              <a:tailEnd/>
            </a:ln>
            <a:effectLst/>
          </p:spPr>
          <p:txBody>
            <a:bodyPr wrap="none" lIns="90000" tIns="46800" rIns="90000" bIns="46800">
              <a:spAutoFit/>
            </a:bodyPr>
            <a:lstStyle/>
            <a:p>
              <a:endParaRPr lang="zh-CN" altLang="en-US"/>
            </a:p>
          </p:txBody>
        </p:sp>
      </p:grpSp>
      <p:grpSp>
        <p:nvGrpSpPr>
          <p:cNvPr id="8" name="Group 144"/>
          <p:cNvGrpSpPr>
            <a:grpSpLocks/>
          </p:cNvGrpSpPr>
          <p:nvPr/>
        </p:nvGrpSpPr>
        <p:grpSpPr bwMode="auto">
          <a:xfrm>
            <a:off x="4847167" y="3573464"/>
            <a:ext cx="1153584" cy="365125"/>
            <a:chOff x="2835" y="2792"/>
            <a:chExt cx="545" cy="230"/>
          </a:xfrm>
        </p:grpSpPr>
        <p:sp>
          <p:nvSpPr>
            <p:cNvPr id="283793" name="Line 145"/>
            <p:cNvSpPr>
              <a:spLocks noChangeShapeType="1"/>
            </p:cNvSpPr>
            <p:nvPr/>
          </p:nvSpPr>
          <p:spPr bwMode="auto">
            <a:xfrm>
              <a:off x="2835" y="2798"/>
              <a:ext cx="136" cy="0"/>
            </a:xfrm>
            <a:prstGeom prst="line">
              <a:avLst/>
            </a:prstGeom>
            <a:noFill/>
            <a:ln w="28575">
              <a:solidFill>
                <a:srgbClr val="CC3300"/>
              </a:solidFill>
              <a:round/>
              <a:headEnd/>
              <a:tailEnd/>
            </a:ln>
            <a:effectLst/>
          </p:spPr>
          <p:txBody>
            <a:bodyPr lIns="90000" tIns="46800" rIns="90000" bIns="46800">
              <a:spAutoFit/>
            </a:bodyPr>
            <a:lstStyle/>
            <a:p>
              <a:endParaRPr lang="zh-CN" altLang="en-US"/>
            </a:p>
          </p:txBody>
        </p:sp>
        <p:sp>
          <p:nvSpPr>
            <p:cNvPr id="283794" name="Line 146"/>
            <p:cNvSpPr>
              <a:spLocks noChangeShapeType="1"/>
            </p:cNvSpPr>
            <p:nvPr/>
          </p:nvSpPr>
          <p:spPr bwMode="auto">
            <a:xfrm>
              <a:off x="2971" y="2792"/>
              <a:ext cx="0" cy="230"/>
            </a:xfrm>
            <a:prstGeom prst="line">
              <a:avLst/>
            </a:prstGeom>
            <a:noFill/>
            <a:ln w="28575">
              <a:solidFill>
                <a:srgbClr val="CC3300"/>
              </a:solidFill>
              <a:round/>
              <a:headEnd/>
              <a:tailEnd/>
            </a:ln>
            <a:effectLst/>
          </p:spPr>
          <p:txBody>
            <a:bodyPr wrap="none" lIns="90000" tIns="46800" rIns="90000" bIns="46800">
              <a:spAutoFit/>
            </a:bodyPr>
            <a:lstStyle/>
            <a:p>
              <a:endParaRPr lang="zh-CN" altLang="en-US"/>
            </a:p>
          </p:txBody>
        </p:sp>
        <p:sp>
          <p:nvSpPr>
            <p:cNvPr id="283795" name="Line 147"/>
            <p:cNvSpPr>
              <a:spLocks noChangeShapeType="1"/>
            </p:cNvSpPr>
            <p:nvPr/>
          </p:nvSpPr>
          <p:spPr bwMode="auto">
            <a:xfrm>
              <a:off x="2971" y="3022"/>
              <a:ext cx="273" cy="0"/>
            </a:xfrm>
            <a:prstGeom prst="line">
              <a:avLst/>
            </a:prstGeom>
            <a:noFill/>
            <a:ln w="28575">
              <a:solidFill>
                <a:srgbClr val="CC3300"/>
              </a:solidFill>
              <a:round/>
              <a:headEnd/>
              <a:tailEnd/>
            </a:ln>
            <a:effectLst/>
          </p:spPr>
          <p:txBody>
            <a:bodyPr lIns="90000" tIns="46800" rIns="90000" bIns="46800">
              <a:spAutoFit/>
            </a:bodyPr>
            <a:lstStyle/>
            <a:p>
              <a:endParaRPr lang="zh-CN" altLang="en-US"/>
            </a:p>
          </p:txBody>
        </p:sp>
        <p:sp>
          <p:nvSpPr>
            <p:cNvPr id="283796" name="Line 148"/>
            <p:cNvSpPr>
              <a:spLocks noChangeShapeType="1"/>
            </p:cNvSpPr>
            <p:nvPr/>
          </p:nvSpPr>
          <p:spPr bwMode="auto">
            <a:xfrm>
              <a:off x="3244" y="2798"/>
              <a:ext cx="136" cy="0"/>
            </a:xfrm>
            <a:prstGeom prst="line">
              <a:avLst/>
            </a:prstGeom>
            <a:noFill/>
            <a:ln w="28575">
              <a:solidFill>
                <a:srgbClr val="CC3300"/>
              </a:solidFill>
              <a:round/>
              <a:headEnd/>
              <a:tailEnd/>
            </a:ln>
            <a:effectLst/>
          </p:spPr>
          <p:txBody>
            <a:bodyPr lIns="90000" tIns="46800" rIns="90000" bIns="46800">
              <a:spAutoFit/>
            </a:bodyPr>
            <a:lstStyle/>
            <a:p>
              <a:endParaRPr lang="zh-CN" altLang="en-US"/>
            </a:p>
          </p:txBody>
        </p:sp>
        <p:sp>
          <p:nvSpPr>
            <p:cNvPr id="283797" name="Line 149"/>
            <p:cNvSpPr>
              <a:spLocks noChangeShapeType="1"/>
            </p:cNvSpPr>
            <p:nvPr/>
          </p:nvSpPr>
          <p:spPr bwMode="auto">
            <a:xfrm>
              <a:off x="3244" y="2792"/>
              <a:ext cx="0" cy="230"/>
            </a:xfrm>
            <a:prstGeom prst="line">
              <a:avLst/>
            </a:prstGeom>
            <a:noFill/>
            <a:ln w="28575">
              <a:solidFill>
                <a:srgbClr val="CC3300"/>
              </a:solidFill>
              <a:round/>
              <a:headEnd/>
              <a:tailEnd/>
            </a:ln>
            <a:effectLst/>
          </p:spPr>
          <p:txBody>
            <a:bodyPr wrap="none" lIns="90000" tIns="46800" rIns="90000" bIns="46800">
              <a:spAutoFit/>
            </a:bodyPr>
            <a:lstStyle/>
            <a:p>
              <a:endParaRPr lang="zh-CN" altLang="en-US"/>
            </a:p>
          </p:txBody>
        </p:sp>
      </p:grpSp>
      <p:grpSp>
        <p:nvGrpSpPr>
          <p:cNvPr id="9" name="Group 150"/>
          <p:cNvGrpSpPr>
            <a:grpSpLocks/>
          </p:cNvGrpSpPr>
          <p:nvPr/>
        </p:nvGrpSpPr>
        <p:grpSpPr bwMode="auto">
          <a:xfrm>
            <a:off x="10608733" y="3568701"/>
            <a:ext cx="1153584" cy="365125"/>
            <a:chOff x="3969" y="3022"/>
            <a:chExt cx="544" cy="227"/>
          </a:xfrm>
        </p:grpSpPr>
        <p:sp>
          <p:nvSpPr>
            <p:cNvPr id="283799" name="Line 151"/>
            <p:cNvSpPr>
              <a:spLocks noChangeShapeType="1"/>
            </p:cNvSpPr>
            <p:nvPr/>
          </p:nvSpPr>
          <p:spPr bwMode="auto">
            <a:xfrm>
              <a:off x="3969" y="3249"/>
              <a:ext cx="136" cy="0"/>
            </a:xfrm>
            <a:prstGeom prst="line">
              <a:avLst/>
            </a:prstGeom>
            <a:noFill/>
            <a:ln w="28575">
              <a:solidFill>
                <a:srgbClr val="CC3300"/>
              </a:solidFill>
              <a:round/>
              <a:headEnd/>
              <a:tailEnd/>
            </a:ln>
            <a:effectLst/>
          </p:spPr>
          <p:txBody>
            <a:bodyPr lIns="90000" tIns="46800" rIns="90000" bIns="46800">
              <a:spAutoFit/>
            </a:bodyPr>
            <a:lstStyle/>
            <a:p>
              <a:endParaRPr lang="zh-CN" altLang="en-US"/>
            </a:p>
          </p:txBody>
        </p:sp>
        <p:sp>
          <p:nvSpPr>
            <p:cNvPr id="283800" name="Line 152"/>
            <p:cNvSpPr>
              <a:spLocks noChangeShapeType="1"/>
            </p:cNvSpPr>
            <p:nvPr/>
          </p:nvSpPr>
          <p:spPr bwMode="auto">
            <a:xfrm>
              <a:off x="4105" y="3022"/>
              <a:ext cx="0" cy="227"/>
            </a:xfrm>
            <a:prstGeom prst="line">
              <a:avLst/>
            </a:prstGeom>
            <a:noFill/>
            <a:ln w="28575">
              <a:solidFill>
                <a:srgbClr val="CC3300"/>
              </a:solidFill>
              <a:round/>
              <a:headEnd/>
              <a:tailEnd/>
            </a:ln>
            <a:effectLst/>
          </p:spPr>
          <p:txBody>
            <a:bodyPr wrap="none" lIns="90000" tIns="46800" rIns="90000" bIns="46800">
              <a:spAutoFit/>
            </a:bodyPr>
            <a:lstStyle/>
            <a:p>
              <a:endParaRPr lang="zh-CN" altLang="en-US"/>
            </a:p>
          </p:txBody>
        </p:sp>
        <p:sp>
          <p:nvSpPr>
            <p:cNvPr id="283801" name="Line 153"/>
            <p:cNvSpPr>
              <a:spLocks noChangeShapeType="1"/>
            </p:cNvSpPr>
            <p:nvPr/>
          </p:nvSpPr>
          <p:spPr bwMode="auto">
            <a:xfrm>
              <a:off x="4105" y="3022"/>
              <a:ext cx="272" cy="0"/>
            </a:xfrm>
            <a:prstGeom prst="line">
              <a:avLst/>
            </a:prstGeom>
            <a:noFill/>
            <a:ln w="28575">
              <a:solidFill>
                <a:srgbClr val="CC3300"/>
              </a:solidFill>
              <a:round/>
              <a:headEnd/>
              <a:tailEnd/>
            </a:ln>
            <a:effectLst/>
          </p:spPr>
          <p:txBody>
            <a:bodyPr lIns="90000" tIns="46800" rIns="90000" bIns="46800">
              <a:spAutoFit/>
            </a:bodyPr>
            <a:lstStyle/>
            <a:p>
              <a:endParaRPr lang="zh-CN" altLang="en-US"/>
            </a:p>
          </p:txBody>
        </p:sp>
        <p:sp>
          <p:nvSpPr>
            <p:cNvPr id="283802" name="Line 154"/>
            <p:cNvSpPr>
              <a:spLocks noChangeShapeType="1"/>
            </p:cNvSpPr>
            <p:nvPr/>
          </p:nvSpPr>
          <p:spPr bwMode="auto">
            <a:xfrm>
              <a:off x="4377" y="3249"/>
              <a:ext cx="136" cy="0"/>
            </a:xfrm>
            <a:prstGeom prst="line">
              <a:avLst/>
            </a:prstGeom>
            <a:noFill/>
            <a:ln w="28575">
              <a:solidFill>
                <a:srgbClr val="CC3300"/>
              </a:solidFill>
              <a:round/>
              <a:headEnd/>
              <a:tailEnd/>
            </a:ln>
            <a:effectLst/>
          </p:spPr>
          <p:txBody>
            <a:bodyPr lIns="90000" tIns="46800" rIns="90000" bIns="46800">
              <a:spAutoFit/>
            </a:bodyPr>
            <a:lstStyle/>
            <a:p>
              <a:endParaRPr lang="zh-CN" altLang="en-US"/>
            </a:p>
          </p:txBody>
        </p:sp>
        <p:sp>
          <p:nvSpPr>
            <p:cNvPr id="283803" name="Line 155"/>
            <p:cNvSpPr>
              <a:spLocks noChangeShapeType="1"/>
            </p:cNvSpPr>
            <p:nvPr/>
          </p:nvSpPr>
          <p:spPr bwMode="auto">
            <a:xfrm>
              <a:off x="4377" y="3022"/>
              <a:ext cx="0" cy="227"/>
            </a:xfrm>
            <a:prstGeom prst="line">
              <a:avLst/>
            </a:prstGeom>
            <a:noFill/>
            <a:ln w="28575">
              <a:solidFill>
                <a:srgbClr val="CC3300"/>
              </a:solidFill>
              <a:round/>
              <a:headEnd/>
              <a:tailEnd/>
            </a:ln>
            <a:effectLst/>
          </p:spPr>
          <p:txBody>
            <a:bodyPr wrap="none" lIns="90000" tIns="46800" rIns="90000" bIns="46800">
              <a:spAutoFit/>
            </a:bodyPr>
            <a:lstStyle/>
            <a:p>
              <a:endParaRPr lang="zh-CN" altLang="en-US"/>
            </a:p>
          </p:txBody>
        </p:sp>
      </p:grpSp>
      <p:sp>
        <p:nvSpPr>
          <p:cNvPr id="283804" name="Rectangle 156"/>
          <p:cNvSpPr>
            <a:spLocks noChangeArrowheads="1"/>
          </p:cNvSpPr>
          <p:nvPr/>
        </p:nvSpPr>
        <p:spPr bwMode="auto">
          <a:xfrm>
            <a:off x="10128251" y="4868863"/>
            <a:ext cx="465490" cy="371513"/>
          </a:xfrm>
          <a:prstGeom prst="rect">
            <a:avLst/>
          </a:prstGeom>
          <a:noFill/>
          <a:ln w="28575">
            <a:noFill/>
            <a:miter lim="800000"/>
            <a:headEnd/>
            <a:tailEnd/>
          </a:ln>
          <a:effectLst/>
        </p:spPr>
        <p:txBody>
          <a:bodyPr wrap="none" lIns="90000" tIns="46800" rIns="90000" bIns="46800">
            <a:spAutoFit/>
          </a:bodyPr>
          <a:lstStyle/>
          <a:p>
            <a:r>
              <a:rPr lang="en-US" altLang="zh-CN" b="1">
                <a:solidFill>
                  <a:srgbClr val="0033CC"/>
                </a:solidFill>
                <a:latin typeface="Monotype Corsiva" pitchFamily="66" charset="0"/>
              </a:rPr>
              <a:t>v</a:t>
            </a:r>
            <a:r>
              <a:rPr lang="en-US" altLang="zh-CN" sz="2400" b="1" baseline="-20000">
                <a:solidFill>
                  <a:srgbClr val="0033CC"/>
                </a:solidFill>
                <a:latin typeface="Times New Roman" pitchFamily="18" charset="0"/>
              </a:rPr>
              <a:t>I2</a:t>
            </a:r>
          </a:p>
        </p:txBody>
      </p:sp>
      <p:sp>
        <p:nvSpPr>
          <p:cNvPr id="283805" name="Rectangle 157"/>
          <p:cNvSpPr>
            <a:spLocks noChangeArrowheads="1"/>
          </p:cNvSpPr>
          <p:nvPr/>
        </p:nvSpPr>
        <p:spPr bwMode="auto">
          <a:xfrm>
            <a:off x="4368801" y="4941888"/>
            <a:ext cx="465490" cy="371513"/>
          </a:xfrm>
          <a:prstGeom prst="rect">
            <a:avLst/>
          </a:prstGeom>
          <a:noFill/>
          <a:ln w="28575">
            <a:noFill/>
            <a:miter lim="800000"/>
            <a:headEnd/>
            <a:tailEnd/>
          </a:ln>
          <a:effectLst/>
        </p:spPr>
        <p:txBody>
          <a:bodyPr wrap="none" lIns="90000" tIns="46800" rIns="90000" bIns="46800">
            <a:spAutoFit/>
          </a:bodyPr>
          <a:lstStyle/>
          <a:p>
            <a:r>
              <a:rPr lang="en-US" altLang="zh-CN" b="1">
                <a:solidFill>
                  <a:srgbClr val="0033CC"/>
                </a:solidFill>
                <a:latin typeface="Monotype Corsiva" pitchFamily="66" charset="0"/>
              </a:rPr>
              <a:t>v</a:t>
            </a:r>
            <a:r>
              <a:rPr lang="en-US" altLang="zh-CN" sz="2400" b="1" baseline="-20000">
                <a:solidFill>
                  <a:srgbClr val="0033CC"/>
                </a:solidFill>
                <a:latin typeface="Times New Roman" pitchFamily="18" charset="0"/>
              </a:rPr>
              <a:t>I2</a:t>
            </a:r>
          </a:p>
        </p:txBody>
      </p:sp>
      <p:sp>
        <p:nvSpPr>
          <p:cNvPr id="283806" name="Rectangle 158"/>
          <p:cNvSpPr>
            <a:spLocks noChangeArrowheads="1"/>
          </p:cNvSpPr>
          <p:nvPr/>
        </p:nvSpPr>
        <p:spPr bwMode="auto">
          <a:xfrm>
            <a:off x="1102785" y="6284913"/>
            <a:ext cx="4032249" cy="463846"/>
          </a:xfrm>
          <a:prstGeom prst="rect">
            <a:avLst/>
          </a:prstGeom>
          <a:noFill/>
          <a:ln w="28575">
            <a:noFill/>
            <a:miter lim="800000"/>
            <a:headEnd/>
            <a:tailEnd/>
          </a:ln>
          <a:effectLst/>
        </p:spPr>
        <p:txBody>
          <a:bodyPr lIns="90000" tIns="46800" rIns="90000" bIns="46800">
            <a:spAutoFit/>
          </a:bodyPr>
          <a:lstStyle/>
          <a:p>
            <a:pPr algn="ctr"/>
            <a:r>
              <a:rPr kumimoji="1" lang="zh-CN" altLang="en-US" sz="2400" b="1">
                <a:solidFill>
                  <a:srgbClr val="993300"/>
                </a:solidFill>
                <a:latin typeface="Times New Roman" pitchFamily="18" charset="0"/>
              </a:rPr>
              <a:t>与作业</a:t>
            </a:r>
            <a:r>
              <a:rPr kumimoji="1" lang="en-US" altLang="zh-CN" sz="2400" b="1">
                <a:solidFill>
                  <a:srgbClr val="993300"/>
                </a:solidFill>
                <a:latin typeface="Times New Roman" pitchFamily="18" charset="0"/>
              </a:rPr>
              <a:t>8.1.1</a:t>
            </a:r>
            <a:r>
              <a:rPr kumimoji="1" lang="zh-CN" altLang="en-US" sz="2400" b="1">
                <a:solidFill>
                  <a:srgbClr val="993300"/>
                </a:solidFill>
                <a:latin typeface="Times New Roman" pitchFamily="18" charset="0"/>
              </a:rPr>
              <a:t>类似</a:t>
            </a:r>
          </a:p>
        </p:txBody>
      </p:sp>
      <p:sp>
        <p:nvSpPr>
          <p:cNvPr id="283807" name="Rectangle 159"/>
          <p:cNvSpPr>
            <a:spLocks noChangeArrowheads="1"/>
          </p:cNvSpPr>
          <p:nvPr/>
        </p:nvSpPr>
        <p:spPr bwMode="auto">
          <a:xfrm>
            <a:off x="10703984" y="6237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10" name="Group 160"/>
          <p:cNvGrpSpPr>
            <a:grpSpLocks/>
          </p:cNvGrpSpPr>
          <p:nvPr/>
        </p:nvGrpSpPr>
        <p:grpSpPr bwMode="auto">
          <a:xfrm>
            <a:off x="912284" y="3429001"/>
            <a:ext cx="4548716" cy="2828925"/>
            <a:chOff x="425" y="2151"/>
            <a:chExt cx="2149" cy="1782"/>
          </a:xfrm>
        </p:grpSpPr>
        <p:grpSp>
          <p:nvGrpSpPr>
            <p:cNvPr id="11" name="Group 161"/>
            <p:cNvGrpSpPr>
              <a:grpSpLocks/>
            </p:cNvGrpSpPr>
            <p:nvPr/>
          </p:nvGrpSpPr>
          <p:grpSpPr bwMode="auto">
            <a:xfrm>
              <a:off x="425" y="2151"/>
              <a:ext cx="2149" cy="1782"/>
              <a:chOff x="288" y="2374"/>
              <a:chExt cx="2146" cy="1760"/>
            </a:xfrm>
          </p:grpSpPr>
          <p:grpSp>
            <p:nvGrpSpPr>
              <p:cNvPr id="12" name="Group 162"/>
              <p:cNvGrpSpPr>
                <a:grpSpLocks/>
              </p:cNvGrpSpPr>
              <p:nvPr/>
            </p:nvGrpSpPr>
            <p:grpSpPr bwMode="auto">
              <a:xfrm>
                <a:off x="288" y="2374"/>
                <a:ext cx="2146" cy="1760"/>
                <a:chOff x="144" y="1776"/>
                <a:chExt cx="2052" cy="1780"/>
              </a:xfrm>
            </p:grpSpPr>
            <p:sp>
              <p:nvSpPr>
                <p:cNvPr id="283811" name="Rectangle 163"/>
                <p:cNvSpPr>
                  <a:spLocks noChangeArrowheads="1"/>
                </p:cNvSpPr>
                <p:nvPr/>
              </p:nvSpPr>
              <p:spPr bwMode="auto">
                <a:xfrm>
                  <a:off x="432"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&amp;</a:t>
                  </a:r>
                </a:p>
              </p:txBody>
            </p:sp>
            <p:sp>
              <p:nvSpPr>
                <p:cNvPr id="283812" name="Oval 164"/>
                <p:cNvSpPr>
                  <a:spLocks noChangeArrowheads="1"/>
                </p:cNvSpPr>
                <p:nvPr/>
              </p:nvSpPr>
              <p:spPr bwMode="auto">
                <a:xfrm>
                  <a:off x="624" y="2236"/>
                  <a:ext cx="115"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83813" name="Line 165"/>
                <p:cNvSpPr>
                  <a:spLocks noChangeShapeType="1"/>
                </p:cNvSpPr>
                <p:nvPr/>
              </p:nvSpPr>
              <p:spPr bwMode="auto">
                <a:xfrm>
                  <a:off x="528" y="2736"/>
                  <a:ext cx="0" cy="76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3814" name="Line 166"/>
                <p:cNvSpPr>
                  <a:spLocks noChangeShapeType="1"/>
                </p:cNvSpPr>
                <p:nvPr/>
              </p:nvSpPr>
              <p:spPr bwMode="auto">
                <a:xfrm flipV="1">
                  <a:off x="672"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15" name="Rectangle 167"/>
                <p:cNvSpPr>
                  <a:spLocks noChangeArrowheads="1"/>
                </p:cNvSpPr>
                <p:nvPr/>
              </p:nvSpPr>
              <p:spPr bwMode="auto">
                <a:xfrm>
                  <a:off x="1488"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&amp;</a:t>
                  </a:r>
                </a:p>
              </p:txBody>
            </p:sp>
            <p:sp>
              <p:nvSpPr>
                <p:cNvPr id="283816" name="Oval 168"/>
                <p:cNvSpPr>
                  <a:spLocks noChangeArrowheads="1"/>
                </p:cNvSpPr>
                <p:nvPr/>
              </p:nvSpPr>
              <p:spPr bwMode="auto">
                <a:xfrm>
                  <a:off x="1680" y="2236"/>
                  <a:ext cx="115"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83817" name="Line 169"/>
                <p:cNvSpPr>
                  <a:spLocks noChangeShapeType="1"/>
                </p:cNvSpPr>
                <p:nvPr/>
              </p:nvSpPr>
              <p:spPr bwMode="auto">
                <a:xfrm flipV="1">
                  <a:off x="1728"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18" name="Line 170"/>
                <p:cNvSpPr>
                  <a:spLocks noChangeShapeType="1"/>
                </p:cNvSpPr>
                <p:nvPr/>
              </p:nvSpPr>
              <p:spPr bwMode="auto">
                <a:xfrm>
                  <a:off x="672"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19" name="Line 171"/>
                <p:cNvSpPr>
                  <a:spLocks noChangeShapeType="1"/>
                </p:cNvSpPr>
                <p:nvPr/>
              </p:nvSpPr>
              <p:spPr bwMode="auto">
                <a:xfrm>
                  <a:off x="1440" y="2784"/>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3820" name="Line 172"/>
                <p:cNvSpPr>
                  <a:spLocks noChangeShapeType="1"/>
                </p:cNvSpPr>
                <p:nvPr/>
              </p:nvSpPr>
              <p:spPr bwMode="auto">
                <a:xfrm>
                  <a:off x="1488" y="2784"/>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21" name="Line 173"/>
                <p:cNvSpPr>
                  <a:spLocks noChangeShapeType="1"/>
                </p:cNvSpPr>
                <p:nvPr/>
              </p:nvSpPr>
              <p:spPr bwMode="auto">
                <a:xfrm>
                  <a:off x="1488" y="2928"/>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22" name="Rectangle 174"/>
                <p:cNvSpPr>
                  <a:spLocks noChangeArrowheads="1"/>
                </p:cNvSpPr>
                <p:nvPr/>
              </p:nvSpPr>
              <p:spPr bwMode="auto">
                <a:xfrm>
                  <a:off x="1680" y="3051"/>
                  <a:ext cx="82"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83823" name="Line 175"/>
                <p:cNvSpPr>
                  <a:spLocks noChangeShapeType="1"/>
                </p:cNvSpPr>
                <p:nvPr/>
              </p:nvSpPr>
              <p:spPr bwMode="auto">
                <a:xfrm>
                  <a:off x="1728" y="2736"/>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24" name="Line 176"/>
                <p:cNvSpPr>
                  <a:spLocks noChangeShapeType="1"/>
                </p:cNvSpPr>
                <p:nvPr/>
              </p:nvSpPr>
              <p:spPr bwMode="auto">
                <a:xfrm>
                  <a:off x="1728" y="3312"/>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25" name="Line 177"/>
                <p:cNvSpPr>
                  <a:spLocks noChangeShapeType="1"/>
                </p:cNvSpPr>
                <p:nvPr/>
              </p:nvSpPr>
              <p:spPr bwMode="auto">
                <a:xfrm flipH="1">
                  <a:off x="1440"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26" name="Line 178"/>
                <p:cNvSpPr>
                  <a:spLocks noChangeShapeType="1"/>
                </p:cNvSpPr>
                <p:nvPr/>
              </p:nvSpPr>
              <p:spPr bwMode="auto">
                <a:xfrm>
                  <a:off x="816" y="2736"/>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27" name="Line 179"/>
                <p:cNvSpPr>
                  <a:spLocks noChangeShapeType="1"/>
                </p:cNvSpPr>
                <p:nvPr/>
              </p:nvSpPr>
              <p:spPr bwMode="auto">
                <a:xfrm>
                  <a:off x="816" y="29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28" name="Line 180"/>
                <p:cNvSpPr>
                  <a:spLocks noChangeShapeType="1"/>
                </p:cNvSpPr>
                <p:nvPr/>
              </p:nvSpPr>
              <p:spPr bwMode="auto">
                <a:xfrm flipH="1">
                  <a:off x="1008" y="2160"/>
                  <a:ext cx="432"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29" name="Line 181"/>
                <p:cNvSpPr>
                  <a:spLocks noChangeShapeType="1"/>
                </p:cNvSpPr>
                <p:nvPr/>
              </p:nvSpPr>
              <p:spPr bwMode="auto">
                <a:xfrm>
                  <a:off x="960" y="2160"/>
                  <a:ext cx="336"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30" name="Line 182"/>
                <p:cNvSpPr>
                  <a:spLocks noChangeShapeType="1"/>
                </p:cNvSpPr>
                <p:nvPr/>
              </p:nvSpPr>
              <p:spPr bwMode="auto">
                <a:xfrm>
                  <a:off x="1296" y="2928"/>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3831" name="Text Box 183"/>
                <p:cNvSpPr txBox="1">
                  <a:spLocks noChangeArrowheads="1"/>
                </p:cNvSpPr>
                <p:nvPr/>
              </p:nvSpPr>
              <p:spPr bwMode="auto">
                <a:xfrm>
                  <a:off x="663" y="1802"/>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83832" name="Text Box 184"/>
                <p:cNvSpPr txBox="1">
                  <a:spLocks noChangeArrowheads="1"/>
                </p:cNvSpPr>
                <p:nvPr/>
              </p:nvSpPr>
              <p:spPr bwMode="auto">
                <a:xfrm>
                  <a:off x="1728" y="1776"/>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endParaRPr kumimoji="1" lang="en-US" altLang="zh-CN" sz="2400" b="1" baseline="-25000">
                    <a:latin typeface="Times New Roman" pitchFamily="18" charset="0"/>
                    <a:cs typeface="Times New Roman" pitchFamily="18" charset="0"/>
                  </a:endParaRPr>
                </a:p>
              </p:txBody>
            </p:sp>
            <p:sp>
              <p:nvSpPr>
                <p:cNvPr id="283833" name="Text Box 185"/>
                <p:cNvSpPr txBox="1">
                  <a:spLocks noChangeArrowheads="1"/>
                </p:cNvSpPr>
                <p:nvPr/>
              </p:nvSpPr>
              <p:spPr bwMode="auto">
                <a:xfrm>
                  <a:off x="1960" y="2426"/>
                  <a:ext cx="236"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sp>
              <p:nvSpPr>
                <p:cNvPr id="283834" name="Text Box 186"/>
                <p:cNvSpPr txBox="1">
                  <a:spLocks noChangeArrowheads="1"/>
                </p:cNvSpPr>
                <p:nvPr/>
              </p:nvSpPr>
              <p:spPr bwMode="auto">
                <a:xfrm>
                  <a:off x="144" y="2448"/>
                  <a:ext cx="236"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283835" name="Text Box 187"/>
                <p:cNvSpPr txBox="1">
                  <a:spLocks noChangeArrowheads="1"/>
                </p:cNvSpPr>
                <p:nvPr/>
              </p:nvSpPr>
              <p:spPr bwMode="auto">
                <a:xfrm>
                  <a:off x="528" y="3264"/>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83836" name="Text Box 188"/>
                <p:cNvSpPr txBox="1">
                  <a:spLocks noChangeArrowheads="1"/>
                </p:cNvSpPr>
                <p:nvPr/>
              </p:nvSpPr>
              <p:spPr bwMode="auto">
                <a:xfrm>
                  <a:off x="1719" y="3290"/>
                  <a:ext cx="437" cy="214"/>
                </a:xfrm>
                <a:prstGeom prst="rect">
                  <a:avLst/>
                </a:prstGeom>
                <a:noFill/>
                <a:ln w="28575">
                  <a:noFill/>
                  <a:miter lim="800000"/>
                  <a:headEnd/>
                  <a:tailEnd/>
                </a:ln>
                <a:effectLst/>
              </p:spPr>
              <p:txBody>
                <a:bodyPr lIns="90000" tIns="46800" rIns="90000" bIns="46800">
                  <a:spAutoFit/>
                </a:bodyPr>
                <a:lstStyle/>
                <a:p>
                  <a:endParaRPr kumimoji="1" lang="zh-CN" altLang="zh-CN" sz="2400" b="1" baseline="-25000">
                    <a:latin typeface="Times New Roman" pitchFamily="18" charset="0"/>
                  </a:endParaRPr>
                </a:p>
              </p:txBody>
            </p:sp>
          </p:grpSp>
          <p:sp>
            <p:nvSpPr>
              <p:cNvPr id="283837" name="Rectangle 189"/>
              <p:cNvSpPr>
                <a:spLocks noChangeArrowheads="1"/>
              </p:cNvSpPr>
              <p:nvPr/>
            </p:nvSpPr>
            <p:spPr bwMode="auto">
              <a:xfrm>
                <a:off x="1959" y="3648"/>
                <a:ext cx="191" cy="289"/>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283838" name="Rectangle 190"/>
              <p:cNvSpPr>
                <a:spLocks noChangeArrowheads="1"/>
              </p:cNvSpPr>
              <p:nvPr/>
            </p:nvSpPr>
            <p:spPr bwMode="auto">
              <a:xfrm>
                <a:off x="1467" y="3613"/>
                <a:ext cx="191" cy="289"/>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sp>
            <p:nvSpPr>
              <p:cNvPr id="283839" name="Line 191"/>
              <p:cNvSpPr>
                <a:spLocks noChangeShapeType="1"/>
              </p:cNvSpPr>
              <p:nvPr/>
            </p:nvSpPr>
            <p:spPr bwMode="auto">
              <a:xfrm>
                <a:off x="1837" y="4065"/>
                <a:ext cx="227"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sp>
          <p:nvSpPr>
            <p:cNvPr id="283840" name="Rectangle 192"/>
            <p:cNvSpPr>
              <a:spLocks noChangeArrowheads="1"/>
            </p:cNvSpPr>
            <p:nvPr/>
          </p:nvSpPr>
          <p:spPr bwMode="auto">
            <a:xfrm>
              <a:off x="890" y="2402"/>
              <a:ext cx="153" cy="273"/>
            </a:xfrm>
            <a:prstGeom prst="rect">
              <a:avLst/>
            </a:prstGeom>
            <a:noFill/>
            <a:ln w="28575">
              <a:noFill/>
              <a:miter lim="800000"/>
              <a:headEnd/>
              <a:tailEnd/>
            </a:ln>
            <a:effectLst/>
          </p:spPr>
          <p:txBody>
            <a:bodyPr wrap="none" lIns="90000" tIns="46800" rIns="90000" bIns="46800">
              <a:spAutoFit/>
            </a:bodyPr>
            <a:lstStyle/>
            <a:p>
              <a:r>
                <a:rPr kumimoji="1" lang="en-US" altLang="zh-CN" sz="2200" b="1"/>
                <a:t>•</a:t>
              </a:r>
            </a:p>
          </p:txBody>
        </p:sp>
        <p:sp>
          <p:nvSpPr>
            <p:cNvPr id="283841" name="Rectangle 193"/>
            <p:cNvSpPr>
              <a:spLocks noChangeArrowheads="1"/>
            </p:cNvSpPr>
            <p:nvPr/>
          </p:nvSpPr>
          <p:spPr bwMode="auto">
            <a:xfrm>
              <a:off x="1978" y="2390"/>
              <a:ext cx="153" cy="273"/>
            </a:xfrm>
            <a:prstGeom prst="rect">
              <a:avLst/>
            </a:prstGeom>
            <a:noFill/>
            <a:ln w="28575">
              <a:noFill/>
              <a:miter lim="800000"/>
              <a:headEnd/>
              <a:tailEnd/>
            </a:ln>
            <a:effectLst/>
          </p:spPr>
          <p:txBody>
            <a:bodyPr wrap="none" lIns="90000" tIns="46800" rIns="90000" bIns="46800">
              <a:spAutoFit/>
            </a:bodyPr>
            <a:lstStyle/>
            <a:p>
              <a:r>
                <a:rPr kumimoji="1" lang="en-US" altLang="zh-CN" sz="2200" b="1"/>
                <a:t>•</a:t>
              </a:r>
            </a:p>
          </p:txBody>
        </p:sp>
        <p:sp>
          <p:nvSpPr>
            <p:cNvPr id="283842" name="Rectangle 194"/>
            <p:cNvSpPr>
              <a:spLocks noChangeArrowheads="1"/>
            </p:cNvSpPr>
            <p:nvPr/>
          </p:nvSpPr>
          <p:spPr bwMode="auto">
            <a:xfrm>
              <a:off x="1978" y="3158"/>
              <a:ext cx="153" cy="273"/>
            </a:xfrm>
            <a:prstGeom prst="rect">
              <a:avLst/>
            </a:prstGeom>
            <a:noFill/>
            <a:ln w="28575">
              <a:noFill/>
              <a:miter lim="800000"/>
              <a:headEnd/>
              <a:tailEnd/>
            </a:ln>
            <a:effectLst/>
          </p:spPr>
          <p:txBody>
            <a:bodyPr wrap="none" lIns="90000" tIns="46800" rIns="90000" bIns="46800">
              <a:spAutoFit/>
            </a:bodyPr>
            <a:lstStyle/>
            <a:p>
              <a:r>
                <a:rPr kumimoji="1" lang="en-US" altLang="zh-CN" sz="2200" b="1"/>
                <a:t>•</a:t>
              </a:r>
            </a:p>
          </p:txBody>
        </p:sp>
      </p:grpSp>
      <p:sp>
        <p:nvSpPr>
          <p:cNvPr id="283844" name="Text Box 196"/>
          <p:cNvSpPr txBox="1">
            <a:spLocks noChangeArrowheads="1"/>
          </p:cNvSpPr>
          <p:nvPr/>
        </p:nvSpPr>
        <p:spPr bwMode="auto">
          <a:xfrm>
            <a:off x="814918" y="2940050"/>
            <a:ext cx="10369549"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chemeClr val="tx2"/>
                </a:solidFill>
                <a:latin typeface="Times New Roman" pitchFamily="18" charset="0"/>
              </a:rPr>
              <a:t>输入为窄脉冲，输出为宽脉冲</a:t>
            </a:r>
          </a:p>
        </p:txBody>
      </p:sp>
      <p:sp>
        <p:nvSpPr>
          <p:cNvPr id="283845" name="Rectangle 197"/>
          <p:cNvSpPr>
            <a:spLocks noChangeArrowheads="1"/>
          </p:cNvSpPr>
          <p:nvPr/>
        </p:nvSpPr>
        <p:spPr bwMode="auto">
          <a:xfrm>
            <a:off x="719667" y="981076"/>
            <a:ext cx="2738548" cy="371513"/>
          </a:xfrm>
          <a:prstGeom prst="rect">
            <a:avLst/>
          </a:prstGeom>
          <a:noFill/>
          <a:ln w="28575">
            <a:noFill/>
            <a:miter lim="800000"/>
            <a:headEnd/>
            <a:tailEnd/>
          </a:ln>
          <a:effectLst/>
        </p:spPr>
        <p:txBody>
          <a:bodyPr wrap="none" lIns="90000" tIns="46800" rIns="90000" bIns="46800">
            <a:spAutoFit/>
          </a:bodyPr>
          <a:lstStyle/>
          <a:p>
            <a:r>
              <a:rPr kumimoji="1" lang="zh-CN" altLang="en-US" b="1">
                <a:solidFill>
                  <a:srgbClr val="CC3300"/>
                </a:solidFill>
              </a:rPr>
              <a:t>一、微分型单稳态触发器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83654"/>
                                        </p:tgtEl>
                                        <p:attrNameLst>
                                          <p:attrName>style.visibility</p:attrName>
                                        </p:attrNameLst>
                                      </p:cBhvr>
                                      <p:to>
                                        <p:strVal val="visible"/>
                                      </p:to>
                                    </p:set>
                                    <p:animEffect transition="in" filter="box(in)">
                                      <p:cBhvr>
                                        <p:cTn id="7" dur="500"/>
                                        <p:tgtEl>
                                          <p:spTgt spid="28365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83653"/>
                                        </p:tgtEl>
                                        <p:attrNameLst>
                                          <p:attrName>style.visibility</p:attrName>
                                        </p:attrNameLst>
                                      </p:cBhvr>
                                      <p:to>
                                        <p:strVal val="visible"/>
                                      </p:to>
                                    </p:set>
                                    <p:animEffect transition="in" filter="checkerboard(across)">
                                      <p:cBhvr>
                                        <p:cTn id="12" dur="500"/>
                                        <p:tgtEl>
                                          <p:spTgt spid="28365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Left)">
                                      <p:cBhvr>
                                        <p:cTn id="17" dur="500"/>
                                        <p:tgtEl>
                                          <p:spTgt spid="10"/>
                                        </p:tgtEl>
                                      </p:cBhvr>
                                    </p:animEffec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28380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8" presetClass="entr" presetSubtype="6"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trips(downRight)">
                                      <p:cBhvr>
                                        <p:cTn id="25" dur="500"/>
                                        <p:tgtEl>
                                          <p:spTgt spid="2"/>
                                        </p:tgtEl>
                                      </p:cBhvr>
                                    </p:animEffec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0"/>
                                          </p:stCondLst>
                                        </p:cTn>
                                        <p:tgtEl>
                                          <p:spTgt spid="28380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283655"/>
                                        </p:tgtEl>
                                        <p:attrNameLst>
                                          <p:attrName>style.visibility</p:attrName>
                                        </p:attrNameLst>
                                      </p:cBhvr>
                                      <p:to>
                                        <p:strVal val="visible"/>
                                      </p:to>
                                    </p:set>
                                    <p:animEffect transition="in" filter="box(in)">
                                      <p:cBhvr>
                                        <p:cTn id="33" dur="500"/>
                                        <p:tgtEl>
                                          <p:spTgt spid="283655"/>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4"/>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9"/>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283806"/>
                                        </p:tgtEl>
                                        <p:attrNameLst>
                                          <p:attrName>style.visibility</p:attrName>
                                        </p:attrNameLst>
                                      </p:cBhvr>
                                      <p:to>
                                        <p:strVal val="visible"/>
                                      </p:to>
                                    </p:set>
                                    <p:animEffect transition="in" filter="box(in)">
                                      <p:cBhvr>
                                        <p:cTn id="62" dur="500"/>
                                        <p:tgtEl>
                                          <p:spTgt spid="283806"/>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283844"/>
                                        </p:tgtEl>
                                        <p:attrNameLst>
                                          <p:attrName>style.visibility</p:attrName>
                                        </p:attrNameLst>
                                      </p:cBhvr>
                                      <p:to>
                                        <p:strVal val="visible"/>
                                      </p:to>
                                    </p:set>
                                    <p:animEffect transition="in" filter="checkerboard(across)">
                                      <p:cBhvr>
                                        <p:cTn id="67" dur="500"/>
                                        <p:tgtEl>
                                          <p:spTgt spid="283844"/>
                                        </p:tgtEl>
                                      </p:cBhvr>
                                    </p:animEffect>
                                  </p:childTnLst>
                                </p:cTn>
                              </p:par>
                            </p:childTnLst>
                          </p:cTn>
                        </p:par>
                        <p:par>
                          <p:cTn id="68" fill="hold">
                            <p:stCondLst>
                              <p:cond delay="500"/>
                            </p:stCondLst>
                            <p:childTnLst>
                              <p:par>
                                <p:cTn id="69" presetID="2" presetClass="entr" presetSubtype="4" fill="hold" grpId="0" nodeType="afterEffect">
                                  <p:stCondLst>
                                    <p:cond delay="0"/>
                                  </p:stCondLst>
                                  <p:childTnLst>
                                    <p:set>
                                      <p:cBhvr>
                                        <p:cTn id="70" dur="1" fill="hold">
                                          <p:stCondLst>
                                            <p:cond delay="0"/>
                                          </p:stCondLst>
                                        </p:cTn>
                                        <p:tgtEl>
                                          <p:spTgt spid="283807"/>
                                        </p:tgtEl>
                                        <p:attrNameLst>
                                          <p:attrName>style.visibility</p:attrName>
                                        </p:attrNameLst>
                                      </p:cBhvr>
                                      <p:to>
                                        <p:strVal val="visible"/>
                                      </p:to>
                                    </p:set>
                                    <p:anim calcmode="lin" valueType="num">
                                      <p:cBhvr additive="base">
                                        <p:cTn id="71" dur="500" fill="hold"/>
                                        <p:tgtEl>
                                          <p:spTgt spid="283807"/>
                                        </p:tgtEl>
                                        <p:attrNameLst>
                                          <p:attrName>ppt_x</p:attrName>
                                        </p:attrNameLst>
                                      </p:cBhvr>
                                      <p:tavLst>
                                        <p:tav tm="0">
                                          <p:val>
                                            <p:strVal val="#ppt_x"/>
                                          </p:val>
                                        </p:tav>
                                        <p:tav tm="100000">
                                          <p:val>
                                            <p:strVal val="#ppt_x"/>
                                          </p:val>
                                        </p:tav>
                                      </p:tavLst>
                                    </p:anim>
                                    <p:anim calcmode="lin" valueType="num">
                                      <p:cBhvr additive="base">
                                        <p:cTn id="72" dur="500" fill="hold"/>
                                        <p:tgtEl>
                                          <p:spTgt spid="2838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3" grpId="0" autoUpdateAnimBg="0"/>
      <p:bldP spid="283654" grpId="0"/>
      <p:bldP spid="283655" grpId="0"/>
      <p:bldP spid="283804" grpId="0"/>
      <p:bldP spid="283805" grpId="0"/>
      <p:bldP spid="283806" grpId="0"/>
      <p:bldP spid="283807" grpId="0" autoUpdateAnimBg="0"/>
      <p:bldP spid="283844"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灯片编号占位符 4"/>
          <p:cNvSpPr>
            <a:spLocks noGrp="1"/>
          </p:cNvSpPr>
          <p:nvPr>
            <p:ph type="sldNum" sz="quarter" idx="11"/>
          </p:nvPr>
        </p:nvSpPr>
        <p:spPr/>
        <p:txBody>
          <a:bodyPr/>
          <a:lstStyle/>
          <a:p>
            <a:fld id="{364ACF1F-CA15-4EF8-8AE6-53D4A4095784}" type="slidenum">
              <a:rPr lang="en-US" altLang="zh-CN"/>
              <a:pPr/>
              <a:t>50</a:t>
            </a:fld>
            <a:endParaRPr lang="en-US" altLang="zh-CN"/>
          </a:p>
        </p:txBody>
      </p:sp>
      <p:sp>
        <p:nvSpPr>
          <p:cNvPr id="376834" name="Text Box 2"/>
          <p:cNvSpPr txBox="1">
            <a:spLocks noChangeArrowheads="1"/>
          </p:cNvSpPr>
          <p:nvPr/>
        </p:nvSpPr>
        <p:spPr bwMode="auto">
          <a:xfrm>
            <a:off x="508000" y="2932113"/>
            <a:ext cx="6163733" cy="369332"/>
          </a:xfrm>
          <a:prstGeom prst="rect">
            <a:avLst/>
          </a:prstGeom>
          <a:noFill/>
          <a:ln w="9525">
            <a:noFill/>
            <a:miter lim="800000"/>
            <a:headEnd/>
            <a:tailEnd/>
          </a:ln>
          <a:effectLst/>
        </p:spPr>
        <p:txBody>
          <a:bodyPr>
            <a:spAutoFit/>
          </a:bodyPr>
          <a:lstStyle/>
          <a:p>
            <a:pPr>
              <a:spcBef>
                <a:spcPct val="50000"/>
              </a:spcBef>
            </a:pPr>
            <a:r>
              <a:rPr kumimoji="1" lang="en-US" altLang="zh-CN" b="1">
                <a:latin typeface="Times New Roman" pitchFamily="18" charset="0"/>
                <a:ea typeface="楷体_GB2312" pitchFamily="49" charset="-122"/>
              </a:rPr>
              <a:t>(2)</a:t>
            </a:r>
            <a:r>
              <a:rPr kumimoji="1" lang="zh-CN" altLang="en-US" b="1">
                <a:latin typeface="Times New Roman" pitchFamily="18" charset="0"/>
                <a:ea typeface="楷体_GB2312" pitchFamily="49" charset="-122"/>
              </a:rPr>
              <a:t>当</a:t>
            </a:r>
            <a:r>
              <a:rPr kumimoji="1" lang="en-US" altLang="zh-CN" b="1">
                <a:latin typeface="Monotype Corsiva" pitchFamily="66" charset="0"/>
                <a:ea typeface="楷体_GB2312" pitchFamily="49" charset="-122"/>
              </a:rPr>
              <a:t>v</a:t>
            </a:r>
            <a:r>
              <a:rPr kumimoji="1" lang="en-US" altLang="zh-CN" b="1" baseline="-25000">
                <a:latin typeface="Times New Roman" pitchFamily="18" charset="0"/>
                <a:ea typeface="楷体_GB2312" pitchFamily="49" charset="-122"/>
              </a:rPr>
              <a:t>R</a:t>
            </a:r>
            <a:r>
              <a:rPr kumimoji="1" lang="en-US" altLang="zh-CN" b="1">
                <a:latin typeface="Times New Roman" pitchFamily="18" charset="0"/>
                <a:ea typeface="楷体_GB2312" pitchFamily="49" charset="-122"/>
              </a:rPr>
              <a:t>↓≤</a:t>
            </a:r>
            <a:r>
              <a:rPr kumimoji="1" lang="en-US" altLang="zh-CN" b="1">
                <a:latin typeface="Monotype Corsiva" pitchFamily="66" charset="0"/>
                <a:ea typeface="楷体_GB2312" pitchFamily="49" charset="-122"/>
              </a:rPr>
              <a:t>v</a:t>
            </a:r>
            <a:r>
              <a:rPr kumimoji="1" lang="en-US" altLang="zh-CN" b="1" baseline="-25000">
                <a:latin typeface="Times New Roman" pitchFamily="18" charset="0"/>
                <a:ea typeface="楷体_GB2312" pitchFamily="49" charset="-122"/>
              </a:rPr>
              <a:t>th</a:t>
            </a:r>
            <a:r>
              <a:rPr kumimoji="1" lang="zh-CN" altLang="en-US" b="1">
                <a:latin typeface="Times New Roman" pitchFamily="18" charset="0"/>
                <a:ea typeface="楷体_GB2312" pitchFamily="49" charset="-122"/>
              </a:rPr>
              <a:t>时，</a:t>
            </a:r>
            <a:r>
              <a:rPr kumimoji="1" lang="en-US" altLang="zh-CN" b="1">
                <a:latin typeface="Monotype Corsiva" pitchFamily="66" charset="0"/>
                <a:ea typeface="楷体_GB2312" pitchFamily="49" charset="-122"/>
              </a:rPr>
              <a:t>v</a:t>
            </a:r>
            <a:r>
              <a:rPr kumimoji="1" lang="en-US" altLang="zh-CN" b="1" baseline="-25000">
                <a:latin typeface="Times New Roman" pitchFamily="18" charset="0"/>
                <a:ea typeface="楷体_GB2312" pitchFamily="49" charset="-122"/>
              </a:rPr>
              <a:t>o</a:t>
            </a:r>
            <a:r>
              <a:rPr kumimoji="1" lang="zh-CN" altLang="en-US" b="1">
                <a:latin typeface="Times New Roman" pitchFamily="18" charset="0"/>
                <a:ea typeface="楷体_GB2312" pitchFamily="49" charset="-122"/>
              </a:rPr>
              <a:t>翻转→</a:t>
            </a:r>
            <a:r>
              <a:rPr kumimoji="1" lang="en-US" altLang="zh-CN" b="1">
                <a:latin typeface="Monotype Corsiva" pitchFamily="66" charset="0"/>
                <a:ea typeface="楷体_GB2312" pitchFamily="49" charset="-122"/>
              </a:rPr>
              <a:t>v</a:t>
            </a:r>
            <a:r>
              <a:rPr kumimoji="1" lang="en-US" altLang="zh-CN" b="1" baseline="-25000">
                <a:latin typeface="Times New Roman" pitchFamily="18" charset="0"/>
                <a:ea typeface="楷体_GB2312" pitchFamily="49" charset="-122"/>
              </a:rPr>
              <a:t>o1</a:t>
            </a:r>
            <a:r>
              <a:rPr kumimoji="1" lang="zh-CN" altLang="en-US" b="1">
                <a:latin typeface="Times New Roman" pitchFamily="18" charset="0"/>
                <a:ea typeface="楷体_GB2312" pitchFamily="49" charset="-122"/>
              </a:rPr>
              <a:t>、</a:t>
            </a:r>
            <a:r>
              <a:rPr kumimoji="1" lang="en-US" altLang="zh-CN" b="1">
                <a:latin typeface="Monotype Corsiva" pitchFamily="66" charset="0"/>
                <a:ea typeface="楷体_GB2312" pitchFamily="49" charset="-122"/>
              </a:rPr>
              <a:t>v</a:t>
            </a:r>
            <a:r>
              <a:rPr kumimoji="1" lang="en-US" altLang="zh-CN" b="1" baseline="-25000">
                <a:latin typeface="Times New Roman" pitchFamily="18" charset="0"/>
                <a:ea typeface="楷体_GB2312" pitchFamily="49" charset="-122"/>
              </a:rPr>
              <a:t>o2</a:t>
            </a:r>
            <a:r>
              <a:rPr kumimoji="1" lang="zh-CN" altLang="en-US" b="1">
                <a:latin typeface="Times New Roman" pitchFamily="18" charset="0"/>
                <a:ea typeface="楷体_GB2312" pitchFamily="49" charset="-122"/>
              </a:rPr>
              <a:t>也随着一起翻转。</a:t>
            </a:r>
          </a:p>
        </p:txBody>
      </p:sp>
      <p:grpSp>
        <p:nvGrpSpPr>
          <p:cNvPr id="2" name="Group 3"/>
          <p:cNvGrpSpPr>
            <a:grpSpLocks/>
          </p:cNvGrpSpPr>
          <p:nvPr/>
        </p:nvGrpSpPr>
        <p:grpSpPr bwMode="auto">
          <a:xfrm>
            <a:off x="8403168" y="1019176"/>
            <a:ext cx="944033" cy="447675"/>
            <a:chOff x="1336" y="445"/>
            <a:chExt cx="446" cy="282"/>
          </a:xfrm>
        </p:grpSpPr>
        <p:sp>
          <p:nvSpPr>
            <p:cNvPr id="376836" name="Line 4"/>
            <p:cNvSpPr>
              <a:spLocks noChangeShapeType="1"/>
            </p:cNvSpPr>
            <p:nvPr/>
          </p:nvSpPr>
          <p:spPr bwMode="auto">
            <a:xfrm>
              <a:off x="1336" y="445"/>
              <a:ext cx="0" cy="282"/>
            </a:xfrm>
            <a:prstGeom prst="line">
              <a:avLst/>
            </a:prstGeom>
            <a:noFill/>
            <a:ln w="57150">
              <a:solidFill>
                <a:srgbClr val="FF3300"/>
              </a:solidFill>
              <a:round/>
              <a:headEnd/>
              <a:tailEnd/>
            </a:ln>
            <a:effectLst/>
          </p:spPr>
          <p:txBody>
            <a:bodyPr wrap="none" anchor="ctr"/>
            <a:lstStyle/>
            <a:p>
              <a:endParaRPr lang="zh-CN" altLang="en-US"/>
            </a:p>
          </p:txBody>
        </p:sp>
        <p:sp>
          <p:nvSpPr>
            <p:cNvPr id="376837" name="Line 5"/>
            <p:cNvSpPr>
              <a:spLocks noChangeShapeType="1"/>
            </p:cNvSpPr>
            <p:nvPr/>
          </p:nvSpPr>
          <p:spPr bwMode="auto">
            <a:xfrm>
              <a:off x="1336" y="445"/>
              <a:ext cx="446"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3" name="Group 6"/>
          <p:cNvGrpSpPr>
            <a:grpSpLocks/>
          </p:cNvGrpSpPr>
          <p:nvPr/>
        </p:nvGrpSpPr>
        <p:grpSpPr bwMode="auto">
          <a:xfrm>
            <a:off x="8403168" y="2373314"/>
            <a:ext cx="944033" cy="504825"/>
            <a:chOff x="3601" y="1189"/>
            <a:chExt cx="446" cy="318"/>
          </a:xfrm>
        </p:grpSpPr>
        <p:sp>
          <p:nvSpPr>
            <p:cNvPr id="376839" name="Line 7"/>
            <p:cNvSpPr>
              <a:spLocks noChangeShapeType="1"/>
            </p:cNvSpPr>
            <p:nvPr/>
          </p:nvSpPr>
          <p:spPr bwMode="auto">
            <a:xfrm>
              <a:off x="3610" y="1189"/>
              <a:ext cx="0" cy="318"/>
            </a:xfrm>
            <a:prstGeom prst="line">
              <a:avLst/>
            </a:prstGeom>
            <a:noFill/>
            <a:ln w="57150">
              <a:solidFill>
                <a:srgbClr val="FF3300"/>
              </a:solidFill>
              <a:round/>
              <a:headEnd/>
              <a:tailEnd/>
            </a:ln>
            <a:effectLst/>
          </p:spPr>
          <p:txBody>
            <a:bodyPr wrap="none" anchor="ctr"/>
            <a:lstStyle/>
            <a:p>
              <a:endParaRPr lang="zh-CN" altLang="en-US"/>
            </a:p>
          </p:txBody>
        </p:sp>
        <p:sp>
          <p:nvSpPr>
            <p:cNvPr id="376840" name="Line 8"/>
            <p:cNvSpPr>
              <a:spLocks noChangeShapeType="1"/>
            </p:cNvSpPr>
            <p:nvPr/>
          </p:nvSpPr>
          <p:spPr bwMode="auto">
            <a:xfrm>
              <a:off x="3601" y="1495"/>
              <a:ext cx="446"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4" name="Group 9"/>
          <p:cNvGrpSpPr>
            <a:grpSpLocks/>
          </p:cNvGrpSpPr>
          <p:nvPr/>
        </p:nvGrpSpPr>
        <p:grpSpPr bwMode="auto">
          <a:xfrm>
            <a:off x="8403168" y="3722688"/>
            <a:ext cx="944033" cy="463550"/>
            <a:chOff x="1339" y="2149"/>
            <a:chExt cx="446" cy="292"/>
          </a:xfrm>
        </p:grpSpPr>
        <p:sp>
          <p:nvSpPr>
            <p:cNvPr id="376842" name="Line 10"/>
            <p:cNvSpPr>
              <a:spLocks noChangeShapeType="1"/>
            </p:cNvSpPr>
            <p:nvPr/>
          </p:nvSpPr>
          <p:spPr bwMode="auto">
            <a:xfrm>
              <a:off x="1339" y="2149"/>
              <a:ext cx="0" cy="292"/>
            </a:xfrm>
            <a:prstGeom prst="line">
              <a:avLst/>
            </a:prstGeom>
            <a:noFill/>
            <a:ln w="57150">
              <a:solidFill>
                <a:srgbClr val="FF3300"/>
              </a:solidFill>
              <a:round/>
              <a:headEnd/>
              <a:tailEnd/>
            </a:ln>
            <a:effectLst/>
          </p:spPr>
          <p:txBody>
            <a:bodyPr wrap="none" anchor="ctr"/>
            <a:lstStyle/>
            <a:p>
              <a:endParaRPr lang="zh-CN" altLang="en-US"/>
            </a:p>
          </p:txBody>
        </p:sp>
        <p:sp>
          <p:nvSpPr>
            <p:cNvPr id="376843" name="Line 11"/>
            <p:cNvSpPr>
              <a:spLocks noChangeShapeType="1"/>
            </p:cNvSpPr>
            <p:nvPr/>
          </p:nvSpPr>
          <p:spPr bwMode="auto">
            <a:xfrm>
              <a:off x="1339" y="2149"/>
              <a:ext cx="446" cy="0"/>
            </a:xfrm>
            <a:prstGeom prst="line">
              <a:avLst/>
            </a:prstGeom>
            <a:noFill/>
            <a:ln w="57150">
              <a:solidFill>
                <a:srgbClr val="FF3300"/>
              </a:solidFill>
              <a:round/>
              <a:headEnd/>
              <a:tailEnd/>
            </a:ln>
            <a:effectLst/>
          </p:spPr>
          <p:txBody>
            <a:bodyPr wrap="none" anchor="ctr"/>
            <a:lstStyle/>
            <a:p>
              <a:endParaRPr lang="zh-CN" altLang="en-US"/>
            </a:p>
          </p:txBody>
        </p:sp>
      </p:grpSp>
      <p:sp>
        <p:nvSpPr>
          <p:cNvPr id="376844" name="Line 12"/>
          <p:cNvSpPr>
            <a:spLocks noChangeShapeType="1"/>
          </p:cNvSpPr>
          <p:nvPr/>
        </p:nvSpPr>
        <p:spPr bwMode="auto">
          <a:xfrm>
            <a:off x="8432800" y="1439863"/>
            <a:ext cx="0" cy="3981450"/>
          </a:xfrm>
          <a:prstGeom prst="line">
            <a:avLst/>
          </a:prstGeom>
          <a:noFill/>
          <a:ln w="28575" cap="rnd">
            <a:solidFill>
              <a:srgbClr val="0033CC"/>
            </a:solidFill>
            <a:prstDash val="sysDot"/>
            <a:round/>
            <a:headEnd/>
            <a:tailEnd/>
          </a:ln>
          <a:effectLst/>
        </p:spPr>
        <p:txBody>
          <a:bodyPr wrap="none" anchor="ctr"/>
          <a:lstStyle/>
          <a:p>
            <a:endParaRPr lang="zh-CN" altLang="en-US"/>
          </a:p>
        </p:txBody>
      </p:sp>
      <p:grpSp>
        <p:nvGrpSpPr>
          <p:cNvPr id="5" name="Group 13"/>
          <p:cNvGrpSpPr>
            <a:grpSpLocks/>
          </p:cNvGrpSpPr>
          <p:nvPr/>
        </p:nvGrpSpPr>
        <p:grpSpPr bwMode="auto">
          <a:xfrm>
            <a:off x="711200" y="4048127"/>
            <a:ext cx="2641600" cy="1042988"/>
            <a:chOff x="1296" y="1663"/>
            <a:chExt cx="1248" cy="657"/>
          </a:xfrm>
        </p:grpSpPr>
        <p:sp>
          <p:nvSpPr>
            <p:cNvPr id="376846" name="AutoShape 14"/>
            <p:cNvSpPr>
              <a:spLocks noChangeArrowheads="1"/>
            </p:cNvSpPr>
            <p:nvPr/>
          </p:nvSpPr>
          <p:spPr bwMode="auto">
            <a:xfrm>
              <a:off x="1296" y="1663"/>
              <a:ext cx="1248" cy="657"/>
            </a:xfrm>
            <a:prstGeom prst="irregularSeal1">
              <a:avLst/>
            </a:prstGeom>
            <a:gradFill rotWithShape="0">
              <a:gsLst>
                <a:gs pos="0">
                  <a:srgbClr val="FF0000">
                    <a:gamma/>
                    <a:shade val="46275"/>
                    <a:invGamma/>
                  </a:srgbClr>
                </a:gs>
                <a:gs pos="50000">
                  <a:srgbClr val="FF0000"/>
                </a:gs>
                <a:gs pos="100000">
                  <a:srgbClr val="FF0000">
                    <a:gamma/>
                    <a:shade val="46275"/>
                    <a:invGamma/>
                  </a:srgbClr>
                </a:gs>
              </a:gsLst>
              <a:lin ang="5400000" scaled="1"/>
            </a:gradFill>
            <a:ln w="15875">
              <a:solidFill>
                <a:schemeClr val="tx1"/>
              </a:solidFill>
              <a:miter lim="800000"/>
              <a:headEnd/>
              <a:tailEnd/>
            </a:ln>
            <a:effectLst/>
          </p:spPr>
          <p:txBody>
            <a:bodyPr lIns="90000" tIns="46800" rIns="90000" bIns="46800" anchor="ctr">
              <a:spAutoFit/>
            </a:bodyPr>
            <a:lstStyle/>
            <a:p>
              <a:endParaRPr lang="zh-CN" altLang="en-US"/>
            </a:p>
          </p:txBody>
        </p:sp>
        <p:sp>
          <p:nvSpPr>
            <p:cNvPr id="376847" name="Rectangle 15"/>
            <p:cNvSpPr>
              <a:spLocks noChangeArrowheads="1"/>
            </p:cNvSpPr>
            <p:nvPr/>
          </p:nvSpPr>
          <p:spPr bwMode="auto">
            <a:xfrm>
              <a:off x="1632" y="1824"/>
              <a:ext cx="566" cy="292"/>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FFFF00"/>
                  </a:solidFill>
                  <a:latin typeface="Times New Roman" pitchFamily="18" charset="0"/>
                </a:rPr>
                <a:t>注意</a:t>
              </a:r>
              <a:r>
                <a:rPr kumimoji="1" lang="en-US" altLang="zh-CN" sz="2400" b="1">
                  <a:solidFill>
                    <a:srgbClr val="FFFF00"/>
                  </a:solidFill>
                  <a:latin typeface="Times New Roman" pitchFamily="18" charset="0"/>
                </a:rPr>
                <a:t>:</a:t>
              </a:r>
            </a:p>
          </p:txBody>
        </p:sp>
      </p:grpSp>
      <p:sp>
        <p:nvSpPr>
          <p:cNvPr id="376848" name="Text Box 16"/>
          <p:cNvSpPr txBox="1">
            <a:spLocks noChangeArrowheads="1"/>
          </p:cNvSpPr>
          <p:nvPr/>
        </p:nvSpPr>
        <p:spPr bwMode="auto">
          <a:xfrm>
            <a:off x="711200" y="5218114"/>
            <a:ext cx="5461000" cy="95410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 </a:t>
            </a:r>
            <a:r>
              <a:rPr kumimoji="1" lang="zh-CN" altLang="en-US" sz="2400" b="1">
                <a:latin typeface="宋体" pitchFamily="2" charset="-122"/>
              </a:rPr>
              <a:t>由于电容电压不能突变</a:t>
            </a:r>
            <a:r>
              <a:rPr kumimoji="1" lang="en-US" altLang="zh-CN" sz="2400" b="1">
                <a:latin typeface="宋体" pitchFamily="2" charset="-122"/>
              </a:rPr>
              <a:t>,</a:t>
            </a:r>
            <a:r>
              <a:rPr kumimoji="1" lang="zh-CN" altLang="en-US" sz="2400" b="1">
                <a:latin typeface="宋体" pitchFamily="2" charset="-122"/>
              </a:rPr>
              <a:t>当</a:t>
            </a:r>
            <a:r>
              <a:rPr kumimoji="1" lang="en-US" altLang="zh-CN" sz="2400" b="1">
                <a:latin typeface="Monotype Corsiva" pitchFamily="66" charset="0"/>
              </a:rPr>
              <a:t>v</a:t>
            </a:r>
            <a:r>
              <a:rPr kumimoji="1" lang="en-US" altLang="zh-CN" sz="2400" b="1" baseline="-20000">
                <a:latin typeface="宋体" pitchFamily="2" charset="-122"/>
              </a:rPr>
              <a:t>o1</a:t>
            </a:r>
            <a:r>
              <a:rPr kumimoji="1" lang="en-US" altLang="zh-CN" sz="2400" b="1">
                <a:latin typeface="宋体" pitchFamily="2" charset="-122"/>
              </a:rPr>
              <a:t> </a:t>
            </a:r>
            <a:r>
              <a:rPr kumimoji="1" lang="zh-CN" altLang="en-US" sz="2400" b="1">
                <a:latin typeface="宋体" pitchFamily="2" charset="-122"/>
              </a:rPr>
              <a:t>发生下跳变时</a:t>
            </a:r>
            <a:r>
              <a:rPr kumimoji="1" lang="en-US" altLang="zh-CN" sz="2400" b="1">
                <a:latin typeface="宋体" pitchFamily="2" charset="-122"/>
              </a:rPr>
              <a:t>,</a:t>
            </a:r>
            <a:r>
              <a:rPr kumimoji="1" lang="en-US" altLang="zh-CN" sz="2400" b="1">
                <a:latin typeface="Monotype Corsiva" pitchFamily="66" charset="0"/>
              </a:rPr>
              <a:t>v</a:t>
            </a:r>
            <a:r>
              <a:rPr kumimoji="1" lang="en-US" altLang="zh-CN" sz="2400" b="1" baseline="-25000">
                <a:latin typeface="宋体" pitchFamily="2" charset="-122"/>
              </a:rPr>
              <a:t>R</a:t>
            </a:r>
            <a:r>
              <a:rPr kumimoji="1" lang="zh-CN" altLang="en-US" sz="2400" b="1">
                <a:latin typeface="宋体" pitchFamily="2" charset="-122"/>
              </a:rPr>
              <a:t>下跳变同样的值</a:t>
            </a:r>
            <a:r>
              <a:rPr kumimoji="1" lang="zh-CN" altLang="zh-CN" sz="2400" b="1">
                <a:latin typeface="宋体" pitchFamily="2" charset="-122"/>
              </a:rPr>
              <a:t>。</a:t>
            </a:r>
            <a:endParaRPr kumimoji="1" lang="zh-CN" altLang="en-US" sz="2400" b="1">
              <a:latin typeface="宋体" pitchFamily="2" charset="-122"/>
            </a:endParaRPr>
          </a:p>
        </p:txBody>
      </p:sp>
      <p:sp>
        <p:nvSpPr>
          <p:cNvPr id="376849" name="Line 17"/>
          <p:cNvSpPr>
            <a:spLocks noChangeShapeType="1"/>
          </p:cNvSpPr>
          <p:nvPr/>
        </p:nvSpPr>
        <p:spPr bwMode="auto">
          <a:xfrm flipH="1">
            <a:off x="8432800" y="5384801"/>
            <a:ext cx="0" cy="606425"/>
          </a:xfrm>
          <a:prstGeom prst="line">
            <a:avLst/>
          </a:prstGeom>
          <a:noFill/>
          <a:ln w="38100">
            <a:solidFill>
              <a:srgbClr val="FF3300"/>
            </a:solidFill>
            <a:round/>
            <a:headEnd/>
            <a:tailEnd/>
          </a:ln>
          <a:effectLst/>
        </p:spPr>
        <p:txBody>
          <a:bodyPr wrap="none" anchor="ctr"/>
          <a:lstStyle/>
          <a:p>
            <a:endParaRPr lang="zh-CN" altLang="en-US"/>
          </a:p>
        </p:txBody>
      </p:sp>
      <p:grpSp>
        <p:nvGrpSpPr>
          <p:cNvPr id="6" name="Group 18"/>
          <p:cNvGrpSpPr>
            <a:grpSpLocks/>
          </p:cNvGrpSpPr>
          <p:nvPr/>
        </p:nvGrpSpPr>
        <p:grpSpPr bwMode="auto">
          <a:xfrm>
            <a:off x="7725834" y="5589588"/>
            <a:ext cx="963084" cy="457200"/>
            <a:chOff x="3859" y="3514"/>
            <a:chExt cx="455" cy="288"/>
          </a:xfrm>
        </p:grpSpPr>
        <p:sp>
          <p:nvSpPr>
            <p:cNvPr id="376851" name="AutoShape 19"/>
            <p:cNvSpPr>
              <a:spLocks noChangeArrowheads="1"/>
            </p:cNvSpPr>
            <p:nvPr/>
          </p:nvSpPr>
          <p:spPr bwMode="auto">
            <a:xfrm>
              <a:off x="3859" y="3568"/>
              <a:ext cx="127" cy="145"/>
            </a:xfrm>
            <a:prstGeom prst="triangle">
              <a:avLst>
                <a:gd name="adj" fmla="val 50000"/>
              </a:avLst>
            </a:prstGeom>
            <a:noFill/>
            <a:ln w="9525">
              <a:solidFill>
                <a:srgbClr val="FF3300"/>
              </a:solidFill>
              <a:miter lim="800000"/>
              <a:headEnd/>
              <a:tailEnd/>
            </a:ln>
            <a:effectLst/>
          </p:spPr>
          <p:txBody>
            <a:bodyPr wrap="none" anchor="ctr"/>
            <a:lstStyle/>
            <a:p>
              <a:endParaRPr lang="zh-CN" altLang="en-US"/>
            </a:p>
          </p:txBody>
        </p:sp>
        <p:sp>
          <p:nvSpPr>
            <p:cNvPr id="376852" name="Text Box 20"/>
            <p:cNvSpPr txBox="1">
              <a:spLocks noChangeArrowheads="1"/>
            </p:cNvSpPr>
            <p:nvPr/>
          </p:nvSpPr>
          <p:spPr bwMode="auto">
            <a:xfrm>
              <a:off x="3969" y="3514"/>
              <a:ext cx="345" cy="288"/>
            </a:xfrm>
            <a:prstGeom prst="rect">
              <a:avLst/>
            </a:prstGeom>
            <a:noFill/>
            <a:ln w="9525">
              <a:noFill/>
              <a:miter lim="800000"/>
              <a:headEnd/>
              <a:tailEnd/>
            </a:ln>
            <a:effectLst/>
          </p:spPr>
          <p:txBody>
            <a:bodyPr>
              <a:spAutoFit/>
            </a:bodyPr>
            <a:lstStyle/>
            <a:p>
              <a:pPr>
                <a:spcBef>
                  <a:spcPct val="50000"/>
                </a:spcBef>
              </a:pPr>
              <a:r>
                <a:rPr kumimoji="1" lang="en-US" altLang="zh-CN" sz="2400" b="1">
                  <a:solidFill>
                    <a:srgbClr val="FF3300"/>
                  </a:solidFill>
                  <a:latin typeface="Times New Roman" pitchFamily="18" charset="0"/>
                  <a:ea typeface="楷体_GB2312" pitchFamily="49" charset="-122"/>
                </a:rPr>
                <a:t>V</a:t>
              </a:r>
            </a:p>
          </p:txBody>
        </p:sp>
      </p:grpSp>
      <p:sp>
        <p:nvSpPr>
          <p:cNvPr id="376853" name="AutoShape 21"/>
          <p:cNvSpPr>
            <a:spLocks/>
          </p:cNvSpPr>
          <p:nvPr/>
        </p:nvSpPr>
        <p:spPr bwMode="auto">
          <a:xfrm>
            <a:off x="8229600" y="2384028"/>
            <a:ext cx="510650" cy="432593"/>
          </a:xfrm>
          <a:prstGeom prst="leftBrace">
            <a:avLst>
              <a:gd name="adj1" fmla="val 58333"/>
              <a:gd name="adj2" fmla="val 50000"/>
            </a:avLst>
          </a:prstGeom>
          <a:noFill/>
          <a:ln w="38100">
            <a:solidFill>
              <a:srgbClr val="0033CC"/>
            </a:solidFill>
            <a:round/>
            <a:headEnd/>
            <a:tailEnd/>
          </a:ln>
          <a:effectLst/>
        </p:spPr>
        <p:txBody>
          <a:bodyPr wrap="none" lIns="90000" tIns="46800" rIns="90000" bIns="46800" anchor="ctr">
            <a:spAutoFit/>
          </a:bodyPr>
          <a:lstStyle/>
          <a:p>
            <a:endParaRPr lang="zh-CN" altLang="en-US"/>
          </a:p>
        </p:txBody>
      </p:sp>
      <p:sp>
        <p:nvSpPr>
          <p:cNvPr id="376854" name="AutoShape 22"/>
          <p:cNvSpPr>
            <a:spLocks/>
          </p:cNvSpPr>
          <p:nvPr/>
        </p:nvSpPr>
        <p:spPr bwMode="auto">
          <a:xfrm>
            <a:off x="8534400" y="5470128"/>
            <a:ext cx="510650" cy="432593"/>
          </a:xfrm>
          <a:prstGeom prst="rightBrace">
            <a:avLst>
              <a:gd name="adj1" fmla="val 66667"/>
              <a:gd name="adj2" fmla="val 50000"/>
            </a:avLst>
          </a:prstGeom>
          <a:noFill/>
          <a:ln w="28575">
            <a:solidFill>
              <a:srgbClr val="0033CC"/>
            </a:solidFill>
            <a:round/>
            <a:headEnd/>
            <a:tailEnd/>
          </a:ln>
          <a:effectLst/>
        </p:spPr>
        <p:txBody>
          <a:bodyPr wrap="none" lIns="90000" tIns="46800" rIns="90000" bIns="46800" anchor="ctr">
            <a:spAutoFit/>
          </a:bodyPr>
          <a:lstStyle/>
          <a:p>
            <a:endParaRPr lang="zh-CN" altLang="en-US"/>
          </a:p>
        </p:txBody>
      </p:sp>
      <p:sp>
        <p:nvSpPr>
          <p:cNvPr id="376855" name="Rectangle 23"/>
          <p:cNvSpPr>
            <a:spLocks noChangeArrowheads="1"/>
          </p:cNvSpPr>
          <p:nvPr/>
        </p:nvSpPr>
        <p:spPr bwMode="auto">
          <a:xfrm>
            <a:off x="10513484" y="6491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7" name="Group 24"/>
          <p:cNvGrpSpPr>
            <a:grpSpLocks/>
          </p:cNvGrpSpPr>
          <p:nvPr/>
        </p:nvGrpSpPr>
        <p:grpSpPr bwMode="auto">
          <a:xfrm>
            <a:off x="152400" y="588963"/>
            <a:ext cx="6807200" cy="2438400"/>
            <a:chOff x="27" y="300"/>
            <a:chExt cx="3216" cy="1536"/>
          </a:xfrm>
        </p:grpSpPr>
        <p:grpSp>
          <p:nvGrpSpPr>
            <p:cNvPr id="8" name="Group 25"/>
            <p:cNvGrpSpPr>
              <a:grpSpLocks/>
            </p:cNvGrpSpPr>
            <p:nvPr/>
          </p:nvGrpSpPr>
          <p:grpSpPr bwMode="auto">
            <a:xfrm>
              <a:off x="158" y="709"/>
              <a:ext cx="318" cy="408"/>
              <a:chOff x="235" y="995"/>
              <a:chExt cx="339" cy="411"/>
            </a:xfrm>
          </p:grpSpPr>
          <p:sp>
            <p:nvSpPr>
              <p:cNvPr id="376858" name="Rectangle 26"/>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6859" name="Text Box 27"/>
              <p:cNvSpPr txBox="1">
                <a:spLocks noChangeArrowheads="1"/>
              </p:cNvSpPr>
              <p:nvPr/>
            </p:nvSpPr>
            <p:spPr bwMode="auto">
              <a:xfrm>
                <a:off x="235" y="995"/>
                <a:ext cx="288" cy="234"/>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6860" name="Oval 28"/>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9" name="Group 29"/>
            <p:cNvGrpSpPr>
              <a:grpSpLocks/>
            </p:cNvGrpSpPr>
            <p:nvPr/>
          </p:nvGrpSpPr>
          <p:grpSpPr bwMode="auto">
            <a:xfrm>
              <a:off x="2517" y="684"/>
              <a:ext cx="363" cy="432"/>
              <a:chOff x="235" y="995"/>
              <a:chExt cx="339" cy="411"/>
            </a:xfrm>
          </p:grpSpPr>
          <p:sp>
            <p:nvSpPr>
              <p:cNvPr id="376862" name="Rectangle 30"/>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6863" name="Text Box 31"/>
              <p:cNvSpPr txBox="1">
                <a:spLocks noChangeArrowheads="1"/>
              </p:cNvSpPr>
              <p:nvPr/>
            </p:nvSpPr>
            <p:spPr bwMode="auto">
              <a:xfrm>
                <a:off x="235" y="995"/>
                <a:ext cx="288" cy="221"/>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6864" name="Oval 32"/>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10" name="Group 33"/>
            <p:cNvGrpSpPr>
              <a:grpSpLocks/>
            </p:cNvGrpSpPr>
            <p:nvPr/>
          </p:nvGrpSpPr>
          <p:grpSpPr bwMode="auto">
            <a:xfrm>
              <a:off x="779" y="704"/>
              <a:ext cx="332" cy="412"/>
              <a:chOff x="2683" y="1097"/>
              <a:chExt cx="328" cy="411"/>
            </a:xfrm>
          </p:grpSpPr>
          <p:sp>
            <p:nvSpPr>
              <p:cNvPr id="376866" name="Rectangle 34"/>
              <p:cNvSpPr>
                <a:spLocks noChangeArrowheads="1"/>
              </p:cNvSpPr>
              <p:nvPr/>
            </p:nvSpPr>
            <p:spPr bwMode="auto">
              <a:xfrm>
                <a:off x="2710" y="1124"/>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6867" name="Text Box 35"/>
              <p:cNvSpPr txBox="1">
                <a:spLocks noChangeArrowheads="1"/>
              </p:cNvSpPr>
              <p:nvPr/>
            </p:nvSpPr>
            <p:spPr bwMode="auto">
              <a:xfrm>
                <a:off x="2683" y="1097"/>
                <a:ext cx="288" cy="232"/>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6868" name="Oval 36"/>
              <p:cNvSpPr>
                <a:spLocks noChangeArrowheads="1"/>
              </p:cNvSpPr>
              <p:nvPr/>
            </p:nvSpPr>
            <p:spPr bwMode="auto">
              <a:xfrm>
                <a:off x="2964" y="1290"/>
                <a:ext cx="47" cy="47"/>
              </a:xfrm>
              <a:prstGeom prst="ellipse">
                <a:avLst/>
              </a:prstGeom>
              <a:noFill/>
              <a:ln w="38100">
                <a:solidFill>
                  <a:schemeClr val="tx1"/>
                </a:solidFill>
                <a:round/>
                <a:headEnd/>
                <a:tailEnd/>
              </a:ln>
              <a:effectLst/>
            </p:spPr>
            <p:txBody>
              <a:bodyPr wrap="none" anchor="ctr"/>
              <a:lstStyle/>
              <a:p>
                <a:endParaRPr lang="zh-CN" altLang="en-US"/>
              </a:p>
            </p:txBody>
          </p:sp>
        </p:grpSp>
        <p:sp>
          <p:nvSpPr>
            <p:cNvPr id="376869" name="Line 37"/>
            <p:cNvSpPr>
              <a:spLocks noChangeShapeType="1"/>
            </p:cNvSpPr>
            <p:nvPr/>
          </p:nvSpPr>
          <p:spPr bwMode="auto">
            <a:xfrm flipV="1">
              <a:off x="403" y="935"/>
              <a:ext cx="418" cy="2"/>
            </a:xfrm>
            <a:prstGeom prst="line">
              <a:avLst/>
            </a:prstGeom>
            <a:noFill/>
            <a:ln w="38100">
              <a:solidFill>
                <a:schemeClr val="tx1"/>
              </a:solidFill>
              <a:round/>
              <a:headEnd/>
              <a:tailEnd/>
            </a:ln>
            <a:effectLst/>
          </p:spPr>
          <p:txBody>
            <a:bodyPr wrap="none" anchor="ctr"/>
            <a:lstStyle/>
            <a:p>
              <a:endParaRPr lang="zh-CN" altLang="en-US"/>
            </a:p>
          </p:txBody>
        </p:sp>
        <p:sp>
          <p:nvSpPr>
            <p:cNvPr id="376870" name="Line 38"/>
            <p:cNvSpPr>
              <a:spLocks noChangeShapeType="1"/>
            </p:cNvSpPr>
            <p:nvPr/>
          </p:nvSpPr>
          <p:spPr bwMode="auto">
            <a:xfrm>
              <a:off x="1092" y="924"/>
              <a:ext cx="230" cy="0"/>
            </a:xfrm>
            <a:prstGeom prst="line">
              <a:avLst/>
            </a:prstGeom>
            <a:noFill/>
            <a:ln w="38100">
              <a:solidFill>
                <a:schemeClr val="tx1"/>
              </a:solidFill>
              <a:round/>
              <a:headEnd/>
              <a:tailEnd/>
            </a:ln>
            <a:effectLst/>
          </p:spPr>
          <p:txBody>
            <a:bodyPr wrap="none" anchor="ctr"/>
            <a:lstStyle/>
            <a:p>
              <a:endParaRPr lang="zh-CN" altLang="en-US"/>
            </a:p>
          </p:txBody>
        </p:sp>
        <p:sp>
          <p:nvSpPr>
            <p:cNvPr id="376871" name="Line 39"/>
            <p:cNvSpPr>
              <a:spLocks noChangeShapeType="1"/>
            </p:cNvSpPr>
            <p:nvPr/>
          </p:nvSpPr>
          <p:spPr bwMode="auto">
            <a:xfrm flipV="1">
              <a:off x="1572" y="925"/>
              <a:ext cx="502" cy="3"/>
            </a:xfrm>
            <a:prstGeom prst="line">
              <a:avLst/>
            </a:prstGeom>
            <a:noFill/>
            <a:ln w="38100">
              <a:solidFill>
                <a:schemeClr val="tx1"/>
              </a:solidFill>
              <a:round/>
              <a:headEnd/>
              <a:tailEnd/>
            </a:ln>
            <a:effectLst/>
          </p:spPr>
          <p:txBody>
            <a:bodyPr wrap="none" anchor="ctr"/>
            <a:lstStyle/>
            <a:p>
              <a:endParaRPr lang="zh-CN" altLang="en-US"/>
            </a:p>
          </p:txBody>
        </p:sp>
        <p:grpSp>
          <p:nvGrpSpPr>
            <p:cNvPr id="11" name="Group 40"/>
            <p:cNvGrpSpPr>
              <a:grpSpLocks/>
            </p:cNvGrpSpPr>
            <p:nvPr/>
          </p:nvGrpSpPr>
          <p:grpSpPr bwMode="auto">
            <a:xfrm>
              <a:off x="1155" y="1419"/>
              <a:ext cx="68" cy="280"/>
              <a:chOff x="2226" y="2092"/>
              <a:chExt cx="78" cy="283"/>
            </a:xfrm>
          </p:grpSpPr>
          <p:sp>
            <p:nvSpPr>
              <p:cNvPr id="376873" name="Line 41"/>
              <p:cNvSpPr>
                <a:spLocks noChangeShapeType="1"/>
              </p:cNvSpPr>
              <p:nvPr/>
            </p:nvSpPr>
            <p:spPr bwMode="auto">
              <a:xfrm>
                <a:off x="2226" y="2092"/>
                <a:ext cx="0" cy="283"/>
              </a:xfrm>
              <a:prstGeom prst="line">
                <a:avLst/>
              </a:prstGeom>
              <a:noFill/>
              <a:ln w="38100">
                <a:solidFill>
                  <a:srgbClr val="FF0000"/>
                </a:solidFill>
                <a:round/>
                <a:headEnd/>
                <a:tailEnd/>
              </a:ln>
            </p:spPr>
            <p:txBody>
              <a:bodyPr wrap="none" anchor="ctr"/>
              <a:lstStyle/>
              <a:p>
                <a:endParaRPr lang="zh-CN" altLang="en-US"/>
              </a:p>
            </p:txBody>
          </p:sp>
          <p:sp>
            <p:nvSpPr>
              <p:cNvPr id="376874" name="Line 42"/>
              <p:cNvSpPr>
                <a:spLocks noChangeShapeType="1"/>
              </p:cNvSpPr>
              <p:nvPr/>
            </p:nvSpPr>
            <p:spPr bwMode="auto">
              <a:xfrm>
                <a:off x="2304" y="2092"/>
                <a:ext cx="0" cy="283"/>
              </a:xfrm>
              <a:prstGeom prst="line">
                <a:avLst/>
              </a:prstGeom>
              <a:noFill/>
              <a:ln w="38100">
                <a:solidFill>
                  <a:srgbClr val="FF0000"/>
                </a:solidFill>
                <a:round/>
                <a:headEnd/>
                <a:tailEnd/>
              </a:ln>
            </p:spPr>
            <p:txBody>
              <a:bodyPr wrap="none" anchor="ctr"/>
              <a:lstStyle/>
              <a:p>
                <a:endParaRPr lang="zh-CN" altLang="en-US"/>
              </a:p>
            </p:txBody>
          </p:sp>
        </p:grpSp>
        <p:sp>
          <p:nvSpPr>
            <p:cNvPr id="376875" name="Text Box 43"/>
            <p:cNvSpPr txBox="1">
              <a:spLocks noChangeArrowheads="1"/>
            </p:cNvSpPr>
            <p:nvPr/>
          </p:nvSpPr>
          <p:spPr bwMode="auto">
            <a:xfrm>
              <a:off x="194" y="709"/>
              <a:ext cx="17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6876" name="Text Box 44"/>
            <p:cNvSpPr txBox="1">
              <a:spLocks noChangeArrowheads="1"/>
            </p:cNvSpPr>
            <p:nvPr/>
          </p:nvSpPr>
          <p:spPr bwMode="auto">
            <a:xfrm>
              <a:off x="821" y="732"/>
              <a:ext cx="30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6877" name="Text Box 45"/>
            <p:cNvSpPr txBox="1">
              <a:spLocks noChangeArrowheads="1"/>
            </p:cNvSpPr>
            <p:nvPr/>
          </p:nvSpPr>
          <p:spPr bwMode="auto">
            <a:xfrm>
              <a:off x="2562" y="684"/>
              <a:ext cx="227"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6878" name="Oval 46"/>
            <p:cNvSpPr>
              <a:spLocks noChangeArrowheads="1"/>
            </p:cNvSpPr>
            <p:nvPr/>
          </p:nvSpPr>
          <p:spPr bwMode="auto">
            <a:xfrm>
              <a:off x="570" y="890"/>
              <a:ext cx="76"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6879" name="Oval 47"/>
            <p:cNvSpPr>
              <a:spLocks noChangeArrowheads="1"/>
            </p:cNvSpPr>
            <p:nvPr/>
          </p:nvSpPr>
          <p:spPr bwMode="auto">
            <a:xfrm>
              <a:off x="1781" y="876"/>
              <a:ext cx="76" cy="85"/>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6880" name="Line 48"/>
            <p:cNvSpPr>
              <a:spLocks noChangeShapeType="1"/>
            </p:cNvSpPr>
            <p:nvPr/>
          </p:nvSpPr>
          <p:spPr bwMode="auto">
            <a:xfrm>
              <a:off x="612" y="981"/>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6881" name="Line 49"/>
            <p:cNvSpPr>
              <a:spLocks noChangeShapeType="1"/>
            </p:cNvSpPr>
            <p:nvPr/>
          </p:nvSpPr>
          <p:spPr bwMode="auto">
            <a:xfrm>
              <a:off x="1823" y="972"/>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6882" name="Line 50"/>
            <p:cNvSpPr>
              <a:spLocks noChangeShapeType="1"/>
            </p:cNvSpPr>
            <p:nvPr/>
          </p:nvSpPr>
          <p:spPr bwMode="auto">
            <a:xfrm>
              <a:off x="612" y="1548"/>
              <a:ext cx="543" cy="0"/>
            </a:xfrm>
            <a:prstGeom prst="line">
              <a:avLst/>
            </a:prstGeom>
            <a:noFill/>
            <a:ln w="38100">
              <a:solidFill>
                <a:schemeClr val="tx1"/>
              </a:solidFill>
              <a:round/>
              <a:headEnd/>
              <a:tailEnd/>
            </a:ln>
            <a:effectLst/>
          </p:spPr>
          <p:txBody>
            <a:bodyPr wrap="none" anchor="ctr"/>
            <a:lstStyle/>
            <a:p>
              <a:endParaRPr lang="zh-CN" altLang="en-US"/>
            </a:p>
          </p:txBody>
        </p:sp>
        <p:sp>
          <p:nvSpPr>
            <p:cNvPr id="376883" name="Line 51"/>
            <p:cNvSpPr>
              <a:spLocks noChangeShapeType="1"/>
            </p:cNvSpPr>
            <p:nvPr/>
          </p:nvSpPr>
          <p:spPr bwMode="auto">
            <a:xfrm>
              <a:off x="1238" y="1554"/>
              <a:ext cx="585" cy="0"/>
            </a:xfrm>
            <a:prstGeom prst="line">
              <a:avLst/>
            </a:prstGeom>
            <a:noFill/>
            <a:ln w="38100">
              <a:solidFill>
                <a:schemeClr val="tx1"/>
              </a:solidFill>
              <a:round/>
              <a:headEnd/>
              <a:tailEnd/>
            </a:ln>
            <a:effectLst/>
          </p:spPr>
          <p:txBody>
            <a:bodyPr wrap="none" anchor="ctr"/>
            <a:lstStyle/>
            <a:p>
              <a:endParaRPr lang="zh-CN" altLang="en-US"/>
            </a:p>
          </p:txBody>
        </p:sp>
        <p:sp>
          <p:nvSpPr>
            <p:cNvPr id="376884" name="Line 52"/>
            <p:cNvSpPr>
              <a:spLocks noChangeShapeType="1"/>
            </p:cNvSpPr>
            <p:nvPr/>
          </p:nvSpPr>
          <p:spPr bwMode="auto">
            <a:xfrm>
              <a:off x="27" y="300"/>
              <a:ext cx="2965" cy="0"/>
            </a:xfrm>
            <a:prstGeom prst="line">
              <a:avLst/>
            </a:prstGeom>
            <a:noFill/>
            <a:ln w="38100">
              <a:solidFill>
                <a:schemeClr val="tx1"/>
              </a:solidFill>
              <a:round/>
              <a:headEnd/>
              <a:tailEnd/>
            </a:ln>
            <a:effectLst/>
          </p:spPr>
          <p:txBody>
            <a:bodyPr wrap="none" anchor="ctr"/>
            <a:lstStyle/>
            <a:p>
              <a:endParaRPr lang="zh-CN" altLang="en-US"/>
            </a:p>
          </p:txBody>
        </p:sp>
        <p:sp>
          <p:nvSpPr>
            <p:cNvPr id="376885" name="Line 53"/>
            <p:cNvSpPr>
              <a:spLocks noChangeShapeType="1"/>
            </p:cNvSpPr>
            <p:nvPr/>
          </p:nvSpPr>
          <p:spPr bwMode="auto">
            <a:xfrm>
              <a:off x="27" y="300"/>
              <a:ext cx="0" cy="648"/>
            </a:xfrm>
            <a:prstGeom prst="line">
              <a:avLst/>
            </a:prstGeom>
            <a:noFill/>
            <a:ln w="38100">
              <a:solidFill>
                <a:schemeClr val="tx1"/>
              </a:solidFill>
              <a:round/>
              <a:headEnd/>
              <a:tailEnd/>
            </a:ln>
            <a:effectLst/>
          </p:spPr>
          <p:txBody>
            <a:bodyPr wrap="none" anchor="ctr"/>
            <a:lstStyle/>
            <a:p>
              <a:endParaRPr lang="zh-CN" altLang="en-US"/>
            </a:p>
          </p:txBody>
        </p:sp>
        <p:sp>
          <p:nvSpPr>
            <p:cNvPr id="376886" name="Line 54"/>
            <p:cNvSpPr>
              <a:spLocks noChangeShapeType="1"/>
            </p:cNvSpPr>
            <p:nvPr/>
          </p:nvSpPr>
          <p:spPr bwMode="auto">
            <a:xfrm>
              <a:off x="2849" y="924"/>
              <a:ext cx="352" cy="0"/>
            </a:xfrm>
            <a:prstGeom prst="line">
              <a:avLst/>
            </a:prstGeom>
            <a:noFill/>
            <a:ln w="38100">
              <a:solidFill>
                <a:schemeClr val="tx1"/>
              </a:solidFill>
              <a:round/>
              <a:headEnd/>
              <a:tailEnd/>
            </a:ln>
            <a:effectLst/>
          </p:spPr>
          <p:txBody>
            <a:bodyPr wrap="none" anchor="ctr"/>
            <a:lstStyle/>
            <a:p>
              <a:endParaRPr lang="zh-CN" altLang="en-US"/>
            </a:p>
          </p:txBody>
        </p:sp>
        <p:sp>
          <p:nvSpPr>
            <p:cNvPr id="376887" name="Line 55"/>
            <p:cNvSpPr>
              <a:spLocks noChangeShapeType="1"/>
            </p:cNvSpPr>
            <p:nvPr/>
          </p:nvSpPr>
          <p:spPr bwMode="auto">
            <a:xfrm>
              <a:off x="2992" y="300"/>
              <a:ext cx="0" cy="649"/>
            </a:xfrm>
            <a:prstGeom prst="line">
              <a:avLst/>
            </a:prstGeom>
            <a:noFill/>
            <a:ln w="38100">
              <a:solidFill>
                <a:schemeClr val="tx1"/>
              </a:solidFill>
              <a:round/>
              <a:headEnd/>
              <a:tailEnd/>
            </a:ln>
            <a:effectLst/>
          </p:spPr>
          <p:txBody>
            <a:bodyPr wrap="none" anchor="ctr"/>
            <a:lstStyle/>
            <a:p>
              <a:endParaRPr lang="zh-CN" altLang="en-US"/>
            </a:p>
          </p:txBody>
        </p:sp>
        <p:sp>
          <p:nvSpPr>
            <p:cNvPr id="376888" name="Line 56"/>
            <p:cNvSpPr>
              <a:spLocks noChangeShapeType="1"/>
            </p:cNvSpPr>
            <p:nvPr/>
          </p:nvSpPr>
          <p:spPr bwMode="auto">
            <a:xfrm>
              <a:off x="27" y="952"/>
              <a:ext cx="144" cy="0"/>
            </a:xfrm>
            <a:prstGeom prst="line">
              <a:avLst/>
            </a:prstGeom>
            <a:noFill/>
            <a:ln w="38100">
              <a:solidFill>
                <a:schemeClr val="tx1"/>
              </a:solidFill>
              <a:round/>
              <a:headEnd/>
              <a:tailEnd/>
            </a:ln>
            <a:effectLst/>
          </p:spPr>
          <p:txBody>
            <a:bodyPr wrap="none" anchor="ctr"/>
            <a:lstStyle/>
            <a:p>
              <a:endParaRPr lang="zh-CN" altLang="en-US"/>
            </a:p>
          </p:txBody>
        </p:sp>
        <p:sp>
          <p:nvSpPr>
            <p:cNvPr id="376889" name="Line 57"/>
            <p:cNvSpPr>
              <a:spLocks noChangeShapeType="1"/>
            </p:cNvSpPr>
            <p:nvPr/>
          </p:nvSpPr>
          <p:spPr bwMode="auto">
            <a:xfrm flipV="1">
              <a:off x="1364" y="684"/>
              <a:ext cx="217" cy="495"/>
            </a:xfrm>
            <a:prstGeom prst="line">
              <a:avLst/>
            </a:prstGeom>
            <a:noFill/>
            <a:ln w="38100">
              <a:solidFill>
                <a:srgbClr val="FF0000"/>
              </a:solidFill>
              <a:round/>
              <a:headEnd/>
              <a:tailEnd type="triangle" w="med" len="med"/>
            </a:ln>
            <a:effectLst/>
          </p:spPr>
          <p:txBody>
            <a:bodyPr wrap="none" anchor="ctr"/>
            <a:lstStyle/>
            <a:p>
              <a:endParaRPr lang="zh-CN" altLang="en-US"/>
            </a:p>
          </p:txBody>
        </p:sp>
        <p:sp>
          <p:nvSpPr>
            <p:cNvPr id="376890" name="Text Box 58"/>
            <p:cNvSpPr txBox="1">
              <a:spLocks noChangeArrowheads="1"/>
            </p:cNvSpPr>
            <p:nvPr/>
          </p:nvSpPr>
          <p:spPr bwMode="auto">
            <a:xfrm>
              <a:off x="1418" y="972"/>
              <a:ext cx="385"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p>
          </p:txBody>
        </p:sp>
        <p:sp>
          <p:nvSpPr>
            <p:cNvPr id="376891" name="Text Box 59"/>
            <p:cNvSpPr txBox="1">
              <a:spLocks noChangeArrowheads="1"/>
            </p:cNvSpPr>
            <p:nvPr/>
          </p:nvSpPr>
          <p:spPr bwMode="auto">
            <a:xfrm>
              <a:off x="2032" y="588"/>
              <a:ext cx="384"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r>
                <a:rPr kumimoji="1" lang="en-US" altLang="zh-CN" sz="2400" b="1" baseline="-20000">
                  <a:latin typeface="Times New Roman" pitchFamily="18" charset="0"/>
                  <a:ea typeface="楷体_GB2312" pitchFamily="49" charset="-122"/>
                </a:rPr>
                <a:t>S</a:t>
              </a:r>
            </a:p>
          </p:txBody>
        </p:sp>
        <p:sp>
          <p:nvSpPr>
            <p:cNvPr id="376892" name="Text Box 60"/>
            <p:cNvSpPr txBox="1">
              <a:spLocks noChangeArrowheads="1"/>
            </p:cNvSpPr>
            <p:nvPr/>
          </p:nvSpPr>
          <p:spPr bwMode="auto">
            <a:xfrm>
              <a:off x="1227" y="1548"/>
              <a:ext cx="271"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C</a:t>
              </a:r>
            </a:p>
          </p:txBody>
        </p:sp>
        <p:sp>
          <p:nvSpPr>
            <p:cNvPr id="376893" name="Text Box 61"/>
            <p:cNvSpPr txBox="1">
              <a:spLocks noChangeArrowheads="1"/>
            </p:cNvSpPr>
            <p:nvPr/>
          </p:nvSpPr>
          <p:spPr bwMode="auto">
            <a:xfrm>
              <a:off x="1803" y="876"/>
              <a:ext cx="342"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A</a:t>
              </a:r>
            </a:p>
          </p:txBody>
        </p:sp>
        <p:sp>
          <p:nvSpPr>
            <p:cNvPr id="376894" name="Oval 62"/>
            <p:cNvSpPr>
              <a:spLocks noChangeArrowheads="1"/>
            </p:cNvSpPr>
            <p:nvPr/>
          </p:nvSpPr>
          <p:spPr bwMode="auto">
            <a:xfrm>
              <a:off x="2951" y="876"/>
              <a:ext cx="74"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6895" name="Text Box 63"/>
            <p:cNvSpPr txBox="1">
              <a:spLocks noChangeArrowheads="1"/>
            </p:cNvSpPr>
            <p:nvPr/>
          </p:nvSpPr>
          <p:spPr bwMode="auto">
            <a:xfrm>
              <a:off x="2827" y="924"/>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a:t>
              </a:r>
            </a:p>
          </p:txBody>
        </p:sp>
        <p:sp>
          <p:nvSpPr>
            <p:cNvPr id="376896" name="Rectangle 64"/>
            <p:cNvSpPr>
              <a:spLocks noChangeArrowheads="1"/>
            </p:cNvSpPr>
            <p:nvPr/>
          </p:nvSpPr>
          <p:spPr bwMode="auto">
            <a:xfrm>
              <a:off x="1320" y="806"/>
              <a:ext cx="252" cy="234"/>
            </a:xfrm>
            <a:prstGeom prst="rect">
              <a:avLst/>
            </a:prstGeom>
            <a:noFill/>
            <a:ln w="38100">
              <a:solidFill>
                <a:srgbClr val="FF0000"/>
              </a:solidFill>
              <a:miter lim="800000"/>
              <a:headEnd/>
              <a:tailEnd/>
            </a:ln>
            <a:effectLst/>
          </p:spPr>
          <p:txBody>
            <a:bodyPr lIns="90000" tIns="46800" rIns="90000" bIns="46800" anchor="ctr">
              <a:spAutoFit/>
            </a:bodyPr>
            <a:lstStyle/>
            <a:p>
              <a:endParaRPr lang="zh-CN" altLang="en-US"/>
            </a:p>
          </p:txBody>
        </p:sp>
        <p:sp>
          <p:nvSpPr>
            <p:cNvPr id="376897" name="Text Box 65"/>
            <p:cNvSpPr txBox="1">
              <a:spLocks noChangeArrowheads="1"/>
            </p:cNvSpPr>
            <p:nvPr/>
          </p:nvSpPr>
          <p:spPr bwMode="auto">
            <a:xfrm>
              <a:off x="36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o1</a:t>
              </a:r>
            </a:p>
          </p:txBody>
        </p:sp>
        <p:sp>
          <p:nvSpPr>
            <p:cNvPr id="376898" name="Text Box 66"/>
            <p:cNvSpPr txBox="1">
              <a:spLocks noChangeArrowheads="1"/>
            </p:cNvSpPr>
            <p:nvPr/>
          </p:nvSpPr>
          <p:spPr bwMode="auto">
            <a:xfrm>
              <a:off x="100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o2</a:t>
              </a:r>
            </a:p>
          </p:txBody>
        </p:sp>
        <p:sp>
          <p:nvSpPr>
            <p:cNvPr id="376899" name="Text Box 67"/>
            <p:cNvSpPr txBox="1">
              <a:spLocks noChangeArrowheads="1"/>
            </p:cNvSpPr>
            <p:nvPr/>
          </p:nvSpPr>
          <p:spPr bwMode="auto">
            <a:xfrm>
              <a:off x="1611" y="588"/>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R</a:t>
              </a:r>
            </a:p>
          </p:txBody>
        </p:sp>
        <p:sp>
          <p:nvSpPr>
            <p:cNvPr id="376900" name="Rectangle 68"/>
            <p:cNvSpPr>
              <a:spLocks noChangeArrowheads="1"/>
            </p:cNvSpPr>
            <p:nvPr/>
          </p:nvSpPr>
          <p:spPr bwMode="auto">
            <a:xfrm>
              <a:off x="1179" y="1308"/>
              <a:ext cx="232" cy="292"/>
            </a:xfrm>
            <a:prstGeom prst="rect">
              <a:avLst/>
            </a:prstGeom>
            <a:noFill/>
            <a:ln w="28575">
              <a:noFill/>
              <a:miter lim="800000"/>
              <a:headEnd/>
              <a:tailEnd/>
            </a:ln>
            <a:effectLst/>
          </p:spPr>
          <p:txBody>
            <a:bodyPr wrap="none" lIns="90000" tIns="46800" rIns="90000" bIns="46800">
              <a:spAutoFit/>
            </a:bodyPr>
            <a:lstStyle/>
            <a:p>
              <a:r>
                <a:rPr kumimoji="1" lang="zh-CN" altLang="en-US" sz="2400" b="1">
                  <a:solidFill>
                    <a:srgbClr val="FF00FF"/>
                  </a:solidFill>
                  <a:latin typeface="Times New Roman" pitchFamily="18" charset="0"/>
                </a:rPr>
                <a:t>＋</a:t>
              </a:r>
            </a:p>
          </p:txBody>
        </p:sp>
        <p:sp>
          <p:nvSpPr>
            <p:cNvPr id="376901" name="Rectangle 69"/>
            <p:cNvSpPr>
              <a:spLocks noChangeArrowheads="1"/>
            </p:cNvSpPr>
            <p:nvPr/>
          </p:nvSpPr>
          <p:spPr bwMode="auto">
            <a:xfrm>
              <a:off x="891" y="1308"/>
              <a:ext cx="208" cy="253"/>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FF00FF"/>
                  </a:solidFill>
                  <a:latin typeface="Times New Roman" pitchFamily="18" charset="0"/>
                </a:rPr>
                <a:t>－</a:t>
              </a:r>
            </a:p>
          </p:txBody>
        </p:sp>
        <p:sp>
          <p:nvSpPr>
            <p:cNvPr id="376902" name="Rectangle 70"/>
            <p:cNvSpPr>
              <a:spLocks noChangeArrowheads="1"/>
            </p:cNvSpPr>
            <p:nvPr/>
          </p:nvSpPr>
          <p:spPr bwMode="auto">
            <a:xfrm>
              <a:off x="2064" y="818"/>
              <a:ext cx="86" cy="234"/>
            </a:xfrm>
            <a:prstGeom prst="rect">
              <a:avLst/>
            </a:prstGeom>
            <a:noFill/>
            <a:ln w="34925">
              <a:solidFill>
                <a:schemeClr val="tx1"/>
              </a:solidFill>
              <a:miter lim="800000"/>
              <a:headEnd/>
              <a:tailEnd/>
            </a:ln>
            <a:effectLst/>
          </p:spPr>
          <p:txBody>
            <a:bodyPr wrap="none" lIns="90000" tIns="46800" rIns="90000" bIns="46800" anchor="ctr">
              <a:spAutoFit/>
            </a:bodyPr>
            <a:lstStyle/>
            <a:p>
              <a:endParaRPr lang="zh-CN" altLang="en-US"/>
            </a:p>
          </p:txBody>
        </p:sp>
        <p:sp>
          <p:nvSpPr>
            <p:cNvPr id="376903" name="Line 71"/>
            <p:cNvSpPr>
              <a:spLocks noChangeShapeType="1"/>
            </p:cNvSpPr>
            <p:nvPr/>
          </p:nvSpPr>
          <p:spPr bwMode="auto">
            <a:xfrm>
              <a:off x="2290" y="935"/>
              <a:ext cx="27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76904" name="Line 72"/>
          <p:cNvSpPr>
            <a:spLocks noChangeShapeType="1"/>
          </p:cNvSpPr>
          <p:nvPr/>
        </p:nvSpPr>
        <p:spPr bwMode="auto">
          <a:xfrm>
            <a:off x="2063751" y="2173288"/>
            <a:ext cx="1151467" cy="0"/>
          </a:xfrm>
          <a:prstGeom prst="line">
            <a:avLst/>
          </a:prstGeom>
          <a:noFill/>
          <a:ln w="57150">
            <a:solidFill>
              <a:srgbClr val="FF3300"/>
            </a:solidFill>
            <a:round/>
            <a:headEnd/>
            <a:tailEnd type="triangle" w="med" len="med"/>
          </a:ln>
          <a:effectLst/>
        </p:spPr>
        <p:txBody>
          <a:bodyPr wrap="none" lIns="90000" tIns="46800" rIns="90000" bIns="46800">
            <a:spAutoFit/>
          </a:bodyPr>
          <a:lstStyle/>
          <a:p>
            <a:endParaRPr lang="zh-CN" altLang="en-US"/>
          </a:p>
        </p:txBody>
      </p:sp>
      <p:grpSp>
        <p:nvGrpSpPr>
          <p:cNvPr id="12" name="Group 73"/>
          <p:cNvGrpSpPr>
            <a:grpSpLocks/>
          </p:cNvGrpSpPr>
          <p:nvPr/>
        </p:nvGrpSpPr>
        <p:grpSpPr bwMode="auto">
          <a:xfrm>
            <a:off x="6671733" y="504826"/>
            <a:ext cx="5520267" cy="5876925"/>
            <a:chOff x="3198" y="0"/>
            <a:chExt cx="2520" cy="3702"/>
          </a:xfrm>
        </p:grpSpPr>
        <p:grpSp>
          <p:nvGrpSpPr>
            <p:cNvPr id="13" name="Group 74"/>
            <p:cNvGrpSpPr>
              <a:grpSpLocks/>
            </p:cNvGrpSpPr>
            <p:nvPr/>
          </p:nvGrpSpPr>
          <p:grpSpPr bwMode="auto">
            <a:xfrm>
              <a:off x="3198" y="0"/>
              <a:ext cx="2520" cy="3702"/>
              <a:chOff x="3041" y="0"/>
              <a:chExt cx="2695" cy="3720"/>
            </a:xfrm>
          </p:grpSpPr>
          <p:grpSp>
            <p:nvGrpSpPr>
              <p:cNvPr id="14" name="Group 75"/>
              <p:cNvGrpSpPr>
                <a:grpSpLocks/>
              </p:cNvGrpSpPr>
              <p:nvPr/>
            </p:nvGrpSpPr>
            <p:grpSpPr bwMode="auto">
              <a:xfrm>
                <a:off x="3041" y="0"/>
                <a:ext cx="2689" cy="2586"/>
                <a:chOff x="2567" y="111"/>
                <a:chExt cx="2689" cy="2586"/>
              </a:xfrm>
            </p:grpSpPr>
            <p:grpSp>
              <p:nvGrpSpPr>
                <p:cNvPr id="15" name="Group 76"/>
                <p:cNvGrpSpPr>
                  <a:grpSpLocks/>
                </p:cNvGrpSpPr>
                <p:nvPr/>
              </p:nvGrpSpPr>
              <p:grpSpPr bwMode="auto">
                <a:xfrm>
                  <a:off x="2616" y="111"/>
                  <a:ext cx="2640" cy="886"/>
                  <a:chOff x="2598" y="75"/>
                  <a:chExt cx="2640" cy="886"/>
                </a:xfrm>
              </p:grpSpPr>
              <p:sp>
                <p:nvSpPr>
                  <p:cNvPr id="376909" name="Line 77"/>
                  <p:cNvSpPr>
                    <a:spLocks noChangeShapeType="1"/>
                  </p:cNvSpPr>
                  <p:nvPr/>
                </p:nvSpPr>
                <p:spPr bwMode="auto">
                  <a:xfrm>
                    <a:off x="2836" y="746"/>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6910" name="Line 78"/>
                  <p:cNvSpPr>
                    <a:spLocks noChangeShapeType="1"/>
                  </p:cNvSpPr>
                  <p:nvPr/>
                </p:nvSpPr>
                <p:spPr bwMode="auto">
                  <a:xfrm flipV="1">
                    <a:off x="2963" y="2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6911" name="Text Box 79"/>
                  <p:cNvSpPr txBox="1">
                    <a:spLocks noChangeArrowheads="1"/>
                  </p:cNvSpPr>
                  <p:nvPr/>
                </p:nvSpPr>
                <p:spPr bwMode="auto">
                  <a:xfrm>
                    <a:off x="2800" y="727"/>
                    <a:ext cx="273" cy="234"/>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6912" name="Text Box 80"/>
                  <p:cNvSpPr txBox="1">
                    <a:spLocks noChangeArrowheads="1"/>
                  </p:cNvSpPr>
                  <p:nvPr/>
                </p:nvSpPr>
                <p:spPr bwMode="auto">
                  <a:xfrm>
                    <a:off x="4948" y="565"/>
                    <a:ext cx="290"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6913" name="Text Box 81"/>
                  <p:cNvSpPr txBox="1">
                    <a:spLocks noChangeArrowheads="1"/>
                  </p:cNvSpPr>
                  <p:nvPr/>
                </p:nvSpPr>
                <p:spPr bwMode="auto">
                  <a:xfrm>
                    <a:off x="2598" y="75"/>
                    <a:ext cx="435"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endParaRPr kumimoji="1" lang="en-US" altLang="zh-CN" sz="3200" b="1">
                      <a:latin typeface="Times New Roman" pitchFamily="18" charset="0"/>
                      <a:ea typeface="楷体_GB2312" pitchFamily="49" charset="-122"/>
                    </a:endParaRPr>
                  </a:p>
                </p:txBody>
              </p:sp>
            </p:grpSp>
            <p:grpSp>
              <p:nvGrpSpPr>
                <p:cNvPr id="16" name="Group 82"/>
                <p:cNvGrpSpPr>
                  <a:grpSpLocks/>
                </p:cNvGrpSpPr>
                <p:nvPr/>
              </p:nvGrpSpPr>
              <p:grpSpPr bwMode="auto">
                <a:xfrm>
                  <a:off x="2567" y="1822"/>
                  <a:ext cx="2689" cy="875"/>
                  <a:chOff x="2549" y="1786"/>
                  <a:chExt cx="2689" cy="875"/>
                </a:xfrm>
              </p:grpSpPr>
              <p:sp>
                <p:nvSpPr>
                  <p:cNvPr id="376915" name="Line 83"/>
                  <p:cNvSpPr>
                    <a:spLocks noChangeShapeType="1"/>
                  </p:cNvSpPr>
                  <p:nvPr/>
                </p:nvSpPr>
                <p:spPr bwMode="auto">
                  <a:xfrm>
                    <a:off x="2836" y="2446"/>
                    <a:ext cx="2055"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6916" name="Line 84"/>
                  <p:cNvSpPr>
                    <a:spLocks noChangeShapeType="1"/>
                  </p:cNvSpPr>
                  <p:nvPr/>
                </p:nvSpPr>
                <p:spPr bwMode="auto">
                  <a:xfrm flipV="1">
                    <a:off x="2963" y="19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6917" name="Text Box 85"/>
                  <p:cNvSpPr txBox="1">
                    <a:spLocks noChangeArrowheads="1"/>
                  </p:cNvSpPr>
                  <p:nvPr/>
                </p:nvSpPr>
                <p:spPr bwMode="auto">
                  <a:xfrm>
                    <a:off x="2800" y="2427"/>
                    <a:ext cx="273" cy="234"/>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6918" name="Text Box 86"/>
                  <p:cNvSpPr txBox="1">
                    <a:spLocks noChangeArrowheads="1"/>
                  </p:cNvSpPr>
                  <p:nvPr/>
                </p:nvSpPr>
                <p:spPr bwMode="auto">
                  <a:xfrm>
                    <a:off x="4948" y="2265"/>
                    <a:ext cx="290"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6919" name="Text Box 87"/>
                  <p:cNvSpPr txBox="1">
                    <a:spLocks noChangeArrowheads="1"/>
                  </p:cNvSpPr>
                  <p:nvPr/>
                </p:nvSpPr>
                <p:spPr bwMode="auto">
                  <a:xfrm>
                    <a:off x="2549" y="1786"/>
                    <a:ext cx="544"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600" b="1">
                        <a:latin typeface="Times New Roman" pitchFamily="18" charset="0"/>
                        <a:ea typeface="楷体_GB2312" pitchFamily="49" charset="-122"/>
                      </a:rPr>
                      <a:t>2</a:t>
                    </a:r>
                    <a:endParaRPr kumimoji="1" lang="en-US" altLang="zh-CN" sz="3200" b="1">
                      <a:latin typeface="Times New Roman" pitchFamily="18" charset="0"/>
                      <a:ea typeface="楷体_GB2312" pitchFamily="49" charset="-122"/>
                    </a:endParaRPr>
                  </a:p>
                </p:txBody>
              </p:sp>
            </p:grpSp>
            <p:grpSp>
              <p:nvGrpSpPr>
                <p:cNvPr id="17" name="Group 88"/>
                <p:cNvGrpSpPr>
                  <a:grpSpLocks/>
                </p:cNvGrpSpPr>
                <p:nvPr/>
              </p:nvGrpSpPr>
              <p:grpSpPr bwMode="auto">
                <a:xfrm>
                  <a:off x="2572" y="955"/>
                  <a:ext cx="2684" cy="891"/>
                  <a:chOff x="2554" y="919"/>
                  <a:chExt cx="2684" cy="891"/>
                </a:xfrm>
              </p:grpSpPr>
              <p:sp>
                <p:nvSpPr>
                  <p:cNvPr id="376921" name="Line 89"/>
                  <p:cNvSpPr>
                    <a:spLocks noChangeShapeType="1"/>
                  </p:cNvSpPr>
                  <p:nvPr/>
                </p:nvSpPr>
                <p:spPr bwMode="auto">
                  <a:xfrm>
                    <a:off x="2836" y="1595"/>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6922" name="Line 90"/>
                  <p:cNvSpPr>
                    <a:spLocks noChangeShapeType="1"/>
                  </p:cNvSpPr>
                  <p:nvPr/>
                </p:nvSpPr>
                <p:spPr bwMode="auto">
                  <a:xfrm flipV="1">
                    <a:off x="2963" y="1105"/>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6923" name="Text Box 91"/>
                  <p:cNvSpPr txBox="1">
                    <a:spLocks noChangeArrowheads="1"/>
                  </p:cNvSpPr>
                  <p:nvPr/>
                </p:nvSpPr>
                <p:spPr bwMode="auto">
                  <a:xfrm>
                    <a:off x="2800" y="1576"/>
                    <a:ext cx="273" cy="234"/>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6924" name="Text Box 92"/>
                  <p:cNvSpPr txBox="1">
                    <a:spLocks noChangeArrowheads="1"/>
                  </p:cNvSpPr>
                  <p:nvPr/>
                </p:nvSpPr>
                <p:spPr bwMode="auto">
                  <a:xfrm>
                    <a:off x="4948" y="1414"/>
                    <a:ext cx="290"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6925" name="Text Box 93"/>
                  <p:cNvSpPr txBox="1">
                    <a:spLocks noChangeArrowheads="1"/>
                  </p:cNvSpPr>
                  <p:nvPr/>
                </p:nvSpPr>
                <p:spPr bwMode="auto">
                  <a:xfrm>
                    <a:off x="2554" y="919"/>
                    <a:ext cx="454"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400" b="1">
                        <a:latin typeface="Times New Roman" pitchFamily="18" charset="0"/>
                        <a:ea typeface="楷体_GB2312" pitchFamily="49" charset="-122"/>
                      </a:rPr>
                      <a:t>1</a:t>
                    </a:r>
                    <a:endParaRPr kumimoji="1" lang="en-US" altLang="zh-CN" sz="3200" b="1">
                      <a:latin typeface="Times New Roman" pitchFamily="18" charset="0"/>
                      <a:ea typeface="楷体_GB2312" pitchFamily="49" charset="-122"/>
                    </a:endParaRPr>
                  </a:p>
                </p:txBody>
              </p:sp>
            </p:grpSp>
            <p:sp>
              <p:nvSpPr>
                <p:cNvPr id="376926" name="Line 94"/>
                <p:cNvSpPr>
                  <a:spLocks noChangeShapeType="1"/>
                </p:cNvSpPr>
                <p:nvPr/>
              </p:nvSpPr>
              <p:spPr bwMode="auto">
                <a:xfrm>
                  <a:off x="2990" y="727"/>
                  <a:ext cx="419" cy="0"/>
                </a:xfrm>
                <a:prstGeom prst="line">
                  <a:avLst/>
                </a:prstGeom>
                <a:noFill/>
                <a:ln w="57150">
                  <a:solidFill>
                    <a:srgbClr val="FF3300"/>
                  </a:solidFill>
                  <a:round/>
                  <a:headEnd/>
                  <a:tailEnd/>
                </a:ln>
                <a:effectLst/>
              </p:spPr>
              <p:txBody>
                <a:bodyPr wrap="none" anchor="ctr"/>
                <a:lstStyle/>
                <a:p>
                  <a:endParaRPr lang="zh-CN" altLang="en-US"/>
                </a:p>
              </p:txBody>
            </p:sp>
            <p:sp>
              <p:nvSpPr>
                <p:cNvPr id="376927" name="Line 95"/>
                <p:cNvSpPr>
                  <a:spLocks noChangeShapeType="1"/>
                </p:cNvSpPr>
                <p:nvPr/>
              </p:nvSpPr>
              <p:spPr bwMode="auto">
                <a:xfrm>
                  <a:off x="2978" y="1282"/>
                  <a:ext cx="419" cy="0"/>
                </a:xfrm>
                <a:prstGeom prst="line">
                  <a:avLst/>
                </a:prstGeom>
                <a:noFill/>
                <a:ln w="38100">
                  <a:solidFill>
                    <a:srgbClr val="FF3300"/>
                  </a:solidFill>
                  <a:round/>
                  <a:headEnd/>
                  <a:tailEnd/>
                </a:ln>
                <a:effectLst/>
              </p:spPr>
              <p:txBody>
                <a:bodyPr wrap="none" anchor="ctr"/>
                <a:lstStyle/>
                <a:p>
                  <a:endParaRPr lang="zh-CN" altLang="en-US"/>
                </a:p>
              </p:txBody>
            </p:sp>
            <p:sp>
              <p:nvSpPr>
                <p:cNvPr id="376928" name="Line 96"/>
                <p:cNvSpPr>
                  <a:spLocks noChangeShapeType="1"/>
                </p:cNvSpPr>
                <p:nvPr/>
              </p:nvSpPr>
              <p:spPr bwMode="auto">
                <a:xfrm>
                  <a:off x="2984" y="2431"/>
                  <a:ext cx="419"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18" name="Group 97"/>
              <p:cNvGrpSpPr>
                <a:grpSpLocks/>
              </p:cNvGrpSpPr>
              <p:nvPr/>
            </p:nvGrpSpPr>
            <p:grpSpPr bwMode="auto">
              <a:xfrm>
                <a:off x="3076" y="2556"/>
                <a:ext cx="2660" cy="1164"/>
                <a:chOff x="3076" y="2556"/>
                <a:chExt cx="2660" cy="1164"/>
              </a:xfrm>
            </p:grpSpPr>
            <p:grpSp>
              <p:nvGrpSpPr>
                <p:cNvPr id="19" name="Group 98"/>
                <p:cNvGrpSpPr>
                  <a:grpSpLocks/>
                </p:cNvGrpSpPr>
                <p:nvPr/>
              </p:nvGrpSpPr>
              <p:grpSpPr bwMode="auto">
                <a:xfrm>
                  <a:off x="3076" y="2556"/>
                  <a:ext cx="2660" cy="1164"/>
                  <a:chOff x="2578" y="2651"/>
                  <a:chExt cx="2660" cy="1164"/>
                </a:xfrm>
              </p:grpSpPr>
              <p:sp>
                <p:nvSpPr>
                  <p:cNvPr id="376931" name="Line 99"/>
                  <p:cNvSpPr>
                    <a:spLocks noChangeShapeType="1"/>
                  </p:cNvSpPr>
                  <p:nvPr/>
                </p:nvSpPr>
                <p:spPr bwMode="auto">
                  <a:xfrm>
                    <a:off x="2836" y="3323"/>
                    <a:ext cx="2109"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6932" name="Line 100"/>
                  <p:cNvSpPr>
                    <a:spLocks noChangeShapeType="1"/>
                  </p:cNvSpPr>
                  <p:nvPr/>
                </p:nvSpPr>
                <p:spPr bwMode="auto">
                  <a:xfrm flipV="1">
                    <a:off x="2963" y="2833"/>
                    <a:ext cx="0" cy="982"/>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6933" name="Text Box 101"/>
                  <p:cNvSpPr txBox="1">
                    <a:spLocks noChangeArrowheads="1"/>
                  </p:cNvSpPr>
                  <p:nvPr/>
                </p:nvSpPr>
                <p:spPr bwMode="auto">
                  <a:xfrm>
                    <a:off x="2800" y="3304"/>
                    <a:ext cx="273" cy="233"/>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6934" name="Text Box 102"/>
                  <p:cNvSpPr txBox="1">
                    <a:spLocks noChangeArrowheads="1"/>
                  </p:cNvSpPr>
                  <p:nvPr/>
                </p:nvSpPr>
                <p:spPr bwMode="auto">
                  <a:xfrm>
                    <a:off x="4948" y="3142"/>
                    <a:ext cx="290" cy="370"/>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6935" name="Text Box 103"/>
                  <p:cNvSpPr txBox="1">
                    <a:spLocks noChangeArrowheads="1"/>
                  </p:cNvSpPr>
                  <p:nvPr/>
                </p:nvSpPr>
                <p:spPr bwMode="auto">
                  <a:xfrm>
                    <a:off x="2578" y="2651"/>
                    <a:ext cx="471"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baseline="-25000">
                        <a:latin typeface="Times New Roman" pitchFamily="18" charset="0"/>
                        <a:ea typeface="楷体_GB2312" pitchFamily="49" charset="-122"/>
                      </a:rPr>
                      <a:t>R</a:t>
                    </a:r>
                    <a:endParaRPr kumimoji="1" lang="en-US" altLang="zh-CN" sz="3200" b="1" baseline="-25000">
                      <a:latin typeface="Times New Roman" pitchFamily="18" charset="0"/>
                      <a:ea typeface="楷体_GB2312" pitchFamily="49" charset="-122"/>
                    </a:endParaRPr>
                  </a:p>
                </p:txBody>
              </p:sp>
            </p:grpSp>
            <p:sp>
              <p:nvSpPr>
                <p:cNvPr id="376936" name="Text Box 104"/>
                <p:cNvSpPr txBox="1">
                  <a:spLocks noChangeArrowheads="1"/>
                </p:cNvSpPr>
                <p:nvPr/>
              </p:nvSpPr>
              <p:spPr bwMode="auto">
                <a:xfrm>
                  <a:off x="3116" y="2934"/>
                  <a:ext cx="399" cy="292"/>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V</a:t>
                  </a:r>
                  <a:r>
                    <a:rPr kumimoji="1" lang="en-US" altLang="zh-CN" sz="1400" b="1">
                      <a:latin typeface="Times New Roman" pitchFamily="18" charset="0"/>
                      <a:ea typeface="楷体_GB2312" pitchFamily="49" charset="-122"/>
                    </a:rPr>
                    <a:t>th</a:t>
                  </a:r>
                  <a:endParaRPr kumimoji="1" lang="en-US" altLang="zh-CN" sz="2400" b="1">
                    <a:latin typeface="Times New Roman" pitchFamily="18" charset="0"/>
                    <a:ea typeface="楷体_GB2312" pitchFamily="49" charset="-122"/>
                  </a:endParaRPr>
                </a:p>
              </p:txBody>
            </p:sp>
            <p:sp>
              <p:nvSpPr>
                <p:cNvPr id="376937" name="Line 105"/>
                <p:cNvSpPr>
                  <a:spLocks noChangeShapeType="1"/>
                </p:cNvSpPr>
                <p:nvPr/>
              </p:nvSpPr>
              <p:spPr bwMode="auto">
                <a:xfrm>
                  <a:off x="3463" y="3079"/>
                  <a:ext cx="1655" cy="0"/>
                </a:xfrm>
                <a:prstGeom prst="line">
                  <a:avLst/>
                </a:prstGeom>
                <a:noFill/>
                <a:ln w="28575" cap="rnd">
                  <a:solidFill>
                    <a:schemeClr val="tx1"/>
                  </a:solidFill>
                  <a:prstDash val="sysDot"/>
                  <a:round/>
                  <a:headEnd/>
                  <a:tailEnd/>
                </a:ln>
                <a:effectLst/>
              </p:spPr>
              <p:txBody>
                <a:bodyPr wrap="none" anchor="ctr"/>
                <a:lstStyle/>
                <a:p>
                  <a:endParaRPr lang="zh-CN" altLang="en-US"/>
                </a:p>
              </p:txBody>
            </p:sp>
          </p:grpSp>
        </p:grpSp>
        <p:grpSp>
          <p:nvGrpSpPr>
            <p:cNvPr id="20" name="Group 106"/>
            <p:cNvGrpSpPr>
              <a:grpSpLocks/>
            </p:cNvGrpSpPr>
            <p:nvPr/>
          </p:nvGrpSpPr>
          <p:grpSpPr bwMode="auto">
            <a:xfrm>
              <a:off x="3580" y="2873"/>
              <a:ext cx="402" cy="185"/>
              <a:chOff x="3174" y="2280"/>
              <a:chExt cx="429" cy="186"/>
            </a:xfrm>
          </p:grpSpPr>
          <p:sp>
            <p:nvSpPr>
              <p:cNvPr id="376939" name="Line 107"/>
              <p:cNvSpPr>
                <a:spLocks noChangeShapeType="1"/>
              </p:cNvSpPr>
              <p:nvPr/>
            </p:nvSpPr>
            <p:spPr bwMode="auto">
              <a:xfrm>
                <a:off x="3174" y="2280"/>
                <a:ext cx="36" cy="39"/>
              </a:xfrm>
              <a:prstGeom prst="line">
                <a:avLst/>
              </a:prstGeom>
              <a:noFill/>
              <a:ln w="38100">
                <a:solidFill>
                  <a:srgbClr val="FF3300"/>
                </a:solidFill>
                <a:round/>
                <a:headEnd/>
                <a:tailEnd/>
              </a:ln>
              <a:effectLst/>
            </p:spPr>
            <p:txBody>
              <a:bodyPr wrap="none" anchor="ctr"/>
              <a:lstStyle/>
              <a:p>
                <a:endParaRPr lang="zh-CN" altLang="en-US"/>
              </a:p>
            </p:txBody>
          </p:sp>
          <p:sp>
            <p:nvSpPr>
              <p:cNvPr id="376940" name="Line 108"/>
              <p:cNvSpPr>
                <a:spLocks noChangeShapeType="1"/>
              </p:cNvSpPr>
              <p:nvPr/>
            </p:nvSpPr>
            <p:spPr bwMode="auto">
              <a:xfrm>
                <a:off x="3198" y="2310"/>
                <a:ext cx="42" cy="42"/>
              </a:xfrm>
              <a:prstGeom prst="line">
                <a:avLst/>
              </a:prstGeom>
              <a:noFill/>
              <a:ln w="57150">
                <a:solidFill>
                  <a:srgbClr val="FF3300"/>
                </a:solidFill>
                <a:round/>
                <a:headEnd/>
                <a:tailEnd/>
              </a:ln>
              <a:effectLst/>
            </p:spPr>
            <p:txBody>
              <a:bodyPr wrap="none" anchor="ctr"/>
              <a:lstStyle/>
              <a:p>
                <a:endParaRPr lang="zh-CN" altLang="en-US"/>
              </a:p>
            </p:txBody>
          </p:sp>
          <p:sp>
            <p:nvSpPr>
              <p:cNvPr id="376941" name="Line 109"/>
              <p:cNvSpPr>
                <a:spLocks noChangeShapeType="1"/>
              </p:cNvSpPr>
              <p:nvPr/>
            </p:nvSpPr>
            <p:spPr bwMode="auto">
              <a:xfrm>
                <a:off x="3234" y="2349"/>
                <a:ext cx="54" cy="33"/>
              </a:xfrm>
              <a:prstGeom prst="line">
                <a:avLst/>
              </a:prstGeom>
              <a:noFill/>
              <a:ln w="38100">
                <a:solidFill>
                  <a:srgbClr val="FF3300"/>
                </a:solidFill>
                <a:round/>
                <a:headEnd/>
                <a:tailEnd/>
              </a:ln>
              <a:effectLst/>
            </p:spPr>
            <p:txBody>
              <a:bodyPr wrap="none" anchor="ctr"/>
              <a:lstStyle/>
              <a:p>
                <a:endParaRPr lang="zh-CN" altLang="en-US"/>
              </a:p>
            </p:txBody>
          </p:sp>
          <p:sp>
            <p:nvSpPr>
              <p:cNvPr id="376942" name="Line 110"/>
              <p:cNvSpPr>
                <a:spLocks noChangeShapeType="1"/>
              </p:cNvSpPr>
              <p:nvPr/>
            </p:nvSpPr>
            <p:spPr bwMode="auto">
              <a:xfrm>
                <a:off x="3273" y="2373"/>
                <a:ext cx="39" cy="24"/>
              </a:xfrm>
              <a:prstGeom prst="line">
                <a:avLst/>
              </a:prstGeom>
              <a:noFill/>
              <a:ln w="38100">
                <a:solidFill>
                  <a:srgbClr val="FF3300"/>
                </a:solidFill>
                <a:round/>
                <a:headEnd/>
                <a:tailEnd/>
              </a:ln>
              <a:effectLst/>
            </p:spPr>
            <p:txBody>
              <a:bodyPr wrap="none" anchor="ctr"/>
              <a:lstStyle/>
              <a:p>
                <a:endParaRPr lang="zh-CN" altLang="en-US"/>
              </a:p>
            </p:txBody>
          </p:sp>
          <p:sp>
            <p:nvSpPr>
              <p:cNvPr id="376943" name="Line 111"/>
              <p:cNvSpPr>
                <a:spLocks noChangeShapeType="1"/>
              </p:cNvSpPr>
              <p:nvPr/>
            </p:nvSpPr>
            <p:spPr bwMode="auto">
              <a:xfrm>
                <a:off x="3300" y="2388"/>
                <a:ext cx="36" cy="21"/>
              </a:xfrm>
              <a:prstGeom prst="line">
                <a:avLst/>
              </a:prstGeom>
              <a:noFill/>
              <a:ln w="38100">
                <a:solidFill>
                  <a:srgbClr val="FF3300"/>
                </a:solidFill>
                <a:round/>
                <a:headEnd/>
                <a:tailEnd/>
              </a:ln>
              <a:effectLst/>
            </p:spPr>
            <p:txBody>
              <a:bodyPr wrap="none" anchor="ctr"/>
              <a:lstStyle/>
              <a:p>
                <a:endParaRPr lang="zh-CN" altLang="en-US"/>
              </a:p>
            </p:txBody>
          </p:sp>
          <p:sp>
            <p:nvSpPr>
              <p:cNvPr id="376944" name="Line 112"/>
              <p:cNvSpPr>
                <a:spLocks noChangeShapeType="1"/>
              </p:cNvSpPr>
              <p:nvPr/>
            </p:nvSpPr>
            <p:spPr bwMode="auto">
              <a:xfrm>
                <a:off x="3327" y="2400"/>
                <a:ext cx="27" cy="18"/>
              </a:xfrm>
              <a:prstGeom prst="line">
                <a:avLst/>
              </a:prstGeom>
              <a:noFill/>
              <a:ln w="57150">
                <a:solidFill>
                  <a:srgbClr val="FF3300"/>
                </a:solidFill>
                <a:round/>
                <a:headEnd/>
                <a:tailEnd/>
              </a:ln>
              <a:effectLst/>
            </p:spPr>
            <p:txBody>
              <a:bodyPr wrap="none" anchor="ctr"/>
              <a:lstStyle/>
              <a:p>
                <a:endParaRPr lang="zh-CN" altLang="en-US"/>
              </a:p>
            </p:txBody>
          </p:sp>
          <p:sp>
            <p:nvSpPr>
              <p:cNvPr id="376945" name="Line 113"/>
              <p:cNvSpPr>
                <a:spLocks noChangeShapeType="1"/>
              </p:cNvSpPr>
              <p:nvPr/>
            </p:nvSpPr>
            <p:spPr bwMode="auto">
              <a:xfrm>
                <a:off x="3348" y="2412"/>
                <a:ext cx="33" cy="15"/>
              </a:xfrm>
              <a:prstGeom prst="line">
                <a:avLst/>
              </a:prstGeom>
              <a:noFill/>
              <a:ln w="38100">
                <a:solidFill>
                  <a:srgbClr val="FF3300"/>
                </a:solidFill>
                <a:round/>
                <a:headEnd/>
                <a:tailEnd/>
              </a:ln>
              <a:effectLst/>
            </p:spPr>
            <p:txBody>
              <a:bodyPr wrap="none" anchor="ctr"/>
              <a:lstStyle/>
              <a:p>
                <a:endParaRPr lang="zh-CN" altLang="en-US"/>
              </a:p>
            </p:txBody>
          </p:sp>
          <p:sp>
            <p:nvSpPr>
              <p:cNvPr id="376946" name="Line 114"/>
              <p:cNvSpPr>
                <a:spLocks noChangeShapeType="1"/>
              </p:cNvSpPr>
              <p:nvPr/>
            </p:nvSpPr>
            <p:spPr bwMode="auto">
              <a:xfrm>
                <a:off x="3372" y="2424"/>
                <a:ext cx="36" cy="12"/>
              </a:xfrm>
              <a:prstGeom prst="line">
                <a:avLst/>
              </a:prstGeom>
              <a:noFill/>
              <a:ln w="38100">
                <a:solidFill>
                  <a:srgbClr val="FF3300"/>
                </a:solidFill>
                <a:round/>
                <a:headEnd/>
                <a:tailEnd/>
              </a:ln>
              <a:effectLst/>
            </p:spPr>
            <p:txBody>
              <a:bodyPr wrap="none" anchor="ctr"/>
              <a:lstStyle/>
              <a:p>
                <a:endParaRPr lang="zh-CN" altLang="en-US"/>
              </a:p>
            </p:txBody>
          </p:sp>
          <p:sp>
            <p:nvSpPr>
              <p:cNvPr id="376947" name="Line 115"/>
              <p:cNvSpPr>
                <a:spLocks noChangeShapeType="1"/>
              </p:cNvSpPr>
              <p:nvPr/>
            </p:nvSpPr>
            <p:spPr bwMode="auto">
              <a:xfrm>
                <a:off x="3396" y="2433"/>
                <a:ext cx="45" cy="12"/>
              </a:xfrm>
              <a:prstGeom prst="line">
                <a:avLst/>
              </a:prstGeom>
              <a:noFill/>
              <a:ln w="38100">
                <a:solidFill>
                  <a:srgbClr val="FF3300"/>
                </a:solidFill>
                <a:round/>
                <a:headEnd/>
                <a:tailEnd/>
              </a:ln>
              <a:effectLst/>
            </p:spPr>
            <p:txBody>
              <a:bodyPr wrap="none" anchor="ctr"/>
              <a:lstStyle/>
              <a:p>
                <a:endParaRPr lang="zh-CN" altLang="en-US"/>
              </a:p>
            </p:txBody>
          </p:sp>
          <p:sp>
            <p:nvSpPr>
              <p:cNvPr id="376948" name="Line 116"/>
              <p:cNvSpPr>
                <a:spLocks noChangeShapeType="1"/>
              </p:cNvSpPr>
              <p:nvPr/>
            </p:nvSpPr>
            <p:spPr bwMode="auto">
              <a:xfrm>
                <a:off x="3432" y="2442"/>
                <a:ext cx="39" cy="9"/>
              </a:xfrm>
              <a:prstGeom prst="line">
                <a:avLst/>
              </a:prstGeom>
              <a:noFill/>
              <a:ln w="57150">
                <a:solidFill>
                  <a:srgbClr val="FF3300"/>
                </a:solidFill>
                <a:round/>
                <a:headEnd/>
                <a:tailEnd/>
              </a:ln>
              <a:effectLst/>
            </p:spPr>
            <p:txBody>
              <a:bodyPr wrap="none" anchor="ctr"/>
              <a:lstStyle/>
              <a:p>
                <a:endParaRPr lang="zh-CN" altLang="en-US"/>
              </a:p>
            </p:txBody>
          </p:sp>
          <p:sp>
            <p:nvSpPr>
              <p:cNvPr id="376949" name="Line 117"/>
              <p:cNvSpPr>
                <a:spLocks noChangeShapeType="1"/>
              </p:cNvSpPr>
              <p:nvPr/>
            </p:nvSpPr>
            <p:spPr bwMode="auto">
              <a:xfrm>
                <a:off x="3459" y="2448"/>
                <a:ext cx="21" cy="3"/>
              </a:xfrm>
              <a:prstGeom prst="line">
                <a:avLst/>
              </a:prstGeom>
              <a:noFill/>
              <a:ln w="38100">
                <a:solidFill>
                  <a:srgbClr val="FF3300"/>
                </a:solidFill>
                <a:round/>
                <a:headEnd/>
                <a:tailEnd/>
              </a:ln>
              <a:effectLst/>
            </p:spPr>
            <p:txBody>
              <a:bodyPr wrap="none" anchor="ctr"/>
              <a:lstStyle/>
              <a:p>
                <a:endParaRPr lang="zh-CN" altLang="en-US"/>
              </a:p>
            </p:txBody>
          </p:sp>
          <p:sp>
            <p:nvSpPr>
              <p:cNvPr id="376950" name="Line 118"/>
              <p:cNvSpPr>
                <a:spLocks noChangeShapeType="1"/>
              </p:cNvSpPr>
              <p:nvPr/>
            </p:nvSpPr>
            <p:spPr bwMode="auto">
              <a:xfrm>
                <a:off x="3474" y="2448"/>
                <a:ext cx="30" cy="6"/>
              </a:xfrm>
              <a:prstGeom prst="line">
                <a:avLst/>
              </a:prstGeom>
              <a:noFill/>
              <a:ln w="38100">
                <a:solidFill>
                  <a:srgbClr val="FF3300"/>
                </a:solidFill>
                <a:round/>
                <a:headEnd/>
                <a:tailEnd/>
              </a:ln>
              <a:effectLst/>
            </p:spPr>
            <p:txBody>
              <a:bodyPr wrap="none" anchor="ctr"/>
              <a:lstStyle/>
              <a:p>
                <a:endParaRPr lang="zh-CN" altLang="en-US"/>
              </a:p>
            </p:txBody>
          </p:sp>
          <p:sp>
            <p:nvSpPr>
              <p:cNvPr id="376951" name="Line 119"/>
              <p:cNvSpPr>
                <a:spLocks noChangeShapeType="1"/>
              </p:cNvSpPr>
              <p:nvPr/>
            </p:nvSpPr>
            <p:spPr bwMode="auto">
              <a:xfrm>
                <a:off x="3504" y="2454"/>
                <a:ext cx="24" cy="3"/>
              </a:xfrm>
              <a:prstGeom prst="line">
                <a:avLst/>
              </a:prstGeom>
              <a:noFill/>
              <a:ln w="38100">
                <a:solidFill>
                  <a:srgbClr val="FF3300"/>
                </a:solidFill>
                <a:round/>
                <a:headEnd/>
                <a:tailEnd/>
              </a:ln>
              <a:effectLst/>
            </p:spPr>
            <p:txBody>
              <a:bodyPr wrap="none" anchor="ctr"/>
              <a:lstStyle/>
              <a:p>
                <a:endParaRPr lang="zh-CN" altLang="en-US"/>
              </a:p>
            </p:txBody>
          </p:sp>
          <p:sp>
            <p:nvSpPr>
              <p:cNvPr id="376952" name="Line 120"/>
              <p:cNvSpPr>
                <a:spLocks noChangeShapeType="1"/>
              </p:cNvSpPr>
              <p:nvPr/>
            </p:nvSpPr>
            <p:spPr bwMode="auto">
              <a:xfrm>
                <a:off x="3522" y="2457"/>
                <a:ext cx="54" cy="6"/>
              </a:xfrm>
              <a:prstGeom prst="line">
                <a:avLst/>
              </a:prstGeom>
              <a:noFill/>
              <a:ln w="38100">
                <a:solidFill>
                  <a:srgbClr val="FF3300"/>
                </a:solidFill>
                <a:round/>
                <a:headEnd/>
                <a:tailEnd/>
              </a:ln>
              <a:effectLst/>
            </p:spPr>
            <p:txBody>
              <a:bodyPr wrap="none" anchor="ctr"/>
              <a:lstStyle/>
              <a:p>
                <a:endParaRPr lang="zh-CN" altLang="en-US"/>
              </a:p>
            </p:txBody>
          </p:sp>
          <p:sp>
            <p:nvSpPr>
              <p:cNvPr id="376953" name="Line 121"/>
              <p:cNvSpPr>
                <a:spLocks noChangeShapeType="1"/>
              </p:cNvSpPr>
              <p:nvPr/>
            </p:nvSpPr>
            <p:spPr bwMode="auto">
              <a:xfrm>
                <a:off x="3573" y="2457"/>
                <a:ext cx="30" cy="9"/>
              </a:xfrm>
              <a:prstGeom prst="line">
                <a:avLst/>
              </a:prstGeom>
              <a:noFill/>
              <a:ln w="38100">
                <a:solidFill>
                  <a:srgbClr val="FF3300"/>
                </a:solidFill>
                <a:round/>
                <a:headEnd/>
                <a:tailEnd/>
              </a:ln>
              <a:effectLst/>
            </p:spPr>
            <p:txBody>
              <a:bodyPr wrap="none" anchor="ctr"/>
              <a:lstStyle/>
              <a:p>
                <a:endParaRPr lang="zh-CN" altLang="en-US"/>
              </a:p>
            </p:txBody>
          </p:sp>
        </p:grpSp>
      </p:grpSp>
      <p:sp>
        <p:nvSpPr>
          <p:cNvPr id="376954" name="Oval 122"/>
          <p:cNvSpPr>
            <a:spLocks noChangeArrowheads="1"/>
          </p:cNvSpPr>
          <p:nvPr/>
        </p:nvSpPr>
        <p:spPr bwMode="auto">
          <a:xfrm>
            <a:off x="912284" y="1555751"/>
            <a:ext cx="192616" cy="144463"/>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6955" name="Oval 123"/>
          <p:cNvSpPr>
            <a:spLocks noChangeArrowheads="1"/>
          </p:cNvSpPr>
          <p:nvPr/>
        </p:nvSpPr>
        <p:spPr bwMode="auto">
          <a:xfrm>
            <a:off x="2351617" y="1484313"/>
            <a:ext cx="192616" cy="144462"/>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6956" name="Oval 124"/>
          <p:cNvSpPr>
            <a:spLocks noChangeArrowheads="1"/>
          </p:cNvSpPr>
          <p:nvPr/>
        </p:nvSpPr>
        <p:spPr bwMode="auto">
          <a:xfrm>
            <a:off x="6000751" y="1484313"/>
            <a:ext cx="192616" cy="144462"/>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6834">
                                            <p:txEl>
                                              <p:pRg st="0" end="0"/>
                                            </p:txEl>
                                          </p:spTgt>
                                        </p:tgtEl>
                                        <p:attrNameLst>
                                          <p:attrName>style.visibility</p:attrName>
                                        </p:attrNameLst>
                                      </p:cBhvr>
                                      <p:to>
                                        <p:strVal val="visible"/>
                                      </p:to>
                                    </p:set>
                                    <p:animEffect transition="in" filter="wipe(left)">
                                      <p:cBhvr>
                                        <p:cTn id="7" dur="500"/>
                                        <p:tgtEl>
                                          <p:spTgt spid="3768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 fill="hold" grpId="0" nodeType="clickEffect">
                                  <p:stCondLst>
                                    <p:cond delay="0"/>
                                  </p:stCondLst>
                                  <p:childTnLst>
                                    <p:set>
                                      <p:cBhvr>
                                        <p:cTn id="11" dur="1" fill="hold">
                                          <p:stCondLst>
                                            <p:cond delay="0"/>
                                          </p:stCondLst>
                                        </p:cTn>
                                        <p:tgtEl>
                                          <p:spTgt spid="376844"/>
                                        </p:tgtEl>
                                        <p:attrNameLst>
                                          <p:attrName>style.visibility</p:attrName>
                                        </p:attrNameLst>
                                      </p:cBhvr>
                                      <p:to>
                                        <p:strVal val="visible"/>
                                      </p:to>
                                    </p:set>
                                    <p:anim calcmode="lin" valueType="num">
                                      <p:cBhvr>
                                        <p:cTn id="12" dur="500" fill="hold"/>
                                        <p:tgtEl>
                                          <p:spTgt spid="376844"/>
                                        </p:tgtEl>
                                        <p:attrNameLst>
                                          <p:attrName>ppt_x</p:attrName>
                                        </p:attrNameLst>
                                      </p:cBhvr>
                                      <p:tavLst>
                                        <p:tav tm="0">
                                          <p:val>
                                            <p:strVal val="#ppt_x"/>
                                          </p:val>
                                        </p:tav>
                                        <p:tav tm="100000">
                                          <p:val>
                                            <p:strVal val="#ppt_x"/>
                                          </p:val>
                                        </p:tav>
                                      </p:tavLst>
                                    </p:anim>
                                    <p:anim calcmode="lin" valueType="num">
                                      <p:cBhvr>
                                        <p:cTn id="13" dur="500" fill="hold"/>
                                        <p:tgtEl>
                                          <p:spTgt spid="376844"/>
                                        </p:tgtEl>
                                        <p:attrNameLst>
                                          <p:attrName>ppt_y</p:attrName>
                                        </p:attrNameLst>
                                      </p:cBhvr>
                                      <p:tavLst>
                                        <p:tav tm="0">
                                          <p:val>
                                            <p:strVal val="#ppt_y-#ppt_h/2"/>
                                          </p:val>
                                        </p:tav>
                                        <p:tav tm="100000">
                                          <p:val>
                                            <p:strVal val="#ppt_y"/>
                                          </p:val>
                                        </p:tav>
                                      </p:tavLst>
                                    </p:anim>
                                    <p:anim calcmode="lin" valueType="num">
                                      <p:cBhvr>
                                        <p:cTn id="14" dur="500" fill="hold"/>
                                        <p:tgtEl>
                                          <p:spTgt spid="376844"/>
                                        </p:tgtEl>
                                        <p:attrNameLst>
                                          <p:attrName>ppt_w</p:attrName>
                                        </p:attrNameLst>
                                      </p:cBhvr>
                                      <p:tavLst>
                                        <p:tav tm="0">
                                          <p:val>
                                            <p:strVal val="#ppt_w"/>
                                          </p:val>
                                        </p:tav>
                                        <p:tav tm="100000">
                                          <p:val>
                                            <p:strVal val="#ppt_w"/>
                                          </p:val>
                                        </p:tav>
                                      </p:tavLst>
                                    </p:anim>
                                    <p:anim calcmode="lin" valueType="num">
                                      <p:cBhvr>
                                        <p:cTn id="15" dur="500" fill="hold"/>
                                        <p:tgtEl>
                                          <p:spTgt spid="376844"/>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376848"/>
                                        </p:tgtEl>
                                        <p:attrNameLst>
                                          <p:attrName>style.visibility</p:attrName>
                                        </p:attrNameLst>
                                      </p:cBhvr>
                                      <p:to>
                                        <p:strVal val="visible"/>
                                      </p:to>
                                    </p:set>
                                    <p:animEffect transition="in" filter="blinds(horizontal)">
                                      <p:cBhvr>
                                        <p:cTn id="41" dur="500"/>
                                        <p:tgtEl>
                                          <p:spTgt spid="37684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376849"/>
                                        </p:tgtEl>
                                        <p:attrNameLst>
                                          <p:attrName>style.visibility</p:attrName>
                                        </p:attrNameLst>
                                      </p:cBhvr>
                                      <p:to>
                                        <p:strVal val="visible"/>
                                      </p:to>
                                    </p:set>
                                    <p:animEffect transition="in" filter="wipe(up)">
                                      <p:cBhvr>
                                        <p:cTn id="46" dur="500"/>
                                        <p:tgtEl>
                                          <p:spTgt spid="376849"/>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376853"/>
                                        </p:tgtEl>
                                        <p:attrNameLst>
                                          <p:attrName>style.visibility</p:attrName>
                                        </p:attrNameLst>
                                      </p:cBhvr>
                                      <p:to>
                                        <p:strVal val="visible"/>
                                      </p:to>
                                    </p:set>
                                  </p:childTnLst>
                                </p:cTn>
                              </p:par>
                            </p:childTnLst>
                          </p:cTn>
                        </p:par>
                        <p:par>
                          <p:cTn id="51" fill="hold">
                            <p:stCondLst>
                              <p:cond delay="500"/>
                            </p:stCondLst>
                            <p:childTnLst>
                              <p:par>
                                <p:cTn id="52" presetID="1" presetClass="entr" presetSubtype="0" fill="hold" grpId="0" nodeType="afterEffect">
                                  <p:stCondLst>
                                    <p:cond delay="0"/>
                                  </p:stCondLst>
                                  <p:childTnLst>
                                    <p:set>
                                      <p:cBhvr>
                                        <p:cTn id="53" dur="1" fill="hold">
                                          <p:stCondLst>
                                            <p:cond delay="499"/>
                                          </p:stCondLst>
                                        </p:cTn>
                                        <p:tgtEl>
                                          <p:spTgt spid="376854"/>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4" presetClass="entr" presetSubtype="32" fill="hold"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box(out)">
                                      <p:cBhvr>
                                        <p:cTn id="58" dur="500"/>
                                        <p:tgtEl>
                                          <p:spTgt spid="6"/>
                                        </p:tgtEl>
                                      </p:cBhvr>
                                    </p:animEffect>
                                  </p:childTnLst>
                                  <p:subTnLst>
                                    <p:audio>
                                      <p:cMediaNode>
                                        <p:cTn display="0" masterRel="sameClick">
                                          <p:stCondLst>
                                            <p:cond evt="begin" delay="0">
                                              <p:tn val="56"/>
                                            </p:cond>
                                          </p:stCondLst>
                                          <p:endCondLst>
                                            <p:cond evt="onStopAudio" delay="0">
                                              <p:tgtEl>
                                                <p:sldTgt/>
                                              </p:tgtEl>
                                            </p:cond>
                                          </p:endCondLst>
                                        </p:cTn>
                                        <p:tgtEl>
                                          <p:sndTgt r:embed="rId2" name="CAMERA.WAV"/>
                                        </p:tgtEl>
                                      </p:cMediaNode>
                                    </p:audio>
                                  </p:subTnLst>
                                </p:cTn>
                              </p:par>
                            </p:childTnLst>
                          </p:cTn>
                        </p:par>
                        <p:par>
                          <p:cTn id="59" fill="hold">
                            <p:stCondLst>
                              <p:cond delay="500"/>
                            </p:stCondLst>
                            <p:childTnLst>
                              <p:par>
                                <p:cTn id="60" presetID="2" presetClass="entr" presetSubtype="4" fill="hold" grpId="0" nodeType="afterEffect">
                                  <p:stCondLst>
                                    <p:cond delay="0"/>
                                  </p:stCondLst>
                                  <p:childTnLst>
                                    <p:set>
                                      <p:cBhvr>
                                        <p:cTn id="61" dur="1" fill="hold">
                                          <p:stCondLst>
                                            <p:cond delay="0"/>
                                          </p:stCondLst>
                                        </p:cTn>
                                        <p:tgtEl>
                                          <p:spTgt spid="376855"/>
                                        </p:tgtEl>
                                        <p:attrNameLst>
                                          <p:attrName>style.visibility</p:attrName>
                                        </p:attrNameLst>
                                      </p:cBhvr>
                                      <p:to>
                                        <p:strVal val="visible"/>
                                      </p:to>
                                    </p:set>
                                    <p:anim calcmode="lin" valueType="num">
                                      <p:cBhvr additive="base">
                                        <p:cTn id="62" dur="500" fill="hold"/>
                                        <p:tgtEl>
                                          <p:spTgt spid="376855"/>
                                        </p:tgtEl>
                                        <p:attrNameLst>
                                          <p:attrName>ppt_x</p:attrName>
                                        </p:attrNameLst>
                                      </p:cBhvr>
                                      <p:tavLst>
                                        <p:tav tm="0">
                                          <p:val>
                                            <p:strVal val="#ppt_x"/>
                                          </p:val>
                                        </p:tav>
                                        <p:tav tm="100000">
                                          <p:val>
                                            <p:strVal val="#ppt_x"/>
                                          </p:val>
                                        </p:tav>
                                      </p:tavLst>
                                    </p:anim>
                                    <p:anim calcmode="lin" valueType="num">
                                      <p:cBhvr additive="base">
                                        <p:cTn id="63" dur="500" fill="hold"/>
                                        <p:tgtEl>
                                          <p:spTgt spid="3768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6834" grpId="0" build="p" autoUpdateAnimBg="0"/>
      <p:bldP spid="376844" grpId="0" animBg="1"/>
      <p:bldP spid="376848" grpId="0" autoUpdateAnimBg="0"/>
      <p:bldP spid="376849" grpId="0" animBg="1"/>
      <p:bldP spid="376853" grpId="0" animBg="1"/>
      <p:bldP spid="376854" grpId="0" animBg="1"/>
      <p:bldP spid="376855"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灯片编号占位符 4"/>
          <p:cNvSpPr>
            <a:spLocks noGrp="1"/>
          </p:cNvSpPr>
          <p:nvPr>
            <p:ph type="sldNum" sz="quarter" idx="11"/>
          </p:nvPr>
        </p:nvSpPr>
        <p:spPr/>
        <p:txBody>
          <a:bodyPr/>
          <a:lstStyle/>
          <a:p>
            <a:fld id="{51598523-DF6A-4F5D-AB79-86D419FCA3E8}" type="slidenum">
              <a:rPr lang="en-US" altLang="zh-CN"/>
              <a:pPr/>
              <a:t>51</a:t>
            </a:fld>
            <a:endParaRPr lang="en-US" altLang="zh-CN"/>
          </a:p>
        </p:txBody>
      </p:sp>
      <p:sp>
        <p:nvSpPr>
          <p:cNvPr id="377858" name="Line 2"/>
          <p:cNvSpPr>
            <a:spLocks noChangeShapeType="1"/>
          </p:cNvSpPr>
          <p:nvPr/>
        </p:nvSpPr>
        <p:spPr bwMode="auto">
          <a:xfrm flipH="1" flipV="1">
            <a:off x="2063751" y="2314576"/>
            <a:ext cx="975783" cy="3175"/>
          </a:xfrm>
          <a:prstGeom prst="line">
            <a:avLst/>
          </a:prstGeom>
          <a:noFill/>
          <a:ln w="57150">
            <a:solidFill>
              <a:srgbClr val="0033CC"/>
            </a:solidFill>
            <a:round/>
            <a:headEnd/>
            <a:tailEnd type="triangle" w="med" len="med"/>
          </a:ln>
          <a:effectLst/>
        </p:spPr>
        <p:txBody>
          <a:bodyPr wrap="none" anchor="ctr"/>
          <a:lstStyle/>
          <a:p>
            <a:endParaRPr lang="zh-CN" altLang="en-US"/>
          </a:p>
        </p:txBody>
      </p:sp>
      <p:grpSp>
        <p:nvGrpSpPr>
          <p:cNvPr id="2" name="Group 3"/>
          <p:cNvGrpSpPr>
            <a:grpSpLocks/>
          </p:cNvGrpSpPr>
          <p:nvPr/>
        </p:nvGrpSpPr>
        <p:grpSpPr bwMode="auto">
          <a:xfrm>
            <a:off x="8458201" y="5257801"/>
            <a:ext cx="901700" cy="442913"/>
            <a:chOff x="822" y="3339"/>
            <a:chExt cx="426" cy="279"/>
          </a:xfrm>
        </p:grpSpPr>
        <p:sp>
          <p:nvSpPr>
            <p:cNvPr id="377860" name="Line 4"/>
            <p:cNvSpPr>
              <a:spLocks noChangeShapeType="1"/>
            </p:cNvSpPr>
            <p:nvPr/>
          </p:nvSpPr>
          <p:spPr bwMode="auto">
            <a:xfrm flipV="1">
              <a:off x="822" y="3576"/>
              <a:ext cx="27" cy="42"/>
            </a:xfrm>
            <a:prstGeom prst="line">
              <a:avLst/>
            </a:prstGeom>
            <a:noFill/>
            <a:ln w="57150">
              <a:solidFill>
                <a:srgbClr val="FF3300"/>
              </a:solidFill>
              <a:round/>
              <a:headEnd/>
              <a:tailEnd/>
            </a:ln>
            <a:effectLst/>
          </p:spPr>
          <p:txBody>
            <a:bodyPr wrap="none" anchor="ctr"/>
            <a:lstStyle/>
            <a:p>
              <a:endParaRPr lang="zh-CN" altLang="en-US"/>
            </a:p>
          </p:txBody>
        </p:sp>
        <p:sp>
          <p:nvSpPr>
            <p:cNvPr id="377861" name="Line 5"/>
            <p:cNvSpPr>
              <a:spLocks noChangeShapeType="1"/>
            </p:cNvSpPr>
            <p:nvPr/>
          </p:nvSpPr>
          <p:spPr bwMode="auto">
            <a:xfrm flipV="1">
              <a:off x="849" y="3528"/>
              <a:ext cx="39" cy="51"/>
            </a:xfrm>
            <a:prstGeom prst="line">
              <a:avLst/>
            </a:prstGeom>
            <a:noFill/>
            <a:ln w="57150">
              <a:solidFill>
                <a:srgbClr val="FF3300"/>
              </a:solidFill>
              <a:round/>
              <a:headEnd/>
              <a:tailEnd/>
            </a:ln>
            <a:effectLst/>
          </p:spPr>
          <p:txBody>
            <a:bodyPr wrap="none" anchor="ctr"/>
            <a:lstStyle/>
            <a:p>
              <a:endParaRPr lang="zh-CN" altLang="en-US"/>
            </a:p>
          </p:txBody>
        </p:sp>
        <p:sp>
          <p:nvSpPr>
            <p:cNvPr id="377862" name="Line 6"/>
            <p:cNvSpPr>
              <a:spLocks noChangeShapeType="1"/>
            </p:cNvSpPr>
            <p:nvPr/>
          </p:nvSpPr>
          <p:spPr bwMode="auto">
            <a:xfrm flipV="1">
              <a:off x="882" y="3510"/>
              <a:ext cx="27" cy="27"/>
            </a:xfrm>
            <a:prstGeom prst="line">
              <a:avLst/>
            </a:prstGeom>
            <a:noFill/>
            <a:ln w="57150">
              <a:solidFill>
                <a:srgbClr val="FF3300"/>
              </a:solidFill>
              <a:round/>
              <a:headEnd/>
              <a:tailEnd/>
            </a:ln>
            <a:effectLst/>
          </p:spPr>
          <p:txBody>
            <a:bodyPr wrap="none" anchor="ctr"/>
            <a:lstStyle/>
            <a:p>
              <a:endParaRPr lang="zh-CN" altLang="en-US"/>
            </a:p>
          </p:txBody>
        </p:sp>
        <p:sp>
          <p:nvSpPr>
            <p:cNvPr id="377863" name="Line 7"/>
            <p:cNvSpPr>
              <a:spLocks noChangeShapeType="1"/>
            </p:cNvSpPr>
            <p:nvPr/>
          </p:nvSpPr>
          <p:spPr bwMode="auto">
            <a:xfrm flipV="1">
              <a:off x="906" y="3483"/>
              <a:ext cx="30" cy="30"/>
            </a:xfrm>
            <a:prstGeom prst="line">
              <a:avLst/>
            </a:prstGeom>
            <a:noFill/>
            <a:ln w="57150">
              <a:solidFill>
                <a:srgbClr val="FF3300"/>
              </a:solidFill>
              <a:round/>
              <a:headEnd/>
              <a:tailEnd/>
            </a:ln>
            <a:effectLst/>
          </p:spPr>
          <p:txBody>
            <a:bodyPr wrap="none" anchor="ctr"/>
            <a:lstStyle/>
            <a:p>
              <a:endParaRPr lang="zh-CN" altLang="en-US"/>
            </a:p>
          </p:txBody>
        </p:sp>
        <p:sp>
          <p:nvSpPr>
            <p:cNvPr id="377864" name="Line 8"/>
            <p:cNvSpPr>
              <a:spLocks noChangeShapeType="1"/>
            </p:cNvSpPr>
            <p:nvPr/>
          </p:nvSpPr>
          <p:spPr bwMode="auto">
            <a:xfrm flipV="1">
              <a:off x="924" y="3459"/>
              <a:ext cx="36" cy="36"/>
            </a:xfrm>
            <a:prstGeom prst="line">
              <a:avLst/>
            </a:prstGeom>
            <a:noFill/>
            <a:ln w="57150">
              <a:solidFill>
                <a:srgbClr val="FF3300"/>
              </a:solidFill>
              <a:round/>
              <a:headEnd/>
              <a:tailEnd/>
            </a:ln>
            <a:effectLst/>
          </p:spPr>
          <p:txBody>
            <a:bodyPr wrap="none" anchor="ctr"/>
            <a:lstStyle/>
            <a:p>
              <a:endParaRPr lang="zh-CN" altLang="en-US"/>
            </a:p>
          </p:txBody>
        </p:sp>
        <p:sp>
          <p:nvSpPr>
            <p:cNvPr id="377865" name="Line 9"/>
            <p:cNvSpPr>
              <a:spLocks noChangeShapeType="1"/>
            </p:cNvSpPr>
            <p:nvPr/>
          </p:nvSpPr>
          <p:spPr bwMode="auto">
            <a:xfrm flipV="1">
              <a:off x="954" y="3444"/>
              <a:ext cx="27" cy="21"/>
            </a:xfrm>
            <a:prstGeom prst="line">
              <a:avLst/>
            </a:prstGeom>
            <a:noFill/>
            <a:ln w="57150">
              <a:solidFill>
                <a:srgbClr val="FF3300"/>
              </a:solidFill>
              <a:round/>
              <a:headEnd/>
              <a:tailEnd/>
            </a:ln>
            <a:effectLst/>
          </p:spPr>
          <p:txBody>
            <a:bodyPr wrap="none" anchor="ctr"/>
            <a:lstStyle/>
            <a:p>
              <a:endParaRPr lang="zh-CN" altLang="en-US"/>
            </a:p>
          </p:txBody>
        </p:sp>
        <p:sp>
          <p:nvSpPr>
            <p:cNvPr id="377866" name="Line 10"/>
            <p:cNvSpPr>
              <a:spLocks noChangeShapeType="1"/>
            </p:cNvSpPr>
            <p:nvPr/>
          </p:nvSpPr>
          <p:spPr bwMode="auto">
            <a:xfrm flipV="1">
              <a:off x="978" y="3429"/>
              <a:ext cx="24" cy="18"/>
            </a:xfrm>
            <a:prstGeom prst="line">
              <a:avLst/>
            </a:prstGeom>
            <a:noFill/>
            <a:ln w="57150">
              <a:solidFill>
                <a:srgbClr val="FF3300"/>
              </a:solidFill>
              <a:round/>
              <a:headEnd/>
              <a:tailEnd/>
            </a:ln>
            <a:effectLst/>
          </p:spPr>
          <p:txBody>
            <a:bodyPr wrap="none" anchor="ctr"/>
            <a:lstStyle/>
            <a:p>
              <a:endParaRPr lang="zh-CN" altLang="en-US"/>
            </a:p>
          </p:txBody>
        </p:sp>
        <p:sp>
          <p:nvSpPr>
            <p:cNvPr id="377867" name="Line 11"/>
            <p:cNvSpPr>
              <a:spLocks noChangeShapeType="1"/>
            </p:cNvSpPr>
            <p:nvPr/>
          </p:nvSpPr>
          <p:spPr bwMode="auto">
            <a:xfrm flipV="1">
              <a:off x="996" y="3411"/>
              <a:ext cx="33" cy="24"/>
            </a:xfrm>
            <a:prstGeom prst="line">
              <a:avLst/>
            </a:prstGeom>
            <a:noFill/>
            <a:ln w="57150">
              <a:solidFill>
                <a:srgbClr val="FF3300"/>
              </a:solidFill>
              <a:round/>
              <a:headEnd/>
              <a:tailEnd/>
            </a:ln>
            <a:effectLst/>
          </p:spPr>
          <p:txBody>
            <a:bodyPr wrap="none" anchor="ctr"/>
            <a:lstStyle/>
            <a:p>
              <a:endParaRPr lang="zh-CN" altLang="en-US"/>
            </a:p>
          </p:txBody>
        </p:sp>
        <p:sp>
          <p:nvSpPr>
            <p:cNvPr id="377868" name="Line 12"/>
            <p:cNvSpPr>
              <a:spLocks noChangeShapeType="1"/>
            </p:cNvSpPr>
            <p:nvPr/>
          </p:nvSpPr>
          <p:spPr bwMode="auto">
            <a:xfrm flipV="1">
              <a:off x="1020" y="3399"/>
              <a:ext cx="27" cy="21"/>
            </a:xfrm>
            <a:prstGeom prst="line">
              <a:avLst/>
            </a:prstGeom>
            <a:noFill/>
            <a:ln w="57150">
              <a:solidFill>
                <a:srgbClr val="FF3300"/>
              </a:solidFill>
              <a:round/>
              <a:headEnd/>
              <a:tailEnd/>
            </a:ln>
            <a:effectLst/>
          </p:spPr>
          <p:txBody>
            <a:bodyPr wrap="none" anchor="ctr"/>
            <a:lstStyle/>
            <a:p>
              <a:endParaRPr lang="zh-CN" altLang="en-US"/>
            </a:p>
          </p:txBody>
        </p:sp>
        <p:sp>
          <p:nvSpPr>
            <p:cNvPr id="377869" name="Line 13"/>
            <p:cNvSpPr>
              <a:spLocks noChangeShapeType="1"/>
            </p:cNvSpPr>
            <p:nvPr/>
          </p:nvSpPr>
          <p:spPr bwMode="auto">
            <a:xfrm flipV="1">
              <a:off x="1038" y="3387"/>
              <a:ext cx="36" cy="21"/>
            </a:xfrm>
            <a:prstGeom prst="line">
              <a:avLst/>
            </a:prstGeom>
            <a:noFill/>
            <a:ln w="57150">
              <a:solidFill>
                <a:srgbClr val="FF3300"/>
              </a:solidFill>
              <a:round/>
              <a:headEnd/>
              <a:tailEnd/>
            </a:ln>
            <a:effectLst/>
          </p:spPr>
          <p:txBody>
            <a:bodyPr wrap="none" anchor="ctr"/>
            <a:lstStyle/>
            <a:p>
              <a:endParaRPr lang="zh-CN" altLang="en-US"/>
            </a:p>
          </p:txBody>
        </p:sp>
        <p:sp>
          <p:nvSpPr>
            <p:cNvPr id="377870" name="Line 14"/>
            <p:cNvSpPr>
              <a:spLocks noChangeShapeType="1"/>
            </p:cNvSpPr>
            <p:nvPr/>
          </p:nvSpPr>
          <p:spPr bwMode="auto">
            <a:xfrm flipV="1">
              <a:off x="1062" y="3375"/>
              <a:ext cx="39" cy="18"/>
            </a:xfrm>
            <a:prstGeom prst="line">
              <a:avLst/>
            </a:prstGeom>
            <a:noFill/>
            <a:ln w="57150">
              <a:solidFill>
                <a:srgbClr val="FF3300"/>
              </a:solidFill>
              <a:round/>
              <a:headEnd/>
              <a:tailEnd/>
            </a:ln>
            <a:effectLst/>
          </p:spPr>
          <p:txBody>
            <a:bodyPr wrap="none" anchor="ctr"/>
            <a:lstStyle/>
            <a:p>
              <a:endParaRPr lang="zh-CN" altLang="en-US"/>
            </a:p>
          </p:txBody>
        </p:sp>
        <p:sp>
          <p:nvSpPr>
            <p:cNvPr id="377871" name="Line 15"/>
            <p:cNvSpPr>
              <a:spLocks noChangeShapeType="1"/>
            </p:cNvSpPr>
            <p:nvPr/>
          </p:nvSpPr>
          <p:spPr bwMode="auto">
            <a:xfrm flipV="1">
              <a:off x="1092" y="3369"/>
              <a:ext cx="36" cy="12"/>
            </a:xfrm>
            <a:prstGeom prst="line">
              <a:avLst/>
            </a:prstGeom>
            <a:noFill/>
            <a:ln w="57150">
              <a:solidFill>
                <a:srgbClr val="FF3300"/>
              </a:solidFill>
              <a:round/>
              <a:headEnd/>
              <a:tailEnd/>
            </a:ln>
            <a:effectLst/>
          </p:spPr>
          <p:txBody>
            <a:bodyPr wrap="none" anchor="ctr"/>
            <a:lstStyle/>
            <a:p>
              <a:endParaRPr lang="zh-CN" altLang="en-US"/>
            </a:p>
          </p:txBody>
        </p:sp>
        <p:sp>
          <p:nvSpPr>
            <p:cNvPr id="377872" name="Line 16"/>
            <p:cNvSpPr>
              <a:spLocks noChangeShapeType="1"/>
            </p:cNvSpPr>
            <p:nvPr/>
          </p:nvSpPr>
          <p:spPr bwMode="auto">
            <a:xfrm flipV="1">
              <a:off x="1116" y="3357"/>
              <a:ext cx="36" cy="15"/>
            </a:xfrm>
            <a:prstGeom prst="line">
              <a:avLst/>
            </a:prstGeom>
            <a:noFill/>
            <a:ln w="57150">
              <a:solidFill>
                <a:srgbClr val="FF3300"/>
              </a:solidFill>
              <a:round/>
              <a:headEnd/>
              <a:tailEnd/>
            </a:ln>
            <a:effectLst/>
          </p:spPr>
          <p:txBody>
            <a:bodyPr wrap="none" anchor="ctr"/>
            <a:lstStyle/>
            <a:p>
              <a:endParaRPr lang="zh-CN" altLang="en-US"/>
            </a:p>
          </p:txBody>
        </p:sp>
        <p:sp>
          <p:nvSpPr>
            <p:cNvPr id="377873" name="Line 17"/>
            <p:cNvSpPr>
              <a:spLocks noChangeShapeType="1"/>
            </p:cNvSpPr>
            <p:nvPr/>
          </p:nvSpPr>
          <p:spPr bwMode="auto">
            <a:xfrm flipV="1">
              <a:off x="1140" y="3351"/>
              <a:ext cx="45" cy="15"/>
            </a:xfrm>
            <a:prstGeom prst="line">
              <a:avLst/>
            </a:prstGeom>
            <a:noFill/>
            <a:ln w="57150">
              <a:solidFill>
                <a:srgbClr val="FF3300"/>
              </a:solidFill>
              <a:round/>
              <a:headEnd/>
              <a:tailEnd/>
            </a:ln>
            <a:effectLst/>
          </p:spPr>
          <p:txBody>
            <a:bodyPr wrap="none" anchor="ctr"/>
            <a:lstStyle/>
            <a:p>
              <a:endParaRPr lang="zh-CN" altLang="en-US"/>
            </a:p>
          </p:txBody>
        </p:sp>
        <p:sp>
          <p:nvSpPr>
            <p:cNvPr id="377874" name="Line 18"/>
            <p:cNvSpPr>
              <a:spLocks noChangeShapeType="1"/>
            </p:cNvSpPr>
            <p:nvPr/>
          </p:nvSpPr>
          <p:spPr bwMode="auto">
            <a:xfrm flipV="1">
              <a:off x="1167" y="3342"/>
              <a:ext cx="48" cy="15"/>
            </a:xfrm>
            <a:prstGeom prst="line">
              <a:avLst/>
            </a:prstGeom>
            <a:noFill/>
            <a:ln w="57150">
              <a:solidFill>
                <a:srgbClr val="FF3300"/>
              </a:solidFill>
              <a:round/>
              <a:headEnd/>
              <a:tailEnd/>
            </a:ln>
            <a:effectLst/>
          </p:spPr>
          <p:txBody>
            <a:bodyPr wrap="none" anchor="ctr"/>
            <a:lstStyle/>
            <a:p>
              <a:endParaRPr lang="zh-CN" altLang="en-US"/>
            </a:p>
          </p:txBody>
        </p:sp>
        <p:sp>
          <p:nvSpPr>
            <p:cNvPr id="377875" name="Line 19"/>
            <p:cNvSpPr>
              <a:spLocks noChangeShapeType="1"/>
            </p:cNvSpPr>
            <p:nvPr/>
          </p:nvSpPr>
          <p:spPr bwMode="auto">
            <a:xfrm flipV="1">
              <a:off x="1191" y="3339"/>
              <a:ext cx="57" cy="12"/>
            </a:xfrm>
            <a:prstGeom prst="line">
              <a:avLst/>
            </a:prstGeom>
            <a:noFill/>
            <a:ln w="57150">
              <a:solidFill>
                <a:srgbClr val="FF3300"/>
              </a:solidFill>
              <a:round/>
              <a:headEnd/>
              <a:tailEnd/>
            </a:ln>
            <a:effectLst/>
          </p:spPr>
          <p:txBody>
            <a:bodyPr wrap="none" anchor="ctr"/>
            <a:lstStyle/>
            <a:p>
              <a:endParaRPr lang="zh-CN" altLang="en-US"/>
            </a:p>
          </p:txBody>
        </p:sp>
      </p:grpSp>
      <p:sp>
        <p:nvSpPr>
          <p:cNvPr id="377876" name="Text Box 20"/>
          <p:cNvSpPr txBox="1">
            <a:spLocks noChangeArrowheads="1"/>
          </p:cNvSpPr>
          <p:nvPr/>
        </p:nvSpPr>
        <p:spPr bwMode="auto">
          <a:xfrm>
            <a:off x="719667" y="4476750"/>
            <a:ext cx="4521200" cy="584775"/>
          </a:xfrm>
          <a:prstGeom prst="rect">
            <a:avLst/>
          </a:prstGeom>
          <a:noFill/>
          <a:ln w="9525">
            <a:noFill/>
            <a:miter lim="800000"/>
            <a:headEnd/>
            <a:tailEnd/>
          </a:ln>
          <a:effectLst/>
        </p:spPr>
        <p:txBody>
          <a:bodyPr>
            <a:spAutoFit/>
          </a:bodyPr>
          <a:lstStyle/>
          <a:p>
            <a:pPr>
              <a:spcBef>
                <a:spcPct val="50000"/>
              </a:spcBef>
            </a:pPr>
            <a:r>
              <a:rPr kumimoji="1" lang="zh-CN" altLang="en-US" sz="3200" b="1">
                <a:latin typeface="Times New Roman" pitchFamily="18" charset="0"/>
                <a:ea typeface="楷体_GB2312" pitchFamily="49" charset="-122"/>
              </a:rPr>
              <a:t>只要</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R</a:t>
            </a:r>
            <a:r>
              <a:rPr kumimoji="1" lang="en-US" altLang="zh-CN" sz="3200" b="1">
                <a:latin typeface="Times New Roman" pitchFamily="18" charset="0"/>
                <a:ea typeface="楷体_GB2312" pitchFamily="49" charset="-122"/>
              </a:rPr>
              <a:t>&lt;</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th</a:t>
            </a:r>
            <a:r>
              <a:rPr kumimoji="1" lang="zh-CN" altLang="en-US" sz="3200" b="1">
                <a:latin typeface="Times New Roman" pitchFamily="18" charset="0"/>
                <a:ea typeface="楷体_GB2312" pitchFamily="49" charset="-122"/>
              </a:rPr>
              <a:t>，</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o</a:t>
            </a:r>
            <a:r>
              <a:rPr kumimoji="1" lang="zh-CN" altLang="en-US" sz="3200" b="1">
                <a:latin typeface="Times New Roman" pitchFamily="18" charset="0"/>
                <a:ea typeface="楷体_GB2312" pitchFamily="49" charset="-122"/>
              </a:rPr>
              <a:t>就</a:t>
            </a:r>
            <a:r>
              <a:rPr kumimoji="1" lang="zh-CN" altLang="zh-CN" sz="3200" b="1">
                <a:latin typeface="Times New Roman" pitchFamily="18" charset="0"/>
                <a:ea typeface="楷体_GB2312" pitchFamily="49" charset="-122"/>
              </a:rPr>
              <a:t>不翻转。</a:t>
            </a:r>
            <a:endParaRPr kumimoji="1" lang="zh-CN" altLang="en-US" sz="3200" b="1">
              <a:latin typeface="Times New Roman" pitchFamily="18" charset="0"/>
              <a:ea typeface="楷体_GB2312" pitchFamily="49" charset="-122"/>
            </a:endParaRPr>
          </a:p>
        </p:txBody>
      </p:sp>
      <p:sp>
        <p:nvSpPr>
          <p:cNvPr id="377877" name="Rectangle 21"/>
          <p:cNvSpPr>
            <a:spLocks noChangeArrowheads="1"/>
          </p:cNvSpPr>
          <p:nvPr/>
        </p:nvSpPr>
        <p:spPr bwMode="auto">
          <a:xfrm>
            <a:off x="609600" y="3108325"/>
            <a:ext cx="5791200" cy="586957"/>
          </a:xfrm>
          <a:prstGeom prst="rect">
            <a:avLst/>
          </a:prstGeom>
          <a:noFill/>
          <a:ln w="28575">
            <a:noFill/>
            <a:miter lim="800000"/>
            <a:headEnd/>
            <a:tailEnd/>
          </a:ln>
          <a:effectLst/>
        </p:spPr>
        <p:txBody>
          <a:bodyPr lIns="90000" tIns="46800" rIns="90000" bIns="46800">
            <a:spAutoFit/>
          </a:bodyPr>
          <a:lstStyle/>
          <a:p>
            <a:r>
              <a:rPr kumimoji="1" lang="en-US" altLang="zh-CN" b="1">
                <a:latin typeface="宋体" pitchFamily="2" charset="-122"/>
              </a:rPr>
              <a:t>(3)</a:t>
            </a:r>
            <a:r>
              <a:rPr kumimoji="1" lang="zh-CN" altLang="en-US" b="1">
                <a:latin typeface="宋体" pitchFamily="2" charset="-122"/>
              </a:rPr>
              <a:t>由于</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o1</a:t>
            </a:r>
            <a:r>
              <a:rPr kumimoji="1" lang="en-US" altLang="zh-CN" sz="3200" b="1">
                <a:latin typeface="Times New Roman" pitchFamily="18" charset="0"/>
                <a:ea typeface="楷体_GB2312" pitchFamily="49" charset="-122"/>
              </a:rPr>
              <a:t>&lt;</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o2</a:t>
            </a:r>
            <a:r>
              <a:rPr kumimoji="1" lang="zh-CN" altLang="en-US" sz="3200" b="1">
                <a:latin typeface="Times New Roman" pitchFamily="18" charset="0"/>
                <a:ea typeface="楷体_GB2312" pitchFamily="49" charset="-122"/>
              </a:rPr>
              <a:t>， </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o2</a:t>
            </a:r>
            <a:r>
              <a:rPr kumimoji="1" lang="zh-CN" altLang="en-US" b="1">
                <a:latin typeface="Times New Roman" pitchFamily="18" charset="0"/>
              </a:rPr>
              <a:t>经</a:t>
            </a:r>
            <a:r>
              <a:rPr kumimoji="1" lang="en-US" altLang="zh-CN" b="1">
                <a:latin typeface="Times New Roman" pitchFamily="18" charset="0"/>
              </a:rPr>
              <a:t>R</a:t>
            </a:r>
            <a:r>
              <a:rPr kumimoji="1" lang="zh-CN" altLang="en-US" b="1">
                <a:latin typeface="Times New Roman" pitchFamily="18" charset="0"/>
              </a:rPr>
              <a:t>向</a:t>
            </a:r>
            <a:r>
              <a:rPr kumimoji="1" lang="en-US" altLang="zh-CN" b="1">
                <a:latin typeface="Times New Roman" pitchFamily="18" charset="0"/>
              </a:rPr>
              <a:t>C</a:t>
            </a:r>
            <a:r>
              <a:rPr kumimoji="1" lang="zh-CN" altLang="en-US" b="1">
                <a:latin typeface="Times New Roman" pitchFamily="18" charset="0"/>
              </a:rPr>
              <a:t>正向充电→ </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R</a:t>
            </a:r>
            <a:r>
              <a:rPr kumimoji="1" lang="en-US" altLang="zh-CN" sz="3200" b="1">
                <a:latin typeface="Times New Roman" pitchFamily="18" charset="0"/>
                <a:ea typeface="楷体_GB2312" pitchFamily="49" charset="-122"/>
              </a:rPr>
              <a:t>↑; </a:t>
            </a:r>
          </a:p>
        </p:txBody>
      </p:sp>
      <p:sp>
        <p:nvSpPr>
          <p:cNvPr id="377878" name="Rectangle 22"/>
          <p:cNvSpPr>
            <a:spLocks noChangeArrowheads="1"/>
          </p:cNvSpPr>
          <p:nvPr/>
        </p:nvSpPr>
        <p:spPr bwMode="auto">
          <a:xfrm>
            <a:off x="1051348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3" name="Group 23"/>
          <p:cNvGrpSpPr>
            <a:grpSpLocks/>
          </p:cNvGrpSpPr>
          <p:nvPr/>
        </p:nvGrpSpPr>
        <p:grpSpPr bwMode="auto">
          <a:xfrm>
            <a:off x="143933" y="703263"/>
            <a:ext cx="6807200" cy="2438400"/>
            <a:chOff x="27" y="300"/>
            <a:chExt cx="3216" cy="1536"/>
          </a:xfrm>
        </p:grpSpPr>
        <p:grpSp>
          <p:nvGrpSpPr>
            <p:cNvPr id="4" name="Group 24"/>
            <p:cNvGrpSpPr>
              <a:grpSpLocks/>
            </p:cNvGrpSpPr>
            <p:nvPr/>
          </p:nvGrpSpPr>
          <p:grpSpPr bwMode="auto">
            <a:xfrm>
              <a:off x="158" y="709"/>
              <a:ext cx="318" cy="408"/>
              <a:chOff x="235" y="995"/>
              <a:chExt cx="339" cy="411"/>
            </a:xfrm>
          </p:grpSpPr>
          <p:sp>
            <p:nvSpPr>
              <p:cNvPr id="377881" name="Rectangle 25"/>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7882" name="Text Box 26"/>
              <p:cNvSpPr txBox="1">
                <a:spLocks noChangeArrowheads="1"/>
              </p:cNvSpPr>
              <p:nvPr/>
            </p:nvSpPr>
            <p:spPr bwMode="auto">
              <a:xfrm>
                <a:off x="235" y="995"/>
                <a:ext cx="288" cy="234"/>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7883" name="Oval 27"/>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5" name="Group 28"/>
            <p:cNvGrpSpPr>
              <a:grpSpLocks/>
            </p:cNvGrpSpPr>
            <p:nvPr/>
          </p:nvGrpSpPr>
          <p:grpSpPr bwMode="auto">
            <a:xfrm>
              <a:off x="2517" y="684"/>
              <a:ext cx="363" cy="432"/>
              <a:chOff x="235" y="995"/>
              <a:chExt cx="339" cy="411"/>
            </a:xfrm>
          </p:grpSpPr>
          <p:sp>
            <p:nvSpPr>
              <p:cNvPr id="377885" name="Rectangle 29"/>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7886" name="Text Box 30"/>
              <p:cNvSpPr txBox="1">
                <a:spLocks noChangeArrowheads="1"/>
              </p:cNvSpPr>
              <p:nvPr/>
            </p:nvSpPr>
            <p:spPr bwMode="auto">
              <a:xfrm>
                <a:off x="235" y="995"/>
                <a:ext cx="288" cy="221"/>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7887" name="Oval 31"/>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6" name="Group 32"/>
            <p:cNvGrpSpPr>
              <a:grpSpLocks/>
            </p:cNvGrpSpPr>
            <p:nvPr/>
          </p:nvGrpSpPr>
          <p:grpSpPr bwMode="auto">
            <a:xfrm>
              <a:off x="779" y="704"/>
              <a:ext cx="332" cy="412"/>
              <a:chOff x="2683" y="1097"/>
              <a:chExt cx="328" cy="411"/>
            </a:xfrm>
          </p:grpSpPr>
          <p:sp>
            <p:nvSpPr>
              <p:cNvPr id="377889" name="Rectangle 33"/>
              <p:cNvSpPr>
                <a:spLocks noChangeArrowheads="1"/>
              </p:cNvSpPr>
              <p:nvPr/>
            </p:nvSpPr>
            <p:spPr bwMode="auto">
              <a:xfrm>
                <a:off x="2710" y="1124"/>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7890" name="Text Box 34"/>
              <p:cNvSpPr txBox="1">
                <a:spLocks noChangeArrowheads="1"/>
              </p:cNvSpPr>
              <p:nvPr/>
            </p:nvSpPr>
            <p:spPr bwMode="auto">
              <a:xfrm>
                <a:off x="2683" y="1097"/>
                <a:ext cx="288" cy="232"/>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7891" name="Oval 35"/>
              <p:cNvSpPr>
                <a:spLocks noChangeArrowheads="1"/>
              </p:cNvSpPr>
              <p:nvPr/>
            </p:nvSpPr>
            <p:spPr bwMode="auto">
              <a:xfrm>
                <a:off x="2964" y="1290"/>
                <a:ext cx="47" cy="47"/>
              </a:xfrm>
              <a:prstGeom prst="ellipse">
                <a:avLst/>
              </a:prstGeom>
              <a:noFill/>
              <a:ln w="38100">
                <a:solidFill>
                  <a:schemeClr val="tx1"/>
                </a:solidFill>
                <a:round/>
                <a:headEnd/>
                <a:tailEnd/>
              </a:ln>
              <a:effectLst/>
            </p:spPr>
            <p:txBody>
              <a:bodyPr wrap="none" anchor="ctr"/>
              <a:lstStyle/>
              <a:p>
                <a:endParaRPr lang="zh-CN" altLang="en-US"/>
              </a:p>
            </p:txBody>
          </p:sp>
        </p:grpSp>
        <p:sp>
          <p:nvSpPr>
            <p:cNvPr id="377892" name="Line 36"/>
            <p:cNvSpPr>
              <a:spLocks noChangeShapeType="1"/>
            </p:cNvSpPr>
            <p:nvPr/>
          </p:nvSpPr>
          <p:spPr bwMode="auto">
            <a:xfrm flipV="1">
              <a:off x="403" y="935"/>
              <a:ext cx="418" cy="2"/>
            </a:xfrm>
            <a:prstGeom prst="line">
              <a:avLst/>
            </a:prstGeom>
            <a:noFill/>
            <a:ln w="38100">
              <a:solidFill>
                <a:schemeClr val="tx1"/>
              </a:solidFill>
              <a:round/>
              <a:headEnd/>
              <a:tailEnd/>
            </a:ln>
            <a:effectLst/>
          </p:spPr>
          <p:txBody>
            <a:bodyPr wrap="none" anchor="ctr"/>
            <a:lstStyle/>
            <a:p>
              <a:endParaRPr lang="zh-CN" altLang="en-US"/>
            </a:p>
          </p:txBody>
        </p:sp>
        <p:sp>
          <p:nvSpPr>
            <p:cNvPr id="377893" name="Line 37"/>
            <p:cNvSpPr>
              <a:spLocks noChangeShapeType="1"/>
            </p:cNvSpPr>
            <p:nvPr/>
          </p:nvSpPr>
          <p:spPr bwMode="auto">
            <a:xfrm>
              <a:off x="1092" y="924"/>
              <a:ext cx="230" cy="0"/>
            </a:xfrm>
            <a:prstGeom prst="line">
              <a:avLst/>
            </a:prstGeom>
            <a:noFill/>
            <a:ln w="38100">
              <a:solidFill>
                <a:schemeClr val="tx1"/>
              </a:solidFill>
              <a:round/>
              <a:headEnd/>
              <a:tailEnd/>
            </a:ln>
            <a:effectLst/>
          </p:spPr>
          <p:txBody>
            <a:bodyPr wrap="none" anchor="ctr"/>
            <a:lstStyle/>
            <a:p>
              <a:endParaRPr lang="zh-CN" altLang="en-US"/>
            </a:p>
          </p:txBody>
        </p:sp>
        <p:sp>
          <p:nvSpPr>
            <p:cNvPr id="377894" name="Line 38"/>
            <p:cNvSpPr>
              <a:spLocks noChangeShapeType="1"/>
            </p:cNvSpPr>
            <p:nvPr/>
          </p:nvSpPr>
          <p:spPr bwMode="auto">
            <a:xfrm flipV="1">
              <a:off x="1572" y="925"/>
              <a:ext cx="502" cy="3"/>
            </a:xfrm>
            <a:prstGeom prst="line">
              <a:avLst/>
            </a:prstGeom>
            <a:noFill/>
            <a:ln w="38100">
              <a:solidFill>
                <a:schemeClr val="tx1"/>
              </a:solidFill>
              <a:round/>
              <a:headEnd/>
              <a:tailEnd/>
            </a:ln>
            <a:effectLst/>
          </p:spPr>
          <p:txBody>
            <a:bodyPr wrap="none" anchor="ctr"/>
            <a:lstStyle/>
            <a:p>
              <a:endParaRPr lang="zh-CN" altLang="en-US"/>
            </a:p>
          </p:txBody>
        </p:sp>
        <p:grpSp>
          <p:nvGrpSpPr>
            <p:cNvPr id="7" name="Group 39"/>
            <p:cNvGrpSpPr>
              <a:grpSpLocks/>
            </p:cNvGrpSpPr>
            <p:nvPr/>
          </p:nvGrpSpPr>
          <p:grpSpPr bwMode="auto">
            <a:xfrm>
              <a:off x="1155" y="1419"/>
              <a:ext cx="68" cy="280"/>
              <a:chOff x="2226" y="2092"/>
              <a:chExt cx="78" cy="283"/>
            </a:xfrm>
          </p:grpSpPr>
          <p:sp>
            <p:nvSpPr>
              <p:cNvPr id="377896" name="Line 40"/>
              <p:cNvSpPr>
                <a:spLocks noChangeShapeType="1"/>
              </p:cNvSpPr>
              <p:nvPr/>
            </p:nvSpPr>
            <p:spPr bwMode="auto">
              <a:xfrm>
                <a:off x="2226" y="2092"/>
                <a:ext cx="0" cy="283"/>
              </a:xfrm>
              <a:prstGeom prst="line">
                <a:avLst/>
              </a:prstGeom>
              <a:noFill/>
              <a:ln w="38100">
                <a:solidFill>
                  <a:srgbClr val="FF0000"/>
                </a:solidFill>
                <a:round/>
                <a:headEnd/>
                <a:tailEnd/>
              </a:ln>
            </p:spPr>
            <p:txBody>
              <a:bodyPr wrap="none" anchor="ctr"/>
              <a:lstStyle/>
              <a:p>
                <a:endParaRPr lang="zh-CN" altLang="en-US"/>
              </a:p>
            </p:txBody>
          </p:sp>
          <p:sp>
            <p:nvSpPr>
              <p:cNvPr id="377897" name="Line 41"/>
              <p:cNvSpPr>
                <a:spLocks noChangeShapeType="1"/>
              </p:cNvSpPr>
              <p:nvPr/>
            </p:nvSpPr>
            <p:spPr bwMode="auto">
              <a:xfrm>
                <a:off x="2304" y="2092"/>
                <a:ext cx="0" cy="283"/>
              </a:xfrm>
              <a:prstGeom prst="line">
                <a:avLst/>
              </a:prstGeom>
              <a:noFill/>
              <a:ln w="38100">
                <a:solidFill>
                  <a:srgbClr val="FF0000"/>
                </a:solidFill>
                <a:round/>
                <a:headEnd/>
                <a:tailEnd/>
              </a:ln>
            </p:spPr>
            <p:txBody>
              <a:bodyPr wrap="none" anchor="ctr"/>
              <a:lstStyle/>
              <a:p>
                <a:endParaRPr lang="zh-CN" altLang="en-US"/>
              </a:p>
            </p:txBody>
          </p:sp>
        </p:grpSp>
        <p:sp>
          <p:nvSpPr>
            <p:cNvPr id="377898" name="Text Box 42"/>
            <p:cNvSpPr txBox="1">
              <a:spLocks noChangeArrowheads="1"/>
            </p:cNvSpPr>
            <p:nvPr/>
          </p:nvSpPr>
          <p:spPr bwMode="auto">
            <a:xfrm>
              <a:off x="194" y="709"/>
              <a:ext cx="17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7899" name="Text Box 43"/>
            <p:cNvSpPr txBox="1">
              <a:spLocks noChangeArrowheads="1"/>
            </p:cNvSpPr>
            <p:nvPr/>
          </p:nvSpPr>
          <p:spPr bwMode="auto">
            <a:xfrm>
              <a:off x="821" y="732"/>
              <a:ext cx="30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7900" name="Text Box 44"/>
            <p:cNvSpPr txBox="1">
              <a:spLocks noChangeArrowheads="1"/>
            </p:cNvSpPr>
            <p:nvPr/>
          </p:nvSpPr>
          <p:spPr bwMode="auto">
            <a:xfrm>
              <a:off x="2562" y="684"/>
              <a:ext cx="227"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7901" name="Oval 45"/>
            <p:cNvSpPr>
              <a:spLocks noChangeArrowheads="1"/>
            </p:cNvSpPr>
            <p:nvPr/>
          </p:nvSpPr>
          <p:spPr bwMode="auto">
            <a:xfrm>
              <a:off x="570" y="890"/>
              <a:ext cx="76"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7902" name="Oval 46"/>
            <p:cNvSpPr>
              <a:spLocks noChangeArrowheads="1"/>
            </p:cNvSpPr>
            <p:nvPr/>
          </p:nvSpPr>
          <p:spPr bwMode="auto">
            <a:xfrm>
              <a:off x="1781" y="876"/>
              <a:ext cx="76" cy="85"/>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7903" name="Line 47"/>
            <p:cNvSpPr>
              <a:spLocks noChangeShapeType="1"/>
            </p:cNvSpPr>
            <p:nvPr/>
          </p:nvSpPr>
          <p:spPr bwMode="auto">
            <a:xfrm>
              <a:off x="612" y="981"/>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7904" name="Line 48"/>
            <p:cNvSpPr>
              <a:spLocks noChangeShapeType="1"/>
            </p:cNvSpPr>
            <p:nvPr/>
          </p:nvSpPr>
          <p:spPr bwMode="auto">
            <a:xfrm>
              <a:off x="1823" y="972"/>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7905" name="Line 49"/>
            <p:cNvSpPr>
              <a:spLocks noChangeShapeType="1"/>
            </p:cNvSpPr>
            <p:nvPr/>
          </p:nvSpPr>
          <p:spPr bwMode="auto">
            <a:xfrm>
              <a:off x="612" y="1548"/>
              <a:ext cx="543" cy="0"/>
            </a:xfrm>
            <a:prstGeom prst="line">
              <a:avLst/>
            </a:prstGeom>
            <a:noFill/>
            <a:ln w="38100">
              <a:solidFill>
                <a:schemeClr val="tx1"/>
              </a:solidFill>
              <a:round/>
              <a:headEnd/>
              <a:tailEnd/>
            </a:ln>
            <a:effectLst/>
          </p:spPr>
          <p:txBody>
            <a:bodyPr wrap="none" anchor="ctr"/>
            <a:lstStyle/>
            <a:p>
              <a:endParaRPr lang="zh-CN" altLang="en-US"/>
            </a:p>
          </p:txBody>
        </p:sp>
        <p:sp>
          <p:nvSpPr>
            <p:cNvPr id="377906" name="Line 50"/>
            <p:cNvSpPr>
              <a:spLocks noChangeShapeType="1"/>
            </p:cNvSpPr>
            <p:nvPr/>
          </p:nvSpPr>
          <p:spPr bwMode="auto">
            <a:xfrm>
              <a:off x="1238" y="1554"/>
              <a:ext cx="585" cy="0"/>
            </a:xfrm>
            <a:prstGeom prst="line">
              <a:avLst/>
            </a:prstGeom>
            <a:noFill/>
            <a:ln w="38100">
              <a:solidFill>
                <a:schemeClr val="tx1"/>
              </a:solidFill>
              <a:round/>
              <a:headEnd/>
              <a:tailEnd/>
            </a:ln>
            <a:effectLst/>
          </p:spPr>
          <p:txBody>
            <a:bodyPr wrap="none" anchor="ctr"/>
            <a:lstStyle/>
            <a:p>
              <a:endParaRPr lang="zh-CN" altLang="en-US"/>
            </a:p>
          </p:txBody>
        </p:sp>
        <p:sp>
          <p:nvSpPr>
            <p:cNvPr id="377907" name="Line 51"/>
            <p:cNvSpPr>
              <a:spLocks noChangeShapeType="1"/>
            </p:cNvSpPr>
            <p:nvPr/>
          </p:nvSpPr>
          <p:spPr bwMode="auto">
            <a:xfrm>
              <a:off x="27" y="300"/>
              <a:ext cx="2965" cy="0"/>
            </a:xfrm>
            <a:prstGeom prst="line">
              <a:avLst/>
            </a:prstGeom>
            <a:noFill/>
            <a:ln w="38100">
              <a:solidFill>
                <a:schemeClr val="tx1"/>
              </a:solidFill>
              <a:round/>
              <a:headEnd/>
              <a:tailEnd/>
            </a:ln>
            <a:effectLst/>
          </p:spPr>
          <p:txBody>
            <a:bodyPr wrap="none" anchor="ctr"/>
            <a:lstStyle/>
            <a:p>
              <a:endParaRPr lang="zh-CN" altLang="en-US"/>
            </a:p>
          </p:txBody>
        </p:sp>
        <p:sp>
          <p:nvSpPr>
            <p:cNvPr id="377908" name="Line 52"/>
            <p:cNvSpPr>
              <a:spLocks noChangeShapeType="1"/>
            </p:cNvSpPr>
            <p:nvPr/>
          </p:nvSpPr>
          <p:spPr bwMode="auto">
            <a:xfrm>
              <a:off x="27" y="300"/>
              <a:ext cx="0" cy="648"/>
            </a:xfrm>
            <a:prstGeom prst="line">
              <a:avLst/>
            </a:prstGeom>
            <a:noFill/>
            <a:ln w="38100">
              <a:solidFill>
                <a:schemeClr val="tx1"/>
              </a:solidFill>
              <a:round/>
              <a:headEnd/>
              <a:tailEnd/>
            </a:ln>
            <a:effectLst/>
          </p:spPr>
          <p:txBody>
            <a:bodyPr wrap="none" anchor="ctr"/>
            <a:lstStyle/>
            <a:p>
              <a:endParaRPr lang="zh-CN" altLang="en-US"/>
            </a:p>
          </p:txBody>
        </p:sp>
        <p:sp>
          <p:nvSpPr>
            <p:cNvPr id="377909" name="Line 53"/>
            <p:cNvSpPr>
              <a:spLocks noChangeShapeType="1"/>
            </p:cNvSpPr>
            <p:nvPr/>
          </p:nvSpPr>
          <p:spPr bwMode="auto">
            <a:xfrm>
              <a:off x="2849" y="924"/>
              <a:ext cx="352" cy="0"/>
            </a:xfrm>
            <a:prstGeom prst="line">
              <a:avLst/>
            </a:prstGeom>
            <a:noFill/>
            <a:ln w="38100">
              <a:solidFill>
                <a:schemeClr val="tx1"/>
              </a:solidFill>
              <a:round/>
              <a:headEnd/>
              <a:tailEnd/>
            </a:ln>
            <a:effectLst/>
          </p:spPr>
          <p:txBody>
            <a:bodyPr wrap="none" anchor="ctr"/>
            <a:lstStyle/>
            <a:p>
              <a:endParaRPr lang="zh-CN" altLang="en-US"/>
            </a:p>
          </p:txBody>
        </p:sp>
        <p:sp>
          <p:nvSpPr>
            <p:cNvPr id="377910" name="Line 54"/>
            <p:cNvSpPr>
              <a:spLocks noChangeShapeType="1"/>
            </p:cNvSpPr>
            <p:nvPr/>
          </p:nvSpPr>
          <p:spPr bwMode="auto">
            <a:xfrm>
              <a:off x="2992" y="300"/>
              <a:ext cx="0" cy="649"/>
            </a:xfrm>
            <a:prstGeom prst="line">
              <a:avLst/>
            </a:prstGeom>
            <a:noFill/>
            <a:ln w="38100">
              <a:solidFill>
                <a:schemeClr val="tx1"/>
              </a:solidFill>
              <a:round/>
              <a:headEnd/>
              <a:tailEnd/>
            </a:ln>
            <a:effectLst/>
          </p:spPr>
          <p:txBody>
            <a:bodyPr wrap="none" anchor="ctr"/>
            <a:lstStyle/>
            <a:p>
              <a:endParaRPr lang="zh-CN" altLang="en-US"/>
            </a:p>
          </p:txBody>
        </p:sp>
        <p:sp>
          <p:nvSpPr>
            <p:cNvPr id="377911" name="Line 55"/>
            <p:cNvSpPr>
              <a:spLocks noChangeShapeType="1"/>
            </p:cNvSpPr>
            <p:nvPr/>
          </p:nvSpPr>
          <p:spPr bwMode="auto">
            <a:xfrm>
              <a:off x="27" y="952"/>
              <a:ext cx="144" cy="0"/>
            </a:xfrm>
            <a:prstGeom prst="line">
              <a:avLst/>
            </a:prstGeom>
            <a:noFill/>
            <a:ln w="38100">
              <a:solidFill>
                <a:schemeClr val="tx1"/>
              </a:solidFill>
              <a:round/>
              <a:headEnd/>
              <a:tailEnd/>
            </a:ln>
            <a:effectLst/>
          </p:spPr>
          <p:txBody>
            <a:bodyPr wrap="none" anchor="ctr"/>
            <a:lstStyle/>
            <a:p>
              <a:endParaRPr lang="zh-CN" altLang="en-US"/>
            </a:p>
          </p:txBody>
        </p:sp>
        <p:sp>
          <p:nvSpPr>
            <p:cNvPr id="377912" name="Line 56"/>
            <p:cNvSpPr>
              <a:spLocks noChangeShapeType="1"/>
            </p:cNvSpPr>
            <p:nvPr/>
          </p:nvSpPr>
          <p:spPr bwMode="auto">
            <a:xfrm flipV="1">
              <a:off x="1364" y="684"/>
              <a:ext cx="217" cy="495"/>
            </a:xfrm>
            <a:prstGeom prst="line">
              <a:avLst/>
            </a:prstGeom>
            <a:noFill/>
            <a:ln w="38100">
              <a:solidFill>
                <a:srgbClr val="FF0000"/>
              </a:solidFill>
              <a:round/>
              <a:headEnd/>
              <a:tailEnd type="triangle" w="med" len="med"/>
            </a:ln>
            <a:effectLst/>
          </p:spPr>
          <p:txBody>
            <a:bodyPr wrap="none" anchor="ctr"/>
            <a:lstStyle/>
            <a:p>
              <a:endParaRPr lang="zh-CN" altLang="en-US"/>
            </a:p>
          </p:txBody>
        </p:sp>
        <p:sp>
          <p:nvSpPr>
            <p:cNvPr id="377913" name="Text Box 57"/>
            <p:cNvSpPr txBox="1">
              <a:spLocks noChangeArrowheads="1"/>
            </p:cNvSpPr>
            <p:nvPr/>
          </p:nvSpPr>
          <p:spPr bwMode="auto">
            <a:xfrm>
              <a:off x="1418" y="972"/>
              <a:ext cx="385"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p>
          </p:txBody>
        </p:sp>
        <p:sp>
          <p:nvSpPr>
            <p:cNvPr id="377914" name="Text Box 58"/>
            <p:cNvSpPr txBox="1">
              <a:spLocks noChangeArrowheads="1"/>
            </p:cNvSpPr>
            <p:nvPr/>
          </p:nvSpPr>
          <p:spPr bwMode="auto">
            <a:xfrm>
              <a:off x="2032" y="588"/>
              <a:ext cx="384"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r>
                <a:rPr kumimoji="1" lang="en-US" altLang="zh-CN" sz="2400" b="1" baseline="-20000">
                  <a:latin typeface="Times New Roman" pitchFamily="18" charset="0"/>
                  <a:ea typeface="楷体_GB2312" pitchFamily="49" charset="-122"/>
                </a:rPr>
                <a:t>S</a:t>
              </a:r>
            </a:p>
          </p:txBody>
        </p:sp>
        <p:sp>
          <p:nvSpPr>
            <p:cNvPr id="377915" name="Text Box 59"/>
            <p:cNvSpPr txBox="1">
              <a:spLocks noChangeArrowheads="1"/>
            </p:cNvSpPr>
            <p:nvPr/>
          </p:nvSpPr>
          <p:spPr bwMode="auto">
            <a:xfrm>
              <a:off x="1227" y="1548"/>
              <a:ext cx="271"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C</a:t>
              </a:r>
            </a:p>
          </p:txBody>
        </p:sp>
        <p:sp>
          <p:nvSpPr>
            <p:cNvPr id="377916" name="Text Box 60"/>
            <p:cNvSpPr txBox="1">
              <a:spLocks noChangeArrowheads="1"/>
            </p:cNvSpPr>
            <p:nvPr/>
          </p:nvSpPr>
          <p:spPr bwMode="auto">
            <a:xfrm>
              <a:off x="1803" y="876"/>
              <a:ext cx="342"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A</a:t>
              </a:r>
            </a:p>
          </p:txBody>
        </p:sp>
        <p:sp>
          <p:nvSpPr>
            <p:cNvPr id="377917" name="Oval 61"/>
            <p:cNvSpPr>
              <a:spLocks noChangeArrowheads="1"/>
            </p:cNvSpPr>
            <p:nvPr/>
          </p:nvSpPr>
          <p:spPr bwMode="auto">
            <a:xfrm>
              <a:off x="2951" y="876"/>
              <a:ext cx="74"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7918" name="Text Box 62"/>
            <p:cNvSpPr txBox="1">
              <a:spLocks noChangeArrowheads="1"/>
            </p:cNvSpPr>
            <p:nvPr/>
          </p:nvSpPr>
          <p:spPr bwMode="auto">
            <a:xfrm>
              <a:off x="2827" y="924"/>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a:t>
              </a:r>
            </a:p>
          </p:txBody>
        </p:sp>
        <p:sp>
          <p:nvSpPr>
            <p:cNvPr id="377919" name="Rectangle 63"/>
            <p:cNvSpPr>
              <a:spLocks noChangeArrowheads="1"/>
            </p:cNvSpPr>
            <p:nvPr/>
          </p:nvSpPr>
          <p:spPr bwMode="auto">
            <a:xfrm>
              <a:off x="1320" y="806"/>
              <a:ext cx="252" cy="234"/>
            </a:xfrm>
            <a:prstGeom prst="rect">
              <a:avLst/>
            </a:prstGeom>
            <a:noFill/>
            <a:ln w="38100">
              <a:solidFill>
                <a:srgbClr val="FF0000"/>
              </a:solidFill>
              <a:miter lim="800000"/>
              <a:headEnd/>
              <a:tailEnd/>
            </a:ln>
            <a:effectLst/>
          </p:spPr>
          <p:txBody>
            <a:bodyPr lIns="90000" tIns="46800" rIns="90000" bIns="46800" anchor="ctr">
              <a:spAutoFit/>
            </a:bodyPr>
            <a:lstStyle/>
            <a:p>
              <a:endParaRPr lang="zh-CN" altLang="en-US"/>
            </a:p>
          </p:txBody>
        </p:sp>
        <p:sp>
          <p:nvSpPr>
            <p:cNvPr id="377920" name="Text Box 64"/>
            <p:cNvSpPr txBox="1">
              <a:spLocks noChangeArrowheads="1"/>
            </p:cNvSpPr>
            <p:nvPr/>
          </p:nvSpPr>
          <p:spPr bwMode="auto">
            <a:xfrm>
              <a:off x="36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o1</a:t>
              </a:r>
            </a:p>
          </p:txBody>
        </p:sp>
        <p:sp>
          <p:nvSpPr>
            <p:cNvPr id="377921" name="Text Box 65"/>
            <p:cNvSpPr txBox="1">
              <a:spLocks noChangeArrowheads="1"/>
            </p:cNvSpPr>
            <p:nvPr/>
          </p:nvSpPr>
          <p:spPr bwMode="auto">
            <a:xfrm>
              <a:off x="100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o2</a:t>
              </a:r>
            </a:p>
          </p:txBody>
        </p:sp>
        <p:sp>
          <p:nvSpPr>
            <p:cNvPr id="377922" name="Text Box 66"/>
            <p:cNvSpPr txBox="1">
              <a:spLocks noChangeArrowheads="1"/>
            </p:cNvSpPr>
            <p:nvPr/>
          </p:nvSpPr>
          <p:spPr bwMode="auto">
            <a:xfrm>
              <a:off x="1611" y="588"/>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R</a:t>
              </a:r>
            </a:p>
          </p:txBody>
        </p:sp>
        <p:sp>
          <p:nvSpPr>
            <p:cNvPr id="377923" name="Rectangle 67"/>
            <p:cNvSpPr>
              <a:spLocks noChangeArrowheads="1"/>
            </p:cNvSpPr>
            <p:nvPr/>
          </p:nvSpPr>
          <p:spPr bwMode="auto">
            <a:xfrm>
              <a:off x="1179" y="1308"/>
              <a:ext cx="232" cy="292"/>
            </a:xfrm>
            <a:prstGeom prst="rect">
              <a:avLst/>
            </a:prstGeom>
            <a:noFill/>
            <a:ln w="28575">
              <a:noFill/>
              <a:miter lim="800000"/>
              <a:headEnd/>
              <a:tailEnd/>
            </a:ln>
            <a:effectLst/>
          </p:spPr>
          <p:txBody>
            <a:bodyPr wrap="none" lIns="90000" tIns="46800" rIns="90000" bIns="46800">
              <a:spAutoFit/>
            </a:bodyPr>
            <a:lstStyle/>
            <a:p>
              <a:r>
                <a:rPr kumimoji="1" lang="zh-CN" altLang="en-US" sz="2400" b="1">
                  <a:solidFill>
                    <a:srgbClr val="FF00FF"/>
                  </a:solidFill>
                  <a:latin typeface="Times New Roman" pitchFamily="18" charset="0"/>
                </a:rPr>
                <a:t>＋</a:t>
              </a:r>
            </a:p>
          </p:txBody>
        </p:sp>
        <p:sp>
          <p:nvSpPr>
            <p:cNvPr id="377924" name="Rectangle 68"/>
            <p:cNvSpPr>
              <a:spLocks noChangeArrowheads="1"/>
            </p:cNvSpPr>
            <p:nvPr/>
          </p:nvSpPr>
          <p:spPr bwMode="auto">
            <a:xfrm>
              <a:off x="891" y="1308"/>
              <a:ext cx="208" cy="253"/>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FF00FF"/>
                  </a:solidFill>
                  <a:latin typeface="Times New Roman" pitchFamily="18" charset="0"/>
                </a:rPr>
                <a:t>－</a:t>
              </a:r>
            </a:p>
          </p:txBody>
        </p:sp>
        <p:sp>
          <p:nvSpPr>
            <p:cNvPr id="377925" name="Rectangle 69"/>
            <p:cNvSpPr>
              <a:spLocks noChangeArrowheads="1"/>
            </p:cNvSpPr>
            <p:nvPr/>
          </p:nvSpPr>
          <p:spPr bwMode="auto">
            <a:xfrm>
              <a:off x="2064" y="818"/>
              <a:ext cx="86" cy="234"/>
            </a:xfrm>
            <a:prstGeom prst="rect">
              <a:avLst/>
            </a:prstGeom>
            <a:noFill/>
            <a:ln w="34925">
              <a:solidFill>
                <a:schemeClr val="tx1"/>
              </a:solidFill>
              <a:miter lim="800000"/>
              <a:headEnd/>
              <a:tailEnd/>
            </a:ln>
            <a:effectLst/>
          </p:spPr>
          <p:txBody>
            <a:bodyPr wrap="none" lIns="90000" tIns="46800" rIns="90000" bIns="46800" anchor="ctr">
              <a:spAutoFit/>
            </a:bodyPr>
            <a:lstStyle/>
            <a:p>
              <a:endParaRPr lang="zh-CN" altLang="en-US"/>
            </a:p>
          </p:txBody>
        </p:sp>
        <p:sp>
          <p:nvSpPr>
            <p:cNvPr id="377926" name="Line 70"/>
            <p:cNvSpPr>
              <a:spLocks noChangeShapeType="1"/>
            </p:cNvSpPr>
            <p:nvPr/>
          </p:nvSpPr>
          <p:spPr bwMode="auto">
            <a:xfrm>
              <a:off x="2290" y="935"/>
              <a:ext cx="27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grpSp>
        <p:nvGrpSpPr>
          <p:cNvPr id="8" name="Group 71"/>
          <p:cNvGrpSpPr>
            <a:grpSpLocks/>
          </p:cNvGrpSpPr>
          <p:nvPr/>
        </p:nvGrpSpPr>
        <p:grpSpPr bwMode="auto">
          <a:xfrm>
            <a:off x="6769100" y="184151"/>
            <a:ext cx="5334000" cy="5876925"/>
            <a:chOff x="3198" y="0"/>
            <a:chExt cx="2520" cy="3702"/>
          </a:xfrm>
        </p:grpSpPr>
        <p:grpSp>
          <p:nvGrpSpPr>
            <p:cNvPr id="9" name="Group 72"/>
            <p:cNvGrpSpPr>
              <a:grpSpLocks/>
            </p:cNvGrpSpPr>
            <p:nvPr/>
          </p:nvGrpSpPr>
          <p:grpSpPr bwMode="auto">
            <a:xfrm>
              <a:off x="3970" y="324"/>
              <a:ext cx="446" cy="282"/>
              <a:chOff x="1336" y="445"/>
              <a:chExt cx="446" cy="282"/>
            </a:xfrm>
          </p:grpSpPr>
          <p:sp>
            <p:nvSpPr>
              <p:cNvPr id="377929" name="Line 73"/>
              <p:cNvSpPr>
                <a:spLocks noChangeShapeType="1"/>
              </p:cNvSpPr>
              <p:nvPr/>
            </p:nvSpPr>
            <p:spPr bwMode="auto">
              <a:xfrm>
                <a:off x="1336" y="445"/>
                <a:ext cx="0" cy="282"/>
              </a:xfrm>
              <a:prstGeom prst="line">
                <a:avLst/>
              </a:prstGeom>
              <a:noFill/>
              <a:ln w="57150">
                <a:solidFill>
                  <a:srgbClr val="FF3300"/>
                </a:solidFill>
                <a:round/>
                <a:headEnd/>
                <a:tailEnd/>
              </a:ln>
              <a:effectLst/>
            </p:spPr>
            <p:txBody>
              <a:bodyPr wrap="none" anchor="ctr"/>
              <a:lstStyle/>
              <a:p>
                <a:endParaRPr lang="zh-CN" altLang="en-US"/>
              </a:p>
            </p:txBody>
          </p:sp>
          <p:sp>
            <p:nvSpPr>
              <p:cNvPr id="377930" name="Line 74"/>
              <p:cNvSpPr>
                <a:spLocks noChangeShapeType="1"/>
              </p:cNvSpPr>
              <p:nvPr/>
            </p:nvSpPr>
            <p:spPr bwMode="auto">
              <a:xfrm>
                <a:off x="1336" y="445"/>
                <a:ext cx="446"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10" name="Group 75"/>
            <p:cNvGrpSpPr>
              <a:grpSpLocks/>
            </p:cNvGrpSpPr>
            <p:nvPr/>
          </p:nvGrpSpPr>
          <p:grpSpPr bwMode="auto">
            <a:xfrm>
              <a:off x="3970" y="1177"/>
              <a:ext cx="446" cy="318"/>
              <a:chOff x="3601" y="1189"/>
              <a:chExt cx="446" cy="318"/>
            </a:xfrm>
          </p:grpSpPr>
          <p:sp>
            <p:nvSpPr>
              <p:cNvPr id="377932" name="Line 76"/>
              <p:cNvSpPr>
                <a:spLocks noChangeShapeType="1"/>
              </p:cNvSpPr>
              <p:nvPr/>
            </p:nvSpPr>
            <p:spPr bwMode="auto">
              <a:xfrm>
                <a:off x="3610" y="1189"/>
                <a:ext cx="0" cy="318"/>
              </a:xfrm>
              <a:prstGeom prst="line">
                <a:avLst/>
              </a:prstGeom>
              <a:noFill/>
              <a:ln w="38100">
                <a:solidFill>
                  <a:srgbClr val="FF3300"/>
                </a:solidFill>
                <a:round/>
                <a:headEnd/>
                <a:tailEnd/>
              </a:ln>
              <a:effectLst/>
            </p:spPr>
            <p:txBody>
              <a:bodyPr wrap="none" anchor="ctr"/>
              <a:lstStyle/>
              <a:p>
                <a:endParaRPr lang="zh-CN" altLang="en-US"/>
              </a:p>
            </p:txBody>
          </p:sp>
          <p:sp>
            <p:nvSpPr>
              <p:cNvPr id="377933" name="Line 77"/>
              <p:cNvSpPr>
                <a:spLocks noChangeShapeType="1"/>
              </p:cNvSpPr>
              <p:nvPr/>
            </p:nvSpPr>
            <p:spPr bwMode="auto">
              <a:xfrm>
                <a:off x="3601" y="1495"/>
                <a:ext cx="446" cy="0"/>
              </a:xfrm>
              <a:prstGeom prst="line">
                <a:avLst/>
              </a:prstGeom>
              <a:noFill/>
              <a:ln w="76200">
                <a:solidFill>
                  <a:srgbClr val="FF3300"/>
                </a:solidFill>
                <a:round/>
                <a:headEnd/>
                <a:tailEnd/>
              </a:ln>
              <a:effectLst/>
            </p:spPr>
            <p:txBody>
              <a:bodyPr wrap="none" anchor="ctr"/>
              <a:lstStyle/>
              <a:p>
                <a:endParaRPr lang="zh-CN" altLang="en-US"/>
              </a:p>
            </p:txBody>
          </p:sp>
        </p:grpSp>
        <p:grpSp>
          <p:nvGrpSpPr>
            <p:cNvPr id="11" name="Group 78"/>
            <p:cNvGrpSpPr>
              <a:grpSpLocks/>
            </p:cNvGrpSpPr>
            <p:nvPr/>
          </p:nvGrpSpPr>
          <p:grpSpPr bwMode="auto">
            <a:xfrm>
              <a:off x="3970" y="2027"/>
              <a:ext cx="446" cy="292"/>
              <a:chOff x="1339" y="2149"/>
              <a:chExt cx="446" cy="292"/>
            </a:xfrm>
          </p:grpSpPr>
          <p:sp>
            <p:nvSpPr>
              <p:cNvPr id="377935" name="Line 79"/>
              <p:cNvSpPr>
                <a:spLocks noChangeShapeType="1"/>
              </p:cNvSpPr>
              <p:nvPr/>
            </p:nvSpPr>
            <p:spPr bwMode="auto">
              <a:xfrm>
                <a:off x="1339" y="2149"/>
                <a:ext cx="0" cy="292"/>
              </a:xfrm>
              <a:prstGeom prst="line">
                <a:avLst/>
              </a:prstGeom>
              <a:noFill/>
              <a:ln w="38100">
                <a:solidFill>
                  <a:srgbClr val="FF3300"/>
                </a:solidFill>
                <a:round/>
                <a:headEnd/>
                <a:tailEnd/>
              </a:ln>
              <a:effectLst/>
            </p:spPr>
            <p:txBody>
              <a:bodyPr wrap="none" anchor="ctr"/>
              <a:lstStyle/>
              <a:p>
                <a:endParaRPr lang="zh-CN" altLang="en-US"/>
              </a:p>
            </p:txBody>
          </p:sp>
          <p:sp>
            <p:nvSpPr>
              <p:cNvPr id="377936" name="Line 80"/>
              <p:cNvSpPr>
                <a:spLocks noChangeShapeType="1"/>
              </p:cNvSpPr>
              <p:nvPr/>
            </p:nvSpPr>
            <p:spPr bwMode="auto">
              <a:xfrm>
                <a:off x="1339" y="2149"/>
                <a:ext cx="446" cy="0"/>
              </a:xfrm>
              <a:prstGeom prst="line">
                <a:avLst/>
              </a:prstGeom>
              <a:noFill/>
              <a:ln w="57150">
                <a:solidFill>
                  <a:srgbClr val="FF3300"/>
                </a:solidFill>
                <a:round/>
                <a:headEnd/>
                <a:tailEnd/>
              </a:ln>
              <a:effectLst/>
            </p:spPr>
            <p:txBody>
              <a:bodyPr wrap="none" anchor="ctr"/>
              <a:lstStyle/>
              <a:p>
                <a:endParaRPr lang="zh-CN" altLang="en-US"/>
              </a:p>
            </p:txBody>
          </p:sp>
        </p:grpSp>
        <p:sp>
          <p:nvSpPr>
            <p:cNvPr id="377937" name="Line 81"/>
            <p:cNvSpPr>
              <a:spLocks noChangeShapeType="1"/>
            </p:cNvSpPr>
            <p:nvPr/>
          </p:nvSpPr>
          <p:spPr bwMode="auto">
            <a:xfrm>
              <a:off x="3984" y="589"/>
              <a:ext cx="0" cy="2508"/>
            </a:xfrm>
            <a:prstGeom prst="line">
              <a:avLst/>
            </a:prstGeom>
            <a:noFill/>
            <a:ln w="28575" cap="rnd">
              <a:solidFill>
                <a:srgbClr val="0033CC"/>
              </a:solidFill>
              <a:prstDash val="sysDot"/>
              <a:round/>
              <a:headEnd/>
              <a:tailEnd/>
            </a:ln>
            <a:effectLst/>
          </p:spPr>
          <p:txBody>
            <a:bodyPr wrap="none" anchor="ctr"/>
            <a:lstStyle/>
            <a:p>
              <a:endParaRPr lang="zh-CN" altLang="en-US"/>
            </a:p>
          </p:txBody>
        </p:sp>
        <p:sp>
          <p:nvSpPr>
            <p:cNvPr id="377938" name="Line 82"/>
            <p:cNvSpPr>
              <a:spLocks noChangeShapeType="1"/>
            </p:cNvSpPr>
            <p:nvPr/>
          </p:nvSpPr>
          <p:spPr bwMode="auto">
            <a:xfrm flipH="1">
              <a:off x="3984" y="3074"/>
              <a:ext cx="0" cy="382"/>
            </a:xfrm>
            <a:prstGeom prst="line">
              <a:avLst/>
            </a:prstGeom>
            <a:noFill/>
            <a:ln w="38100">
              <a:solidFill>
                <a:srgbClr val="FF3300"/>
              </a:solidFill>
              <a:round/>
              <a:headEnd/>
              <a:tailEnd/>
            </a:ln>
            <a:effectLst/>
          </p:spPr>
          <p:txBody>
            <a:bodyPr wrap="none" anchor="ctr"/>
            <a:lstStyle/>
            <a:p>
              <a:endParaRPr lang="zh-CN" altLang="en-US"/>
            </a:p>
          </p:txBody>
        </p:sp>
        <p:grpSp>
          <p:nvGrpSpPr>
            <p:cNvPr id="12" name="Group 83"/>
            <p:cNvGrpSpPr>
              <a:grpSpLocks/>
            </p:cNvGrpSpPr>
            <p:nvPr/>
          </p:nvGrpSpPr>
          <p:grpSpPr bwMode="auto">
            <a:xfrm>
              <a:off x="3625" y="3204"/>
              <a:ext cx="455" cy="288"/>
              <a:chOff x="3859" y="3514"/>
              <a:chExt cx="455" cy="288"/>
            </a:xfrm>
          </p:grpSpPr>
          <p:sp>
            <p:nvSpPr>
              <p:cNvPr id="377940" name="AutoShape 84"/>
              <p:cNvSpPr>
                <a:spLocks noChangeArrowheads="1"/>
              </p:cNvSpPr>
              <p:nvPr/>
            </p:nvSpPr>
            <p:spPr bwMode="auto">
              <a:xfrm>
                <a:off x="3859" y="3568"/>
                <a:ext cx="127" cy="145"/>
              </a:xfrm>
              <a:prstGeom prst="triangle">
                <a:avLst>
                  <a:gd name="adj" fmla="val 50000"/>
                </a:avLst>
              </a:prstGeom>
              <a:noFill/>
              <a:ln w="9525">
                <a:solidFill>
                  <a:srgbClr val="FF3300"/>
                </a:solidFill>
                <a:miter lim="800000"/>
                <a:headEnd/>
                <a:tailEnd/>
              </a:ln>
              <a:effectLst/>
            </p:spPr>
            <p:txBody>
              <a:bodyPr wrap="none" anchor="ctr"/>
              <a:lstStyle/>
              <a:p>
                <a:endParaRPr lang="zh-CN" altLang="en-US"/>
              </a:p>
            </p:txBody>
          </p:sp>
          <p:sp>
            <p:nvSpPr>
              <p:cNvPr id="377941" name="Text Box 85"/>
              <p:cNvSpPr txBox="1">
                <a:spLocks noChangeArrowheads="1"/>
              </p:cNvSpPr>
              <p:nvPr/>
            </p:nvSpPr>
            <p:spPr bwMode="auto">
              <a:xfrm>
                <a:off x="3969" y="3514"/>
                <a:ext cx="345" cy="288"/>
              </a:xfrm>
              <a:prstGeom prst="rect">
                <a:avLst/>
              </a:prstGeom>
              <a:noFill/>
              <a:ln w="9525">
                <a:noFill/>
                <a:miter lim="800000"/>
                <a:headEnd/>
                <a:tailEnd/>
              </a:ln>
              <a:effectLst/>
            </p:spPr>
            <p:txBody>
              <a:bodyPr>
                <a:spAutoFit/>
              </a:bodyPr>
              <a:lstStyle/>
              <a:p>
                <a:pPr>
                  <a:spcBef>
                    <a:spcPct val="50000"/>
                  </a:spcBef>
                </a:pPr>
                <a:r>
                  <a:rPr kumimoji="1" lang="en-US" altLang="zh-CN" sz="2400" b="1">
                    <a:solidFill>
                      <a:srgbClr val="FF3300"/>
                    </a:solidFill>
                    <a:latin typeface="Times New Roman" pitchFamily="18" charset="0"/>
                    <a:ea typeface="楷体_GB2312" pitchFamily="49" charset="-122"/>
                  </a:rPr>
                  <a:t>V</a:t>
                </a:r>
              </a:p>
            </p:txBody>
          </p:sp>
        </p:grpSp>
        <p:sp>
          <p:nvSpPr>
            <p:cNvPr id="377942" name="AutoShape 86"/>
            <p:cNvSpPr>
              <a:spLocks/>
            </p:cNvSpPr>
            <p:nvPr/>
          </p:nvSpPr>
          <p:spPr bwMode="auto">
            <a:xfrm>
              <a:off x="3888" y="1184"/>
              <a:ext cx="241" cy="272"/>
            </a:xfrm>
            <a:prstGeom prst="leftBrace">
              <a:avLst>
                <a:gd name="adj1" fmla="val 58333"/>
                <a:gd name="adj2" fmla="val 50000"/>
              </a:avLst>
            </a:prstGeom>
            <a:noFill/>
            <a:ln w="28575">
              <a:solidFill>
                <a:srgbClr val="0033CC"/>
              </a:solidFill>
              <a:round/>
              <a:headEnd/>
              <a:tailEnd/>
            </a:ln>
            <a:effectLst/>
          </p:spPr>
          <p:txBody>
            <a:bodyPr wrap="none" lIns="90000" tIns="46800" rIns="90000" bIns="46800" anchor="ctr">
              <a:spAutoFit/>
            </a:bodyPr>
            <a:lstStyle/>
            <a:p>
              <a:endParaRPr lang="zh-CN" altLang="en-US"/>
            </a:p>
          </p:txBody>
        </p:sp>
        <p:sp>
          <p:nvSpPr>
            <p:cNvPr id="377943" name="AutoShape 87"/>
            <p:cNvSpPr>
              <a:spLocks/>
            </p:cNvSpPr>
            <p:nvPr/>
          </p:nvSpPr>
          <p:spPr bwMode="auto">
            <a:xfrm>
              <a:off x="4032" y="3128"/>
              <a:ext cx="241" cy="272"/>
            </a:xfrm>
            <a:prstGeom prst="rightBrace">
              <a:avLst>
                <a:gd name="adj1" fmla="val 66667"/>
                <a:gd name="adj2" fmla="val 50000"/>
              </a:avLst>
            </a:prstGeom>
            <a:noFill/>
            <a:ln w="28575">
              <a:solidFill>
                <a:srgbClr val="0033CC"/>
              </a:solidFill>
              <a:round/>
              <a:headEnd/>
              <a:tailEnd/>
            </a:ln>
            <a:effectLst/>
          </p:spPr>
          <p:txBody>
            <a:bodyPr wrap="none" lIns="90000" tIns="46800" rIns="90000" bIns="46800" anchor="ctr">
              <a:spAutoFit/>
            </a:bodyPr>
            <a:lstStyle/>
            <a:p>
              <a:endParaRPr lang="zh-CN" altLang="en-US"/>
            </a:p>
          </p:txBody>
        </p:sp>
        <p:grpSp>
          <p:nvGrpSpPr>
            <p:cNvPr id="13" name="Group 88"/>
            <p:cNvGrpSpPr>
              <a:grpSpLocks/>
            </p:cNvGrpSpPr>
            <p:nvPr/>
          </p:nvGrpSpPr>
          <p:grpSpPr bwMode="auto">
            <a:xfrm>
              <a:off x="3198" y="0"/>
              <a:ext cx="2520" cy="3702"/>
              <a:chOff x="3198" y="0"/>
              <a:chExt cx="2520" cy="3702"/>
            </a:xfrm>
          </p:grpSpPr>
          <p:grpSp>
            <p:nvGrpSpPr>
              <p:cNvPr id="14" name="Group 89"/>
              <p:cNvGrpSpPr>
                <a:grpSpLocks/>
              </p:cNvGrpSpPr>
              <p:nvPr/>
            </p:nvGrpSpPr>
            <p:grpSpPr bwMode="auto">
              <a:xfrm>
                <a:off x="3198" y="0"/>
                <a:ext cx="2520" cy="3702"/>
                <a:chOff x="3041" y="0"/>
                <a:chExt cx="2695" cy="3720"/>
              </a:xfrm>
            </p:grpSpPr>
            <p:grpSp>
              <p:nvGrpSpPr>
                <p:cNvPr id="15" name="Group 90"/>
                <p:cNvGrpSpPr>
                  <a:grpSpLocks/>
                </p:cNvGrpSpPr>
                <p:nvPr/>
              </p:nvGrpSpPr>
              <p:grpSpPr bwMode="auto">
                <a:xfrm>
                  <a:off x="3041" y="0"/>
                  <a:ext cx="2689" cy="2586"/>
                  <a:chOff x="2567" y="111"/>
                  <a:chExt cx="2689" cy="2586"/>
                </a:xfrm>
              </p:grpSpPr>
              <p:grpSp>
                <p:nvGrpSpPr>
                  <p:cNvPr id="16" name="Group 91"/>
                  <p:cNvGrpSpPr>
                    <a:grpSpLocks/>
                  </p:cNvGrpSpPr>
                  <p:nvPr/>
                </p:nvGrpSpPr>
                <p:grpSpPr bwMode="auto">
                  <a:xfrm>
                    <a:off x="2616" y="111"/>
                    <a:ext cx="2640" cy="886"/>
                    <a:chOff x="2598" y="75"/>
                    <a:chExt cx="2640" cy="886"/>
                  </a:xfrm>
                </p:grpSpPr>
                <p:sp>
                  <p:nvSpPr>
                    <p:cNvPr id="377948" name="Line 92"/>
                    <p:cNvSpPr>
                      <a:spLocks noChangeShapeType="1"/>
                    </p:cNvSpPr>
                    <p:nvPr/>
                  </p:nvSpPr>
                  <p:spPr bwMode="auto">
                    <a:xfrm>
                      <a:off x="2836" y="746"/>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7949" name="Line 93"/>
                    <p:cNvSpPr>
                      <a:spLocks noChangeShapeType="1"/>
                    </p:cNvSpPr>
                    <p:nvPr/>
                  </p:nvSpPr>
                  <p:spPr bwMode="auto">
                    <a:xfrm flipV="1">
                      <a:off x="2963" y="2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7950" name="Text Box 94"/>
                    <p:cNvSpPr txBox="1">
                      <a:spLocks noChangeArrowheads="1"/>
                    </p:cNvSpPr>
                    <p:nvPr/>
                  </p:nvSpPr>
                  <p:spPr bwMode="auto">
                    <a:xfrm>
                      <a:off x="2800" y="727"/>
                      <a:ext cx="273" cy="234"/>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7951" name="Text Box 95"/>
                    <p:cNvSpPr txBox="1">
                      <a:spLocks noChangeArrowheads="1"/>
                    </p:cNvSpPr>
                    <p:nvPr/>
                  </p:nvSpPr>
                  <p:spPr bwMode="auto">
                    <a:xfrm>
                      <a:off x="4948" y="565"/>
                      <a:ext cx="290"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7952" name="Text Box 96"/>
                    <p:cNvSpPr txBox="1">
                      <a:spLocks noChangeArrowheads="1"/>
                    </p:cNvSpPr>
                    <p:nvPr/>
                  </p:nvSpPr>
                  <p:spPr bwMode="auto">
                    <a:xfrm>
                      <a:off x="2598" y="75"/>
                      <a:ext cx="435"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endParaRPr kumimoji="1" lang="en-US" altLang="zh-CN" sz="3200" b="1">
                        <a:latin typeface="Times New Roman" pitchFamily="18" charset="0"/>
                        <a:ea typeface="楷体_GB2312" pitchFamily="49" charset="-122"/>
                      </a:endParaRPr>
                    </a:p>
                  </p:txBody>
                </p:sp>
              </p:grpSp>
              <p:grpSp>
                <p:nvGrpSpPr>
                  <p:cNvPr id="17" name="Group 97"/>
                  <p:cNvGrpSpPr>
                    <a:grpSpLocks/>
                  </p:cNvGrpSpPr>
                  <p:nvPr/>
                </p:nvGrpSpPr>
                <p:grpSpPr bwMode="auto">
                  <a:xfrm>
                    <a:off x="2567" y="1822"/>
                    <a:ext cx="2689" cy="875"/>
                    <a:chOff x="2549" y="1786"/>
                    <a:chExt cx="2689" cy="875"/>
                  </a:xfrm>
                </p:grpSpPr>
                <p:sp>
                  <p:nvSpPr>
                    <p:cNvPr id="377954" name="Line 98"/>
                    <p:cNvSpPr>
                      <a:spLocks noChangeShapeType="1"/>
                    </p:cNvSpPr>
                    <p:nvPr/>
                  </p:nvSpPr>
                  <p:spPr bwMode="auto">
                    <a:xfrm>
                      <a:off x="2836" y="2446"/>
                      <a:ext cx="2055"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7955" name="Line 99"/>
                    <p:cNvSpPr>
                      <a:spLocks noChangeShapeType="1"/>
                    </p:cNvSpPr>
                    <p:nvPr/>
                  </p:nvSpPr>
                  <p:spPr bwMode="auto">
                    <a:xfrm flipV="1">
                      <a:off x="2963" y="19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7956" name="Text Box 100"/>
                    <p:cNvSpPr txBox="1">
                      <a:spLocks noChangeArrowheads="1"/>
                    </p:cNvSpPr>
                    <p:nvPr/>
                  </p:nvSpPr>
                  <p:spPr bwMode="auto">
                    <a:xfrm>
                      <a:off x="2800" y="2427"/>
                      <a:ext cx="273" cy="234"/>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7957" name="Text Box 101"/>
                    <p:cNvSpPr txBox="1">
                      <a:spLocks noChangeArrowheads="1"/>
                    </p:cNvSpPr>
                    <p:nvPr/>
                  </p:nvSpPr>
                  <p:spPr bwMode="auto">
                    <a:xfrm>
                      <a:off x="4948" y="2265"/>
                      <a:ext cx="290"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7958" name="Text Box 102"/>
                    <p:cNvSpPr txBox="1">
                      <a:spLocks noChangeArrowheads="1"/>
                    </p:cNvSpPr>
                    <p:nvPr/>
                  </p:nvSpPr>
                  <p:spPr bwMode="auto">
                    <a:xfrm>
                      <a:off x="2549" y="1786"/>
                      <a:ext cx="544"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600" b="1">
                          <a:latin typeface="Times New Roman" pitchFamily="18" charset="0"/>
                          <a:ea typeface="楷体_GB2312" pitchFamily="49" charset="-122"/>
                        </a:rPr>
                        <a:t>2</a:t>
                      </a:r>
                      <a:endParaRPr kumimoji="1" lang="en-US" altLang="zh-CN" sz="3200" b="1">
                        <a:latin typeface="Times New Roman" pitchFamily="18" charset="0"/>
                        <a:ea typeface="楷体_GB2312" pitchFamily="49" charset="-122"/>
                      </a:endParaRPr>
                    </a:p>
                  </p:txBody>
                </p:sp>
              </p:grpSp>
              <p:grpSp>
                <p:nvGrpSpPr>
                  <p:cNvPr id="18" name="Group 103"/>
                  <p:cNvGrpSpPr>
                    <a:grpSpLocks/>
                  </p:cNvGrpSpPr>
                  <p:nvPr/>
                </p:nvGrpSpPr>
                <p:grpSpPr bwMode="auto">
                  <a:xfrm>
                    <a:off x="2572" y="955"/>
                    <a:ext cx="2684" cy="891"/>
                    <a:chOff x="2554" y="919"/>
                    <a:chExt cx="2684" cy="891"/>
                  </a:xfrm>
                </p:grpSpPr>
                <p:sp>
                  <p:nvSpPr>
                    <p:cNvPr id="377960" name="Line 104"/>
                    <p:cNvSpPr>
                      <a:spLocks noChangeShapeType="1"/>
                    </p:cNvSpPr>
                    <p:nvPr/>
                  </p:nvSpPr>
                  <p:spPr bwMode="auto">
                    <a:xfrm>
                      <a:off x="2836" y="1595"/>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7961" name="Line 105"/>
                    <p:cNvSpPr>
                      <a:spLocks noChangeShapeType="1"/>
                    </p:cNvSpPr>
                    <p:nvPr/>
                  </p:nvSpPr>
                  <p:spPr bwMode="auto">
                    <a:xfrm flipV="1">
                      <a:off x="2963" y="1105"/>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7962" name="Text Box 106"/>
                    <p:cNvSpPr txBox="1">
                      <a:spLocks noChangeArrowheads="1"/>
                    </p:cNvSpPr>
                    <p:nvPr/>
                  </p:nvSpPr>
                  <p:spPr bwMode="auto">
                    <a:xfrm>
                      <a:off x="2800" y="1576"/>
                      <a:ext cx="273" cy="234"/>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7963" name="Text Box 107"/>
                    <p:cNvSpPr txBox="1">
                      <a:spLocks noChangeArrowheads="1"/>
                    </p:cNvSpPr>
                    <p:nvPr/>
                  </p:nvSpPr>
                  <p:spPr bwMode="auto">
                    <a:xfrm>
                      <a:off x="4948" y="1414"/>
                      <a:ext cx="290"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7964" name="Text Box 108"/>
                    <p:cNvSpPr txBox="1">
                      <a:spLocks noChangeArrowheads="1"/>
                    </p:cNvSpPr>
                    <p:nvPr/>
                  </p:nvSpPr>
                  <p:spPr bwMode="auto">
                    <a:xfrm>
                      <a:off x="2554" y="919"/>
                      <a:ext cx="454"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400" b="1">
                          <a:latin typeface="Times New Roman" pitchFamily="18" charset="0"/>
                          <a:ea typeface="楷体_GB2312" pitchFamily="49" charset="-122"/>
                        </a:rPr>
                        <a:t>1</a:t>
                      </a:r>
                      <a:endParaRPr kumimoji="1" lang="en-US" altLang="zh-CN" sz="3200" b="1">
                        <a:latin typeface="Times New Roman" pitchFamily="18" charset="0"/>
                        <a:ea typeface="楷体_GB2312" pitchFamily="49" charset="-122"/>
                      </a:endParaRPr>
                    </a:p>
                  </p:txBody>
                </p:sp>
              </p:grpSp>
              <p:sp>
                <p:nvSpPr>
                  <p:cNvPr id="377965" name="Line 109"/>
                  <p:cNvSpPr>
                    <a:spLocks noChangeShapeType="1"/>
                  </p:cNvSpPr>
                  <p:nvPr/>
                </p:nvSpPr>
                <p:spPr bwMode="auto">
                  <a:xfrm>
                    <a:off x="2990" y="727"/>
                    <a:ext cx="419" cy="0"/>
                  </a:xfrm>
                  <a:prstGeom prst="line">
                    <a:avLst/>
                  </a:prstGeom>
                  <a:noFill/>
                  <a:ln w="57150">
                    <a:solidFill>
                      <a:srgbClr val="FF3300"/>
                    </a:solidFill>
                    <a:round/>
                    <a:headEnd/>
                    <a:tailEnd/>
                  </a:ln>
                  <a:effectLst/>
                </p:spPr>
                <p:txBody>
                  <a:bodyPr wrap="none" anchor="ctr"/>
                  <a:lstStyle/>
                  <a:p>
                    <a:endParaRPr lang="zh-CN" altLang="en-US"/>
                  </a:p>
                </p:txBody>
              </p:sp>
              <p:sp>
                <p:nvSpPr>
                  <p:cNvPr id="377966" name="Line 110"/>
                  <p:cNvSpPr>
                    <a:spLocks noChangeShapeType="1"/>
                  </p:cNvSpPr>
                  <p:nvPr/>
                </p:nvSpPr>
                <p:spPr bwMode="auto">
                  <a:xfrm>
                    <a:off x="2978" y="1282"/>
                    <a:ext cx="419" cy="0"/>
                  </a:xfrm>
                  <a:prstGeom prst="line">
                    <a:avLst/>
                  </a:prstGeom>
                  <a:noFill/>
                  <a:ln w="38100">
                    <a:solidFill>
                      <a:srgbClr val="FF3300"/>
                    </a:solidFill>
                    <a:round/>
                    <a:headEnd/>
                    <a:tailEnd/>
                  </a:ln>
                  <a:effectLst/>
                </p:spPr>
                <p:txBody>
                  <a:bodyPr wrap="none" anchor="ctr"/>
                  <a:lstStyle/>
                  <a:p>
                    <a:endParaRPr lang="zh-CN" altLang="en-US"/>
                  </a:p>
                </p:txBody>
              </p:sp>
              <p:sp>
                <p:nvSpPr>
                  <p:cNvPr id="377967" name="Line 111"/>
                  <p:cNvSpPr>
                    <a:spLocks noChangeShapeType="1"/>
                  </p:cNvSpPr>
                  <p:nvPr/>
                </p:nvSpPr>
                <p:spPr bwMode="auto">
                  <a:xfrm>
                    <a:off x="2984" y="2431"/>
                    <a:ext cx="419"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19" name="Group 112"/>
                <p:cNvGrpSpPr>
                  <a:grpSpLocks/>
                </p:cNvGrpSpPr>
                <p:nvPr/>
              </p:nvGrpSpPr>
              <p:grpSpPr bwMode="auto">
                <a:xfrm>
                  <a:off x="3076" y="2556"/>
                  <a:ext cx="2660" cy="1164"/>
                  <a:chOff x="3076" y="2556"/>
                  <a:chExt cx="2660" cy="1164"/>
                </a:xfrm>
              </p:grpSpPr>
              <p:grpSp>
                <p:nvGrpSpPr>
                  <p:cNvPr id="20" name="Group 113"/>
                  <p:cNvGrpSpPr>
                    <a:grpSpLocks/>
                  </p:cNvGrpSpPr>
                  <p:nvPr/>
                </p:nvGrpSpPr>
                <p:grpSpPr bwMode="auto">
                  <a:xfrm>
                    <a:off x="3076" y="2556"/>
                    <a:ext cx="2660" cy="1164"/>
                    <a:chOff x="2578" y="2651"/>
                    <a:chExt cx="2660" cy="1164"/>
                  </a:xfrm>
                </p:grpSpPr>
                <p:sp>
                  <p:nvSpPr>
                    <p:cNvPr id="377970" name="Line 114"/>
                    <p:cNvSpPr>
                      <a:spLocks noChangeShapeType="1"/>
                    </p:cNvSpPr>
                    <p:nvPr/>
                  </p:nvSpPr>
                  <p:spPr bwMode="auto">
                    <a:xfrm>
                      <a:off x="2836" y="3323"/>
                      <a:ext cx="2109"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7971" name="Line 115"/>
                    <p:cNvSpPr>
                      <a:spLocks noChangeShapeType="1"/>
                    </p:cNvSpPr>
                    <p:nvPr/>
                  </p:nvSpPr>
                  <p:spPr bwMode="auto">
                    <a:xfrm flipV="1">
                      <a:off x="2963" y="2833"/>
                      <a:ext cx="0" cy="982"/>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7972" name="Text Box 116"/>
                    <p:cNvSpPr txBox="1">
                      <a:spLocks noChangeArrowheads="1"/>
                    </p:cNvSpPr>
                    <p:nvPr/>
                  </p:nvSpPr>
                  <p:spPr bwMode="auto">
                    <a:xfrm>
                      <a:off x="2800" y="3304"/>
                      <a:ext cx="273" cy="233"/>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7973" name="Text Box 117"/>
                    <p:cNvSpPr txBox="1">
                      <a:spLocks noChangeArrowheads="1"/>
                    </p:cNvSpPr>
                    <p:nvPr/>
                  </p:nvSpPr>
                  <p:spPr bwMode="auto">
                    <a:xfrm>
                      <a:off x="4948" y="3142"/>
                      <a:ext cx="290" cy="370"/>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7974" name="Text Box 118"/>
                    <p:cNvSpPr txBox="1">
                      <a:spLocks noChangeArrowheads="1"/>
                    </p:cNvSpPr>
                    <p:nvPr/>
                  </p:nvSpPr>
                  <p:spPr bwMode="auto">
                    <a:xfrm>
                      <a:off x="2578" y="2651"/>
                      <a:ext cx="471" cy="367"/>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baseline="-25000">
                          <a:latin typeface="Times New Roman" pitchFamily="18" charset="0"/>
                          <a:ea typeface="楷体_GB2312" pitchFamily="49" charset="-122"/>
                        </a:rPr>
                        <a:t>R</a:t>
                      </a:r>
                      <a:endParaRPr kumimoji="1" lang="en-US" altLang="zh-CN" sz="3200" b="1" baseline="-25000">
                        <a:latin typeface="Times New Roman" pitchFamily="18" charset="0"/>
                        <a:ea typeface="楷体_GB2312" pitchFamily="49" charset="-122"/>
                      </a:endParaRPr>
                    </a:p>
                  </p:txBody>
                </p:sp>
              </p:grpSp>
              <p:sp>
                <p:nvSpPr>
                  <p:cNvPr id="377975" name="Text Box 119"/>
                  <p:cNvSpPr txBox="1">
                    <a:spLocks noChangeArrowheads="1"/>
                  </p:cNvSpPr>
                  <p:nvPr/>
                </p:nvSpPr>
                <p:spPr bwMode="auto">
                  <a:xfrm>
                    <a:off x="3116" y="2934"/>
                    <a:ext cx="399" cy="292"/>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V</a:t>
                    </a:r>
                    <a:r>
                      <a:rPr kumimoji="1" lang="en-US" altLang="zh-CN" sz="1400" b="1">
                        <a:latin typeface="Times New Roman" pitchFamily="18" charset="0"/>
                        <a:ea typeface="楷体_GB2312" pitchFamily="49" charset="-122"/>
                      </a:rPr>
                      <a:t>th</a:t>
                    </a:r>
                    <a:endParaRPr kumimoji="1" lang="en-US" altLang="zh-CN" sz="2400" b="1">
                      <a:latin typeface="Times New Roman" pitchFamily="18" charset="0"/>
                      <a:ea typeface="楷体_GB2312" pitchFamily="49" charset="-122"/>
                    </a:endParaRPr>
                  </a:p>
                </p:txBody>
              </p:sp>
              <p:sp>
                <p:nvSpPr>
                  <p:cNvPr id="377976" name="Line 120"/>
                  <p:cNvSpPr>
                    <a:spLocks noChangeShapeType="1"/>
                  </p:cNvSpPr>
                  <p:nvPr/>
                </p:nvSpPr>
                <p:spPr bwMode="auto">
                  <a:xfrm>
                    <a:off x="3463" y="3079"/>
                    <a:ext cx="1655" cy="0"/>
                  </a:xfrm>
                  <a:prstGeom prst="line">
                    <a:avLst/>
                  </a:prstGeom>
                  <a:noFill/>
                  <a:ln w="28575" cap="rnd">
                    <a:solidFill>
                      <a:schemeClr val="tx1"/>
                    </a:solidFill>
                    <a:prstDash val="sysDot"/>
                    <a:round/>
                    <a:headEnd/>
                    <a:tailEnd/>
                  </a:ln>
                  <a:effectLst/>
                </p:spPr>
                <p:txBody>
                  <a:bodyPr wrap="none" anchor="ctr"/>
                  <a:lstStyle/>
                  <a:p>
                    <a:endParaRPr lang="zh-CN" altLang="en-US"/>
                  </a:p>
                </p:txBody>
              </p:sp>
            </p:grpSp>
          </p:grpSp>
          <p:grpSp>
            <p:nvGrpSpPr>
              <p:cNvPr id="21" name="Group 121"/>
              <p:cNvGrpSpPr>
                <a:grpSpLocks/>
              </p:cNvGrpSpPr>
              <p:nvPr/>
            </p:nvGrpSpPr>
            <p:grpSpPr bwMode="auto">
              <a:xfrm>
                <a:off x="3580" y="2873"/>
                <a:ext cx="402" cy="185"/>
                <a:chOff x="3174" y="2280"/>
                <a:chExt cx="429" cy="186"/>
              </a:xfrm>
            </p:grpSpPr>
            <p:sp>
              <p:nvSpPr>
                <p:cNvPr id="377978" name="Line 122"/>
                <p:cNvSpPr>
                  <a:spLocks noChangeShapeType="1"/>
                </p:cNvSpPr>
                <p:nvPr/>
              </p:nvSpPr>
              <p:spPr bwMode="auto">
                <a:xfrm>
                  <a:off x="3174" y="2280"/>
                  <a:ext cx="36" cy="39"/>
                </a:xfrm>
                <a:prstGeom prst="line">
                  <a:avLst/>
                </a:prstGeom>
                <a:noFill/>
                <a:ln w="38100">
                  <a:solidFill>
                    <a:srgbClr val="FF3300"/>
                  </a:solidFill>
                  <a:round/>
                  <a:headEnd/>
                  <a:tailEnd/>
                </a:ln>
                <a:effectLst/>
              </p:spPr>
              <p:txBody>
                <a:bodyPr wrap="none" anchor="ctr"/>
                <a:lstStyle/>
                <a:p>
                  <a:endParaRPr lang="zh-CN" altLang="en-US"/>
                </a:p>
              </p:txBody>
            </p:sp>
            <p:sp>
              <p:nvSpPr>
                <p:cNvPr id="377979" name="Line 123"/>
                <p:cNvSpPr>
                  <a:spLocks noChangeShapeType="1"/>
                </p:cNvSpPr>
                <p:nvPr/>
              </p:nvSpPr>
              <p:spPr bwMode="auto">
                <a:xfrm>
                  <a:off x="3198" y="2310"/>
                  <a:ext cx="42" cy="42"/>
                </a:xfrm>
                <a:prstGeom prst="line">
                  <a:avLst/>
                </a:prstGeom>
                <a:noFill/>
                <a:ln w="38100">
                  <a:solidFill>
                    <a:srgbClr val="FF3300"/>
                  </a:solidFill>
                  <a:round/>
                  <a:headEnd/>
                  <a:tailEnd/>
                </a:ln>
                <a:effectLst/>
              </p:spPr>
              <p:txBody>
                <a:bodyPr wrap="none" anchor="ctr"/>
                <a:lstStyle/>
                <a:p>
                  <a:endParaRPr lang="zh-CN" altLang="en-US"/>
                </a:p>
              </p:txBody>
            </p:sp>
            <p:sp>
              <p:nvSpPr>
                <p:cNvPr id="377980" name="Line 124"/>
                <p:cNvSpPr>
                  <a:spLocks noChangeShapeType="1"/>
                </p:cNvSpPr>
                <p:nvPr/>
              </p:nvSpPr>
              <p:spPr bwMode="auto">
                <a:xfrm>
                  <a:off x="3234" y="2349"/>
                  <a:ext cx="54" cy="33"/>
                </a:xfrm>
                <a:prstGeom prst="line">
                  <a:avLst/>
                </a:prstGeom>
                <a:noFill/>
                <a:ln w="38100">
                  <a:solidFill>
                    <a:srgbClr val="FF3300"/>
                  </a:solidFill>
                  <a:round/>
                  <a:headEnd/>
                  <a:tailEnd/>
                </a:ln>
                <a:effectLst/>
              </p:spPr>
              <p:txBody>
                <a:bodyPr wrap="none" anchor="ctr"/>
                <a:lstStyle/>
                <a:p>
                  <a:endParaRPr lang="zh-CN" altLang="en-US"/>
                </a:p>
              </p:txBody>
            </p:sp>
            <p:sp>
              <p:nvSpPr>
                <p:cNvPr id="377981" name="Line 125"/>
                <p:cNvSpPr>
                  <a:spLocks noChangeShapeType="1"/>
                </p:cNvSpPr>
                <p:nvPr/>
              </p:nvSpPr>
              <p:spPr bwMode="auto">
                <a:xfrm>
                  <a:off x="3273" y="2373"/>
                  <a:ext cx="39" cy="24"/>
                </a:xfrm>
                <a:prstGeom prst="line">
                  <a:avLst/>
                </a:prstGeom>
                <a:noFill/>
                <a:ln w="38100">
                  <a:solidFill>
                    <a:srgbClr val="FF3300"/>
                  </a:solidFill>
                  <a:round/>
                  <a:headEnd/>
                  <a:tailEnd/>
                </a:ln>
                <a:effectLst/>
              </p:spPr>
              <p:txBody>
                <a:bodyPr wrap="none" anchor="ctr"/>
                <a:lstStyle/>
                <a:p>
                  <a:endParaRPr lang="zh-CN" altLang="en-US"/>
                </a:p>
              </p:txBody>
            </p:sp>
            <p:sp>
              <p:nvSpPr>
                <p:cNvPr id="377982" name="Line 126"/>
                <p:cNvSpPr>
                  <a:spLocks noChangeShapeType="1"/>
                </p:cNvSpPr>
                <p:nvPr/>
              </p:nvSpPr>
              <p:spPr bwMode="auto">
                <a:xfrm>
                  <a:off x="3300" y="2388"/>
                  <a:ext cx="36" cy="21"/>
                </a:xfrm>
                <a:prstGeom prst="line">
                  <a:avLst/>
                </a:prstGeom>
                <a:noFill/>
                <a:ln w="38100">
                  <a:solidFill>
                    <a:srgbClr val="FF3300"/>
                  </a:solidFill>
                  <a:round/>
                  <a:headEnd/>
                  <a:tailEnd/>
                </a:ln>
                <a:effectLst/>
              </p:spPr>
              <p:txBody>
                <a:bodyPr wrap="none" anchor="ctr"/>
                <a:lstStyle/>
                <a:p>
                  <a:endParaRPr lang="zh-CN" altLang="en-US"/>
                </a:p>
              </p:txBody>
            </p:sp>
            <p:sp>
              <p:nvSpPr>
                <p:cNvPr id="377983" name="Line 127"/>
                <p:cNvSpPr>
                  <a:spLocks noChangeShapeType="1"/>
                </p:cNvSpPr>
                <p:nvPr/>
              </p:nvSpPr>
              <p:spPr bwMode="auto">
                <a:xfrm>
                  <a:off x="3327" y="2400"/>
                  <a:ext cx="27" cy="18"/>
                </a:xfrm>
                <a:prstGeom prst="line">
                  <a:avLst/>
                </a:prstGeom>
                <a:noFill/>
                <a:ln w="38100">
                  <a:solidFill>
                    <a:srgbClr val="FF3300"/>
                  </a:solidFill>
                  <a:round/>
                  <a:headEnd/>
                  <a:tailEnd/>
                </a:ln>
                <a:effectLst/>
              </p:spPr>
              <p:txBody>
                <a:bodyPr wrap="none" anchor="ctr"/>
                <a:lstStyle/>
                <a:p>
                  <a:endParaRPr lang="zh-CN" altLang="en-US"/>
                </a:p>
              </p:txBody>
            </p:sp>
            <p:sp>
              <p:nvSpPr>
                <p:cNvPr id="377984" name="Line 128"/>
                <p:cNvSpPr>
                  <a:spLocks noChangeShapeType="1"/>
                </p:cNvSpPr>
                <p:nvPr/>
              </p:nvSpPr>
              <p:spPr bwMode="auto">
                <a:xfrm>
                  <a:off x="3348" y="2412"/>
                  <a:ext cx="33" cy="15"/>
                </a:xfrm>
                <a:prstGeom prst="line">
                  <a:avLst/>
                </a:prstGeom>
                <a:noFill/>
                <a:ln w="38100">
                  <a:solidFill>
                    <a:srgbClr val="FF3300"/>
                  </a:solidFill>
                  <a:round/>
                  <a:headEnd/>
                  <a:tailEnd/>
                </a:ln>
                <a:effectLst/>
              </p:spPr>
              <p:txBody>
                <a:bodyPr wrap="none" anchor="ctr"/>
                <a:lstStyle/>
                <a:p>
                  <a:endParaRPr lang="zh-CN" altLang="en-US"/>
                </a:p>
              </p:txBody>
            </p:sp>
            <p:sp>
              <p:nvSpPr>
                <p:cNvPr id="377985" name="Line 129"/>
                <p:cNvSpPr>
                  <a:spLocks noChangeShapeType="1"/>
                </p:cNvSpPr>
                <p:nvPr/>
              </p:nvSpPr>
              <p:spPr bwMode="auto">
                <a:xfrm>
                  <a:off x="3372" y="2424"/>
                  <a:ext cx="36" cy="12"/>
                </a:xfrm>
                <a:prstGeom prst="line">
                  <a:avLst/>
                </a:prstGeom>
                <a:noFill/>
                <a:ln w="38100">
                  <a:solidFill>
                    <a:srgbClr val="FF3300"/>
                  </a:solidFill>
                  <a:round/>
                  <a:headEnd/>
                  <a:tailEnd/>
                </a:ln>
                <a:effectLst/>
              </p:spPr>
              <p:txBody>
                <a:bodyPr wrap="none" anchor="ctr"/>
                <a:lstStyle/>
                <a:p>
                  <a:endParaRPr lang="zh-CN" altLang="en-US"/>
                </a:p>
              </p:txBody>
            </p:sp>
            <p:sp>
              <p:nvSpPr>
                <p:cNvPr id="377986" name="Line 130"/>
                <p:cNvSpPr>
                  <a:spLocks noChangeShapeType="1"/>
                </p:cNvSpPr>
                <p:nvPr/>
              </p:nvSpPr>
              <p:spPr bwMode="auto">
                <a:xfrm>
                  <a:off x="3396" y="2433"/>
                  <a:ext cx="45" cy="12"/>
                </a:xfrm>
                <a:prstGeom prst="line">
                  <a:avLst/>
                </a:prstGeom>
                <a:noFill/>
                <a:ln w="38100">
                  <a:solidFill>
                    <a:srgbClr val="FF3300"/>
                  </a:solidFill>
                  <a:round/>
                  <a:headEnd/>
                  <a:tailEnd/>
                </a:ln>
                <a:effectLst/>
              </p:spPr>
              <p:txBody>
                <a:bodyPr wrap="none" anchor="ctr"/>
                <a:lstStyle/>
                <a:p>
                  <a:endParaRPr lang="zh-CN" altLang="en-US"/>
                </a:p>
              </p:txBody>
            </p:sp>
            <p:sp>
              <p:nvSpPr>
                <p:cNvPr id="377987" name="Line 131"/>
                <p:cNvSpPr>
                  <a:spLocks noChangeShapeType="1"/>
                </p:cNvSpPr>
                <p:nvPr/>
              </p:nvSpPr>
              <p:spPr bwMode="auto">
                <a:xfrm>
                  <a:off x="3432" y="2442"/>
                  <a:ext cx="39" cy="9"/>
                </a:xfrm>
                <a:prstGeom prst="line">
                  <a:avLst/>
                </a:prstGeom>
                <a:noFill/>
                <a:ln w="38100">
                  <a:solidFill>
                    <a:srgbClr val="FF3300"/>
                  </a:solidFill>
                  <a:round/>
                  <a:headEnd/>
                  <a:tailEnd/>
                </a:ln>
                <a:effectLst/>
              </p:spPr>
              <p:txBody>
                <a:bodyPr wrap="none" anchor="ctr"/>
                <a:lstStyle/>
                <a:p>
                  <a:endParaRPr lang="zh-CN" altLang="en-US"/>
                </a:p>
              </p:txBody>
            </p:sp>
            <p:sp>
              <p:nvSpPr>
                <p:cNvPr id="377988" name="Line 132"/>
                <p:cNvSpPr>
                  <a:spLocks noChangeShapeType="1"/>
                </p:cNvSpPr>
                <p:nvPr/>
              </p:nvSpPr>
              <p:spPr bwMode="auto">
                <a:xfrm>
                  <a:off x="3459" y="2448"/>
                  <a:ext cx="21" cy="3"/>
                </a:xfrm>
                <a:prstGeom prst="line">
                  <a:avLst/>
                </a:prstGeom>
                <a:noFill/>
                <a:ln w="38100">
                  <a:solidFill>
                    <a:srgbClr val="FF3300"/>
                  </a:solidFill>
                  <a:round/>
                  <a:headEnd/>
                  <a:tailEnd/>
                </a:ln>
                <a:effectLst/>
              </p:spPr>
              <p:txBody>
                <a:bodyPr wrap="none" anchor="ctr"/>
                <a:lstStyle/>
                <a:p>
                  <a:endParaRPr lang="zh-CN" altLang="en-US"/>
                </a:p>
              </p:txBody>
            </p:sp>
            <p:sp>
              <p:nvSpPr>
                <p:cNvPr id="377989" name="Line 133"/>
                <p:cNvSpPr>
                  <a:spLocks noChangeShapeType="1"/>
                </p:cNvSpPr>
                <p:nvPr/>
              </p:nvSpPr>
              <p:spPr bwMode="auto">
                <a:xfrm>
                  <a:off x="3474" y="2448"/>
                  <a:ext cx="30" cy="6"/>
                </a:xfrm>
                <a:prstGeom prst="line">
                  <a:avLst/>
                </a:prstGeom>
                <a:noFill/>
                <a:ln w="38100">
                  <a:solidFill>
                    <a:srgbClr val="FF3300"/>
                  </a:solidFill>
                  <a:round/>
                  <a:headEnd/>
                  <a:tailEnd/>
                </a:ln>
                <a:effectLst/>
              </p:spPr>
              <p:txBody>
                <a:bodyPr wrap="none" anchor="ctr"/>
                <a:lstStyle/>
                <a:p>
                  <a:endParaRPr lang="zh-CN" altLang="en-US"/>
                </a:p>
              </p:txBody>
            </p:sp>
            <p:sp>
              <p:nvSpPr>
                <p:cNvPr id="377990" name="Line 134"/>
                <p:cNvSpPr>
                  <a:spLocks noChangeShapeType="1"/>
                </p:cNvSpPr>
                <p:nvPr/>
              </p:nvSpPr>
              <p:spPr bwMode="auto">
                <a:xfrm>
                  <a:off x="3504" y="2454"/>
                  <a:ext cx="24" cy="3"/>
                </a:xfrm>
                <a:prstGeom prst="line">
                  <a:avLst/>
                </a:prstGeom>
                <a:noFill/>
                <a:ln w="38100">
                  <a:solidFill>
                    <a:srgbClr val="FF3300"/>
                  </a:solidFill>
                  <a:round/>
                  <a:headEnd/>
                  <a:tailEnd/>
                </a:ln>
                <a:effectLst/>
              </p:spPr>
              <p:txBody>
                <a:bodyPr wrap="none" anchor="ctr"/>
                <a:lstStyle/>
                <a:p>
                  <a:endParaRPr lang="zh-CN" altLang="en-US"/>
                </a:p>
              </p:txBody>
            </p:sp>
            <p:sp>
              <p:nvSpPr>
                <p:cNvPr id="377991" name="Line 135"/>
                <p:cNvSpPr>
                  <a:spLocks noChangeShapeType="1"/>
                </p:cNvSpPr>
                <p:nvPr/>
              </p:nvSpPr>
              <p:spPr bwMode="auto">
                <a:xfrm>
                  <a:off x="3522" y="2457"/>
                  <a:ext cx="54" cy="6"/>
                </a:xfrm>
                <a:prstGeom prst="line">
                  <a:avLst/>
                </a:prstGeom>
                <a:noFill/>
                <a:ln w="38100">
                  <a:solidFill>
                    <a:srgbClr val="FF3300"/>
                  </a:solidFill>
                  <a:round/>
                  <a:headEnd/>
                  <a:tailEnd/>
                </a:ln>
                <a:effectLst/>
              </p:spPr>
              <p:txBody>
                <a:bodyPr wrap="none" anchor="ctr"/>
                <a:lstStyle/>
                <a:p>
                  <a:endParaRPr lang="zh-CN" altLang="en-US"/>
                </a:p>
              </p:txBody>
            </p:sp>
            <p:sp>
              <p:nvSpPr>
                <p:cNvPr id="377992" name="Line 136"/>
                <p:cNvSpPr>
                  <a:spLocks noChangeShapeType="1"/>
                </p:cNvSpPr>
                <p:nvPr/>
              </p:nvSpPr>
              <p:spPr bwMode="auto">
                <a:xfrm>
                  <a:off x="3573" y="2457"/>
                  <a:ext cx="30" cy="9"/>
                </a:xfrm>
                <a:prstGeom prst="line">
                  <a:avLst/>
                </a:prstGeom>
                <a:noFill/>
                <a:ln w="38100">
                  <a:solidFill>
                    <a:srgbClr val="FF3300"/>
                  </a:solidFill>
                  <a:round/>
                  <a:headEnd/>
                  <a:tailEnd/>
                </a:ln>
                <a:effectLst/>
              </p:spPr>
              <p:txBody>
                <a:bodyPr wrap="none" anchor="ctr"/>
                <a:lstStyle/>
                <a:p>
                  <a:endParaRPr lang="zh-CN" altLang="en-US"/>
                </a:p>
              </p:txBody>
            </p:sp>
          </p:grpSp>
        </p:grpSp>
      </p:grpSp>
      <p:sp>
        <p:nvSpPr>
          <p:cNvPr id="377993" name="Text Box 137"/>
          <p:cNvSpPr txBox="1">
            <a:spLocks noChangeArrowheads="1"/>
          </p:cNvSpPr>
          <p:nvPr/>
        </p:nvSpPr>
        <p:spPr bwMode="auto">
          <a:xfrm>
            <a:off x="8976784" y="5773739"/>
            <a:ext cx="2209800" cy="463846"/>
          </a:xfrm>
          <a:prstGeom prst="rect">
            <a:avLst/>
          </a:prstGeom>
          <a:noFill/>
          <a:ln w="28575">
            <a:solidFill>
              <a:srgbClr val="FFCC00"/>
            </a:solidFill>
            <a:miter lim="800000"/>
            <a:headEnd/>
            <a:tailEnd/>
          </a:ln>
          <a:effectLst/>
        </p:spPr>
        <p:txBody>
          <a:bodyPr lIns="90000" tIns="46800" rIns="90000" bIns="46800">
            <a:spAutoFit/>
          </a:bodyPr>
          <a:lstStyle/>
          <a:p>
            <a:pPr algn="ctr"/>
            <a:r>
              <a:rPr kumimoji="1" lang="zh-CN" altLang="en-US" sz="2400" b="1">
                <a:solidFill>
                  <a:srgbClr val="CC3300"/>
                </a:solidFill>
                <a:latin typeface="Times New Roman" pitchFamily="18" charset="0"/>
              </a:rPr>
              <a:t>第二暂态</a:t>
            </a:r>
          </a:p>
        </p:txBody>
      </p:sp>
      <p:sp>
        <p:nvSpPr>
          <p:cNvPr id="377994" name="Oval 138"/>
          <p:cNvSpPr>
            <a:spLocks noChangeArrowheads="1"/>
          </p:cNvSpPr>
          <p:nvPr/>
        </p:nvSpPr>
        <p:spPr bwMode="auto">
          <a:xfrm>
            <a:off x="912284" y="1628776"/>
            <a:ext cx="192616" cy="144463"/>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7995" name="Oval 139"/>
          <p:cNvSpPr>
            <a:spLocks noChangeArrowheads="1"/>
          </p:cNvSpPr>
          <p:nvPr/>
        </p:nvSpPr>
        <p:spPr bwMode="auto">
          <a:xfrm>
            <a:off x="2351617" y="1628776"/>
            <a:ext cx="192616" cy="144463"/>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7996" name="Oval 140"/>
          <p:cNvSpPr>
            <a:spLocks noChangeArrowheads="1"/>
          </p:cNvSpPr>
          <p:nvPr/>
        </p:nvSpPr>
        <p:spPr bwMode="auto">
          <a:xfrm>
            <a:off x="6000751" y="1628776"/>
            <a:ext cx="192616" cy="144463"/>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77877"/>
                                        </p:tgtEl>
                                        <p:attrNameLst>
                                          <p:attrName>style.visibility</p:attrName>
                                        </p:attrNameLst>
                                      </p:cBhvr>
                                      <p:to>
                                        <p:strVal val="visible"/>
                                      </p:to>
                                    </p:set>
                                    <p:animEffect transition="in" filter="blinds(horizontal)">
                                      <p:cBhvr>
                                        <p:cTn id="7" dur="500"/>
                                        <p:tgtEl>
                                          <p:spTgt spid="3778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77858"/>
                                        </p:tgtEl>
                                        <p:attrNameLst>
                                          <p:attrName>style.visibility</p:attrName>
                                        </p:attrNameLst>
                                      </p:cBhvr>
                                      <p:to>
                                        <p:strVal val="visible"/>
                                      </p:to>
                                    </p:set>
                                    <p:animEffect transition="in" filter="wipe(right)">
                                      <p:cBhvr>
                                        <p:cTn id="12" dur="500"/>
                                        <p:tgtEl>
                                          <p:spTgt spid="3778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77876"/>
                                        </p:tgtEl>
                                        <p:attrNameLst>
                                          <p:attrName>style.visibility</p:attrName>
                                        </p:attrNameLst>
                                      </p:cBhvr>
                                      <p:to>
                                        <p:strVal val="visible"/>
                                      </p:to>
                                    </p:set>
                                    <p:animEffect transition="in" filter="dissolve">
                                      <p:cBhvr>
                                        <p:cTn id="22" dur="500"/>
                                        <p:tgtEl>
                                          <p:spTgt spid="37787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77993"/>
                                        </p:tgtEl>
                                        <p:attrNameLst>
                                          <p:attrName>style.visibility</p:attrName>
                                        </p:attrNameLst>
                                      </p:cBhvr>
                                      <p:to>
                                        <p:strVal val="visible"/>
                                      </p:to>
                                    </p:set>
                                    <p:animEffect transition="in" filter="blinds(horizontal)">
                                      <p:cBhvr>
                                        <p:cTn id="27" dur="500"/>
                                        <p:tgtEl>
                                          <p:spTgt spid="377993"/>
                                        </p:tgtEl>
                                      </p:cBhvr>
                                    </p:animEffect>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377878"/>
                                        </p:tgtEl>
                                        <p:attrNameLst>
                                          <p:attrName>style.visibility</p:attrName>
                                        </p:attrNameLst>
                                      </p:cBhvr>
                                      <p:to>
                                        <p:strVal val="visible"/>
                                      </p:to>
                                    </p:set>
                                    <p:anim calcmode="lin" valueType="num">
                                      <p:cBhvr additive="base">
                                        <p:cTn id="31" dur="500" fill="hold"/>
                                        <p:tgtEl>
                                          <p:spTgt spid="377878"/>
                                        </p:tgtEl>
                                        <p:attrNameLst>
                                          <p:attrName>ppt_x</p:attrName>
                                        </p:attrNameLst>
                                      </p:cBhvr>
                                      <p:tavLst>
                                        <p:tav tm="0">
                                          <p:val>
                                            <p:strVal val="#ppt_x"/>
                                          </p:val>
                                        </p:tav>
                                        <p:tav tm="100000">
                                          <p:val>
                                            <p:strVal val="#ppt_x"/>
                                          </p:val>
                                        </p:tav>
                                      </p:tavLst>
                                    </p:anim>
                                    <p:anim calcmode="lin" valueType="num">
                                      <p:cBhvr additive="base">
                                        <p:cTn id="32" dur="500" fill="hold"/>
                                        <p:tgtEl>
                                          <p:spTgt spid="3778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58" grpId="0" animBg="1"/>
      <p:bldP spid="377876" grpId="0" autoUpdateAnimBg="0"/>
      <p:bldP spid="377877" grpId="0" autoUpdateAnimBg="0"/>
      <p:bldP spid="377878" grpId="0" autoUpdateAnimBg="0"/>
      <p:bldP spid="37799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灯片编号占位符 4"/>
          <p:cNvSpPr>
            <a:spLocks noGrp="1"/>
          </p:cNvSpPr>
          <p:nvPr>
            <p:ph type="sldNum" sz="quarter" idx="11"/>
          </p:nvPr>
        </p:nvSpPr>
        <p:spPr/>
        <p:txBody>
          <a:bodyPr/>
          <a:lstStyle/>
          <a:p>
            <a:fld id="{C30AA142-772D-4FFE-ABF0-A5700AF1969D}" type="slidenum">
              <a:rPr lang="en-US" altLang="zh-CN"/>
              <a:pPr/>
              <a:t>52</a:t>
            </a:fld>
            <a:endParaRPr lang="en-US" altLang="zh-CN"/>
          </a:p>
        </p:txBody>
      </p:sp>
      <p:sp>
        <p:nvSpPr>
          <p:cNvPr id="378882" name="Line 2"/>
          <p:cNvSpPr>
            <a:spLocks noChangeShapeType="1"/>
          </p:cNvSpPr>
          <p:nvPr/>
        </p:nvSpPr>
        <p:spPr bwMode="auto">
          <a:xfrm flipH="1">
            <a:off x="2063751" y="2133600"/>
            <a:ext cx="975783" cy="0"/>
          </a:xfrm>
          <a:prstGeom prst="line">
            <a:avLst/>
          </a:prstGeom>
          <a:noFill/>
          <a:ln w="57150">
            <a:solidFill>
              <a:srgbClr val="0033CC"/>
            </a:solidFill>
            <a:round/>
            <a:headEnd/>
            <a:tailEnd type="triangle" w="med" len="med"/>
          </a:ln>
          <a:effectLst/>
        </p:spPr>
        <p:txBody>
          <a:bodyPr wrap="none" anchor="ctr"/>
          <a:lstStyle/>
          <a:p>
            <a:endParaRPr lang="zh-CN" altLang="en-US"/>
          </a:p>
        </p:txBody>
      </p:sp>
      <p:sp>
        <p:nvSpPr>
          <p:cNvPr id="378883" name="Text Box 3"/>
          <p:cNvSpPr txBox="1">
            <a:spLocks noChangeArrowheads="1"/>
          </p:cNvSpPr>
          <p:nvPr/>
        </p:nvSpPr>
        <p:spPr bwMode="auto">
          <a:xfrm>
            <a:off x="508000" y="2895600"/>
            <a:ext cx="4546600" cy="861774"/>
          </a:xfrm>
          <a:prstGeom prst="rect">
            <a:avLst/>
          </a:prstGeom>
          <a:noFill/>
          <a:ln w="9525">
            <a:noFill/>
            <a:miter lim="800000"/>
            <a:headEnd/>
            <a:tailEnd/>
          </a:ln>
          <a:effectLst/>
        </p:spPr>
        <p:txBody>
          <a:bodyPr>
            <a:spAutoFit/>
          </a:bodyPr>
          <a:lstStyle/>
          <a:p>
            <a:pPr>
              <a:spcBef>
                <a:spcPct val="50000"/>
              </a:spcBef>
            </a:pPr>
            <a:r>
              <a:rPr kumimoji="1" lang="en-US" altLang="zh-CN" b="1">
                <a:latin typeface="Times New Roman" pitchFamily="18" charset="0"/>
              </a:rPr>
              <a:t>(4)</a:t>
            </a:r>
            <a:r>
              <a:rPr kumimoji="1" lang="zh-CN" altLang="en-US" b="1">
                <a:latin typeface="Times New Roman" pitchFamily="18" charset="0"/>
              </a:rPr>
              <a:t>当</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A</a:t>
            </a:r>
            <a:r>
              <a:rPr kumimoji="1" lang="en-US" altLang="zh-CN" sz="3200" b="1">
                <a:latin typeface="Times New Roman" pitchFamily="18" charset="0"/>
                <a:ea typeface="楷体_GB2312" pitchFamily="49" charset="-122"/>
              </a:rPr>
              <a:t>↑≥</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th</a:t>
            </a:r>
            <a:r>
              <a:rPr kumimoji="1" lang="en-US" altLang="zh-CN" sz="3200" b="1">
                <a:latin typeface="Times New Roman" pitchFamily="18" charset="0"/>
                <a:ea typeface="楷体_GB2312" pitchFamily="49" charset="-122"/>
              </a:rPr>
              <a:t> </a:t>
            </a:r>
            <a:r>
              <a:rPr kumimoji="1" lang="zh-CN" altLang="en-US" b="1">
                <a:latin typeface="Times New Roman" pitchFamily="18" charset="0"/>
              </a:rPr>
              <a:t>时，</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o</a:t>
            </a:r>
            <a:r>
              <a:rPr kumimoji="1" lang="zh-CN" altLang="en-US" sz="3200" b="1">
                <a:latin typeface="Times New Roman" pitchFamily="18" charset="0"/>
                <a:ea typeface="楷体_GB2312" pitchFamily="49" charset="-122"/>
              </a:rPr>
              <a:t>、</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o1</a:t>
            </a:r>
            <a:r>
              <a:rPr kumimoji="1" lang="zh-CN" altLang="en-US" sz="3200" b="1">
                <a:latin typeface="Times New Roman" pitchFamily="18" charset="0"/>
                <a:ea typeface="楷体_GB2312" pitchFamily="49" charset="-122"/>
              </a:rPr>
              <a:t>、</a:t>
            </a:r>
            <a:r>
              <a:rPr kumimoji="1" lang="en-US" altLang="zh-CN" sz="3200" b="1">
                <a:latin typeface="Monotype Corsiva" pitchFamily="66" charset="0"/>
                <a:ea typeface="楷体_GB2312" pitchFamily="49" charset="-122"/>
              </a:rPr>
              <a:t>v</a:t>
            </a:r>
            <a:r>
              <a:rPr kumimoji="1" lang="en-US" altLang="zh-CN" sz="3200" b="1" baseline="-25000">
                <a:latin typeface="Times New Roman" pitchFamily="18" charset="0"/>
                <a:ea typeface="楷体_GB2312" pitchFamily="49" charset="-122"/>
              </a:rPr>
              <a:t>o2</a:t>
            </a:r>
            <a:r>
              <a:rPr kumimoji="1" lang="zh-CN" altLang="en-US" b="1">
                <a:latin typeface="Times New Roman" pitchFamily="18" charset="0"/>
              </a:rPr>
              <a:t>翻转。</a:t>
            </a:r>
          </a:p>
        </p:txBody>
      </p:sp>
      <p:sp>
        <p:nvSpPr>
          <p:cNvPr id="378884" name="Line 4"/>
          <p:cNvSpPr>
            <a:spLocks noChangeShapeType="1"/>
          </p:cNvSpPr>
          <p:nvPr/>
        </p:nvSpPr>
        <p:spPr bwMode="auto">
          <a:xfrm>
            <a:off x="9347200" y="561976"/>
            <a:ext cx="0" cy="4467225"/>
          </a:xfrm>
          <a:prstGeom prst="line">
            <a:avLst/>
          </a:prstGeom>
          <a:noFill/>
          <a:ln w="19050">
            <a:solidFill>
              <a:srgbClr val="CC3300"/>
            </a:solidFill>
            <a:prstDash val="dash"/>
            <a:round/>
            <a:headEnd/>
            <a:tailEnd/>
          </a:ln>
          <a:effectLst/>
        </p:spPr>
        <p:txBody>
          <a:bodyPr wrap="none" anchor="ctr"/>
          <a:lstStyle/>
          <a:p>
            <a:endParaRPr lang="zh-CN" altLang="en-US"/>
          </a:p>
        </p:txBody>
      </p:sp>
      <p:grpSp>
        <p:nvGrpSpPr>
          <p:cNvPr id="2" name="Group 5"/>
          <p:cNvGrpSpPr>
            <a:grpSpLocks/>
          </p:cNvGrpSpPr>
          <p:nvPr/>
        </p:nvGrpSpPr>
        <p:grpSpPr bwMode="auto">
          <a:xfrm>
            <a:off x="9359900" y="476251"/>
            <a:ext cx="846667" cy="549275"/>
            <a:chOff x="4055" y="587"/>
            <a:chExt cx="400" cy="300"/>
          </a:xfrm>
        </p:grpSpPr>
        <p:sp>
          <p:nvSpPr>
            <p:cNvPr id="378886" name="Line 6"/>
            <p:cNvSpPr>
              <a:spLocks noChangeShapeType="1"/>
            </p:cNvSpPr>
            <p:nvPr/>
          </p:nvSpPr>
          <p:spPr bwMode="auto">
            <a:xfrm>
              <a:off x="4065" y="587"/>
              <a:ext cx="0" cy="300"/>
            </a:xfrm>
            <a:prstGeom prst="line">
              <a:avLst/>
            </a:prstGeom>
            <a:noFill/>
            <a:ln w="38100">
              <a:solidFill>
                <a:srgbClr val="FF3300"/>
              </a:solidFill>
              <a:round/>
              <a:headEnd/>
              <a:tailEnd/>
            </a:ln>
            <a:effectLst/>
          </p:spPr>
          <p:txBody>
            <a:bodyPr wrap="none" anchor="ctr"/>
            <a:lstStyle/>
            <a:p>
              <a:endParaRPr lang="zh-CN" altLang="en-US"/>
            </a:p>
          </p:txBody>
        </p:sp>
        <p:sp>
          <p:nvSpPr>
            <p:cNvPr id="378887" name="Line 7"/>
            <p:cNvSpPr>
              <a:spLocks noChangeShapeType="1"/>
            </p:cNvSpPr>
            <p:nvPr/>
          </p:nvSpPr>
          <p:spPr bwMode="auto">
            <a:xfrm>
              <a:off x="4055" y="873"/>
              <a:ext cx="400" cy="0"/>
            </a:xfrm>
            <a:prstGeom prst="line">
              <a:avLst/>
            </a:prstGeom>
            <a:noFill/>
            <a:ln w="38100">
              <a:solidFill>
                <a:srgbClr val="FF3300"/>
              </a:solidFill>
              <a:round/>
              <a:headEnd/>
              <a:tailEnd/>
            </a:ln>
            <a:effectLst/>
          </p:spPr>
          <p:txBody>
            <a:bodyPr wrap="none" anchor="ctr"/>
            <a:lstStyle/>
            <a:p>
              <a:endParaRPr lang="zh-CN" altLang="en-US"/>
            </a:p>
          </p:txBody>
        </p:sp>
      </p:grpSp>
      <p:grpSp>
        <p:nvGrpSpPr>
          <p:cNvPr id="3" name="Group 8"/>
          <p:cNvGrpSpPr>
            <a:grpSpLocks/>
          </p:cNvGrpSpPr>
          <p:nvPr/>
        </p:nvGrpSpPr>
        <p:grpSpPr bwMode="auto">
          <a:xfrm>
            <a:off x="9347200" y="3141664"/>
            <a:ext cx="846667" cy="490537"/>
            <a:chOff x="4062" y="2279"/>
            <a:chExt cx="400" cy="309"/>
          </a:xfrm>
        </p:grpSpPr>
        <p:sp>
          <p:nvSpPr>
            <p:cNvPr id="378889" name="Line 9"/>
            <p:cNvSpPr>
              <a:spLocks noChangeShapeType="1"/>
            </p:cNvSpPr>
            <p:nvPr/>
          </p:nvSpPr>
          <p:spPr bwMode="auto">
            <a:xfrm>
              <a:off x="4065" y="2279"/>
              <a:ext cx="0" cy="309"/>
            </a:xfrm>
            <a:prstGeom prst="line">
              <a:avLst/>
            </a:prstGeom>
            <a:noFill/>
            <a:ln w="38100">
              <a:solidFill>
                <a:srgbClr val="FF3300"/>
              </a:solidFill>
              <a:round/>
              <a:headEnd/>
              <a:tailEnd/>
            </a:ln>
            <a:effectLst/>
          </p:spPr>
          <p:txBody>
            <a:bodyPr wrap="none" anchor="ctr"/>
            <a:lstStyle/>
            <a:p>
              <a:endParaRPr lang="zh-CN" altLang="en-US"/>
            </a:p>
          </p:txBody>
        </p:sp>
        <p:sp>
          <p:nvSpPr>
            <p:cNvPr id="378890" name="Line 10"/>
            <p:cNvSpPr>
              <a:spLocks noChangeShapeType="1"/>
            </p:cNvSpPr>
            <p:nvPr/>
          </p:nvSpPr>
          <p:spPr bwMode="auto">
            <a:xfrm>
              <a:off x="4062" y="2571"/>
              <a:ext cx="400" cy="0"/>
            </a:xfrm>
            <a:prstGeom prst="line">
              <a:avLst/>
            </a:prstGeom>
            <a:noFill/>
            <a:ln w="38100">
              <a:solidFill>
                <a:srgbClr val="FF3300"/>
              </a:solidFill>
              <a:round/>
              <a:headEnd/>
              <a:tailEnd/>
            </a:ln>
            <a:effectLst/>
          </p:spPr>
          <p:txBody>
            <a:bodyPr wrap="none" anchor="ctr"/>
            <a:lstStyle/>
            <a:p>
              <a:endParaRPr lang="zh-CN" altLang="en-US"/>
            </a:p>
          </p:txBody>
        </p:sp>
      </p:grpSp>
      <p:grpSp>
        <p:nvGrpSpPr>
          <p:cNvPr id="4" name="Group 11"/>
          <p:cNvGrpSpPr>
            <a:grpSpLocks/>
          </p:cNvGrpSpPr>
          <p:nvPr/>
        </p:nvGrpSpPr>
        <p:grpSpPr bwMode="auto">
          <a:xfrm>
            <a:off x="3759200" y="3859214"/>
            <a:ext cx="2641600" cy="1042988"/>
            <a:chOff x="1296" y="1663"/>
            <a:chExt cx="1248" cy="657"/>
          </a:xfrm>
        </p:grpSpPr>
        <p:sp>
          <p:nvSpPr>
            <p:cNvPr id="378892" name="AutoShape 12"/>
            <p:cNvSpPr>
              <a:spLocks noChangeArrowheads="1"/>
            </p:cNvSpPr>
            <p:nvPr/>
          </p:nvSpPr>
          <p:spPr bwMode="auto">
            <a:xfrm>
              <a:off x="1296" y="1663"/>
              <a:ext cx="1248" cy="657"/>
            </a:xfrm>
            <a:prstGeom prst="irregularSeal1">
              <a:avLst/>
            </a:prstGeom>
            <a:gradFill rotWithShape="0">
              <a:gsLst>
                <a:gs pos="0">
                  <a:srgbClr val="FF0000">
                    <a:gamma/>
                    <a:shade val="46275"/>
                    <a:invGamma/>
                  </a:srgbClr>
                </a:gs>
                <a:gs pos="50000">
                  <a:srgbClr val="FF0000"/>
                </a:gs>
                <a:gs pos="100000">
                  <a:srgbClr val="FF0000">
                    <a:gamma/>
                    <a:shade val="46275"/>
                    <a:invGamma/>
                  </a:srgbClr>
                </a:gs>
              </a:gsLst>
              <a:lin ang="5400000" scaled="1"/>
            </a:gradFill>
            <a:ln w="15875">
              <a:solidFill>
                <a:schemeClr val="tx1"/>
              </a:solidFill>
              <a:miter lim="800000"/>
              <a:headEnd/>
              <a:tailEnd/>
            </a:ln>
            <a:effectLst/>
          </p:spPr>
          <p:txBody>
            <a:bodyPr lIns="90000" tIns="46800" rIns="90000" bIns="46800" anchor="ctr">
              <a:spAutoFit/>
            </a:bodyPr>
            <a:lstStyle/>
            <a:p>
              <a:endParaRPr lang="zh-CN" altLang="en-US"/>
            </a:p>
          </p:txBody>
        </p:sp>
        <p:sp>
          <p:nvSpPr>
            <p:cNvPr id="378893" name="Rectangle 13"/>
            <p:cNvSpPr>
              <a:spLocks noChangeArrowheads="1"/>
            </p:cNvSpPr>
            <p:nvPr/>
          </p:nvSpPr>
          <p:spPr bwMode="auto">
            <a:xfrm>
              <a:off x="1632" y="1811"/>
              <a:ext cx="566" cy="292"/>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FFFF00"/>
                  </a:solidFill>
                  <a:latin typeface="Times New Roman" pitchFamily="18" charset="0"/>
                </a:rPr>
                <a:t>同理</a:t>
              </a:r>
            </a:p>
          </p:txBody>
        </p:sp>
      </p:grpSp>
      <p:sp>
        <p:nvSpPr>
          <p:cNvPr id="378894" name="Rectangle 14"/>
          <p:cNvSpPr>
            <a:spLocks noChangeArrowheads="1"/>
          </p:cNvSpPr>
          <p:nvPr/>
        </p:nvSpPr>
        <p:spPr bwMode="auto">
          <a:xfrm>
            <a:off x="289984" y="4953001"/>
            <a:ext cx="6517216" cy="833178"/>
          </a:xfrm>
          <a:prstGeom prst="rect">
            <a:avLst/>
          </a:prstGeom>
          <a:noFill/>
          <a:ln w="28575">
            <a:noFill/>
            <a:miter lim="800000"/>
            <a:headEnd/>
            <a:tailEnd/>
          </a:ln>
          <a:effectLst/>
        </p:spPr>
        <p:txBody>
          <a:bodyPr lIns="90000" tIns="46800" rIns="90000" bIns="46800">
            <a:spAutoFit/>
          </a:bodyPr>
          <a:lstStyle/>
          <a:p>
            <a:pPr>
              <a:spcBef>
                <a:spcPct val="50000"/>
              </a:spcBef>
            </a:pPr>
            <a:r>
              <a:rPr kumimoji="1" lang="zh-CN" altLang="en-US" sz="2400" b="1">
                <a:latin typeface="宋体" pitchFamily="2" charset="-122"/>
              </a:rPr>
              <a:t>由于电容电压不能突变</a:t>
            </a:r>
            <a:r>
              <a:rPr kumimoji="1" lang="en-US" altLang="zh-CN" sz="2400" b="1">
                <a:latin typeface="宋体" pitchFamily="2" charset="-122"/>
              </a:rPr>
              <a:t>,</a:t>
            </a:r>
            <a:r>
              <a:rPr kumimoji="1" lang="zh-CN" altLang="en-US" sz="2400" b="1">
                <a:latin typeface="宋体" pitchFamily="2" charset="-122"/>
              </a:rPr>
              <a:t>当</a:t>
            </a:r>
            <a:r>
              <a:rPr kumimoji="1" lang="en-US" altLang="zh-CN" sz="2400" b="1">
                <a:latin typeface="Monotype Corsiva" pitchFamily="66" charset="0"/>
              </a:rPr>
              <a:t>v</a:t>
            </a:r>
            <a:r>
              <a:rPr kumimoji="1" lang="en-US" altLang="zh-CN" sz="2400" b="1" baseline="-20000">
                <a:latin typeface="宋体" pitchFamily="2" charset="-122"/>
              </a:rPr>
              <a:t>o1</a:t>
            </a:r>
            <a:r>
              <a:rPr kumimoji="1" lang="zh-CN" altLang="en-US" sz="2400" b="1">
                <a:latin typeface="宋体" pitchFamily="2" charset="-122"/>
              </a:rPr>
              <a:t>发生上跳变时</a:t>
            </a:r>
            <a:r>
              <a:rPr kumimoji="1" lang="en-US" altLang="zh-CN" sz="2400" b="1">
                <a:latin typeface="宋体" pitchFamily="2" charset="-122"/>
              </a:rPr>
              <a:t>,</a:t>
            </a:r>
            <a:r>
              <a:rPr kumimoji="1" lang="en-US" altLang="zh-CN" sz="2400" b="1">
                <a:latin typeface="Monotype Corsiva" pitchFamily="66" charset="0"/>
              </a:rPr>
              <a:t>v</a:t>
            </a:r>
            <a:r>
              <a:rPr kumimoji="1" lang="en-US" altLang="zh-CN" sz="2400" b="1" baseline="-25000">
                <a:latin typeface="宋体" pitchFamily="2" charset="-122"/>
              </a:rPr>
              <a:t>A</a:t>
            </a:r>
            <a:r>
              <a:rPr kumimoji="1" lang="zh-CN" altLang="en-US" sz="2400" b="1">
                <a:latin typeface="宋体" pitchFamily="2" charset="-122"/>
              </a:rPr>
              <a:t>将上跳变同样的值</a:t>
            </a:r>
            <a:r>
              <a:rPr kumimoji="1" lang="zh-CN" altLang="zh-CN" sz="2400" b="1">
                <a:latin typeface="宋体" pitchFamily="2" charset="-122"/>
              </a:rPr>
              <a:t>。</a:t>
            </a:r>
            <a:endParaRPr kumimoji="1" lang="zh-CN" altLang="en-US" sz="2400" b="1">
              <a:latin typeface="宋体" pitchFamily="2" charset="-122"/>
            </a:endParaRPr>
          </a:p>
        </p:txBody>
      </p:sp>
      <p:sp>
        <p:nvSpPr>
          <p:cNvPr id="378895" name="Line 15"/>
          <p:cNvSpPr>
            <a:spLocks noChangeShapeType="1"/>
          </p:cNvSpPr>
          <p:nvPr/>
        </p:nvSpPr>
        <p:spPr bwMode="auto">
          <a:xfrm flipV="1">
            <a:off x="9347200" y="4495800"/>
            <a:ext cx="0" cy="381000"/>
          </a:xfrm>
          <a:prstGeom prst="line">
            <a:avLst/>
          </a:prstGeom>
          <a:noFill/>
          <a:ln w="38100">
            <a:solidFill>
              <a:srgbClr val="FF3300"/>
            </a:solidFill>
            <a:round/>
            <a:headEnd/>
            <a:tailEnd/>
          </a:ln>
          <a:effectLst/>
        </p:spPr>
        <p:txBody>
          <a:bodyPr wrap="none" lIns="90000" tIns="46800" rIns="90000" bIns="46800">
            <a:spAutoFit/>
          </a:bodyPr>
          <a:lstStyle/>
          <a:p>
            <a:endParaRPr lang="zh-CN" altLang="en-US"/>
          </a:p>
        </p:txBody>
      </p:sp>
      <p:grpSp>
        <p:nvGrpSpPr>
          <p:cNvPr id="5" name="Group 16"/>
          <p:cNvGrpSpPr>
            <a:grpSpLocks/>
          </p:cNvGrpSpPr>
          <p:nvPr/>
        </p:nvGrpSpPr>
        <p:grpSpPr bwMode="auto">
          <a:xfrm>
            <a:off x="8589434" y="4508500"/>
            <a:ext cx="963084" cy="457200"/>
            <a:chOff x="3859" y="3514"/>
            <a:chExt cx="455" cy="288"/>
          </a:xfrm>
        </p:grpSpPr>
        <p:sp>
          <p:nvSpPr>
            <p:cNvPr id="378897" name="AutoShape 17"/>
            <p:cNvSpPr>
              <a:spLocks noChangeArrowheads="1"/>
            </p:cNvSpPr>
            <p:nvPr/>
          </p:nvSpPr>
          <p:spPr bwMode="auto">
            <a:xfrm>
              <a:off x="3859" y="3568"/>
              <a:ext cx="127" cy="145"/>
            </a:xfrm>
            <a:prstGeom prst="triangle">
              <a:avLst>
                <a:gd name="adj" fmla="val 50000"/>
              </a:avLst>
            </a:prstGeom>
            <a:noFill/>
            <a:ln w="9525">
              <a:solidFill>
                <a:srgbClr val="FF3300"/>
              </a:solidFill>
              <a:miter lim="800000"/>
              <a:headEnd/>
              <a:tailEnd/>
            </a:ln>
            <a:effectLst/>
          </p:spPr>
          <p:txBody>
            <a:bodyPr wrap="none" anchor="ctr"/>
            <a:lstStyle/>
            <a:p>
              <a:endParaRPr lang="zh-CN" altLang="en-US"/>
            </a:p>
          </p:txBody>
        </p:sp>
        <p:sp>
          <p:nvSpPr>
            <p:cNvPr id="378898" name="Text Box 18"/>
            <p:cNvSpPr txBox="1">
              <a:spLocks noChangeArrowheads="1"/>
            </p:cNvSpPr>
            <p:nvPr/>
          </p:nvSpPr>
          <p:spPr bwMode="auto">
            <a:xfrm>
              <a:off x="3969" y="3514"/>
              <a:ext cx="345" cy="288"/>
            </a:xfrm>
            <a:prstGeom prst="rect">
              <a:avLst/>
            </a:prstGeom>
            <a:noFill/>
            <a:ln w="9525">
              <a:noFill/>
              <a:miter lim="800000"/>
              <a:headEnd/>
              <a:tailEnd/>
            </a:ln>
            <a:effectLst/>
          </p:spPr>
          <p:txBody>
            <a:bodyPr>
              <a:spAutoFit/>
            </a:bodyPr>
            <a:lstStyle/>
            <a:p>
              <a:pPr>
                <a:spcBef>
                  <a:spcPct val="50000"/>
                </a:spcBef>
              </a:pPr>
              <a:r>
                <a:rPr kumimoji="1" lang="en-US" altLang="zh-CN" sz="2400" b="1">
                  <a:solidFill>
                    <a:srgbClr val="FF3300"/>
                  </a:solidFill>
                  <a:latin typeface="Times New Roman" pitchFamily="18" charset="0"/>
                  <a:ea typeface="楷体_GB2312" pitchFamily="49" charset="-122"/>
                </a:rPr>
                <a:t>V</a:t>
              </a:r>
            </a:p>
          </p:txBody>
        </p:sp>
      </p:grpSp>
      <p:sp>
        <p:nvSpPr>
          <p:cNvPr id="378899" name="Rectangle 19"/>
          <p:cNvSpPr>
            <a:spLocks noChangeArrowheads="1"/>
          </p:cNvSpPr>
          <p:nvPr/>
        </p:nvSpPr>
        <p:spPr bwMode="auto">
          <a:xfrm>
            <a:off x="304801" y="5867400"/>
            <a:ext cx="11552767" cy="463846"/>
          </a:xfrm>
          <a:prstGeom prst="rect">
            <a:avLst/>
          </a:prstGeom>
          <a:noFill/>
          <a:ln w="28575">
            <a:noFill/>
            <a:miter lim="800000"/>
            <a:headEnd/>
            <a:tailEnd/>
          </a:ln>
          <a:effectLst/>
        </p:spPr>
        <p:txBody>
          <a:bodyPr lIns="90000" tIns="46800" rIns="90000" bIns="46800">
            <a:spAutoFit/>
          </a:bodyPr>
          <a:lstStyle/>
          <a:p>
            <a:pPr>
              <a:spcBef>
                <a:spcPct val="50000"/>
              </a:spcBef>
            </a:pPr>
            <a:r>
              <a:rPr kumimoji="1" lang="zh-CN" altLang="en-US" sz="2400" b="1">
                <a:latin typeface="宋体" pitchFamily="2" charset="-122"/>
              </a:rPr>
              <a:t>然后电容又反向充电，</a:t>
            </a:r>
            <a:r>
              <a:rPr kumimoji="1" lang="en-US" altLang="zh-CN" sz="2400" b="1">
                <a:latin typeface="Monotype Corsiva" pitchFamily="66" charset="0"/>
              </a:rPr>
              <a:t>v</a:t>
            </a:r>
            <a:r>
              <a:rPr kumimoji="1" lang="en-US" altLang="zh-CN" sz="2400" b="1" baseline="-25000">
                <a:latin typeface="宋体" pitchFamily="2" charset="-122"/>
              </a:rPr>
              <a:t>A</a:t>
            </a:r>
            <a:r>
              <a:rPr kumimoji="1" lang="zh-CN" altLang="en-US" sz="2400" b="1">
                <a:latin typeface="宋体" pitchFamily="2" charset="-122"/>
              </a:rPr>
              <a:t>开始下降</a:t>
            </a:r>
            <a:r>
              <a:rPr kumimoji="1" lang="zh-CN" altLang="en-US" sz="2400" b="1">
                <a:latin typeface="宋体" pitchFamily="2" charset="-122"/>
                <a:sym typeface="Symbol" pitchFamily="18" charset="2"/>
              </a:rPr>
              <a:t>如此，周而复始</a:t>
            </a:r>
            <a:r>
              <a:rPr kumimoji="1" lang="en-US" altLang="zh-CN" sz="2400" b="1">
                <a:latin typeface="Times New Roman"/>
                <a:sym typeface="Symbol" pitchFamily="18" charset="2"/>
              </a:rPr>
              <a:t>……</a:t>
            </a:r>
            <a:endParaRPr kumimoji="1" lang="en-US" altLang="zh-CN" sz="2400" b="1">
              <a:latin typeface="宋体" pitchFamily="2" charset="-122"/>
              <a:sym typeface="Symbol" pitchFamily="18" charset="2"/>
            </a:endParaRPr>
          </a:p>
        </p:txBody>
      </p:sp>
      <p:grpSp>
        <p:nvGrpSpPr>
          <p:cNvPr id="6" name="Group 20"/>
          <p:cNvGrpSpPr>
            <a:grpSpLocks/>
          </p:cNvGrpSpPr>
          <p:nvPr/>
        </p:nvGrpSpPr>
        <p:grpSpPr bwMode="auto">
          <a:xfrm>
            <a:off x="9347200" y="4437063"/>
            <a:ext cx="908051" cy="368300"/>
            <a:chOff x="3174" y="2280"/>
            <a:chExt cx="429" cy="186"/>
          </a:xfrm>
        </p:grpSpPr>
        <p:sp>
          <p:nvSpPr>
            <p:cNvPr id="378901" name="Line 21"/>
            <p:cNvSpPr>
              <a:spLocks noChangeShapeType="1"/>
            </p:cNvSpPr>
            <p:nvPr/>
          </p:nvSpPr>
          <p:spPr bwMode="auto">
            <a:xfrm>
              <a:off x="3174" y="2280"/>
              <a:ext cx="36" cy="39"/>
            </a:xfrm>
            <a:prstGeom prst="line">
              <a:avLst/>
            </a:prstGeom>
            <a:noFill/>
            <a:ln w="38100">
              <a:solidFill>
                <a:srgbClr val="FF3300"/>
              </a:solidFill>
              <a:round/>
              <a:headEnd/>
              <a:tailEnd/>
            </a:ln>
            <a:effectLst/>
          </p:spPr>
          <p:txBody>
            <a:bodyPr wrap="none" anchor="ctr"/>
            <a:lstStyle/>
            <a:p>
              <a:endParaRPr lang="zh-CN" altLang="en-US"/>
            </a:p>
          </p:txBody>
        </p:sp>
        <p:sp>
          <p:nvSpPr>
            <p:cNvPr id="378902" name="Line 22"/>
            <p:cNvSpPr>
              <a:spLocks noChangeShapeType="1"/>
            </p:cNvSpPr>
            <p:nvPr/>
          </p:nvSpPr>
          <p:spPr bwMode="auto">
            <a:xfrm>
              <a:off x="3198" y="2310"/>
              <a:ext cx="42" cy="42"/>
            </a:xfrm>
            <a:prstGeom prst="line">
              <a:avLst/>
            </a:prstGeom>
            <a:noFill/>
            <a:ln w="38100">
              <a:solidFill>
                <a:srgbClr val="FF3300"/>
              </a:solidFill>
              <a:round/>
              <a:headEnd/>
              <a:tailEnd/>
            </a:ln>
            <a:effectLst/>
          </p:spPr>
          <p:txBody>
            <a:bodyPr wrap="none" anchor="ctr"/>
            <a:lstStyle/>
            <a:p>
              <a:endParaRPr lang="zh-CN" altLang="en-US"/>
            </a:p>
          </p:txBody>
        </p:sp>
        <p:sp>
          <p:nvSpPr>
            <p:cNvPr id="378903" name="Line 23"/>
            <p:cNvSpPr>
              <a:spLocks noChangeShapeType="1"/>
            </p:cNvSpPr>
            <p:nvPr/>
          </p:nvSpPr>
          <p:spPr bwMode="auto">
            <a:xfrm>
              <a:off x="3234" y="2349"/>
              <a:ext cx="54" cy="33"/>
            </a:xfrm>
            <a:prstGeom prst="line">
              <a:avLst/>
            </a:prstGeom>
            <a:noFill/>
            <a:ln w="38100">
              <a:solidFill>
                <a:srgbClr val="FF3300"/>
              </a:solidFill>
              <a:round/>
              <a:headEnd/>
              <a:tailEnd/>
            </a:ln>
            <a:effectLst/>
          </p:spPr>
          <p:txBody>
            <a:bodyPr wrap="none" anchor="ctr"/>
            <a:lstStyle/>
            <a:p>
              <a:endParaRPr lang="zh-CN" altLang="en-US"/>
            </a:p>
          </p:txBody>
        </p:sp>
        <p:sp>
          <p:nvSpPr>
            <p:cNvPr id="378904" name="Line 24"/>
            <p:cNvSpPr>
              <a:spLocks noChangeShapeType="1"/>
            </p:cNvSpPr>
            <p:nvPr/>
          </p:nvSpPr>
          <p:spPr bwMode="auto">
            <a:xfrm>
              <a:off x="3273" y="2373"/>
              <a:ext cx="39" cy="24"/>
            </a:xfrm>
            <a:prstGeom prst="line">
              <a:avLst/>
            </a:prstGeom>
            <a:noFill/>
            <a:ln w="38100">
              <a:solidFill>
                <a:srgbClr val="FF3300"/>
              </a:solidFill>
              <a:round/>
              <a:headEnd/>
              <a:tailEnd/>
            </a:ln>
            <a:effectLst/>
          </p:spPr>
          <p:txBody>
            <a:bodyPr wrap="none" anchor="ctr"/>
            <a:lstStyle/>
            <a:p>
              <a:endParaRPr lang="zh-CN" altLang="en-US"/>
            </a:p>
          </p:txBody>
        </p:sp>
        <p:sp>
          <p:nvSpPr>
            <p:cNvPr id="378905" name="Line 25"/>
            <p:cNvSpPr>
              <a:spLocks noChangeShapeType="1"/>
            </p:cNvSpPr>
            <p:nvPr/>
          </p:nvSpPr>
          <p:spPr bwMode="auto">
            <a:xfrm>
              <a:off x="3300" y="2388"/>
              <a:ext cx="36" cy="21"/>
            </a:xfrm>
            <a:prstGeom prst="line">
              <a:avLst/>
            </a:prstGeom>
            <a:noFill/>
            <a:ln w="38100">
              <a:solidFill>
                <a:srgbClr val="FF3300"/>
              </a:solidFill>
              <a:round/>
              <a:headEnd/>
              <a:tailEnd/>
            </a:ln>
            <a:effectLst/>
          </p:spPr>
          <p:txBody>
            <a:bodyPr wrap="none" anchor="ctr"/>
            <a:lstStyle/>
            <a:p>
              <a:endParaRPr lang="zh-CN" altLang="en-US"/>
            </a:p>
          </p:txBody>
        </p:sp>
        <p:sp>
          <p:nvSpPr>
            <p:cNvPr id="378906" name="Line 26"/>
            <p:cNvSpPr>
              <a:spLocks noChangeShapeType="1"/>
            </p:cNvSpPr>
            <p:nvPr/>
          </p:nvSpPr>
          <p:spPr bwMode="auto">
            <a:xfrm>
              <a:off x="3327" y="2400"/>
              <a:ext cx="27" cy="18"/>
            </a:xfrm>
            <a:prstGeom prst="line">
              <a:avLst/>
            </a:prstGeom>
            <a:noFill/>
            <a:ln w="38100">
              <a:solidFill>
                <a:srgbClr val="FF3300"/>
              </a:solidFill>
              <a:round/>
              <a:headEnd/>
              <a:tailEnd/>
            </a:ln>
            <a:effectLst/>
          </p:spPr>
          <p:txBody>
            <a:bodyPr wrap="none" anchor="ctr"/>
            <a:lstStyle/>
            <a:p>
              <a:endParaRPr lang="zh-CN" altLang="en-US"/>
            </a:p>
          </p:txBody>
        </p:sp>
        <p:sp>
          <p:nvSpPr>
            <p:cNvPr id="378907" name="Line 27"/>
            <p:cNvSpPr>
              <a:spLocks noChangeShapeType="1"/>
            </p:cNvSpPr>
            <p:nvPr/>
          </p:nvSpPr>
          <p:spPr bwMode="auto">
            <a:xfrm>
              <a:off x="3348" y="2412"/>
              <a:ext cx="33" cy="15"/>
            </a:xfrm>
            <a:prstGeom prst="line">
              <a:avLst/>
            </a:prstGeom>
            <a:noFill/>
            <a:ln w="38100">
              <a:solidFill>
                <a:srgbClr val="FF3300"/>
              </a:solidFill>
              <a:round/>
              <a:headEnd/>
              <a:tailEnd/>
            </a:ln>
            <a:effectLst/>
          </p:spPr>
          <p:txBody>
            <a:bodyPr wrap="none" anchor="ctr"/>
            <a:lstStyle/>
            <a:p>
              <a:endParaRPr lang="zh-CN" altLang="en-US"/>
            </a:p>
          </p:txBody>
        </p:sp>
        <p:sp>
          <p:nvSpPr>
            <p:cNvPr id="378908" name="Line 28"/>
            <p:cNvSpPr>
              <a:spLocks noChangeShapeType="1"/>
            </p:cNvSpPr>
            <p:nvPr/>
          </p:nvSpPr>
          <p:spPr bwMode="auto">
            <a:xfrm>
              <a:off x="3372" y="2424"/>
              <a:ext cx="36" cy="12"/>
            </a:xfrm>
            <a:prstGeom prst="line">
              <a:avLst/>
            </a:prstGeom>
            <a:noFill/>
            <a:ln w="38100">
              <a:solidFill>
                <a:srgbClr val="FF3300"/>
              </a:solidFill>
              <a:round/>
              <a:headEnd/>
              <a:tailEnd/>
            </a:ln>
            <a:effectLst/>
          </p:spPr>
          <p:txBody>
            <a:bodyPr wrap="none" anchor="ctr"/>
            <a:lstStyle/>
            <a:p>
              <a:endParaRPr lang="zh-CN" altLang="en-US"/>
            </a:p>
          </p:txBody>
        </p:sp>
        <p:sp>
          <p:nvSpPr>
            <p:cNvPr id="378909" name="Line 29"/>
            <p:cNvSpPr>
              <a:spLocks noChangeShapeType="1"/>
            </p:cNvSpPr>
            <p:nvPr/>
          </p:nvSpPr>
          <p:spPr bwMode="auto">
            <a:xfrm>
              <a:off x="3396" y="2433"/>
              <a:ext cx="45" cy="12"/>
            </a:xfrm>
            <a:prstGeom prst="line">
              <a:avLst/>
            </a:prstGeom>
            <a:noFill/>
            <a:ln w="38100">
              <a:solidFill>
                <a:srgbClr val="FF3300"/>
              </a:solidFill>
              <a:round/>
              <a:headEnd/>
              <a:tailEnd/>
            </a:ln>
            <a:effectLst/>
          </p:spPr>
          <p:txBody>
            <a:bodyPr wrap="none" anchor="ctr"/>
            <a:lstStyle/>
            <a:p>
              <a:endParaRPr lang="zh-CN" altLang="en-US"/>
            </a:p>
          </p:txBody>
        </p:sp>
        <p:sp>
          <p:nvSpPr>
            <p:cNvPr id="378910" name="Line 30"/>
            <p:cNvSpPr>
              <a:spLocks noChangeShapeType="1"/>
            </p:cNvSpPr>
            <p:nvPr/>
          </p:nvSpPr>
          <p:spPr bwMode="auto">
            <a:xfrm>
              <a:off x="3432" y="2442"/>
              <a:ext cx="39" cy="9"/>
            </a:xfrm>
            <a:prstGeom prst="line">
              <a:avLst/>
            </a:prstGeom>
            <a:noFill/>
            <a:ln w="38100">
              <a:solidFill>
                <a:srgbClr val="FF3300"/>
              </a:solidFill>
              <a:round/>
              <a:headEnd/>
              <a:tailEnd/>
            </a:ln>
            <a:effectLst/>
          </p:spPr>
          <p:txBody>
            <a:bodyPr wrap="none" anchor="ctr"/>
            <a:lstStyle/>
            <a:p>
              <a:endParaRPr lang="zh-CN" altLang="en-US"/>
            </a:p>
          </p:txBody>
        </p:sp>
        <p:sp>
          <p:nvSpPr>
            <p:cNvPr id="378911" name="Line 31"/>
            <p:cNvSpPr>
              <a:spLocks noChangeShapeType="1"/>
            </p:cNvSpPr>
            <p:nvPr/>
          </p:nvSpPr>
          <p:spPr bwMode="auto">
            <a:xfrm>
              <a:off x="3459" y="2448"/>
              <a:ext cx="21" cy="3"/>
            </a:xfrm>
            <a:prstGeom prst="line">
              <a:avLst/>
            </a:prstGeom>
            <a:noFill/>
            <a:ln w="38100">
              <a:solidFill>
                <a:srgbClr val="FF3300"/>
              </a:solidFill>
              <a:round/>
              <a:headEnd/>
              <a:tailEnd/>
            </a:ln>
            <a:effectLst/>
          </p:spPr>
          <p:txBody>
            <a:bodyPr wrap="none" anchor="ctr"/>
            <a:lstStyle/>
            <a:p>
              <a:endParaRPr lang="zh-CN" altLang="en-US"/>
            </a:p>
          </p:txBody>
        </p:sp>
        <p:sp>
          <p:nvSpPr>
            <p:cNvPr id="378912" name="Line 32"/>
            <p:cNvSpPr>
              <a:spLocks noChangeShapeType="1"/>
            </p:cNvSpPr>
            <p:nvPr/>
          </p:nvSpPr>
          <p:spPr bwMode="auto">
            <a:xfrm>
              <a:off x="3474" y="2448"/>
              <a:ext cx="30" cy="6"/>
            </a:xfrm>
            <a:prstGeom prst="line">
              <a:avLst/>
            </a:prstGeom>
            <a:noFill/>
            <a:ln w="38100">
              <a:solidFill>
                <a:srgbClr val="FF3300"/>
              </a:solidFill>
              <a:round/>
              <a:headEnd/>
              <a:tailEnd/>
            </a:ln>
            <a:effectLst/>
          </p:spPr>
          <p:txBody>
            <a:bodyPr wrap="none" anchor="ctr"/>
            <a:lstStyle/>
            <a:p>
              <a:endParaRPr lang="zh-CN" altLang="en-US"/>
            </a:p>
          </p:txBody>
        </p:sp>
        <p:sp>
          <p:nvSpPr>
            <p:cNvPr id="378913" name="Line 33"/>
            <p:cNvSpPr>
              <a:spLocks noChangeShapeType="1"/>
            </p:cNvSpPr>
            <p:nvPr/>
          </p:nvSpPr>
          <p:spPr bwMode="auto">
            <a:xfrm>
              <a:off x="3504" y="2454"/>
              <a:ext cx="24" cy="3"/>
            </a:xfrm>
            <a:prstGeom prst="line">
              <a:avLst/>
            </a:prstGeom>
            <a:noFill/>
            <a:ln w="38100">
              <a:solidFill>
                <a:srgbClr val="FF3300"/>
              </a:solidFill>
              <a:round/>
              <a:headEnd/>
              <a:tailEnd/>
            </a:ln>
            <a:effectLst/>
          </p:spPr>
          <p:txBody>
            <a:bodyPr wrap="none" anchor="ctr"/>
            <a:lstStyle/>
            <a:p>
              <a:endParaRPr lang="zh-CN" altLang="en-US"/>
            </a:p>
          </p:txBody>
        </p:sp>
        <p:sp>
          <p:nvSpPr>
            <p:cNvPr id="378914" name="Line 34"/>
            <p:cNvSpPr>
              <a:spLocks noChangeShapeType="1"/>
            </p:cNvSpPr>
            <p:nvPr/>
          </p:nvSpPr>
          <p:spPr bwMode="auto">
            <a:xfrm>
              <a:off x="3522" y="2457"/>
              <a:ext cx="54" cy="6"/>
            </a:xfrm>
            <a:prstGeom prst="line">
              <a:avLst/>
            </a:prstGeom>
            <a:noFill/>
            <a:ln w="38100">
              <a:solidFill>
                <a:srgbClr val="FF3300"/>
              </a:solidFill>
              <a:round/>
              <a:headEnd/>
              <a:tailEnd/>
            </a:ln>
            <a:effectLst/>
          </p:spPr>
          <p:txBody>
            <a:bodyPr wrap="none" anchor="ctr"/>
            <a:lstStyle/>
            <a:p>
              <a:endParaRPr lang="zh-CN" altLang="en-US"/>
            </a:p>
          </p:txBody>
        </p:sp>
        <p:sp>
          <p:nvSpPr>
            <p:cNvPr id="378915" name="Line 35"/>
            <p:cNvSpPr>
              <a:spLocks noChangeShapeType="1"/>
            </p:cNvSpPr>
            <p:nvPr/>
          </p:nvSpPr>
          <p:spPr bwMode="auto">
            <a:xfrm>
              <a:off x="3573" y="2457"/>
              <a:ext cx="30" cy="9"/>
            </a:xfrm>
            <a:prstGeom prst="line">
              <a:avLst/>
            </a:prstGeom>
            <a:noFill/>
            <a:ln w="38100">
              <a:solidFill>
                <a:srgbClr val="FF3300"/>
              </a:solidFill>
              <a:round/>
              <a:headEnd/>
              <a:tailEnd/>
            </a:ln>
            <a:effectLst/>
          </p:spPr>
          <p:txBody>
            <a:bodyPr wrap="none" anchor="ctr"/>
            <a:lstStyle/>
            <a:p>
              <a:endParaRPr lang="zh-CN" altLang="en-US"/>
            </a:p>
          </p:txBody>
        </p:sp>
      </p:grpSp>
      <p:sp>
        <p:nvSpPr>
          <p:cNvPr id="378916" name="Rectangle 36"/>
          <p:cNvSpPr>
            <a:spLocks noChangeArrowheads="1"/>
          </p:cNvSpPr>
          <p:nvPr/>
        </p:nvSpPr>
        <p:spPr bwMode="auto">
          <a:xfrm>
            <a:off x="1051348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7" name="Group 37"/>
          <p:cNvGrpSpPr>
            <a:grpSpLocks/>
          </p:cNvGrpSpPr>
          <p:nvPr/>
        </p:nvGrpSpPr>
        <p:grpSpPr bwMode="auto">
          <a:xfrm>
            <a:off x="152400" y="485775"/>
            <a:ext cx="6807200" cy="2438400"/>
            <a:chOff x="27" y="300"/>
            <a:chExt cx="3216" cy="1536"/>
          </a:xfrm>
        </p:grpSpPr>
        <p:grpSp>
          <p:nvGrpSpPr>
            <p:cNvPr id="8" name="Group 38"/>
            <p:cNvGrpSpPr>
              <a:grpSpLocks/>
            </p:cNvGrpSpPr>
            <p:nvPr/>
          </p:nvGrpSpPr>
          <p:grpSpPr bwMode="auto">
            <a:xfrm>
              <a:off x="158" y="709"/>
              <a:ext cx="318" cy="408"/>
              <a:chOff x="235" y="995"/>
              <a:chExt cx="339" cy="411"/>
            </a:xfrm>
          </p:grpSpPr>
          <p:sp>
            <p:nvSpPr>
              <p:cNvPr id="378919" name="Rectangle 39"/>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8920" name="Text Box 40"/>
              <p:cNvSpPr txBox="1">
                <a:spLocks noChangeArrowheads="1"/>
              </p:cNvSpPr>
              <p:nvPr/>
            </p:nvSpPr>
            <p:spPr bwMode="auto">
              <a:xfrm>
                <a:off x="235" y="995"/>
                <a:ext cx="288" cy="234"/>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8921" name="Oval 41"/>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9" name="Group 42"/>
            <p:cNvGrpSpPr>
              <a:grpSpLocks/>
            </p:cNvGrpSpPr>
            <p:nvPr/>
          </p:nvGrpSpPr>
          <p:grpSpPr bwMode="auto">
            <a:xfrm>
              <a:off x="2517" y="684"/>
              <a:ext cx="363" cy="432"/>
              <a:chOff x="235" y="995"/>
              <a:chExt cx="339" cy="411"/>
            </a:xfrm>
          </p:grpSpPr>
          <p:sp>
            <p:nvSpPr>
              <p:cNvPr id="378923" name="Rectangle 43"/>
              <p:cNvSpPr>
                <a:spLocks noChangeArrowheads="1"/>
              </p:cNvSpPr>
              <p:nvPr/>
            </p:nvSpPr>
            <p:spPr bwMode="auto">
              <a:xfrm>
                <a:off x="262" y="1022"/>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8924" name="Text Box 44"/>
              <p:cNvSpPr txBox="1">
                <a:spLocks noChangeArrowheads="1"/>
              </p:cNvSpPr>
              <p:nvPr/>
            </p:nvSpPr>
            <p:spPr bwMode="auto">
              <a:xfrm>
                <a:off x="235" y="995"/>
                <a:ext cx="288" cy="221"/>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8925" name="Oval 45"/>
              <p:cNvSpPr>
                <a:spLocks noChangeArrowheads="1"/>
              </p:cNvSpPr>
              <p:nvPr/>
            </p:nvSpPr>
            <p:spPr bwMode="auto">
              <a:xfrm>
                <a:off x="527" y="1189"/>
                <a:ext cx="47" cy="56"/>
              </a:xfrm>
              <a:prstGeom prst="ellipse">
                <a:avLst/>
              </a:prstGeom>
              <a:noFill/>
              <a:ln w="38100">
                <a:solidFill>
                  <a:schemeClr val="tx1"/>
                </a:solidFill>
                <a:round/>
                <a:headEnd/>
                <a:tailEnd/>
              </a:ln>
              <a:effectLst/>
            </p:spPr>
            <p:txBody>
              <a:bodyPr wrap="none" anchor="ctr"/>
              <a:lstStyle/>
              <a:p>
                <a:endParaRPr lang="zh-CN" altLang="en-US"/>
              </a:p>
            </p:txBody>
          </p:sp>
        </p:grpSp>
        <p:grpSp>
          <p:nvGrpSpPr>
            <p:cNvPr id="10" name="Group 46"/>
            <p:cNvGrpSpPr>
              <a:grpSpLocks/>
            </p:cNvGrpSpPr>
            <p:nvPr/>
          </p:nvGrpSpPr>
          <p:grpSpPr bwMode="auto">
            <a:xfrm>
              <a:off x="779" y="704"/>
              <a:ext cx="332" cy="412"/>
              <a:chOff x="2683" y="1097"/>
              <a:chExt cx="328" cy="411"/>
            </a:xfrm>
          </p:grpSpPr>
          <p:sp>
            <p:nvSpPr>
              <p:cNvPr id="378927" name="Rectangle 47"/>
              <p:cNvSpPr>
                <a:spLocks noChangeArrowheads="1"/>
              </p:cNvSpPr>
              <p:nvPr/>
            </p:nvSpPr>
            <p:spPr bwMode="auto">
              <a:xfrm>
                <a:off x="2710" y="1124"/>
                <a:ext cx="240" cy="384"/>
              </a:xfrm>
              <a:prstGeom prst="rect">
                <a:avLst/>
              </a:prstGeom>
              <a:noFill/>
              <a:ln w="38100">
                <a:solidFill>
                  <a:schemeClr val="tx1"/>
                </a:solidFill>
                <a:miter lim="800000"/>
                <a:headEnd/>
                <a:tailEnd/>
              </a:ln>
            </p:spPr>
            <p:txBody>
              <a:bodyPr wrap="none" anchor="ctr"/>
              <a:lstStyle/>
              <a:p>
                <a:endParaRPr lang="zh-CN" altLang="en-US"/>
              </a:p>
            </p:txBody>
          </p:sp>
          <p:sp>
            <p:nvSpPr>
              <p:cNvPr id="378928" name="Text Box 48"/>
              <p:cNvSpPr txBox="1">
                <a:spLocks noChangeArrowheads="1"/>
              </p:cNvSpPr>
              <p:nvPr/>
            </p:nvSpPr>
            <p:spPr bwMode="auto">
              <a:xfrm>
                <a:off x="2683" y="1097"/>
                <a:ext cx="288" cy="232"/>
              </a:xfrm>
              <a:prstGeom prst="rect">
                <a:avLst/>
              </a:prstGeom>
              <a:noFill/>
              <a:ln w="9525">
                <a:noFill/>
                <a:miter lim="800000"/>
                <a:headEnd/>
                <a:tailEnd/>
              </a:ln>
            </p:spPr>
            <p:txBody>
              <a:bodyPr>
                <a:spAutoFit/>
              </a:bodyPr>
              <a:lstStyle/>
              <a:p>
                <a:pPr>
                  <a:spcBef>
                    <a:spcPct val="50000"/>
                  </a:spcBef>
                </a:pPr>
                <a:endParaRPr kumimoji="1" lang="zh-CN" altLang="zh-CN" b="1">
                  <a:latin typeface="Times New Roman" pitchFamily="18" charset="0"/>
                  <a:ea typeface="楷体" pitchFamily="49" charset="-122"/>
                </a:endParaRPr>
              </a:p>
            </p:txBody>
          </p:sp>
          <p:sp>
            <p:nvSpPr>
              <p:cNvPr id="378929" name="Oval 49"/>
              <p:cNvSpPr>
                <a:spLocks noChangeArrowheads="1"/>
              </p:cNvSpPr>
              <p:nvPr/>
            </p:nvSpPr>
            <p:spPr bwMode="auto">
              <a:xfrm>
                <a:off x="2964" y="1290"/>
                <a:ext cx="47" cy="47"/>
              </a:xfrm>
              <a:prstGeom prst="ellipse">
                <a:avLst/>
              </a:prstGeom>
              <a:noFill/>
              <a:ln w="38100">
                <a:solidFill>
                  <a:schemeClr val="tx1"/>
                </a:solidFill>
                <a:round/>
                <a:headEnd/>
                <a:tailEnd/>
              </a:ln>
              <a:effectLst/>
            </p:spPr>
            <p:txBody>
              <a:bodyPr wrap="none" anchor="ctr"/>
              <a:lstStyle/>
              <a:p>
                <a:endParaRPr lang="zh-CN" altLang="en-US"/>
              </a:p>
            </p:txBody>
          </p:sp>
        </p:grpSp>
        <p:sp>
          <p:nvSpPr>
            <p:cNvPr id="378930" name="Line 50"/>
            <p:cNvSpPr>
              <a:spLocks noChangeShapeType="1"/>
            </p:cNvSpPr>
            <p:nvPr/>
          </p:nvSpPr>
          <p:spPr bwMode="auto">
            <a:xfrm flipV="1">
              <a:off x="403" y="935"/>
              <a:ext cx="418" cy="2"/>
            </a:xfrm>
            <a:prstGeom prst="line">
              <a:avLst/>
            </a:prstGeom>
            <a:noFill/>
            <a:ln w="38100">
              <a:solidFill>
                <a:schemeClr val="tx1"/>
              </a:solidFill>
              <a:round/>
              <a:headEnd/>
              <a:tailEnd/>
            </a:ln>
            <a:effectLst/>
          </p:spPr>
          <p:txBody>
            <a:bodyPr wrap="none" anchor="ctr"/>
            <a:lstStyle/>
            <a:p>
              <a:endParaRPr lang="zh-CN" altLang="en-US"/>
            </a:p>
          </p:txBody>
        </p:sp>
        <p:sp>
          <p:nvSpPr>
            <p:cNvPr id="378931" name="Line 51"/>
            <p:cNvSpPr>
              <a:spLocks noChangeShapeType="1"/>
            </p:cNvSpPr>
            <p:nvPr/>
          </p:nvSpPr>
          <p:spPr bwMode="auto">
            <a:xfrm>
              <a:off x="1092" y="924"/>
              <a:ext cx="230" cy="0"/>
            </a:xfrm>
            <a:prstGeom prst="line">
              <a:avLst/>
            </a:prstGeom>
            <a:noFill/>
            <a:ln w="38100">
              <a:solidFill>
                <a:schemeClr val="tx1"/>
              </a:solidFill>
              <a:round/>
              <a:headEnd/>
              <a:tailEnd/>
            </a:ln>
            <a:effectLst/>
          </p:spPr>
          <p:txBody>
            <a:bodyPr wrap="none" anchor="ctr"/>
            <a:lstStyle/>
            <a:p>
              <a:endParaRPr lang="zh-CN" altLang="en-US"/>
            </a:p>
          </p:txBody>
        </p:sp>
        <p:sp>
          <p:nvSpPr>
            <p:cNvPr id="378932" name="Line 52"/>
            <p:cNvSpPr>
              <a:spLocks noChangeShapeType="1"/>
            </p:cNvSpPr>
            <p:nvPr/>
          </p:nvSpPr>
          <p:spPr bwMode="auto">
            <a:xfrm flipV="1">
              <a:off x="1572" y="925"/>
              <a:ext cx="502" cy="3"/>
            </a:xfrm>
            <a:prstGeom prst="line">
              <a:avLst/>
            </a:prstGeom>
            <a:noFill/>
            <a:ln w="38100">
              <a:solidFill>
                <a:schemeClr val="tx1"/>
              </a:solidFill>
              <a:round/>
              <a:headEnd/>
              <a:tailEnd/>
            </a:ln>
            <a:effectLst/>
          </p:spPr>
          <p:txBody>
            <a:bodyPr wrap="none" anchor="ctr"/>
            <a:lstStyle/>
            <a:p>
              <a:endParaRPr lang="zh-CN" altLang="en-US"/>
            </a:p>
          </p:txBody>
        </p:sp>
        <p:grpSp>
          <p:nvGrpSpPr>
            <p:cNvPr id="11" name="Group 53"/>
            <p:cNvGrpSpPr>
              <a:grpSpLocks/>
            </p:cNvGrpSpPr>
            <p:nvPr/>
          </p:nvGrpSpPr>
          <p:grpSpPr bwMode="auto">
            <a:xfrm>
              <a:off x="1155" y="1419"/>
              <a:ext cx="68" cy="280"/>
              <a:chOff x="2226" y="2092"/>
              <a:chExt cx="78" cy="283"/>
            </a:xfrm>
          </p:grpSpPr>
          <p:sp>
            <p:nvSpPr>
              <p:cNvPr id="378934" name="Line 54"/>
              <p:cNvSpPr>
                <a:spLocks noChangeShapeType="1"/>
              </p:cNvSpPr>
              <p:nvPr/>
            </p:nvSpPr>
            <p:spPr bwMode="auto">
              <a:xfrm>
                <a:off x="2226" y="2092"/>
                <a:ext cx="0" cy="283"/>
              </a:xfrm>
              <a:prstGeom prst="line">
                <a:avLst/>
              </a:prstGeom>
              <a:noFill/>
              <a:ln w="38100">
                <a:solidFill>
                  <a:srgbClr val="FF0000"/>
                </a:solidFill>
                <a:round/>
                <a:headEnd/>
                <a:tailEnd/>
              </a:ln>
            </p:spPr>
            <p:txBody>
              <a:bodyPr wrap="none" anchor="ctr"/>
              <a:lstStyle/>
              <a:p>
                <a:endParaRPr lang="zh-CN" altLang="en-US"/>
              </a:p>
            </p:txBody>
          </p:sp>
          <p:sp>
            <p:nvSpPr>
              <p:cNvPr id="378935" name="Line 55"/>
              <p:cNvSpPr>
                <a:spLocks noChangeShapeType="1"/>
              </p:cNvSpPr>
              <p:nvPr/>
            </p:nvSpPr>
            <p:spPr bwMode="auto">
              <a:xfrm>
                <a:off x="2304" y="2092"/>
                <a:ext cx="0" cy="283"/>
              </a:xfrm>
              <a:prstGeom prst="line">
                <a:avLst/>
              </a:prstGeom>
              <a:noFill/>
              <a:ln w="38100">
                <a:solidFill>
                  <a:srgbClr val="FF0000"/>
                </a:solidFill>
                <a:round/>
                <a:headEnd/>
                <a:tailEnd/>
              </a:ln>
            </p:spPr>
            <p:txBody>
              <a:bodyPr wrap="none" anchor="ctr"/>
              <a:lstStyle/>
              <a:p>
                <a:endParaRPr lang="zh-CN" altLang="en-US"/>
              </a:p>
            </p:txBody>
          </p:sp>
        </p:grpSp>
        <p:sp>
          <p:nvSpPr>
            <p:cNvPr id="378936" name="Text Box 56"/>
            <p:cNvSpPr txBox="1">
              <a:spLocks noChangeArrowheads="1"/>
            </p:cNvSpPr>
            <p:nvPr/>
          </p:nvSpPr>
          <p:spPr bwMode="auto">
            <a:xfrm>
              <a:off x="194" y="709"/>
              <a:ext cx="17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8937" name="Text Box 57"/>
            <p:cNvSpPr txBox="1">
              <a:spLocks noChangeArrowheads="1"/>
            </p:cNvSpPr>
            <p:nvPr/>
          </p:nvSpPr>
          <p:spPr bwMode="auto">
            <a:xfrm>
              <a:off x="821" y="732"/>
              <a:ext cx="308"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8938" name="Text Box 58"/>
            <p:cNvSpPr txBox="1">
              <a:spLocks noChangeArrowheads="1"/>
            </p:cNvSpPr>
            <p:nvPr/>
          </p:nvSpPr>
          <p:spPr bwMode="auto">
            <a:xfrm>
              <a:off x="2562" y="684"/>
              <a:ext cx="227"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1</a:t>
              </a:r>
            </a:p>
          </p:txBody>
        </p:sp>
        <p:sp>
          <p:nvSpPr>
            <p:cNvPr id="378939" name="Oval 59"/>
            <p:cNvSpPr>
              <a:spLocks noChangeArrowheads="1"/>
            </p:cNvSpPr>
            <p:nvPr/>
          </p:nvSpPr>
          <p:spPr bwMode="auto">
            <a:xfrm>
              <a:off x="570" y="890"/>
              <a:ext cx="76"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8940" name="Oval 60"/>
            <p:cNvSpPr>
              <a:spLocks noChangeArrowheads="1"/>
            </p:cNvSpPr>
            <p:nvPr/>
          </p:nvSpPr>
          <p:spPr bwMode="auto">
            <a:xfrm>
              <a:off x="1781" y="876"/>
              <a:ext cx="76" cy="85"/>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8941" name="Line 61"/>
            <p:cNvSpPr>
              <a:spLocks noChangeShapeType="1"/>
            </p:cNvSpPr>
            <p:nvPr/>
          </p:nvSpPr>
          <p:spPr bwMode="auto">
            <a:xfrm>
              <a:off x="612" y="981"/>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8942" name="Line 62"/>
            <p:cNvSpPr>
              <a:spLocks noChangeShapeType="1"/>
            </p:cNvSpPr>
            <p:nvPr/>
          </p:nvSpPr>
          <p:spPr bwMode="auto">
            <a:xfrm>
              <a:off x="1823" y="972"/>
              <a:ext cx="0" cy="584"/>
            </a:xfrm>
            <a:prstGeom prst="line">
              <a:avLst/>
            </a:prstGeom>
            <a:noFill/>
            <a:ln w="38100">
              <a:solidFill>
                <a:schemeClr val="tx1"/>
              </a:solidFill>
              <a:round/>
              <a:headEnd/>
              <a:tailEnd/>
            </a:ln>
            <a:effectLst/>
          </p:spPr>
          <p:txBody>
            <a:bodyPr wrap="none" anchor="ctr"/>
            <a:lstStyle/>
            <a:p>
              <a:endParaRPr lang="zh-CN" altLang="en-US"/>
            </a:p>
          </p:txBody>
        </p:sp>
        <p:sp>
          <p:nvSpPr>
            <p:cNvPr id="378943" name="Line 63"/>
            <p:cNvSpPr>
              <a:spLocks noChangeShapeType="1"/>
            </p:cNvSpPr>
            <p:nvPr/>
          </p:nvSpPr>
          <p:spPr bwMode="auto">
            <a:xfrm>
              <a:off x="612" y="1548"/>
              <a:ext cx="543" cy="0"/>
            </a:xfrm>
            <a:prstGeom prst="line">
              <a:avLst/>
            </a:prstGeom>
            <a:noFill/>
            <a:ln w="38100">
              <a:solidFill>
                <a:schemeClr val="tx1"/>
              </a:solidFill>
              <a:round/>
              <a:headEnd/>
              <a:tailEnd/>
            </a:ln>
            <a:effectLst/>
          </p:spPr>
          <p:txBody>
            <a:bodyPr wrap="none" anchor="ctr"/>
            <a:lstStyle/>
            <a:p>
              <a:endParaRPr lang="zh-CN" altLang="en-US"/>
            </a:p>
          </p:txBody>
        </p:sp>
        <p:sp>
          <p:nvSpPr>
            <p:cNvPr id="378944" name="Line 64"/>
            <p:cNvSpPr>
              <a:spLocks noChangeShapeType="1"/>
            </p:cNvSpPr>
            <p:nvPr/>
          </p:nvSpPr>
          <p:spPr bwMode="auto">
            <a:xfrm>
              <a:off x="1238" y="1554"/>
              <a:ext cx="585" cy="0"/>
            </a:xfrm>
            <a:prstGeom prst="line">
              <a:avLst/>
            </a:prstGeom>
            <a:noFill/>
            <a:ln w="38100">
              <a:solidFill>
                <a:schemeClr val="tx1"/>
              </a:solidFill>
              <a:round/>
              <a:headEnd/>
              <a:tailEnd/>
            </a:ln>
            <a:effectLst/>
          </p:spPr>
          <p:txBody>
            <a:bodyPr wrap="none" anchor="ctr"/>
            <a:lstStyle/>
            <a:p>
              <a:endParaRPr lang="zh-CN" altLang="en-US"/>
            </a:p>
          </p:txBody>
        </p:sp>
        <p:sp>
          <p:nvSpPr>
            <p:cNvPr id="378945" name="Line 65"/>
            <p:cNvSpPr>
              <a:spLocks noChangeShapeType="1"/>
            </p:cNvSpPr>
            <p:nvPr/>
          </p:nvSpPr>
          <p:spPr bwMode="auto">
            <a:xfrm>
              <a:off x="27" y="300"/>
              <a:ext cx="2965" cy="0"/>
            </a:xfrm>
            <a:prstGeom prst="line">
              <a:avLst/>
            </a:prstGeom>
            <a:noFill/>
            <a:ln w="38100">
              <a:solidFill>
                <a:schemeClr val="tx1"/>
              </a:solidFill>
              <a:round/>
              <a:headEnd/>
              <a:tailEnd/>
            </a:ln>
            <a:effectLst/>
          </p:spPr>
          <p:txBody>
            <a:bodyPr wrap="none" anchor="ctr"/>
            <a:lstStyle/>
            <a:p>
              <a:endParaRPr lang="zh-CN" altLang="en-US"/>
            </a:p>
          </p:txBody>
        </p:sp>
        <p:sp>
          <p:nvSpPr>
            <p:cNvPr id="378946" name="Line 66"/>
            <p:cNvSpPr>
              <a:spLocks noChangeShapeType="1"/>
            </p:cNvSpPr>
            <p:nvPr/>
          </p:nvSpPr>
          <p:spPr bwMode="auto">
            <a:xfrm>
              <a:off x="27" y="300"/>
              <a:ext cx="0" cy="648"/>
            </a:xfrm>
            <a:prstGeom prst="line">
              <a:avLst/>
            </a:prstGeom>
            <a:noFill/>
            <a:ln w="38100">
              <a:solidFill>
                <a:schemeClr val="tx1"/>
              </a:solidFill>
              <a:round/>
              <a:headEnd/>
              <a:tailEnd/>
            </a:ln>
            <a:effectLst/>
          </p:spPr>
          <p:txBody>
            <a:bodyPr wrap="none" anchor="ctr"/>
            <a:lstStyle/>
            <a:p>
              <a:endParaRPr lang="zh-CN" altLang="en-US"/>
            </a:p>
          </p:txBody>
        </p:sp>
        <p:sp>
          <p:nvSpPr>
            <p:cNvPr id="378947" name="Line 67"/>
            <p:cNvSpPr>
              <a:spLocks noChangeShapeType="1"/>
            </p:cNvSpPr>
            <p:nvPr/>
          </p:nvSpPr>
          <p:spPr bwMode="auto">
            <a:xfrm>
              <a:off x="2849" y="924"/>
              <a:ext cx="352" cy="0"/>
            </a:xfrm>
            <a:prstGeom prst="line">
              <a:avLst/>
            </a:prstGeom>
            <a:noFill/>
            <a:ln w="38100">
              <a:solidFill>
                <a:schemeClr val="tx1"/>
              </a:solidFill>
              <a:round/>
              <a:headEnd/>
              <a:tailEnd/>
            </a:ln>
            <a:effectLst/>
          </p:spPr>
          <p:txBody>
            <a:bodyPr wrap="none" anchor="ctr"/>
            <a:lstStyle/>
            <a:p>
              <a:endParaRPr lang="zh-CN" altLang="en-US"/>
            </a:p>
          </p:txBody>
        </p:sp>
        <p:sp>
          <p:nvSpPr>
            <p:cNvPr id="378948" name="Line 68"/>
            <p:cNvSpPr>
              <a:spLocks noChangeShapeType="1"/>
            </p:cNvSpPr>
            <p:nvPr/>
          </p:nvSpPr>
          <p:spPr bwMode="auto">
            <a:xfrm>
              <a:off x="2992" y="300"/>
              <a:ext cx="0" cy="649"/>
            </a:xfrm>
            <a:prstGeom prst="line">
              <a:avLst/>
            </a:prstGeom>
            <a:noFill/>
            <a:ln w="38100">
              <a:solidFill>
                <a:schemeClr val="tx1"/>
              </a:solidFill>
              <a:round/>
              <a:headEnd/>
              <a:tailEnd/>
            </a:ln>
            <a:effectLst/>
          </p:spPr>
          <p:txBody>
            <a:bodyPr wrap="none" anchor="ctr"/>
            <a:lstStyle/>
            <a:p>
              <a:endParaRPr lang="zh-CN" altLang="en-US"/>
            </a:p>
          </p:txBody>
        </p:sp>
        <p:sp>
          <p:nvSpPr>
            <p:cNvPr id="378949" name="Line 69"/>
            <p:cNvSpPr>
              <a:spLocks noChangeShapeType="1"/>
            </p:cNvSpPr>
            <p:nvPr/>
          </p:nvSpPr>
          <p:spPr bwMode="auto">
            <a:xfrm>
              <a:off x="27" y="952"/>
              <a:ext cx="144" cy="0"/>
            </a:xfrm>
            <a:prstGeom prst="line">
              <a:avLst/>
            </a:prstGeom>
            <a:noFill/>
            <a:ln w="38100">
              <a:solidFill>
                <a:schemeClr val="tx1"/>
              </a:solidFill>
              <a:round/>
              <a:headEnd/>
              <a:tailEnd/>
            </a:ln>
            <a:effectLst/>
          </p:spPr>
          <p:txBody>
            <a:bodyPr wrap="none" anchor="ctr"/>
            <a:lstStyle/>
            <a:p>
              <a:endParaRPr lang="zh-CN" altLang="en-US"/>
            </a:p>
          </p:txBody>
        </p:sp>
        <p:sp>
          <p:nvSpPr>
            <p:cNvPr id="378950" name="Line 70"/>
            <p:cNvSpPr>
              <a:spLocks noChangeShapeType="1"/>
            </p:cNvSpPr>
            <p:nvPr/>
          </p:nvSpPr>
          <p:spPr bwMode="auto">
            <a:xfrm flipV="1">
              <a:off x="1364" y="684"/>
              <a:ext cx="217" cy="495"/>
            </a:xfrm>
            <a:prstGeom prst="line">
              <a:avLst/>
            </a:prstGeom>
            <a:noFill/>
            <a:ln w="38100">
              <a:solidFill>
                <a:srgbClr val="FF0000"/>
              </a:solidFill>
              <a:round/>
              <a:headEnd/>
              <a:tailEnd type="triangle" w="med" len="med"/>
            </a:ln>
            <a:effectLst/>
          </p:spPr>
          <p:txBody>
            <a:bodyPr wrap="none" anchor="ctr"/>
            <a:lstStyle/>
            <a:p>
              <a:endParaRPr lang="zh-CN" altLang="en-US"/>
            </a:p>
          </p:txBody>
        </p:sp>
        <p:sp>
          <p:nvSpPr>
            <p:cNvPr id="378951" name="Text Box 71"/>
            <p:cNvSpPr txBox="1">
              <a:spLocks noChangeArrowheads="1"/>
            </p:cNvSpPr>
            <p:nvPr/>
          </p:nvSpPr>
          <p:spPr bwMode="auto">
            <a:xfrm>
              <a:off x="1418" y="972"/>
              <a:ext cx="385"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p>
          </p:txBody>
        </p:sp>
        <p:sp>
          <p:nvSpPr>
            <p:cNvPr id="378952" name="Text Box 72"/>
            <p:cNvSpPr txBox="1">
              <a:spLocks noChangeArrowheads="1"/>
            </p:cNvSpPr>
            <p:nvPr/>
          </p:nvSpPr>
          <p:spPr bwMode="auto">
            <a:xfrm>
              <a:off x="2032" y="588"/>
              <a:ext cx="384"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R</a:t>
              </a:r>
              <a:r>
                <a:rPr kumimoji="1" lang="en-US" altLang="zh-CN" sz="2400" b="1" baseline="-20000">
                  <a:latin typeface="Times New Roman" pitchFamily="18" charset="0"/>
                  <a:ea typeface="楷体_GB2312" pitchFamily="49" charset="-122"/>
                </a:rPr>
                <a:t>S</a:t>
              </a:r>
            </a:p>
          </p:txBody>
        </p:sp>
        <p:sp>
          <p:nvSpPr>
            <p:cNvPr id="378953" name="Text Box 73"/>
            <p:cNvSpPr txBox="1">
              <a:spLocks noChangeArrowheads="1"/>
            </p:cNvSpPr>
            <p:nvPr/>
          </p:nvSpPr>
          <p:spPr bwMode="auto">
            <a:xfrm>
              <a:off x="1227" y="1548"/>
              <a:ext cx="271"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C</a:t>
              </a:r>
            </a:p>
          </p:txBody>
        </p:sp>
        <p:sp>
          <p:nvSpPr>
            <p:cNvPr id="378954" name="Text Box 74"/>
            <p:cNvSpPr txBox="1">
              <a:spLocks noChangeArrowheads="1"/>
            </p:cNvSpPr>
            <p:nvPr/>
          </p:nvSpPr>
          <p:spPr bwMode="auto">
            <a:xfrm>
              <a:off x="1803" y="876"/>
              <a:ext cx="342"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A</a:t>
              </a:r>
            </a:p>
          </p:txBody>
        </p:sp>
        <p:sp>
          <p:nvSpPr>
            <p:cNvPr id="378955" name="Oval 75"/>
            <p:cNvSpPr>
              <a:spLocks noChangeArrowheads="1"/>
            </p:cNvSpPr>
            <p:nvPr/>
          </p:nvSpPr>
          <p:spPr bwMode="auto">
            <a:xfrm>
              <a:off x="2951" y="876"/>
              <a:ext cx="74" cy="8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378956" name="Text Box 76"/>
            <p:cNvSpPr txBox="1">
              <a:spLocks noChangeArrowheads="1"/>
            </p:cNvSpPr>
            <p:nvPr/>
          </p:nvSpPr>
          <p:spPr bwMode="auto">
            <a:xfrm>
              <a:off x="2827" y="924"/>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a:t>
              </a:r>
            </a:p>
          </p:txBody>
        </p:sp>
        <p:sp>
          <p:nvSpPr>
            <p:cNvPr id="378957" name="Rectangle 77"/>
            <p:cNvSpPr>
              <a:spLocks noChangeArrowheads="1"/>
            </p:cNvSpPr>
            <p:nvPr/>
          </p:nvSpPr>
          <p:spPr bwMode="auto">
            <a:xfrm>
              <a:off x="1320" y="806"/>
              <a:ext cx="252" cy="234"/>
            </a:xfrm>
            <a:prstGeom prst="rect">
              <a:avLst/>
            </a:prstGeom>
            <a:noFill/>
            <a:ln w="38100">
              <a:solidFill>
                <a:srgbClr val="FF0000"/>
              </a:solidFill>
              <a:miter lim="800000"/>
              <a:headEnd/>
              <a:tailEnd/>
            </a:ln>
            <a:effectLst/>
          </p:spPr>
          <p:txBody>
            <a:bodyPr lIns="90000" tIns="46800" rIns="90000" bIns="46800" anchor="ctr">
              <a:spAutoFit/>
            </a:bodyPr>
            <a:lstStyle/>
            <a:p>
              <a:endParaRPr lang="zh-CN" altLang="en-US"/>
            </a:p>
          </p:txBody>
        </p:sp>
        <p:sp>
          <p:nvSpPr>
            <p:cNvPr id="378958" name="Text Box 78"/>
            <p:cNvSpPr txBox="1">
              <a:spLocks noChangeArrowheads="1"/>
            </p:cNvSpPr>
            <p:nvPr/>
          </p:nvSpPr>
          <p:spPr bwMode="auto">
            <a:xfrm>
              <a:off x="36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o1</a:t>
              </a:r>
            </a:p>
          </p:txBody>
        </p:sp>
        <p:sp>
          <p:nvSpPr>
            <p:cNvPr id="378959" name="Text Box 79"/>
            <p:cNvSpPr txBox="1">
              <a:spLocks noChangeArrowheads="1"/>
            </p:cNvSpPr>
            <p:nvPr/>
          </p:nvSpPr>
          <p:spPr bwMode="auto">
            <a:xfrm>
              <a:off x="1003" y="636"/>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o2</a:t>
              </a:r>
            </a:p>
          </p:txBody>
        </p:sp>
        <p:sp>
          <p:nvSpPr>
            <p:cNvPr id="378960" name="Text Box 80"/>
            <p:cNvSpPr txBox="1">
              <a:spLocks noChangeArrowheads="1"/>
            </p:cNvSpPr>
            <p:nvPr/>
          </p:nvSpPr>
          <p:spPr bwMode="auto">
            <a:xfrm>
              <a:off x="1611" y="588"/>
              <a:ext cx="416" cy="288"/>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Monotype Corsiva" pitchFamily="66" charset="0"/>
                  <a:ea typeface="楷体_GB2312" pitchFamily="49" charset="-122"/>
                </a:rPr>
                <a:t>v</a:t>
              </a:r>
              <a:r>
                <a:rPr kumimoji="1" lang="en-US" altLang="zh-CN" sz="2400" b="1" baseline="-20000">
                  <a:latin typeface="Times New Roman" pitchFamily="18" charset="0"/>
                  <a:ea typeface="楷体_GB2312" pitchFamily="49" charset="-122"/>
                </a:rPr>
                <a:t>A</a:t>
              </a:r>
            </a:p>
          </p:txBody>
        </p:sp>
        <p:sp>
          <p:nvSpPr>
            <p:cNvPr id="378961" name="Rectangle 81"/>
            <p:cNvSpPr>
              <a:spLocks noChangeArrowheads="1"/>
            </p:cNvSpPr>
            <p:nvPr/>
          </p:nvSpPr>
          <p:spPr bwMode="auto">
            <a:xfrm>
              <a:off x="1179" y="1308"/>
              <a:ext cx="232" cy="292"/>
            </a:xfrm>
            <a:prstGeom prst="rect">
              <a:avLst/>
            </a:prstGeom>
            <a:noFill/>
            <a:ln w="28575">
              <a:noFill/>
              <a:miter lim="800000"/>
              <a:headEnd/>
              <a:tailEnd/>
            </a:ln>
            <a:effectLst/>
          </p:spPr>
          <p:txBody>
            <a:bodyPr wrap="none" lIns="90000" tIns="46800" rIns="90000" bIns="46800">
              <a:spAutoFit/>
            </a:bodyPr>
            <a:lstStyle/>
            <a:p>
              <a:r>
                <a:rPr kumimoji="1" lang="zh-CN" altLang="en-US" sz="2400" b="1">
                  <a:solidFill>
                    <a:srgbClr val="FF00FF"/>
                  </a:solidFill>
                  <a:latin typeface="Times New Roman" pitchFamily="18" charset="0"/>
                </a:rPr>
                <a:t>＋</a:t>
              </a:r>
            </a:p>
          </p:txBody>
        </p:sp>
        <p:sp>
          <p:nvSpPr>
            <p:cNvPr id="378962" name="Rectangle 82"/>
            <p:cNvSpPr>
              <a:spLocks noChangeArrowheads="1"/>
            </p:cNvSpPr>
            <p:nvPr/>
          </p:nvSpPr>
          <p:spPr bwMode="auto">
            <a:xfrm>
              <a:off x="891" y="1308"/>
              <a:ext cx="208" cy="253"/>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FF00FF"/>
                  </a:solidFill>
                  <a:latin typeface="Times New Roman" pitchFamily="18" charset="0"/>
                </a:rPr>
                <a:t>－</a:t>
              </a:r>
            </a:p>
          </p:txBody>
        </p:sp>
        <p:sp>
          <p:nvSpPr>
            <p:cNvPr id="378963" name="Rectangle 83"/>
            <p:cNvSpPr>
              <a:spLocks noChangeArrowheads="1"/>
            </p:cNvSpPr>
            <p:nvPr/>
          </p:nvSpPr>
          <p:spPr bwMode="auto">
            <a:xfrm>
              <a:off x="2064" y="818"/>
              <a:ext cx="86" cy="234"/>
            </a:xfrm>
            <a:prstGeom prst="rect">
              <a:avLst/>
            </a:prstGeom>
            <a:noFill/>
            <a:ln w="34925">
              <a:solidFill>
                <a:schemeClr val="tx1"/>
              </a:solidFill>
              <a:miter lim="800000"/>
              <a:headEnd/>
              <a:tailEnd/>
            </a:ln>
            <a:effectLst/>
          </p:spPr>
          <p:txBody>
            <a:bodyPr wrap="none" lIns="90000" tIns="46800" rIns="90000" bIns="46800" anchor="ctr">
              <a:spAutoFit/>
            </a:bodyPr>
            <a:lstStyle/>
            <a:p>
              <a:endParaRPr lang="zh-CN" altLang="en-US"/>
            </a:p>
          </p:txBody>
        </p:sp>
        <p:sp>
          <p:nvSpPr>
            <p:cNvPr id="378964" name="Line 84"/>
            <p:cNvSpPr>
              <a:spLocks noChangeShapeType="1"/>
            </p:cNvSpPr>
            <p:nvPr/>
          </p:nvSpPr>
          <p:spPr bwMode="auto">
            <a:xfrm>
              <a:off x="2290" y="935"/>
              <a:ext cx="27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grpSp>
        <p:nvGrpSpPr>
          <p:cNvPr id="12" name="Group 85"/>
          <p:cNvGrpSpPr>
            <a:grpSpLocks/>
          </p:cNvGrpSpPr>
          <p:nvPr/>
        </p:nvGrpSpPr>
        <p:grpSpPr bwMode="auto">
          <a:xfrm>
            <a:off x="9457267" y="1935163"/>
            <a:ext cx="95251" cy="2916238"/>
            <a:chOff x="5284" y="992"/>
            <a:chExt cx="45" cy="1837"/>
          </a:xfrm>
        </p:grpSpPr>
        <p:sp>
          <p:nvSpPr>
            <p:cNvPr id="378966" name="AutoShape 86"/>
            <p:cNvSpPr>
              <a:spLocks/>
            </p:cNvSpPr>
            <p:nvPr/>
          </p:nvSpPr>
          <p:spPr bwMode="auto">
            <a:xfrm>
              <a:off x="5284" y="992"/>
              <a:ext cx="45" cy="250"/>
            </a:xfrm>
            <a:prstGeom prst="rightBrace">
              <a:avLst>
                <a:gd name="adj1" fmla="val 50370"/>
                <a:gd name="adj2" fmla="val 50000"/>
              </a:avLst>
            </a:prstGeom>
            <a:noFill/>
            <a:ln w="28575">
              <a:solidFill>
                <a:schemeClr val="tx1"/>
              </a:solidFill>
              <a:round/>
              <a:headEnd/>
              <a:tailEnd/>
            </a:ln>
            <a:effectLst/>
          </p:spPr>
          <p:txBody>
            <a:bodyPr lIns="90000" tIns="46800" rIns="90000" bIns="46800" anchor="ctr">
              <a:spAutoFit/>
            </a:bodyPr>
            <a:lstStyle/>
            <a:p>
              <a:endParaRPr lang="zh-CN" altLang="en-US"/>
            </a:p>
          </p:txBody>
        </p:sp>
        <p:sp>
          <p:nvSpPr>
            <p:cNvPr id="378967" name="AutoShape 87"/>
            <p:cNvSpPr>
              <a:spLocks/>
            </p:cNvSpPr>
            <p:nvPr/>
          </p:nvSpPr>
          <p:spPr bwMode="auto">
            <a:xfrm>
              <a:off x="5284" y="2579"/>
              <a:ext cx="45" cy="250"/>
            </a:xfrm>
            <a:prstGeom prst="rightBrace">
              <a:avLst>
                <a:gd name="adj1" fmla="val 50370"/>
                <a:gd name="adj2" fmla="val 50000"/>
              </a:avLst>
            </a:prstGeom>
            <a:noFill/>
            <a:ln w="28575">
              <a:solidFill>
                <a:schemeClr val="tx1"/>
              </a:solidFill>
              <a:round/>
              <a:headEnd/>
              <a:tailEnd/>
            </a:ln>
            <a:effectLst/>
          </p:spPr>
          <p:txBody>
            <a:bodyPr lIns="90000" tIns="46800" rIns="90000" bIns="46800" anchor="ctr">
              <a:spAutoFit/>
            </a:bodyPr>
            <a:lstStyle/>
            <a:p>
              <a:endParaRPr lang="zh-CN" altLang="en-US"/>
            </a:p>
          </p:txBody>
        </p:sp>
      </p:grpSp>
      <p:grpSp>
        <p:nvGrpSpPr>
          <p:cNvPr id="13" name="Group 88"/>
          <p:cNvGrpSpPr>
            <a:grpSpLocks/>
          </p:cNvGrpSpPr>
          <p:nvPr/>
        </p:nvGrpSpPr>
        <p:grpSpPr bwMode="auto">
          <a:xfrm>
            <a:off x="9359901" y="1844675"/>
            <a:ext cx="918633" cy="484188"/>
            <a:chOff x="4059" y="1427"/>
            <a:chExt cx="404" cy="309"/>
          </a:xfrm>
        </p:grpSpPr>
        <p:sp>
          <p:nvSpPr>
            <p:cNvPr id="378969" name="Line 89"/>
            <p:cNvSpPr>
              <a:spLocks noChangeShapeType="1"/>
            </p:cNvSpPr>
            <p:nvPr/>
          </p:nvSpPr>
          <p:spPr bwMode="auto">
            <a:xfrm>
              <a:off x="4059" y="1427"/>
              <a:ext cx="0" cy="309"/>
            </a:xfrm>
            <a:prstGeom prst="line">
              <a:avLst/>
            </a:prstGeom>
            <a:noFill/>
            <a:ln w="38100">
              <a:solidFill>
                <a:srgbClr val="FF3300"/>
              </a:solidFill>
              <a:round/>
              <a:headEnd/>
              <a:tailEnd/>
            </a:ln>
            <a:effectLst/>
          </p:spPr>
          <p:txBody>
            <a:bodyPr wrap="none" anchor="ctr"/>
            <a:lstStyle/>
            <a:p>
              <a:endParaRPr lang="zh-CN" altLang="en-US"/>
            </a:p>
          </p:txBody>
        </p:sp>
        <p:sp>
          <p:nvSpPr>
            <p:cNvPr id="378970" name="Line 90"/>
            <p:cNvSpPr>
              <a:spLocks noChangeShapeType="1"/>
            </p:cNvSpPr>
            <p:nvPr/>
          </p:nvSpPr>
          <p:spPr bwMode="auto">
            <a:xfrm>
              <a:off x="4063" y="1429"/>
              <a:ext cx="400" cy="0"/>
            </a:xfrm>
            <a:prstGeom prst="line">
              <a:avLst/>
            </a:prstGeom>
            <a:noFill/>
            <a:ln w="38100">
              <a:solidFill>
                <a:srgbClr val="FF3300"/>
              </a:solidFill>
              <a:round/>
              <a:headEnd/>
              <a:tailEnd/>
            </a:ln>
            <a:effectLst/>
          </p:spPr>
          <p:txBody>
            <a:bodyPr wrap="none" anchor="ctr"/>
            <a:lstStyle/>
            <a:p>
              <a:endParaRPr lang="zh-CN" altLang="en-US"/>
            </a:p>
          </p:txBody>
        </p:sp>
      </p:grpSp>
      <p:grpSp>
        <p:nvGrpSpPr>
          <p:cNvPr id="14" name="Group 91"/>
          <p:cNvGrpSpPr>
            <a:grpSpLocks/>
          </p:cNvGrpSpPr>
          <p:nvPr/>
        </p:nvGrpSpPr>
        <p:grpSpPr bwMode="auto">
          <a:xfrm>
            <a:off x="6576484" y="-26988"/>
            <a:ext cx="5952067" cy="5832476"/>
            <a:chOff x="3107" y="-17"/>
            <a:chExt cx="2812" cy="3674"/>
          </a:xfrm>
        </p:grpSpPr>
        <p:grpSp>
          <p:nvGrpSpPr>
            <p:cNvPr id="15" name="Group 92"/>
            <p:cNvGrpSpPr>
              <a:grpSpLocks/>
            </p:cNvGrpSpPr>
            <p:nvPr/>
          </p:nvGrpSpPr>
          <p:grpSpPr bwMode="auto">
            <a:xfrm>
              <a:off x="3107" y="-17"/>
              <a:ext cx="2812" cy="3674"/>
              <a:chOff x="3041" y="0"/>
              <a:chExt cx="2695" cy="3720"/>
            </a:xfrm>
          </p:grpSpPr>
          <p:grpSp>
            <p:nvGrpSpPr>
              <p:cNvPr id="16" name="Group 93"/>
              <p:cNvGrpSpPr>
                <a:grpSpLocks/>
              </p:cNvGrpSpPr>
              <p:nvPr/>
            </p:nvGrpSpPr>
            <p:grpSpPr bwMode="auto">
              <a:xfrm>
                <a:off x="3041" y="0"/>
                <a:ext cx="2689" cy="2586"/>
                <a:chOff x="2567" y="111"/>
                <a:chExt cx="2689" cy="2586"/>
              </a:xfrm>
            </p:grpSpPr>
            <p:grpSp>
              <p:nvGrpSpPr>
                <p:cNvPr id="17" name="Group 94"/>
                <p:cNvGrpSpPr>
                  <a:grpSpLocks/>
                </p:cNvGrpSpPr>
                <p:nvPr/>
              </p:nvGrpSpPr>
              <p:grpSpPr bwMode="auto">
                <a:xfrm>
                  <a:off x="2616" y="111"/>
                  <a:ext cx="2640" cy="886"/>
                  <a:chOff x="2598" y="75"/>
                  <a:chExt cx="2640" cy="886"/>
                </a:xfrm>
              </p:grpSpPr>
              <p:sp>
                <p:nvSpPr>
                  <p:cNvPr id="378975" name="Line 95"/>
                  <p:cNvSpPr>
                    <a:spLocks noChangeShapeType="1"/>
                  </p:cNvSpPr>
                  <p:nvPr/>
                </p:nvSpPr>
                <p:spPr bwMode="auto">
                  <a:xfrm>
                    <a:off x="2836" y="746"/>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8976" name="Line 96"/>
                  <p:cNvSpPr>
                    <a:spLocks noChangeShapeType="1"/>
                  </p:cNvSpPr>
                  <p:nvPr/>
                </p:nvSpPr>
                <p:spPr bwMode="auto">
                  <a:xfrm flipV="1">
                    <a:off x="2963" y="2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8977" name="Text Box 97"/>
                  <p:cNvSpPr txBox="1">
                    <a:spLocks noChangeArrowheads="1"/>
                  </p:cNvSpPr>
                  <p:nvPr/>
                </p:nvSpPr>
                <p:spPr bwMode="auto">
                  <a:xfrm>
                    <a:off x="2800" y="727"/>
                    <a:ext cx="273" cy="234"/>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8978" name="Text Box 98"/>
                  <p:cNvSpPr txBox="1">
                    <a:spLocks noChangeArrowheads="1"/>
                  </p:cNvSpPr>
                  <p:nvPr/>
                </p:nvSpPr>
                <p:spPr bwMode="auto">
                  <a:xfrm>
                    <a:off x="4948" y="565"/>
                    <a:ext cx="290" cy="370"/>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8979" name="Text Box 99"/>
                  <p:cNvSpPr txBox="1">
                    <a:spLocks noChangeArrowheads="1"/>
                  </p:cNvSpPr>
                  <p:nvPr/>
                </p:nvSpPr>
                <p:spPr bwMode="auto">
                  <a:xfrm>
                    <a:off x="2598" y="75"/>
                    <a:ext cx="435" cy="370"/>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endParaRPr kumimoji="1" lang="en-US" altLang="zh-CN" sz="3200" b="1">
                      <a:latin typeface="Times New Roman" pitchFamily="18" charset="0"/>
                      <a:ea typeface="楷体_GB2312" pitchFamily="49" charset="-122"/>
                    </a:endParaRPr>
                  </a:p>
                </p:txBody>
              </p:sp>
            </p:grpSp>
            <p:grpSp>
              <p:nvGrpSpPr>
                <p:cNvPr id="18" name="Group 100"/>
                <p:cNvGrpSpPr>
                  <a:grpSpLocks/>
                </p:cNvGrpSpPr>
                <p:nvPr/>
              </p:nvGrpSpPr>
              <p:grpSpPr bwMode="auto">
                <a:xfrm>
                  <a:off x="2567" y="1822"/>
                  <a:ext cx="2689" cy="875"/>
                  <a:chOff x="2549" y="1786"/>
                  <a:chExt cx="2689" cy="875"/>
                </a:xfrm>
              </p:grpSpPr>
              <p:sp>
                <p:nvSpPr>
                  <p:cNvPr id="378981" name="Line 101"/>
                  <p:cNvSpPr>
                    <a:spLocks noChangeShapeType="1"/>
                  </p:cNvSpPr>
                  <p:nvPr/>
                </p:nvSpPr>
                <p:spPr bwMode="auto">
                  <a:xfrm>
                    <a:off x="2836" y="2446"/>
                    <a:ext cx="2055"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8982" name="Line 102"/>
                  <p:cNvSpPr>
                    <a:spLocks noChangeShapeType="1"/>
                  </p:cNvSpPr>
                  <p:nvPr/>
                </p:nvSpPr>
                <p:spPr bwMode="auto">
                  <a:xfrm flipV="1">
                    <a:off x="2963" y="19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8983" name="Text Box 103"/>
                  <p:cNvSpPr txBox="1">
                    <a:spLocks noChangeArrowheads="1"/>
                  </p:cNvSpPr>
                  <p:nvPr/>
                </p:nvSpPr>
                <p:spPr bwMode="auto">
                  <a:xfrm>
                    <a:off x="2800" y="2427"/>
                    <a:ext cx="273" cy="234"/>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8984" name="Text Box 104"/>
                  <p:cNvSpPr txBox="1">
                    <a:spLocks noChangeArrowheads="1"/>
                  </p:cNvSpPr>
                  <p:nvPr/>
                </p:nvSpPr>
                <p:spPr bwMode="auto">
                  <a:xfrm>
                    <a:off x="4948" y="2265"/>
                    <a:ext cx="290" cy="370"/>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8985" name="Text Box 105"/>
                  <p:cNvSpPr txBox="1">
                    <a:spLocks noChangeArrowheads="1"/>
                  </p:cNvSpPr>
                  <p:nvPr/>
                </p:nvSpPr>
                <p:spPr bwMode="auto">
                  <a:xfrm>
                    <a:off x="2549" y="1786"/>
                    <a:ext cx="544" cy="370"/>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600" b="1">
                        <a:latin typeface="Times New Roman" pitchFamily="18" charset="0"/>
                        <a:ea typeface="楷体_GB2312" pitchFamily="49" charset="-122"/>
                      </a:rPr>
                      <a:t>2</a:t>
                    </a:r>
                    <a:endParaRPr kumimoji="1" lang="en-US" altLang="zh-CN" sz="3200" b="1">
                      <a:latin typeface="Times New Roman" pitchFamily="18" charset="0"/>
                      <a:ea typeface="楷体_GB2312" pitchFamily="49" charset="-122"/>
                    </a:endParaRPr>
                  </a:p>
                </p:txBody>
              </p:sp>
            </p:grpSp>
            <p:grpSp>
              <p:nvGrpSpPr>
                <p:cNvPr id="19" name="Group 106"/>
                <p:cNvGrpSpPr>
                  <a:grpSpLocks/>
                </p:cNvGrpSpPr>
                <p:nvPr/>
              </p:nvGrpSpPr>
              <p:grpSpPr bwMode="auto">
                <a:xfrm>
                  <a:off x="2572" y="955"/>
                  <a:ext cx="2684" cy="891"/>
                  <a:chOff x="2554" y="919"/>
                  <a:chExt cx="2684" cy="891"/>
                </a:xfrm>
              </p:grpSpPr>
              <p:sp>
                <p:nvSpPr>
                  <p:cNvPr id="378987" name="Line 107"/>
                  <p:cNvSpPr>
                    <a:spLocks noChangeShapeType="1"/>
                  </p:cNvSpPr>
                  <p:nvPr/>
                </p:nvSpPr>
                <p:spPr bwMode="auto">
                  <a:xfrm>
                    <a:off x="2836" y="1595"/>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8988" name="Line 108"/>
                  <p:cNvSpPr>
                    <a:spLocks noChangeShapeType="1"/>
                  </p:cNvSpPr>
                  <p:nvPr/>
                </p:nvSpPr>
                <p:spPr bwMode="auto">
                  <a:xfrm flipV="1">
                    <a:off x="2963" y="1105"/>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8989" name="Text Box 109"/>
                  <p:cNvSpPr txBox="1">
                    <a:spLocks noChangeArrowheads="1"/>
                  </p:cNvSpPr>
                  <p:nvPr/>
                </p:nvSpPr>
                <p:spPr bwMode="auto">
                  <a:xfrm>
                    <a:off x="2800" y="1576"/>
                    <a:ext cx="273" cy="234"/>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8990" name="Text Box 110"/>
                  <p:cNvSpPr txBox="1">
                    <a:spLocks noChangeArrowheads="1"/>
                  </p:cNvSpPr>
                  <p:nvPr/>
                </p:nvSpPr>
                <p:spPr bwMode="auto">
                  <a:xfrm>
                    <a:off x="4948" y="1414"/>
                    <a:ext cx="290" cy="370"/>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8991" name="Text Box 111"/>
                  <p:cNvSpPr txBox="1">
                    <a:spLocks noChangeArrowheads="1"/>
                  </p:cNvSpPr>
                  <p:nvPr/>
                </p:nvSpPr>
                <p:spPr bwMode="auto">
                  <a:xfrm>
                    <a:off x="2554" y="919"/>
                    <a:ext cx="454" cy="370"/>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400" b="1">
                        <a:latin typeface="Times New Roman" pitchFamily="18" charset="0"/>
                        <a:ea typeface="楷体_GB2312" pitchFamily="49" charset="-122"/>
                      </a:rPr>
                      <a:t>1</a:t>
                    </a:r>
                    <a:endParaRPr kumimoji="1" lang="en-US" altLang="zh-CN" sz="3200" b="1">
                      <a:latin typeface="Times New Roman" pitchFamily="18" charset="0"/>
                      <a:ea typeface="楷体_GB2312" pitchFamily="49" charset="-122"/>
                    </a:endParaRPr>
                  </a:p>
                </p:txBody>
              </p:sp>
            </p:grpSp>
            <p:sp>
              <p:nvSpPr>
                <p:cNvPr id="378992" name="Line 112"/>
                <p:cNvSpPr>
                  <a:spLocks noChangeShapeType="1"/>
                </p:cNvSpPr>
                <p:nvPr/>
              </p:nvSpPr>
              <p:spPr bwMode="auto">
                <a:xfrm>
                  <a:off x="2990" y="727"/>
                  <a:ext cx="419" cy="0"/>
                </a:xfrm>
                <a:prstGeom prst="line">
                  <a:avLst/>
                </a:prstGeom>
                <a:noFill/>
                <a:ln w="38100">
                  <a:solidFill>
                    <a:srgbClr val="FF3300"/>
                  </a:solidFill>
                  <a:round/>
                  <a:headEnd/>
                  <a:tailEnd/>
                </a:ln>
                <a:effectLst/>
              </p:spPr>
              <p:txBody>
                <a:bodyPr wrap="none" anchor="ctr"/>
                <a:lstStyle/>
                <a:p>
                  <a:endParaRPr lang="zh-CN" altLang="en-US"/>
                </a:p>
              </p:txBody>
            </p:sp>
            <p:sp>
              <p:nvSpPr>
                <p:cNvPr id="378993" name="Line 113"/>
                <p:cNvSpPr>
                  <a:spLocks noChangeShapeType="1"/>
                </p:cNvSpPr>
                <p:nvPr/>
              </p:nvSpPr>
              <p:spPr bwMode="auto">
                <a:xfrm>
                  <a:off x="2978" y="1282"/>
                  <a:ext cx="419" cy="0"/>
                </a:xfrm>
                <a:prstGeom prst="line">
                  <a:avLst/>
                </a:prstGeom>
                <a:noFill/>
                <a:ln w="38100">
                  <a:solidFill>
                    <a:srgbClr val="FF3300"/>
                  </a:solidFill>
                  <a:round/>
                  <a:headEnd/>
                  <a:tailEnd/>
                </a:ln>
                <a:effectLst/>
              </p:spPr>
              <p:txBody>
                <a:bodyPr wrap="none" anchor="ctr"/>
                <a:lstStyle/>
                <a:p>
                  <a:endParaRPr lang="zh-CN" altLang="en-US"/>
                </a:p>
              </p:txBody>
            </p:sp>
            <p:sp>
              <p:nvSpPr>
                <p:cNvPr id="378994" name="Line 114"/>
                <p:cNvSpPr>
                  <a:spLocks noChangeShapeType="1"/>
                </p:cNvSpPr>
                <p:nvPr/>
              </p:nvSpPr>
              <p:spPr bwMode="auto">
                <a:xfrm>
                  <a:off x="2984" y="2431"/>
                  <a:ext cx="419" cy="0"/>
                </a:xfrm>
                <a:prstGeom prst="line">
                  <a:avLst/>
                </a:prstGeom>
                <a:noFill/>
                <a:ln w="38100">
                  <a:solidFill>
                    <a:srgbClr val="FF3300"/>
                  </a:solidFill>
                  <a:round/>
                  <a:headEnd/>
                  <a:tailEnd/>
                </a:ln>
                <a:effectLst/>
              </p:spPr>
              <p:txBody>
                <a:bodyPr wrap="none" anchor="ctr"/>
                <a:lstStyle/>
                <a:p>
                  <a:endParaRPr lang="zh-CN" altLang="en-US"/>
                </a:p>
              </p:txBody>
            </p:sp>
          </p:grpSp>
          <p:grpSp>
            <p:nvGrpSpPr>
              <p:cNvPr id="20" name="Group 115"/>
              <p:cNvGrpSpPr>
                <a:grpSpLocks/>
              </p:cNvGrpSpPr>
              <p:nvPr/>
            </p:nvGrpSpPr>
            <p:grpSpPr bwMode="auto">
              <a:xfrm>
                <a:off x="3076" y="2556"/>
                <a:ext cx="2660" cy="1164"/>
                <a:chOff x="3076" y="2556"/>
                <a:chExt cx="2660" cy="1164"/>
              </a:xfrm>
            </p:grpSpPr>
            <p:grpSp>
              <p:nvGrpSpPr>
                <p:cNvPr id="21" name="Group 116"/>
                <p:cNvGrpSpPr>
                  <a:grpSpLocks/>
                </p:cNvGrpSpPr>
                <p:nvPr/>
              </p:nvGrpSpPr>
              <p:grpSpPr bwMode="auto">
                <a:xfrm>
                  <a:off x="3076" y="2556"/>
                  <a:ext cx="2660" cy="1164"/>
                  <a:chOff x="2578" y="2651"/>
                  <a:chExt cx="2660" cy="1164"/>
                </a:xfrm>
              </p:grpSpPr>
              <p:sp>
                <p:nvSpPr>
                  <p:cNvPr id="378997" name="Line 117"/>
                  <p:cNvSpPr>
                    <a:spLocks noChangeShapeType="1"/>
                  </p:cNvSpPr>
                  <p:nvPr/>
                </p:nvSpPr>
                <p:spPr bwMode="auto">
                  <a:xfrm>
                    <a:off x="2836" y="3323"/>
                    <a:ext cx="2109"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8998" name="Line 118"/>
                  <p:cNvSpPr>
                    <a:spLocks noChangeShapeType="1"/>
                  </p:cNvSpPr>
                  <p:nvPr/>
                </p:nvSpPr>
                <p:spPr bwMode="auto">
                  <a:xfrm flipV="1">
                    <a:off x="2963" y="2833"/>
                    <a:ext cx="0" cy="982"/>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8999" name="Text Box 119"/>
                  <p:cNvSpPr txBox="1">
                    <a:spLocks noChangeArrowheads="1"/>
                  </p:cNvSpPr>
                  <p:nvPr/>
                </p:nvSpPr>
                <p:spPr bwMode="auto">
                  <a:xfrm>
                    <a:off x="2800" y="3304"/>
                    <a:ext cx="273" cy="236"/>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9000" name="Text Box 120"/>
                  <p:cNvSpPr txBox="1">
                    <a:spLocks noChangeArrowheads="1"/>
                  </p:cNvSpPr>
                  <p:nvPr/>
                </p:nvSpPr>
                <p:spPr bwMode="auto">
                  <a:xfrm>
                    <a:off x="4948" y="3142"/>
                    <a:ext cx="290" cy="373"/>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9001" name="Text Box 121"/>
                  <p:cNvSpPr txBox="1">
                    <a:spLocks noChangeArrowheads="1"/>
                  </p:cNvSpPr>
                  <p:nvPr/>
                </p:nvSpPr>
                <p:spPr bwMode="auto">
                  <a:xfrm>
                    <a:off x="2578" y="2651"/>
                    <a:ext cx="471" cy="373"/>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baseline="-25000">
                        <a:latin typeface="Times New Roman" pitchFamily="18" charset="0"/>
                        <a:ea typeface="楷体_GB2312" pitchFamily="49" charset="-122"/>
                      </a:rPr>
                      <a:t>A</a:t>
                    </a:r>
                    <a:endParaRPr kumimoji="1" lang="en-US" altLang="zh-CN" sz="3200" b="1" baseline="-25000">
                      <a:latin typeface="Times New Roman" pitchFamily="18" charset="0"/>
                      <a:ea typeface="楷体_GB2312" pitchFamily="49" charset="-122"/>
                    </a:endParaRPr>
                  </a:p>
                </p:txBody>
              </p:sp>
            </p:grpSp>
            <p:sp>
              <p:nvSpPr>
                <p:cNvPr id="379002" name="Text Box 122"/>
                <p:cNvSpPr txBox="1">
                  <a:spLocks noChangeArrowheads="1"/>
                </p:cNvSpPr>
                <p:nvPr/>
              </p:nvSpPr>
              <p:spPr bwMode="auto">
                <a:xfrm>
                  <a:off x="3116" y="2934"/>
                  <a:ext cx="399" cy="294"/>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V</a:t>
                  </a:r>
                  <a:r>
                    <a:rPr kumimoji="1" lang="en-US" altLang="zh-CN" sz="1400" b="1">
                      <a:latin typeface="Times New Roman" pitchFamily="18" charset="0"/>
                      <a:ea typeface="楷体_GB2312" pitchFamily="49" charset="-122"/>
                    </a:rPr>
                    <a:t>th</a:t>
                  </a:r>
                  <a:endParaRPr kumimoji="1" lang="en-US" altLang="zh-CN" sz="2400" b="1">
                    <a:latin typeface="Times New Roman" pitchFamily="18" charset="0"/>
                    <a:ea typeface="楷体_GB2312" pitchFamily="49" charset="-122"/>
                  </a:endParaRPr>
                </a:p>
              </p:txBody>
            </p:sp>
            <p:sp>
              <p:nvSpPr>
                <p:cNvPr id="379003" name="Line 123"/>
                <p:cNvSpPr>
                  <a:spLocks noChangeShapeType="1"/>
                </p:cNvSpPr>
                <p:nvPr/>
              </p:nvSpPr>
              <p:spPr bwMode="auto">
                <a:xfrm>
                  <a:off x="3463" y="3079"/>
                  <a:ext cx="1655" cy="0"/>
                </a:xfrm>
                <a:prstGeom prst="line">
                  <a:avLst/>
                </a:prstGeom>
                <a:noFill/>
                <a:ln w="28575" cap="rnd">
                  <a:solidFill>
                    <a:schemeClr val="tx1"/>
                  </a:solidFill>
                  <a:prstDash val="sysDot"/>
                  <a:round/>
                  <a:headEnd/>
                  <a:tailEnd/>
                </a:ln>
                <a:effectLst/>
              </p:spPr>
              <p:txBody>
                <a:bodyPr wrap="none" anchor="ctr"/>
                <a:lstStyle/>
                <a:p>
                  <a:endParaRPr lang="zh-CN" altLang="en-US"/>
                </a:p>
              </p:txBody>
            </p:sp>
          </p:grpSp>
        </p:grpSp>
        <p:grpSp>
          <p:nvGrpSpPr>
            <p:cNvPr id="22" name="Group 124"/>
            <p:cNvGrpSpPr>
              <a:grpSpLocks/>
            </p:cNvGrpSpPr>
            <p:nvPr/>
          </p:nvGrpSpPr>
          <p:grpSpPr bwMode="auto">
            <a:xfrm>
              <a:off x="3533" y="2834"/>
              <a:ext cx="449" cy="184"/>
              <a:chOff x="3174" y="2280"/>
              <a:chExt cx="429" cy="186"/>
            </a:xfrm>
          </p:grpSpPr>
          <p:sp>
            <p:nvSpPr>
              <p:cNvPr id="379005" name="Line 125"/>
              <p:cNvSpPr>
                <a:spLocks noChangeShapeType="1"/>
              </p:cNvSpPr>
              <p:nvPr/>
            </p:nvSpPr>
            <p:spPr bwMode="auto">
              <a:xfrm>
                <a:off x="3174" y="2280"/>
                <a:ext cx="36" cy="39"/>
              </a:xfrm>
              <a:prstGeom prst="line">
                <a:avLst/>
              </a:prstGeom>
              <a:noFill/>
              <a:ln w="38100">
                <a:solidFill>
                  <a:srgbClr val="FF3300"/>
                </a:solidFill>
                <a:round/>
                <a:headEnd/>
                <a:tailEnd/>
              </a:ln>
              <a:effectLst/>
            </p:spPr>
            <p:txBody>
              <a:bodyPr wrap="none" anchor="ctr"/>
              <a:lstStyle/>
              <a:p>
                <a:endParaRPr lang="zh-CN" altLang="en-US"/>
              </a:p>
            </p:txBody>
          </p:sp>
          <p:sp>
            <p:nvSpPr>
              <p:cNvPr id="379006" name="Line 126"/>
              <p:cNvSpPr>
                <a:spLocks noChangeShapeType="1"/>
              </p:cNvSpPr>
              <p:nvPr/>
            </p:nvSpPr>
            <p:spPr bwMode="auto">
              <a:xfrm>
                <a:off x="3198" y="2310"/>
                <a:ext cx="42" cy="42"/>
              </a:xfrm>
              <a:prstGeom prst="line">
                <a:avLst/>
              </a:prstGeom>
              <a:noFill/>
              <a:ln w="38100">
                <a:solidFill>
                  <a:srgbClr val="FF3300"/>
                </a:solidFill>
                <a:round/>
                <a:headEnd/>
                <a:tailEnd/>
              </a:ln>
              <a:effectLst/>
            </p:spPr>
            <p:txBody>
              <a:bodyPr wrap="none" anchor="ctr"/>
              <a:lstStyle/>
              <a:p>
                <a:endParaRPr lang="zh-CN" altLang="en-US"/>
              </a:p>
            </p:txBody>
          </p:sp>
          <p:sp>
            <p:nvSpPr>
              <p:cNvPr id="379007" name="Line 127"/>
              <p:cNvSpPr>
                <a:spLocks noChangeShapeType="1"/>
              </p:cNvSpPr>
              <p:nvPr/>
            </p:nvSpPr>
            <p:spPr bwMode="auto">
              <a:xfrm>
                <a:off x="3234" y="2349"/>
                <a:ext cx="54" cy="33"/>
              </a:xfrm>
              <a:prstGeom prst="line">
                <a:avLst/>
              </a:prstGeom>
              <a:noFill/>
              <a:ln w="38100">
                <a:solidFill>
                  <a:srgbClr val="FF3300"/>
                </a:solidFill>
                <a:round/>
                <a:headEnd/>
                <a:tailEnd/>
              </a:ln>
              <a:effectLst/>
            </p:spPr>
            <p:txBody>
              <a:bodyPr wrap="none" anchor="ctr"/>
              <a:lstStyle/>
              <a:p>
                <a:endParaRPr lang="zh-CN" altLang="en-US"/>
              </a:p>
            </p:txBody>
          </p:sp>
          <p:sp>
            <p:nvSpPr>
              <p:cNvPr id="379008" name="Line 128"/>
              <p:cNvSpPr>
                <a:spLocks noChangeShapeType="1"/>
              </p:cNvSpPr>
              <p:nvPr/>
            </p:nvSpPr>
            <p:spPr bwMode="auto">
              <a:xfrm>
                <a:off x="3273" y="2373"/>
                <a:ext cx="39" cy="24"/>
              </a:xfrm>
              <a:prstGeom prst="line">
                <a:avLst/>
              </a:prstGeom>
              <a:noFill/>
              <a:ln w="38100">
                <a:solidFill>
                  <a:srgbClr val="FF3300"/>
                </a:solidFill>
                <a:round/>
                <a:headEnd/>
                <a:tailEnd/>
              </a:ln>
              <a:effectLst/>
            </p:spPr>
            <p:txBody>
              <a:bodyPr wrap="none" anchor="ctr"/>
              <a:lstStyle/>
              <a:p>
                <a:endParaRPr lang="zh-CN" altLang="en-US"/>
              </a:p>
            </p:txBody>
          </p:sp>
          <p:sp>
            <p:nvSpPr>
              <p:cNvPr id="379009" name="Line 129"/>
              <p:cNvSpPr>
                <a:spLocks noChangeShapeType="1"/>
              </p:cNvSpPr>
              <p:nvPr/>
            </p:nvSpPr>
            <p:spPr bwMode="auto">
              <a:xfrm>
                <a:off x="3300" y="2388"/>
                <a:ext cx="36" cy="21"/>
              </a:xfrm>
              <a:prstGeom prst="line">
                <a:avLst/>
              </a:prstGeom>
              <a:noFill/>
              <a:ln w="38100">
                <a:solidFill>
                  <a:srgbClr val="FF3300"/>
                </a:solidFill>
                <a:round/>
                <a:headEnd/>
                <a:tailEnd/>
              </a:ln>
              <a:effectLst/>
            </p:spPr>
            <p:txBody>
              <a:bodyPr wrap="none" anchor="ctr"/>
              <a:lstStyle/>
              <a:p>
                <a:endParaRPr lang="zh-CN" altLang="en-US"/>
              </a:p>
            </p:txBody>
          </p:sp>
          <p:sp>
            <p:nvSpPr>
              <p:cNvPr id="379010" name="Line 130"/>
              <p:cNvSpPr>
                <a:spLocks noChangeShapeType="1"/>
              </p:cNvSpPr>
              <p:nvPr/>
            </p:nvSpPr>
            <p:spPr bwMode="auto">
              <a:xfrm>
                <a:off x="3327" y="2400"/>
                <a:ext cx="27" cy="18"/>
              </a:xfrm>
              <a:prstGeom prst="line">
                <a:avLst/>
              </a:prstGeom>
              <a:noFill/>
              <a:ln w="38100">
                <a:solidFill>
                  <a:srgbClr val="FF3300"/>
                </a:solidFill>
                <a:round/>
                <a:headEnd/>
                <a:tailEnd/>
              </a:ln>
              <a:effectLst/>
            </p:spPr>
            <p:txBody>
              <a:bodyPr wrap="none" anchor="ctr"/>
              <a:lstStyle/>
              <a:p>
                <a:endParaRPr lang="zh-CN" altLang="en-US"/>
              </a:p>
            </p:txBody>
          </p:sp>
          <p:sp>
            <p:nvSpPr>
              <p:cNvPr id="379011" name="Line 131"/>
              <p:cNvSpPr>
                <a:spLocks noChangeShapeType="1"/>
              </p:cNvSpPr>
              <p:nvPr/>
            </p:nvSpPr>
            <p:spPr bwMode="auto">
              <a:xfrm>
                <a:off x="3348" y="2412"/>
                <a:ext cx="33" cy="15"/>
              </a:xfrm>
              <a:prstGeom prst="line">
                <a:avLst/>
              </a:prstGeom>
              <a:noFill/>
              <a:ln w="38100">
                <a:solidFill>
                  <a:srgbClr val="FF3300"/>
                </a:solidFill>
                <a:round/>
                <a:headEnd/>
                <a:tailEnd/>
              </a:ln>
              <a:effectLst/>
            </p:spPr>
            <p:txBody>
              <a:bodyPr wrap="none" anchor="ctr"/>
              <a:lstStyle/>
              <a:p>
                <a:endParaRPr lang="zh-CN" altLang="en-US"/>
              </a:p>
            </p:txBody>
          </p:sp>
          <p:sp>
            <p:nvSpPr>
              <p:cNvPr id="379012" name="Line 132"/>
              <p:cNvSpPr>
                <a:spLocks noChangeShapeType="1"/>
              </p:cNvSpPr>
              <p:nvPr/>
            </p:nvSpPr>
            <p:spPr bwMode="auto">
              <a:xfrm>
                <a:off x="3372" y="2424"/>
                <a:ext cx="36" cy="12"/>
              </a:xfrm>
              <a:prstGeom prst="line">
                <a:avLst/>
              </a:prstGeom>
              <a:noFill/>
              <a:ln w="38100">
                <a:solidFill>
                  <a:srgbClr val="FF3300"/>
                </a:solidFill>
                <a:round/>
                <a:headEnd/>
                <a:tailEnd/>
              </a:ln>
              <a:effectLst/>
            </p:spPr>
            <p:txBody>
              <a:bodyPr wrap="none" anchor="ctr"/>
              <a:lstStyle/>
              <a:p>
                <a:endParaRPr lang="zh-CN" altLang="en-US"/>
              </a:p>
            </p:txBody>
          </p:sp>
          <p:sp>
            <p:nvSpPr>
              <p:cNvPr id="379013" name="Line 133"/>
              <p:cNvSpPr>
                <a:spLocks noChangeShapeType="1"/>
              </p:cNvSpPr>
              <p:nvPr/>
            </p:nvSpPr>
            <p:spPr bwMode="auto">
              <a:xfrm>
                <a:off x="3396" y="2433"/>
                <a:ext cx="45" cy="12"/>
              </a:xfrm>
              <a:prstGeom prst="line">
                <a:avLst/>
              </a:prstGeom>
              <a:noFill/>
              <a:ln w="38100">
                <a:solidFill>
                  <a:srgbClr val="FF3300"/>
                </a:solidFill>
                <a:round/>
                <a:headEnd/>
                <a:tailEnd/>
              </a:ln>
              <a:effectLst/>
            </p:spPr>
            <p:txBody>
              <a:bodyPr wrap="none" anchor="ctr"/>
              <a:lstStyle/>
              <a:p>
                <a:endParaRPr lang="zh-CN" altLang="en-US"/>
              </a:p>
            </p:txBody>
          </p:sp>
          <p:sp>
            <p:nvSpPr>
              <p:cNvPr id="379014" name="Line 134"/>
              <p:cNvSpPr>
                <a:spLocks noChangeShapeType="1"/>
              </p:cNvSpPr>
              <p:nvPr/>
            </p:nvSpPr>
            <p:spPr bwMode="auto">
              <a:xfrm>
                <a:off x="3432" y="2442"/>
                <a:ext cx="39" cy="9"/>
              </a:xfrm>
              <a:prstGeom prst="line">
                <a:avLst/>
              </a:prstGeom>
              <a:noFill/>
              <a:ln w="38100">
                <a:solidFill>
                  <a:srgbClr val="FF3300"/>
                </a:solidFill>
                <a:round/>
                <a:headEnd/>
                <a:tailEnd/>
              </a:ln>
              <a:effectLst/>
            </p:spPr>
            <p:txBody>
              <a:bodyPr wrap="none" anchor="ctr"/>
              <a:lstStyle/>
              <a:p>
                <a:endParaRPr lang="zh-CN" altLang="en-US"/>
              </a:p>
            </p:txBody>
          </p:sp>
          <p:sp>
            <p:nvSpPr>
              <p:cNvPr id="379015" name="Line 135"/>
              <p:cNvSpPr>
                <a:spLocks noChangeShapeType="1"/>
              </p:cNvSpPr>
              <p:nvPr/>
            </p:nvSpPr>
            <p:spPr bwMode="auto">
              <a:xfrm>
                <a:off x="3459" y="2448"/>
                <a:ext cx="21" cy="3"/>
              </a:xfrm>
              <a:prstGeom prst="line">
                <a:avLst/>
              </a:prstGeom>
              <a:noFill/>
              <a:ln w="38100">
                <a:solidFill>
                  <a:srgbClr val="FF3300"/>
                </a:solidFill>
                <a:round/>
                <a:headEnd/>
                <a:tailEnd/>
              </a:ln>
              <a:effectLst/>
            </p:spPr>
            <p:txBody>
              <a:bodyPr wrap="none" anchor="ctr"/>
              <a:lstStyle/>
              <a:p>
                <a:endParaRPr lang="zh-CN" altLang="en-US"/>
              </a:p>
            </p:txBody>
          </p:sp>
          <p:sp>
            <p:nvSpPr>
              <p:cNvPr id="379016" name="Line 136"/>
              <p:cNvSpPr>
                <a:spLocks noChangeShapeType="1"/>
              </p:cNvSpPr>
              <p:nvPr/>
            </p:nvSpPr>
            <p:spPr bwMode="auto">
              <a:xfrm>
                <a:off x="3474" y="2448"/>
                <a:ext cx="30" cy="6"/>
              </a:xfrm>
              <a:prstGeom prst="line">
                <a:avLst/>
              </a:prstGeom>
              <a:noFill/>
              <a:ln w="38100">
                <a:solidFill>
                  <a:srgbClr val="FF3300"/>
                </a:solidFill>
                <a:round/>
                <a:headEnd/>
                <a:tailEnd/>
              </a:ln>
              <a:effectLst/>
            </p:spPr>
            <p:txBody>
              <a:bodyPr wrap="none" anchor="ctr"/>
              <a:lstStyle/>
              <a:p>
                <a:endParaRPr lang="zh-CN" altLang="en-US"/>
              </a:p>
            </p:txBody>
          </p:sp>
          <p:sp>
            <p:nvSpPr>
              <p:cNvPr id="379017" name="Line 137"/>
              <p:cNvSpPr>
                <a:spLocks noChangeShapeType="1"/>
              </p:cNvSpPr>
              <p:nvPr/>
            </p:nvSpPr>
            <p:spPr bwMode="auto">
              <a:xfrm>
                <a:off x="3504" y="2454"/>
                <a:ext cx="24" cy="3"/>
              </a:xfrm>
              <a:prstGeom prst="line">
                <a:avLst/>
              </a:prstGeom>
              <a:noFill/>
              <a:ln w="38100">
                <a:solidFill>
                  <a:srgbClr val="FF3300"/>
                </a:solidFill>
                <a:round/>
                <a:headEnd/>
                <a:tailEnd/>
              </a:ln>
              <a:effectLst/>
            </p:spPr>
            <p:txBody>
              <a:bodyPr wrap="none" anchor="ctr"/>
              <a:lstStyle/>
              <a:p>
                <a:endParaRPr lang="zh-CN" altLang="en-US"/>
              </a:p>
            </p:txBody>
          </p:sp>
          <p:sp>
            <p:nvSpPr>
              <p:cNvPr id="379018" name="Line 138"/>
              <p:cNvSpPr>
                <a:spLocks noChangeShapeType="1"/>
              </p:cNvSpPr>
              <p:nvPr/>
            </p:nvSpPr>
            <p:spPr bwMode="auto">
              <a:xfrm>
                <a:off x="3522" y="2457"/>
                <a:ext cx="54" cy="6"/>
              </a:xfrm>
              <a:prstGeom prst="line">
                <a:avLst/>
              </a:prstGeom>
              <a:noFill/>
              <a:ln w="38100">
                <a:solidFill>
                  <a:srgbClr val="FF3300"/>
                </a:solidFill>
                <a:round/>
                <a:headEnd/>
                <a:tailEnd/>
              </a:ln>
              <a:effectLst/>
            </p:spPr>
            <p:txBody>
              <a:bodyPr wrap="none" anchor="ctr"/>
              <a:lstStyle/>
              <a:p>
                <a:endParaRPr lang="zh-CN" altLang="en-US"/>
              </a:p>
            </p:txBody>
          </p:sp>
          <p:sp>
            <p:nvSpPr>
              <p:cNvPr id="379019" name="Line 139"/>
              <p:cNvSpPr>
                <a:spLocks noChangeShapeType="1"/>
              </p:cNvSpPr>
              <p:nvPr/>
            </p:nvSpPr>
            <p:spPr bwMode="auto">
              <a:xfrm>
                <a:off x="3573" y="2457"/>
                <a:ext cx="30" cy="9"/>
              </a:xfrm>
              <a:prstGeom prst="line">
                <a:avLst/>
              </a:prstGeom>
              <a:noFill/>
              <a:ln w="38100">
                <a:solidFill>
                  <a:srgbClr val="FF3300"/>
                </a:solidFill>
                <a:round/>
                <a:headEnd/>
                <a:tailEnd/>
              </a:ln>
              <a:effectLst/>
            </p:spPr>
            <p:txBody>
              <a:bodyPr wrap="none" anchor="ctr"/>
              <a:lstStyle/>
              <a:p>
                <a:endParaRPr lang="zh-CN" altLang="en-US"/>
              </a:p>
            </p:txBody>
          </p:sp>
        </p:grpSp>
        <p:grpSp>
          <p:nvGrpSpPr>
            <p:cNvPr id="23" name="Group 140"/>
            <p:cNvGrpSpPr>
              <a:grpSpLocks/>
            </p:cNvGrpSpPr>
            <p:nvPr/>
          </p:nvGrpSpPr>
          <p:grpSpPr bwMode="auto">
            <a:xfrm>
              <a:off x="3963" y="317"/>
              <a:ext cx="455" cy="301"/>
              <a:chOff x="1336" y="445"/>
              <a:chExt cx="446" cy="282"/>
            </a:xfrm>
          </p:grpSpPr>
          <p:sp>
            <p:nvSpPr>
              <p:cNvPr id="379021" name="Line 141"/>
              <p:cNvSpPr>
                <a:spLocks noChangeShapeType="1"/>
              </p:cNvSpPr>
              <p:nvPr/>
            </p:nvSpPr>
            <p:spPr bwMode="auto">
              <a:xfrm>
                <a:off x="1336" y="445"/>
                <a:ext cx="0" cy="282"/>
              </a:xfrm>
              <a:prstGeom prst="line">
                <a:avLst/>
              </a:prstGeom>
              <a:noFill/>
              <a:ln w="38100">
                <a:solidFill>
                  <a:srgbClr val="FF3300"/>
                </a:solidFill>
                <a:round/>
                <a:headEnd/>
                <a:tailEnd/>
              </a:ln>
              <a:effectLst/>
            </p:spPr>
            <p:txBody>
              <a:bodyPr wrap="none" anchor="ctr"/>
              <a:lstStyle/>
              <a:p>
                <a:endParaRPr lang="zh-CN" altLang="en-US"/>
              </a:p>
            </p:txBody>
          </p:sp>
          <p:sp>
            <p:nvSpPr>
              <p:cNvPr id="379022" name="Line 142"/>
              <p:cNvSpPr>
                <a:spLocks noChangeShapeType="1"/>
              </p:cNvSpPr>
              <p:nvPr/>
            </p:nvSpPr>
            <p:spPr bwMode="auto">
              <a:xfrm>
                <a:off x="1336" y="445"/>
                <a:ext cx="446" cy="0"/>
              </a:xfrm>
              <a:prstGeom prst="line">
                <a:avLst/>
              </a:prstGeom>
              <a:noFill/>
              <a:ln w="38100">
                <a:solidFill>
                  <a:srgbClr val="FF3300"/>
                </a:solidFill>
                <a:round/>
                <a:headEnd/>
                <a:tailEnd/>
              </a:ln>
              <a:effectLst/>
            </p:spPr>
            <p:txBody>
              <a:bodyPr wrap="none" anchor="ctr"/>
              <a:lstStyle/>
              <a:p>
                <a:endParaRPr lang="zh-CN" altLang="en-US"/>
              </a:p>
            </p:txBody>
          </p:sp>
        </p:grpSp>
        <p:grpSp>
          <p:nvGrpSpPr>
            <p:cNvPr id="24" name="Group 143"/>
            <p:cNvGrpSpPr>
              <a:grpSpLocks/>
            </p:cNvGrpSpPr>
            <p:nvPr/>
          </p:nvGrpSpPr>
          <p:grpSpPr bwMode="auto">
            <a:xfrm>
              <a:off x="3955" y="1145"/>
              <a:ext cx="464" cy="315"/>
              <a:chOff x="3601" y="1189"/>
              <a:chExt cx="446" cy="318"/>
            </a:xfrm>
          </p:grpSpPr>
          <p:sp>
            <p:nvSpPr>
              <p:cNvPr id="379024" name="Line 144"/>
              <p:cNvSpPr>
                <a:spLocks noChangeShapeType="1"/>
              </p:cNvSpPr>
              <p:nvPr/>
            </p:nvSpPr>
            <p:spPr bwMode="auto">
              <a:xfrm>
                <a:off x="3610" y="1189"/>
                <a:ext cx="0" cy="318"/>
              </a:xfrm>
              <a:prstGeom prst="line">
                <a:avLst/>
              </a:prstGeom>
              <a:noFill/>
              <a:ln w="38100">
                <a:solidFill>
                  <a:srgbClr val="FF3300"/>
                </a:solidFill>
                <a:round/>
                <a:headEnd/>
                <a:tailEnd/>
              </a:ln>
              <a:effectLst/>
            </p:spPr>
            <p:txBody>
              <a:bodyPr wrap="none" anchor="ctr"/>
              <a:lstStyle/>
              <a:p>
                <a:endParaRPr lang="zh-CN" altLang="en-US"/>
              </a:p>
            </p:txBody>
          </p:sp>
          <p:sp>
            <p:nvSpPr>
              <p:cNvPr id="379025" name="Line 145"/>
              <p:cNvSpPr>
                <a:spLocks noChangeShapeType="1"/>
              </p:cNvSpPr>
              <p:nvPr/>
            </p:nvSpPr>
            <p:spPr bwMode="auto">
              <a:xfrm>
                <a:off x="3601" y="1495"/>
                <a:ext cx="446" cy="0"/>
              </a:xfrm>
              <a:prstGeom prst="line">
                <a:avLst/>
              </a:prstGeom>
              <a:noFill/>
              <a:ln w="38100">
                <a:solidFill>
                  <a:srgbClr val="FF3300"/>
                </a:solidFill>
                <a:round/>
                <a:headEnd/>
                <a:tailEnd/>
              </a:ln>
              <a:effectLst/>
            </p:spPr>
            <p:txBody>
              <a:bodyPr wrap="none" anchor="ctr"/>
              <a:lstStyle/>
              <a:p>
                <a:endParaRPr lang="zh-CN" altLang="en-US"/>
              </a:p>
            </p:txBody>
          </p:sp>
        </p:grpSp>
        <p:grpSp>
          <p:nvGrpSpPr>
            <p:cNvPr id="25" name="Group 146"/>
            <p:cNvGrpSpPr>
              <a:grpSpLocks/>
            </p:cNvGrpSpPr>
            <p:nvPr/>
          </p:nvGrpSpPr>
          <p:grpSpPr bwMode="auto">
            <a:xfrm>
              <a:off x="3966" y="1985"/>
              <a:ext cx="465" cy="289"/>
              <a:chOff x="1339" y="2149"/>
              <a:chExt cx="446" cy="292"/>
            </a:xfrm>
          </p:grpSpPr>
          <p:sp>
            <p:nvSpPr>
              <p:cNvPr id="379027" name="Line 147"/>
              <p:cNvSpPr>
                <a:spLocks noChangeShapeType="1"/>
              </p:cNvSpPr>
              <p:nvPr/>
            </p:nvSpPr>
            <p:spPr bwMode="auto">
              <a:xfrm>
                <a:off x="1339" y="2149"/>
                <a:ext cx="0" cy="292"/>
              </a:xfrm>
              <a:prstGeom prst="line">
                <a:avLst/>
              </a:prstGeom>
              <a:noFill/>
              <a:ln w="38100">
                <a:solidFill>
                  <a:srgbClr val="FF3300"/>
                </a:solidFill>
                <a:round/>
                <a:headEnd/>
                <a:tailEnd/>
              </a:ln>
              <a:effectLst/>
            </p:spPr>
            <p:txBody>
              <a:bodyPr wrap="none" anchor="ctr"/>
              <a:lstStyle/>
              <a:p>
                <a:endParaRPr lang="zh-CN" altLang="en-US"/>
              </a:p>
            </p:txBody>
          </p:sp>
          <p:sp>
            <p:nvSpPr>
              <p:cNvPr id="379028" name="Line 148"/>
              <p:cNvSpPr>
                <a:spLocks noChangeShapeType="1"/>
              </p:cNvSpPr>
              <p:nvPr/>
            </p:nvSpPr>
            <p:spPr bwMode="auto">
              <a:xfrm>
                <a:off x="1339" y="2149"/>
                <a:ext cx="446" cy="0"/>
              </a:xfrm>
              <a:prstGeom prst="line">
                <a:avLst/>
              </a:prstGeom>
              <a:noFill/>
              <a:ln w="38100">
                <a:solidFill>
                  <a:srgbClr val="FF3300"/>
                </a:solidFill>
                <a:round/>
                <a:headEnd/>
                <a:tailEnd/>
              </a:ln>
              <a:effectLst/>
            </p:spPr>
            <p:txBody>
              <a:bodyPr wrap="none" anchor="ctr"/>
              <a:lstStyle/>
              <a:p>
                <a:endParaRPr lang="zh-CN" altLang="en-US"/>
              </a:p>
            </p:txBody>
          </p:sp>
        </p:grpSp>
        <p:sp>
          <p:nvSpPr>
            <p:cNvPr id="379029" name="Line 149"/>
            <p:cNvSpPr>
              <a:spLocks noChangeShapeType="1"/>
            </p:cNvSpPr>
            <p:nvPr/>
          </p:nvSpPr>
          <p:spPr bwMode="auto">
            <a:xfrm>
              <a:off x="3964" y="565"/>
              <a:ext cx="0" cy="2477"/>
            </a:xfrm>
            <a:prstGeom prst="line">
              <a:avLst/>
            </a:prstGeom>
            <a:noFill/>
            <a:ln w="28575" cap="rnd">
              <a:solidFill>
                <a:srgbClr val="0033CC"/>
              </a:solidFill>
              <a:prstDash val="sysDot"/>
              <a:round/>
              <a:headEnd/>
              <a:tailEnd/>
            </a:ln>
            <a:effectLst/>
          </p:spPr>
          <p:txBody>
            <a:bodyPr wrap="none" anchor="ctr"/>
            <a:lstStyle/>
            <a:p>
              <a:endParaRPr lang="zh-CN" altLang="en-US"/>
            </a:p>
          </p:txBody>
        </p:sp>
        <p:sp>
          <p:nvSpPr>
            <p:cNvPr id="379030" name="Line 150"/>
            <p:cNvSpPr>
              <a:spLocks noChangeShapeType="1"/>
            </p:cNvSpPr>
            <p:nvPr/>
          </p:nvSpPr>
          <p:spPr bwMode="auto">
            <a:xfrm flipH="1">
              <a:off x="3972" y="3019"/>
              <a:ext cx="0" cy="288"/>
            </a:xfrm>
            <a:prstGeom prst="line">
              <a:avLst/>
            </a:prstGeom>
            <a:noFill/>
            <a:ln w="38100">
              <a:solidFill>
                <a:srgbClr val="FF3300"/>
              </a:solidFill>
              <a:round/>
              <a:headEnd/>
              <a:tailEnd/>
            </a:ln>
            <a:effectLst/>
          </p:spPr>
          <p:txBody>
            <a:bodyPr wrap="none" anchor="ctr"/>
            <a:lstStyle/>
            <a:p>
              <a:endParaRPr lang="zh-CN" altLang="en-US"/>
            </a:p>
          </p:txBody>
        </p:sp>
        <p:grpSp>
          <p:nvGrpSpPr>
            <p:cNvPr id="26" name="Group 151"/>
            <p:cNvGrpSpPr>
              <a:grpSpLocks/>
            </p:cNvGrpSpPr>
            <p:nvPr/>
          </p:nvGrpSpPr>
          <p:grpSpPr bwMode="auto">
            <a:xfrm>
              <a:off x="3601" y="3147"/>
              <a:ext cx="474" cy="288"/>
              <a:chOff x="3859" y="3514"/>
              <a:chExt cx="455" cy="291"/>
            </a:xfrm>
          </p:grpSpPr>
          <p:sp>
            <p:nvSpPr>
              <p:cNvPr id="379032" name="AutoShape 152"/>
              <p:cNvSpPr>
                <a:spLocks noChangeArrowheads="1"/>
              </p:cNvSpPr>
              <p:nvPr/>
            </p:nvSpPr>
            <p:spPr bwMode="auto">
              <a:xfrm>
                <a:off x="3859" y="3568"/>
                <a:ext cx="127" cy="145"/>
              </a:xfrm>
              <a:prstGeom prst="triangle">
                <a:avLst>
                  <a:gd name="adj" fmla="val 50000"/>
                </a:avLst>
              </a:prstGeom>
              <a:noFill/>
              <a:ln w="9525">
                <a:solidFill>
                  <a:srgbClr val="FF3300"/>
                </a:solidFill>
                <a:miter lim="800000"/>
                <a:headEnd/>
                <a:tailEnd/>
              </a:ln>
              <a:effectLst/>
            </p:spPr>
            <p:txBody>
              <a:bodyPr wrap="none" anchor="ctr"/>
              <a:lstStyle/>
              <a:p>
                <a:endParaRPr lang="zh-CN" altLang="en-US"/>
              </a:p>
            </p:txBody>
          </p:sp>
          <p:sp>
            <p:nvSpPr>
              <p:cNvPr id="379033" name="Text Box 153"/>
              <p:cNvSpPr txBox="1">
                <a:spLocks noChangeArrowheads="1"/>
              </p:cNvSpPr>
              <p:nvPr/>
            </p:nvSpPr>
            <p:spPr bwMode="auto">
              <a:xfrm>
                <a:off x="3969" y="3514"/>
                <a:ext cx="345" cy="291"/>
              </a:xfrm>
              <a:prstGeom prst="rect">
                <a:avLst/>
              </a:prstGeom>
              <a:noFill/>
              <a:ln w="9525">
                <a:noFill/>
                <a:miter lim="800000"/>
                <a:headEnd/>
                <a:tailEnd/>
              </a:ln>
              <a:effectLst/>
            </p:spPr>
            <p:txBody>
              <a:bodyPr>
                <a:spAutoFit/>
              </a:bodyPr>
              <a:lstStyle/>
              <a:p>
                <a:pPr>
                  <a:spcBef>
                    <a:spcPct val="50000"/>
                  </a:spcBef>
                </a:pPr>
                <a:r>
                  <a:rPr kumimoji="1" lang="en-US" altLang="zh-CN" sz="2400" b="1">
                    <a:solidFill>
                      <a:srgbClr val="FF3300"/>
                    </a:solidFill>
                    <a:latin typeface="Times New Roman" pitchFamily="18" charset="0"/>
                    <a:ea typeface="楷体_GB2312" pitchFamily="49" charset="-122"/>
                  </a:rPr>
                  <a:t>V</a:t>
                </a:r>
              </a:p>
            </p:txBody>
          </p:sp>
        </p:grpSp>
        <p:grpSp>
          <p:nvGrpSpPr>
            <p:cNvPr id="27" name="Group 154"/>
            <p:cNvGrpSpPr>
              <a:grpSpLocks/>
            </p:cNvGrpSpPr>
            <p:nvPr/>
          </p:nvGrpSpPr>
          <p:grpSpPr bwMode="auto">
            <a:xfrm>
              <a:off x="3991" y="3027"/>
              <a:ext cx="427" cy="277"/>
              <a:chOff x="822" y="3339"/>
              <a:chExt cx="426" cy="279"/>
            </a:xfrm>
          </p:grpSpPr>
          <p:sp>
            <p:nvSpPr>
              <p:cNvPr id="379035" name="Line 155"/>
              <p:cNvSpPr>
                <a:spLocks noChangeShapeType="1"/>
              </p:cNvSpPr>
              <p:nvPr/>
            </p:nvSpPr>
            <p:spPr bwMode="auto">
              <a:xfrm flipV="1">
                <a:off x="822" y="3576"/>
                <a:ext cx="27" cy="42"/>
              </a:xfrm>
              <a:prstGeom prst="line">
                <a:avLst/>
              </a:prstGeom>
              <a:noFill/>
              <a:ln w="38100">
                <a:solidFill>
                  <a:srgbClr val="FF3300"/>
                </a:solidFill>
                <a:round/>
                <a:headEnd/>
                <a:tailEnd/>
              </a:ln>
              <a:effectLst/>
            </p:spPr>
            <p:txBody>
              <a:bodyPr wrap="none" anchor="ctr"/>
              <a:lstStyle/>
              <a:p>
                <a:endParaRPr lang="zh-CN" altLang="en-US"/>
              </a:p>
            </p:txBody>
          </p:sp>
          <p:sp>
            <p:nvSpPr>
              <p:cNvPr id="379036" name="Line 156"/>
              <p:cNvSpPr>
                <a:spLocks noChangeShapeType="1"/>
              </p:cNvSpPr>
              <p:nvPr/>
            </p:nvSpPr>
            <p:spPr bwMode="auto">
              <a:xfrm flipV="1">
                <a:off x="849" y="3528"/>
                <a:ext cx="39" cy="51"/>
              </a:xfrm>
              <a:prstGeom prst="line">
                <a:avLst/>
              </a:prstGeom>
              <a:noFill/>
              <a:ln w="38100">
                <a:solidFill>
                  <a:srgbClr val="FF3300"/>
                </a:solidFill>
                <a:round/>
                <a:headEnd/>
                <a:tailEnd/>
              </a:ln>
              <a:effectLst/>
            </p:spPr>
            <p:txBody>
              <a:bodyPr wrap="none" anchor="ctr"/>
              <a:lstStyle/>
              <a:p>
                <a:endParaRPr lang="zh-CN" altLang="en-US"/>
              </a:p>
            </p:txBody>
          </p:sp>
          <p:sp>
            <p:nvSpPr>
              <p:cNvPr id="379037" name="Line 157"/>
              <p:cNvSpPr>
                <a:spLocks noChangeShapeType="1"/>
              </p:cNvSpPr>
              <p:nvPr/>
            </p:nvSpPr>
            <p:spPr bwMode="auto">
              <a:xfrm flipV="1">
                <a:off x="882" y="3510"/>
                <a:ext cx="27" cy="27"/>
              </a:xfrm>
              <a:prstGeom prst="line">
                <a:avLst/>
              </a:prstGeom>
              <a:noFill/>
              <a:ln w="38100">
                <a:solidFill>
                  <a:srgbClr val="FF3300"/>
                </a:solidFill>
                <a:round/>
                <a:headEnd/>
                <a:tailEnd/>
              </a:ln>
              <a:effectLst/>
            </p:spPr>
            <p:txBody>
              <a:bodyPr wrap="none" anchor="ctr"/>
              <a:lstStyle/>
              <a:p>
                <a:endParaRPr lang="zh-CN" altLang="en-US"/>
              </a:p>
            </p:txBody>
          </p:sp>
          <p:sp>
            <p:nvSpPr>
              <p:cNvPr id="379038" name="Line 158"/>
              <p:cNvSpPr>
                <a:spLocks noChangeShapeType="1"/>
              </p:cNvSpPr>
              <p:nvPr/>
            </p:nvSpPr>
            <p:spPr bwMode="auto">
              <a:xfrm flipV="1">
                <a:off x="906" y="3483"/>
                <a:ext cx="30" cy="30"/>
              </a:xfrm>
              <a:prstGeom prst="line">
                <a:avLst/>
              </a:prstGeom>
              <a:noFill/>
              <a:ln w="38100">
                <a:solidFill>
                  <a:srgbClr val="FF3300"/>
                </a:solidFill>
                <a:round/>
                <a:headEnd/>
                <a:tailEnd/>
              </a:ln>
              <a:effectLst/>
            </p:spPr>
            <p:txBody>
              <a:bodyPr wrap="none" anchor="ctr"/>
              <a:lstStyle/>
              <a:p>
                <a:endParaRPr lang="zh-CN" altLang="en-US"/>
              </a:p>
            </p:txBody>
          </p:sp>
          <p:sp>
            <p:nvSpPr>
              <p:cNvPr id="379039" name="Line 159"/>
              <p:cNvSpPr>
                <a:spLocks noChangeShapeType="1"/>
              </p:cNvSpPr>
              <p:nvPr/>
            </p:nvSpPr>
            <p:spPr bwMode="auto">
              <a:xfrm flipV="1">
                <a:off x="924" y="3459"/>
                <a:ext cx="36" cy="36"/>
              </a:xfrm>
              <a:prstGeom prst="line">
                <a:avLst/>
              </a:prstGeom>
              <a:noFill/>
              <a:ln w="38100">
                <a:solidFill>
                  <a:srgbClr val="FF3300"/>
                </a:solidFill>
                <a:round/>
                <a:headEnd/>
                <a:tailEnd/>
              </a:ln>
              <a:effectLst/>
            </p:spPr>
            <p:txBody>
              <a:bodyPr wrap="none" anchor="ctr"/>
              <a:lstStyle/>
              <a:p>
                <a:endParaRPr lang="zh-CN" altLang="en-US"/>
              </a:p>
            </p:txBody>
          </p:sp>
          <p:sp>
            <p:nvSpPr>
              <p:cNvPr id="379040" name="Line 160"/>
              <p:cNvSpPr>
                <a:spLocks noChangeShapeType="1"/>
              </p:cNvSpPr>
              <p:nvPr/>
            </p:nvSpPr>
            <p:spPr bwMode="auto">
              <a:xfrm flipV="1">
                <a:off x="954" y="3444"/>
                <a:ext cx="27" cy="21"/>
              </a:xfrm>
              <a:prstGeom prst="line">
                <a:avLst/>
              </a:prstGeom>
              <a:noFill/>
              <a:ln w="38100">
                <a:solidFill>
                  <a:srgbClr val="FF3300"/>
                </a:solidFill>
                <a:round/>
                <a:headEnd/>
                <a:tailEnd/>
              </a:ln>
              <a:effectLst/>
            </p:spPr>
            <p:txBody>
              <a:bodyPr wrap="none" anchor="ctr"/>
              <a:lstStyle/>
              <a:p>
                <a:endParaRPr lang="zh-CN" altLang="en-US"/>
              </a:p>
            </p:txBody>
          </p:sp>
          <p:sp>
            <p:nvSpPr>
              <p:cNvPr id="379041" name="Line 161"/>
              <p:cNvSpPr>
                <a:spLocks noChangeShapeType="1"/>
              </p:cNvSpPr>
              <p:nvPr/>
            </p:nvSpPr>
            <p:spPr bwMode="auto">
              <a:xfrm flipV="1">
                <a:off x="978" y="3429"/>
                <a:ext cx="24" cy="18"/>
              </a:xfrm>
              <a:prstGeom prst="line">
                <a:avLst/>
              </a:prstGeom>
              <a:noFill/>
              <a:ln w="38100">
                <a:solidFill>
                  <a:srgbClr val="FF3300"/>
                </a:solidFill>
                <a:round/>
                <a:headEnd/>
                <a:tailEnd/>
              </a:ln>
              <a:effectLst/>
            </p:spPr>
            <p:txBody>
              <a:bodyPr wrap="none" anchor="ctr"/>
              <a:lstStyle/>
              <a:p>
                <a:endParaRPr lang="zh-CN" altLang="en-US"/>
              </a:p>
            </p:txBody>
          </p:sp>
          <p:sp>
            <p:nvSpPr>
              <p:cNvPr id="379042" name="Line 162"/>
              <p:cNvSpPr>
                <a:spLocks noChangeShapeType="1"/>
              </p:cNvSpPr>
              <p:nvPr/>
            </p:nvSpPr>
            <p:spPr bwMode="auto">
              <a:xfrm flipV="1">
                <a:off x="996" y="3411"/>
                <a:ext cx="33" cy="24"/>
              </a:xfrm>
              <a:prstGeom prst="line">
                <a:avLst/>
              </a:prstGeom>
              <a:noFill/>
              <a:ln w="38100">
                <a:solidFill>
                  <a:srgbClr val="FF3300"/>
                </a:solidFill>
                <a:round/>
                <a:headEnd/>
                <a:tailEnd/>
              </a:ln>
              <a:effectLst/>
            </p:spPr>
            <p:txBody>
              <a:bodyPr wrap="none" anchor="ctr"/>
              <a:lstStyle/>
              <a:p>
                <a:endParaRPr lang="zh-CN" altLang="en-US"/>
              </a:p>
            </p:txBody>
          </p:sp>
          <p:sp>
            <p:nvSpPr>
              <p:cNvPr id="379043" name="Line 163"/>
              <p:cNvSpPr>
                <a:spLocks noChangeShapeType="1"/>
              </p:cNvSpPr>
              <p:nvPr/>
            </p:nvSpPr>
            <p:spPr bwMode="auto">
              <a:xfrm flipV="1">
                <a:off x="1020" y="3399"/>
                <a:ext cx="27" cy="21"/>
              </a:xfrm>
              <a:prstGeom prst="line">
                <a:avLst/>
              </a:prstGeom>
              <a:noFill/>
              <a:ln w="38100">
                <a:solidFill>
                  <a:srgbClr val="FF3300"/>
                </a:solidFill>
                <a:round/>
                <a:headEnd/>
                <a:tailEnd/>
              </a:ln>
              <a:effectLst/>
            </p:spPr>
            <p:txBody>
              <a:bodyPr wrap="none" anchor="ctr"/>
              <a:lstStyle/>
              <a:p>
                <a:endParaRPr lang="zh-CN" altLang="en-US"/>
              </a:p>
            </p:txBody>
          </p:sp>
          <p:sp>
            <p:nvSpPr>
              <p:cNvPr id="379044" name="Line 164"/>
              <p:cNvSpPr>
                <a:spLocks noChangeShapeType="1"/>
              </p:cNvSpPr>
              <p:nvPr/>
            </p:nvSpPr>
            <p:spPr bwMode="auto">
              <a:xfrm flipV="1">
                <a:off x="1038" y="3387"/>
                <a:ext cx="36" cy="21"/>
              </a:xfrm>
              <a:prstGeom prst="line">
                <a:avLst/>
              </a:prstGeom>
              <a:noFill/>
              <a:ln w="38100">
                <a:solidFill>
                  <a:srgbClr val="FF3300"/>
                </a:solidFill>
                <a:round/>
                <a:headEnd/>
                <a:tailEnd/>
              </a:ln>
              <a:effectLst/>
            </p:spPr>
            <p:txBody>
              <a:bodyPr wrap="none" anchor="ctr"/>
              <a:lstStyle/>
              <a:p>
                <a:endParaRPr lang="zh-CN" altLang="en-US"/>
              </a:p>
            </p:txBody>
          </p:sp>
          <p:sp>
            <p:nvSpPr>
              <p:cNvPr id="379045" name="Line 165"/>
              <p:cNvSpPr>
                <a:spLocks noChangeShapeType="1"/>
              </p:cNvSpPr>
              <p:nvPr/>
            </p:nvSpPr>
            <p:spPr bwMode="auto">
              <a:xfrm flipV="1">
                <a:off x="1062" y="3375"/>
                <a:ext cx="39" cy="18"/>
              </a:xfrm>
              <a:prstGeom prst="line">
                <a:avLst/>
              </a:prstGeom>
              <a:noFill/>
              <a:ln w="38100">
                <a:solidFill>
                  <a:srgbClr val="FF3300"/>
                </a:solidFill>
                <a:round/>
                <a:headEnd/>
                <a:tailEnd/>
              </a:ln>
              <a:effectLst/>
            </p:spPr>
            <p:txBody>
              <a:bodyPr wrap="none" anchor="ctr"/>
              <a:lstStyle/>
              <a:p>
                <a:endParaRPr lang="zh-CN" altLang="en-US"/>
              </a:p>
            </p:txBody>
          </p:sp>
          <p:sp>
            <p:nvSpPr>
              <p:cNvPr id="379046" name="Line 166"/>
              <p:cNvSpPr>
                <a:spLocks noChangeShapeType="1"/>
              </p:cNvSpPr>
              <p:nvPr/>
            </p:nvSpPr>
            <p:spPr bwMode="auto">
              <a:xfrm flipV="1">
                <a:off x="1092" y="3369"/>
                <a:ext cx="36" cy="12"/>
              </a:xfrm>
              <a:prstGeom prst="line">
                <a:avLst/>
              </a:prstGeom>
              <a:noFill/>
              <a:ln w="38100">
                <a:solidFill>
                  <a:srgbClr val="FF3300"/>
                </a:solidFill>
                <a:round/>
                <a:headEnd/>
                <a:tailEnd/>
              </a:ln>
              <a:effectLst/>
            </p:spPr>
            <p:txBody>
              <a:bodyPr wrap="none" anchor="ctr"/>
              <a:lstStyle/>
              <a:p>
                <a:endParaRPr lang="zh-CN" altLang="en-US"/>
              </a:p>
            </p:txBody>
          </p:sp>
          <p:sp>
            <p:nvSpPr>
              <p:cNvPr id="379047" name="Line 167"/>
              <p:cNvSpPr>
                <a:spLocks noChangeShapeType="1"/>
              </p:cNvSpPr>
              <p:nvPr/>
            </p:nvSpPr>
            <p:spPr bwMode="auto">
              <a:xfrm flipV="1">
                <a:off x="1116" y="3357"/>
                <a:ext cx="36" cy="15"/>
              </a:xfrm>
              <a:prstGeom prst="line">
                <a:avLst/>
              </a:prstGeom>
              <a:noFill/>
              <a:ln w="38100">
                <a:solidFill>
                  <a:srgbClr val="FF3300"/>
                </a:solidFill>
                <a:round/>
                <a:headEnd/>
                <a:tailEnd/>
              </a:ln>
              <a:effectLst/>
            </p:spPr>
            <p:txBody>
              <a:bodyPr wrap="none" anchor="ctr"/>
              <a:lstStyle/>
              <a:p>
                <a:endParaRPr lang="zh-CN" altLang="en-US"/>
              </a:p>
            </p:txBody>
          </p:sp>
          <p:sp>
            <p:nvSpPr>
              <p:cNvPr id="379048" name="Line 168"/>
              <p:cNvSpPr>
                <a:spLocks noChangeShapeType="1"/>
              </p:cNvSpPr>
              <p:nvPr/>
            </p:nvSpPr>
            <p:spPr bwMode="auto">
              <a:xfrm flipV="1">
                <a:off x="1140" y="3351"/>
                <a:ext cx="45" cy="15"/>
              </a:xfrm>
              <a:prstGeom prst="line">
                <a:avLst/>
              </a:prstGeom>
              <a:noFill/>
              <a:ln w="38100">
                <a:solidFill>
                  <a:srgbClr val="FF3300"/>
                </a:solidFill>
                <a:round/>
                <a:headEnd/>
                <a:tailEnd/>
              </a:ln>
              <a:effectLst/>
            </p:spPr>
            <p:txBody>
              <a:bodyPr wrap="none" anchor="ctr"/>
              <a:lstStyle/>
              <a:p>
                <a:endParaRPr lang="zh-CN" altLang="en-US"/>
              </a:p>
            </p:txBody>
          </p:sp>
          <p:sp>
            <p:nvSpPr>
              <p:cNvPr id="379049" name="Line 169"/>
              <p:cNvSpPr>
                <a:spLocks noChangeShapeType="1"/>
              </p:cNvSpPr>
              <p:nvPr/>
            </p:nvSpPr>
            <p:spPr bwMode="auto">
              <a:xfrm flipV="1">
                <a:off x="1167" y="3342"/>
                <a:ext cx="48" cy="15"/>
              </a:xfrm>
              <a:prstGeom prst="line">
                <a:avLst/>
              </a:prstGeom>
              <a:noFill/>
              <a:ln w="38100">
                <a:solidFill>
                  <a:srgbClr val="FF3300"/>
                </a:solidFill>
                <a:round/>
                <a:headEnd/>
                <a:tailEnd/>
              </a:ln>
              <a:effectLst/>
            </p:spPr>
            <p:txBody>
              <a:bodyPr wrap="none" anchor="ctr"/>
              <a:lstStyle/>
              <a:p>
                <a:endParaRPr lang="zh-CN" altLang="en-US"/>
              </a:p>
            </p:txBody>
          </p:sp>
          <p:sp>
            <p:nvSpPr>
              <p:cNvPr id="379050" name="Line 170"/>
              <p:cNvSpPr>
                <a:spLocks noChangeShapeType="1"/>
              </p:cNvSpPr>
              <p:nvPr/>
            </p:nvSpPr>
            <p:spPr bwMode="auto">
              <a:xfrm flipV="1">
                <a:off x="1191" y="3339"/>
                <a:ext cx="57" cy="12"/>
              </a:xfrm>
              <a:prstGeom prst="line">
                <a:avLst/>
              </a:prstGeom>
              <a:noFill/>
              <a:ln w="38100">
                <a:solidFill>
                  <a:srgbClr val="FF3300"/>
                </a:solidFill>
                <a:round/>
                <a:headEnd/>
                <a:tailEnd/>
              </a:ln>
              <a:effectLst/>
            </p:spPr>
            <p:txBody>
              <a:bodyPr wrap="none" anchor="ctr"/>
              <a:lstStyle/>
              <a:p>
                <a:endParaRPr lang="zh-CN" altLang="en-US"/>
              </a:p>
            </p:txBody>
          </p:sp>
        </p:grpSp>
      </p:grpSp>
      <p:sp>
        <p:nvSpPr>
          <p:cNvPr id="379051" name="Oval 171"/>
          <p:cNvSpPr>
            <a:spLocks noChangeArrowheads="1"/>
          </p:cNvSpPr>
          <p:nvPr/>
        </p:nvSpPr>
        <p:spPr bwMode="auto">
          <a:xfrm>
            <a:off x="912284" y="1412876"/>
            <a:ext cx="192616" cy="144463"/>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9052" name="Oval 172"/>
          <p:cNvSpPr>
            <a:spLocks noChangeArrowheads="1"/>
          </p:cNvSpPr>
          <p:nvPr/>
        </p:nvSpPr>
        <p:spPr bwMode="auto">
          <a:xfrm>
            <a:off x="2351617" y="1412876"/>
            <a:ext cx="192616" cy="144463"/>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
        <p:nvSpPr>
          <p:cNvPr id="379053" name="Oval 173"/>
          <p:cNvSpPr>
            <a:spLocks noChangeArrowheads="1"/>
          </p:cNvSpPr>
          <p:nvPr/>
        </p:nvSpPr>
        <p:spPr bwMode="auto">
          <a:xfrm>
            <a:off x="6000751" y="1412876"/>
            <a:ext cx="192616" cy="144463"/>
          </a:xfrm>
          <a:prstGeom prst="ellipse">
            <a:avLst/>
          </a:prstGeom>
          <a:solidFill>
            <a:schemeClr val="bg1"/>
          </a:solidFill>
          <a:ln w="38100">
            <a:solidFill>
              <a:schemeClr val="tx1"/>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8883">
                                            <p:txEl>
                                              <p:pRg st="0" end="0"/>
                                            </p:txEl>
                                          </p:spTgt>
                                        </p:tgtEl>
                                        <p:attrNameLst>
                                          <p:attrName>style.visibility</p:attrName>
                                        </p:attrNameLst>
                                      </p:cBhvr>
                                      <p:to>
                                        <p:strVal val="visible"/>
                                      </p:to>
                                    </p:set>
                                    <p:animEffect transition="in" filter="wipe(left)">
                                      <p:cBhvr>
                                        <p:cTn id="7" dur="500"/>
                                        <p:tgtEl>
                                          <p:spTgt spid="3788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78884"/>
                                        </p:tgtEl>
                                        <p:attrNameLst>
                                          <p:attrName>style.visibility</p:attrName>
                                        </p:attrNameLst>
                                      </p:cBhvr>
                                      <p:to>
                                        <p:strVal val="visible"/>
                                      </p:to>
                                    </p:set>
                                    <p:animEffect transition="in" filter="wipe(up)">
                                      <p:cBhvr>
                                        <p:cTn id="12" dur="500"/>
                                        <p:tgtEl>
                                          <p:spTgt spid="37888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upRigh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78894"/>
                                        </p:tgtEl>
                                        <p:attrNameLst>
                                          <p:attrName>style.visibility</p:attrName>
                                        </p:attrNameLst>
                                      </p:cBhvr>
                                      <p:to>
                                        <p:strVal val="visible"/>
                                      </p:to>
                                    </p:set>
                                    <p:animEffect transition="in" filter="blinds(horizontal)">
                                      <p:cBhvr>
                                        <p:cTn id="38" dur="500"/>
                                        <p:tgtEl>
                                          <p:spTgt spid="37889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78895"/>
                                        </p:tgtEl>
                                        <p:attrNameLst>
                                          <p:attrName>style.visibility</p:attrName>
                                        </p:attrNameLst>
                                      </p:cBhvr>
                                      <p:to>
                                        <p:strVal val="visible"/>
                                      </p:to>
                                    </p:set>
                                    <p:animEffect transition="in" filter="wipe(down)">
                                      <p:cBhvr>
                                        <p:cTn id="43" dur="500"/>
                                        <p:tgtEl>
                                          <p:spTgt spid="378895"/>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499"/>
                                          </p:stCondLst>
                                        </p:cTn>
                                        <p:tgtEl>
                                          <p:spTgt spid="5"/>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78899"/>
                                        </p:tgtEl>
                                        <p:attrNameLst>
                                          <p:attrName>style.visibility</p:attrName>
                                        </p:attrNameLst>
                                      </p:cBhvr>
                                      <p:to>
                                        <p:strVal val="visible"/>
                                      </p:to>
                                    </p:set>
                                    <p:animEffect transition="in" filter="wipe(left)">
                                      <p:cBhvr>
                                        <p:cTn id="56" dur="500"/>
                                        <p:tgtEl>
                                          <p:spTgt spid="378899"/>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left)">
                                      <p:cBhvr>
                                        <p:cTn id="61" dur="500"/>
                                        <p:tgtEl>
                                          <p:spTgt spid="6"/>
                                        </p:tgtEl>
                                      </p:cBhvr>
                                    </p:animEffect>
                                  </p:childTnLst>
                                </p:cTn>
                              </p:par>
                            </p:childTnLst>
                          </p:cTn>
                        </p:par>
                        <p:par>
                          <p:cTn id="62" fill="hold">
                            <p:stCondLst>
                              <p:cond delay="500"/>
                            </p:stCondLst>
                            <p:childTnLst>
                              <p:par>
                                <p:cTn id="63" presetID="2" presetClass="entr" presetSubtype="4" fill="hold" grpId="0" nodeType="afterEffect">
                                  <p:stCondLst>
                                    <p:cond delay="0"/>
                                  </p:stCondLst>
                                  <p:childTnLst>
                                    <p:set>
                                      <p:cBhvr>
                                        <p:cTn id="64" dur="1" fill="hold">
                                          <p:stCondLst>
                                            <p:cond delay="0"/>
                                          </p:stCondLst>
                                        </p:cTn>
                                        <p:tgtEl>
                                          <p:spTgt spid="378916"/>
                                        </p:tgtEl>
                                        <p:attrNameLst>
                                          <p:attrName>style.visibility</p:attrName>
                                        </p:attrNameLst>
                                      </p:cBhvr>
                                      <p:to>
                                        <p:strVal val="visible"/>
                                      </p:to>
                                    </p:set>
                                    <p:anim calcmode="lin" valueType="num">
                                      <p:cBhvr additive="base">
                                        <p:cTn id="65" dur="500" fill="hold"/>
                                        <p:tgtEl>
                                          <p:spTgt spid="378916"/>
                                        </p:tgtEl>
                                        <p:attrNameLst>
                                          <p:attrName>ppt_x</p:attrName>
                                        </p:attrNameLst>
                                      </p:cBhvr>
                                      <p:tavLst>
                                        <p:tav tm="0">
                                          <p:val>
                                            <p:strVal val="#ppt_x"/>
                                          </p:val>
                                        </p:tav>
                                        <p:tav tm="100000">
                                          <p:val>
                                            <p:strVal val="#ppt_x"/>
                                          </p:val>
                                        </p:tav>
                                      </p:tavLst>
                                    </p:anim>
                                    <p:anim calcmode="lin" valueType="num">
                                      <p:cBhvr additive="base">
                                        <p:cTn id="66" dur="500" fill="hold"/>
                                        <p:tgtEl>
                                          <p:spTgt spid="3789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83" grpId="0" build="p" autoUpdateAnimBg="0"/>
      <p:bldP spid="378884" grpId="0" animBg="1"/>
      <p:bldP spid="378894" grpId="0" autoUpdateAnimBg="0"/>
      <p:bldP spid="378895" grpId="0" animBg="1"/>
      <p:bldP spid="378899" grpId="0" autoUpdateAnimBg="0"/>
      <p:bldP spid="378916"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灯片编号占位符 4"/>
          <p:cNvSpPr>
            <a:spLocks noGrp="1"/>
          </p:cNvSpPr>
          <p:nvPr>
            <p:ph type="sldNum" sz="quarter" idx="11"/>
          </p:nvPr>
        </p:nvSpPr>
        <p:spPr/>
        <p:txBody>
          <a:bodyPr/>
          <a:lstStyle/>
          <a:p>
            <a:fld id="{E42BBC74-9F6A-4EA8-B9E3-3A342D093A6B}" type="slidenum">
              <a:rPr lang="en-US" altLang="zh-CN"/>
              <a:pPr/>
              <a:t>53</a:t>
            </a:fld>
            <a:endParaRPr lang="en-US" altLang="zh-CN"/>
          </a:p>
        </p:txBody>
      </p:sp>
      <p:grpSp>
        <p:nvGrpSpPr>
          <p:cNvPr id="2" name="Group 2"/>
          <p:cNvGrpSpPr>
            <a:grpSpLocks/>
          </p:cNvGrpSpPr>
          <p:nvPr/>
        </p:nvGrpSpPr>
        <p:grpSpPr bwMode="auto">
          <a:xfrm>
            <a:off x="7169151" y="5710239"/>
            <a:ext cx="1919816" cy="638175"/>
            <a:chOff x="432" y="2064"/>
            <a:chExt cx="816" cy="402"/>
          </a:xfrm>
        </p:grpSpPr>
        <p:sp>
          <p:nvSpPr>
            <p:cNvPr id="379907" name="Line 3"/>
            <p:cNvSpPr>
              <a:spLocks noChangeShapeType="1"/>
            </p:cNvSpPr>
            <p:nvPr/>
          </p:nvSpPr>
          <p:spPr bwMode="auto">
            <a:xfrm>
              <a:off x="432" y="2064"/>
              <a:ext cx="0" cy="363"/>
            </a:xfrm>
            <a:prstGeom prst="line">
              <a:avLst/>
            </a:prstGeom>
            <a:noFill/>
            <a:ln w="38100">
              <a:solidFill>
                <a:srgbClr val="0033CC"/>
              </a:solidFill>
              <a:round/>
              <a:headEnd/>
              <a:tailEnd/>
            </a:ln>
            <a:effectLst/>
          </p:spPr>
          <p:txBody>
            <a:bodyPr wrap="none" anchor="ctr"/>
            <a:lstStyle/>
            <a:p>
              <a:endParaRPr lang="zh-CN" altLang="en-US"/>
            </a:p>
          </p:txBody>
        </p:sp>
        <p:sp>
          <p:nvSpPr>
            <p:cNvPr id="379908" name="Line 4"/>
            <p:cNvSpPr>
              <a:spLocks noChangeShapeType="1"/>
            </p:cNvSpPr>
            <p:nvPr/>
          </p:nvSpPr>
          <p:spPr bwMode="auto">
            <a:xfrm>
              <a:off x="1248" y="2070"/>
              <a:ext cx="0" cy="363"/>
            </a:xfrm>
            <a:prstGeom prst="line">
              <a:avLst/>
            </a:prstGeom>
            <a:noFill/>
            <a:ln w="38100">
              <a:solidFill>
                <a:srgbClr val="0033CC"/>
              </a:solidFill>
              <a:round/>
              <a:headEnd/>
              <a:tailEnd/>
            </a:ln>
            <a:effectLst/>
          </p:spPr>
          <p:txBody>
            <a:bodyPr wrap="none" anchor="ctr"/>
            <a:lstStyle/>
            <a:p>
              <a:endParaRPr lang="zh-CN" altLang="en-US"/>
            </a:p>
          </p:txBody>
        </p:sp>
        <p:sp>
          <p:nvSpPr>
            <p:cNvPr id="379909" name="Text Box 5"/>
            <p:cNvSpPr txBox="1">
              <a:spLocks noChangeArrowheads="1"/>
            </p:cNvSpPr>
            <p:nvPr/>
          </p:nvSpPr>
          <p:spPr bwMode="auto">
            <a:xfrm>
              <a:off x="672" y="2101"/>
              <a:ext cx="327"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9910" name="Line 6"/>
            <p:cNvSpPr>
              <a:spLocks noChangeShapeType="1"/>
            </p:cNvSpPr>
            <p:nvPr/>
          </p:nvSpPr>
          <p:spPr bwMode="auto">
            <a:xfrm flipH="1">
              <a:off x="432" y="2284"/>
              <a:ext cx="255" cy="0"/>
            </a:xfrm>
            <a:prstGeom prst="line">
              <a:avLst/>
            </a:prstGeom>
            <a:noFill/>
            <a:ln w="19050">
              <a:solidFill>
                <a:schemeClr val="tx1"/>
              </a:solidFill>
              <a:round/>
              <a:headEnd/>
              <a:tailEnd type="triangle" w="med" len="med"/>
            </a:ln>
            <a:effectLst/>
          </p:spPr>
          <p:txBody>
            <a:bodyPr wrap="none" anchor="ctr"/>
            <a:lstStyle/>
            <a:p>
              <a:endParaRPr lang="zh-CN" altLang="en-US"/>
            </a:p>
          </p:txBody>
        </p:sp>
        <p:sp>
          <p:nvSpPr>
            <p:cNvPr id="379911" name="Line 7"/>
            <p:cNvSpPr>
              <a:spLocks noChangeShapeType="1"/>
            </p:cNvSpPr>
            <p:nvPr/>
          </p:nvSpPr>
          <p:spPr bwMode="auto">
            <a:xfrm>
              <a:off x="976" y="2283"/>
              <a:ext cx="255" cy="0"/>
            </a:xfrm>
            <a:prstGeom prst="line">
              <a:avLst/>
            </a:prstGeom>
            <a:noFill/>
            <a:ln w="19050">
              <a:solidFill>
                <a:schemeClr val="tx1"/>
              </a:solidFill>
              <a:round/>
              <a:headEnd/>
              <a:tailEnd type="triangle" w="med" len="med"/>
            </a:ln>
            <a:effectLst/>
          </p:spPr>
          <p:txBody>
            <a:bodyPr wrap="none" anchor="ctr"/>
            <a:lstStyle/>
            <a:p>
              <a:endParaRPr lang="zh-CN" altLang="en-US"/>
            </a:p>
          </p:txBody>
        </p:sp>
      </p:grpSp>
      <p:sp>
        <p:nvSpPr>
          <p:cNvPr id="379912" name="Rectangle 8"/>
          <p:cNvSpPr>
            <a:spLocks noChangeArrowheads="1"/>
          </p:cNvSpPr>
          <p:nvPr/>
        </p:nvSpPr>
        <p:spPr bwMode="auto">
          <a:xfrm>
            <a:off x="527051" y="444501"/>
            <a:ext cx="4607983" cy="371513"/>
          </a:xfrm>
          <a:prstGeom prst="rect">
            <a:avLst/>
          </a:prstGeom>
          <a:noFill/>
          <a:ln w="28575">
            <a:noFill/>
            <a:miter lim="800000"/>
            <a:headEnd/>
            <a:tailEnd/>
          </a:ln>
          <a:effectLst/>
        </p:spPr>
        <p:txBody>
          <a:bodyPr lIns="90000" tIns="46800" rIns="90000" bIns="46800">
            <a:spAutoFit/>
          </a:bodyPr>
          <a:lstStyle/>
          <a:p>
            <a:r>
              <a:rPr kumimoji="1" lang="zh-CN" altLang="en-US" b="1">
                <a:solidFill>
                  <a:srgbClr val="0033CC"/>
                </a:solidFill>
                <a:latin typeface="Times New Roman" pitchFamily="18" charset="0"/>
              </a:rPr>
              <a:t>由此产生多谐振荡：</a:t>
            </a:r>
          </a:p>
        </p:txBody>
      </p:sp>
      <p:sp>
        <p:nvSpPr>
          <p:cNvPr id="379913" name="Rectangle 9"/>
          <p:cNvSpPr>
            <a:spLocks noChangeArrowheads="1"/>
          </p:cNvSpPr>
          <p:nvPr/>
        </p:nvSpPr>
        <p:spPr bwMode="auto">
          <a:xfrm>
            <a:off x="10513484" y="6237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3" name="Group 10"/>
          <p:cNvGrpSpPr>
            <a:grpSpLocks/>
          </p:cNvGrpSpPr>
          <p:nvPr/>
        </p:nvGrpSpPr>
        <p:grpSpPr bwMode="auto">
          <a:xfrm>
            <a:off x="8113185" y="730251"/>
            <a:ext cx="958849" cy="4538663"/>
            <a:chOff x="3371" y="463"/>
            <a:chExt cx="453" cy="2814"/>
          </a:xfrm>
        </p:grpSpPr>
        <p:sp>
          <p:nvSpPr>
            <p:cNvPr id="379915" name="Line 11"/>
            <p:cNvSpPr>
              <a:spLocks noChangeShapeType="1"/>
            </p:cNvSpPr>
            <p:nvPr/>
          </p:nvSpPr>
          <p:spPr bwMode="auto">
            <a:xfrm>
              <a:off x="3395" y="463"/>
              <a:ext cx="0" cy="2814"/>
            </a:xfrm>
            <a:prstGeom prst="line">
              <a:avLst/>
            </a:prstGeom>
            <a:noFill/>
            <a:ln w="28575" cap="rnd">
              <a:solidFill>
                <a:srgbClr val="0033CC"/>
              </a:solidFill>
              <a:prstDash val="sysDot"/>
              <a:round/>
              <a:headEnd/>
              <a:tailEnd/>
            </a:ln>
            <a:effectLst/>
          </p:spPr>
          <p:txBody>
            <a:bodyPr wrap="none" anchor="ctr"/>
            <a:lstStyle/>
            <a:p>
              <a:endParaRPr lang="zh-CN" altLang="en-US"/>
            </a:p>
          </p:txBody>
        </p:sp>
        <p:grpSp>
          <p:nvGrpSpPr>
            <p:cNvPr id="4" name="Group 12"/>
            <p:cNvGrpSpPr>
              <a:grpSpLocks/>
            </p:cNvGrpSpPr>
            <p:nvPr/>
          </p:nvGrpSpPr>
          <p:grpSpPr bwMode="auto">
            <a:xfrm>
              <a:off x="3371" y="465"/>
              <a:ext cx="453" cy="317"/>
              <a:chOff x="4055" y="587"/>
              <a:chExt cx="400" cy="300"/>
            </a:xfrm>
          </p:grpSpPr>
          <p:sp>
            <p:nvSpPr>
              <p:cNvPr id="379917" name="Line 13"/>
              <p:cNvSpPr>
                <a:spLocks noChangeShapeType="1"/>
              </p:cNvSpPr>
              <p:nvPr/>
            </p:nvSpPr>
            <p:spPr bwMode="auto">
              <a:xfrm>
                <a:off x="4065" y="587"/>
                <a:ext cx="0" cy="300"/>
              </a:xfrm>
              <a:prstGeom prst="line">
                <a:avLst/>
              </a:prstGeom>
              <a:noFill/>
              <a:ln w="57150">
                <a:solidFill>
                  <a:srgbClr val="FF3300"/>
                </a:solidFill>
                <a:round/>
                <a:headEnd/>
                <a:tailEnd/>
              </a:ln>
              <a:effectLst/>
            </p:spPr>
            <p:txBody>
              <a:bodyPr wrap="none" anchor="ctr"/>
              <a:lstStyle/>
              <a:p>
                <a:endParaRPr lang="zh-CN" altLang="en-US"/>
              </a:p>
            </p:txBody>
          </p:sp>
          <p:sp>
            <p:nvSpPr>
              <p:cNvPr id="379918" name="Line 14"/>
              <p:cNvSpPr>
                <a:spLocks noChangeShapeType="1"/>
              </p:cNvSpPr>
              <p:nvPr/>
            </p:nvSpPr>
            <p:spPr bwMode="auto">
              <a:xfrm>
                <a:off x="4055" y="873"/>
                <a:ext cx="400"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5" name="Group 15"/>
            <p:cNvGrpSpPr>
              <a:grpSpLocks/>
            </p:cNvGrpSpPr>
            <p:nvPr/>
          </p:nvGrpSpPr>
          <p:grpSpPr bwMode="auto">
            <a:xfrm>
              <a:off x="3375" y="1284"/>
              <a:ext cx="449" cy="309"/>
              <a:chOff x="4059" y="1427"/>
              <a:chExt cx="404" cy="309"/>
            </a:xfrm>
          </p:grpSpPr>
          <p:sp>
            <p:nvSpPr>
              <p:cNvPr id="379920" name="Line 16"/>
              <p:cNvSpPr>
                <a:spLocks noChangeShapeType="1"/>
              </p:cNvSpPr>
              <p:nvPr/>
            </p:nvSpPr>
            <p:spPr bwMode="auto">
              <a:xfrm>
                <a:off x="4059" y="1427"/>
                <a:ext cx="0" cy="309"/>
              </a:xfrm>
              <a:prstGeom prst="line">
                <a:avLst/>
              </a:prstGeom>
              <a:noFill/>
              <a:ln w="57150">
                <a:solidFill>
                  <a:srgbClr val="FF3300"/>
                </a:solidFill>
                <a:round/>
                <a:headEnd/>
                <a:tailEnd/>
              </a:ln>
              <a:effectLst/>
            </p:spPr>
            <p:txBody>
              <a:bodyPr wrap="none" anchor="ctr"/>
              <a:lstStyle/>
              <a:p>
                <a:endParaRPr lang="zh-CN" altLang="en-US"/>
              </a:p>
            </p:txBody>
          </p:sp>
          <p:sp>
            <p:nvSpPr>
              <p:cNvPr id="379921" name="Line 17"/>
              <p:cNvSpPr>
                <a:spLocks noChangeShapeType="1"/>
              </p:cNvSpPr>
              <p:nvPr/>
            </p:nvSpPr>
            <p:spPr bwMode="auto">
              <a:xfrm>
                <a:off x="4063" y="1429"/>
                <a:ext cx="400"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6" name="Group 18"/>
            <p:cNvGrpSpPr>
              <a:grpSpLocks/>
            </p:cNvGrpSpPr>
            <p:nvPr/>
          </p:nvGrpSpPr>
          <p:grpSpPr bwMode="auto">
            <a:xfrm>
              <a:off x="3395" y="2136"/>
              <a:ext cx="429" cy="324"/>
              <a:chOff x="4062" y="2279"/>
              <a:chExt cx="400" cy="309"/>
            </a:xfrm>
          </p:grpSpPr>
          <p:sp>
            <p:nvSpPr>
              <p:cNvPr id="379923" name="Line 19"/>
              <p:cNvSpPr>
                <a:spLocks noChangeShapeType="1"/>
              </p:cNvSpPr>
              <p:nvPr/>
            </p:nvSpPr>
            <p:spPr bwMode="auto">
              <a:xfrm>
                <a:off x="4065" y="2279"/>
                <a:ext cx="0" cy="309"/>
              </a:xfrm>
              <a:prstGeom prst="line">
                <a:avLst/>
              </a:prstGeom>
              <a:noFill/>
              <a:ln w="57150">
                <a:solidFill>
                  <a:srgbClr val="FF3300"/>
                </a:solidFill>
                <a:round/>
                <a:headEnd/>
                <a:tailEnd/>
              </a:ln>
              <a:effectLst/>
            </p:spPr>
            <p:txBody>
              <a:bodyPr wrap="none" anchor="ctr"/>
              <a:lstStyle/>
              <a:p>
                <a:endParaRPr lang="zh-CN" altLang="en-US"/>
              </a:p>
            </p:txBody>
          </p:sp>
          <p:sp>
            <p:nvSpPr>
              <p:cNvPr id="379924" name="Line 20"/>
              <p:cNvSpPr>
                <a:spLocks noChangeShapeType="1"/>
              </p:cNvSpPr>
              <p:nvPr/>
            </p:nvSpPr>
            <p:spPr bwMode="auto">
              <a:xfrm>
                <a:off x="4062" y="2571"/>
                <a:ext cx="400" cy="0"/>
              </a:xfrm>
              <a:prstGeom prst="line">
                <a:avLst/>
              </a:prstGeom>
              <a:noFill/>
              <a:ln w="57150">
                <a:solidFill>
                  <a:srgbClr val="FF3300"/>
                </a:solidFill>
                <a:round/>
                <a:headEnd/>
                <a:tailEnd/>
              </a:ln>
              <a:effectLst/>
            </p:spPr>
            <p:txBody>
              <a:bodyPr wrap="none" anchor="ctr"/>
              <a:lstStyle/>
              <a:p>
                <a:endParaRPr lang="zh-CN" altLang="en-US"/>
              </a:p>
            </p:txBody>
          </p:sp>
        </p:grpSp>
        <p:sp>
          <p:nvSpPr>
            <p:cNvPr id="379925" name="Line 21"/>
            <p:cNvSpPr>
              <a:spLocks noChangeShapeType="1"/>
            </p:cNvSpPr>
            <p:nvPr/>
          </p:nvSpPr>
          <p:spPr bwMode="auto">
            <a:xfrm flipV="1">
              <a:off x="3395" y="2941"/>
              <a:ext cx="0" cy="240"/>
            </a:xfrm>
            <a:prstGeom prst="line">
              <a:avLst/>
            </a:prstGeom>
            <a:noFill/>
            <a:ln w="57150">
              <a:solidFill>
                <a:srgbClr val="FF3300"/>
              </a:solidFill>
              <a:round/>
              <a:headEnd/>
              <a:tailEnd/>
            </a:ln>
            <a:effectLst/>
          </p:spPr>
          <p:txBody>
            <a:bodyPr wrap="none" lIns="90000" tIns="46800" rIns="90000" bIns="46800">
              <a:spAutoFit/>
            </a:bodyPr>
            <a:lstStyle/>
            <a:p>
              <a:endParaRPr lang="zh-CN" altLang="en-US"/>
            </a:p>
          </p:txBody>
        </p:sp>
        <p:grpSp>
          <p:nvGrpSpPr>
            <p:cNvPr id="7" name="Group 22"/>
            <p:cNvGrpSpPr>
              <a:grpSpLocks/>
            </p:cNvGrpSpPr>
            <p:nvPr/>
          </p:nvGrpSpPr>
          <p:grpSpPr bwMode="auto">
            <a:xfrm>
              <a:off x="3395" y="2941"/>
              <a:ext cx="429" cy="240"/>
              <a:chOff x="3174" y="2280"/>
              <a:chExt cx="429" cy="186"/>
            </a:xfrm>
          </p:grpSpPr>
          <p:sp>
            <p:nvSpPr>
              <p:cNvPr id="379927" name="Line 23"/>
              <p:cNvSpPr>
                <a:spLocks noChangeShapeType="1"/>
              </p:cNvSpPr>
              <p:nvPr/>
            </p:nvSpPr>
            <p:spPr bwMode="auto">
              <a:xfrm>
                <a:off x="3174" y="2280"/>
                <a:ext cx="36" cy="39"/>
              </a:xfrm>
              <a:prstGeom prst="line">
                <a:avLst/>
              </a:prstGeom>
              <a:noFill/>
              <a:ln w="57150">
                <a:solidFill>
                  <a:srgbClr val="FF3300"/>
                </a:solidFill>
                <a:round/>
                <a:headEnd/>
                <a:tailEnd/>
              </a:ln>
              <a:effectLst/>
            </p:spPr>
            <p:txBody>
              <a:bodyPr wrap="none" anchor="ctr"/>
              <a:lstStyle/>
              <a:p>
                <a:endParaRPr lang="zh-CN" altLang="en-US"/>
              </a:p>
            </p:txBody>
          </p:sp>
          <p:sp>
            <p:nvSpPr>
              <p:cNvPr id="379928" name="Line 24"/>
              <p:cNvSpPr>
                <a:spLocks noChangeShapeType="1"/>
              </p:cNvSpPr>
              <p:nvPr/>
            </p:nvSpPr>
            <p:spPr bwMode="auto">
              <a:xfrm>
                <a:off x="3198" y="2310"/>
                <a:ext cx="42" cy="42"/>
              </a:xfrm>
              <a:prstGeom prst="line">
                <a:avLst/>
              </a:prstGeom>
              <a:noFill/>
              <a:ln w="57150">
                <a:solidFill>
                  <a:srgbClr val="FF3300"/>
                </a:solidFill>
                <a:round/>
                <a:headEnd/>
                <a:tailEnd/>
              </a:ln>
              <a:effectLst/>
            </p:spPr>
            <p:txBody>
              <a:bodyPr wrap="none" anchor="ctr"/>
              <a:lstStyle/>
              <a:p>
                <a:endParaRPr lang="zh-CN" altLang="en-US"/>
              </a:p>
            </p:txBody>
          </p:sp>
          <p:sp>
            <p:nvSpPr>
              <p:cNvPr id="379929" name="Line 25"/>
              <p:cNvSpPr>
                <a:spLocks noChangeShapeType="1"/>
              </p:cNvSpPr>
              <p:nvPr/>
            </p:nvSpPr>
            <p:spPr bwMode="auto">
              <a:xfrm>
                <a:off x="3234" y="2349"/>
                <a:ext cx="54" cy="33"/>
              </a:xfrm>
              <a:prstGeom prst="line">
                <a:avLst/>
              </a:prstGeom>
              <a:noFill/>
              <a:ln w="57150">
                <a:solidFill>
                  <a:srgbClr val="FF3300"/>
                </a:solidFill>
                <a:round/>
                <a:headEnd/>
                <a:tailEnd/>
              </a:ln>
              <a:effectLst/>
            </p:spPr>
            <p:txBody>
              <a:bodyPr wrap="none" anchor="ctr"/>
              <a:lstStyle/>
              <a:p>
                <a:endParaRPr lang="zh-CN" altLang="en-US"/>
              </a:p>
            </p:txBody>
          </p:sp>
          <p:sp>
            <p:nvSpPr>
              <p:cNvPr id="379930" name="Line 26"/>
              <p:cNvSpPr>
                <a:spLocks noChangeShapeType="1"/>
              </p:cNvSpPr>
              <p:nvPr/>
            </p:nvSpPr>
            <p:spPr bwMode="auto">
              <a:xfrm>
                <a:off x="3273" y="2373"/>
                <a:ext cx="39" cy="24"/>
              </a:xfrm>
              <a:prstGeom prst="line">
                <a:avLst/>
              </a:prstGeom>
              <a:noFill/>
              <a:ln w="57150">
                <a:solidFill>
                  <a:srgbClr val="FF3300"/>
                </a:solidFill>
                <a:round/>
                <a:headEnd/>
                <a:tailEnd/>
              </a:ln>
              <a:effectLst/>
            </p:spPr>
            <p:txBody>
              <a:bodyPr wrap="none" anchor="ctr"/>
              <a:lstStyle/>
              <a:p>
                <a:endParaRPr lang="zh-CN" altLang="en-US"/>
              </a:p>
            </p:txBody>
          </p:sp>
          <p:sp>
            <p:nvSpPr>
              <p:cNvPr id="379931" name="Line 27"/>
              <p:cNvSpPr>
                <a:spLocks noChangeShapeType="1"/>
              </p:cNvSpPr>
              <p:nvPr/>
            </p:nvSpPr>
            <p:spPr bwMode="auto">
              <a:xfrm>
                <a:off x="3300" y="2388"/>
                <a:ext cx="36" cy="21"/>
              </a:xfrm>
              <a:prstGeom prst="line">
                <a:avLst/>
              </a:prstGeom>
              <a:noFill/>
              <a:ln w="57150">
                <a:solidFill>
                  <a:srgbClr val="FF3300"/>
                </a:solidFill>
                <a:round/>
                <a:headEnd/>
                <a:tailEnd/>
              </a:ln>
              <a:effectLst/>
            </p:spPr>
            <p:txBody>
              <a:bodyPr wrap="none" anchor="ctr"/>
              <a:lstStyle/>
              <a:p>
                <a:endParaRPr lang="zh-CN" altLang="en-US"/>
              </a:p>
            </p:txBody>
          </p:sp>
          <p:sp>
            <p:nvSpPr>
              <p:cNvPr id="379932" name="Line 28"/>
              <p:cNvSpPr>
                <a:spLocks noChangeShapeType="1"/>
              </p:cNvSpPr>
              <p:nvPr/>
            </p:nvSpPr>
            <p:spPr bwMode="auto">
              <a:xfrm>
                <a:off x="3327" y="2400"/>
                <a:ext cx="27" cy="18"/>
              </a:xfrm>
              <a:prstGeom prst="line">
                <a:avLst/>
              </a:prstGeom>
              <a:noFill/>
              <a:ln w="57150">
                <a:solidFill>
                  <a:srgbClr val="FF3300"/>
                </a:solidFill>
                <a:round/>
                <a:headEnd/>
                <a:tailEnd/>
              </a:ln>
              <a:effectLst/>
            </p:spPr>
            <p:txBody>
              <a:bodyPr wrap="none" anchor="ctr"/>
              <a:lstStyle/>
              <a:p>
                <a:endParaRPr lang="zh-CN" altLang="en-US"/>
              </a:p>
            </p:txBody>
          </p:sp>
          <p:sp>
            <p:nvSpPr>
              <p:cNvPr id="379933" name="Line 29"/>
              <p:cNvSpPr>
                <a:spLocks noChangeShapeType="1"/>
              </p:cNvSpPr>
              <p:nvPr/>
            </p:nvSpPr>
            <p:spPr bwMode="auto">
              <a:xfrm>
                <a:off x="3348" y="2412"/>
                <a:ext cx="33" cy="15"/>
              </a:xfrm>
              <a:prstGeom prst="line">
                <a:avLst/>
              </a:prstGeom>
              <a:noFill/>
              <a:ln w="57150">
                <a:solidFill>
                  <a:srgbClr val="FF3300"/>
                </a:solidFill>
                <a:round/>
                <a:headEnd/>
                <a:tailEnd/>
              </a:ln>
              <a:effectLst/>
            </p:spPr>
            <p:txBody>
              <a:bodyPr wrap="none" anchor="ctr"/>
              <a:lstStyle/>
              <a:p>
                <a:endParaRPr lang="zh-CN" altLang="en-US"/>
              </a:p>
            </p:txBody>
          </p:sp>
          <p:sp>
            <p:nvSpPr>
              <p:cNvPr id="379934" name="Line 30"/>
              <p:cNvSpPr>
                <a:spLocks noChangeShapeType="1"/>
              </p:cNvSpPr>
              <p:nvPr/>
            </p:nvSpPr>
            <p:spPr bwMode="auto">
              <a:xfrm>
                <a:off x="3372" y="2424"/>
                <a:ext cx="36" cy="12"/>
              </a:xfrm>
              <a:prstGeom prst="line">
                <a:avLst/>
              </a:prstGeom>
              <a:noFill/>
              <a:ln w="57150">
                <a:solidFill>
                  <a:srgbClr val="FF3300"/>
                </a:solidFill>
                <a:round/>
                <a:headEnd/>
                <a:tailEnd/>
              </a:ln>
              <a:effectLst/>
            </p:spPr>
            <p:txBody>
              <a:bodyPr wrap="none" anchor="ctr"/>
              <a:lstStyle/>
              <a:p>
                <a:endParaRPr lang="zh-CN" altLang="en-US"/>
              </a:p>
            </p:txBody>
          </p:sp>
          <p:sp>
            <p:nvSpPr>
              <p:cNvPr id="379935" name="Line 31"/>
              <p:cNvSpPr>
                <a:spLocks noChangeShapeType="1"/>
              </p:cNvSpPr>
              <p:nvPr/>
            </p:nvSpPr>
            <p:spPr bwMode="auto">
              <a:xfrm>
                <a:off x="3396" y="2433"/>
                <a:ext cx="45" cy="12"/>
              </a:xfrm>
              <a:prstGeom prst="line">
                <a:avLst/>
              </a:prstGeom>
              <a:noFill/>
              <a:ln w="57150">
                <a:solidFill>
                  <a:srgbClr val="FF3300"/>
                </a:solidFill>
                <a:round/>
                <a:headEnd/>
                <a:tailEnd/>
              </a:ln>
              <a:effectLst/>
            </p:spPr>
            <p:txBody>
              <a:bodyPr wrap="none" anchor="ctr"/>
              <a:lstStyle/>
              <a:p>
                <a:endParaRPr lang="zh-CN" altLang="en-US"/>
              </a:p>
            </p:txBody>
          </p:sp>
          <p:sp>
            <p:nvSpPr>
              <p:cNvPr id="379936" name="Line 32"/>
              <p:cNvSpPr>
                <a:spLocks noChangeShapeType="1"/>
              </p:cNvSpPr>
              <p:nvPr/>
            </p:nvSpPr>
            <p:spPr bwMode="auto">
              <a:xfrm>
                <a:off x="3432" y="2442"/>
                <a:ext cx="39" cy="9"/>
              </a:xfrm>
              <a:prstGeom prst="line">
                <a:avLst/>
              </a:prstGeom>
              <a:noFill/>
              <a:ln w="57150">
                <a:solidFill>
                  <a:srgbClr val="FF3300"/>
                </a:solidFill>
                <a:round/>
                <a:headEnd/>
                <a:tailEnd/>
              </a:ln>
              <a:effectLst/>
            </p:spPr>
            <p:txBody>
              <a:bodyPr wrap="none" anchor="ctr"/>
              <a:lstStyle/>
              <a:p>
                <a:endParaRPr lang="zh-CN" altLang="en-US"/>
              </a:p>
            </p:txBody>
          </p:sp>
          <p:sp>
            <p:nvSpPr>
              <p:cNvPr id="379937" name="Line 33"/>
              <p:cNvSpPr>
                <a:spLocks noChangeShapeType="1"/>
              </p:cNvSpPr>
              <p:nvPr/>
            </p:nvSpPr>
            <p:spPr bwMode="auto">
              <a:xfrm>
                <a:off x="3459" y="2448"/>
                <a:ext cx="21" cy="3"/>
              </a:xfrm>
              <a:prstGeom prst="line">
                <a:avLst/>
              </a:prstGeom>
              <a:noFill/>
              <a:ln w="57150">
                <a:solidFill>
                  <a:srgbClr val="FF3300"/>
                </a:solidFill>
                <a:round/>
                <a:headEnd/>
                <a:tailEnd/>
              </a:ln>
              <a:effectLst/>
            </p:spPr>
            <p:txBody>
              <a:bodyPr wrap="none" anchor="ctr"/>
              <a:lstStyle/>
              <a:p>
                <a:endParaRPr lang="zh-CN" altLang="en-US"/>
              </a:p>
            </p:txBody>
          </p:sp>
          <p:sp>
            <p:nvSpPr>
              <p:cNvPr id="379938" name="Line 34"/>
              <p:cNvSpPr>
                <a:spLocks noChangeShapeType="1"/>
              </p:cNvSpPr>
              <p:nvPr/>
            </p:nvSpPr>
            <p:spPr bwMode="auto">
              <a:xfrm>
                <a:off x="3474" y="2448"/>
                <a:ext cx="30" cy="6"/>
              </a:xfrm>
              <a:prstGeom prst="line">
                <a:avLst/>
              </a:prstGeom>
              <a:noFill/>
              <a:ln w="57150">
                <a:solidFill>
                  <a:srgbClr val="FF3300"/>
                </a:solidFill>
                <a:round/>
                <a:headEnd/>
                <a:tailEnd/>
              </a:ln>
              <a:effectLst/>
            </p:spPr>
            <p:txBody>
              <a:bodyPr wrap="none" anchor="ctr"/>
              <a:lstStyle/>
              <a:p>
                <a:endParaRPr lang="zh-CN" altLang="en-US"/>
              </a:p>
            </p:txBody>
          </p:sp>
          <p:sp>
            <p:nvSpPr>
              <p:cNvPr id="379939" name="Line 35"/>
              <p:cNvSpPr>
                <a:spLocks noChangeShapeType="1"/>
              </p:cNvSpPr>
              <p:nvPr/>
            </p:nvSpPr>
            <p:spPr bwMode="auto">
              <a:xfrm>
                <a:off x="3504" y="2454"/>
                <a:ext cx="24" cy="3"/>
              </a:xfrm>
              <a:prstGeom prst="line">
                <a:avLst/>
              </a:prstGeom>
              <a:noFill/>
              <a:ln w="57150">
                <a:solidFill>
                  <a:srgbClr val="FF3300"/>
                </a:solidFill>
                <a:round/>
                <a:headEnd/>
                <a:tailEnd/>
              </a:ln>
              <a:effectLst/>
            </p:spPr>
            <p:txBody>
              <a:bodyPr wrap="none" anchor="ctr"/>
              <a:lstStyle/>
              <a:p>
                <a:endParaRPr lang="zh-CN" altLang="en-US"/>
              </a:p>
            </p:txBody>
          </p:sp>
          <p:sp>
            <p:nvSpPr>
              <p:cNvPr id="379940" name="Line 36"/>
              <p:cNvSpPr>
                <a:spLocks noChangeShapeType="1"/>
              </p:cNvSpPr>
              <p:nvPr/>
            </p:nvSpPr>
            <p:spPr bwMode="auto">
              <a:xfrm>
                <a:off x="3522" y="2457"/>
                <a:ext cx="54" cy="6"/>
              </a:xfrm>
              <a:prstGeom prst="line">
                <a:avLst/>
              </a:prstGeom>
              <a:noFill/>
              <a:ln w="57150">
                <a:solidFill>
                  <a:srgbClr val="FF3300"/>
                </a:solidFill>
                <a:round/>
                <a:headEnd/>
                <a:tailEnd/>
              </a:ln>
              <a:effectLst/>
            </p:spPr>
            <p:txBody>
              <a:bodyPr wrap="none" anchor="ctr"/>
              <a:lstStyle/>
              <a:p>
                <a:endParaRPr lang="zh-CN" altLang="en-US"/>
              </a:p>
            </p:txBody>
          </p:sp>
          <p:sp>
            <p:nvSpPr>
              <p:cNvPr id="379941" name="Line 37"/>
              <p:cNvSpPr>
                <a:spLocks noChangeShapeType="1"/>
              </p:cNvSpPr>
              <p:nvPr/>
            </p:nvSpPr>
            <p:spPr bwMode="auto">
              <a:xfrm>
                <a:off x="3573" y="2457"/>
                <a:ext cx="30" cy="9"/>
              </a:xfrm>
              <a:prstGeom prst="line">
                <a:avLst/>
              </a:prstGeom>
              <a:noFill/>
              <a:ln w="57150">
                <a:solidFill>
                  <a:srgbClr val="FF3300"/>
                </a:solidFill>
                <a:round/>
                <a:headEnd/>
                <a:tailEnd/>
              </a:ln>
              <a:effectLst/>
            </p:spPr>
            <p:txBody>
              <a:bodyPr wrap="none" anchor="ctr"/>
              <a:lstStyle/>
              <a:p>
                <a:endParaRPr lang="zh-CN" altLang="en-US"/>
              </a:p>
            </p:txBody>
          </p:sp>
        </p:grpSp>
      </p:grpSp>
      <p:grpSp>
        <p:nvGrpSpPr>
          <p:cNvPr id="8" name="Group 38"/>
          <p:cNvGrpSpPr>
            <a:grpSpLocks/>
          </p:cNvGrpSpPr>
          <p:nvPr/>
        </p:nvGrpSpPr>
        <p:grpSpPr bwMode="auto">
          <a:xfrm>
            <a:off x="9072034" y="804864"/>
            <a:ext cx="1064684" cy="4784725"/>
            <a:chOff x="5057" y="482"/>
            <a:chExt cx="503" cy="3014"/>
          </a:xfrm>
        </p:grpSpPr>
        <p:grpSp>
          <p:nvGrpSpPr>
            <p:cNvPr id="9" name="Group 39"/>
            <p:cNvGrpSpPr>
              <a:grpSpLocks/>
            </p:cNvGrpSpPr>
            <p:nvPr/>
          </p:nvGrpSpPr>
          <p:grpSpPr bwMode="auto">
            <a:xfrm>
              <a:off x="5074" y="482"/>
              <a:ext cx="486" cy="282"/>
              <a:chOff x="1336" y="445"/>
              <a:chExt cx="446" cy="282"/>
            </a:xfrm>
          </p:grpSpPr>
          <p:sp>
            <p:nvSpPr>
              <p:cNvPr id="379944" name="Line 40"/>
              <p:cNvSpPr>
                <a:spLocks noChangeShapeType="1"/>
              </p:cNvSpPr>
              <p:nvPr/>
            </p:nvSpPr>
            <p:spPr bwMode="auto">
              <a:xfrm>
                <a:off x="1336" y="445"/>
                <a:ext cx="0" cy="282"/>
              </a:xfrm>
              <a:prstGeom prst="line">
                <a:avLst/>
              </a:prstGeom>
              <a:noFill/>
              <a:ln w="57150">
                <a:solidFill>
                  <a:srgbClr val="FF3300"/>
                </a:solidFill>
                <a:round/>
                <a:headEnd/>
                <a:tailEnd/>
              </a:ln>
              <a:effectLst/>
            </p:spPr>
            <p:txBody>
              <a:bodyPr wrap="none" anchor="ctr"/>
              <a:lstStyle/>
              <a:p>
                <a:endParaRPr lang="zh-CN" altLang="en-US"/>
              </a:p>
            </p:txBody>
          </p:sp>
          <p:sp>
            <p:nvSpPr>
              <p:cNvPr id="379945" name="Line 41"/>
              <p:cNvSpPr>
                <a:spLocks noChangeShapeType="1"/>
              </p:cNvSpPr>
              <p:nvPr/>
            </p:nvSpPr>
            <p:spPr bwMode="auto">
              <a:xfrm>
                <a:off x="1336" y="445"/>
                <a:ext cx="446"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10" name="Group 42"/>
            <p:cNvGrpSpPr>
              <a:grpSpLocks/>
            </p:cNvGrpSpPr>
            <p:nvPr/>
          </p:nvGrpSpPr>
          <p:grpSpPr bwMode="auto">
            <a:xfrm>
              <a:off x="5057" y="1290"/>
              <a:ext cx="486" cy="318"/>
              <a:chOff x="3601" y="1189"/>
              <a:chExt cx="446" cy="318"/>
            </a:xfrm>
          </p:grpSpPr>
          <p:sp>
            <p:nvSpPr>
              <p:cNvPr id="379947" name="Line 43"/>
              <p:cNvSpPr>
                <a:spLocks noChangeShapeType="1"/>
              </p:cNvSpPr>
              <p:nvPr/>
            </p:nvSpPr>
            <p:spPr bwMode="auto">
              <a:xfrm>
                <a:off x="3610" y="1189"/>
                <a:ext cx="0" cy="318"/>
              </a:xfrm>
              <a:prstGeom prst="line">
                <a:avLst/>
              </a:prstGeom>
              <a:noFill/>
              <a:ln w="57150">
                <a:solidFill>
                  <a:srgbClr val="FF3300"/>
                </a:solidFill>
                <a:round/>
                <a:headEnd/>
                <a:tailEnd/>
              </a:ln>
              <a:effectLst/>
            </p:spPr>
            <p:txBody>
              <a:bodyPr wrap="none" anchor="ctr"/>
              <a:lstStyle/>
              <a:p>
                <a:endParaRPr lang="zh-CN" altLang="en-US"/>
              </a:p>
            </p:txBody>
          </p:sp>
          <p:sp>
            <p:nvSpPr>
              <p:cNvPr id="379948" name="Line 44"/>
              <p:cNvSpPr>
                <a:spLocks noChangeShapeType="1"/>
              </p:cNvSpPr>
              <p:nvPr/>
            </p:nvSpPr>
            <p:spPr bwMode="auto">
              <a:xfrm>
                <a:off x="3601" y="1495"/>
                <a:ext cx="446"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11" name="Group 45"/>
            <p:cNvGrpSpPr>
              <a:grpSpLocks/>
            </p:cNvGrpSpPr>
            <p:nvPr/>
          </p:nvGrpSpPr>
          <p:grpSpPr bwMode="auto">
            <a:xfrm>
              <a:off x="5066" y="2140"/>
              <a:ext cx="486" cy="292"/>
              <a:chOff x="1339" y="2149"/>
              <a:chExt cx="446" cy="292"/>
            </a:xfrm>
          </p:grpSpPr>
          <p:sp>
            <p:nvSpPr>
              <p:cNvPr id="379950" name="Line 46"/>
              <p:cNvSpPr>
                <a:spLocks noChangeShapeType="1"/>
              </p:cNvSpPr>
              <p:nvPr/>
            </p:nvSpPr>
            <p:spPr bwMode="auto">
              <a:xfrm>
                <a:off x="1339" y="2149"/>
                <a:ext cx="0" cy="292"/>
              </a:xfrm>
              <a:prstGeom prst="line">
                <a:avLst/>
              </a:prstGeom>
              <a:noFill/>
              <a:ln w="57150">
                <a:solidFill>
                  <a:srgbClr val="FF3300"/>
                </a:solidFill>
                <a:round/>
                <a:headEnd/>
                <a:tailEnd/>
              </a:ln>
              <a:effectLst/>
            </p:spPr>
            <p:txBody>
              <a:bodyPr wrap="none" anchor="ctr"/>
              <a:lstStyle/>
              <a:p>
                <a:endParaRPr lang="zh-CN" altLang="en-US"/>
              </a:p>
            </p:txBody>
          </p:sp>
          <p:sp>
            <p:nvSpPr>
              <p:cNvPr id="379951" name="Line 47"/>
              <p:cNvSpPr>
                <a:spLocks noChangeShapeType="1"/>
              </p:cNvSpPr>
              <p:nvPr/>
            </p:nvSpPr>
            <p:spPr bwMode="auto">
              <a:xfrm>
                <a:off x="1339" y="2149"/>
                <a:ext cx="446"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12" name="Group 48"/>
            <p:cNvGrpSpPr>
              <a:grpSpLocks/>
            </p:cNvGrpSpPr>
            <p:nvPr/>
          </p:nvGrpSpPr>
          <p:grpSpPr bwMode="auto">
            <a:xfrm>
              <a:off x="5066" y="3203"/>
              <a:ext cx="464" cy="293"/>
              <a:chOff x="4670" y="3056"/>
              <a:chExt cx="426" cy="293"/>
            </a:xfrm>
          </p:grpSpPr>
          <p:grpSp>
            <p:nvGrpSpPr>
              <p:cNvPr id="13" name="Group 49"/>
              <p:cNvGrpSpPr>
                <a:grpSpLocks/>
              </p:cNvGrpSpPr>
              <p:nvPr/>
            </p:nvGrpSpPr>
            <p:grpSpPr bwMode="auto">
              <a:xfrm>
                <a:off x="4670" y="3070"/>
                <a:ext cx="426" cy="279"/>
                <a:chOff x="822" y="3339"/>
                <a:chExt cx="426" cy="279"/>
              </a:xfrm>
            </p:grpSpPr>
            <p:sp>
              <p:nvSpPr>
                <p:cNvPr id="379954" name="Line 50"/>
                <p:cNvSpPr>
                  <a:spLocks noChangeShapeType="1"/>
                </p:cNvSpPr>
                <p:nvPr/>
              </p:nvSpPr>
              <p:spPr bwMode="auto">
                <a:xfrm flipV="1">
                  <a:off x="822" y="3576"/>
                  <a:ext cx="27" cy="42"/>
                </a:xfrm>
                <a:prstGeom prst="line">
                  <a:avLst/>
                </a:prstGeom>
                <a:noFill/>
                <a:ln w="57150">
                  <a:solidFill>
                    <a:srgbClr val="FF3300"/>
                  </a:solidFill>
                  <a:round/>
                  <a:headEnd/>
                  <a:tailEnd/>
                </a:ln>
                <a:effectLst/>
              </p:spPr>
              <p:txBody>
                <a:bodyPr wrap="none" anchor="ctr"/>
                <a:lstStyle/>
                <a:p>
                  <a:endParaRPr lang="zh-CN" altLang="en-US"/>
                </a:p>
              </p:txBody>
            </p:sp>
            <p:sp>
              <p:nvSpPr>
                <p:cNvPr id="379955" name="Line 51"/>
                <p:cNvSpPr>
                  <a:spLocks noChangeShapeType="1"/>
                </p:cNvSpPr>
                <p:nvPr/>
              </p:nvSpPr>
              <p:spPr bwMode="auto">
                <a:xfrm flipV="1">
                  <a:off x="849" y="3528"/>
                  <a:ext cx="39" cy="51"/>
                </a:xfrm>
                <a:prstGeom prst="line">
                  <a:avLst/>
                </a:prstGeom>
                <a:noFill/>
                <a:ln w="57150">
                  <a:solidFill>
                    <a:srgbClr val="FF3300"/>
                  </a:solidFill>
                  <a:round/>
                  <a:headEnd/>
                  <a:tailEnd/>
                </a:ln>
                <a:effectLst/>
              </p:spPr>
              <p:txBody>
                <a:bodyPr wrap="none" anchor="ctr"/>
                <a:lstStyle/>
                <a:p>
                  <a:endParaRPr lang="zh-CN" altLang="en-US"/>
                </a:p>
              </p:txBody>
            </p:sp>
            <p:sp>
              <p:nvSpPr>
                <p:cNvPr id="379956" name="Line 52"/>
                <p:cNvSpPr>
                  <a:spLocks noChangeShapeType="1"/>
                </p:cNvSpPr>
                <p:nvPr/>
              </p:nvSpPr>
              <p:spPr bwMode="auto">
                <a:xfrm flipV="1">
                  <a:off x="882" y="3510"/>
                  <a:ext cx="27" cy="27"/>
                </a:xfrm>
                <a:prstGeom prst="line">
                  <a:avLst/>
                </a:prstGeom>
                <a:noFill/>
                <a:ln w="57150">
                  <a:solidFill>
                    <a:srgbClr val="FF3300"/>
                  </a:solidFill>
                  <a:round/>
                  <a:headEnd/>
                  <a:tailEnd/>
                </a:ln>
                <a:effectLst/>
              </p:spPr>
              <p:txBody>
                <a:bodyPr wrap="none" anchor="ctr"/>
                <a:lstStyle/>
                <a:p>
                  <a:endParaRPr lang="zh-CN" altLang="en-US"/>
                </a:p>
              </p:txBody>
            </p:sp>
            <p:sp>
              <p:nvSpPr>
                <p:cNvPr id="379957" name="Line 53"/>
                <p:cNvSpPr>
                  <a:spLocks noChangeShapeType="1"/>
                </p:cNvSpPr>
                <p:nvPr/>
              </p:nvSpPr>
              <p:spPr bwMode="auto">
                <a:xfrm flipV="1">
                  <a:off x="906" y="3483"/>
                  <a:ext cx="30" cy="30"/>
                </a:xfrm>
                <a:prstGeom prst="line">
                  <a:avLst/>
                </a:prstGeom>
                <a:noFill/>
                <a:ln w="57150">
                  <a:solidFill>
                    <a:srgbClr val="FF3300"/>
                  </a:solidFill>
                  <a:round/>
                  <a:headEnd/>
                  <a:tailEnd/>
                </a:ln>
                <a:effectLst/>
              </p:spPr>
              <p:txBody>
                <a:bodyPr wrap="none" anchor="ctr"/>
                <a:lstStyle/>
                <a:p>
                  <a:endParaRPr lang="zh-CN" altLang="en-US"/>
                </a:p>
              </p:txBody>
            </p:sp>
            <p:sp>
              <p:nvSpPr>
                <p:cNvPr id="379958" name="Line 54"/>
                <p:cNvSpPr>
                  <a:spLocks noChangeShapeType="1"/>
                </p:cNvSpPr>
                <p:nvPr/>
              </p:nvSpPr>
              <p:spPr bwMode="auto">
                <a:xfrm flipV="1">
                  <a:off x="924" y="3459"/>
                  <a:ext cx="36" cy="36"/>
                </a:xfrm>
                <a:prstGeom prst="line">
                  <a:avLst/>
                </a:prstGeom>
                <a:noFill/>
                <a:ln w="57150">
                  <a:solidFill>
                    <a:srgbClr val="FF3300"/>
                  </a:solidFill>
                  <a:round/>
                  <a:headEnd/>
                  <a:tailEnd/>
                </a:ln>
                <a:effectLst/>
              </p:spPr>
              <p:txBody>
                <a:bodyPr wrap="none" anchor="ctr"/>
                <a:lstStyle/>
                <a:p>
                  <a:endParaRPr lang="zh-CN" altLang="en-US"/>
                </a:p>
              </p:txBody>
            </p:sp>
            <p:sp>
              <p:nvSpPr>
                <p:cNvPr id="379959" name="Line 55"/>
                <p:cNvSpPr>
                  <a:spLocks noChangeShapeType="1"/>
                </p:cNvSpPr>
                <p:nvPr/>
              </p:nvSpPr>
              <p:spPr bwMode="auto">
                <a:xfrm flipV="1">
                  <a:off x="954" y="3444"/>
                  <a:ext cx="27" cy="21"/>
                </a:xfrm>
                <a:prstGeom prst="line">
                  <a:avLst/>
                </a:prstGeom>
                <a:noFill/>
                <a:ln w="57150">
                  <a:solidFill>
                    <a:srgbClr val="FF3300"/>
                  </a:solidFill>
                  <a:round/>
                  <a:headEnd/>
                  <a:tailEnd/>
                </a:ln>
                <a:effectLst/>
              </p:spPr>
              <p:txBody>
                <a:bodyPr wrap="none" anchor="ctr"/>
                <a:lstStyle/>
                <a:p>
                  <a:endParaRPr lang="zh-CN" altLang="en-US"/>
                </a:p>
              </p:txBody>
            </p:sp>
            <p:sp>
              <p:nvSpPr>
                <p:cNvPr id="379960" name="Line 56"/>
                <p:cNvSpPr>
                  <a:spLocks noChangeShapeType="1"/>
                </p:cNvSpPr>
                <p:nvPr/>
              </p:nvSpPr>
              <p:spPr bwMode="auto">
                <a:xfrm flipV="1">
                  <a:off x="978" y="3429"/>
                  <a:ext cx="24" cy="18"/>
                </a:xfrm>
                <a:prstGeom prst="line">
                  <a:avLst/>
                </a:prstGeom>
                <a:noFill/>
                <a:ln w="57150">
                  <a:solidFill>
                    <a:srgbClr val="FF3300"/>
                  </a:solidFill>
                  <a:round/>
                  <a:headEnd/>
                  <a:tailEnd/>
                </a:ln>
                <a:effectLst/>
              </p:spPr>
              <p:txBody>
                <a:bodyPr wrap="none" anchor="ctr"/>
                <a:lstStyle/>
                <a:p>
                  <a:endParaRPr lang="zh-CN" altLang="en-US"/>
                </a:p>
              </p:txBody>
            </p:sp>
            <p:sp>
              <p:nvSpPr>
                <p:cNvPr id="379961" name="Line 57"/>
                <p:cNvSpPr>
                  <a:spLocks noChangeShapeType="1"/>
                </p:cNvSpPr>
                <p:nvPr/>
              </p:nvSpPr>
              <p:spPr bwMode="auto">
                <a:xfrm flipV="1">
                  <a:off x="996" y="3411"/>
                  <a:ext cx="33" cy="24"/>
                </a:xfrm>
                <a:prstGeom prst="line">
                  <a:avLst/>
                </a:prstGeom>
                <a:noFill/>
                <a:ln w="57150">
                  <a:solidFill>
                    <a:srgbClr val="FF3300"/>
                  </a:solidFill>
                  <a:round/>
                  <a:headEnd/>
                  <a:tailEnd/>
                </a:ln>
                <a:effectLst/>
              </p:spPr>
              <p:txBody>
                <a:bodyPr wrap="none" anchor="ctr"/>
                <a:lstStyle/>
                <a:p>
                  <a:endParaRPr lang="zh-CN" altLang="en-US"/>
                </a:p>
              </p:txBody>
            </p:sp>
            <p:sp>
              <p:nvSpPr>
                <p:cNvPr id="379962" name="Line 58"/>
                <p:cNvSpPr>
                  <a:spLocks noChangeShapeType="1"/>
                </p:cNvSpPr>
                <p:nvPr/>
              </p:nvSpPr>
              <p:spPr bwMode="auto">
                <a:xfrm flipV="1">
                  <a:off x="1020" y="3399"/>
                  <a:ext cx="27" cy="21"/>
                </a:xfrm>
                <a:prstGeom prst="line">
                  <a:avLst/>
                </a:prstGeom>
                <a:noFill/>
                <a:ln w="57150">
                  <a:solidFill>
                    <a:srgbClr val="FF3300"/>
                  </a:solidFill>
                  <a:round/>
                  <a:headEnd/>
                  <a:tailEnd/>
                </a:ln>
                <a:effectLst/>
              </p:spPr>
              <p:txBody>
                <a:bodyPr wrap="none" anchor="ctr"/>
                <a:lstStyle/>
                <a:p>
                  <a:endParaRPr lang="zh-CN" altLang="en-US"/>
                </a:p>
              </p:txBody>
            </p:sp>
            <p:sp>
              <p:nvSpPr>
                <p:cNvPr id="379963" name="Line 59"/>
                <p:cNvSpPr>
                  <a:spLocks noChangeShapeType="1"/>
                </p:cNvSpPr>
                <p:nvPr/>
              </p:nvSpPr>
              <p:spPr bwMode="auto">
                <a:xfrm flipV="1">
                  <a:off x="1038" y="3387"/>
                  <a:ext cx="36" cy="21"/>
                </a:xfrm>
                <a:prstGeom prst="line">
                  <a:avLst/>
                </a:prstGeom>
                <a:noFill/>
                <a:ln w="57150">
                  <a:solidFill>
                    <a:srgbClr val="FF3300"/>
                  </a:solidFill>
                  <a:round/>
                  <a:headEnd/>
                  <a:tailEnd/>
                </a:ln>
                <a:effectLst/>
              </p:spPr>
              <p:txBody>
                <a:bodyPr wrap="none" anchor="ctr"/>
                <a:lstStyle/>
                <a:p>
                  <a:endParaRPr lang="zh-CN" altLang="en-US"/>
                </a:p>
              </p:txBody>
            </p:sp>
            <p:sp>
              <p:nvSpPr>
                <p:cNvPr id="379964" name="Line 60"/>
                <p:cNvSpPr>
                  <a:spLocks noChangeShapeType="1"/>
                </p:cNvSpPr>
                <p:nvPr/>
              </p:nvSpPr>
              <p:spPr bwMode="auto">
                <a:xfrm flipV="1">
                  <a:off x="1062" y="3375"/>
                  <a:ext cx="39" cy="18"/>
                </a:xfrm>
                <a:prstGeom prst="line">
                  <a:avLst/>
                </a:prstGeom>
                <a:noFill/>
                <a:ln w="57150">
                  <a:solidFill>
                    <a:srgbClr val="FF3300"/>
                  </a:solidFill>
                  <a:round/>
                  <a:headEnd/>
                  <a:tailEnd/>
                </a:ln>
                <a:effectLst/>
              </p:spPr>
              <p:txBody>
                <a:bodyPr wrap="none" anchor="ctr"/>
                <a:lstStyle/>
                <a:p>
                  <a:endParaRPr lang="zh-CN" altLang="en-US"/>
                </a:p>
              </p:txBody>
            </p:sp>
            <p:sp>
              <p:nvSpPr>
                <p:cNvPr id="379965" name="Line 61"/>
                <p:cNvSpPr>
                  <a:spLocks noChangeShapeType="1"/>
                </p:cNvSpPr>
                <p:nvPr/>
              </p:nvSpPr>
              <p:spPr bwMode="auto">
                <a:xfrm flipV="1">
                  <a:off x="1092" y="3369"/>
                  <a:ext cx="36" cy="12"/>
                </a:xfrm>
                <a:prstGeom prst="line">
                  <a:avLst/>
                </a:prstGeom>
                <a:noFill/>
                <a:ln w="57150">
                  <a:solidFill>
                    <a:srgbClr val="FF3300"/>
                  </a:solidFill>
                  <a:round/>
                  <a:headEnd/>
                  <a:tailEnd/>
                </a:ln>
                <a:effectLst/>
              </p:spPr>
              <p:txBody>
                <a:bodyPr wrap="none" anchor="ctr"/>
                <a:lstStyle/>
                <a:p>
                  <a:endParaRPr lang="zh-CN" altLang="en-US"/>
                </a:p>
              </p:txBody>
            </p:sp>
            <p:sp>
              <p:nvSpPr>
                <p:cNvPr id="379966" name="Line 62"/>
                <p:cNvSpPr>
                  <a:spLocks noChangeShapeType="1"/>
                </p:cNvSpPr>
                <p:nvPr/>
              </p:nvSpPr>
              <p:spPr bwMode="auto">
                <a:xfrm flipV="1">
                  <a:off x="1116" y="3357"/>
                  <a:ext cx="36" cy="15"/>
                </a:xfrm>
                <a:prstGeom prst="line">
                  <a:avLst/>
                </a:prstGeom>
                <a:noFill/>
                <a:ln w="57150">
                  <a:solidFill>
                    <a:srgbClr val="FF3300"/>
                  </a:solidFill>
                  <a:round/>
                  <a:headEnd/>
                  <a:tailEnd/>
                </a:ln>
                <a:effectLst/>
              </p:spPr>
              <p:txBody>
                <a:bodyPr wrap="none" anchor="ctr"/>
                <a:lstStyle/>
                <a:p>
                  <a:endParaRPr lang="zh-CN" altLang="en-US"/>
                </a:p>
              </p:txBody>
            </p:sp>
            <p:sp>
              <p:nvSpPr>
                <p:cNvPr id="379967" name="Line 63"/>
                <p:cNvSpPr>
                  <a:spLocks noChangeShapeType="1"/>
                </p:cNvSpPr>
                <p:nvPr/>
              </p:nvSpPr>
              <p:spPr bwMode="auto">
                <a:xfrm flipV="1">
                  <a:off x="1140" y="3351"/>
                  <a:ext cx="45" cy="15"/>
                </a:xfrm>
                <a:prstGeom prst="line">
                  <a:avLst/>
                </a:prstGeom>
                <a:noFill/>
                <a:ln w="57150">
                  <a:solidFill>
                    <a:srgbClr val="FF3300"/>
                  </a:solidFill>
                  <a:round/>
                  <a:headEnd/>
                  <a:tailEnd/>
                </a:ln>
                <a:effectLst/>
              </p:spPr>
              <p:txBody>
                <a:bodyPr wrap="none" anchor="ctr"/>
                <a:lstStyle/>
                <a:p>
                  <a:endParaRPr lang="zh-CN" altLang="en-US"/>
                </a:p>
              </p:txBody>
            </p:sp>
            <p:sp>
              <p:nvSpPr>
                <p:cNvPr id="379968" name="Line 64"/>
                <p:cNvSpPr>
                  <a:spLocks noChangeShapeType="1"/>
                </p:cNvSpPr>
                <p:nvPr/>
              </p:nvSpPr>
              <p:spPr bwMode="auto">
                <a:xfrm flipV="1">
                  <a:off x="1167" y="3342"/>
                  <a:ext cx="48" cy="15"/>
                </a:xfrm>
                <a:prstGeom prst="line">
                  <a:avLst/>
                </a:prstGeom>
                <a:noFill/>
                <a:ln w="57150">
                  <a:solidFill>
                    <a:srgbClr val="FF3300"/>
                  </a:solidFill>
                  <a:round/>
                  <a:headEnd/>
                  <a:tailEnd/>
                </a:ln>
                <a:effectLst/>
              </p:spPr>
              <p:txBody>
                <a:bodyPr wrap="none" anchor="ctr"/>
                <a:lstStyle/>
                <a:p>
                  <a:endParaRPr lang="zh-CN" altLang="en-US"/>
                </a:p>
              </p:txBody>
            </p:sp>
            <p:sp>
              <p:nvSpPr>
                <p:cNvPr id="379969" name="Line 65"/>
                <p:cNvSpPr>
                  <a:spLocks noChangeShapeType="1"/>
                </p:cNvSpPr>
                <p:nvPr/>
              </p:nvSpPr>
              <p:spPr bwMode="auto">
                <a:xfrm flipV="1">
                  <a:off x="1191" y="3339"/>
                  <a:ext cx="57" cy="12"/>
                </a:xfrm>
                <a:prstGeom prst="line">
                  <a:avLst/>
                </a:prstGeom>
                <a:noFill/>
                <a:ln w="57150">
                  <a:solidFill>
                    <a:srgbClr val="FF3300"/>
                  </a:solidFill>
                  <a:round/>
                  <a:headEnd/>
                  <a:tailEnd/>
                </a:ln>
                <a:effectLst/>
              </p:spPr>
              <p:txBody>
                <a:bodyPr wrap="none" anchor="ctr"/>
                <a:lstStyle/>
                <a:p>
                  <a:endParaRPr lang="zh-CN" altLang="en-US"/>
                </a:p>
              </p:txBody>
            </p:sp>
          </p:grpSp>
          <p:sp>
            <p:nvSpPr>
              <p:cNvPr id="379970" name="Line 66"/>
              <p:cNvSpPr>
                <a:spLocks noChangeShapeType="1"/>
              </p:cNvSpPr>
              <p:nvPr/>
            </p:nvSpPr>
            <p:spPr bwMode="auto">
              <a:xfrm flipH="1">
                <a:off x="4674" y="3056"/>
                <a:ext cx="0" cy="291"/>
              </a:xfrm>
              <a:prstGeom prst="line">
                <a:avLst/>
              </a:prstGeom>
              <a:noFill/>
              <a:ln w="57150">
                <a:solidFill>
                  <a:srgbClr val="FF3300"/>
                </a:solidFill>
                <a:round/>
                <a:headEnd/>
                <a:tailEnd/>
              </a:ln>
              <a:effectLst/>
            </p:spPr>
            <p:txBody>
              <a:bodyPr wrap="none" anchor="ctr"/>
              <a:lstStyle/>
              <a:p>
                <a:endParaRPr lang="zh-CN" altLang="en-US"/>
              </a:p>
            </p:txBody>
          </p:sp>
        </p:grpSp>
        <p:sp>
          <p:nvSpPr>
            <p:cNvPr id="379971" name="Line 67"/>
            <p:cNvSpPr>
              <a:spLocks noChangeShapeType="1"/>
            </p:cNvSpPr>
            <p:nvPr/>
          </p:nvSpPr>
          <p:spPr bwMode="auto">
            <a:xfrm>
              <a:off x="5066" y="482"/>
              <a:ext cx="0" cy="2814"/>
            </a:xfrm>
            <a:prstGeom prst="line">
              <a:avLst/>
            </a:prstGeom>
            <a:noFill/>
            <a:ln w="28575" cap="rnd">
              <a:solidFill>
                <a:srgbClr val="993300"/>
              </a:solidFill>
              <a:prstDash val="sysDot"/>
              <a:round/>
              <a:headEnd/>
              <a:tailEnd/>
            </a:ln>
            <a:effectLst/>
          </p:spPr>
          <p:txBody>
            <a:bodyPr wrap="none" anchor="ctr"/>
            <a:lstStyle/>
            <a:p>
              <a:endParaRPr lang="zh-CN" altLang="en-US"/>
            </a:p>
          </p:txBody>
        </p:sp>
      </p:grpSp>
      <p:grpSp>
        <p:nvGrpSpPr>
          <p:cNvPr id="14" name="Group 68"/>
          <p:cNvGrpSpPr>
            <a:grpSpLocks/>
          </p:cNvGrpSpPr>
          <p:nvPr/>
        </p:nvGrpSpPr>
        <p:grpSpPr bwMode="auto">
          <a:xfrm>
            <a:off x="6881285" y="2136777"/>
            <a:ext cx="510115" cy="3384550"/>
            <a:chOff x="2789" y="1321"/>
            <a:chExt cx="241" cy="2132"/>
          </a:xfrm>
        </p:grpSpPr>
        <p:sp>
          <p:nvSpPr>
            <p:cNvPr id="379973" name="AutoShape 69"/>
            <p:cNvSpPr>
              <a:spLocks/>
            </p:cNvSpPr>
            <p:nvPr/>
          </p:nvSpPr>
          <p:spPr bwMode="auto">
            <a:xfrm>
              <a:off x="2789" y="1321"/>
              <a:ext cx="241" cy="272"/>
            </a:xfrm>
            <a:prstGeom prst="leftBrace">
              <a:avLst>
                <a:gd name="adj1" fmla="val 29121"/>
                <a:gd name="adj2" fmla="val 50000"/>
              </a:avLst>
            </a:prstGeom>
            <a:noFill/>
            <a:ln w="28575">
              <a:solidFill>
                <a:srgbClr val="0033CC"/>
              </a:solidFill>
              <a:round/>
              <a:headEnd/>
              <a:tailEnd/>
            </a:ln>
            <a:effectLst/>
          </p:spPr>
          <p:txBody>
            <a:bodyPr wrap="none" lIns="90000" tIns="46800" rIns="90000" bIns="46800" anchor="ctr">
              <a:spAutoFit/>
            </a:bodyPr>
            <a:lstStyle/>
            <a:p>
              <a:endParaRPr lang="zh-CN" altLang="en-US"/>
            </a:p>
          </p:txBody>
        </p:sp>
        <p:sp>
          <p:nvSpPr>
            <p:cNvPr id="379974" name="AutoShape 70"/>
            <p:cNvSpPr>
              <a:spLocks/>
            </p:cNvSpPr>
            <p:nvPr/>
          </p:nvSpPr>
          <p:spPr bwMode="auto">
            <a:xfrm>
              <a:off x="2789" y="3181"/>
              <a:ext cx="241" cy="272"/>
            </a:xfrm>
            <a:prstGeom prst="leftBrace">
              <a:avLst>
                <a:gd name="adj1" fmla="val 29121"/>
                <a:gd name="adj2" fmla="val 50000"/>
              </a:avLst>
            </a:prstGeom>
            <a:noFill/>
            <a:ln w="28575">
              <a:solidFill>
                <a:srgbClr val="0033CC"/>
              </a:solidFill>
              <a:round/>
              <a:headEnd/>
              <a:tailEnd/>
            </a:ln>
            <a:effectLst/>
          </p:spPr>
          <p:txBody>
            <a:bodyPr wrap="none" lIns="90000" tIns="46800" rIns="90000" bIns="46800" anchor="ctr">
              <a:spAutoFit/>
            </a:bodyPr>
            <a:lstStyle/>
            <a:p>
              <a:endParaRPr lang="zh-CN" altLang="en-US"/>
            </a:p>
          </p:txBody>
        </p:sp>
      </p:grpSp>
      <p:grpSp>
        <p:nvGrpSpPr>
          <p:cNvPr id="15" name="Group 71"/>
          <p:cNvGrpSpPr>
            <a:grpSpLocks/>
          </p:cNvGrpSpPr>
          <p:nvPr/>
        </p:nvGrpSpPr>
        <p:grpSpPr bwMode="auto">
          <a:xfrm>
            <a:off x="7937495" y="2173288"/>
            <a:ext cx="510118" cy="2951163"/>
            <a:chOff x="3288" y="1343"/>
            <a:chExt cx="241" cy="1859"/>
          </a:xfrm>
        </p:grpSpPr>
        <p:sp>
          <p:nvSpPr>
            <p:cNvPr id="379976" name="AutoShape 72"/>
            <p:cNvSpPr>
              <a:spLocks/>
            </p:cNvSpPr>
            <p:nvPr/>
          </p:nvSpPr>
          <p:spPr bwMode="auto">
            <a:xfrm>
              <a:off x="3288" y="1343"/>
              <a:ext cx="241" cy="272"/>
            </a:xfrm>
            <a:prstGeom prst="leftBrace">
              <a:avLst>
                <a:gd name="adj1" fmla="val 32790"/>
                <a:gd name="adj2" fmla="val 50000"/>
              </a:avLst>
            </a:prstGeom>
            <a:noFill/>
            <a:ln w="38100">
              <a:solidFill>
                <a:schemeClr val="tx2"/>
              </a:solidFill>
              <a:round/>
              <a:headEnd/>
              <a:tailEnd/>
            </a:ln>
            <a:effectLst/>
          </p:spPr>
          <p:txBody>
            <a:bodyPr wrap="none" lIns="90000" tIns="46800" rIns="90000" bIns="46800" anchor="ctr">
              <a:spAutoFit/>
            </a:bodyPr>
            <a:lstStyle/>
            <a:p>
              <a:endParaRPr lang="zh-CN" altLang="en-US"/>
            </a:p>
          </p:txBody>
        </p:sp>
        <p:sp>
          <p:nvSpPr>
            <p:cNvPr id="379977" name="AutoShape 73"/>
            <p:cNvSpPr>
              <a:spLocks/>
            </p:cNvSpPr>
            <p:nvPr/>
          </p:nvSpPr>
          <p:spPr bwMode="auto">
            <a:xfrm>
              <a:off x="3288" y="2930"/>
              <a:ext cx="241" cy="272"/>
            </a:xfrm>
            <a:prstGeom prst="leftBrace">
              <a:avLst>
                <a:gd name="adj1" fmla="val 32790"/>
                <a:gd name="adj2" fmla="val 50000"/>
              </a:avLst>
            </a:prstGeom>
            <a:noFill/>
            <a:ln w="38100">
              <a:solidFill>
                <a:schemeClr val="tx2"/>
              </a:solidFill>
              <a:round/>
              <a:headEnd/>
              <a:tailEnd/>
            </a:ln>
            <a:effectLst/>
          </p:spPr>
          <p:txBody>
            <a:bodyPr wrap="none" lIns="90000" tIns="46800" rIns="90000" bIns="46800" anchor="ctr">
              <a:spAutoFit/>
            </a:bodyPr>
            <a:lstStyle/>
            <a:p>
              <a:endParaRPr lang="zh-CN" altLang="en-US"/>
            </a:p>
          </p:txBody>
        </p:sp>
      </p:grpSp>
      <p:sp>
        <p:nvSpPr>
          <p:cNvPr id="379978" name="Text Box 74"/>
          <p:cNvSpPr txBox="1">
            <a:spLocks noChangeArrowheads="1"/>
          </p:cNvSpPr>
          <p:nvPr/>
        </p:nvSpPr>
        <p:spPr bwMode="auto">
          <a:xfrm>
            <a:off x="334433" y="1092201"/>
            <a:ext cx="4800600" cy="3640100"/>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400" b="1">
                <a:solidFill>
                  <a:srgbClr val="FFFF00"/>
                </a:solidFill>
                <a:latin typeface="Times New Roman" pitchFamily="18" charset="0"/>
              </a:rPr>
              <a:t>    </a:t>
            </a:r>
            <a:r>
              <a:rPr kumimoji="1" lang="zh-CN" altLang="en-US" sz="2400" b="1">
                <a:solidFill>
                  <a:srgbClr val="CC3300"/>
                </a:solidFill>
                <a:latin typeface="Times New Roman" pitchFamily="18" charset="0"/>
              </a:rPr>
              <a:t>说明：</a:t>
            </a:r>
            <a:r>
              <a:rPr kumimoji="1" lang="zh-CN" altLang="en-US" sz="2400" b="1">
                <a:latin typeface="Times New Roman" pitchFamily="18" charset="0"/>
              </a:rPr>
              <a:t>由于与非门输出电阻和电路中电容的影响，当与非门输出由</a:t>
            </a:r>
            <a:r>
              <a:rPr kumimoji="1" lang="en-US" altLang="zh-CN" sz="2400" b="1">
                <a:latin typeface="Times New Roman" pitchFamily="18" charset="0"/>
              </a:rPr>
              <a:t>0→1</a:t>
            </a:r>
            <a:r>
              <a:rPr kumimoji="1" lang="zh-CN" altLang="en-US" sz="2400" b="1">
                <a:latin typeface="Times New Roman" pitchFamily="18" charset="0"/>
              </a:rPr>
              <a:t>时，在上跳变瞬间，其高电平达不到</a:t>
            </a:r>
            <a:r>
              <a:rPr kumimoji="1" lang="en-US" altLang="zh-CN" sz="2400" b="1">
                <a:latin typeface="Times New Roman" pitchFamily="18" charset="0"/>
              </a:rPr>
              <a:t>3.6V</a:t>
            </a:r>
            <a:r>
              <a:rPr kumimoji="1" lang="zh-CN" altLang="en-US" sz="2400" b="1">
                <a:latin typeface="Times New Roman" pitchFamily="18" charset="0"/>
              </a:rPr>
              <a:t>（因为充电电流在输出电阻</a:t>
            </a:r>
            <a:r>
              <a:rPr kumimoji="1" lang="en-US" altLang="zh-CN" sz="2400" b="1">
                <a:latin typeface="Times New Roman" pitchFamily="18" charset="0"/>
              </a:rPr>
              <a:t>Ro</a:t>
            </a:r>
            <a:r>
              <a:rPr kumimoji="1" lang="zh-CN" altLang="en-US" sz="2400" b="1">
                <a:latin typeface="Times New Roman" pitchFamily="18" charset="0"/>
              </a:rPr>
              <a:t>上有电压降）；</a:t>
            </a:r>
          </a:p>
          <a:p>
            <a:pPr>
              <a:lnSpc>
                <a:spcPct val="120000"/>
              </a:lnSpc>
            </a:pPr>
            <a:r>
              <a:rPr kumimoji="1" lang="zh-CN" altLang="en-US" sz="2400" b="1">
                <a:latin typeface="Times New Roman" pitchFamily="18" charset="0"/>
              </a:rPr>
              <a:t>    随着充电电流的减小，输出高电平升高，</a:t>
            </a:r>
          </a:p>
          <a:p>
            <a:pPr>
              <a:lnSpc>
                <a:spcPct val="120000"/>
              </a:lnSpc>
            </a:pPr>
            <a:r>
              <a:rPr kumimoji="1" lang="zh-CN" altLang="en-US" sz="2400" b="1">
                <a:latin typeface="Times New Roman" pitchFamily="18" charset="0"/>
              </a:rPr>
              <a:t>如图所示。</a:t>
            </a:r>
          </a:p>
        </p:txBody>
      </p:sp>
      <p:grpSp>
        <p:nvGrpSpPr>
          <p:cNvPr id="16" name="Group 75"/>
          <p:cNvGrpSpPr>
            <a:grpSpLocks/>
          </p:cNvGrpSpPr>
          <p:nvPr/>
        </p:nvGrpSpPr>
        <p:grpSpPr bwMode="auto">
          <a:xfrm>
            <a:off x="5346701" y="228601"/>
            <a:ext cx="5933017" cy="5903913"/>
            <a:chOff x="2526" y="119"/>
            <a:chExt cx="2803" cy="3719"/>
          </a:xfrm>
        </p:grpSpPr>
        <p:grpSp>
          <p:nvGrpSpPr>
            <p:cNvPr id="17" name="Group 76"/>
            <p:cNvGrpSpPr>
              <a:grpSpLocks/>
            </p:cNvGrpSpPr>
            <p:nvPr/>
          </p:nvGrpSpPr>
          <p:grpSpPr bwMode="auto">
            <a:xfrm>
              <a:off x="2526" y="119"/>
              <a:ext cx="2803" cy="3719"/>
              <a:chOff x="3041" y="0"/>
              <a:chExt cx="2695" cy="3720"/>
            </a:xfrm>
          </p:grpSpPr>
          <p:grpSp>
            <p:nvGrpSpPr>
              <p:cNvPr id="18" name="Group 77"/>
              <p:cNvGrpSpPr>
                <a:grpSpLocks/>
              </p:cNvGrpSpPr>
              <p:nvPr/>
            </p:nvGrpSpPr>
            <p:grpSpPr bwMode="auto">
              <a:xfrm>
                <a:off x="3041" y="0"/>
                <a:ext cx="2689" cy="2583"/>
                <a:chOff x="2567" y="111"/>
                <a:chExt cx="2689" cy="2583"/>
              </a:xfrm>
            </p:grpSpPr>
            <p:grpSp>
              <p:nvGrpSpPr>
                <p:cNvPr id="19" name="Group 78"/>
                <p:cNvGrpSpPr>
                  <a:grpSpLocks/>
                </p:cNvGrpSpPr>
                <p:nvPr/>
              </p:nvGrpSpPr>
              <p:grpSpPr bwMode="auto">
                <a:xfrm>
                  <a:off x="2616" y="111"/>
                  <a:ext cx="2640" cy="883"/>
                  <a:chOff x="2598" y="75"/>
                  <a:chExt cx="2640" cy="883"/>
                </a:xfrm>
              </p:grpSpPr>
              <p:sp>
                <p:nvSpPr>
                  <p:cNvPr id="379983" name="Line 79"/>
                  <p:cNvSpPr>
                    <a:spLocks noChangeShapeType="1"/>
                  </p:cNvSpPr>
                  <p:nvPr/>
                </p:nvSpPr>
                <p:spPr bwMode="auto">
                  <a:xfrm>
                    <a:off x="2836" y="746"/>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9984" name="Line 80"/>
                  <p:cNvSpPr>
                    <a:spLocks noChangeShapeType="1"/>
                  </p:cNvSpPr>
                  <p:nvPr/>
                </p:nvSpPr>
                <p:spPr bwMode="auto">
                  <a:xfrm flipV="1">
                    <a:off x="2963" y="2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9985" name="Text Box 81"/>
                  <p:cNvSpPr txBox="1">
                    <a:spLocks noChangeArrowheads="1"/>
                  </p:cNvSpPr>
                  <p:nvPr/>
                </p:nvSpPr>
                <p:spPr bwMode="auto">
                  <a:xfrm>
                    <a:off x="2800" y="727"/>
                    <a:ext cx="273" cy="231"/>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9986" name="Text Box 82"/>
                  <p:cNvSpPr txBox="1">
                    <a:spLocks noChangeArrowheads="1"/>
                  </p:cNvSpPr>
                  <p:nvPr/>
                </p:nvSpPr>
                <p:spPr bwMode="auto">
                  <a:xfrm>
                    <a:off x="4948" y="565"/>
                    <a:ext cx="290"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9987" name="Text Box 83"/>
                  <p:cNvSpPr txBox="1">
                    <a:spLocks noChangeArrowheads="1"/>
                  </p:cNvSpPr>
                  <p:nvPr/>
                </p:nvSpPr>
                <p:spPr bwMode="auto">
                  <a:xfrm>
                    <a:off x="2598" y="75"/>
                    <a:ext cx="435"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endParaRPr kumimoji="1" lang="en-US" altLang="zh-CN" sz="3200" b="1">
                      <a:latin typeface="Times New Roman" pitchFamily="18" charset="0"/>
                      <a:ea typeface="楷体_GB2312" pitchFamily="49" charset="-122"/>
                    </a:endParaRPr>
                  </a:p>
                </p:txBody>
              </p:sp>
            </p:grpSp>
            <p:grpSp>
              <p:nvGrpSpPr>
                <p:cNvPr id="20" name="Group 84"/>
                <p:cNvGrpSpPr>
                  <a:grpSpLocks/>
                </p:cNvGrpSpPr>
                <p:nvPr/>
              </p:nvGrpSpPr>
              <p:grpSpPr bwMode="auto">
                <a:xfrm>
                  <a:off x="2567" y="1822"/>
                  <a:ext cx="2689" cy="872"/>
                  <a:chOff x="2549" y="1786"/>
                  <a:chExt cx="2689" cy="872"/>
                </a:xfrm>
              </p:grpSpPr>
              <p:sp>
                <p:nvSpPr>
                  <p:cNvPr id="379989" name="Line 85"/>
                  <p:cNvSpPr>
                    <a:spLocks noChangeShapeType="1"/>
                  </p:cNvSpPr>
                  <p:nvPr/>
                </p:nvSpPr>
                <p:spPr bwMode="auto">
                  <a:xfrm>
                    <a:off x="2836" y="2446"/>
                    <a:ext cx="2055"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9990" name="Line 86"/>
                  <p:cNvSpPr>
                    <a:spLocks noChangeShapeType="1"/>
                  </p:cNvSpPr>
                  <p:nvPr/>
                </p:nvSpPr>
                <p:spPr bwMode="auto">
                  <a:xfrm flipV="1">
                    <a:off x="2963" y="1956"/>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9991" name="Text Box 87"/>
                  <p:cNvSpPr txBox="1">
                    <a:spLocks noChangeArrowheads="1"/>
                  </p:cNvSpPr>
                  <p:nvPr/>
                </p:nvSpPr>
                <p:spPr bwMode="auto">
                  <a:xfrm>
                    <a:off x="2800" y="2427"/>
                    <a:ext cx="273" cy="231"/>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9992" name="Text Box 88"/>
                  <p:cNvSpPr txBox="1">
                    <a:spLocks noChangeArrowheads="1"/>
                  </p:cNvSpPr>
                  <p:nvPr/>
                </p:nvSpPr>
                <p:spPr bwMode="auto">
                  <a:xfrm>
                    <a:off x="4948" y="2265"/>
                    <a:ext cx="290"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9993" name="Text Box 89"/>
                  <p:cNvSpPr txBox="1">
                    <a:spLocks noChangeArrowheads="1"/>
                  </p:cNvSpPr>
                  <p:nvPr/>
                </p:nvSpPr>
                <p:spPr bwMode="auto">
                  <a:xfrm>
                    <a:off x="2549" y="1786"/>
                    <a:ext cx="544"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600" b="1">
                        <a:latin typeface="Times New Roman" pitchFamily="18" charset="0"/>
                        <a:ea typeface="楷体_GB2312" pitchFamily="49" charset="-122"/>
                      </a:rPr>
                      <a:t>2</a:t>
                    </a:r>
                    <a:endParaRPr kumimoji="1" lang="en-US" altLang="zh-CN" sz="3200" b="1">
                      <a:latin typeface="Times New Roman" pitchFamily="18" charset="0"/>
                      <a:ea typeface="楷体_GB2312" pitchFamily="49" charset="-122"/>
                    </a:endParaRPr>
                  </a:p>
                </p:txBody>
              </p:sp>
            </p:grpSp>
            <p:grpSp>
              <p:nvGrpSpPr>
                <p:cNvPr id="21" name="Group 90"/>
                <p:cNvGrpSpPr>
                  <a:grpSpLocks/>
                </p:cNvGrpSpPr>
                <p:nvPr/>
              </p:nvGrpSpPr>
              <p:grpSpPr bwMode="auto">
                <a:xfrm>
                  <a:off x="2572" y="955"/>
                  <a:ext cx="2684" cy="888"/>
                  <a:chOff x="2554" y="919"/>
                  <a:chExt cx="2684" cy="888"/>
                </a:xfrm>
              </p:grpSpPr>
              <p:sp>
                <p:nvSpPr>
                  <p:cNvPr id="379995" name="Line 91"/>
                  <p:cNvSpPr>
                    <a:spLocks noChangeShapeType="1"/>
                  </p:cNvSpPr>
                  <p:nvPr/>
                </p:nvSpPr>
                <p:spPr bwMode="auto">
                  <a:xfrm>
                    <a:off x="2836" y="1595"/>
                    <a:ext cx="2072"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9996" name="Line 92"/>
                  <p:cNvSpPr>
                    <a:spLocks noChangeShapeType="1"/>
                  </p:cNvSpPr>
                  <p:nvPr/>
                </p:nvSpPr>
                <p:spPr bwMode="auto">
                  <a:xfrm flipV="1">
                    <a:off x="2963" y="1105"/>
                    <a:ext cx="0" cy="655"/>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79997" name="Text Box 93"/>
                  <p:cNvSpPr txBox="1">
                    <a:spLocks noChangeArrowheads="1"/>
                  </p:cNvSpPr>
                  <p:nvPr/>
                </p:nvSpPr>
                <p:spPr bwMode="auto">
                  <a:xfrm>
                    <a:off x="2800" y="1576"/>
                    <a:ext cx="273" cy="231"/>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79998" name="Text Box 94"/>
                  <p:cNvSpPr txBox="1">
                    <a:spLocks noChangeArrowheads="1"/>
                  </p:cNvSpPr>
                  <p:nvPr/>
                </p:nvSpPr>
                <p:spPr bwMode="auto">
                  <a:xfrm>
                    <a:off x="4948" y="1414"/>
                    <a:ext cx="290"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79999" name="Text Box 95"/>
                  <p:cNvSpPr txBox="1">
                    <a:spLocks noChangeArrowheads="1"/>
                  </p:cNvSpPr>
                  <p:nvPr/>
                </p:nvSpPr>
                <p:spPr bwMode="auto">
                  <a:xfrm>
                    <a:off x="2554" y="919"/>
                    <a:ext cx="454"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a:latin typeface="Times New Roman" pitchFamily="18" charset="0"/>
                        <a:ea typeface="楷体_GB2312" pitchFamily="49" charset="-122"/>
                      </a:rPr>
                      <a:t>o</a:t>
                    </a:r>
                    <a:r>
                      <a:rPr kumimoji="1" lang="en-US" altLang="zh-CN" sz="1400" b="1">
                        <a:latin typeface="Times New Roman" pitchFamily="18" charset="0"/>
                        <a:ea typeface="楷体_GB2312" pitchFamily="49" charset="-122"/>
                      </a:rPr>
                      <a:t>1</a:t>
                    </a:r>
                    <a:endParaRPr kumimoji="1" lang="en-US" altLang="zh-CN" sz="3200" b="1">
                      <a:latin typeface="Times New Roman" pitchFamily="18" charset="0"/>
                      <a:ea typeface="楷体_GB2312" pitchFamily="49" charset="-122"/>
                    </a:endParaRPr>
                  </a:p>
                </p:txBody>
              </p:sp>
            </p:grpSp>
            <p:sp>
              <p:nvSpPr>
                <p:cNvPr id="380000" name="Line 96"/>
                <p:cNvSpPr>
                  <a:spLocks noChangeShapeType="1"/>
                </p:cNvSpPr>
                <p:nvPr/>
              </p:nvSpPr>
              <p:spPr bwMode="auto">
                <a:xfrm>
                  <a:off x="2990" y="727"/>
                  <a:ext cx="419" cy="0"/>
                </a:xfrm>
                <a:prstGeom prst="line">
                  <a:avLst/>
                </a:prstGeom>
                <a:noFill/>
                <a:ln w="57150">
                  <a:solidFill>
                    <a:srgbClr val="FF3300"/>
                  </a:solidFill>
                  <a:round/>
                  <a:headEnd/>
                  <a:tailEnd/>
                </a:ln>
                <a:effectLst/>
              </p:spPr>
              <p:txBody>
                <a:bodyPr wrap="none" anchor="ctr"/>
                <a:lstStyle/>
                <a:p>
                  <a:endParaRPr lang="zh-CN" altLang="en-US"/>
                </a:p>
              </p:txBody>
            </p:sp>
            <p:sp>
              <p:nvSpPr>
                <p:cNvPr id="380001" name="Line 97"/>
                <p:cNvSpPr>
                  <a:spLocks noChangeShapeType="1"/>
                </p:cNvSpPr>
                <p:nvPr/>
              </p:nvSpPr>
              <p:spPr bwMode="auto">
                <a:xfrm>
                  <a:off x="2978" y="1282"/>
                  <a:ext cx="419" cy="0"/>
                </a:xfrm>
                <a:prstGeom prst="line">
                  <a:avLst/>
                </a:prstGeom>
                <a:noFill/>
                <a:ln w="57150">
                  <a:solidFill>
                    <a:srgbClr val="FF3300"/>
                  </a:solidFill>
                  <a:round/>
                  <a:headEnd/>
                  <a:tailEnd/>
                </a:ln>
                <a:effectLst/>
              </p:spPr>
              <p:txBody>
                <a:bodyPr wrap="none" anchor="ctr"/>
                <a:lstStyle/>
                <a:p>
                  <a:endParaRPr lang="zh-CN" altLang="en-US"/>
                </a:p>
              </p:txBody>
            </p:sp>
            <p:sp>
              <p:nvSpPr>
                <p:cNvPr id="380002" name="Line 98"/>
                <p:cNvSpPr>
                  <a:spLocks noChangeShapeType="1"/>
                </p:cNvSpPr>
                <p:nvPr/>
              </p:nvSpPr>
              <p:spPr bwMode="auto">
                <a:xfrm>
                  <a:off x="2984" y="2431"/>
                  <a:ext cx="419"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22" name="Group 99"/>
              <p:cNvGrpSpPr>
                <a:grpSpLocks/>
              </p:cNvGrpSpPr>
              <p:nvPr/>
            </p:nvGrpSpPr>
            <p:grpSpPr bwMode="auto">
              <a:xfrm>
                <a:off x="3076" y="2556"/>
                <a:ext cx="2660" cy="1164"/>
                <a:chOff x="3076" y="2556"/>
                <a:chExt cx="2660" cy="1164"/>
              </a:xfrm>
            </p:grpSpPr>
            <p:grpSp>
              <p:nvGrpSpPr>
                <p:cNvPr id="23" name="Group 100"/>
                <p:cNvGrpSpPr>
                  <a:grpSpLocks/>
                </p:cNvGrpSpPr>
                <p:nvPr/>
              </p:nvGrpSpPr>
              <p:grpSpPr bwMode="auto">
                <a:xfrm>
                  <a:off x="3076" y="2556"/>
                  <a:ext cx="2660" cy="1164"/>
                  <a:chOff x="2578" y="2651"/>
                  <a:chExt cx="2660" cy="1164"/>
                </a:xfrm>
              </p:grpSpPr>
              <p:sp>
                <p:nvSpPr>
                  <p:cNvPr id="380005" name="Line 101"/>
                  <p:cNvSpPr>
                    <a:spLocks noChangeShapeType="1"/>
                  </p:cNvSpPr>
                  <p:nvPr/>
                </p:nvSpPr>
                <p:spPr bwMode="auto">
                  <a:xfrm>
                    <a:off x="2836" y="3323"/>
                    <a:ext cx="2109" cy="0"/>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80006" name="Line 102"/>
                  <p:cNvSpPr>
                    <a:spLocks noChangeShapeType="1"/>
                  </p:cNvSpPr>
                  <p:nvPr/>
                </p:nvSpPr>
                <p:spPr bwMode="auto">
                  <a:xfrm flipV="1">
                    <a:off x="2963" y="2833"/>
                    <a:ext cx="0" cy="982"/>
                  </a:xfrm>
                  <a:prstGeom prst="line">
                    <a:avLst/>
                  </a:prstGeom>
                  <a:noFill/>
                  <a:ln w="38100">
                    <a:solidFill>
                      <a:schemeClr val="tx1"/>
                    </a:solidFill>
                    <a:round/>
                    <a:headEnd/>
                    <a:tailEnd type="triangle" w="med" len="med"/>
                  </a:ln>
                  <a:effectLst/>
                </p:spPr>
                <p:txBody>
                  <a:bodyPr wrap="none" anchor="ctr"/>
                  <a:lstStyle/>
                  <a:p>
                    <a:endParaRPr lang="zh-CN" altLang="en-US"/>
                  </a:p>
                </p:txBody>
              </p:sp>
              <p:sp>
                <p:nvSpPr>
                  <p:cNvPr id="380007" name="Text Box 103"/>
                  <p:cNvSpPr txBox="1">
                    <a:spLocks noChangeArrowheads="1"/>
                  </p:cNvSpPr>
                  <p:nvPr/>
                </p:nvSpPr>
                <p:spPr bwMode="auto">
                  <a:xfrm>
                    <a:off x="2800" y="3304"/>
                    <a:ext cx="273" cy="231"/>
                  </a:xfrm>
                  <a:prstGeom prst="rect">
                    <a:avLst/>
                  </a:prstGeom>
                  <a:noFill/>
                  <a:ln w="9525">
                    <a:noFill/>
                    <a:miter lim="800000"/>
                    <a:headEnd/>
                    <a:tailEnd/>
                  </a:ln>
                  <a:effectLst/>
                </p:spPr>
                <p:txBody>
                  <a:bodyPr>
                    <a:spAutoFit/>
                  </a:bodyPr>
                  <a:lstStyle/>
                  <a:p>
                    <a:pPr>
                      <a:spcBef>
                        <a:spcPct val="50000"/>
                      </a:spcBef>
                    </a:pPr>
                    <a:r>
                      <a:rPr kumimoji="1" lang="en-US" altLang="zh-CN" sz="1800" b="1">
                        <a:latin typeface="Times New Roman" pitchFamily="18" charset="0"/>
                        <a:ea typeface="楷体_GB2312" pitchFamily="49" charset="-122"/>
                      </a:rPr>
                      <a:t>0</a:t>
                    </a:r>
                  </a:p>
                </p:txBody>
              </p:sp>
              <p:sp>
                <p:nvSpPr>
                  <p:cNvPr id="380008" name="Text Box 104"/>
                  <p:cNvSpPr txBox="1">
                    <a:spLocks noChangeArrowheads="1"/>
                  </p:cNvSpPr>
                  <p:nvPr/>
                </p:nvSpPr>
                <p:spPr bwMode="auto">
                  <a:xfrm>
                    <a:off x="4948" y="3142"/>
                    <a:ext cx="290"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楷体_GB2312" pitchFamily="49" charset="-122"/>
                      </a:rPr>
                      <a:t>t</a:t>
                    </a:r>
                  </a:p>
                </p:txBody>
              </p:sp>
              <p:sp>
                <p:nvSpPr>
                  <p:cNvPr id="380009" name="Text Box 105"/>
                  <p:cNvSpPr txBox="1">
                    <a:spLocks noChangeArrowheads="1"/>
                  </p:cNvSpPr>
                  <p:nvPr/>
                </p:nvSpPr>
                <p:spPr bwMode="auto">
                  <a:xfrm>
                    <a:off x="2578" y="2651"/>
                    <a:ext cx="471" cy="365"/>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Monotype Corsiva" pitchFamily="66" charset="0"/>
                        <a:ea typeface="楷体_GB2312" pitchFamily="49" charset="-122"/>
                      </a:rPr>
                      <a:t>v</a:t>
                    </a:r>
                    <a:r>
                      <a:rPr kumimoji="1" lang="en-US" altLang="zh-CN" sz="1800" b="1" baseline="-25000">
                        <a:latin typeface="Times New Roman" pitchFamily="18" charset="0"/>
                        <a:ea typeface="楷体_GB2312" pitchFamily="49" charset="-122"/>
                      </a:rPr>
                      <a:t>R</a:t>
                    </a:r>
                    <a:endParaRPr kumimoji="1" lang="en-US" altLang="zh-CN" sz="3200" b="1" baseline="-25000">
                      <a:latin typeface="Times New Roman" pitchFamily="18" charset="0"/>
                      <a:ea typeface="楷体_GB2312" pitchFamily="49" charset="-122"/>
                    </a:endParaRPr>
                  </a:p>
                </p:txBody>
              </p:sp>
            </p:grpSp>
            <p:sp>
              <p:nvSpPr>
                <p:cNvPr id="380010" name="Text Box 106"/>
                <p:cNvSpPr txBox="1">
                  <a:spLocks noChangeArrowheads="1"/>
                </p:cNvSpPr>
                <p:nvPr/>
              </p:nvSpPr>
              <p:spPr bwMode="auto">
                <a:xfrm>
                  <a:off x="3116" y="2934"/>
                  <a:ext cx="399" cy="291"/>
                </a:xfrm>
                <a:prstGeom prst="rect">
                  <a:avLst/>
                </a:prstGeom>
                <a:noFill/>
                <a:ln w="9525">
                  <a:noFill/>
                  <a:miter lim="800000"/>
                  <a:headEnd/>
                  <a:tailEnd/>
                </a:ln>
                <a:effectLst/>
              </p:spPr>
              <p:txBody>
                <a:bodyPr>
                  <a:spAutoFit/>
                </a:bodyPr>
                <a:lstStyle/>
                <a:p>
                  <a:pPr>
                    <a:spcBef>
                      <a:spcPct val="50000"/>
                    </a:spcBef>
                  </a:pPr>
                  <a:r>
                    <a:rPr kumimoji="1" lang="en-US" altLang="zh-CN" sz="2400" b="1">
                      <a:latin typeface="Times New Roman" pitchFamily="18" charset="0"/>
                      <a:ea typeface="楷体_GB2312" pitchFamily="49" charset="-122"/>
                    </a:rPr>
                    <a:t>V</a:t>
                  </a:r>
                  <a:r>
                    <a:rPr kumimoji="1" lang="en-US" altLang="zh-CN" sz="1400" b="1">
                      <a:latin typeface="Times New Roman" pitchFamily="18" charset="0"/>
                      <a:ea typeface="楷体_GB2312" pitchFamily="49" charset="-122"/>
                    </a:rPr>
                    <a:t>th</a:t>
                  </a:r>
                  <a:endParaRPr kumimoji="1" lang="en-US" altLang="zh-CN" sz="2400" b="1">
                    <a:latin typeface="Times New Roman" pitchFamily="18" charset="0"/>
                    <a:ea typeface="楷体_GB2312" pitchFamily="49" charset="-122"/>
                  </a:endParaRPr>
                </a:p>
              </p:txBody>
            </p:sp>
            <p:sp>
              <p:nvSpPr>
                <p:cNvPr id="380011" name="Line 107"/>
                <p:cNvSpPr>
                  <a:spLocks noChangeShapeType="1"/>
                </p:cNvSpPr>
                <p:nvPr/>
              </p:nvSpPr>
              <p:spPr bwMode="auto">
                <a:xfrm>
                  <a:off x="3463" y="3079"/>
                  <a:ext cx="1655" cy="0"/>
                </a:xfrm>
                <a:prstGeom prst="line">
                  <a:avLst/>
                </a:prstGeom>
                <a:noFill/>
                <a:ln w="28575" cap="rnd">
                  <a:solidFill>
                    <a:schemeClr val="tx1"/>
                  </a:solidFill>
                  <a:prstDash val="sysDot"/>
                  <a:round/>
                  <a:headEnd/>
                  <a:tailEnd/>
                </a:ln>
                <a:effectLst/>
              </p:spPr>
              <p:txBody>
                <a:bodyPr wrap="none" anchor="ctr"/>
                <a:lstStyle/>
                <a:p>
                  <a:endParaRPr lang="zh-CN" altLang="en-US"/>
                </a:p>
              </p:txBody>
            </p:sp>
          </p:grpSp>
        </p:grpSp>
        <p:grpSp>
          <p:nvGrpSpPr>
            <p:cNvPr id="24" name="Group 108"/>
            <p:cNvGrpSpPr>
              <a:grpSpLocks/>
            </p:cNvGrpSpPr>
            <p:nvPr/>
          </p:nvGrpSpPr>
          <p:grpSpPr bwMode="auto">
            <a:xfrm>
              <a:off x="2951" y="3005"/>
              <a:ext cx="447" cy="186"/>
              <a:chOff x="3174" y="2280"/>
              <a:chExt cx="429" cy="186"/>
            </a:xfrm>
          </p:grpSpPr>
          <p:sp>
            <p:nvSpPr>
              <p:cNvPr id="380013" name="Line 109"/>
              <p:cNvSpPr>
                <a:spLocks noChangeShapeType="1"/>
              </p:cNvSpPr>
              <p:nvPr/>
            </p:nvSpPr>
            <p:spPr bwMode="auto">
              <a:xfrm>
                <a:off x="3174" y="2280"/>
                <a:ext cx="36" cy="39"/>
              </a:xfrm>
              <a:prstGeom prst="line">
                <a:avLst/>
              </a:prstGeom>
              <a:noFill/>
              <a:ln w="38100">
                <a:solidFill>
                  <a:srgbClr val="FF3300"/>
                </a:solidFill>
                <a:round/>
                <a:headEnd/>
                <a:tailEnd/>
              </a:ln>
              <a:effectLst/>
            </p:spPr>
            <p:txBody>
              <a:bodyPr wrap="none" anchor="ctr"/>
              <a:lstStyle/>
              <a:p>
                <a:endParaRPr lang="zh-CN" altLang="en-US"/>
              </a:p>
            </p:txBody>
          </p:sp>
          <p:sp>
            <p:nvSpPr>
              <p:cNvPr id="380014" name="Line 110"/>
              <p:cNvSpPr>
                <a:spLocks noChangeShapeType="1"/>
              </p:cNvSpPr>
              <p:nvPr/>
            </p:nvSpPr>
            <p:spPr bwMode="auto">
              <a:xfrm>
                <a:off x="3198" y="2310"/>
                <a:ext cx="42" cy="42"/>
              </a:xfrm>
              <a:prstGeom prst="line">
                <a:avLst/>
              </a:prstGeom>
              <a:noFill/>
              <a:ln w="38100">
                <a:solidFill>
                  <a:srgbClr val="FF3300"/>
                </a:solidFill>
                <a:round/>
                <a:headEnd/>
                <a:tailEnd/>
              </a:ln>
              <a:effectLst/>
            </p:spPr>
            <p:txBody>
              <a:bodyPr wrap="none" anchor="ctr"/>
              <a:lstStyle/>
              <a:p>
                <a:endParaRPr lang="zh-CN" altLang="en-US"/>
              </a:p>
            </p:txBody>
          </p:sp>
          <p:sp>
            <p:nvSpPr>
              <p:cNvPr id="380015" name="Line 111"/>
              <p:cNvSpPr>
                <a:spLocks noChangeShapeType="1"/>
              </p:cNvSpPr>
              <p:nvPr/>
            </p:nvSpPr>
            <p:spPr bwMode="auto">
              <a:xfrm>
                <a:off x="3234" y="2349"/>
                <a:ext cx="54" cy="33"/>
              </a:xfrm>
              <a:prstGeom prst="line">
                <a:avLst/>
              </a:prstGeom>
              <a:noFill/>
              <a:ln w="38100">
                <a:solidFill>
                  <a:srgbClr val="FF3300"/>
                </a:solidFill>
                <a:round/>
                <a:headEnd/>
                <a:tailEnd/>
              </a:ln>
              <a:effectLst/>
            </p:spPr>
            <p:txBody>
              <a:bodyPr wrap="none" anchor="ctr"/>
              <a:lstStyle/>
              <a:p>
                <a:endParaRPr lang="zh-CN" altLang="en-US"/>
              </a:p>
            </p:txBody>
          </p:sp>
          <p:sp>
            <p:nvSpPr>
              <p:cNvPr id="380016" name="Line 112"/>
              <p:cNvSpPr>
                <a:spLocks noChangeShapeType="1"/>
              </p:cNvSpPr>
              <p:nvPr/>
            </p:nvSpPr>
            <p:spPr bwMode="auto">
              <a:xfrm>
                <a:off x="3273" y="2373"/>
                <a:ext cx="39" cy="24"/>
              </a:xfrm>
              <a:prstGeom prst="line">
                <a:avLst/>
              </a:prstGeom>
              <a:noFill/>
              <a:ln w="38100">
                <a:solidFill>
                  <a:srgbClr val="FF3300"/>
                </a:solidFill>
                <a:round/>
                <a:headEnd/>
                <a:tailEnd/>
              </a:ln>
              <a:effectLst/>
            </p:spPr>
            <p:txBody>
              <a:bodyPr wrap="none" anchor="ctr"/>
              <a:lstStyle/>
              <a:p>
                <a:endParaRPr lang="zh-CN" altLang="en-US"/>
              </a:p>
            </p:txBody>
          </p:sp>
          <p:sp>
            <p:nvSpPr>
              <p:cNvPr id="380017" name="Line 113"/>
              <p:cNvSpPr>
                <a:spLocks noChangeShapeType="1"/>
              </p:cNvSpPr>
              <p:nvPr/>
            </p:nvSpPr>
            <p:spPr bwMode="auto">
              <a:xfrm>
                <a:off x="3300" y="2388"/>
                <a:ext cx="36" cy="21"/>
              </a:xfrm>
              <a:prstGeom prst="line">
                <a:avLst/>
              </a:prstGeom>
              <a:noFill/>
              <a:ln w="38100">
                <a:solidFill>
                  <a:srgbClr val="FF3300"/>
                </a:solidFill>
                <a:round/>
                <a:headEnd/>
                <a:tailEnd/>
              </a:ln>
              <a:effectLst/>
            </p:spPr>
            <p:txBody>
              <a:bodyPr wrap="none" anchor="ctr"/>
              <a:lstStyle/>
              <a:p>
                <a:endParaRPr lang="zh-CN" altLang="en-US"/>
              </a:p>
            </p:txBody>
          </p:sp>
          <p:sp>
            <p:nvSpPr>
              <p:cNvPr id="380018" name="Line 114"/>
              <p:cNvSpPr>
                <a:spLocks noChangeShapeType="1"/>
              </p:cNvSpPr>
              <p:nvPr/>
            </p:nvSpPr>
            <p:spPr bwMode="auto">
              <a:xfrm>
                <a:off x="3327" y="2400"/>
                <a:ext cx="27" cy="18"/>
              </a:xfrm>
              <a:prstGeom prst="line">
                <a:avLst/>
              </a:prstGeom>
              <a:noFill/>
              <a:ln w="38100">
                <a:solidFill>
                  <a:srgbClr val="FF3300"/>
                </a:solidFill>
                <a:round/>
                <a:headEnd/>
                <a:tailEnd/>
              </a:ln>
              <a:effectLst/>
            </p:spPr>
            <p:txBody>
              <a:bodyPr wrap="none" anchor="ctr"/>
              <a:lstStyle/>
              <a:p>
                <a:endParaRPr lang="zh-CN" altLang="en-US"/>
              </a:p>
            </p:txBody>
          </p:sp>
          <p:sp>
            <p:nvSpPr>
              <p:cNvPr id="380019" name="Line 115"/>
              <p:cNvSpPr>
                <a:spLocks noChangeShapeType="1"/>
              </p:cNvSpPr>
              <p:nvPr/>
            </p:nvSpPr>
            <p:spPr bwMode="auto">
              <a:xfrm>
                <a:off x="3348" y="2412"/>
                <a:ext cx="33" cy="15"/>
              </a:xfrm>
              <a:prstGeom prst="line">
                <a:avLst/>
              </a:prstGeom>
              <a:noFill/>
              <a:ln w="38100">
                <a:solidFill>
                  <a:srgbClr val="FF3300"/>
                </a:solidFill>
                <a:round/>
                <a:headEnd/>
                <a:tailEnd/>
              </a:ln>
              <a:effectLst/>
            </p:spPr>
            <p:txBody>
              <a:bodyPr wrap="none" anchor="ctr"/>
              <a:lstStyle/>
              <a:p>
                <a:endParaRPr lang="zh-CN" altLang="en-US"/>
              </a:p>
            </p:txBody>
          </p:sp>
          <p:sp>
            <p:nvSpPr>
              <p:cNvPr id="380020" name="Line 116"/>
              <p:cNvSpPr>
                <a:spLocks noChangeShapeType="1"/>
              </p:cNvSpPr>
              <p:nvPr/>
            </p:nvSpPr>
            <p:spPr bwMode="auto">
              <a:xfrm>
                <a:off x="3372" y="2424"/>
                <a:ext cx="36" cy="12"/>
              </a:xfrm>
              <a:prstGeom prst="line">
                <a:avLst/>
              </a:prstGeom>
              <a:noFill/>
              <a:ln w="38100">
                <a:solidFill>
                  <a:srgbClr val="FF3300"/>
                </a:solidFill>
                <a:round/>
                <a:headEnd/>
                <a:tailEnd/>
              </a:ln>
              <a:effectLst/>
            </p:spPr>
            <p:txBody>
              <a:bodyPr wrap="none" anchor="ctr"/>
              <a:lstStyle/>
              <a:p>
                <a:endParaRPr lang="zh-CN" altLang="en-US"/>
              </a:p>
            </p:txBody>
          </p:sp>
          <p:sp>
            <p:nvSpPr>
              <p:cNvPr id="380021" name="Line 117"/>
              <p:cNvSpPr>
                <a:spLocks noChangeShapeType="1"/>
              </p:cNvSpPr>
              <p:nvPr/>
            </p:nvSpPr>
            <p:spPr bwMode="auto">
              <a:xfrm>
                <a:off x="3396" y="2433"/>
                <a:ext cx="45" cy="12"/>
              </a:xfrm>
              <a:prstGeom prst="line">
                <a:avLst/>
              </a:prstGeom>
              <a:noFill/>
              <a:ln w="38100">
                <a:solidFill>
                  <a:srgbClr val="FF3300"/>
                </a:solidFill>
                <a:round/>
                <a:headEnd/>
                <a:tailEnd/>
              </a:ln>
              <a:effectLst/>
            </p:spPr>
            <p:txBody>
              <a:bodyPr wrap="none" anchor="ctr"/>
              <a:lstStyle/>
              <a:p>
                <a:endParaRPr lang="zh-CN" altLang="en-US"/>
              </a:p>
            </p:txBody>
          </p:sp>
          <p:sp>
            <p:nvSpPr>
              <p:cNvPr id="380022" name="Line 118"/>
              <p:cNvSpPr>
                <a:spLocks noChangeShapeType="1"/>
              </p:cNvSpPr>
              <p:nvPr/>
            </p:nvSpPr>
            <p:spPr bwMode="auto">
              <a:xfrm>
                <a:off x="3432" y="2442"/>
                <a:ext cx="39" cy="9"/>
              </a:xfrm>
              <a:prstGeom prst="line">
                <a:avLst/>
              </a:prstGeom>
              <a:noFill/>
              <a:ln w="38100">
                <a:solidFill>
                  <a:srgbClr val="FF3300"/>
                </a:solidFill>
                <a:round/>
                <a:headEnd/>
                <a:tailEnd/>
              </a:ln>
              <a:effectLst/>
            </p:spPr>
            <p:txBody>
              <a:bodyPr wrap="none" anchor="ctr"/>
              <a:lstStyle/>
              <a:p>
                <a:endParaRPr lang="zh-CN" altLang="en-US"/>
              </a:p>
            </p:txBody>
          </p:sp>
          <p:sp>
            <p:nvSpPr>
              <p:cNvPr id="380023" name="Line 119"/>
              <p:cNvSpPr>
                <a:spLocks noChangeShapeType="1"/>
              </p:cNvSpPr>
              <p:nvPr/>
            </p:nvSpPr>
            <p:spPr bwMode="auto">
              <a:xfrm>
                <a:off x="3459" y="2448"/>
                <a:ext cx="21" cy="3"/>
              </a:xfrm>
              <a:prstGeom prst="line">
                <a:avLst/>
              </a:prstGeom>
              <a:noFill/>
              <a:ln w="38100">
                <a:solidFill>
                  <a:srgbClr val="FF3300"/>
                </a:solidFill>
                <a:round/>
                <a:headEnd/>
                <a:tailEnd/>
              </a:ln>
              <a:effectLst/>
            </p:spPr>
            <p:txBody>
              <a:bodyPr wrap="none" anchor="ctr"/>
              <a:lstStyle/>
              <a:p>
                <a:endParaRPr lang="zh-CN" altLang="en-US"/>
              </a:p>
            </p:txBody>
          </p:sp>
          <p:sp>
            <p:nvSpPr>
              <p:cNvPr id="380024" name="Line 120"/>
              <p:cNvSpPr>
                <a:spLocks noChangeShapeType="1"/>
              </p:cNvSpPr>
              <p:nvPr/>
            </p:nvSpPr>
            <p:spPr bwMode="auto">
              <a:xfrm>
                <a:off x="3474" y="2448"/>
                <a:ext cx="30" cy="6"/>
              </a:xfrm>
              <a:prstGeom prst="line">
                <a:avLst/>
              </a:prstGeom>
              <a:noFill/>
              <a:ln w="38100">
                <a:solidFill>
                  <a:srgbClr val="FF3300"/>
                </a:solidFill>
                <a:round/>
                <a:headEnd/>
                <a:tailEnd/>
              </a:ln>
              <a:effectLst/>
            </p:spPr>
            <p:txBody>
              <a:bodyPr wrap="none" anchor="ctr"/>
              <a:lstStyle/>
              <a:p>
                <a:endParaRPr lang="zh-CN" altLang="en-US"/>
              </a:p>
            </p:txBody>
          </p:sp>
          <p:sp>
            <p:nvSpPr>
              <p:cNvPr id="380025" name="Line 121"/>
              <p:cNvSpPr>
                <a:spLocks noChangeShapeType="1"/>
              </p:cNvSpPr>
              <p:nvPr/>
            </p:nvSpPr>
            <p:spPr bwMode="auto">
              <a:xfrm>
                <a:off x="3504" y="2454"/>
                <a:ext cx="24" cy="3"/>
              </a:xfrm>
              <a:prstGeom prst="line">
                <a:avLst/>
              </a:prstGeom>
              <a:noFill/>
              <a:ln w="38100">
                <a:solidFill>
                  <a:srgbClr val="FF3300"/>
                </a:solidFill>
                <a:round/>
                <a:headEnd/>
                <a:tailEnd/>
              </a:ln>
              <a:effectLst/>
            </p:spPr>
            <p:txBody>
              <a:bodyPr wrap="none" anchor="ctr"/>
              <a:lstStyle/>
              <a:p>
                <a:endParaRPr lang="zh-CN" altLang="en-US"/>
              </a:p>
            </p:txBody>
          </p:sp>
          <p:sp>
            <p:nvSpPr>
              <p:cNvPr id="380026" name="Line 122"/>
              <p:cNvSpPr>
                <a:spLocks noChangeShapeType="1"/>
              </p:cNvSpPr>
              <p:nvPr/>
            </p:nvSpPr>
            <p:spPr bwMode="auto">
              <a:xfrm>
                <a:off x="3522" y="2457"/>
                <a:ext cx="54" cy="6"/>
              </a:xfrm>
              <a:prstGeom prst="line">
                <a:avLst/>
              </a:prstGeom>
              <a:noFill/>
              <a:ln w="38100">
                <a:solidFill>
                  <a:srgbClr val="FF3300"/>
                </a:solidFill>
                <a:round/>
                <a:headEnd/>
                <a:tailEnd/>
              </a:ln>
              <a:effectLst/>
            </p:spPr>
            <p:txBody>
              <a:bodyPr wrap="none" anchor="ctr"/>
              <a:lstStyle/>
              <a:p>
                <a:endParaRPr lang="zh-CN" altLang="en-US"/>
              </a:p>
            </p:txBody>
          </p:sp>
          <p:sp>
            <p:nvSpPr>
              <p:cNvPr id="380027" name="Line 123"/>
              <p:cNvSpPr>
                <a:spLocks noChangeShapeType="1"/>
              </p:cNvSpPr>
              <p:nvPr/>
            </p:nvSpPr>
            <p:spPr bwMode="auto">
              <a:xfrm>
                <a:off x="3573" y="2457"/>
                <a:ext cx="30" cy="9"/>
              </a:xfrm>
              <a:prstGeom prst="line">
                <a:avLst/>
              </a:prstGeom>
              <a:noFill/>
              <a:ln w="38100">
                <a:solidFill>
                  <a:srgbClr val="FF3300"/>
                </a:solidFill>
                <a:round/>
                <a:headEnd/>
                <a:tailEnd/>
              </a:ln>
              <a:effectLst/>
            </p:spPr>
            <p:txBody>
              <a:bodyPr wrap="none" anchor="ctr"/>
              <a:lstStyle/>
              <a:p>
                <a:endParaRPr lang="zh-CN" altLang="en-US"/>
              </a:p>
            </p:txBody>
          </p:sp>
        </p:grpSp>
        <p:grpSp>
          <p:nvGrpSpPr>
            <p:cNvPr id="25" name="Group 124"/>
            <p:cNvGrpSpPr>
              <a:grpSpLocks/>
            </p:cNvGrpSpPr>
            <p:nvPr/>
          </p:nvGrpSpPr>
          <p:grpSpPr bwMode="auto">
            <a:xfrm>
              <a:off x="3379" y="427"/>
              <a:ext cx="454" cy="327"/>
              <a:chOff x="1336" y="445"/>
              <a:chExt cx="446" cy="282"/>
            </a:xfrm>
          </p:grpSpPr>
          <p:sp>
            <p:nvSpPr>
              <p:cNvPr id="380029" name="Line 125"/>
              <p:cNvSpPr>
                <a:spLocks noChangeShapeType="1"/>
              </p:cNvSpPr>
              <p:nvPr/>
            </p:nvSpPr>
            <p:spPr bwMode="auto">
              <a:xfrm>
                <a:off x="1336" y="445"/>
                <a:ext cx="0" cy="282"/>
              </a:xfrm>
              <a:prstGeom prst="line">
                <a:avLst/>
              </a:prstGeom>
              <a:noFill/>
              <a:ln w="57150">
                <a:solidFill>
                  <a:srgbClr val="FF3300"/>
                </a:solidFill>
                <a:round/>
                <a:headEnd/>
                <a:tailEnd/>
              </a:ln>
              <a:effectLst/>
            </p:spPr>
            <p:txBody>
              <a:bodyPr wrap="none" anchor="ctr"/>
              <a:lstStyle/>
              <a:p>
                <a:endParaRPr lang="zh-CN" altLang="en-US"/>
              </a:p>
            </p:txBody>
          </p:sp>
          <p:sp>
            <p:nvSpPr>
              <p:cNvPr id="380030" name="Line 126"/>
              <p:cNvSpPr>
                <a:spLocks noChangeShapeType="1"/>
              </p:cNvSpPr>
              <p:nvPr/>
            </p:nvSpPr>
            <p:spPr bwMode="auto">
              <a:xfrm>
                <a:off x="1336" y="445"/>
                <a:ext cx="446" cy="0"/>
              </a:xfrm>
              <a:prstGeom prst="line">
                <a:avLst/>
              </a:prstGeom>
              <a:noFill/>
              <a:ln w="57150">
                <a:solidFill>
                  <a:srgbClr val="FF3300"/>
                </a:solidFill>
                <a:round/>
                <a:headEnd/>
                <a:tailEnd/>
              </a:ln>
              <a:effectLst/>
            </p:spPr>
            <p:txBody>
              <a:bodyPr wrap="none" anchor="ctr"/>
              <a:lstStyle/>
              <a:p>
                <a:endParaRPr lang="zh-CN" altLang="en-US"/>
              </a:p>
            </p:txBody>
          </p:sp>
        </p:grpSp>
        <p:grpSp>
          <p:nvGrpSpPr>
            <p:cNvPr id="26" name="Group 127"/>
            <p:cNvGrpSpPr>
              <a:grpSpLocks/>
            </p:cNvGrpSpPr>
            <p:nvPr/>
          </p:nvGrpSpPr>
          <p:grpSpPr bwMode="auto">
            <a:xfrm>
              <a:off x="3371" y="1295"/>
              <a:ext cx="463" cy="319"/>
              <a:chOff x="3601" y="1189"/>
              <a:chExt cx="446" cy="318"/>
            </a:xfrm>
          </p:grpSpPr>
          <p:sp>
            <p:nvSpPr>
              <p:cNvPr id="380032" name="Line 128"/>
              <p:cNvSpPr>
                <a:spLocks noChangeShapeType="1"/>
              </p:cNvSpPr>
              <p:nvPr/>
            </p:nvSpPr>
            <p:spPr bwMode="auto">
              <a:xfrm>
                <a:off x="3610" y="1189"/>
                <a:ext cx="0" cy="318"/>
              </a:xfrm>
              <a:prstGeom prst="line">
                <a:avLst/>
              </a:prstGeom>
              <a:noFill/>
              <a:ln w="38100">
                <a:solidFill>
                  <a:srgbClr val="FF3300"/>
                </a:solidFill>
                <a:round/>
                <a:headEnd/>
                <a:tailEnd/>
              </a:ln>
              <a:effectLst/>
            </p:spPr>
            <p:txBody>
              <a:bodyPr wrap="none" anchor="ctr"/>
              <a:lstStyle/>
              <a:p>
                <a:endParaRPr lang="zh-CN" altLang="en-US"/>
              </a:p>
            </p:txBody>
          </p:sp>
          <p:sp>
            <p:nvSpPr>
              <p:cNvPr id="380033" name="Line 129"/>
              <p:cNvSpPr>
                <a:spLocks noChangeShapeType="1"/>
              </p:cNvSpPr>
              <p:nvPr/>
            </p:nvSpPr>
            <p:spPr bwMode="auto">
              <a:xfrm>
                <a:off x="3601" y="1495"/>
                <a:ext cx="446" cy="0"/>
              </a:xfrm>
              <a:prstGeom prst="line">
                <a:avLst/>
              </a:prstGeom>
              <a:noFill/>
              <a:ln w="38100">
                <a:solidFill>
                  <a:srgbClr val="FF3300"/>
                </a:solidFill>
                <a:round/>
                <a:headEnd/>
                <a:tailEnd/>
              </a:ln>
              <a:effectLst/>
            </p:spPr>
            <p:txBody>
              <a:bodyPr wrap="none" anchor="ctr"/>
              <a:lstStyle/>
              <a:p>
                <a:endParaRPr lang="zh-CN" altLang="en-US"/>
              </a:p>
            </p:txBody>
          </p:sp>
        </p:grpSp>
        <p:grpSp>
          <p:nvGrpSpPr>
            <p:cNvPr id="27" name="Group 130"/>
            <p:cNvGrpSpPr>
              <a:grpSpLocks/>
            </p:cNvGrpSpPr>
            <p:nvPr/>
          </p:nvGrpSpPr>
          <p:grpSpPr bwMode="auto">
            <a:xfrm>
              <a:off x="3382" y="2145"/>
              <a:ext cx="464" cy="293"/>
              <a:chOff x="1339" y="2149"/>
              <a:chExt cx="446" cy="292"/>
            </a:xfrm>
          </p:grpSpPr>
          <p:sp>
            <p:nvSpPr>
              <p:cNvPr id="380035" name="Line 131"/>
              <p:cNvSpPr>
                <a:spLocks noChangeShapeType="1"/>
              </p:cNvSpPr>
              <p:nvPr/>
            </p:nvSpPr>
            <p:spPr bwMode="auto">
              <a:xfrm>
                <a:off x="1339" y="2149"/>
                <a:ext cx="0" cy="292"/>
              </a:xfrm>
              <a:prstGeom prst="line">
                <a:avLst/>
              </a:prstGeom>
              <a:noFill/>
              <a:ln w="38100">
                <a:solidFill>
                  <a:srgbClr val="FF3300"/>
                </a:solidFill>
                <a:round/>
                <a:headEnd/>
                <a:tailEnd/>
              </a:ln>
              <a:effectLst/>
            </p:spPr>
            <p:txBody>
              <a:bodyPr wrap="none" anchor="ctr"/>
              <a:lstStyle/>
              <a:p>
                <a:endParaRPr lang="zh-CN" altLang="en-US"/>
              </a:p>
            </p:txBody>
          </p:sp>
          <p:sp>
            <p:nvSpPr>
              <p:cNvPr id="380036" name="Line 132"/>
              <p:cNvSpPr>
                <a:spLocks noChangeShapeType="1"/>
              </p:cNvSpPr>
              <p:nvPr/>
            </p:nvSpPr>
            <p:spPr bwMode="auto">
              <a:xfrm>
                <a:off x="1339" y="2149"/>
                <a:ext cx="446" cy="0"/>
              </a:xfrm>
              <a:prstGeom prst="line">
                <a:avLst/>
              </a:prstGeom>
              <a:noFill/>
              <a:ln w="38100">
                <a:solidFill>
                  <a:srgbClr val="FF3300"/>
                </a:solidFill>
                <a:round/>
                <a:headEnd/>
                <a:tailEnd/>
              </a:ln>
              <a:effectLst/>
            </p:spPr>
            <p:txBody>
              <a:bodyPr wrap="none" anchor="ctr"/>
              <a:lstStyle/>
              <a:p>
                <a:endParaRPr lang="zh-CN" altLang="en-US"/>
              </a:p>
            </p:txBody>
          </p:sp>
        </p:grpSp>
        <p:sp>
          <p:nvSpPr>
            <p:cNvPr id="380037" name="Line 133"/>
            <p:cNvSpPr>
              <a:spLocks noChangeShapeType="1"/>
            </p:cNvSpPr>
            <p:nvPr/>
          </p:nvSpPr>
          <p:spPr bwMode="auto">
            <a:xfrm>
              <a:off x="3380" y="708"/>
              <a:ext cx="0" cy="2507"/>
            </a:xfrm>
            <a:prstGeom prst="line">
              <a:avLst/>
            </a:prstGeom>
            <a:noFill/>
            <a:ln w="28575" cap="rnd">
              <a:solidFill>
                <a:schemeClr val="accent2"/>
              </a:solidFill>
              <a:prstDash val="sysDot"/>
              <a:round/>
              <a:headEnd/>
              <a:tailEnd/>
            </a:ln>
            <a:effectLst/>
          </p:spPr>
          <p:txBody>
            <a:bodyPr wrap="none" anchor="ctr"/>
            <a:lstStyle/>
            <a:p>
              <a:endParaRPr lang="zh-CN" altLang="en-US"/>
            </a:p>
          </p:txBody>
        </p:sp>
        <p:sp>
          <p:nvSpPr>
            <p:cNvPr id="380038" name="Line 134"/>
            <p:cNvSpPr>
              <a:spLocks noChangeShapeType="1"/>
            </p:cNvSpPr>
            <p:nvPr/>
          </p:nvSpPr>
          <p:spPr bwMode="auto">
            <a:xfrm flipH="1">
              <a:off x="3388" y="3192"/>
              <a:ext cx="0" cy="291"/>
            </a:xfrm>
            <a:prstGeom prst="line">
              <a:avLst/>
            </a:prstGeom>
            <a:noFill/>
            <a:ln w="38100">
              <a:solidFill>
                <a:srgbClr val="FF3300"/>
              </a:solidFill>
              <a:round/>
              <a:headEnd/>
              <a:tailEnd/>
            </a:ln>
            <a:effectLst/>
          </p:spPr>
          <p:txBody>
            <a:bodyPr wrap="none" anchor="ctr"/>
            <a:lstStyle/>
            <a:p>
              <a:endParaRPr lang="zh-CN" altLang="en-US"/>
            </a:p>
          </p:txBody>
        </p:sp>
        <p:grpSp>
          <p:nvGrpSpPr>
            <p:cNvPr id="28" name="Group 135"/>
            <p:cNvGrpSpPr>
              <a:grpSpLocks/>
            </p:cNvGrpSpPr>
            <p:nvPr/>
          </p:nvGrpSpPr>
          <p:grpSpPr bwMode="auto">
            <a:xfrm>
              <a:off x="3018" y="3322"/>
              <a:ext cx="473" cy="288"/>
              <a:chOff x="3859" y="3514"/>
              <a:chExt cx="455" cy="288"/>
            </a:xfrm>
          </p:grpSpPr>
          <p:sp>
            <p:nvSpPr>
              <p:cNvPr id="380040" name="AutoShape 136"/>
              <p:cNvSpPr>
                <a:spLocks noChangeArrowheads="1"/>
              </p:cNvSpPr>
              <p:nvPr/>
            </p:nvSpPr>
            <p:spPr bwMode="auto">
              <a:xfrm>
                <a:off x="3859" y="3568"/>
                <a:ext cx="127" cy="145"/>
              </a:xfrm>
              <a:prstGeom prst="triangle">
                <a:avLst>
                  <a:gd name="adj" fmla="val 50000"/>
                </a:avLst>
              </a:prstGeom>
              <a:noFill/>
              <a:ln w="9525">
                <a:solidFill>
                  <a:srgbClr val="FF3300"/>
                </a:solidFill>
                <a:miter lim="800000"/>
                <a:headEnd/>
                <a:tailEnd/>
              </a:ln>
              <a:effectLst/>
            </p:spPr>
            <p:txBody>
              <a:bodyPr wrap="none" anchor="ctr"/>
              <a:lstStyle/>
              <a:p>
                <a:endParaRPr lang="zh-CN" altLang="en-US"/>
              </a:p>
            </p:txBody>
          </p:sp>
          <p:sp>
            <p:nvSpPr>
              <p:cNvPr id="380041" name="Text Box 137"/>
              <p:cNvSpPr txBox="1">
                <a:spLocks noChangeArrowheads="1"/>
              </p:cNvSpPr>
              <p:nvPr/>
            </p:nvSpPr>
            <p:spPr bwMode="auto">
              <a:xfrm>
                <a:off x="3969" y="3514"/>
                <a:ext cx="345" cy="288"/>
              </a:xfrm>
              <a:prstGeom prst="rect">
                <a:avLst/>
              </a:prstGeom>
              <a:noFill/>
              <a:ln w="9525">
                <a:noFill/>
                <a:miter lim="800000"/>
                <a:headEnd/>
                <a:tailEnd/>
              </a:ln>
              <a:effectLst/>
            </p:spPr>
            <p:txBody>
              <a:bodyPr>
                <a:spAutoFit/>
              </a:bodyPr>
              <a:lstStyle/>
              <a:p>
                <a:pPr>
                  <a:spcBef>
                    <a:spcPct val="50000"/>
                  </a:spcBef>
                </a:pPr>
                <a:r>
                  <a:rPr kumimoji="1" lang="en-US" altLang="zh-CN" sz="2400" b="1">
                    <a:solidFill>
                      <a:srgbClr val="FF3300"/>
                    </a:solidFill>
                    <a:latin typeface="Times New Roman" pitchFamily="18" charset="0"/>
                    <a:ea typeface="楷体_GB2312" pitchFamily="49" charset="-122"/>
                  </a:rPr>
                  <a:t>V</a:t>
                </a:r>
              </a:p>
            </p:txBody>
          </p:sp>
        </p:grpSp>
        <p:grpSp>
          <p:nvGrpSpPr>
            <p:cNvPr id="29" name="Group 138"/>
            <p:cNvGrpSpPr>
              <a:grpSpLocks/>
            </p:cNvGrpSpPr>
            <p:nvPr/>
          </p:nvGrpSpPr>
          <p:grpSpPr bwMode="auto">
            <a:xfrm>
              <a:off x="3407" y="3200"/>
              <a:ext cx="426" cy="280"/>
              <a:chOff x="822" y="3339"/>
              <a:chExt cx="426" cy="279"/>
            </a:xfrm>
          </p:grpSpPr>
          <p:sp>
            <p:nvSpPr>
              <p:cNvPr id="380043" name="Line 139"/>
              <p:cNvSpPr>
                <a:spLocks noChangeShapeType="1"/>
              </p:cNvSpPr>
              <p:nvPr/>
            </p:nvSpPr>
            <p:spPr bwMode="auto">
              <a:xfrm flipV="1">
                <a:off x="822" y="3576"/>
                <a:ext cx="27" cy="42"/>
              </a:xfrm>
              <a:prstGeom prst="line">
                <a:avLst/>
              </a:prstGeom>
              <a:noFill/>
              <a:ln w="38100">
                <a:solidFill>
                  <a:srgbClr val="FF3300"/>
                </a:solidFill>
                <a:round/>
                <a:headEnd/>
                <a:tailEnd/>
              </a:ln>
              <a:effectLst/>
            </p:spPr>
            <p:txBody>
              <a:bodyPr wrap="none" anchor="ctr"/>
              <a:lstStyle/>
              <a:p>
                <a:endParaRPr lang="zh-CN" altLang="en-US"/>
              </a:p>
            </p:txBody>
          </p:sp>
          <p:sp>
            <p:nvSpPr>
              <p:cNvPr id="380044" name="Line 140"/>
              <p:cNvSpPr>
                <a:spLocks noChangeShapeType="1"/>
              </p:cNvSpPr>
              <p:nvPr/>
            </p:nvSpPr>
            <p:spPr bwMode="auto">
              <a:xfrm flipV="1">
                <a:off x="849" y="3528"/>
                <a:ext cx="39" cy="51"/>
              </a:xfrm>
              <a:prstGeom prst="line">
                <a:avLst/>
              </a:prstGeom>
              <a:noFill/>
              <a:ln w="38100">
                <a:solidFill>
                  <a:srgbClr val="FF3300"/>
                </a:solidFill>
                <a:round/>
                <a:headEnd/>
                <a:tailEnd/>
              </a:ln>
              <a:effectLst/>
            </p:spPr>
            <p:txBody>
              <a:bodyPr wrap="none" anchor="ctr"/>
              <a:lstStyle/>
              <a:p>
                <a:endParaRPr lang="zh-CN" altLang="en-US"/>
              </a:p>
            </p:txBody>
          </p:sp>
          <p:sp>
            <p:nvSpPr>
              <p:cNvPr id="380045" name="Line 141"/>
              <p:cNvSpPr>
                <a:spLocks noChangeShapeType="1"/>
              </p:cNvSpPr>
              <p:nvPr/>
            </p:nvSpPr>
            <p:spPr bwMode="auto">
              <a:xfrm flipV="1">
                <a:off x="882" y="3510"/>
                <a:ext cx="27" cy="27"/>
              </a:xfrm>
              <a:prstGeom prst="line">
                <a:avLst/>
              </a:prstGeom>
              <a:noFill/>
              <a:ln w="38100">
                <a:solidFill>
                  <a:srgbClr val="FF3300"/>
                </a:solidFill>
                <a:round/>
                <a:headEnd/>
                <a:tailEnd/>
              </a:ln>
              <a:effectLst/>
            </p:spPr>
            <p:txBody>
              <a:bodyPr wrap="none" anchor="ctr"/>
              <a:lstStyle/>
              <a:p>
                <a:endParaRPr lang="zh-CN" altLang="en-US"/>
              </a:p>
            </p:txBody>
          </p:sp>
          <p:sp>
            <p:nvSpPr>
              <p:cNvPr id="380046" name="Line 142"/>
              <p:cNvSpPr>
                <a:spLocks noChangeShapeType="1"/>
              </p:cNvSpPr>
              <p:nvPr/>
            </p:nvSpPr>
            <p:spPr bwMode="auto">
              <a:xfrm flipV="1">
                <a:off x="906" y="3483"/>
                <a:ext cx="30" cy="30"/>
              </a:xfrm>
              <a:prstGeom prst="line">
                <a:avLst/>
              </a:prstGeom>
              <a:noFill/>
              <a:ln w="38100">
                <a:solidFill>
                  <a:srgbClr val="FF3300"/>
                </a:solidFill>
                <a:round/>
                <a:headEnd/>
                <a:tailEnd/>
              </a:ln>
              <a:effectLst/>
            </p:spPr>
            <p:txBody>
              <a:bodyPr wrap="none" anchor="ctr"/>
              <a:lstStyle/>
              <a:p>
                <a:endParaRPr lang="zh-CN" altLang="en-US"/>
              </a:p>
            </p:txBody>
          </p:sp>
          <p:sp>
            <p:nvSpPr>
              <p:cNvPr id="380047" name="Line 143"/>
              <p:cNvSpPr>
                <a:spLocks noChangeShapeType="1"/>
              </p:cNvSpPr>
              <p:nvPr/>
            </p:nvSpPr>
            <p:spPr bwMode="auto">
              <a:xfrm flipV="1">
                <a:off x="924" y="3459"/>
                <a:ext cx="36" cy="36"/>
              </a:xfrm>
              <a:prstGeom prst="line">
                <a:avLst/>
              </a:prstGeom>
              <a:noFill/>
              <a:ln w="38100">
                <a:solidFill>
                  <a:srgbClr val="FF3300"/>
                </a:solidFill>
                <a:round/>
                <a:headEnd/>
                <a:tailEnd/>
              </a:ln>
              <a:effectLst/>
            </p:spPr>
            <p:txBody>
              <a:bodyPr wrap="none" anchor="ctr"/>
              <a:lstStyle/>
              <a:p>
                <a:endParaRPr lang="zh-CN" altLang="en-US"/>
              </a:p>
            </p:txBody>
          </p:sp>
          <p:sp>
            <p:nvSpPr>
              <p:cNvPr id="380048" name="Line 144"/>
              <p:cNvSpPr>
                <a:spLocks noChangeShapeType="1"/>
              </p:cNvSpPr>
              <p:nvPr/>
            </p:nvSpPr>
            <p:spPr bwMode="auto">
              <a:xfrm flipV="1">
                <a:off x="954" y="3444"/>
                <a:ext cx="27" cy="21"/>
              </a:xfrm>
              <a:prstGeom prst="line">
                <a:avLst/>
              </a:prstGeom>
              <a:noFill/>
              <a:ln w="38100">
                <a:solidFill>
                  <a:srgbClr val="FF3300"/>
                </a:solidFill>
                <a:round/>
                <a:headEnd/>
                <a:tailEnd/>
              </a:ln>
              <a:effectLst/>
            </p:spPr>
            <p:txBody>
              <a:bodyPr wrap="none" anchor="ctr"/>
              <a:lstStyle/>
              <a:p>
                <a:endParaRPr lang="zh-CN" altLang="en-US"/>
              </a:p>
            </p:txBody>
          </p:sp>
          <p:sp>
            <p:nvSpPr>
              <p:cNvPr id="380049" name="Line 145"/>
              <p:cNvSpPr>
                <a:spLocks noChangeShapeType="1"/>
              </p:cNvSpPr>
              <p:nvPr/>
            </p:nvSpPr>
            <p:spPr bwMode="auto">
              <a:xfrm flipV="1">
                <a:off x="978" y="3429"/>
                <a:ext cx="24" cy="18"/>
              </a:xfrm>
              <a:prstGeom prst="line">
                <a:avLst/>
              </a:prstGeom>
              <a:noFill/>
              <a:ln w="38100">
                <a:solidFill>
                  <a:srgbClr val="FF3300"/>
                </a:solidFill>
                <a:round/>
                <a:headEnd/>
                <a:tailEnd/>
              </a:ln>
              <a:effectLst/>
            </p:spPr>
            <p:txBody>
              <a:bodyPr wrap="none" anchor="ctr"/>
              <a:lstStyle/>
              <a:p>
                <a:endParaRPr lang="zh-CN" altLang="en-US"/>
              </a:p>
            </p:txBody>
          </p:sp>
          <p:sp>
            <p:nvSpPr>
              <p:cNvPr id="380050" name="Line 146"/>
              <p:cNvSpPr>
                <a:spLocks noChangeShapeType="1"/>
              </p:cNvSpPr>
              <p:nvPr/>
            </p:nvSpPr>
            <p:spPr bwMode="auto">
              <a:xfrm flipV="1">
                <a:off x="996" y="3411"/>
                <a:ext cx="33" cy="24"/>
              </a:xfrm>
              <a:prstGeom prst="line">
                <a:avLst/>
              </a:prstGeom>
              <a:noFill/>
              <a:ln w="38100">
                <a:solidFill>
                  <a:srgbClr val="FF3300"/>
                </a:solidFill>
                <a:round/>
                <a:headEnd/>
                <a:tailEnd/>
              </a:ln>
              <a:effectLst/>
            </p:spPr>
            <p:txBody>
              <a:bodyPr wrap="none" anchor="ctr"/>
              <a:lstStyle/>
              <a:p>
                <a:endParaRPr lang="zh-CN" altLang="en-US"/>
              </a:p>
            </p:txBody>
          </p:sp>
          <p:sp>
            <p:nvSpPr>
              <p:cNvPr id="380051" name="Line 147"/>
              <p:cNvSpPr>
                <a:spLocks noChangeShapeType="1"/>
              </p:cNvSpPr>
              <p:nvPr/>
            </p:nvSpPr>
            <p:spPr bwMode="auto">
              <a:xfrm flipV="1">
                <a:off x="1020" y="3399"/>
                <a:ext cx="27" cy="21"/>
              </a:xfrm>
              <a:prstGeom prst="line">
                <a:avLst/>
              </a:prstGeom>
              <a:noFill/>
              <a:ln w="38100">
                <a:solidFill>
                  <a:srgbClr val="FF3300"/>
                </a:solidFill>
                <a:round/>
                <a:headEnd/>
                <a:tailEnd/>
              </a:ln>
              <a:effectLst/>
            </p:spPr>
            <p:txBody>
              <a:bodyPr wrap="none" anchor="ctr"/>
              <a:lstStyle/>
              <a:p>
                <a:endParaRPr lang="zh-CN" altLang="en-US"/>
              </a:p>
            </p:txBody>
          </p:sp>
          <p:sp>
            <p:nvSpPr>
              <p:cNvPr id="380052" name="Line 148"/>
              <p:cNvSpPr>
                <a:spLocks noChangeShapeType="1"/>
              </p:cNvSpPr>
              <p:nvPr/>
            </p:nvSpPr>
            <p:spPr bwMode="auto">
              <a:xfrm flipV="1">
                <a:off x="1038" y="3387"/>
                <a:ext cx="36" cy="21"/>
              </a:xfrm>
              <a:prstGeom prst="line">
                <a:avLst/>
              </a:prstGeom>
              <a:noFill/>
              <a:ln w="38100">
                <a:solidFill>
                  <a:srgbClr val="FF3300"/>
                </a:solidFill>
                <a:round/>
                <a:headEnd/>
                <a:tailEnd/>
              </a:ln>
              <a:effectLst/>
            </p:spPr>
            <p:txBody>
              <a:bodyPr wrap="none" anchor="ctr"/>
              <a:lstStyle/>
              <a:p>
                <a:endParaRPr lang="zh-CN" altLang="en-US"/>
              </a:p>
            </p:txBody>
          </p:sp>
          <p:sp>
            <p:nvSpPr>
              <p:cNvPr id="380053" name="Line 149"/>
              <p:cNvSpPr>
                <a:spLocks noChangeShapeType="1"/>
              </p:cNvSpPr>
              <p:nvPr/>
            </p:nvSpPr>
            <p:spPr bwMode="auto">
              <a:xfrm flipV="1">
                <a:off x="1062" y="3375"/>
                <a:ext cx="39" cy="18"/>
              </a:xfrm>
              <a:prstGeom prst="line">
                <a:avLst/>
              </a:prstGeom>
              <a:noFill/>
              <a:ln w="38100">
                <a:solidFill>
                  <a:srgbClr val="FF3300"/>
                </a:solidFill>
                <a:round/>
                <a:headEnd/>
                <a:tailEnd/>
              </a:ln>
              <a:effectLst/>
            </p:spPr>
            <p:txBody>
              <a:bodyPr wrap="none" anchor="ctr"/>
              <a:lstStyle/>
              <a:p>
                <a:endParaRPr lang="zh-CN" altLang="en-US"/>
              </a:p>
            </p:txBody>
          </p:sp>
          <p:sp>
            <p:nvSpPr>
              <p:cNvPr id="380054" name="Line 150"/>
              <p:cNvSpPr>
                <a:spLocks noChangeShapeType="1"/>
              </p:cNvSpPr>
              <p:nvPr/>
            </p:nvSpPr>
            <p:spPr bwMode="auto">
              <a:xfrm flipV="1">
                <a:off x="1092" y="3369"/>
                <a:ext cx="36" cy="12"/>
              </a:xfrm>
              <a:prstGeom prst="line">
                <a:avLst/>
              </a:prstGeom>
              <a:noFill/>
              <a:ln w="38100">
                <a:solidFill>
                  <a:srgbClr val="FF3300"/>
                </a:solidFill>
                <a:round/>
                <a:headEnd/>
                <a:tailEnd/>
              </a:ln>
              <a:effectLst/>
            </p:spPr>
            <p:txBody>
              <a:bodyPr wrap="none" anchor="ctr"/>
              <a:lstStyle/>
              <a:p>
                <a:endParaRPr lang="zh-CN" altLang="en-US"/>
              </a:p>
            </p:txBody>
          </p:sp>
          <p:sp>
            <p:nvSpPr>
              <p:cNvPr id="380055" name="Line 151"/>
              <p:cNvSpPr>
                <a:spLocks noChangeShapeType="1"/>
              </p:cNvSpPr>
              <p:nvPr/>
            </p:nvSpPr>
            <p:spPr bwMode="auto">
              <a:xfrm flipV="1">
                <a:off x="1116" y="3357"/>
                <a:ext cx="36" cy="15"/>
              </a:xfrm>
              <a:prstGeom prst="line">
                <a:avLst/>
              </a:prstGeom>
              <a:noFill/>
              <a:ln w="38100">
                <a:solidFill>
                  <a:srgbClr val="FF3300"/>
                </a:solidFill>
                <a:round/>
                <a:headEnd/>
                <a:tailEnd/>
              </a:ln>
              <a:effectLst/>
            </p:spPr>
            <p:txBody>
              <a:bodyPr wrap="none" anchor="ctr"/>
              <a:lstStyle/>
              <a:p>
                <a:endParaRPr lang="zh-CN" altLang="en-US"/>
              </a:p>
            </p:txBody>
          </p:sp>
          <p:sp>
            <p:nvSpPr>
              <p:cNvPr id="380056" name="Line 152"/>
              <p:cNvSpPr>
                <a:spLocks noChangeShapeType="1"/>
              </p:cNvSpPr>
              <p:nvPr/>
            </p:nvSpPr>
            <p:spPr bwMode="auto">
              <a:xfrm flipV="1">
                <a:off x="1140" y="3351"/>
                <a:ext cx="45" cy="15"/>
              </a:xfrm>
              <a:prstGeom prst="line">
                <a:avLst/>
              </a:prstGeom>
              <a:noFill/>
              <a:ln w="38100">
                <a:solidFill>
                  <a:srgbClr val="FF3300"/>
                </a:solidFill>
                <a:round/>
                <a:headEnd/>
                <a:tailEnd/>
              </a:ln>
              <a:effectLst/>
            </p:spPr>
            <p:txBody>
              <a:bodyPr wrap="none" anchor="ctr"/>
              <a:lstStyle/>
              <a:p>
                <a:endParaRPr lang="zh-CN" altLang="en-US"/>
              </a:p>
            </p:txBody>
          </p:sp>
          <p:sp>
            <p:nvSpPr>
              <p:cNvPr id="380057" name="Line 153"/>
              <p:cNvSpPr>
                <a:spLocks noChangeShapeType="1"/>
              </p:cNvSpPr>
              <p:nvPr/>
            </p:nvSpPr>
            <p:spPr bwMode="auto">
              <a:xfrm flipV="1">
                <a:off x="1167" y="3342"/>
                <a:ext cx="48" cy="15"/>
              </a:xfrm>
              <a:prstGeom prst="line">
                <a:avLst/>
              </a:prstGeom>
              <a:noFill/>
              <a:ln w="38100">
                <a:solidFill>
                  <a:srgbClr val="FF3300"/>
                </a:solidFill>
                <a:round/>
                <a:headEnd/>
                <a:tailEnd/>
              </a:ln>
              <a:effectLst/>
            </p:spPr>
            <p:txBody>
              <a:bodyPr wrap="none" anchor="ctr"/>
              <a:lstStyle/>
              <a:p>
                <a:endParaRPr lang="zh-CN" altLang="en-US"/>
              </a:p>
            </p:txBody>
          </p:sp>
          <p:sp>
            <p:nvSpPr>
              <p:cNvPr id="380058" name="Line 154"/>
              <p:cNvSpPr>
                <a:spLocks noChangeShapeType="1"/>
              </p:cNvSpPr>
              <p:nvPr/>
            </p:nvSpPr>
            <p:spPr bwMode="auto">
              <a:xfrm flipV="1">
                <a:off x="1191" y="3339"/>
                <a:ext cx="57" cy="12"/>
              </a:xfrm>
              <a:prstGeom prst="line">
                <a:avLst/>
              </a:prstGeom>
              <a:noFill/>
              <a:ln w="38100">
                <a:solidFill>
                  <a:srgbClr val="FF3300"/>
                </a:solidFill>
                <a:round/>
                <a:headEnd/>
                <a:tailEnd/>
              </a:ln>
              <a:effectLst/>
            </p:spPr>
            <p:txBody>
              <a:bodyPr wrap="none" anchor="ctr"/>
              <a:lstStyle/>
              <a:p>
                <a:endParaRPr lang="zh-CN" altLang="en-US"/>
              </a:p>
            </p:txBody>
          </p:sp>
        </p:grpSp>
      </p:grpSp>
      <p:grpSp>
        <p:nvGrpSpPr>
          <p:cNvPr id="30" name="Group 155"/>
          <p:cNvGrpSpPr>
            <a:grpSpLocks/>
          </p:cNvGrpSpPr>
          <p:nvPr/>
        </p:nvGrpSpPr>
        <p:grpSpPr bwMode="auto">
          <a:xfrm>
            <a:off x="7152218" y="4090988"/>
            <a:ext cx="1921933" cy="488950"/>
            <a:chOff x="3379" y="2552"/>
            <a:chExt cx="908" cy="308"/>
          </a:xfrm>
        </p:grpSpPr>
        <p:sp>
          <p:nvSpPr>
            <p:cNvPr id="380060" name="Line 156"/>
            <p:cNvSpPr>
              <a:spLocks noChangeShapeType="1"/>
            </p:cNvSpPr>
            <p:nvPr/>
          </p:nvSpPr>
          <p:spPr bwMode="auto">
            <a:xfrm>
              <a:off x="3379" y="2840"/>
              <a:ext cx="454" cy="0"/>
            </a:xfrm>
            <a:prstGeom prst="line">
              <a:avLst/>
            </a:prstGeom>
            <a:noFill/>
            <a:ln w="57150">
              <a:noFill/>
              <a:round/>
              <a:headEnd type="arrow" w="med" len="med"/>
              <a:tailEnd type="arrow" w="med" len="med"/>
            </a:ln>
            <a:effectLst/>
          </p:spPr>
          <p:txBody>
            <a:bodyPr wrap="none" lIns="90000" tIns="46800" rIns="90000" bIns="46800">
              <a:spAutoFit/>
            </a:bodyPr>
            <a:lstStyle/>
            <a:p>
              <a:endParaRPr lang="zh-CN" altLang="en-US"/>
            </a:p>
          </p:txBody>
        </p:sp>
        <p:sp>
          <p:nvSpPr>
            <p:cNvPr id="380061" name="Line 157"/>
            <p:cNvSpPr>
              <a:spLocks noChangeShapeType="1"/>
            </p:cNvSpPr>
            <p:nvPr/>
          </p:nvSpPr>
          <p:spPr bwMode="auto">
            <a:xfrm>
              <a:off x="3833" y="2840"/>
              <a:ext cx="454" cy="0"/>
            </a:xfrm>
            <a:prstGeom prst="line">
              <a:avLst/>
            </a:prstGeom>
            <a:noFill/>
            <a:ln w="57150">
              <a:noFill/>
              <a:round/>
              <a:headEnd type="arrow" w="med" len="med"/>
              <a:tailEnd type="arrow" w="med" len="med"/>
            </a:ln>
            <a:effectLst/>
          </p:spPr>
          <p:txBody>
            <a:bodyPr wrap="none" lIns="90000" tIns="46800" rIns="90000" bIns="46800">
              <a:spAutoFit/>
            </a:bodyPr>
            <a:lstStyle/>
            <a:p>
              <a:endParaRPr lang="zh-CN" altLang="en-US"/>
            </a:p>
          </p:txBody>
        </p:sp>
        <p:sp>
          <p:nvSpPr>
            <p:cNvPr id="380062" name="Text Box 158"/>
            <p:cNvSpPr txBox="1">
              <a:spLocks noChangeArrowheads="1"/>
            </p:cNvSpPr>
            <p:nvPr/>
          </p:nvSpPr>
          <p:spPr bwMode="auto">
            <a:xfrm>
              <a:off x="3470" y="2552"/>
              <a:ext cx="231" cy="292"/>
            </a:xfrm>
            <a:prstGeom prst="rect">
              <a:avLst/>
            </a:prstGeom>
            <a:noFill/>
            <a:ln w="57150">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T</a:t>
              </a:r>
              <a:r>
                <a:rPr kumimoji="1" lang="en-US" altLang="zh-CN" sz="2400" b="1" baseline="-22000">
                  <a:solidFill>
                    <a:srgbClr val="CC3300"/>
                  </a:solidFill>
                  <a:latin typeface="Times New Roman" pitchFamily="18" charset="0"/>
                </a:rPr>
                <a:t>1</a:t>
              </a:r>
            </a:p>
          </p:txBody>
        </p:sp>
        <p:sp>
          <p:nvSpPr>
            <p:cNvPr id="380063" name="Text Box 159"/>
            <p:cNvSpPr txBox="1">
              <a:spLocks noChangeArrowheads="1"/>
            </p:cNvSpPr>
            <p:nvPr/>
          </p:nvSpPr>
          <p:spPr bwMode="auto">
            <a:xfrm>
              <a:off x="3935" y="2568"/>
              <a:ext cx="231" cy="292"/>
            </a:xfrm>
            <a:prstGeom prst="rect">
              <a:avLst/>
            </a:prstGeom>
            <a:noFill/>
            <a:ln w="57150">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T</a:t>
              </a:r>
              <a:r>
                <a:rPr kumimoji="1" lang="en-US" altLang="zh-CN" sz="2400" b="1" baseline="-22000">
                  <a:solidFill>
                    <a:srgbClr val="CC3300"/>
                  </a:solidFill>
                  <a:latin typeface="Times New Roman" pitchFamily="18" charset="0"/>
                </a:rPr>
                <a:t>2</a:t>
              </a:r>
            </a:p>
          </p:txBody>
        </p:sp>
      </p:grpSp>
      <p:sp>
        <p:nvSpPr>
          <p:cNvPr id="380064" name="Rectangle 160"/>
          <p:cNvSpPr>
            <a:spLocks noChangeArrowheads="1"/>
          </p:cNvSpPr>
          <p:nvPr/>
        </p:nvSpPr>
        <p:spPr bwMode="auto">
          <a:xfrm>
            <a:off x="719667" y="5876925"/>
            <a:ext cx="2844800"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CC3300"/>
                </a:solidFill>
                <a:latin typeface="Times New Roman" pitchFamily="18" charset="0"/>
              </a:rPr>
              <a:t>振荡周期</a:t>
            </a:r>
            <a:r>
              <a:rPr kumimoji="1" lang="en-US" altLang="zh-CN" sz="2400" b="1">
                <a:solidFill>
                  <a:srgbClr val="CC3300"/>
                </a:solidFill>
                <a:latin typeface="Times New Roman" pitchFamily="18" charset="0"/>
              </a:rPr>
              <a:t>T:</a:t>
            </a:r>
          </a:p>
        </p:txBody>
      </p:sp>
      <p:grpSp>
        <p:nvGrpSpPr>
          <p:cNvPr id="31" name="Group 161"/>
          <p:cNvGrpSpPr>
            <a:grpSpLocks/>
          </p:cNvGrpSpPr>
          <p:nvPr/>
        </p:nvGrpSpPr>
        <p:grpSpPr bwMode="auto">
          <a:xfrm>
            <a:off x="6288617" y="765175"/>
            <a:ext cx="3062816" cy="3035301"/>
            <a:chOff x="2971" y="482"/>
            <a:chExt cx="1447" cy="1912"/>
          </a:xfrm>
        </p:grpSpPr>
        <p:sp>
          <p:nvSpPr>
            <p:cNvPr id="380066" name="Freeform 162"/>
            <p:cNvSpPr>
              <a:spLocks/>
            </p:cNvSpPr>
            <p:nvPr/>
          </p:nvSpPr>
          <p:spPr bwMode="auto">
            <a:xfrm>
              <a:off x="3379" y="482"/>
              <a:ext cx="86" cy="234"/>
            </a:xfrm>
            <a:custGeom>
              <a:avLst/>
              <a:gdLst/>
              <a:ahLst/>
              <a:cxnLst>
                <a:cxn ang="0">
                  <a:pos x="0" y="99"/>
                </a:cxn>
                <a:cxn ang="0">
                  <a:pos x="90" y="54"/>
                </a:cxn>
                <a:cxn ang="0">
                  <a:pos x="317" y="8"/>
                </a:cxn>
                <a:cxn ang="0">
                  <a:pos x="453" y="8"/>
                </a:cxn>
              </a:cxnLst>
              <a:rect l="0" t="0" r="r" b="b"/>
              <a:pathLst>
                <a:path w="453" h="99">
                  <a:moveTo>
                    <a:pt x="0" y="99"/>
                  </a:moveTo>
                  <a:cubicBezTo>
                    <a:pt x="18" y="84"/>
                    <a:pt x="37" y="69"/>
                    <a:pt x="90" y="54"/>
                  </a:cubicBezTo>
                  <a:cubicBezTo>
                    <a:pt x="143" y="39"/>
                    <a:pt x="257" y="16"/>
                    <a:pt x="317" y="8"/>
                  </a:cubicBezTo>
                  <a:cubicBezTo>
                    <a:pt x="377" y="0"/>
                    <a:pt x="430" y="8"/>
                    <a:pt x="453" y="8"/>
                  </a:cubicBezTo>
                </a:path>
              </a:pathLst>
            </a:custGeom>
            <a:noFill/>
            <a:ln w="38100" cap="flat" cmpd="sng">
              <a:solidFill>
                <a:srgbClr val="0033CC"/>
              </a:solidFill>
              <a:prstDash val="solid"/>
              <a:round/>
              <a:headEnd/>
              <a:tailEnd/>
            </a:ln>
            <a:effectLst/>
          </p:spPr>
          <p:txBody>
            <a:bodyPr wrap="none" lIns="90000" tIns="46800" rIns="90000" bIns="46800">
              <a:spAutoFit/>
            </a:bodyPr>
            <a:lstStyle/>
            <a:p>
              <a:endParaRPr lang="zh-CN" altLang="en-US"/>
            </a:p>
          </p:txBody>
        </p:sp>
        <p:sp>
          <p:nvSpPr>
            <p:cNvPr id="380067" name="Freeform 163"/>
            <p:cNvSpPr>
              <a:spLocks/>
            </p:cNvSpPr>
            <p:nvPr/>
          </p:nvSpPr>
          <p:spPr bwMode="auto">
            <a:xfrm>
              <a:off x="4332" y="527"/>
              <a:ext cx="86" cy="234"/>
            </a:xfrm>
            <a:custGeom>
              <a:avLst/>
              <a:gdLst/>
              <a:ahLst/>
              <a:cxnLst>
                <a:cxn ang="0">
                  <a:pos x="0" y="99"/>
                </a:cxn>
                <a:cxn ang="0">
                  <a:pos x="90" y="54"/>
                </a:cxn>
                <a:cxn ang="0">
                  <a:pos x="317" y="8"/>
                </a:cxn>
                <a:cxn ang="0">
                  <a:pos x="453" y="8"/>
                </a:cxn>
              </a:cxnLst>
              <a:rect l="0" t="0" r="r" b="b"/>
              <a:pathLst>
                <a:path w="453" h="99">
                  <a:moveTo>
                    <a:pt x="0" y="99"/>
                  </a:moveTo>
                  <a:cubicBezTo>
                    <a:pt x="18" y="84"/>
                    <a:pt x="37" y="69"/>
                    <a:pt x="90" y="54"/>
                  </a:cubicBezTo>
                  <a:cubicBezTo>
                    <a:pt x="143" y="39"/>
                    <a:pt x="257" y="16"/>
                    <a:pt x="317" y="8"/>
                  </a:cubicBezTo>
                  <a:cubicBezTo>
                    <a:pt x="377" y="0"/>
                    <a:pt x="430" y="8"/>
                    <a:pt x="453" y="8"/>
                  </a:cubicBezTo>
                </a:path>
              </a:pathLst>
            </a:custGeom>
            <a:noFill/>
            <a:ln w="38100" cap="flat" cmpd="sng">
              <a:solidFill>
                <a:srgbClr val="0033CC"/>
              </a:solidFill>
              <a:prstDash val="solid"/>
              <a:round/>
              <a:headEnd/>
              <a:tailEnd/>
            </a:ln>
            <a:effectLst/>
          </p:spPr>
          <p:txBody>
            <a:bodyPr wrap="none" lIns="90000" tIns="46800" rIns="90000" bIns="46800">
              <a:spAutoFit/>
            </a:bodyPr>
            <a:lstStyle/>
            <a:p>
              <a:endParaRPr lang="zh-CN" altLang="en-US"/>
            </a:p>
          </p:txBody>
        </p:sp>
        <p:sp>
          <p:nvSpPr>
            <p:cNvPr id="380068" name="Freeform 164"/>
            <p:cNvSpPr>
              <a:spLocks/>
            </p:cNvSpPr>
            <p:nvPr/>
          </p:nvSpPr>
          <p:spPr bwMode="auto">
            <a:xfrm>
              <a:off x="2971" y="1298"/>
              <a:ext cx="408" cy="234"/>
            </a:xfrm>
            <a:custGeom>
              <a:avLst/>
              <a:gdLst/>
              <a:ahLst/>
              <a:cxnLst>
                <a:cxn ang="0">
                  <a:pos x="0" y="99"/>
                </a:cxn>
                <a:cxn ang="0">
                  <a:pos x="90" y="54"/>
                </a:cxn>
                <a:cxn ang="0">
                  <a:pos x="317" y="8"/>
                </a:cxn>
                <a:cxn ang="0">
                  <a:pos x="453" y="8"/>
                </a:cxn>
              </a:cxnLst>
              <a:rect l="0" t="0" r="r" b="b"/>
              <a:pathLst>
                <a:path w="453" h="99">
                  <a:moveTo>
                    <a:pt x="0" y="99"/>
                  </a:moveTo>
                  <a:cubicBezTo>
                    <a:pt x="18" y="84"/>
                    <a:pt x="37" y="69"/>
                    <a:pt x="90" y="54"/>
                  </a:cubicBezTo>
                  <a:cubicBezTo>
                    <a:pt x="143" y="39"/>
                    <a:pt x="257" y="16"/>
                    <a:pt x="317" y="8"/>
                  </a:cubicBezTo>
                  <a:cubicBezTo>
                    <a:pt x="377" y="0"/>
                    <a:pt x="430" y="8"/>
                    <a:pt x="453" y="8"/>
                  </a:cubicBezTo>
                </a:path>
              </a:pathLst>
            </a:custGeom>
            <a:noFill/>
            <a:ln w="38100" cap="flat" cmpd="sng">
              <a:solidFill>
                <a:srgbClr val="0033CC"/>
              </a:solidFill>
              <a:prstDash val="solid"/>
              <a:round/>
              <a:headEnd/>
              <a:tailEnd/>
            </a:ln>
            <a:effectLst/>
          </p:spPr>
          <p:txBody>
            <a:bodyPr lIns="90000" tIns="46800" rIns="90000" bIns="46800">
              <a:spAutoFit/>
            </a:bodyPr>
            <a:lstStyle/>
            <a:p>
              <a:endParaRPr lang="zh-CN" altLang="en-US"/>
            </a:p>
          </p:txBody>
        </p:sp>
        <p:sp>
          <p:nvSpPr>
            <p:cNvPr id="380069" name="Freeform 165"/>
            <p:cNvSpPr>
              <a:spLocks/>
            </p:cNvSpPr>
            <p:nvPr/>
          </p:nvSpPr>
          <p:spPr bwMode="auto">
            <a:xfrm>
              <a:off x="3833" y="1290"/>
              <a:ext cx="86" cy="234"/>
            </a:xfrm>
            <a:custGeom>
              <a:avLst/>
              <a:gdLst/>
              <a:ahLst/>
              <a:cxnLst>
                <a:cxn ang="0">
                  <a:pos x="0" y="99"/>
                </a:cxn>
                <a:cxn ang="0">
                  <a:pos x="90" y="54"/>
                </a:cxn>
                <a:cxn ang="0">
                  <a:pos x="317" y="8"/>
                </a:cxn>
                <a:cxn ang="0">
                  <a:pos x="453" y="8"/>
                </a:cxn>
              </a:cxnLst>
              <a:rect l="0" t="0" r="r" b="b"/>
              <a:pathLst>
                <a:path w="453" h="99">
                  <a:moveTo>
                    <a:pt x="0" y="99"/>
                  </a:moveTo>
                  <a:cubicBezTo>
                    <a:pt x="18" y="84"/>
                    <a:pt x="37" y="69"/>
                    <a:pt x="90" y="54"/>
                  </a:cubicBezTo>
                  <a:cubicBezTo>
                    <a:pt x="143" y="39"/>
                    <a:pt x="257" y="16"/>
                    <a:pt x="317" y="8"/>
                  </a:cubicBezTo>
                  <a:cubicBezTo>
                    <a:pt x="377" y="0"/>
                    <a:pt x="430" y="8"/>
                    <a:pt x="453" y="8"/>
                  </a:cubicBezTo>
                </a:path>
              </a:pathLst>
            </a:custGeom>
            <a:noFill/>
            <a:ln w="38100" cap="flat" cmpd="sng">
              <a:solidFill>
                <a:srgbClr val="0033CC"/>
              </a:solidFill>
              <a:prstDash val="solid"/>
              <a:round/>
              <a:headEnd/>
              <a:tailEnd/>
            </a:ln>
            <a:effectLst/>
          </p:spPr>
          <p:txBody>
            <a:bodyPr wrap="none" lIns="90000" tIns="46800" rIns="90000" bIns="46800">
              <a:spAutoFit/>
            </a:bodyPr>
            <a:lstStyle/>
            <a:p>
              <a:endParaRPr lang="zh-CN" altLang="en-US"/>
            </a:p>
          </p:txBody>
        </p:sp>
        <p:sp>
          <p:nvSpPr>
            <p:cNvPr id="380070" name="Freeform 166"/>
            <p:cNvSpPr>
              <a:spLocks/>
            </p:cNvSpPr>
            <p:nvPr/>
          </p:nvSpPr>
          <p:spPr bwMode="auto">
            <a:xfrm>
              <a:off x="3379" y="2160"/>
              <a:ext cx="86" cy="234"/>
            </a:xfrm>
            <a:custGeom>
              <a:avLst/>
              <a:gdLst/>
              <a:ahLst/>
              <a:cxnLst>
                <a:cxn ang="0">
                  <a:pos x="0" y="99"/>
                </a:cxn>
                <a:cxn ang="0">
                  <a:pos x="90" y="54"/>
                </a:cxn>
                <a:cxn ang="0">
                  <a:pos x="317" y="8"/>
                </a:cxn>
                <a:cxn ang="0">
                  <a:pos x="453" y="8"/>
                </a:cxn>
              </a:cxnLst>
              <a:rect l="0" t="0" r="r" b="b"/>
              <a:pathLst>
                <a:path w="453" h="99">
                  <a:moveTo>
                    <a:pt x="0" y="99"/>
                  </a:moveTo>
                  <a:cubicBezTo>
                    <a:pt x="18" y="84"/>
                    <a:pt x="37" y="69"/>
                    <a:pt x="90" y="54"/>
                  </a:cubicBezTo>
                  <a:cubicBezTo>
                    <a:pt x="143" y="39"/>
                    <a:pt x="257" y="16"/>
                    <a:pt x="317" y="8"/>
                  </a:cubicBezTo>
                  <a:cubicBezTo>
                    <a:pt x="377" y="0"/>
                    <a:pt x="430" y="8"/>
                    <a:pt x="453" y="8"/>
                  </a:cubicBezTo>
                </a:path>
              </a:pathLst>
            </a:custGeom>
            <a:noFill/>
            <a:ln w="38100" cap="flat" cmpd="sng">
              <a:solidFill>
                <a:srgbClr val="0033CC"/>
              </a:solidFill>
              <a:prstDash val="solid"/>
              <a:round/>
              <a:headEnd/>
              <a:tailEnd/>
            </a:ln>
            <a:effectLst/>
          </p:spPr>
          <p:txBody>
            <a:bodyPr wrap="none" lIns="90000" tIns="46800" rIns="90000" bIns="46800">
              <a:spAutoFit/>
            </a:bodyPr>
            <a:lstStyle/>
            <a:p>
              <a:endParaRPr lang="zh-CN" altLang="en-US"/>
            </a:p>
          </p:txBody>
        </p:sp>
        <p:sp>
          <p:nvSpPr>
            <p:cNvPr id="380071" name="Freeform 167"/>
            <p:cNvSpPr>
              <a:spLocks/>
            </p:cNvSpPr>
            <p:nvPr/>
          </p:nvSpPr>
          <p:spPr bwMode="auto">
            <a:xfrm>
              <a:off x="4286" y="2160"/>
              <a:ext cx="86" cy="234"/>
            </a:xfrm>
            <a:custGeom>
              <a:avLst/>
              <a:gdLst/>
              <a:ahLst/>
              <a:cxnLst>
                <a:cxn ang="0">
                  <a:pos x="0" y="99"/>
                </a:cxn>
                <a:cxn ang="0">
                  <a:pos x="90" y="54"/>
                </a:cxn>
                <a:cxn ang="0">
                  <a:pos x="317" y="8"/>
                </a:cxn>
                <a:cxn ang="0">
                  <a:pos x="453" y="8"/>
                </a:cxn>
              </a:cxnLst>
              <a:rect l="0" t="0" r="r" b="b"/>
              <a:pathLst>
                <a:path w="453" h="99">
                  <a:moveTo>
                    <a:pt x="0" y="99"/>
                  </a:moveTo>
                  <a:cubicBezTo>
                    <a:pt x="18" y="84"/>
                    <a:pt x="37" y="69"/>
                    <a:pt x="90" y="54"/>
                  </a:cubicBezTo>
                  <a:cubicBezTo>
                    <a:pt x="143" y="39"/>
                    <a:pt x="257" y="16"/>
                    <a:pt x="317" y="8"/>
                  </a:cubicBezTo>
                  <a:cubicBezTo>
                    <a:pt x="377" y="0"/>
                    <a:pt x="430" y="8"/>
                    <a:pt x="453" y="8"/>
                  </a:cubicBezTo>
                </a:path>
              </a:pathLst>
            </a:custGeom>
            <a:noFill/>
            <a:ln w="38100" cap="flat" cmpd="sng">
              <a:solidFill>
                <a:srgbClr val="0033CC"/>
              </a:solidFill>
              <a:prstDash val="solid"/>
              <a:round/>
              <a:headEnd/>
              <a:tailEnd/>
            </a:ln>
            <a:effectLst/>
          </p:spPr>
          <p:txBody>
            <a:bodyPr wrap="none" lIns="90000" tIns="46800" rIns="90000" bIns="46800">
              <a:sp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79978"/>
                                        </p:tgtEl>
                                        <p:attrNameLst>
                                          <p:attrName>style.visibility</p:attrName>
                                        </p:attrNameLst>
                                      </p:cBhvr>
                                      <p:to>
                                        <p:strVal val="visible"/>
                                      </p:to>
                                    </p:set>
                                    <p:animEffect transition="in" filter="blinds(horizontal)">
                                      <p:cBhvr>
                                        <p:cTn id="21" dur="500"/>
                                        <p:tgtEl>
                                          <p:spTgt spid="379978"/>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80064"/>
                                        </p:tgtEl>
                                        <p:attrNameLst>
                                          <p:attrName>style.visibility</p:attrName>
                                        </p:attrNameLst>
                                      </p:cBhvr>
                                      <p:to>
                                        <p:strVal val="visible"/>
                                      </p:to>
                                    </p:set>
                                    <p:animEffect transition="in" filter="blinds(horizontal)">
                                      <p:cBhvr>
                                        <p:cTn id="34" dur="500"/>
                                        <p:tgtEl>
                                          <p:spTgt spid="380064"/>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37"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0"/>
                                        </p:tgtEl>
                                        <p:attrNameLst>
                                          <p:attrName>style.visibility</p:attrName>
                                        </p:attrNameLst>
                                      </p:cBhvr>
                                      <p:to>
                                        <p:strVal val="visible"/>
                                      </p:to>
                                    </p:set>
                                  </p:childTnLst>
                                </p:cTn>
                              </p:par>
                            </p:childTnLst>
                          </p:cTn>
                        </p:par>
                        <p:par>
                          <p:cTn id="44" fill="hold">
                            <p:stCondLst>
                              <p:cond delay="0"/>
                            </p:stCondLst>
                            <p:childTnLst>
                              <p:par>
                                <p:cTn id="45" presetID="2" presetClass="entr" presetSubtype="4" fill="hold" grpId="0" nodeType="afterEffect">
                                  <p:stCondLst>
                                    <p:cond delay="0"/>
                                  </p:stCondLst>
                                  <p:childTnLst>
                                    <p:set>
                                      <p:cBhvr>
                                        <p:cTn id="46" dur="1" fill="hold">
                                          <p:stCondLst>
                                            <p:cond delay="0"/>
                                          </p:stCondLst>
                                        </p:cTn>
                                        <p:tgtEl>
                                          <p:spTgt spid="379913"/>
                                        </p:tgtEl>
                                        <p:attrNameLst>
                                          <p:attrName>style.visibility</p:attrName>
                                        </p:attrNameLst>
                                      </p:cBhvr>
                                      <p:to>
                                        <p:strVal val="visible"/>
                                      </p:to>
                                    </p:set>
                                    <p:anim calcmode="lin" valueType="num">
                                      <p:cBhvr additive="base">
                                        <p:cTn id="47" dur="500" fill="hold"/>
                                        <p:tgtEl>
                                          <p:spTgt spid="379913"/>
                                        </p:tgtEl>
                                        <p:attrNameLst>
                                          <p:attrName>ppt_x</p:attrName>
                                        </p:attrNameLst>
                                      </p:cBhvr>
                                      <p:tavLst>
                                        <p:tav tm="0">
                                          <p:val>
                                            <p:strVal val="#ppt_x"/>
                                          </p:val>
                                        </p:tav>
                                        <p:tav tm="100000">
                                          <p:val>
                                            <p:strVal val="#ppt_x"/>
                                          </p:val>
                                        </p:tav>
                                      </p:tavLst>
                                    </p:anim>
                                    <p:anim calcmode="lin" valueType="num">
                                      <p:cBhvr additive="base">
                                        <p:cTn id="48" dur="500" fill="hold"/>
                                        <p:tgtEl>
                                          <p:spTgt spid="3799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13" grpId="0" autoUpdateAnimBg="0"/>
      <p:bldP spid="379978" grpId="0"/>
      <p:bldP spid="380064"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4"/>
          <p:cNvSpPr>
            <a:spLocks noGrp="1"/>
          </p:cNvSpPr>
          <p:nvPr>
            <p:ph type="sldNum" sz="quarter" idx="11"/>
          </p:nvPr>
        </p:nvSpPr>
        <p:spPr/>
        <p:txBody>
          <a:bodyPr/>
          <a:lstStyle/>
          <a:p>
            <a:fld id="{DE6EE730-47A1-4880-AA60-380BF1F967A1}" type="slidenum">
              <a:rPr lang="en-US" altLang="zh-CN"/>
              <a:pPr/>
              <a:t>54</a:t>
            </a:fld>
            <a:endParaRPr lang="en-US" altLang="zh-CN"/>
          </a:p>
        </p:txBody>
      </p:sp>
      <p:sp>
        <p:nvSpPr>
          <p:cNvPr id="380930" name="Text Box 2"/>
          <p:cNvSpPr txBox="1">
            <a:spLocks noChangeArrowheads="1"/>
          </p:cNvSpPr>
          <p:nvPr/>
        </p:nvSpPr>
        <p:spPr bwMode="auto">
          <a:xfrm>
            <a:off x="4271433" y="5734051"/>
            <a:ext cx="3149600" cy="369332"/>
          </a:xfrm>
          <a:prstGeom prst="rect">
            <a:avLst/>
          </a:prstGeom>
          <a:noFill/>
          <a:ln w="9525">
            <a:noFill/>
            <a:miter lim="800000"/>
            <a:headEnd/>
            <a:tailEnd/>
          </a:ln>
          <a:effectLst/>
        </p:spPr>
        <p:txBody>
          <a:bodyPr>
            <a:spAutoFit/>
          </a:bodyPr>
          <a:lstStyle/>
          <a:p>
            <a:pPr algn="ctr">
              <a:spcBef>
                <a:spcPct val="50000"/>
              </a:spcBef>
            </a:pPr>
            <a:r>
              <a:rPr kumimoji="1" lang="en-US" altLang="zh-CN" b="1" i="1">
                <a:solidFill>
                  <a:srgbClr val="0033CC"/>
                </a:solidFill>
                <a:latin typeface="Times New Roman" pitchFamily="18" charset="0"/>
                <a:ea typeface="楷体_GB2312" pitchFamily="49" charset="-122"/>
              </a:rPr>
              <a:t>T </a:t>
            </a:r>
            <a:r>
              <a:rPr kumimoji="1" lang="en-US" altLang="zh-CN" b="1">
                <a:solidFill>
                  <a:srgbClr val="0033CC"/>
                </a:solidFill>
                <a:latin typeface="Times New Roman" pitchFamily="18" charset="0"/>
                <a:ea typeface="楷体_GB2312" pitchFamily="49" charset="-122"/>
              </a:rPr>
              <a:t>≈2.2 </a:t>
            </a:r>
            <a:r>
              <a:rPr kumimoji="1" lang="en-US" altLang="zh-CN" b="1" i="1">
                <a:solidFill>
                  <a:srgbClr val="0033CC"/>
                </a:solidFill>
                <a:latin typeface="Times New Roman" pitchFamily="18" charset="0"/>
                <a:ea typeface="楷体_GB2312" pitchFamily="49" charset="-122"/>
              </a:rPr>
              <a:t>RC</a:t>
            </a:r>
          </a:p>
        </p:txBody>
      </p:sp>
      <p:sp>
        <p:nvSpPr>
          <p:cNvPr id="380931" name="Rectangle 3"/>
          <p:cNvSpPr>
            <a:spLocks noChangeArrowheads="1"/>
          </p:cNvSpPr>
          <p:nvPr/>
        </p:nvSpPr>
        <p:spPr bwMode="auto">
          <a:xfrm>
            <a:off x="814918" y="5013326"/>
            <a:ext cx="4512733" cy="537712"/>
          </a:xfrm>
          <a:prstGeom prst="rect">
            <a:avLst/>
          </a:prstGeom>
          <a:noFill/>
          <a:ln w="28575">
            <a:noFill/>
            <a:miter lim="800000"/>
            <a:headEnd/>
            <a:tailEnd/>
          </a:ln>
          <a:effectLst/>
        </p:spPr>
        <p:txBody>
          <a:bodyPr lIns="90000" tIns="46800" rIns="90000" bIns="46800">
            <a:spAutoFit/>
          </a:bodyPr>
          <a:lstStyle/>
          <a:p>
            <a:pPr>
              <a:lnSpc>
                <a:spcPct val="120000"/>
              </a:lnSpc>
              <a:spcBef>
                <a:spcPct val="20000"/>
              </a:spcBef>
            </a:pPr>
            <a:r>
              <a:rPr kumimoji="1" lang="zh-CN" altLang="en-US" sz="2400" b="1">
                <a:latin typeface="Times New Roman" pitchFamily="18" charset="0"/>
              </a:rPr>
              <a:t>若</a:t>
            </a:r>
            <a:r>
              <a:rPr kumimoji="1" lang="en-US" altLang="zh-CN" sz="2400" b="1" i="1">
                <a:latin typeface="Times New Roman" pitchFamily="18" charset="0"/>
              </a:rPr>
              <a:t>V</a:t>
            </a:r>
            <a:r>
              <a:rPr kumimoji="1" lang="en-US" altLang="zh-CN" sz="2400" b="1" baseline="-20000">
                <a:latin typeface="Times New Roman" pitchFamily="18" charset="0"/>
              </a:rPr>
              <a:t>OH</a:t>
            </a:r>
            <a:r>
              <a:rPr kumimoji="1" lang="en-US" altLang="zh-CN" sz="2400" b="1">
                <a:latin typeface="Times New Roman" pitchFamily="18" charset="0"/>
              </a:rPr>
              <a:t>=3V</a:t>
            </a:r>
            <a:r>
              <a:rPr kumimoji="1" lang="zh-CN" altLang="en-US" sz="2400" b="1">
                <a:latin typeface="Times New Roman" pitchFamily="18" charset="0"/>
              </a:rPr>
              <a:t>，</a:t>
            </a:r>
            <a:r>
              <a:rPr kumimoji="1" lang="en-US" altLang="zh-CN" sz="2400" b="1" i="1">
                <a:latin typeface="Times New Roman" pitchFamily="18" charset="0"/>
              </a:rPr>
              <a:t>V</a:t>
            </a:r>
            <a:r>
              <a:rPr kumimoji="1" lang="en-US" altLang="zh-CN" sz="2400" b="1" baseline="-20000">
                <a:latin typeface="Times New Roman" pitchFamily="18" charset="0"/>
              </a:rPr>
              <a:t>th</a:t>
            </a:r>
            <a:r>
              <a:rPr kumimoji="1" lang="en-US" altLang="zh-CN" sz="2400" b="1">
                <a:latin typeface="Times New Roman" pitchFamily="18" charset="0"/>
              </a:rPr>
              <a:t>=1.4V</a:t>
            </a:r>
          </a:p>
        </p:txBody>
      </p:sp>
      <p:sp>
        <p:nvSpPr>
          <p:cNvPr id="380932" name="Text Box 4"/>
          <p:cNvSpPr txBox="1">
            <a:spLocks noChangeArrowheads="1"/>
          </p:cNvSpPr>
          <p:nvPr/>
        </p:nvSpPr>
        <p:spPr bwMode="auto">
          <a:xfrm>
            <a:off x="7344833" y="1844676"/>
            <a:ext cx="4489451" cy="1216025"/>
          </a:xfrm>
          <a:prstGeom prst="rect">
            <a:avLst/>
          </a:prstGeom>
          <a:noFill/>
          <a:ln w="28575">
            <a:solidFill>
              <a:srgbClr val="FF00FF"/>
            </a:solidFill>
            <a:miter lim="800000"/>
            <a:headEnd/>
            <a:tailEnd/>
          </a:ln>
          <a:effectLst/>
        </p:spPr>
        <p:txBody>
          <a:bodyPr lIns="90000" tIns="46800" rIns="90000" bIns="46800">
            <a:spAutoFit/>
          </a:bodyPr>
          <a:lstStyle/>
          <a:p>
            <a:pPr algn="ctr"/>
            <a:r>
              <a:rPr kumimoji="1" lang="zh-CN" altLang="en-US" sz="2400" b="1">
                <a:solidFill>
                  <a:schemeClr val="tx2"/>
                </a:solidFill>
                <a:latin typeface="Times New Roman" pitchFamily="18" charset="0"/>
              </a:rPr>
              <a:t>见阎石主编</a:t>
            </a:r>
          </a:p>
          <a:p>
            <a:pPr algn="ctr"/>
            <a:r>
              <a:rPr kumimoji="1" lang="en-US" altLang="zh-CN" sz="2400" b="1">
                <a:solidFill>
                  <a:schemeClr val="tx2"/>
                </a:solidFill>
                <a:latin typeface="Times New Roman" pitchFamily="18" charset="0"/>
              </a:rPr>
              <a:t>《</a:t>
            </a:r>
            <a:r>
              <a:rPr kumimoji="1" lang="zh-CN" altLang="en-US" sz="2400" b="1">
                <a:solidFill>
                  <a:schemeClr val="tx2"/>
                </a:solidFill>
                <a:latin typeface="Times New Roman" pitchFamily="18" charset="0"/>
              </a:rPr>
              <a:t>数字电子技术基础</a:t>
            </a:r>
            <a:r>
              <a:rPr kumimoji="1" lang="en-US" altLang="zh-CN" sz="2400" b="1">
                <a:solidFill>
                  <a:schemeClr val="tx2"/>
                </a:solidFill>
                <a:latin typeface="Times New Roman" pitchFamily="18" charset="0"/>
              </a:rPr>
              <a:t>》</a:t>
            </a:r>
          </a:p>
          <a:p>
            <a:pPr algn="ctr"/>
            <a:r>
              <a:rPr kumimoji="1" lang="en-US" altLang="zh-CN" sz="2400" b="1">
                <a:solidFill>
                  <a:schemeClr val="tx2"/>
                </a:solidFill>
                <a:latin typeface="Times New Roman" pitchFamily="18" charset="0"/>
              </a:rPr>
              <a:t> P486</a:t>
            </a:r>
          </a:p>
        </p:txBody>
      </p:sp>
      <p:sp>
        <p:nvSpPr>
          <p:cNvPr id="380933" name="Text Box 5"/>
          <p:cNvSpPr txBox="1">
            <a:spLocks noChangeArrowheads="1"/>
          </p:cNvSpPr>
          <p:nvPr/>
        </p:nvSpPr>
        <p:spPr bwMode="auto">
          <a:xfrm>
            <a:off x="814918" y="549276"/>
            <a:ext cx="7969249" cy="371513"/>
          </a:xfrm>
          <a:prstGeom prst="rect">
            <a:avLst/>
          </a:prstGeom>
          <a:noFill/>
          <a:ln w="28575">
            <a:noFill/>
            <a:miter lim="800000"/>
            <a:headEnd/>
            <a:tailEnd/>
          </a:ln>
          <a:effectLst/>
        </p:spPr>
        <p:txBody>
          <a:bodyPr lIns="90000" tIns="46800" rIns="90000" bIns="46800">
            <a:spAutoFit/>
          </a:bodyPr>
          <a:lstStyle/>
          <a:p>
            <a:r>
              <a:rPr kumimoji="1" lang="zh-CN" altLang="en-US" b="1">
                <a:latin typeface="Times New Roman" pitchFamily="18" charset="0"/>
              </a:rPr>
              <a:t>由</a:t>
            </a:r>
            <a:r>
              <a:rPr kumimoji="1" lang="en-US" altLang="zh-CN" b="1" i="1">
                <a:latin typeface="Times New Roman" pitchFamily="18" charset="0"/>
              </a:rPr>
              <a:t>RC</a:t>
            </a:r>
            <a:r>
              <a:rPr kumimoji="1" lang="zh-CN" altLang="en-US" b="1">
                <a:latin typeface="Times New Roman" pitchFamily="18" charset="0"/>
              </a:rPr>
              <a:t>电路的瞬态响应</a:t>
            </a:r>
            <a:r>
              <a:rPr kumimoji="1" lang="en-US" altLang="zh-CN" b="1">
                <a:solidFill>
                  <a:srgbClr val="CC3300"/>
                </a:solidFill>
                <a:latin typeface="Times New Roman" pitchFamily="18" charset="0"/>
              </a:rPr>
              <a:t>(</a:t>
            </a:r>
            <a:r>
              <a:rPr kumimoji="1" lang="zh-CN" altLang="en-US" b="1">
                <a:solidFill>
                  <a:srgbClr val="CC3300"/>
                </a:solidFill>
                <a:latin typeface="Times New Roman" pitchFamily="18" charset="0"/>
              </a:rPr>
              <a:t>三要素法</a:t>
            </a:r>
            <a:r>
              <a:rPr kumimoji="1" lang="en-US" altLang="zh-CN" b="1">
                <a:solidFill>
                  <a:srgbClr val="CC3300"/>
                </a:solidFill>
                <a:latin typeface="Times New Roman" pitchFamily="18" charset="0"/>
              </a:rPr>
              <a:t>)</a:t>
            </a:r>
            <a:r>
              <a:rPr kumimoji="1" lang="zh-CN" altLang="en-US" b="1">
                <a:solidFill>
                  <a:srgbClr val="CC3300"/>
                </a:solidFill>
                <a:latin typeface="Times New Roman" pitchFamily="18" charset="0"/>
              </a:rPr>
              <a:t>：</a:t>
            </a:r>
          </a:p>
        </p:txBody>
      </p:sp>
      <p:graphicFrame>
        <p:nvGraphicFramePr>
          <p:cNvPr id="380934" name="Object 6"/>
          <p:cNvGraphicFramePr>
            <a:graphicFrameLocks noChangeAspect="1"/>
          </p:cNvGraphicFramePr>
          <p:nvPr/>
        </p:nvGraphicFramePr>
        <p:xfrm>
          <a:off x="920751" y="981075"/>
          <a:ext cx="6807200" cy="776288"/>
        </p:xfrm>
        <a:graphic>
          <a:graphicData uri="http://schemas.openxmlformats.org/presentationml/2006/ole">
            <p:oleObj spid="_x0000_s103426" name="Equation" r:id="rId3" imgW="2222280" imgH="342720" progId="Equation.3">
              <p:embed/>
            </p:oleObj>
          </a:graphicData>
        </a:graphic>
      </p:graphicFrame>
      <p:graphicFrame>
        <p:nvGraphicFramePr>
          <p:cNvPr id="380935" name="Object 7"/>
          <p:cNvGraphicFramePr>
            <a:graphicFrameLocks noChangeAspect="1"/>
          </p:cNvGraphicFramePr>
          <p:nvPr/>
        </p:nvGraphicFramePr>
        <p:xfrm>
          <a:off x="1871133" y="2060575"/>
          <a:ext cx="4978400" cy="1093788"/>
        </p:xfrm>
        <a:graphic>
          <a:graphicData uri="http://schemas.openxmlformats.org/presentationml/2006/ole">
            <p:oleObj spid="_x0000_s103427" name="Equation" r:id="rId4" imgW="1562040" imgH="457200" progId="Equation.3">
              <p:embed/>
            </p:oleObj>
          </a:graphicData>
        </a:graphic>
      </p:graphicFrame>
      <p:sp>
        <p:nvSpPr>
          <p:cNvPr id="380936" name="Text Box 8"/>
          <p:cNvSpPr txBox="1">
            <a:spLocks noChangeArrowheads="1"/>
          </p:cNvSpPr>
          <p:nvPr/>
        </p:nvSpPr>
        <p:spPr bwMode="auto">
          <a:xfrm>
            <a:off x="719667" y="2349500"/>
            <a:ext cx="1657351"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即：</a:t>
            </a:r>
          </a:p>
        </p:txBody>
      </p:sp>
      <p:sp>
        <p:nvSpPr>
          <p:cNvPr id="380937" name="Text Box 9"/>
          <p:cNvSpPr txBox="1">
            <a:spLocks noChangeArrowheads="1"/>
          </p:cNvSpPr>
          <p:nvPr/>
        </p:nvSpPr>
        <p:spPr bwMode="auto">
          <a:xfrm>
            <a:off x="814917" y="3213100"/>
            <a:ext cx="10081683"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若</a:t>
            </a:r>
            <a:r>
              <a:rPr kumimoji="1" lang="en-US" altLang="zh-CN" sz="2400" b="1" i="1">
                <a:latin typeface="Times New Roman" pitchFamily="18" charset="0"/>
              </a:rPr>
              <a:t>R</a:t>
            </a:r>
            <a:r>
              <a:rPr kumimoji="1" lang="en-US" altLang="zh-CN" sz="2400" b="1" baseline="-22000">
                <a:latin typeface="Times New Roman" pitchFamily="18" charset="0"/>
              </a:rPr>
              <a:t>1</a:t>
            </a:r>
            <a:r>
              <a:rPr kumimoji="1" lang="en-US" altLang="zh-CN" sz="2400" b="1">
                <a:latin typeface="Times New Roman" pitchFamily="18" charset="0"/>
              </a:rPr>
              <a:t>+ R</a:t>
            </a:r>
            <a:r>
              <a:rPr kumimoji="1" lang="en-US" altLang="zh-CN" sz="2400" b="1" baseline="-22000">
                <a:latin typeface="Times New Roman" pitchFamily="18" charset="0"/>
              </a:rPr>
              <a:t>S</a:t>
            </a:r>
            <a:r>
              <a:rPr kumimoji="1" lang="en-US" altLang="zh-CN" sz="2400" b="1">
                <a:latin typeface="Times New Roman" pitchFamily="18" charset="0"/>
              </a:rPr>
              <a:t>&gt;&gt;</a:t>
            </a:r>
            <a:r>
              <a:rPr kumimoji="1" lang="en-US" altLang="zh-CN" sz="2400" b="1" i="1">
                <a:latin typeface="Times New Roman" pitchFamily="18" charset="0"/>
              </a:rPr>
              <a:t>R</a:t>
            </a:r>
            <a:r>
              <a:rPr kumimoji="1" lang="zh-CN" altLang="en-US" sz="2400" b="1">
                <a:latin typeface="Times New Roman" pitchFamily="18" charset="0"/>
              </a:rPr>
              <a:t>，忽略与非门输出电阻，且</a:t>
            </a:r>
            <a:r>
              <a:rPr kumimoji="1" lang="en-US" altLang="zh-CN" sz="2400" b="1" i="1">
                <a:latin typeface="Times New Roman" pitchFamily="18" charset="0"/>
              </a:rPr>
              <a:t>V</a:t>
            </a:r>
            <a:r>
              <a:rPr kumimoji="1" lang="en-US" altLang="zh-CN" sz="2400" b="1" baseline="-22000">
                <a:latin typeface="Times New Roman" pitchFamily="18" charset="0"/>
              </a:rPr>
              <a:t>OL</a:t>
            </a:r>
            <a:r>
              <a:rPr kumimoji="1" lang="en-US" altLang="en-US" sz="2400" b="1">
                <a:latin typeface="Times New Roman" pitchFamily="18" charset="0"/>
              </a:rPr>
              <a:t>≈</a:t>
            </a:r>
            <a:r>
              <a:rPr kumimoji="1" lang="en-US" altLang="zh-CN" sz="2400" b="1">
                <a:latin typeface="Times New Roman" pitchFamily="18" charset="0"/>
              </a:rPr>
              <a:t>0 </a:t>
            </a:r>
            <a:r>
              <a:rPr kumimoji="1" lang="zh-CN" altLang="en-US" sz="2400" b="1">
                <a:latin typeface="Times New Roman" pitchFamily="18" charset="0"/>
              </a:rPr>
              <a:t>，</a:t>
            </a:r>
          </a:p>
        </p:txBody>
      </p:sp>
      <p:graphicFrame>
        <p:nvGraphicFramePr>
          <p:cNvPr id="380938" name="Object 10"/>
          <p:cNvGraphicFramePr>
            <a:graphicFrameLocks noChangeAspect="1"/>
          </p:cNvGraphicFramePr>
          <p:nvPr/>
        </p:nvGraphicFramePr>
        <p:xfrm>
          <a:off x="1968501" y="3860801"/>
          <a:ext cx="8642351" cy="1058863"/>
        </p:xfrm>
        <a:graphic>
          <a:graphicData uri="http://schemas.openxmlformats.org/presentationml/2006/ole">
            <p:oleObj spid="_x0000_s103428" name="公式" r:id="rId5" imgW="2641320" imgH="431640" progId="Equation.3">
              <p:embed/>
            </p:oleObj>
          </a:graphicData>
        </a:graphic>
      </p:graphicFrame>
      <p:sp>
        <p:nvSpPr>
          <p:cNvPr id="380939" name="Rectangle 11"/>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80940" name="Rectangle 12"/>
          <p:cNvSpPr>
            <a:spLocks noChangeArrowheads="1"/>
          </p:cNvSpPr>
          <p:nvPr/>
        </p:nvSpPr>
        <p:spPr bwMode="auto">
          <a:xfrm>
            <a:off x="814918" y="4124325"/>
            <a:ext cx="1729316"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则有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80934"/>
                                        </p:tgtEl>
                                        <p:attrNameLst>
                                          <p:attrName>style.visibility</p:attrName>
                                        </p:attrNameLst>
                                      </p:cBhvr>
                                      <p:to>
                                        <p:strVal val="visible"/>
                                      </p:to>
                                    </p:set>
                                    <p:animEffect transition="in" filter="wipe(left)">
                                      <p:cBhvr>
                                        <p:cTn id="7" dur="500"/>
                                        <p:tgtEl>
                                          <p:spTgt spid="3809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80936"/>
                                        </p:tgtEl>
                                        <p:attrNameLst>
                                          <p:attrName>style.visibility</p:attrName>
                                        </p:attrNameLst>
                                      </p:cBhvr>
                                      <p:to>
                                        <p:strVal val="visible"/>
                                      </p:to>
                                    </p:set>
                                    <p:animEffect transition="in" filter="blinds(horizontal)">
                                      <p:cBhvr>
                                        <p:cTn id="12" dur="500"/>
                                        <p:tgtEl>
                                          <p:spTgt spid="3809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80935"/>
                                        </p:tgtEl>
                                        <p:attrNameLst>
                                          <p:attrName>style.visibility</p:attrName>
                                        </p:attrNameLst>
                                      </p:cBhvr>
                                      <p:to>
                                        <p:strVal val="visible"/>
                                      </p:to>
                                    </p:set>
                                    <p:animEffect transition="in" filter="wipe(left)">
                                      <p:cBhvr>
                                        <p:cTn id="17" dur="500"/>
                                        <p:tgtEl>
                                          <p:spTgt spid="38093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80937"/>
                                        </p:tgtEl>
                                        <p:attrNameLst>
                                          <p:attrName>style.visibility</p:attrName>
                                        </p:attrNameLst>
                                      </p:cBhvr>
                                      <p:to>
                                        <p:strVal val="visible"/>
                                      </p:to>
                                    </p:set>
                                    <p:animEffect transition="in" filter="blinds(horizontal)">
                                      <p:cBhvr>
                                        <p:cTn id="22" dur="500"/>
                                        <p:tgtEl>
                                          <p:spTgt spid="38093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80940"/>
                                        </p:tgtEl>
                                        <p:attrNameLst>
                                          <p:attrName>style.visibility</p:attrName>
                                        </p:attrNameLst>
                                      </p:cBhvr>
                                      <p:to>
                                        <p:strVal val="visible"/>
                                      </p:to>
                                    </p:set>
                                    <p:animEffect transition="in" filter="blinds(horizontal)">
                                      <p:cBhvr>
                                        <p:cTn id="27" dur="500"/>
                                        <p:tgtEl>
                                          <p:spTgt spid="38094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80938"/>
                                        </p:tgtEl>
                                        <p:attrNameLst>
                                          <p:attrName>style.visibility</p:attrName>
                                        </p:attrNameLst>
                                      </p:cBhvr>
                                      <p:to>
                                        <p:strVal val="visible"/>
                                      </p:to>
                                    </p:set>
                                    <p:animEffect transition="in" filter="wipe(left)">
                                      <p:cBhvr>
                                        <p:cTn id="32" dur="500"/>
                                        <p:tgtEl>
                                          <p:spTgt spid="38093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80931"/>
                                        </p:tgtEl>
                                        <p:attrNameLst>
                                          <p:attrName>style.visibility</p:attrName>
                                        </p:attrNameLst>
                                      </p:cBhvr>
                                      <p:to>
                                        <p:strVal val="visible"/>
                                      </p:to>
                                    </p:set>
                                    <p:animEffect transition="in" filter="checkerboard(across)">
                                      <p:cBhvr>
                                        <p:cTn id="37" dur="500"/>
                                        <p:tgtEl>
                                          <p:spTgt spid="38093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80930">
                                            <p:txEl>
                                              <p:pRg st="0" end="0"/>
                                            </p:txEl>
                                          </p:spTgt>
                                        </p:tgtEl>
                                        <p:attrNameLst>
                                          <p:attrName>style.visibility</p:attrName>
                                        </p:attrNameLst>
                                      </p:cBhvr>
                                      <p:to>
                                        <p:strVal val="visible"/>
                                      </p:to>
                                    </p:set>
                                    <p:animEffect transition="in" filter="wipe(left)">
                                      <p:cBhvr>
                                        <p:cTn id="42" dur="500"/>
                                        <p:tgtEl>
                                          <p:spTgt spid="38093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80932"/>
                                        </p:tgtEl>
                                        <p:attrNameLst>
                                          <p:attrName>style.visibility</p:attrName>
                                        </p:attrNameLst>
                                      </p:cBhvr>
                                      <p:to>
                                        <p:strVal val="visible"/>
                                      </p:to>
                                    </p:set>
                                    <p:animEffect transition="in" filter="wipe(left)">
                                      <p:cBhvr>
                                        <p:cTn id="47" dur="500"/>
                                        <p:tgtEl>
                                          <p:spTgt spid="380932"/>
                                        </p:tgtEl>
                                      </p:cBhvr>
                                    </p:animEffect>
                                  </p:childTnLst>
                                </p:cTn>
                              </p:par>
                            </p:childTnLst>
                          </p:cTn>
                        </p:par>
                        <p:par>
                          <p:cTn id="48" fill="hold">
                            <p:stCondLst>
                              <p:cond delay="500"/>
                            </p:stCondLst>
                            <p:childTnLst>
                              <p:par>
                                <p:cTn id="49" presetID="2" presetClass="entr" presetSubtype="4" fill="hold" grpId="0" nodeType="afterEffect">
                                  <p:stCondLst>
                                    <p:cond delay="0"/>
                                  </p:stCondLst>
                                  <p:childTnLst>
                                    <p:set>
                                      <p:cBhvr>
                                        <p:cTn id="50" dur="1" fill="hold">
                                          <p:stCondLst>
                                            <p:cond delay="0"/>
                                          </p:stCondLst>
                                        </p:cTn>
                                        <p:tgtEl>
                                          <p:spTgt spid="380939"/>
                                        </p:tgtEl>
                                        <p:attrNameLst>
                                          <p:attrName>style.visibility</p:attrName>
                                        </p:attrNameLst>
                                      </p:cBhvr>
                                      <p:to>
                                        <p:strVal val="visible"/>
                                      </p:to>
                                    </p:set>
                                    <p:anim calcmode="lin" valueType="num">
                                      <p:cBhvr additive="base">
                                        <p:cTn id="51" dur="500" fill="hold"/>
                                        <p:tgtEl>
                                          <p:spTgt spid="380939"/>
                                        </p:tgtEl>
                                        <p:attrNameLst>
                                          <p:attrName>ppt_x</p:attrName>
                                        </p:attrNameLst>
                                      </p:cBhvr>
                                      <p:tavLst>
                                        <p:tav tm="0">
                                          <p:val>
                                            <p:strVal val="#ppt_x"/>
                                          </p:val>
                                        </p:tav>
                                        <p:tav tm="100000">
                                          <p:val>
                                            <p:strVal val="#ppt_x"/>
                                          </p:val>
                                        </p:tav>
                                      </p:tavLst>
                                    </p:anim>
                                    <p:anim calcmode="lin" valueType="num">
                                      <p:cBhvr additive="base">
                                        <p:cTn id="52" dur="500" fill="hold"/>
                                        <p:tgtEl>
                                          <p:spTgt spid="3809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930" grpId="0" build="p" autoUpdateAnimBg="0"/>
      <p:bldP spid="380931" grpId="0" autoUpdateAnimBg="0"/>
      <p:bldP spid="380932" grpId="0" animBg="1"/>
      <p:bldP spid="380936" grpId="0"/>
      <p:bldP spid="380937" grpId="0"/>
      <p:bldP spid="380939" grpId="0" autoUpdateAnimBg="0"/>
      <p:bldP spid="38094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80" name="Rectangle 4"/>
          <p:cNvSpPr>
            <a:spLocks noChangeArrowheads="1"/>
          </p:cNvSpPr>
          <p:nvPr/>
        </p:nvSpPr>
        <p:spPr bwMode="auto">
          <a:xfrm>
            <a:off x="1390651" y="44450"/>
            <a:ext cx="9698567" cy="496888"/>
          </a:xfrm>
          <a:prstGeom prst="rect">
            <a:avLst/>
          </a:prstGeom>
          <a:noFill/>
          <a:ln w="9525">
            <a:noFill/>
            <a:miter lim="800000"/>
            <a:headEnd/>
            <a:tailEnd/>
          </a:ln>
          <a:effectLst/>
        </p:spPr>
        <p:txBody>
          <a:bodyPr anchor="ctr"/>
          <a:lstStyle/>
          <a:p>
            <a:pPr algn="ctr"/>
            <a:r>
              <a:rPr lang="en-US" altLang="zh-CN" b="1" dirty="0" smtClean="0">
                <a:solidFill>
                  <a:srgbClr val="CC3300"/>
                </a:solidFill>
                <a:latin typeface="Times New Roman" pitchFamily="18" charset="0"/>
                <a:ea typeface="黑体" pitchFamily="49" charset="-122"/>
              </a:rPr>
              <a:t>6.4.2   </a:t>
            </a:r>
            <a:r>
              <a:rPr lang="zh-CN" altLang="en-US" b="1" dirty="0">
                <a:solidFill>
                  <a:srgbClr val="CC3300"/>
                </a:solidFill>
                <a:latin typeface="Times New Roman" pitchFamily="18" charset="0"/>
                <a:ea typeface="黑体" pitchFamily="49" charset="-122"/>
              </a:rPr>
              <a:t>施密特触发器构成的的多谐振荡器</a:t>
            </a:r>
          </a:p>
        </p:txBody>
      </p:sp>
      <p:sp>
        <p:nvSpPr>
          <p:cNvPr id="306181" name="Line 5"/>
          <p:cNvSpPr>
            <a:spLocks noChangeShapeType="1"/>
          </p:cNvSpPr>
          <p:nvPr/>
        </p:nvSpPr>
        <p:spPr bwMode="auto">
          <a:xfrm>
            <a:off x="1583267" y="549275"/>
            <a:ext cx="9313333" cy="0"/>
          </a:xfrm>
          <a:prstGeom prst="line">
            <a:avLst/>
          </a:prstGeom>
          <a:noFill/>
          <a:ln w="76200" cmpd="tri">
            <a:solidFill>
              <a:srgbClr val="FF00FF"/>
            </a:solidFill>
            <a:round/>
            <a:headEnd/>
            <a:tailEnd/>
          </a:ln>
          <a:effectLst/>
        </p:spPr>
        <p:txBody>
          <a:bodyPr wrap="none" lIns="90000" tIns="46800" rIns="90000" bIns="46800">
            <a:spAutoFit/>
          </a:bodyPr>
          <a:lstStyle/>
          <a:p>
            <a:endParaRPr lang="zh-CN" altLang="en-US"/>
          </a:p>
        </p:txBody>
      </p:sp>
      <p:grpSp>
        <p:nvGrpSpPr>
          <p:cNvPr id="2" name="Group 6"/>
          <p:cNvGrpSpPr>
            <a:grpSpLocks/>
          </p:cNvGrpSpPr>
          <p:nvPr/>
        </p:nvGrpSpPr>
        <p:grpSpPr bwMode="auto">
          <a:xfrm>
            <a:off x="4978400" y="476251"/>
            <a:ext cx="6400800" cy="3973513"/>
            <a:chOff x="480" y="883"/>
            <a:chExt cx="2265" cy="2503"/>
          </a:xfrm>
        </p:grpSpPr>
        <p:grpSp>
          <p:nvGrpSpPr>
            <p:cNvPr id="3" name="Group 7"/>
            <p:cNvGrpSpPr>
              <a:grpSpLocks/>
            </p:cNvGrpSpPr>
            <p:nvPr/>
          </p:nvGrpSpPr>
          <p:grpSpPr bwMode="auto">
            <a:xfrm>
              <a:off x="480" y="883"/>
              <a:ext cx="2265" cy="1159"/>
              <a:chOff x="375" y="861"/>
              <a:chExt cx="2265" cy="1159"/>
            </a:xfrm>
          </p:grpSpPr>
          <p:sp>
            <p:nvSpPr>
              <p:cNvPr id="306184" name="Line 8"/>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6185" name="Line 9"/>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6186" name="Text Box 10"/>
              <p:cNvSpPr txBox="1">
                <a:spLocks noChangeArrowheads="1"/>
              </p:cNvSpPr>
              <p:nvPr/>
            </p:nvSpPr>
            <p:spPr bwMode="auto">
              <a:xfrm>
                <a:off x="375" y="861"/>
                <a:ext cx="141"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6187" name="Text Box 11"/>
              <p:cNvSpPr txBox="1">
                <a:spLocks noChangeArrowheads="1"/>
              </p:cNvSpPr>
              <p:nvPr/>
            </p:nvSpPr>
            <p:spPr bwMode="auto">
              <a:xfrm>
                <a:off x="2400" y="1728"/>
                <a:ext cx="9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nvGrpSpPr>
            <p:cNvPr id="4" name="Group 12"/>
            <p:cNvGrpSpPr>
              <a:grpSpLocks/>
            </p:cNvGrpSpPr>
            <p:nvPr/>
          </p:nvGrpSpPr>
          <p:grpSpPr bwMode="auto">
            <a:xfrm>
              <a:off x="480" y="2208"/>
              <a:ext cx="2265" cy="1178"/>
              <a:chOff x="375" y="842"/>
              <a:chExt cx="2265" cy="1178"/>
            </a:xfrm>
          </p:grpSpPr>
          <p:sp>
            <p:nvSpPr>
              <p:cNvPr id="306189" name="Line 13"/>
              <p:cNvSpPr>
                <a:spLocks noChangeShapeType="1"/>
              </p:cNvSpPr>
              <p:nvPr/>
            </p:nvSpPr>
            <p:spPr bwMode="auto">
              <a:xfrm flipV="1">
                <a:off x="384" y="1008"/>
                <a:ext cx="0" cy="10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6190" name="Line 14"/>
              <p:cNvSpPr>
                <a:spLocks noChangeShapeType="1"/>
              </p:cNvSpPr>
              <p:nvPr/>
            </p:nvSpPr>
            <p:spPr bwMode="auto">
              <a:xfrm>
                <a:off x="384" y="2016"/>
                <a:ext cx="225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6191" name="Text Box 15"/>
              <p:cNvSpPr txBox="1">
                <a:spLocks noChangeArrowheads="1"/>
              </p:cNvSpPr>
              <p:nvPr/>
            </p:nvSpPr>
            <p:spPr bwMode="auto">
              <a:xfrm>
                <a:off x="375" y="842"/>
                <a:ext cx="169"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O</a:t>
                </a:r>
              </a:p>
            </p:txBody>
          </p:sp>
          <p:sp>
            <p:nvSpPr>
              <p:cNvPr id="306192" name="Text Box 16"/>
              <p:cNvSpPr txBox="1">
                <a:spLocks noChangeArrowheads="1"/>
              </p:cNvSpPr>
              <p:nvPr/>
            </p:nvSpPr>
            <p:spPr bwMode="auto">
              <a:xfrm>
                <a:off x="2400" y="1728"/>
                <a:ext cx="9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endParaRPr kumimoji="1" lang="en-US" altLang="zh-CN" sz="2400" b="1" baseline="-25000">
                  <a:latin typeface="Times New Roman" pitchFamily="18" charset="0"/>
                </a:endParaRPr>
              </a:p>
            </p:txBody>
          </p:sp>
        </p:grpSp>
      </p:grpSp>
      <p:grpSp>
        <p:nvGrpSpPr>
          <p:cNvPr id="5" name="Group 17"/>
          <p:cNvGrpSpPr>
            <a:grpSpLocks/>
          </p:cNvGrpSpPr>
          <p:nvPr/>
        </p:nvGrpSpPr>
        <p:grpSpPr bwMode="auto">
          <a:xfrm>
            <a:off x="4267200" y="1098550"/>
            <a:ext cx="6707717" cy="914400"/>
            <a:chOff x="2016" y="576"/>
            <a:chExt cx="3169" cy="576"/>
          </a:xfrm>
        </p:grpSpPr>
        <p:sp>
          <p:nvSpPr>
            <p:cNvPr id="306194" name="Line 18"/>
            <p:cNvSpPr>
              <a:spLocks noChangeShapeType="1"/>
            </p:cNvSpPr>
            <p:nvPr/>
          </p:nvSpPr>
          <p:spPr bwMode="auto">
            <a:xfrm>
              <a:off x="2352" y="672"/>
              <a:ext cx="2769"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6195" name="Line 19"/>
            <p:cNvSpPr>
              <a:spLocks noChangeShapeType="1"/>
            </p:cNvSpPr>
            <p:nvPr/>
          </p:nvSpPr>
          <p:spPr bwMode="auto">
            <a:xfrm>
              <a:off x="2352" y="1056"/>
              <a:ext cx="2833"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6196" name="Text Box 20"/>
            <p:cNvSpPr txBox="1">
              <a:spLocks noChangeArrowheads="1"/>
            </p:cNvSpPr>
            <p:nvPr/>
          </p:nvSpPr>
          <p:spPr bwMode="auto">
            <a:xfrm>
              <a:off x="2016" y="576"/>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306197" name="Text Box 21"/>
            <p:cNvSpPr txBox="1">
              <a:spLocks noChangeArrowheads="1"/>
            </p:cNvSpPr>
            <p:nvPr/>
          </p:nvSpPr>
          <p:spPr bwMode="auto">
            <a:xfrm>
              <a:off x="2016" y="860"/>
              <a:ext cx="27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a:t>
              </a:r>
            </a:p>
          </p:txBody>
        </p:sp>
      </p:grpSp>
      <p:grpSp>
        <p:nvGrpSpPr>
          <p:cNvPr id="6" name="Group 22"/>
          <p:cNvGrpSpPr>
            <a:grpSpLocks/>
          </p:cNvGrpSpPr>
          <p:nvPr/>
        </p:nvGrpSpPr>
        <p:grpSpPr bwMode="auto">
          <a:xfrm>
            <a:off x="4944534" y="1241425"/>
            <a:ext cx="927100" cy="3124200"/>
            <a:chOff x="2346" y="672"/>
            <a:chExt cx="438" cy="1968"/>
          </a:xfrm>
        </p:grpSpPr>
        <p:sp>
          <p:nvSpPr>
            <p:cNvPr id="306199" name="Freeform 23"/>
            <p:cNvSpPr>
              <a:spLocks/>
            </p:cNvSpPr>
            <p:nvPr/>
          </p:nvSpPr>
          <p:spPr bwMode="auto">
            <a:xfrm>
              <a:off x="2346" y="672"/>
              <a:ext cx="86" cy="234"/>
            </a:xfrm>
            <a:custGeom>
              <a:avLst/>
              <a:gdLst/>
              <a:ahLst/>
              <a:cxnLst>
                <a:cxn ang="0">
                  <a:pos x="0" y="639"/>
                </a:cxn>
                <a:cxn ang="0">
                  <a:pos x="438" y="0"/>
                </a:cxn>
              </a:cxnLst>
              <a:rect l="0" t="0" r="r" b="b"/>
              <a:pathLst>
                <a:path w="438" h="639">
                  <a:moveTo>
                    <a:pt x="0" y="639"/>
                  </a:moveTo>
                  <a:cubicBezTo>
                    <a:pt x="25" y="639"/>
                    <a:pt x="133" y="213"/>
                    <a:pt x="438" y="0"/>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306200" name="Line 24"/>
            <p:cNvSpPr>
              <a:spLocks noChangeShapeType="1"/>
            </p:cNvSpPr>
            <p:nvPr/>
          </p:nvSpPr>
          <p:spPr bwMode="auto">
            <a:xfrm>
              <a:off x="2784" y="672"/>
              <a:ext cx="0" cy="1968"/>
            </a:xfrm>
            <a:prstGeom prst="line">
              <a:avLst/>
            </a:prstGeom>
            <a:noFill/>
            <a:ln w="12700">
              <a:solidFill>
                <a:srgbClr val="CC3300"/>
              </a:solidFill>
              <a:prstDash val="lgDash"/>
              <a:round/>
              <a:headEnd/>
              <a:tailEnd/>
            </a:ln>
            <a:effectLst/>
          </p:spPr>
          <p:txBody>
            <a:bodyPr wrap="none" lIns="90000" tIns="46800" rIns="90000" bIns="46800">
              <a:spAutoFit/>
            </a:bodyPr>
            <a:lstStyle/>
            <a:p>
              <a:endParaRPr lang="zh-CN" altLang="en-US"/>
            </a:p>
          </p:txBody>
        </p:sp>
        <p:sp>
          <p:nvSpPr>
            <p:cNvPr id="306201" name="Line 25"/>
            <p:cNvSpPr>
              <a:spLocks noChangeShapeType="1"/>
            </p:cNvSpPr>
            <p:nvPr/>
          </p:nvSpPr>
          <p:spPr bwMode="auto">
            <a:xfrm>
              <a:off x="2352" y="2112"/>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6202" name="Line 26"/>
            <p:cNvSpPr>
              <a:spLocks noChangeShapeType="1"/>
            </p:cNvSpPr>
            <p:nvPr/>
          </p:nvSpPr>
          <p:spPr bwMode="auto">
            <a:xfrm>
              <a:off x="2784" y="2112"/>
              <a:ext cx="0" cy="528"/>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7" name="Group 27"/>
          <p:cNvGrpSpPr>
            <a:grpSpLocks/>
          </p:cNvGrpSpPr>
          <p:nvPr/>
        </p:nvGrpSpPr>
        <p:grpSpPr bwMode="auto">
          <a:xfrm>
            <a:off x="5892800" y="1250950"/>
            <a:ext cx="812800" cy="3124200"/>
            <a:chOff x="2784" y="672"/>
            <a:chExt cx="384" cy="1968"/>
          </a:xfrm>
        </p:grpSpPr>
        <p:sp>
          <p:nvSpPr>
            <p:cNvPr id="306204" name="Freeform 28"/>
            <p:cNvSpPr>
              <a:spLocks/>
            </p:cNvSpPr>
            <p:nvPr/>
          </p:nvSpPr>
          <p:spPr bwMode="auto">
            <a:xfrm>
              <a:off x="2784" y="672"/>
              <a:ext cx="86" cy="234"/>
            </a:xfrm>
            <a:custGeom>
              <a:avLst/>
              <a:gdLst/>
              <a:ahLst/>
              <a:cxnLst>
                <a:cxn ang="0">
                  <a:pos x="0" y="0"/>
                </a:cxn>
                <a:cxn ang="0">
                  <a:pos x="384" y="384"/>
                </a:cxn>
              </a:cxnLst>
              <a:rect l="0" t="0" r="r" b="b"/>
              <a:pathLst>
                <a:path w="384" h="384">
                  <a:moveTo>
                    <a:pt x="0" y="0"/>
                  </a:moveTo>
                  <a:cubicBezTo>
                    <a:pt x="0" y="0"/>
                    <a:pt x="88" y="255"/>
                    <a:pt x="384" y="384"/>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306205" name="Line 29"/>
            <p:cNvSpPr>
              <a:spLocks noChangeShapeType="1"/>
            </p:cNvSpPr>
            <p:nvPr/>
          </p:nvSpPr>
          <p:spPr bwMode="auto">
            <a:xfrm>
              <a:off x="3168" y="1056"/>
              <a:ext cx="0" cy="1584"/>
            </a:xfrm>
            <a:prstGeom prst="line">
              <a:avLst/>
            </a:prstGeom>
            <a:noFill/>
            <a:ln w="12700">
              <a:solidFill>
                <a:srgbClr val="CC3300"/>
              </a:solidFill>
              <a:prstDash val="lgDash"/>
              <a:round/>
              <a:headEnd/>
              <a:tailEnd/>
            </a:ln>
            <a:effectLst/>
          </p:spPr>
          <p:txBody>
            <a:bodyPr lIns="90000" tIns="46800" rIns="90000" bIns="46800">
              <a:spAutoFit/>
            </a:bodyPr>
            <a:lstStyle/>
            <a:p>
              <a:endParaRPr lang="zh-CN" altLang="en-US"/>
            </a:p>
          </p:txBody>
        </p:sp>
        <p:sp>
          <p:nvSpPr>
            <p:cNvPr id="306206" name="Line 30"/>
            <p:cNvSpPr>
              <a:spLocks noChangeShapeType="1"/>
            </p:cNvSpPr>
            <p:nvPr/>
          </p:nvSpPr>
          <p:spPr bwMode="auto">
            <a:xfrm>
              <a:off x="2784" y="2640"/>
              <a:ext cx="38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6207" name="Line 31"/>
            <p:cNvSpPr>
              <a:spLocks noChangeShapeType="1"/>
            </p:cNvSpPr>
            <p:nvPr/>
          </p:nvSpPr>
          <p:spPr bwMode="auto">
            <a:xfrm>
              <a:off x="3168" y="2112"/>
              <a:ext cx="0" cy="528"/>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8" name="Group 32"/>
          <p:cNvGrpSpPr>
            <a:grpSpLocks/>
          </p:cNvGrpSpPr>
          <p:nvPr/>
        </p:nvGrpSpPr>
        <p:grpSpPr bwMode="auto">
          <a:xfrm>
            <a:off x="6705600" y="1250950"/>
            <a:ext cx="812800" cy="3124200"/>
            <a:chOff x="3168" y="672"/>
            <a:chExt cx="384" cy="1968"/>
          </a:xfrm>
        </p:grpSpPr>
        <p:sp>
          <p:nvSpPr>
            <p:cNvPr id="306209" name="Freeform 33"/>
            <p:cNvSpPr>
              <a:spLocks/>
            </p:cNvSpPr>
            <p:nvPr/>
          </p:nvSpPr>
          <p:spPr bwMode="auto">
            <a:xfrm flipV="1">
              <a:off x="3168" y="672"/>
              <a:ext cx="384" cy="234"/>
            </a:xfrm>
            <a:custGeom>
              <a:avLst/>
              <a:gdLst/>
              <a:ahLst/>
              <a:cxnLst>
                <a:cxn ang="0">
                  <a:pos x="0" y="0"/>
                </a:cxn>
                <a:cxn ang="0">
                  <a:pos x="384" y="384"/>
                </a:cxn>
              </a:cxnLst>
              <a:rect l="0" t="0" r="r" b="b"/>
              <a:pathLst>
                <a:path w="384" h="384">
                  <a:moveTo>
                    <a:pt x="0" y="0"/>
                  </a:moveTo>
                  <a:cubicBezTo>
                    <a:pt x="0" y="0"/>
                    <a:pt x="88" y="255"/>
                    <a:pt x="384" y="384"/>
                  </a:cubicBezTo>
                </a:path>
              </a:pathLst>
            </a:custGeom>
            <a:noFill/>
            <a:ln w="57150" cap="flat" cmpd="sng">
              <a:solidFill>
                <a:srgbClr val="CC3300"/>
              </a:solidFill>
              <a:prstDash val="solid"/>
              <a:round/>
              <a:headEnd/>
              <a:tailEnd/>
            </a:ln>
            <a:effectLst/>
          </p:spPr>
          <p:txBody>
            <a:bodyPr lIns="90000" tIns="46800" rIns="90000" bIns="46800">
              <a:spAutoFit/>
            </a:bodyPr>
            <a:lstStyle/>
            <a:p>
              <a:endParaRPr lang="zh-CN" altLang="en-US"/>
            </a:p>
          </p:txBody>
        </p:sp>
        <p:sp>
          <p:nvSpPr>
            <p:cNvPr id="306210" name="Line 34"/>
            <p:cNvSpPr>
              <a:spLocks noChangeShapeType="1"/>
            </p:cNvSpPr>
            <p:nvPr/>
          </p:nvSpPr>
          <p:spPr bwMode="auto">
            <a:xfrm>
              <a:off x="3552" y="672"/>
              <a:ext cx="0" cy="1968"/>
            </a:xfrm>
            <a:prstGeom prst="line">
              <a:avLst/>
            </a:prstGeom>
            <a:noFill/>
            <a:ln w="12700">
              <a:solidFill>
                <a:srgbClr val="CC3300"/>
              </a:solidFill>
              <a:prstDash val="lgDash"/>
              <a:round/>
              <a:headEnd/>
              <a:tailEnd/>
            </a:ln>
            <a:effectLst/>
          </p:spPr>
          <p:txBody>
            <a:bodyPr wrap="none" lIns="90000" tIns="46800" rIns="90000" bIns="46800">
              <a:spAutoFit/>
            </a:bodyPr>
            <a:lstStyle/>
            <a:p>
              <a:endParaRPr lang="zh-CN" altLang="en-US"/>
            </a:p>
          </p:txBody>
        </p:sp>
        <p:sp>
          <p:nvSpPr>
            <p:cNvPr id="306211" name="Line 35"/>
            <p:cNvSpPr>
              <a:spLocks noChangeShapeType="1"/>
            </p:cNvSpPr>
            <p:nvPr/>
          </p:nvSpPr>
          <p:spPr bwMode="auto">
            <a:xfrm>
              <a:off x="3168" y="2112"/>
              <a:ext cx="38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6212" name="Line 36"/>
            <p:cNvSpPr>
              <a:spLocks noChangeShapeType="1"/>
            </p:cNvSpPr>
            <p:nvPr/>
          </p:nvSpPr>
          <p:spPr bwMode="auto">
            <a:xfrm>
              <a:off x="3552" y="2112"/>
              <a:ext cx="0" cy="528"/>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9" name="Group 37"/>
          <p:cNvGrpSpPr>
            <a:grpSpLocks/>
          </p:cNvGrpSpPr>
          <p:nvPr/>
        </p:nvGrpSpPr>
        <p:grpSpPr bwMode="auto">
          <a:xfrm>
            <a:off x="7518400" y="1250950"/>
            <a:ext cx="812800" cy="3124200"/>
            <a:chOff x="3552" y="672"/>
            <a:chExt cx="384" cy="1968"/>
          </a:xfrm>
        </p:grpSpPr>
        <p:sp>
          <p:nvSpPr>
            <p:cNvPr id="306214" name="Freeform 38"/>
            <p:cNvSpPr>
              <a:spLocks/>
            </p:cNvSpPr>
            <p:nvPr/>
          </p:nvSpPr>
          <p:spPr bwMode="auto">
            <a:xfrm>
              <a:off x="3552" y="672"/>
              <a:ext cx="86" cy="234"/>
            </a:xfrm>
            <a:custGeom>
              <a:avLst/>
              <a:gdLst/>
              <a:ahLst/>
              <a:cxnLst>
                <a:cxn ang="0">
                  <a:pos x="0" y="0"/>
                </a:cxn>
                <a:cxn ang="0">
                  <a:pos x="384" y="384"/>
                </a:cxn>
              </a:cxnLst>
              <a:rect l="0" t="0" r="r" b="b"/>
              <a:pathLst>
                <a:path w="384" h="384">
                  <a:moveTo>
                    <a:pt x="0" y="0"/>
                  </a:moveTo>
                  <a:cubicBezTo>
                    <a:pt x="0" y="0"/>
                    <a:pt x="88" y="255"/>
                    <a:pt x="384" y="384"/>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306215" name="Line 39"/>
            <p:cNvSpPr>
              <a:spLocks noChangeShapeType="1"/>
            </p:cNvSpPr>
            <p:nvPr/>
          </p:nvSpPr>
          <p:spPr bwMode="auto">
            <a:xfrm>
              <a:off x="3936" y="1056"/>
              <a:ext cx="0" cy="1584"/>
            </a:xfrm>
            <a:prstGeom prst="line">
              <a:avLst/>
            </a:prstGeom>
            <a:noFill/>
            <a:ln w="12700">
              <a:solidFill>
                <a:srgbClr val="CC3300"/>
              </a:solidFill>
              <a:prstDash val="lgDash"/>
              <a:round/>
              <a:headEnd/>
              <a:tailEnd/>
            </a:ln>
            <a:effectLst/>
          </p:spPr>
          <p:txBody>
            <a:bodyPr lIns="90000" tIns="46800" rIns="90000" bIns="46800">
              <a:spAutoFit/>
            </a:bodyPr>
            <a:lstStyle/>
            <a:p>
              <a:endParaRPr lang="zh-CN" altLang="en-US"/>
            </a:p>
          </p:txBody>
        </p:sp>
        <p:sp>
          <p:nvSpPr>
            <p:cNvPr id="306216" name="Line 40"/>
            <p:cNvSpPr>
              <a:spLocks noChangeShapeType="1"/>
            </p:cNvSpPr>
            <p:nvPr/>
          </p:nvSpPr>
          <p:spPr bwMode="auto">
            <a:xfrm>
              <a:off x="3552" y="2640"/>
              <a:ext cx="38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6217" name="Line 41"/>
            <p:cNvSpPr>
              <a:spLocks noChangeShapeType="1"/>
            </p:cNvSpPr>
            <p:nvPr/>
          </p:nvSpPr>
          <p:spPr bwMode="auto">
            <a:xfrm>
              <a:off x="3936" y="2112"/>
              <a:ext cx="0" cy="528"/>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10" name="Group 42"/>
          <p:cNvGrpSpPr>
            <a:grpSpLocks/>
          </p:cNvGrpSpPr>
          <p:nvPr/>
        </p:nvGrpSpPr>
        <p:grpSpPr bwMode="auto">
          <a:xfrm>
            <a:off x="8331200" y="1250950"/>
            <a:ext cx="2438400" cy="3124200"/>
            <a:chOff x="3936" y="672"/>
            <a:chExt cx="1152" cy="1968"/>
          </a:xfrm>
        </p:grpSpPr>
        <p:sp>
          <p:nvSpPr>
            <p:cNvPr id="306219" name="Freeform 43"/>
            <p:cNvSpPr>
              <a:spLocks/>
            </p:cNvSpPr>
            <p:nvPr/>
          </p:nvSpPr>
          <p:spPr bwMode="auto">
            <a:xfrm flipV="1">
              <a:off x="3936" y="672"/>
              <a:ext cx="384" cy="234"/>
            </a:xfrm>
            <a:custGeom>
              <a:avLst/>
              <a:gdLst/>
              <a:ahLst/>
              <a:cxnLst>
                <a:cxn ang="0">
                  <a:pos x="0" y="0"/>
                </a:cxn>
                <a:cxn ang="0">
                  <a:pos x="384" y="384"/>
                </a:cxn>
              </a:cxnLst>
              <a:rect l="0" t="0" r="r" b="b"/>
              <a:pathLst>
                <a:path w="384" h="384">
                  <a:moveTo>
                    <a:pt x="0" y="0"/>
                  </a:moveTo>
                  <a:cubicBezTo>
                    <a:pt x="0" y="0"/>
                    <a:pt x="88" y="255"/>
                    <a:pt x="384" y="384"/>
                  </a:cubicBezTo>
                </a:path>
              </a:pathLst>
            </a:custGeom>
            <a:noFill/>
            <a:ln w="57150" cap="flat" cmpd="sng">
              <a:solidFill>
                <a:srgbClr val="CC3300"/>
              </a:solidFill>
              <a:prstDash val="solid"/>
              <a:round/>
              <a:headEnd/>
              <a:tailEnd/>
            </a:ln>
            <a:effectLst/>
          </p:spPr>
          <p:txBody>
            <a:bodyPr lIns="90000" tIns="46800" rIns="90000" bIns="46800">
              <a:spAutoFit/>
            </a:bodyPr>
            <a:lstStyle/>
            <a:p>
              <a:endParaRPr lang="zh-CN" altLang="en-US"/>
            </a:p>
          </p:txBody>
        </p:sp>
        <p:sp>
          <p:nvSpPr>
            <p:cNvPr id="306220" name="Freeform 44"/>
            <p:cNvSpPr>
              <a:spLocks/>
            </p:cNvSpPr>
            <p:nvPr/>
          </p:nvSpPr>
          <p:spPr bwMode="auto">
            <a:xfrm>
              <a:off x="4320" y="672"/>
              <a:ext cx="86" cy="234"/>
            </a:xfrm>
            <a:custGeom>
              <a:avLst/>
              <a:gdLst/>
              <a:ahLst/>
              <a:cxnLst>
                <a:cxn ang="0">
                  <a:pos x="0" y="0"/>
                </a:cxn>
                <a:cxn ang="0">
                  <a:pos x="384" y="384"/>
                </a:cxn>
              </a:cxnLst>
              <a:rect l="0" t="0" r="r" b="b"/>
              <a:pathLst>
                <a:path w="384" h="384">
                  <a:moveTo>
                    <a:pt x="0" y="0"/>
                  </a:moveTo>
                  <a:cubicBezTo>
                    <a:pt x="0" y="0"/>
                    <a:pt x="88" y="255"/>
                    <a:pt x="384" y="384"/>
                  </a:cubicBezTo>
                </a:path>
              </a:pathLst>
            </a:custGeom>
            <a:noFill/>
            <a:ln w="57150" cap="flat" cmpd="sng">
              <a:solidFill>
                <a:srgbClr val="CC3300"/>
              </a:solidFill>
              <a:prstDash val="solid"/>
              <a:round/>
              <a:headEnd/>
              <a:tailEnd/>
            </a:ln>
            <a:effectLst/>
          </p:spPr>
          <p:txBody>
            <a:bodyPr wrap="none" lIns="90000" tIns="46800" rIns="90000" bIns="46800">
              <a:spAutoFit/>
            </a:bodyPr>
            <a:lstStyle/>
            <a:p>
              <a:endParaRPr lang="zh-CN" altLang="en-US"/>
            </a:p>
          </p:txBody>
        </p:sp>
        <p:sp>
          <p:nvSpPr>
            <p:cNvPr id="306221" name="Freeform 45"/>
            <p:cNvSpPr>
              <a:spLocks/>
            </p:cNvSpPr>
            <p:nvPr/>
          </p:nvSpPr>
          <p:spPr bwMode="auto">
            <a:xfrm flipV="1">
              <a:off x="4704" y="672"/>
              <a:ext cx="384" cy="234"/>
            </a:xfrm>
            <a:custGeom>
              <a:avLst/>
              <a:gdLst/>
              <a:ahLst/>
              <a:cxnLst>
                <a:cxn ang="0">
                  <a:pos x="0" y="0"/>
                </a:cxn>
                <a:cxn ang="0">
                  <a:pos x="384" y="384"/>
                </a:cxn>
              </a:cxnLst>
              <a:rect l="0" t="0" r="r" b="b"/>
              <a:pathLst>
                <a:path w="384" h="384">
                  <a:moveTo>
                    <a:pt x="0" y="0"/>
                  </a:moveTo>
                  <a:cubicBezTo>
                    <a:pt x="0" y="0"/>
                    <a:pt x="88" y="255"/>
                    <a:pt x="384" y="384"/>
                  </a:cubicBezTo>
                </a:path>
              </a:pathLst>
            </a:custGeom>
            <a:noFill/>
            <a:ln w="57150" cap="flat" cmpd="sng">
              <a:solidFill>
                <a:srgbClr val="CC3300"/>
              </a:solidFill>
              <a:prstDash val="solid"/>
              <a:round/>
              <a:headEnd/>
              <a:tailEnd/>
            </a:ln>
            <a:effectLst/>
          </p:spPr>
          <p:txBody>
            <a:bodyPr lIns="90000" tIns="46800" rIns="90000" bIns="46800">
              <a:spAutoFit/>
            </a:bodyPr>
            <a:lstStyle/>
            <a:p>
              <a:endParaRPr lang="zh-CN" altLang="en-US"/>
            </a:p>
          </p:txBody>
        </p:sp>
        <p:sp>
          <p:nvSpPr>
            <p:cNvPr id="306222" name="Line 46"/>
            <p:cNvSpPr>
              <a:spLocks noChangeShapeType="1"/>
            </p:cNvSpPr>
            <p:nvPr/>
          </p:nvSpPr>
          <p:spPr bwMode="auto">
            <a:xfrm>
              <a:off x="4320" y="672"/>
              <a:ext cx="0" cy="1968"/>
            </a:xfrm>
            <a:prstGeom prst="line">
              <a:avLst/>
            </a:prstGeom>
            <a:noFill/>
            <a:ln w="12700">
              <a:solidFill>
                <a:srgbClr val="CC3300"/>
              </a:solidFill>
              <a:prstDash val="lgDash"/>
              <a:round/>
              <a:headEnd/>
              <a:tailEnd/>
            </a:ln>
            <a:effectLst/>
          </p:spPr>
          <p:txBody>
            <a:bodyPr wrap="none" lIns="90000" tIns="46800" rIns="90000" bIns="46800">
              <a:spAutoFit/>
            </a:bodyPr>
            <a:lstStyle/>
            <a:p>
              <a:endParaRPr lang="zh-CN" altLang="en-US"/>
            </a:p>
          </p:txBody>
        </p:sp>
        <p:sp>
          <p:nvSpPr>
            <p:cNvPr id="306223" name="Line 47"/>
            <p:cNvSpPr>
              <a:spLocks noChangeShapeType="1"/>
            </p:cNvSpPr>
            <p:nvPr/>
          </p:nvSpPr>
          <p:spPr bwMode="auto">
            <a:xfrm>
              <a:off x="5088" y="672"/>
              <a:ext cx="0" cy="1968"/>
            </a:xfrm>
            <a:prstGeom prst="line">
              <a:avLst/>
            </a:prstGeom>
            <a:noFill/>
            <a:ln w="12700">
              <a:solidFill>
                <a:srgbClr val="CC3300"/>
              </a:solidFill>
              <a:prstDash val="lgDash"/>
              <a:round/>
              <a:headEnd/>
              <a:tailEnd/>
            </a:ln>
            <a:effectLst/>
          </p:spPr>
          <p:txBody>
            <a:bodyPr wrap="none" lIns="90000" tIns="46800" rIns="90000" bIns="46800">
              <a:spAutoFit/>
            </a:bodyPr>
            <a:lstStyle/>
            <a:p>
              <a:endParaRPr lang="zh-CN" altLang="en-US"/>
            </a:p>
          </p:txBody>
        </p:sp>
        <p:sp>
          <p:nvSpPr>
            <p:cNvPr id="306224" name="Line 48"/>
            <p:cNvSpPr>
              <a:spLocks noChangeShapeType="1"/>
            </p:cNvSpPr>
            <p:nvPr/>
          </p:nvSpPr>
          <p:spPr bwMode="auto">
            <a:xfrm>
              <a:off x="4704" y="1056"/>
              <a:ext cx="0" cy="1584"/>
            </a:xfrm>
            <a:prstGeom prst="line">
              <a:avLst/>
            </a:prstGeom>
            <a:noFill/>
            <a:ln w="12700">
              <a:solidFill>
                <a:srgbClr val="CC3300"/>
              </a:solidFill>
              <a:prstDash val="lgDash"/>
              <a:round/>
              <a:headEnd/>
              <a:tailEnd/>
            </a:ln>
            <a:effectLst/>
          </p:spPr>
          <p:txBody>
            <a:bodyPr lIns="90000" tIns="46800" rIns="90000" bIns="46800">
              <a:spAutoFit/>
            </a:bodyPr>
            <a:lstStyle/>
            <a:p>
              <a:endParaRPr lang="zh-CN" altLang="en-US"/>
            </a:p>
          </p:txBody>
        </p:sp>
        <p:sp>
          <p:nvSpPr>
            <p:cNvPr id="306225" name="Line 49"/>
            <p:cNvSpPr>
              <a:spLocks noChangeShapeType="1"/>
            </p:cNvSpPr>
            <p:nvPr/>
          </p:nvSpPr>
          <p:spPr bwMode="auto">
            <a:xfrm>
              <a:off x="3936" y="2112"/>
              <a:ext cx="38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6226" name="Line 50"/>
            <p:cNvSpPr>
              <a:spLocks noChangeShapeType="1"/>
            </p:cNvSpPr>
            <p:nvPr/>
          </p:nvSpPr>
          <p:spPr bwMode="auto">
            <a:xfrm>
              <a:off x="4320" y="2112"/>
              <a:ext cx="0" cy="528"/>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6227" name="Line 51"/>
            <p:cNvSpPr>
              <a:spLocks noChangeShapeType="1"/>
            </p:cNvSpPr>
            <p:nvPr/>
          </p:nvSpPr>
          <p:spPr bwMode="auto">
            <a:xfrm>
              <a:off x="4320" y="2640"/>
              <a:ext cx="38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6228" name="Line 52"/>
            <p:cNvSpPr>
              <a:spLocks noChangeShapeType="1"/>
            </p:cNvSpPr>
            <p:nvPr/>
          </p:nvSpPr>
          <p:spPr bwMode="auto">
            <a:xfrm>
              <a:off x="4704" y="2112"/>
              <a:ext cx="0" cy="528"/>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6229" name="Line 53"/>
            <p:cNvSpPr>
              <a:spLocks noChangeShapeType="1"/>
            </p:cNvSpPr>
            <p:nvPr/>
          </p:nvSpPr>
          <p:spPr bwMode="auto">
            <a:xfrm>
              <a:off x="4704" y="2112"/>
              <a:ext cx="38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sp>
        <p:nvSpPr>
          <p:cNvPr id="306230" name="Text Box 54"/>
          <p:cNvSpPr txBox="1">
            <a:spLocks noChangeArrowheads="1"/>
          </p:cNvSpPr>
          <p:nvPr/>
        </p:nvSpPr>
        <p:spPr bwMode="auto">
          <a:xfrm>
            <a:off x="6807201" y="3841750"/>
            <a:ext cx="489534"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1</a:t>
            </a:r>
          </a:p>
        </p:txBody>
      </p:sp>
      <p:sp>
        <p:nvSpPr>
          <p:cNvPr id="306231" name="Text Box 55"/>
          <p:cNvSpPr txBox="1">
            <a:spLocks noChangeArrowheads="1"/>
          </p:cNvSpPr>
          <p:nvPr/>
        </p:nvSpPr>
        <p:spPr bwMode="auto">
          <a:xfrm>
            <a:off x="7632701" y="3876675"/>
            <a:ext cx="489534"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2</a:t>
            </a:r>
          </a:p>
        </p:txBody>
      </p:sp>
      <p:graphicFrame>
        <p:nvGraphicFramePr>
          <p:cNvPr id="306232" name="Object 56"/>
          <p:cNvGraphicFramePr>
            <a:graphicFrameLocks noChangeAspect="1"/>
          </p:cNvGraphicFramePr>
          <p:nvPr/>
        </p:nvGraphicFramePr>
        <p:xfrm>
          <a:off x="899584" y="4603750"/>
          <a:ext cx="7998883" cy="1023938"/>
        </p:xfrm>
        <a:graphic>
          <a:graphicData uri="http://schemas.openxmlformats.org/presentationml/2006/ole">
            <p:oleObj spid="_x0000_s104450" name="公式" r:id="rId3" imgW="2679480" imgH="457200" progId="Equation.3">
              <p:embed/>
            </p:oleObj>
          </a:graphicData>
        </a:graphic>
      </p:graphicFrame>
      <p:graphicFrame>
        <p:nvGraphicFramePr>
          <p:cNvPr id="306233" name="Object 57"/>
          <p:cNvGraphicFramePr>
            <a:graphicFrameLocks noChangeAspect="1"/>
          </p:cNvGraphicFramePr>
          <p:nvPr/>
        </p:nvGraphicFramePr>
        <p:xfrm>
          <a:off x="937685" y="5670550"/>
          <a:ext cx="9817100" cy="1023938"/>
        </p:xfrm>
        <a:graphic>
          <a:graphicData uri="http://schemas.openxmlformats.org/presentationml/2006/ole">
            <p:oleObj spid="_x0000_s104451" name="公式" r:id="rId4" imgW="3288960" imgH="457200" progId="Equation.3">
              <p:embed/>
            </p:oleObj>
          </a:graphicData>
        </a:graphic>
      </p:graphicFrame>
      <p:sp>
        <p:nvSpPr>
          <p:cNvPr id="306234" name="Rectangle 58"/>
          <p:cNvSpPr>
            <a:spLocks noChangeArrowheads="1"/>
          </p:cNvSpPr>
          <p:nvPr/>
        </p:nvSpPr>
        <p:spPr bwMode="auto">
          <a:xfrm>
            <a:off x="11472334" y="6165851"/>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11" name="Group 60"/>
          <p:cNvGrpSpPr>
            <a:grpSpLocks/>
          </p:cNvGrpSpPr>
          <p:nvPr/>
        </p:nvGrpSpPr>
        <p:grpSpPr bwMode="auto">
          <a:xfrm>
            <a:off x="527051" y="1008063"/>
            <a:ext cx="3932766" cy="2965450"/>
            <a:chOff x="288" y="436"/>
            <a:chExt cx="1858" cy="1868"/>
          </a:xfrm>
        </p:grpSpPr>
        <p:grpSp>
          <p:nvGrpSpPr>
            <p:cNvPr id="12" name="Group 61"/>
            <p:cNvGrpSpPr>
              <a:grpSpLocks/>
            </p:cNvGrpSpPr>
            <p:nvPr/>
          </p:nvGrpSpPr>
          <p:grpSpPr bwMode="auto">
            <a:xfrm>
              <a:off x="288" y="598"/>
              <a:ext cx="1858" cy="1706"/>
              <a:chOff x="288" y="598"/>
              <a:chExt cx="1858" cy="1706"/>
            </a:xfrm>
          </p:grpSpPr>
          <p:sp>
            <p:nvSpPr>
              <p:cNvPr id="306238" name="Rectangle 62"/>
              <p:cNvSpPr>
                <a:spLocks noChangeArrowheads="1"/>
              </p:cNvSpPr>
              <p:nvPr/>
            </p:nvSpPr>
            <p:spPr bwMode="auto">
              <a:xfrm>
                <a:off x="1017" y="1347"/>
                <a:ext cx="86" cy="234"/>
              </a:xfrm>
              <a:prstGeom prst="rect">
                <a:avLst/>
              </a:prstGeom>
              <a:noFill/>
              <a:ln w="57150">
                <a:solidFill>
                  <a:schemeClr val="tx1"/>
                </a:solidFill>
                <a:miter lim="800000"/>
                <a:headEnd/>
                <a:tailEnd/>
              </a:ln>
              <a:effectLst/>
            </p:spPr>
            <p:txBody>
              <a:bodyPr wrap="none" lIns="90000" tIns="46800" rIns="90000" bIns="46800" anchor="ctr">
                <a:spAutoFit/>
              </a:bodyPr>
              <a:lstStyle/>
              <a:p>
                <a:endParaRPr lang="zh-CN" altLang="en-US"/>
              </a:p>
            </p:txBody>
          </p:sp>
          <p:sp>
            <p:nvSpPr>
              <p:cNvPr id="306239" name="Line 63"/>
              <p:cNvSpPr>
                <a:spLocks noChangeShapeType="1"/>
              </p:cNvSpPr>
              <p:nvPr/>
            </p:nvSpPr>
            <p:spPr bwMode="auto">
              <a:xfrm>
                <a:off x="1257" y="124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6240" name="Line 64"/>
              <p:cNvSpPr>
                <a:spLocks noChangeShapeType="1"/>
              </p:cNvSpPr>
              <p:nvPr/>
            </p:nvSpPr>
            <p:spPr bwMode="auto">
              <a:xfrm>
                <a:off x="1353" y="1056"/>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6241" name="Line 65"/>
              <p:cNvSpPr>
                <a:spLocks noChangeShapeType="1"/>
              </p:cNvSpPr>
              <p:nvPr/>
            </p:nvSpPr>
            <p:spPr bwMode="auto">
              <a:xfrm>
                <a:off x="1353" y="1056"/>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6242" name="Line 66"/>
              <p:cNvSpPr>
                <a:spLocks noChangeShapeType="1"/>
              </p:cNvSpPr>
              <p:nvPr/>
            </p:nvSpPr>
            <p:spPr bwMode="auto">
              <a:xfrm>
                <a:off x="1449" y="1056"/>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6243" name="Text Box 67"/>
              <p:cNvSpPr txBox="1">
                <a:spLocks noChangeArrowheads="1"/>
              </p:cNvSpPr>
              <p:nvPr/>
            </p:nvSpPr>
            <p:spPr bwMode="auto">
              <a:xfrm>
                <a:off x="1056" y="1034"/>
                <a:ext cx="15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06244" name="Line 68"/>
              <p:cNvSpPr>
                <a:spLocks noChangeShapeType="1"/>
              </p:cNvSpPr>
              <p:nvPr/>
            </p:nvSpPr>
            <p:spPr bwMode="auto">
              <a:xfrm>
                <a:off x="633" y="1440"/>
                <a:ext cx="384"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6245" name="Line 69"/>
              <p:cNvSpPr>
                <a:spLocks noChangeShapeType="1"/>
              </p:cNvSpPr>
              <p:nvPr/>
            </p:nvSpPr>
            <p:spPr bwMode="auto">
              <a:xfrm>
                <a:off x="1593" y="1440"/>
                <a:ext cx="384"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6246" name="Text Box 70"/>
              <p:cNvSpPr txBox="1">
                <a:spLocks noChangeArrowheads="1"/>
              </p:cNvSpPr>
              <p:nvPr/>
            </p:nvSpPr>
            <p:spPr bwMode="auto">
              <a:xfrm>
                <a:off x="288" y="1171"/>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6247" name="Text Box 71"/>
              <p:cNvSpPr txBox="1">
                <a:spLocks noChangeArrowheads="1"/>
              </p:cNvSpPr>
              <p:nvPr/>
            </p:nvSpPr>
            <p:spPr bwMode="auto">
              <a:xfrm>
                <a:off x="1920" y="1171"/>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useBgFill="1">
            <p:nvSpPr>
              <p:cNvPr id="306248" name="Oval 72"/>
              <p:cNvSpPr>
                <a:spLocks noChangeArrowheads="1"/>
              </p:cNvSpPr>
              <p:nvPr/>
            </p:nvSpPr>
            <p:spPr bwMode="auto">
              <a:xfrm>
                <a:off x="1584" y="1275"/>
                <a:ext cx="121" cy="329"/>
              </a:xfrm>
              <a:prstGeom prst="ellipse">
                <a:avLst/>
              </a:prstGeom>
              <a:ln w="38100">
                <a:solidFill>
                  <a:schemeClr val="tx1"/>
                </a:solidFill>
                <a:round/>
                <a:headEnd/>
                <a:tailEnd/>
              </a:ln>
              <a:effectLst/>
            </p:spPr>
            <p:txBody>
              <a:bodyPr wrap="none" lIns="90000" tIns="46800" rIns="90000" bIns="46800" anchor="ctr">
                <a:spAutoFit/>
              </a:bodyPr>
              <a:lstStyle/>
              <a:p>
                <a:endParaRPr lang="zh-CN" altLang="en-US"/>
              </a:p>
            </p:txBody>
          </p:sp>
          <p:sp>
            <p:nvSpPr>
              <p:cNvPr id="306249" name="Line 73"/>
              <p:cNvSpPr>
                <a:spLocks noChangeShapeType="1"/>
              </p:cNvSpPr>
              <p:nvPr/>
            </p:nvSpPr>
            <p:spPr bwMode="auto">
              <a:xfrm>
                <a:off x="624" y="1440"/>
                <a:ext cx="0" cy="43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6250" name="Line 74"/>
              <p:cNvSpPr>
                <a:spLocks noChangeShapeType="1"/>
              </p:cNvSpPr>
              <p:nvPr/>
            </p:nvSpPr>
            <p:spPr bwMode="auto">
              <a:xfrm>
                <a:off x="480" y="1872"/>
                <a:ext cx="288" cy="0"/>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sp>
            <p:nvSpPr>
              <p:cNvPr id="306251" name="Line 75"/>
              <p:cNvSpPr>
                <a:spLocks noChangeShapeType="1"/>
              </p:cNvSpPr>
              <p:nvPr/>
            </p:nvSpPr>
            <p:spPr bwMode="auto">
              <a:xfrm>
                <a:off x="480" y="1968"/>
                <a:ext cx="288" cy="0"/>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sp>
            <p:nvSpPr>
              <p:cNvPr id="306252" name="Line 76"/>
              <p:cNvSpPr>
                <a:spLocks noChangeShapeType="1"/>
              </p:cNvSpPr>
              <p:nvPr/>
            </p:nvSpPr>
            <p:spPr bwMode="auto">
              <a:xfrm>
                <a:off x="624" y="1968"/>
                <a:ext cx="0" cy="33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6253" name="Line 77"/>
              <p:cNvSpPr>
                <a:spLocks noChangeShapeType="1"/>
              </p:cNvSpPr>
              <p:nvPr/>
            </p:nvSpPr>
            <p:spPr bwMode="auto">
              <a:xfrm>
                <a:off x="528" y="230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6254" name="Rectangle 78"/>
              <p:cNvSpPr>
                <a:spLocks noChangeArrowheads="1"/>
              </p:cNvSpPr>
              <p:nvPr/>
            </p:nvSpPr>
            <p:spPr bwMode="auto">
              <a:xfrm>
                <a:off x="1065" y="598"/>
                <a:ext cx="273" cy="234"/>
              </a:xfrm>
              <a:prstGeom prst="rect">
                <a:avLst/>
              </a:prstGeom>
              <a:noFill/>
              <a:ln w="57150">
                <a:solidFill>
                  <a:schemeClr val="tx1"/>
                </a:solidFill>
                <a:miter lim="800000"/>
                <a:headEnd/>
                <a:tailEnd/>
              </a:ln>
              <a:effectLst/>
            </p:spPr>
            <p:txBody>
              <a:bodyPr lIns="90000" tIns="46800" rIns="90000" bIns="46800" anchor="ctr">
                <a:spAutoFit/>
              </a:bodyPr>
              <a:lstStyle/>
              <a:p>
                <a:endParaRPr lang="zh-CN" altLang="en-US"/>
              </a:p>
            </p:txBody>
          </p:sp>
          <p:sp>
            <p:nvSpPr>
              <p:cNvPr id="306255" name="Line 79"/>
              <p:cNvSpPr>
                <a:spLocks noChangeShapeType="1"/>
              </p:cNvSpPr>
              <p:nvPr/>
            </p:nvSpPr>
            <p:spPr bwMode="auto">
              <a:xfrm flipH="1">
                <a:off x="624" y="720"/>
                <a:ext cx="442"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6256" name="Line 80"/>
              <p:cNvSpPr>
                <a:spLocks noChangeShapeType="1"/>
              </p:cNvSpPr>
              <p:nvPr/>
            </p:nvSpPr>
            <p:spPr bwMode="auto">
              <a:xfrm>
                <a:off x="624" y="720"/>
                <a:ext cx="0" cy="72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06257" name="Line 81"/>
              <p:cNvSpPr>
                <a:spLocks noChangeShapeType="1"/>
              </p:cNvSpPr>
              <p:nvPr/>
            </p:nvSpPr>
            <p:spPr bwMode="auto">
              <a:xfrm>
                <a:off x="1338" y="720"/>
                <a:ext cx="438"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06258" name="Line 82"/>
              <p:cNvSpPr>
                <a:spLocks noChangeShapeType="1"/>
              </p:cNvSpPr>
              <p:nvPr/>
            </p:nvSpPr>
            <p:spPr bwMode="auto">
              <a:xfrm>
                <a:off x="1776" y="720"/>
                <a:ext cx="0" cy="72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06259" name="Rectangle 83"/>
            <p:cNvSpPr>
              <a:spLocks noChangeArrowheads="1"/>
            </p:cNvSpPr>
            <p:nvPr/>
          </p:nvSpPr>
          <p:spPr bwMode="auto">
            <a:xfrm>
              <a:off x="1066" y="436"/>
              <a:ext cx="174"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R</a:t>
              </a:r>
            </a:p>
          </p:txBody>
        </p:sp>
        <p:sp>
          <p:nvSpPr>
            <p:cNvPr id="306260" name="Rectangle 84"/>
            <p:cNvSpPr>
              <a:spLocks noChangeArrowheads="1"/>
            </p:cNvSpPr>
            <p:nvPr/>
          </p:nvSpPr>
          <p:spPr bwMode="auto">
            <a:xfrm>
              <a:off x="288" y="1776"/>
              <a:ext cx="174" cy="253"/>
            </a:xfrm>
            <a:prstGeom prst="rect">
              <a:avLst/>
            </a:prstGeom>
            <a:noFill/>
            <a:ln w="28575">
              <a:noFill/>
              <a:miter lim="800000"/>
              <a:headEnd/>
              <a:tailEnd/>
            </a:ln>
            <a:effectLst/>
          </p:spPr>
          <p:txBody>
            <a:bodyPr wrap="none" lIns="90000" tIns="46800" rIns="90000" bIns="46800">
              <a:spAutoFit/>
            </a:bodyPr>
            <a:lstStyle/>
            <a:p>
              <a:r>
                <a:rPr kumimoji="1" lang="en-US" altLang="zh-CN" sz="2000" b="1">
                  <a:latin typeface="Times New Roman" pitchFamily="18" charset="0"/>
                </a:rPr>
                <a:t>C</a:t>
              </a:r>
            </a:p>
          </p:txBody>
        </p:sp>
      </p:grpSp>
      <p:grpSp>
        <p:nvGrpSpPr>
          <p:cNvPr id="13" name="Group 85"/>
          <p:cNvGrpSpPr>
            <a:grpSpLocks/>
          </p:cNvGrpSpPr>
          <p:nvPr/>
        </p:nvGrpSpPr>
        <p:grpSpPr bwMode="auto">
          <a:xfrm>
            <a:off x="6671734" y="2605089"/>
            <a:ext cx="1631951" cy="503237"/>
            <a:chOff x="3152" y="1525"/>
            <a:chExt cx="771" cy="317"/>
          </a:xfrm>
        </p:grpSpPr>
        <p:sp>
          <p:nvSpPr>
            <p:cNvPr id="306262" name="Line 86"/>
            <p:cNvSpPr>
              <a:spLocks noChangeShapeType="1"/>
            </p:cNvSpPr>
            <p:nvPr/>
          </p:nvSpPr>
          <p:spPr bwMode="auto">
            <a:xfrm>
              <a:off x="3152" y="1842"/>
              <a:ext cx="771" cy="0"/>
            </a:xfrm>
            <a:prstGeom prst="line">
              <a:avLst/>
            </a:prstGeom>
            <a:noFill/>
            <a:ln w="28575">
              <a:solidFill>
                <a:srgbClr val="0033CC"/>
              </a:solidFill>
              <a:round/>
              <a:headEnd type="arrow" w="med" len="med"/>
              <a:tailEnd type="arrow" w="med" len="med"/>
            </a:ln>
            <a:effectLst/>
          </p:spPr>
          <p:txBody>
            <a:bodyPr wrap="none" lIns="90000" tIns="46800" rIns="90000" bIns="46800">
              <a:spAutoFit/>
            </a:bodyPr>
            <a:lstStyle/>
            <a:p>
              <a:endParaRPr lang="zh-CN" altLang="en-US"/>
            </a:p>
          </p:txBody>
        </p:sp>
        <p:sp>
          <p:nvSpPr>
            <p:cNvPr id="306263" name="Rectangle 87"/>
            <p:cNvSpPr>
              <a:spLocks noChangeArrowheads="1"/>
            </p:cNvSpPr>
            <p:nvPr/>
          </p:nvSpPr>
          <p:spPr bwMode="auto">
            <a:xfrm>
              <a:off x="3424" y="1525"/>
              <a:ext cx="18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0033CC"/>
                  </a:solidFill>
                  <a:latin typeface="Times New Roman" pitchFamily="18" charset="0"/>
                </a:rPr>
                <a:t>T</a:t>
              </a:r>
            </a:p>
          </p:txBody>
        </p:sp>
      </p:grpSp>
      <p:grpSp>
        <p:nvGrpSpPr>
          <p:cNvPr id="14" name="Group 100"/>
          <p:cNvGrpSpPr>
            <a:grpSpLocks/>
          </p:cNvGrpSpPr>
          <p:nvPr/>
        </p:nvGrpSpPr>
        <p:grpSpPr bwMode="auto">
          <a:xfrm>
            <a:off x="1200152" y="2781302"/>
            <a:ext cx="8640233" cy="1584325"/>
            <a:chOff x="975" y="754"/>
            <a:chExt cx="4082" cy="998"/>
          </a:xfrm>
        </p:grpSpPr>
        <p:sp>
          <p:nvSpPr>
            <p:cNvPr id="306277" name="AutoShape 101" descr="羊皮纸"/>
            <p:cNvSpPr>
              <a:spLocks noChangeArrowheads="1"/>
            </p:cNvSpPr>
            <p:nvPr/>
          </p:nvSpPr>
          <p:spPr bwMode="auto">
            <a:xfrm>
              <a:off x="975" y="1101"/>
              <a:ext cx="4082" cy="259"/>
            </a:xfrm>
            <a:prstGeom prst="roundRect">
              <a:avLst>
                <a:gd name="adj" fmla="val 16667"/>
              </a:avLst>
            </a:prstGeom>
            <a:blipFill dpi="0" rotWithShape="1">
              <a:blip r:embed="rId5" cstate="print"/>
              <a:srcRect/>
              <a:tile tx="0" ty="0" sx="100000" sy="100000" flip="none" algn="tl"/>
            </a:blipFill>
            <a:ln w="28575">
              <a:solidFill>
                <a:srgbClr val="CC3300"/>
              </a:solidFill>
              <a:round/>
              <a:headEnd/>
              <a:tailEnd/>
            </a:ln>
            <a:effectLst/>
          </p:spPr>
          <p:txBody>
            <a:bodyPr lIns="90000" tIns="46800" rIns="90000" bIns="46800" anchor="ctr">
              <a:spAutoFit/>
            </a:bodyPr>
            <a:lstStyle/>
            <a:p>
              <a:endParaRPr lang="zh-CN" altLang="en-US"/>
            </a:p>
          </p:txBody>
        </p:sp>
        <p:grpSp>
          <p:nvGrpSpPr>
            <p:cNvPr id="15" name="Group 102"/>
            <p:cNvGrpSpPr>
              <a:grpSpLocks/>
            </p:cNvGrpSpPr>
            <p:nvPr/>
          </p:nvGrpSpPr>
          <p:grpSpPr bwMode="auto">
            <a:xfrm>
              <a:off x="1156" y="754"/>
              <a:ext cx="3810" cy="998"/>
              <a:chOff x="1111" y="2251"/>
              <a:chExt cx="3810" cy="998"/>
            </a:xfrm>
          </p:grpSpPr>
          <p:grpSp>
            <p:nvGrpSpPr>
              <p:cNvPr id="16" name="Group 103"/>
              <p:cNvGrpSpPr>
                <a:grpSpLocks/>
              </p:cNvGrpSpPr>
              <p:nvPr/>
            </p:nvGrpSpPr>
            <p:grpSpPr bwMode="auto">
              <a:xfrm>
                <a:off x="1111" y="2426"/>
                <a:ext cx="3810" cy="823"/>
                <a:chOff x="431" y="618"/>
                <a:chExt cx="3810" cy="823"/>
              </a:xfrm>
            </p:grpSpPr>
            <p:sp>
              <p:nvSpPr>
                <p:cNvPr id="306280" name="Rectangle 104"/>
                <p:cNvSpPr>
                  <a:spLocks noChangeArrowheads="1"/>
                </p:cNvSpPr>
                <p:nvPr/>
              </p:nvSpPr>
              <p:spPr bwMode="auto">
                <a:xfrm>
                  <a:off x="431" y="845"/>
                  <a:ext cx="3810" cy="370"/>
                </a:xfrm>
                <a:prstGeom prst="rect">
                  <a:avLst/>
                </a:prstGeom>
                <a:noFill/>
                <a:ln w="28575">
                  <a:noFill/>
                  <a:miter lim="800000"/>
                  <a:headEnd/>
                  <a:tailEnd/>
                </a:ln>
                <a:effectLst/>
              </p:spPr>
              <p:txBody>
                <a:bodyPr lIns="90000" tIns="46800" rIns="90000" bIns="46800">
                  <a:spAutoFit/>
                </a:bodyPr>
                <a:lstStyle/>
                <a:p>
                  <a:r>
                    <a:rPr lang="en-US" altLang="zh-CN" sz="3200" b="1" i="1">
                      <a:latin typeface="Times New Roman" pitchFamily="18" charset="0"/>
                    </a:rPr>
                    <a:t>T</a:t>
                  </a:r>
                  <a:r>
                    <a:rPr lang="en-US" altLang="zh-CN" sz="3200" b="1">
                      <a:latin typeface="Times New Roman" pitchFamily="18" charset="0"/>
                    </a:rPr>
                    <a:t>= </a:t>
                  </a:r>
                  <a:r>
                    <a:rPr lang="en-US" altLang="zh-CN" sz="3200" b="1" i="1">
                      <a:latin typeface="Times New Roman" pitchFamily="18" charset="0"/>
                    </a:rPr>
                    <a:t>T</a:t>
                  </a:r>
                  <a:r>
                    <a:rPr lang="en-US" altLang="zh-CN" sz="3200" b="1" baseline="-20000">
                      <a:latin typeface="Times New Roman" pitchFamily="18" charset="0"/>
                    </a:rPr>
                    <a:t>1</a:t>
                  </a:r>
                  <a:r>
                    <a:rPr lang="en-US" altLang="zh-CN" sz="3200" b="1">
                      <a:latin typeface="Times New Roman" pitchFamily="18" charset="0"/>
                    </a:rPr>
                    <a:t>+</a:t>
                  </a:r>
                  <a:r>
                    <a:rPr lang="en-US" altLang="zh-CN" sz="3200" b="1" i="1">
                      <a:latin typeface="Times New Roman" pitchFamily="18" charset="0"/>
                    </a:rPr>
                    <a:t>T</a:t>
                  </a:r>
                  <a:r>
                    <a:rPr lang="en-US" altLang="zh-CN" sz="3200" b="1" baseline="-20000">
                      <a:latin typeface="Times New Roman" pitchFamily="18" charset="0"/>
                    </a:rPr>
                    <a:t>2</a:t>
                  </a:r>
                  <a:r>
                    <a:rPr lang="en-US" altLang="zh-CN" sz="3200" b="1">
                      <a:latin typeface="Times New Roman" pitchFamily="18" charset="0"/>
                    </a:rPr>
                    <a:t>=</a:t>
                  </a:r>
                </a:p>
              </p:txBody>
            </p:sp>
            <p:graphicFrame>
              <p:nvGraphicFramePr>
                <p:cNvPr id="306281" name="Object 105"/>
                <p:cNvGraphicFramePr>
                  <a:graphicFrameLocks noChangeAspect="1"/>
                </p:cNvGraphicFramePr>
                <p:nvPr/>
              </p:nvGraphicFramePr>
              <p:xfrm>
                <a:off x="1655" y="618"/>
                <a:ext cx="2404" cy="823"/>
              </p:xfrm>
              <a:graphic>
                <a:graphicData uri="http://schemas.openxmlformats.org/presentationml/2006/ole">
                  <p:oleObj spid="_x0000_s104452" name="公式" r:id="rId6" imgW="1409400" imgH="482400" progId="Equation.3">
                    <p:embed/>
                  </p:oleObj>
                </a:graphicData>
              </a:graphic>
            </p:graphicFrame>
          </p:grpSp>
          <p:sp>
            <p:nvSpPr>
              <p:cNvPr id="306282" name="Text Box 106"/>
              <p:cNvSpPr txBox="1">
                <a:spLocks noChangeArrowheads="1"/>
              </p:cNvSpPr>
              <p:nvPr/>
            </p:nvSpPr>
            <p:spPr bwMode="auto">
              <a:xfrm>
                <a:off x="1338" y="2251"/>
                <a:ext cx="525" cy="234"/>
              </a:xfrm>
              <a:prstGeom prst="rect">
                <a:avLst/>
              </a:prstGeom>
              <a:noFill/>
              <a:ln w="28575">
                <a:noFill/>
                <a:miter lim="800000"/>
                <a:headEnd/>
                <a:tailEnd/>
              </a:ln>
              <a:effectLst/>
            </p:spPr>
            <p:txBody>
              <a:bodyPr wrap="none" lIns="90000" tIns="46800" rIns="90000" bIns="46800">
                <a:spAutoFit/>
              </a:bodyPr>
              <a:lstStyle/>
              <a:p>
                <a:r>
                  <a:rPr lang="zh-CN" altLang="en-US" b="1"/>
                  <a:t>振荡周期</a:t>
                </a:r>
              </a:p>
            </p:txBody>
          </p:sp>
        </p:grpSp>
      </p:grpSp>
      <p:sp>
        <p:nvSpPr>
          <p:cNvPr id="306283" name="Rectangle 107"/>
          <p:cNvSpPr>
            <a:spLocks noChangeArrowheads="1"/>
          </p:cNvSpPr>
          <p:nvPr/>
        </p:nvSpPr>
        <p:spPr bwMode="auto">
          <a:xfrm>
            <a:off x="1030818" y="2395538"/>
            <a:ext cx="289160"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cs typeface="Times New Roman" pitchFamily="18" charset="0"/>
              </a:rPr>
              <a:t>•</a:t>
            </a:r>
          </a:p>
        </p:txBody>
      </p:sp>
      <p:sp>
        <p:nvSpPr>
          <p:cNvPr id="306284" name="Rectangle 108"/>
          <p:cNvSpPr>
            <a:spLocks noChangeArrowheads="1"/>
          </p:cNvSpPr>
          <p:nvPr/>
        </p:nvSpPr>
        <p:spPr bwMode="auto">
          <a:xfrm>
            <a:off x="3505200" y="2349500"/>
            <a:ext cx="289160"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2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20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20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55"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2000" fill="hold"/>
                                        <p:tgtEl>
                                          <p:spTgt spid="13"/>
                                        </p:tgtEl>
                                        <p:attrNameLst>
                                          <p:attrName>ppt_w</p:attrName>
                                        </p:attrNameLst>
                                      </p:cBhvr>
                                      <p:tavLst>
                                        <p:tav tm="0">
                                          <p:val>
                                            <p:strVal val="#ppt_w*0.70"/>
                                          </p:val>
                                        </p:tav>
                                        <p:tav tm="100000">
                                          <p:val>
                                            <p:strVal val="#ppt_w"/>
                                          </p:val>
                                        </p:tav>
                                      </p:tavLst>
                                    </p:anim>
                                    <p:anim calcmode="lin" valueType="num">
                                      <p:cBhvr>
                                        <p:cTn id="42" dur="2000" fill="hold"/>
                                        <p:tgtEl>
                                          <p:spTgt spid="13"/>
                                        </p:tgtEl>
                                        <p:attrNameLst>
                                          <p:attrName>ppt_h</p:attrName>
                                        </p:attrNameLst>
                                      </p:cBhvr>
                                      <p:tavLst>
                                        <p:tav tm="0">
                                          <p:val>
                                            <p:strVal val="#ppt_h"/>
                                          </p:val>
                                        </p:tav>
                                        <p:tav tm="100000">
                                          <p:val>
                                            <p:strVal val="#ppt_h"/>
                                          </p:val>
                                        </p:tav>
                                      </p:tavLst>
                                    </p:anim>
                                    <p:animEffect transition="in" filter="fade">
                                      <p:cBhvr>
                                        <p:cTn id="43" dur="20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30623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0623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306232"/>
                                        </p:tgtEl>
                                        <p:attrNameLst>
                                          <p:attrName>style.visibility</p:attrName>
                                        </p:attrNameLst>
                                      </p:cBhvr>
                                      <p:to>
                                        <p:strVal val="visible"/>
                                      </p:to>
                                    </p:set>
                                    <p:animEffect transition="in" filter="wipe(left)">
                                      <p:cBhvr>
                                        <p:cTn id="56" dur="500"/>
                                        <p:tgtEl>
                                          <p:spTgt spid="30623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306233"/>
                                        </p:tgtEl>
                                        <p:attrNameLst>
                                          <p:attrName>style.visibility</p:attrName>
                                        </p:attrNameLst>
                                      </p:cBhvr>
                                      <p:to>
                                        <p:strVal val="visible"/>
                                      </p:to>
                                    </p:set>
                                    <p:animEffect transition="in" filter="wipe(left)">
                                      <p:cBhvr>
                                        <p:cTn id="61" dur="500"/>
                                        <p:tgtEl>
                                          <p:spTgt spid="306233"/>
                                        </p:tgtEl>
                                      </p:cBhvr>
                                    </p:animEffect>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box(in)">
                                      <p:cBhvr>
                                        <p:cTn id="66" dur="500"/>
                                        <p:tgtEl>
                                          <p:spTgt spid="14"/>
                                        </p:tgtEl>
                                      </p:cBhvr>
                                    </p:animEffect>
                                  </p:childTnLst>
                                </p:cTn>
                              </p:par>
                            </p:childTnLst>
                          </p:cTn>
                        </p:par>
                        <p:par>
                          <p:cTn id="67" fill="hold">
                            <p:stCondLst>
                              <p:cond delay="500"/>
                            </p:stCondLst>
                            <p:childTnLst>
                              <p:par>
                                <p:cTn id="68" presetID="2" presetClass="entr" presetSubtype="4" fill="hold" grpId="0" nodeType="afterEffect">
                                  <p:stCondLst>
                                    <p:cond delay="0"/>
                                  </p:stCondLst>
                                  <p:childTnLst>
                                    <p:set>
                                      <p:cBhvr>
                                        <p:cTn id="69" dur="1" fill="hold">
                                          <p:stCondLst>
                                            <p:cond delay="0"/>
                                          </p:stCondLst>
                                        </p:cTn>
                                        <p:tgtEl>
                                          <p:spTgt spid="306234"/>
                                        </p:tgtEl>
                                        <p:attrNameLst>
                                          <p:attrName>style.visibility</p:attrName>
                                        </p:attrNameLst>
                                      </p:cBhvr>
                                      <p:to>
                                        <p:strVal val="visible"/>
                                      </p:to>
                                    </p:set>
                                    <p:anim calcmode="lin" valueType="num">
                                      <p:cBhvr additive="base">
                                        <p:cTn id="70" dur="500" fill="hold"/>
                                        <p:tgtEl>
                                          <p:spTgt spid="306234"/>
                                        </p:tgtEl>
                                        <p:attrNameLst>
                                          <p:attrName>ppt_x</p:attrName>
                                        </p:attrNameLst>
                                      </p:cBhvr>
                                      <p:tavLst>
                                        <p:tav tm="0">
                                          <p:val>
                                            <p:strVal val="#ppt_x"/>
                                          </p:val>
                                        </p:tav>
                                        <p:tav tm="100000">
                                          <p:val>
                                            <p:strVal val="#ppt_x"/>
                                          </p:val>
                                        </p:tav>
                                      </p:tavLst>
                                    </p:anim>
                                    <p:anim calcmode="lin" valueType="num">
                                      <p:cBhvr additive="base">
                                        <p:cTn id="71" dur="500" fill="hold"/>
                                        <p:tgtEl>
                                          <p:spTgt spid="3062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230" grpId="0" autoUpdateAnimBg="0"/>
      <p:bldP spid="306231" grpId="0" autoUpdateAnimBg="0"/>
      <p:bldP spid="306234"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灯片编号占位符 4"/>
          <p:cNvSpPr>
            <a:spLocks noGrp="1"/>
          </p:cNvSpPr>
          <p:nvPr>
            <p:ph type="sldNum" sz="quarter" idx="11"/>
          </p:nvPr>
        </p:nvSpPr>
        <p:spPr/>
        <p:txBody>
          <a:bodyPr/>
          <a:lstStyle/>
          <a:p>
            <a:fld id="{17F98080-FF99-4B18-9B36-419FF3F9AA34}" type="slidenum">
              <a:rPr lang="en-US" altLang="zh-CN"/>
              <a:pPr/>
              <a:t>56</a:t>
            </a:fld>
            <a:endParaRPr lang="en-US" altLang="zh-CN"/>
          </a:p>
        </p:txBody>
      </p:sp>
      <p:sp>
        <p:nvSpPr>
          <p:cNvPr id="307271" name="Rectangle 71"/>
          <p:cNvSpPr>
            <a:spLocks noChangeArrowheads="1"/>
          </p:cNvSpPr>
          <p:nvPr/>
        </p:nvSpPr>
        <p:spPr bwMode="auto">
          <a:xfrm>
            <a:off x="1200151" y="1211263"/>
            <a:ext cx="8746067" cy="633412"/>
          </a:xfrm>
          <a:prstGeom prst="rect">
            <a:avLst/>
          </a:prstGeom>
          <a:noFill/>
          <a:ln w="9525">
            <a:noFill/>
            <a:miter lim="800000"/>
            <a:headEnd/>
            <a:tailEnd/>
          </a:ln>
          <a:effectLst/>
        </p:spPr>
        <p:txBody>
          <a:bodyPr anchor="ctr"/>
          <a:lstStyle/>
          <a:p>
            <a:r>
              <a:rPr lang="en-US" altLang="zh-CN" b="1">
                <a:solidFill>
                  <a:srgbClr val="000066"/>
                </a:solidFill>
                <a:latin typeface="Times New Roman" pitchFamily="18" charset="0"/>
              </a:rPr>
              <a:t>1</a:t>
            </a:r>
            <a:r>
              <a:rPr lang="zh-CN" altLang="en-US" b="1">
                <a:solidFill>
                  <a:srgbClr val="000066"/>
                </a:solidFill>
                <a:latin typeface="Times New Roman" pitchFamily="18" charset="0"/>
              </a:rPr>
              <a:t>、石英晶体的电路符号和选频特性</a:t>
            </a:r>
          </a:p>
        </p:txBody>
      </p:sp>
      <p:grpSp>
        <p:nvGrpSpPr>
          <p:cNvPr id="2" name="Group 104"/>
          <p:cNvGrpSpPr>
            <a:grpSpLocks/>
          </p:cNvGrpSpPr>
          <p:nvPr/>
        </p:nvGrpSpPr>
        <p:grpSpPr bwMode="auto">
          <a:xfrm>
            <a:off x="1849967" y="2205038"/>
            <a:ext cx="1735667" cy="1512888"/>
            <a:chOff x="874" y="1525"/>
            <a:chExt cx="820" cy="953"/>
          </a:xfrm>
        </p:grpSpPr>
        <p:sp>
          <p:nvSpPr>
            <p:cNvPr id="307273" name="Rectangle 73"/>
            <p:cNvSpPr>
              <a:spLocks noChangeArrowheads="1"/>
            </p:cNvSpPr>
            <p:nvPr/>
          </p:nvSpPr>
          <p:spPr bwMode="auto">
            <a:xfrm>
              <a:off x="874" y="1525"/>
              <a:ext cx="800" cy="310"/>
            </a:xfrm>
            <a:prstGeom prst="rect">
              <a:avLst/>
            </a:prstGeom>
            <a:noFill/>
            <a:ln w="9525">
              <a:noFill/>
              <a:miter lim="800000"/>
              <a:headEnd/>
              <a:tailEnd/>
            </a:ln>
            <a:effectLst/>
          </p:spPr>
          <p:txBody>
            <a:bodyPr wrap="none" anchor="ctr">
              <a:spAutoFit/>
            </a:bodyPr>
            <a:lstStyle/>
            <a:p>
              <a:r>
                <a:rPr lang="zh-CN" altLang="en-US" sz="2600" b="1">
                  <a:solidFill>
                    <a:srgbClr val="000066"/>
                  </a:solidFill>
                  <a:latin typeface="宋体" pitchFamily="2" charset="-122"/>
                </a:rPr>
                <a:t>电路符号 </a:t>
              </a:r>
            </a:p>
          </p:txBody>
        </p:sp>
        <p:grpSp>
          <p:nvGrpSpPr>
            <p:cNvPr id="3" name="Group 74"/>
            <p:cNvGrpSpPr>
              <a:grpSpLocks/>
            </p:cNvGrpSpPr>
            <p:nvPr/>
          </p:nvGrpSpPr>
          <p:grpSpPr bwMode="auto">
            <a:xfrm rot="-5400000">
              <a:off x="1189" y="1973"/>
              <a:ext cx="411" cy="599"/>
              <a:chOff x="3312" y="1488"/>
              <a:chExt cx="336" cy="912"/>
            </a:xfrm>
          </p:grpSpPr>
          <p:sp>
            <p:nvSpPr>
              <p:cNvPr id="307275" name="Line 75"/>
              <p:cNvSpPr>
                <a:spLocks noChangeShapeType="1"/>
              </p:cNvSpPr>
              <p:nvPr/>
            </p:nvSpPr>
            <p:spPr bwMode="auto">
              <a:xfrm>
                <a:off x="3456" y="1488"/>
                <a:ext cx="0" cy="288"/>
              </a:xfrm>
              <a:prstGeom prst="line">
                <a:avLst/>
              </a:prstGeom>
              <a:noFill/>
              <a:ln w="38100">
                <a:solidFill>
                  <a:srgbClr val="CC0000"/>
                </a:solidFill>
                <a:round/>
                <a:headEnd/>
                <a:tailEnd/>
              </a:ln>
              <a:effectLst/>
            </p:spPr>
            <p:txBody>
              <a:bodyPr/>
              <a:lstStyle/>
              <a:p>
                <a:endParaRPr lang="zh-CN" altLang="en-US"/>
              </a:p>
            </p:txBody>
          </p:sp>
          <p:grpSp>
            <p:nvGrpSpPr>
              <p:cNvPr id="4" name="Group 76"/>
              <p:cNvGrpSpPr>
                <a:grpSpLocks/>
              </p:cNvGrpSpPr>
              <p:nvPr/>
            </p:nvGrpSpPr>
            <p:grpSpPr bwMode="auto">
              <a:xfrm>
                <a:off x="3312" y="1776"/>
                <a:ext cx="336" cy="336"/>
                <a:chOff x="3600" y="1536"/>
                <a:chExt cx="336" cy="336"/>
              </a:xfrm>
            </p:grpSpPr>
            <p:sp>
              <p:nvSpPr>
                <p:cNvPr id="307277" name="Rectangle 77"/>
                <p:cNvSpPr>
                  <a:spLocks noChangeArrowheads="1"/>
                </p:cNvSpPr>
                <p:nvPr/>
              </p:nvSpPr>
              <p:spPr bwMode="auto">
                <a:xfrm>
                  <a:off x="3600" y="1632"/>
                  <a:ext cx="336" cy="144"/>
                </a:xfrm>
                <a:prstGeom prst="rect">
                  <a:avLst/>
                </a:prstGeom>
                <a:solidFill>
                  <a:srgbClr val="FFFFFF"/>
                </a:solidFill>
                <a:ln w="38100">
                  <a:solidFill>
                    <a:srgbClr val="CC0000"/>
                  </a:solidFill>
                  <a:miter lim="800000"/>
                  <a:headEnd/>
                  <a:tailEnd/>
                </a:ln>
                <a:effectLst/>
              </p:spPr>
              <p:txBody>
                <a:bodyPr wrap="none" anchor="ctr"/>
                <a:lstStyle/>
                <a:p>
                  <a:endParaRPr lang="zh-CN" altLang="en-US"/>
                </a:p>
              </p:txBody>
            </p:sp>
            <p:sp>
              <p:nvSpPr>
                <p:cNvPr id="307278" name="Line 78"/>
                <p:cNvSpPr>
                  <a:spLocks noChangeShapeType="1"/>
                </p:cNvSpPr>
                <p:nvPr/>
              </p:nvSpPr>
              <p:spPr bwMode="auto">
                <a:xfrm>
                  <a:off x="3600" y="1536"/>
                  <a:ext cx="336" cy="0"/>
                </a:xfrm>
                <a:prstGeom prst="line">
                  <a:avLst/>
                </a:prstGeom>
                <a:noFill/>
                <a:ln w="38100">
                  <a:solidFill>
                    <a:srgbClr val="CC0000"/>
                  </a:solidFill>
                  <a:round/>
                  <a:headEnd/>
                  <a:tailEnd/>
                </a:ln>
                <a:effectLst/>
              </p:spPr>
              <p:txBody>
                <a:bodyPr/>
                <a:lstStyle/>
                <a:p>
                  <a:endParaRPr lang="zh-CN" altLang="en-US"/>
                </a:p>
              </p:txBody>
            </p:sp>
            <p:sp>
              <p:nvSpPr>
                <p:cNvPr id="307279" name="Line 79"/>
                <p:cNvSpPr>
                  <a:spLocks noChangeShapeType="1"/>
                </p:cNvSpPr>
                <p:nvPr/>
              </p:nvSpPr>
              <p:spPr bwMode="auto">
                <a:xfrm>
                  <a:off x="3600" y="1872"/>
                  <a:ext cx="336" cy="0"/>
                </a:xfrm>
                <a:prstGeom prst="line">
                  <a:avLst/>
                </a:prstGeom>
                <a:noFill/>
                <a:ln w="38100">
                  <a:solidFill>
                    <a:srgbClr val="CC0000"/>
                  </a:solidFill>
                  <a:round/>
                  <a:headEnd/>
                  <a:tailEnd/>
                </a:ln>
                <a:effectLst/>
              </p:spPr>
              <p:txBody>
                <a:bodyPr/>
                <a:lstStyle/>
                <a:p>
                  <a:endParaRPr lang="zh-CN" altLang="en-US"/>
                </a:p>
              </p:txBody>
            </p:sp>
          </p:grpSp>
          <p:sp>
            <p:nvSpPr>
              <p:cNvPr id="307280" name="Line 80"/>
              <p:cNvSpPr>
                <a:spLocks noChangeShapeType="1"/>
              </p:cNvSpPr>
              <p:nvPr/>
            </p:nvSpPr>
            <p:spPr bwMode="auto">
              <a:xfrm>
                <a:off x="3456" y="2112"/>
                <a:ext cx="0" cy="288"/>
              </a:xfrm>
              <a:prstGeom prst="line">
                <a:avLst/>
              </a:prstGeom>
              <a:noFill/>
              <a:ln w="38100">
                <a:solidFill>
                  <a:srgbClr val="CC0000"/>
                </a:solidFill>
                <a:round/>
                <a:headEnd/>
                <a:tailEnd/>
              </a:ln>
              <a:effectLst/>
            </p:spPr>
            <p:txBody>
              <a:bodyPr/>
              <a:lstStyle/>
              <a:p>
                <a:endParaRPr lang="zh-CN" altLang="en-US"/>
              </a:p>
            </p:txBody>
          </p:sp>
        </p:grpSp>
      </p:grpSp>
      <p:sp>
        <p:nvSpPr>
          <p:cNvPr id="307282" name="Rectangle 82"/>
          <p:cNvSpPr>
            <a:spLocks noChangeArrowheads="1"/>
          </p:cNvSpPr>
          <p:nvPr/>
        </p:nvSpPr>
        <p:spPr bwMode="auto">
          <a:xfrm>
            <a:off x="6288618" y="1844675"/>
            <a:ext cx="3568700" cy="457200"/>
          </a:xfrm>
          <a:prstGeom prst="rect">
            <a:avLst/>
          </a:prstGeom>
          <a:noFill/>
          <a:ln w="9525">
            <a:noFill/>
            <a:miter lim="800000"/>
            <a:headEnd/>
            <a:tailEnd/>
          </a:ln>
          <a:effectLst/>
        </p:spPr>
        <p:txBody>
          <a:bodyPr anchor="ctr">
            <a:spAutoFit/>
          </a:bodyPr>
          <a:lstStyle/>
          <a:p>
            <a:pPr algn="ctr"/>
            <a:r>
              <a:rPr lang="zh-CN" altLang="en-US" sz="2400" b="1">
                <a:solidFill>
                  <a:srgbClr val="000066"/>
                </a:solidFill>
                <a:latin typeface="宋体" pitchFamily="2" charset="-122"/>
              </a:rPr>
              <a:t>电抗频率特性 </a:t>
            </a:r>
          </a:p>
        </p:txBody>
      </p:sp>
      <p:grpSp>
        <p:nvGrpSpPr>
          <p:cNvPr id="5" name="Group 105"/>
          <p:cNvGrpSpPr>
            <a:grpSpLocks/>
          </p:cNvGrpSpPr>
          <p:nvPr/>
        </p:nvGrpSpPr>
        <p:grpSpPr bwMode="auto">
          <a:xfrm>
            <a:off x="5712884" y="2492375"/>
            <a:ext cx="4883149" cy="3132138"/>
            <a:chOff x="2708" y="1956"/>
            <a:chExt cx="2307" cy="1973"/>
          </a:xfrm>
        </p:grpSpPr>
        <p:grpSp>
          <p:nvGrpSpPr>
            <p:cNvPr id="6" name="Group 83"/>
            <p:cNvGrpSpPr>
              <a:grpSpLocks/>
            </p:cNvGrpSpPr>
            <p:nvPr/>
          </p:nvGrpSpPr>
          <p:grpSpPr bwMode="auto">
            <a:xfrm>
              <a:off x="2708" y="2087"/>
              <a:ext cx="2307" cy="1342"/>
              <a:chOff x="2352" y="1344"/>
              <a:chExt cx="1834" cy="1344"/>
            </a:xfrm>
          </p:grpSpPr>
          <p:sp>
            <p:nvSpPr>
              <p:cNvPr id="307284" name="Line 84"/>
              <p:cNvSpPr>
                <a:spLocks noChangeShapeType="1"/>
              </p:cNvSpPr>
              <p:nvPr/>
            </p:nvSpPr>
            <p:spPr bwMode="auto">
              <a:xfrm>
                <a:off x="2592" y="2064"/>
                <a:ext cx="1248" cy="0"/>
              </a:xfrm>
              <a:prstGeom prst="line">
                <a:avLst/>
              </a:prstGeom>
              <a:noFill/>
              <a:ln w="28575">
                <a:solidFill>
                  <a:srgbClr val="000000"/>
                </a:solidFill>
                <a:round/>
                <a:headEnd/>
                <a:tailEnd type="triangle" w="med" len="med"/>
              </a:ln>
              <a:effectLst/>
            </p:spPr>
            <p:txBody>
              <a:bodyPr/>
              <a:lstStyle/>
              <a:p>
                <a:endParaRPr lang="zh-CN" altLang="en-US"/>
              </a:p>
            </p:txBody>
          </p:sp>
          <p:sp>
            <p:nvSpPr>
              <p:cNvPr id="307285" name="Line 85"/>
              <p:cNvSpPr>
                <a:spLocks noChangeShapeType="1"/>
              </p:cNvSpPr>
              <p:nvPr/>
            </p:nvSpPr>
            <p:spPr bwMode="auto">
              <a:xfrm rot="-5400000">
                <a:off x="1920" y="2016"/>
                <a:ext cx="1344" cy="0"/>
              </a:xfrm>
              <a:prstGeom prst="line">
                <a:avLst/>
              </a:prstGeom>
              <a:noFill/>
              <a:ln w="28575">
                <a:solidFill>
                  <a:srgbClr val="000000"/>
                </a:solidFill>
                <a:round/>
                <a:headEnd/>
                <a:tailEnd type="triangle" w="med" len="med"/>
              </a:ln>
              <a:effectLst/>
            </p:spPr>
            <p:txBody>
              <a:bodyPr/>
              <a:lstStyle/>
              <a:p>
                <a:endParaRPr lang="zh-CN" altLang="en-US"/>
              </a:p>
            </p:txBody>
          </p:sp>
          <p:sp>
            <p:nvSpPr>
              <p:cNvPr id="307286" name="Freeform 86"/>
              <p:cNvSpPr>
                <a:spLocks/>
              </p:cNvSpPr>
              <p:nvPr/>
            </p:nvSpPr>
            <p:spPr bwMode="auto">
              <a:xfrm>
                <a:off x="2736" y="2064"/>
                <a:ext cx="288" cy="624"/>
              </a:xfrm>
              <a:custGeom>
                <a:avLst/>
                <a:gdLst/>
                <a:ahLst/>
                <a:cxnLst>
                  <a:cxn ang="0">
                    <a:pos x="336" y="0"/>
                  </a:cxn>
                  <a:cxn ang="0">
                    <a:pos x="144" y="144"/>
                  </a:cxn>
                  <a:cxn ang="0">
                    <a:pos x="0" y="624"/>
                  </a:cxn>
                </a:cxnLst>
                <a:rect l="0" t="0" r="r" b="b"/>
                <a:pathLst>
                  <a:path w="336" h="624">
                    <a:moveTo>
                      <a:pt x="336" y="0"/>
                    </a:moveTo>
                    <a:cubicBezTo>
                      <a:pt x="268" y="20"/>
                      <a:pt x="200" y="40"/>
                      <a:pt x="144" y="144"/>
                    </a:cubicBezTo>
                    <a:cubicBezTo>
                      <a:pt x="88" y="248"/>
                      <a:pt x="44" y="436"/>
                      <a:pt x="0" y="624"/>
                    </a:cubicBezTo>
                  </a:path>
                </a:pathLst>
              </a:custGeom>
              <a:noFill/>
              <a:ln w="38100" cap="flat" cmpd="sng">
                <a:solidFill>
                  <a:srgbClr val="FF0000"/>
                </a:solidFill>
                <a:prstDash val="solid"/>
                <a:round/>
                <a:headEnd/>
                <a:tailEnd/>
              </a:ln>
              <a:effectLst/>
            </p:spPr>
            <p:txBody>
              <a:bodyPr/>
              <a:lstStyle/>
              <a:p>
                <a:endParaRPr lang="zh-CN" altLang="en-US"/>
              </a:p>
            </p:txBody>
          </p:sp>
          <p:sp>
            <p:nvSpPr>
              <p:cNvPr id="307287" name="Freeform 87"/>
              <p:cNvSpPr>
                <a:spLocks/>
              </p:cNvSpPr>
              <p:nvPr/>
            </p:nvSpPr>
            <p:spPr bwMode="auto">
              <a:xfrm flipH="1" flipV="1">
                <a:off x="3024" y="1440"/>
                <a:ext cx="240" cy="624"/>
              </a:xfrm>
              <a:custGeom>
                <a:avLst/>
                <a:gdLst/>
                <a:ahLst/>
                <a:cxnLst>
                  <a:cxn ang="0">
                    <a:pos x="336" y="0"/>
                  </a:cxn>
                  <a:cxn ang="0">
                    <a:pos x="144" y="144"/>
                  </a:cxn>
                  <a:cxn ang="0">
                    <a:pos x="0" y="624"/>
                  </a:cxn>
                </a:cxnLst>
                <a:rect l="0" t="0" r="r" b="b"/>
                <a:pathLst>
                  <a:path w="336" h="624">
                    <a:moveTo>
                      <a:pt x="336" y="0"/>
                    </a:moveTo>
                    <a:cubicBezTo>
                      <a:pt x="268" y="20"/>
                      <a:pt x="200" y="40"/>
                      <a:pt x="144" y="144"/>
                    </a:cubicBezTo>
                    <a:cubicBezTo>
                      <a:pt x="88" y="248"/>
                      <a:pt x="44" y="436"/>
                      <a:pt x="0" y="624"/>
                    </a:cubicBezTo>
                  </a:path>
                </a:pathLst>
              </a:custGeom>
              <a:noFill/>
              <a:ln w="38100" cap="flat" cmpd="sng">
                <a:solidFill>
                  <a:srgbClr val="FF0000"/>
                </a:solidFill>
                <a:prstDash val="solid"/>
                <a:round/>
                <a:headEnd/>
                <a:tailEnd/>
              </a:ln>
              <a:effectLst/>
            </p:spPr>
            <p:txBody>
              <a:bodyPr/>
              <a:lstStyle/>
              <a:p>
                <a:endParaRPr lang="zh-CN" altLang="en-US"/>
              </a:p>
            </p:txBody>
          </p:sp>
          <p:sp>
            <p:nvSpPr>
              <p:cNvPr id="307288" name="Freeform 88"/>
              <p:cNvSpPr>
                <a:spLocks/>
              </p:cNvSpPr>
              <p:nvPr/>
            </p:nvSpPr>
            <p:spPr bwMode="auto">
              <a:xfrm>
                <a:off x="3360" y="2112"/>
                <a:ext cx="336" cy="576"/>
              </a:xfrm>
              <a:custGeom>
                <a:avLst/>
                <a:gdLst/>
                <a:ahLst/>
                <a:cxnLst>
                  <a:cxn ang="0">
                    <a:pos x="336" y="0"/>
                  </a:cxn>
                  <a:cxn ang="0">
                    <a:pos x="144" y="144"/>
                  </a:cxn>
                  <a:cxn ang="0">
                    <a:pos x="0" y="624"/>
                  </a:cxn>
                </a:cxnLst>
                <a:rect l="0" t="0" r="r" b="b"/>
                <a:pathLst>
                  <a:path w="336" h="624">
                    <a:moveTo>
                      <a:pt x="336" y="0"/>
                    </a:moveTo>
                    <a:cubicBezTo>
                      <a:pt x="268" y="20"/>
                      <a:pt x="200" y="40"/>
                      <a:pt x="144" y="144"/>
                    </a:cubicBezTo>
                    <a:cubicBezTo>
                      <a:pt x="88" y="248"/>
                      <a:pt x="44" y="436"/>
                      <a:pt x="0" y="624"/>
                    </a:cubicBezTo>
                  </a:path>
                </a:pathLst>
              </a:custGeom>
              <a:noFill/>
              <a:ln w="38100" cap="flat" cmpd="sng">
                <a:solidFill>
                  <a:srgbClr val="0000FF"/>
                </a:solidFill>
                <a:prstDash val="solid"/>
                <a:round/>
                <a:headEnd/>
                <a:tailEnd/>
              </a:ln>
              <a:effectLst/>
            </p:spPr>
            <p:txBody>
              <a:bodyPr/>
              <a:lstStyle/>
              <a:p>
                <a:endParaRPr lang="zh-CN" altLang="en-US"/>
              </a:p>
            </p:txBody>
          </p:sp>
          <p:sp>
            <p:nvSpPr>
              <p:cNvPr id="307289" name="Line 89"/>
              <p:cNvSpPr>
                <a:spLocks noChangeShapeType="1"/>
              </p:cNvSpPr>
              <p:nvPr/>
            </p:nvSpPr>
            <p:spPr bwMode="auto">
              <a:xfrm>
                <a:off x="3312" y="1392"/>
                <a:ext cx="0" cy="1248"/>
              </a:xfrm>
              <a:prstGeom prst="line">
                <a:avLst/>
              </a:prstGeom>
              <a:noFill/>
              <a:ln w="28575">
                <a:solidFill>
                  <a:srgbClr val="0000FF"/>
                </a:solidFill>
                <a:prstDash val="dash"/>
                <a:round/>
                <a:headEnd/>
                <a:tailEnd/>
              </a:ln>
              <a:effectLst/>
            </p:spPr>
            <p:txBody>
              <a:bodyPr/>
              <a:lstStyle/>
              <a:p>
                <a:endParaRPr lang="zh-CN" altLang="en-US"/>
              </a:p>
            </p:txBody>
          </p:sp>
          <p:sp>
            <p:nvSpPr>
              <p:cNvPr id="307290" name="Text Box 90"/>
              <p:cNvSpPr txBox="1">
                <a:spLocks noChangeArrowheads="1"/>
              </p:cNvSpPr>
              <p:nvPr/>
            </p:nvSpPr>
            <p:spPr bwMode="auto">
              <a:xfrm>
                <a:off x="3888" y="1920"/>
                <a:ext cx="298" cy="291"/>
              </a:xfrm>
              <a:prstGeom prst="rect">
                <a:avLst/>
              </a:prstGeom>
              <a:noFill/>
              <a:ln w="38100">
                <a:noFill/>
                <a:miter lim="800000"/>
                <a:headEnd/>
                <a:tailEnd/>
              </a:ln>
              <a:effectLst/>
            </p:spPr>
            <p:txBody>
              <a:bodyPr>
                <a:spAutoFit/>
              </a:bodyPr>
              <a:lstStyle/>
              <a:p>
                <a:r>
                  <a:rPr kumimoji="1" lang="en-US" altLang="zh-CN" sz="2400" b="1" i="1">
                    <a:solidFill>
                      <a:srgbClr val="000000"/>
                    </a:solidFill>
                    <a:latin typeface="Times New Roman" pitchFamily="18" charset="0"/>
                    <a:ea typeface="楷体_GB2312" pitchFamily="49" charset="-122"/>
                  </a:rPr>
                  <a:t>f</a:t>
                </a:r>
              </a:p>
            </p:txBody>
          </p:sp>
          <p:sp>
            <p:nvSpPr>
              <p:cNvPr id="307291" name="Rectangle 91"/>
              <p:cNvSpPr>
                <a:spLocks noChangeArrowheads="1"/>
              </p:cNvSpPr>
              <p:nvPr/>
            </p:nvSpPr>
            <p:spPr bwMode="auto">
              <a:xfrm>
                <a:off x="2352" y="1344"/>
                <a:ext cx="146" cy="291"/>
              </a:xfrm>
              <a:prstGeom prst="rect">
                <a:avLst/>
              </a:prstGeom>
              <a:noFill/>
              <a:ln w="38100">
                <a:noFill/>
                <a:miter lim="800000"/>
                <a:headEnd/>
                <a:tailEnd/>
              </a:ln>
              <a:effectLst/>
            </p:spPr>
            <p:txBody>
              <a:bodyPr wrap="none">
                <a:spAutoFit/>
              </a:bodyPr>
              <a:lstStyle/>
              <a:p>
                <a:r>
                  <a:rPr kumimoji="1" lang="en-US" altLang="zh-CN" sz="2400" b="1" i="1">
                    <a:solidFill>
                      <a:srgbClr val="000000"/>
                    </a:solidFill>
                    <a:latin typeface="Times New Roman" pitchFamily="18" charset="0"/>
                    <a:ea typeface="楷体_GB2312" pitchFamily="49" charset="-122"/>
                  </a:rPr>
                  <a:t>X</a:t>
                </a:r>
              </a:p>
            </p:txBody>
          </p:sp>
          <p:sp>
            <p:nvSpPr>
              <p:cNvPr id="307292" name="Line 92"/>
              <p:cNvSpPr>
                <a:spLocks noChangeShapeType="1"/>
              </p:cNvSpPr>
              <p:nvPr/>
            </p:nvSpPr>
            <p:spPr bwMode="auto">
              <a:xfrm>
                <a:off x="3024" y="1392"/>
                <a:ext cx="0" cy="1296"/>
              </a:xfrm>
              <a:prstGeom prst="line">
                <a:avLst/>
              </a:prstGeom>
              <a:noFill/>
              <a:ln w="28575">
                <a:solidFill>
                  <a:srgbClr val="0000FF"/>
                </a:solidFill>
                <a:prstDash val="dash"/>
                <a:round/>
                <a:headEnd/>
                <a:tailEnd/>
              </a:ln>
              <a:effectLst/>
            </p:spPr>
            <p:txBody>
              <a:bodyPr/>
              <a:lstStyle/>
              <a:p>
                <a:endParaRPr lang="zh-CN" altLang="en-US"/>
              </a:p>
            </p:txBody>
          </p:sp>
          <p:sp>
            <p:nvSpPr>
              <p:cNvPr id="307293" name="Text Box 93"/>
              <p:cNvSpPr txBox="1">
                <a:spLocks noChangeArrowheads="1"/>
              </p:cNvSpPr>
              <p:nvPr/>
            </p:nvSpPr>
            <p:spPr bwMode="auto">
              <a:xfrm>
                <a:off x="2784" y="1776"/>
                <a:ext cx="298" cy="291"/>
              </a:xfrm>
              <a:prstGeom prst="rect">
                <a:avLst/>
              </a:prstGeom>
              <a:noFill/>
              <a:ln w="38100">
                <a:noFill/>
                <a:miter lim="800000"/>
                <a:headEnd/>
                <a:tailEnd/>
              </a:ln>
              <a:effectLst/>
            </p:spPr>
            <p:txBody>
              <a:bodyPr>
                <a:spAutoFit/>
              </a:bodyPr>
              <a:lstStyle/>
              <a:p>
                <a:r>
                  <a:rPr kumimoji="1" lang="en-US" altLang="zh-CN" sz="2400" b="1" i="1">
                    <a:solidFill>
                      <a:srgbClr val="FF0000"/>
                    </a:solidFill>
                    <a:latin typeface="Times New Roman" pitchFamily="18" charset="0"/>
                    <a:ea typeface="楷体_GB2312" pitchFamily="49" charset="-122"/>
                  </a:rPr>
                  <a:t>f</a:t>
                </a:r>
                <a:r>
                  <a:rPr kumimoji="1" lang="en-US" altLang="zh-CN" sz="2400" b="1" baseline="-25000">
                    <a:solidFill>
                      <a:srgbClr val="FF0000"/>
                    </a:solidFill>
                    <a:latin typeface="Times New Roman" pitchFamily="18" charset="0"/>
                    <a:ea typeface="楷体_GB2312" pitchFamily="49" charset="-122"/>
                  </a:rPr>
                  <a:t>0</a:t>
                </a:r>
              </a:p>
            </p:txBody>
          </p:sp>
        </p:grpSp>
        <p:grpSp>
          <p:nvGrpSpPr>
            <p:cNvPr id="7" name="Group 94"/>
            <p:cNvGrpSpPr>
              <a:grpSpLocks/>
            </p:cNvGrpSpPr>
            <p:nvPr/>
          </p:nvGrpSpPr>
          <p:grpSpPr bwMode="auto">
            <a:xfrm>
              <a:off x="3780" y="1956"/>
              <a:ext cx="653" cy="686"/>
              <a:chOff x="3951" y="1831"/>
              <a:chExt cx="546" cy="687"/>
            </a:xfrm>
          </p:grpSpPr>
          <p:sp>
            <p:nvSpPr>
              <p:cNvPr id="307295" name="Text Box 95"/>
              <p:cNvSpPr txBox="1">
                <a:spLocks noChangeArrowheads="1"/>
              </p:cNvSpPr>
              <p:nvPr/>
            </p:nvSpPr>
            <p:spPr bwMode="auto">
              <a:xfrm>
                <a:off x="4302" y="1831"/>
                <a:ext cx="195" cy="687"/>
              </a:xfrm>
              <a:prstGeom prst="rect">
                <a:avLst/>
              </a:prstGeom>
              <a:noFill/>
              <a:ln w="9525">
                <a:solidFill>
                  <a:srgbClr val="FFFFFF"/>
                </a:solidFill>
                <a:miter lim="800000"/>
                <a:headEnd/>
                <a:tailEnd/>
              </a:ln>
              <a:effectLst/>
            </p:spPr>
            <p:txBody>
              <a:bodyPr wrap="none">
                <a:spAutoFit/>
              </a:bodyPr>
              <a:lstStyle/>
              <a:p>
                <a:pPr>
                  <a:lnSpc>
                    <a:spcPct val="90000"/>
                  </a:lnSpc>
                </a:pPr>
                <a:r>
                  <a:rPr kumimoji="1" lang="zh-CN" altLang="en-US" sz="2400" b="1">
                    <a:solidFill>
                      <a:srgbClr val="000099"/>
                    </a:solidFill>
                    <a:latin typeface="Times New Roman" pitchFamily="18" charset="0"/>
                    <a:ea typeface="楷体_GB2312" pitchFamily="49" charset="-122"/>
                  </a:rPr>
                  <a:t>电</a:t>
                </a:r>
              </a:p>
              <a:p>
                <a:pPr>
                  <a:lnSpc>
                    <a:spcPct val="90000"/>
                  </a:lnSpc>
                </a:pPr>
                <a:r>
                  <a:rPr kumimoji="1" lang="zh-CN" altLang="en-US" sz="2400" b="1">
                    <a:solidFill>
                      <a:srgbClr val="000099"/>
                    </a:solidFill>
                    <a:latin typeface="Times New Roman" pitchFamily="18" charset="0"/>
                    <a:ea typeface="楷体_GB2312" pitchFamily="49" charset="-122"/>
                  </a:rPr>
                  <a:t>感</a:t>
                </a:r>
              </a:p>
              <a:p>
                <a:pPr>
                  <a:lnSpc>
                    <a:spcPct val="90000"/>
                  </a:lnSpc>
                </a:pPr>
                <a:r>
                  <a:rPr kumimoji="1" lang="zh-CN" altLang="en-US" sz="2400" b="1">
                    <a:solidFill>
                      <a:srgbClr val="000099"/>
                    </a:solidFill>
                    <a:latin typeface="Times New Roman" pitchFamily="18" charset="0"/>
                    <a:ea typeface="楷体_GB2312" pitchFamily="49" charset="-122"/>
                  </a:rPr>
                  <a:t>性</a:t>
                </a:r>
              </a:p>
            </p:txBody>
          </p:sp>
          <p:sp>
            <p:nvSpPr>
              <p:cNvPr id="307296" name="Line 96"/>
              <p:cNvSpPr>
                <a:spLocks noChangeShapeType="1"/>
              </p:cNvSpPr>
              <p:nvPr/>
            </p:nvSpPr>
            <p:spPr bwMode="auto">
              <a:xfrm flipH="1">
                <a:off x="3951" y="2288"/>
                <a:ext cx="349" cy="105"/>
              </a:xfrm>
              <a:prstGeom prst="line">
                <a:avLst/>
              </a:prstGeom>
              <a:noFill/>
              <a:ln w="28575">
                <a:solidFill>
                  <a:srgbClr val="CC0000"/>
                </a:solidFill>
                <a:round/>
                <a:headEnd/>
                <a:tailEnd type="triangle" w="med" len="med"/>
              </a:ln>
              <a:effectLst/>
            </p:spPr>
            <p:txBody>
              <a:bodyPr>
                <a:spAutoFit/>
              </a:bodyPr>
              <a:lstStyle/>
              <a:p>
                <a:endParaRPr lang="zh-CN" altLang="en-US"/>
              </a:p>
            </p:txBody>
          </p:sp>
        </p:grpSp>
        <p:grpSp>
          <p:nvGrpSpPr>
            <p:cNvPr id="8" name="Group 97"/>
            <p:cNvGrpSpPr>
              <a:grpSpLocks/>
            </p:cNvGrpSpPr>
            <p:nvPr/>
          </p:nvGrpSpPr>
          <p:grpSpPr bwMode="auto">
            <a:xfrm>
              <a:off x="3257" y="3094"/>
              <a:ext cx="1710" cy="835"/>
              <a:chOff x="3537" y="2831"/>
              <a:chExt cx="1432" cy="797"/>
            </a:xfrm>
          </p:grpSpPr>
          <p:sp>
            <p:nvSpPr>
              <p:cNvPr id="307298" name="Text Box 98"/>
              <p:cNvSpPr txBox="1">
                <a:spLocks noChangeArrowheads="1"/>
              </p:cNvSpPr>
              <p:nvPr/>
            </p:nvSpPr>
            <p:spPr bwMode="auto">
              <a:xfrm>
                <a:off x="3714" y="2974"/>
                <a:ext cx="315" cy="654"/>
              </a:xfrm>
              <a:prstGeom prst="rect">
                <a:avLst/>
              </a:prstGeom>
              <a:noFill/>
              <a:ln w="9525">
                <a:solidFill>
                  <a:srgbClr val="FFFFFF"/>
                </a:solidFill>
                <a:miter lim="800000"/>
                <a:headEnd/>
                <a:tailEnd/>
              </a:ln>
              <a:effectLst/>
            </p:spPr>
            <p:txBody>
              <a:bodyPr>
                <a:spAutoFit/>
              </a:bodyPr>
              <a:lstStyle/>
              <a:p>
                <a:pPr>
                  <a:lnSpc>
                    <a:spcPct val="90000"/>
                  </a:lnSpc>
                </a:pPr>
                <a:r>
                  <a:rPr kumimoji="1" lang="zh-CN" altLang="en-US" sz="2400" b="1">
                    <a:solidFill>
                      <a:srgbClr val="000066"/>
                    </a:solidFill>
                    <a:latin typeface="Times New Roman" pitchFamily="18" charset="0"/>
                    <a:ea typeface="楷体_GB2312" pitchFamily="49" charset="-122"/>
                  </a:rPr>
                  <a:t>电</a:t>
                </a:r>
              </a:p>
              <a:p>
                <a:pPr>
                  <a:lnSpc>
                    <a:spcPct val="90000"/>
                  </a:lnSpc>
                </a:pPr>
                <a:r>
                  <a:rPr kumimoji="1" lang="zh-CN" altLang="en-US" sz="2400" b="1">
                    <a:solidFill>
                      <a:srgbClr val="000066"/>
                    </a:solidFill>
                    <a:latin typeface="Times New Roman" pitchFamily="18" charset="0"/>
                    <a:ea typeface="楷体_GB2312" pitchFamily="49" charset="-122"/>
                  </a:rPr>
                  <a:t>容</a:t>
                </a:r>
              </a:p>
              <a:p>
                <a:pPr>
                  <a:lnSpc>
                    <a:spcPct val="90000"/>
                  </a:lnSpc>
                </a:pPr>
                <a:r>
                  <a:rPr kumimoji="1" lang="zh-CN" altLang="en-US" sz="2400" b="1">
                    <a:solidFill>
                      <a:srgbClr val="000066"/>
                    </a:solidFill>
                    <a:latin typeface="Times New Roman" pitchFamily="18" charset="0"/>
                    <a:ea typeface="楷体_GB2312" pitchFamily="49" charset="-122"/>
                  </a:rPr>
                  <a:t>性</a:t>
                </a:r>
              </a:p>
            </p:txBody>
          </p:sp>
          <p:sp>
            <p:nvSpPr>
              <p:cNvPr id="307299" name="Text Box 99"/>
              <p:cNvSpPr txBox="1">
                <a:spLocks noChangeArrowheads="1"/>
              </p:cNvSpPr>
              <p:nvPr/>
            </p:nvSpPr>
            <p:spPr bwMode="auto">
              <a:xfrm>
                <a:off x="4654" y="2949"/>
                <a:ext cx="315" cy="654"/>
              </a:xfrm>
              <a:prstGeom prst="rect">
                <a:avLst/>
              </a:prstGeom>
              <a:noFill/>
              <a:ln w="9525">
                <a:solidFill>
                  <a:srgbClr val="FFFFFF"/>
                </a:solidFill>
                <a:miter lim="800000"/>
                <a:headEnd/>
                <a:tailEnd/>
              </a:ln>
              <a:effectLst/>
            </p:spPr>
            <p:txBody>
              <a:bodyPr>
                <a:spAutoFit/>
              </a:bodyPr>
              <a:lstStyle/>
              <a:p>
                <a:pPr>
                  <a:lnSpc>
                    <a:spcPct val="90000"/>
                  </a:lnSpc>
                </a:pPr>
                <a:r>
                  <a:rPr kumimoji="1" lang="zh-CN" altLang="en-US" sz="2400" b="1">
                    <a:solidFill>
                      <a:srgbClr val="000066"/>
                    </a:solidFill>
                    <a:latin typeface="Times New Roman" pitchFamily="18" charset="0"/>
                    <a:ea typeface="楷体_GB2312" pitchFamily="49" charset="-122"/>
                  </a:rPr>
                  <a:t>电</a:t>
                </a:r>
              </a:p>
              <a:p>
                <a:pPr>
                  <a:lnSpc>
                    <a:spcPct val="90000"/>
                  </a:lnSpc>
                </a:pPr>
                <a:r>
                  <a:rPr kumimoji="1" lang="zh-CN" altLang="en-US" sz="2400" b="1">
                    <a:solidFill>
                      <a:srgbClr val="000066"/>
                    </a:solidFill>
                    <a:latin typeface="Times New Roman" pitchFamily="18" charset="0"/>
                    <a:ea typeface="楷体_GB2312" pitchFamily="49" charset="-122"/>
                  </a:rPr>
                  <a:t>容</a:t>
                </a:r>
              </a:p>
              <a:p>
                <a:pPr>
                  <a:lnSpc>
                    <a:spcPct val="90000"/>
                  </a:lnSpc>
                </a:pPr>
                <a:r>
                  <a:rPr kumimoji="1" lang="zh-CN" altLang="en-US" sz="2400" b="1">
                    <a:solidFill>
                      <a:srgbClr val="000066"/>
                    </a:solidFill>
                    <a:latin typeface="Times New Roman" pitchFamily="18" charset="0"/>
                    <a:ea typeface="楷体_GB2312" pitchFamily="49" charset="-122"/>
                  </a:rPr>
                  <a:t>性</a:t>
                </a:r>
              </a:p>
            </p:txBody>
          </p:sp>
          <p:sp>
            <p:nvSpPr>
              <p:cNvPr id="307300" name="Line 100"/>
              <p:cNvSpPr>
                <a:spLocks noChangeShapeType="1"/>
              </p:cNvSpPr>
              <p:nvPr/>
            </p:nvSpPr>
            <p:spPr bwMode="auto">
              <a:xfrm flipH="1" flipV="1">
                <a:off x="3537" y="2839"/>
                <a:ext cx="170" cy="146"/>
              </a:xfrm>
              <a:prstGeom prst="line">
                <a:avLst/>
              </a:prstGeom>
              <a:noFill/>
              <a:ln w="28575">
                <a:solidFill>
                  <a:srgbClr val="CC0000"/>
                </a:solidFill>
                <a:round/>
                <a:headEnd/>
                <a:tailEnd type="triangle" w="med" len="med"/>
              </a:ln>
              <a:effectLst/>
            </p:spPr>
            <p:txBody>
              <a:bodyPr>
                <a:spAutoFit/>
              </a:bodyPr>
              <a:lstStyle/>
              <a:p>
                <a:endParaRPr lang="zh-CN" altLang="en-US"/>
              </a:p>
            </p:txBody>
          </p:sp>
          <p:sp>
            <p:nvSpPr>
              <p:cNvPr id="307301" name="Line 101"/>
              <p:cNvSpPr>
                <a:spLocks noChangeShapeType="1"/>
              </p:cNvSpPr>
              <p:nvPr/>
            </p:nvSpPr>
            <p:spPr bwMode="auto">
              <a:xfrm flipH="1" flipV="1">
                <a:off x="4276" y="2831"/>
                <a:ext cx="405" cy="275"/>
              </a:xfrm>
              <a:prstGeom prst="line">
                <a:avLst/>
              </a:prstGeom>
              <a:noFill/>
              <a:ln w="28575">
                <a:solidFill>
                  <a:srgbClr val="CC0000"/>
                </a:solidFill>
                <a:round/>
                <a:headEnd/>
                <a:tailEnd type="triangle" w="med" len="med"/>
              </a:ln>
              <a:effectLst/>
            </p:spPr>
            <p:txBody>
              <a:bodyPr>
                <a:spAutoFit/>
              </a:bodyPr>
              <a:lstStyle/>
              <a:p>
                <a:endParaRPr lang="zh-CN" altLang="en-US"/>
              </a:p>
            </p:txBody>
          </p:sp>
        </p:grpSp>
      </p:grpSp>
      <p:sp>
        <p:nvSpPr>
          <p:cNvPr id="307302" name="Text Box 102"/>
          <p:cNvSpPr txBox="1">
            <a:spLocks noChangeArrowheads="1"/>
          </p:cNvSpPr>
          <p:nvPr/>
        </p:nvSpPr>
        <p:spPr bwMode="auto">
          <a:xfrm>
            <a:off x="1775884" y="4076700"/>
            <a:ext cx="2844800" cy="1200329"/>
          </a:xfrm>
          <a:prstGeom prst="rect">
            <a:avLst/>
          </a:prstGeom>
          <a:noFill/>
          <a:ln w="9525">
            <a:noFill/>
            <a:miter lim="800000"/>
            <a:headEnd/>
            <a:tailEnd/>
          </a:ln>
          <a:effectLst/>
        </p:spPr>
        <p:txBody>
          <a:bodyPr>
            <a:spAutoFit/>
          </a:bodyPr>
          <a:lstStyle/>
          <a:p>
            <a:r>
              <a:rPr kumimoji="1" lang="zh-CN" altLang="en-US" sz="2400" b="1">
                <a:solidFill>
                  <a:srgbClr val="000066"/>
                </a:solidFill>
                <a:latin typeface="Times New Roman" pitchFamily="18" charset="0"/>
              </a:rPr>
              <a:t>当  </a:t>
            </a:r>
            <a:r>
              <a:rPr kumimoji="1" lang="en-US" altLang="zh-CN" sz="2400" b="1" i="1">
                <a:solidFill>
                  <a:srgbClr val="000066"/>
                </a:solidFill>
                <a:latin typeface="Times New Roman" pitchFamily="18" charset="0"/>
              </a:rPr>
              <a:t>f  </a:t>
            </a:r>
            <a:r>
              <a:rPr kumimoji="1" lang="en-US" altLang="zh-CN" sz="2400" b="1">
                <a:solidFill>
                  <a:srgbClr val="000066"/>
                </a:solidFill>
                <a:latin typeface="Times New Roman" pitchFamily="18" charset="0"/>
              </a:rPr>
              <a:t>= </a:t>
            </a:r>
            <a:r>
              <a:rPr kumimoji="1" lang="en-US" altLang="zh-CN" sz="2400" b="1" i="1">
                <a:solidFill>
                  <a:srgbClr val="000066"/>
                </a:solidFill>
                <a:latin typeface="Times New Roman" pitchFamily="18" charset="0"/>
              </a:rPr>
              <a:t>f</a:t>
            </a:r>
            <a:r>
              <a:rPr kumimoji="1" lang="en-US" altLang="zh-CN" sz="2400" b="1" baseline="-25000">
                <a:solidFill>
                  <a:srgbClr val="000066"/>
                </a:solidFill>
                <a:latin typeface="Times New Roman" pitchFamily="18" charset="0"/>
              </a:rPr>
              <a:t>0 </a:t>
            </a:r>
            <a:r>
              <a:rPr kumimoji="1" lang="zh-CN" altLang="en-US" sz="2400" b="1">
                <a:solidFill>
                  <a:srgbClr val="000066"/>
                </a:solidFill>
                <a:latin typeface="Times New Roman" pitchFamily="18" charset="0"/>
              </a:rPr>
              <a:t>时</a:t>
            </a:r>
            <a:r>
              <a:rPr kumimoji="1" lang="en-US" altLang="zh-CN" sz="2400" b="1">
                <a:solidFill>
                  <a:srgbClr val="000066"/>
                </a:solidFill>
                <a:latin typeface="Times New Roman" pitchFamily="18" charset="0"/>
              </a:rPr>
              <a:t>,</a:t>
            </a:r>
          </a:p>
          <a:p>
            <a:endParaRPr kumimoji="1" lang="en-US" altLang="zh-CN" sz="2400" b="1">
              <a:solidFill>
                <a:srgbClr val="000066"/>
              </a:solidFill>
              <a:latin typeface="Times New Roman" pitchFamily="18" charset="0"/>
            </a:endParaRPr>
          </a:p>
          <a:p>
            <a:r>
              <a:rPr kumimoji="1" lang="zh-CN" altLang="en-US" sz="2400" b="1">
                <a:solidFill>
                  <a:srgbClr val="000066"/>
                </a:solidFill>
                <a:latin typeface="Times New Roman" pitchFamily="18" charset="0"/>
              </a:rPr>
              <a:t>电抗 </a:t>
            </a:r>
            <a:r>
              <a:rPr kumimoji="1" lang="en-US" altLang="zh-CN" sz="2400" b="1" i="1">
                <a:solidFill>
                  <a:srgbClr val="000066"/>
                </a:solidFill>
                <a:latin typeface="Times New Roman" pitchFamily="18" charset="0"/>
              </a:rPr>
              <a:t>X </a:t>
            </a:r>
            <a:r>
              <a:rPr kumimoji="1" lang="en-US" altLang="zh-CN" sz="2400" b="1">
                <a:solidFill>
                  <a:srgbClr val="000066"/>
                </a:solidFill>
                <a:latin typeface="Times New Roman" pitchFamily="18" charset="0"/>
              </a:rPr>
              <a:t>= 0</a:t>
            </a:r>
          </a:p>
        </p:txBody>
      </p:sp>
      <p:sp>
        <p:nvSpPr>
          <p:cNvPr id="307303" name="Rectangle 103"/>
          <p:cNvSpPr>
            <a:spLocks noChangeArrowheads="1"/>
          </p:cNvSpPr>
          <p:nvPr/>
        </p:nvSpPr>
        <p:spPr bwMode="auto">
          <a:xfrm>
            <a:off x="1390651" y="549275"/>
            <a:ext cx="9698567" cy="496888"/>
          </a:xfrm>
          <a:prstGeom prst="rect">
            <a:avLst/>
          </a:prstGeom>
          <a:noFill/>
          <a:ln w="9525">
            <a:noFill/>
            <a:miter lim="800000"/>
            <a:headEnd/>
            <a:tailEnd/>
          </a:ln>
          <a:effectLst/>
        </p:spPr>
        <p:txBody>
          <a:bodyPr anchor="ctr"/>
          <a:lstStyle/>
          <a:p>
            <a:pPr algn="ctr"/>
            <a:r>
              <a:rPr lang="en-US" altLang="zh-CN" b="1" dirty="0" smtClean="0">
                <a:solidFill>
                  <a:srgbClr val="CC3300"/>
                </a:solidFill>
                <a:latin typeface="Times New Roman" pitchFamily="18" charset="0"/>
                <a:ea typeface="黑体" pitchFamily="49" charset="-122"/>
              </a:rPr>
              <a:t>6.4.3   </a:t>
            </a:r>
            <a:r>
              <a:rPr lang="zh-CN" altLang="en-US" b="1" dirty="0">
                <a:solidFill>
                  <a:srgbClr val="CC3300"/>
                </a:solidFill>
                <a:latin typeface="Times New Roman" pitchFamily="18" charset="0"/>
                <a:ea typeface="黑体" pitchFamily="49" charset="-122"/>
              </a:rPr>
              <a:t>石英晶体振荡器（</a:t>
            </a:r>
            <a:r>
              <a:rPr lang="zh-CN" altLang="en-US" b="1" dirty="0">
                <a:latin typeface="Times New Roman" pitchFamily="18" charset="0"/>
                <a:ea typeface="黑体" pitchFamily="49" charset="-122"/>
              </a:rPr>
              <a:t>了解</a:t>
            </a:r>
            <a:r>
              <a:rPr lang="zh-CN" altLang="en-US" b="1" dirty="0">
                <a:solidFill>
                  <a:srgbClr val="CC3300"/>
                </a:solidFill>
                <a:latin typeface="Times New Roman" pitchFamily="18" charset="0"/>
                <a:ea typeface="黑体" pitchFamily="49" charset="-122"/>
              </a:rPr>
              <a:t>）</a:t>
            </a:r>
          </a:p>
        </p:txBody>
      </p:sp>
      <p:grpSp>
        <p:nvGrpSpPr>
          <p:cNvPr id="9" name="Group 109"/>
          <p:cNvGrpSpPr>
            <a:grpSpLocks/>
          </p:cNvGrpSpPr>
          <p:nvPr/>
        </p:nvGrpSpPr>
        <p:grpSpPr bwMode="auto">
          <a:xfrm>
            <a:off x="1102785" y="5432430"/>
            <a:ext cx="9698567" cy="1098551"/>
            <a:chOff x="611" y="3538"/>
            <a:chExt cx="4582" cy="692"/>
          </a:xfrm>
        </p:grpSpPr>
        <p:sp>
          <p:nvSpPr>
            <p:cNvPr id="307306" name="Rectangle 106"/>
            <p:cNvSpPr>
              <a:spLocks noChangeArrowheads="1"/>
            </p:cNvSpPr>
            <p:nvPr/>
          </p:nvSpPr>
          <p:spPr bwMode="auto">
            <a:xfrm>
              <a:off x="611" y="3543"/>
              <a:ext cx="4582" cy="617"/>
            </a:xfrm>
            <a:prstGeom prst="rect">
              <a:avLst/>
            </a:prstGeom>
            <a:noFill/>
            <a:ln w="9525">
              <a:noFill/>
              <a:miter lim="800000"/>
              <a:headEnd/>
              <a:tailEnd/>
            </a:ln>
            <a:effectLst/>
          </p:spPr>
          <p:txBody>
            <a:bodyPr anchor="ctr">
              <a:spAutoFit/>
            </a:bodyPr>
            <a:lstStyle/>
            <a:p>
              <a:pPr>
                <a:lnSpc>
                  <a:spcPct val="120000"/>
                </a:lnSpc>
              </a:pPr>
              <a:r>
                <a:rPr lang="zh-CN" altLang="en-US" sz="2400" b="1">
                  <a:solidFill>
                    <a:srgbClr val="000066"/>
                  </a:solidFill>
                  <a:latin typeface="Times New Roman" pitchFamily="18" charset="0"/>
                </a:rPr>
                <a:t>具有极高的等效品质因数</a:t>
              </a:r>
              <a:r>
                <a:rPr lang="en-US" altLang="zh-CN" sz="2400" b="1" i="1">
                  <a:solidFill>
                    <a:srgbClr val="000066"/>
                  </a:solidFill>
                  <a:latin typeface="Times New Roman" pitchFamily="18" charset="0"/>
                </a:rPr>
                <a:t>Q</a:t>
              </a:r>
              <a:r>
                <a:rPr lang="en-US" altLang="zh-CN" sz="2400" b="1">
                  <a:solidFill>
                    <a:srgbClr val="000066"/>
                  </a:solidFill>
                  <a:latin typeface="Times New Roman" pitchFamily="18" charset="0"/>
                </a:rPr>
                <a:t>            </a:t>
              </a:r>
              <a:r>
                <a:rPr lang="zh-CN" altLang="en-US" sz="2400" b="1">
                  <a:solidFill>
                    <a:srgbClr val="000066"/>
                  </a:solidFill>
                  <a:latin typeface="Times New Roman" pitchFamily="18" charset="0"/>
                </a:rPr>
                <a:t>选频特性极高</a:t>
              </a:r>
            </a:p>
            <a:p>
              <a:pPr>
                <a:lnSpc>
                  <a:spcPct val="120000"/>
                </a:lnSpc>
              </a:pPr>
              <a:r>
                <a:rPr lang="zh-CN" altLang="en-US" sz="2400" b="1">
                  <a:solidFill>
                    <a:srgbClr val="000066"/>
                  </a:solidFill>
                  <a:latin typeface="Times New Roman" pitchFamily="18" charset="0"/>
                </a:rPr>
                <a:t>            频率稳定度极高</a:t>
              </a:r>
            </a:p>
          </p:txBody>
        </p:sp>
        <p:sp>
          <p:nvSpPr>
            <p:cNvPr id="307307" name="AutoShape 107"/>
            <p:cNvSpPr>
              <a:spLocks noChangeArrowheads="1"/>
            </p:cNvSpPr>
            <p:nvPr/>
          </p:nvSpPr>
          <p:spPr bwMode="auto">
            <a:xfrm>
              <a:off x="3061" y="3538"/>
              <a:ext cx="363" cy="465"/>
            </a:xfrm>
            <a:prstGeom prst="rightArrow">
              <a:avLst>
                <a:gd name="adj1" fmla="val 50000"/>
                <a:gd name="adj2" fmla="val 66728"/>
              </a:avLst>
            </a:prstGeom>
            <a:solidFill>
              <a:schemeClr val="accent1"/>
            </a:solidFill>
            <a:ln w="28575">
              <a:solidFill>
                <a:schemeClr val="tx1"/>
              </a:solidFill>
              <a:miter lim="800000"/>
              <a:headEnd/>
              <a:tailEnd/>
            </a:ln>
            <a:effectLst/>
          </p:spPr>
          <p:txBody>
            <a:bodyPr lIns="90000" tIns="46800" rIns="90000" bIns="46800" anchor="ctr">
              <a:spAutoFit/>
            </a:bodyPr>
            <a:lstStyle/>
            <a:p>
              <a:endParaRPr lang="zh-CN" altLang="en-US"/>
            </a:p>
          </p:txBody>
        </p:sp>
        <p:sp>
          <p:nvSpPr>
            <p:cNvPr id="307308" name="AutoShape 108"/>
            <p:cNvSpPr>
              <a:spLocks noChangeArrowheads="1"/>
            </p:cNvSpPr>
            <p:nvPr/>
          </p:nvSpPr>
          <p:spPr bwMode="auto">
            <a:xfrm>
              <a:off x="748" y="3765"/>
              <a:ext cx="363" cy="465"/>
            </a:xfrm>
            <a:prstGeom prst="rightArrow">
              <a:avLst>
                <a:gd name="adj1" fmla="val 50000"/>
                <a:gd name="adj2" fmla="val 66728"/>
              </a:avLst>
            </a:prstGeom>
            <a:solidFill>
              <a:schemeClr val="accent1"/>
            </a:solidFill>
            <a:ln w="28575">
              <a:solidFill>
                <a:schemeClr val="tx1"/>
              </a:solidFill>
              <a:miter lim="800000"/>
              <a:headEnd/>
              <a:tailEnd/>
            </a:ln>
            <a:effectLst/>
          </p:spPr>
          <p:txBody>
            <a:bodyPr lIns="90000" tIns="46800" rIns="90000" bIns="46800" anchor="ctr">
              <a:spAutoFit/>
            </a:bodyPr>
            <a:lstStyle/>
            <a:p>
              <a:endParaRPr lang="zh-CN" altLang="en-US"/>
            </a:p>
          </p:txBody>
        </p:sp>
      </p:grpSp>
      <p:sp>
        <p:nvSpPr>
          <p:cNvPr id="307310" name="Rectangle 110"/>
          <p:cNvSpPr>
            <a:spLocks noChangeArrowheads="1"/>
          </p:cNvSpPr>
          <p:nvPr/>
        </p:nvSpPr>
        <p:spPr bwMode="auto">
          <a:xfrm>
            <a:off x="1051348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07311" name="Rectangle 111"/>
          <p:cNvSpPr>
            <a:spLocks noChangeArrowheads="1"/>
          </p:cNvSpPr>
          <p:nvPr/>
        </p:nvSpPr>
        <p:spPr bwMode="auto">
          <a:xfrm>
            <a:off x="1102784" y="6308725"/>
            <a:ext cx="9218083" cy="463846"/>
          </a:xfrm>
          <a:prstGeom prst="rect">
            <a:avLst/>
          </a:prstGeom>
          <a:noFill/>
          <a:ln w="28575">
            <a:noFill/>
            <a:miter lim="800000"/>
            <a:headEnd/>
            <a:tailEnd/>
          </a:ln>
          <a:effectLst/>
        </p:spPr>
        <p:txBody>
          <a:bodyPr lIns="90000" tIns="46800" rIns="90000" bIns="46800">
            <a:spAutoFit/>
          </a:bodyPr>
          <a:lstStyle/>
          <a:p>
            <a:r>
              <a:rPr lang="zh-CN" altLang="en-US" sz="2400" b="1">
                <a:solidFill>
                  <a:srgbClr val="000066"/>
                </a:solidFill>
                <a:latin typeface="Times New Roman" pitchFamily="18" charset="0"/>
              </a:rPr>
              <a:t>频率稳定度</a:t>
            </a:r>
            <a:r>
              <a:rPr lang="en-US" altLang="zh-CN" sz="2400" b="1">
                <a:solidFill>
                  <a:srgbClr val="CC3300"/>
                </a:solidFill>
                <a:latin typeface="Times New Roman" pitchFamily="18" charset="0"/>
              </a:rPr>
              <a:t>(</a:t>
            </a:r>
            <a:r>
              <a:rPr lang="en-US" altLang="zh-CN" sz="2400" b="1">
                <a:solidFill>
                  <a:srgbClr val="CC3300"/>
                </a:solidFill>
                <a:latin typeface="Times New Roman" pitchFamily="18" charset="0"/>
                <a:cs typeface="Times New Roman" pitchFamily="18" charset="0"/>
              </a:rPr>
              <a:t>∆</a:t>
            </a:r>
            <a:r>
              <a:rPr lang="en-US" altLang="zh-CN" sz="2400" b="1">
                <a:solidFill>
                  <a:srgbClr val="000066"/>
                </a:solidFill>
                <a:latin typeface="Times New Roman" pitchFamily="18" charset="0"/>
                <a:cs typeface="Times New Roman" pitchFamily="18" charset="0"/>
              </a:rPr>
              <a:t> </a:t>
            </a:r>
            <a:r>
              <a:rPr kumimoji="1" lang="en-US" altLang="zh-CN" sz="2400" b="1" i="1">
                <a:solidFill>
                  <a:srgbClr val="FF0000"/>
                </a:solidFill>
                <a:latin typeface="Times New Roman" pitchFamily="18" charset="0"/>
                <a:ea typeface="楷体_GB2312" pitchFamily="49" charset="-122"/>
              </a:rPr>
              <a:t>f</a:t>
            </a:r>
            <a:r>
              <a:rPr kumimoji="1" lang="en-US" altLang="zh-CN" sz="2400" b="1" baseline="-25000">
                <a:solidFill>
                  <a:srgbClr val="FF0000"/>
                </a:solidFill>
                <a:latin typeface="Times New Roman" pitchFamily="18" charset="0"/>
                <a:ea typeface="楷体_GB2312" pitchFamily="49" charset="-122"/>
              </a:rPr>
              <a:t>0</a:t>
            </a:r>
            <a:r>
              <a:rPr kumimoji="1" lang="en-US" altLang="zh-CN" sz="2400" b="1">
                <a:solidFill>
                  <a:srgbClr val="FF0000"/>
                </a:solidFill>
                <a:latin typeface="Times New Roman" pitchFamily="18" charset="0"/>
                <a:ea typeface="楷体_GB2312" pitchFamily="49" charset="-122"/>
              </a:rPr>
              <a:t>/ </a:t>
            </a:r>
            <a:r>
              <a:rPr kumimoji="1" lang="en-US" altLang="zh-CN" sz="2400" b="1" i="1">
                <a:solidFill>
                  <a:srgbClr val="FF0000"/>
                </a:solidFill>
                <a:latin typeface="Times New Roman" pitchFamily="18" charset="0"/>
                <a:ea typeface="楷体_GB2312" pitchFamily="49" charset="-122"/>
              </a:rPr>
              <a:t>f</a:t>
            </a:r>
            <a:r>
              <a:rPr kumimoji="1" lang="en-US" altLang="zh-CN" sz="2400" b="1" baseline="-25000">
                <a:solidFill>
                  <a:srgbClr val="FF0000"/>
                </a:solidFill>
                <a:latin typeface="Times New Roman" pitchFamily="18" charset="0"/>
                <a:ea typeface="楷体_GB2312" pitchFamily="49" charset="-122"/>
              </a:rPr>
              <a:t>0</a:t>
            </a:r>
            <a:r>
              <a:rPr lang="en-US" altLang="zh-CN" sz="2400" b="1">
                <a:solidFill>
                  <a:srgbClr val="CC3300"/>
                </a:solidFill>
                <a:latin typeface="Times New Roman" pitchFamily="18" charset="0"/>
              </a:rPr>
              <a:t>)</a:t>
            </a:r>
            <a:r>
              <a:rPr lang="zh-CN" altLang="en-US" sz="2400" b="1">
                <a:solidFill>
                  <a:srgbClr val="000066"/>
                </a:solidFill>
                <a:latin typeface="Times New Roman" pitchFamily="18" charset="0"/>
              </a:rPr>
              <a:t>可达</a:t>
            </a:r>
            <a:r>
              <a:rPr lang="en-US" altLang="zh-CN" sz="2400" b="1">
                <a:solidFill>
                  <a:srgbClr val="000066"/>
                </a:solidFill>
                <a:latin typeface="Times New Roman" pitchFamily="18" charset="0"/>
              </a:rPr>
              <a:t>10</a:t>
            </a:r>
            <a:r>
              <a:rPr lang="en-US" altLang="zh-CN" sz="2400" b="1" baseline="30000">
                <a:solidFill>
                  <a:srgbClr val="000066"/>
                </a:solidFill>
                <a:latin typeface="Times New Roman" pitchFamily="18" charset="0"/>
              </a:rPr>
              <a:t>-10</a:t>
            </a:r>
            <a:r>
              <a:rPr lang="en-US" altLang="zh-CN" sz="2400" b="1">
                <a:solidFill>
                  <a:srgbClr val="000066"/>
                </a:solidFill>
                <a:latin typeface="Times New Roman" pitchFamily="18" charset="0"/>
              </a:rPr>
              <a:t>~10</a:t>
            </a:r>
            <a:r>
              <a:rPr lang="en-US" altLang="zh-CN" sz="2400" b="1" baseline="30000">
                <a:solidFill>
                  <a:srgbClr val="000066"/>
                </a:solidFill>
                <a:latin typeface="Times New Roman" pitchFamily="18" charset="0"/>
              </a:rPr>
              <a:t>-11</a:t>
            </a:r>
            <a:r>
              <a:rPr lang="zh-CN" altLang="en-US" sz="2400" b="1">
                <a:solidFill>
                  <a:srgbClr val="000066"/>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307271"/>
                                        </p:tgtEl>
                                        <p:attrNameLst>
                                          <p:attrName>style.visibility</p:attrName>
                                        </p:attrNameLst>
                                      </p:cBhvr>
                                      <p:to>
                                        <p:strVal val="visible"/>
                                      </p:to>
                                    </p:set>
                                    <p:animEffect transition="in" filter="strips(downRight)">
                                      <p:cBhvr>
                                        <p:cTn id="7" dur="500"/>
                                        <p:tgtEl>
                                          <p:spTgt spid="30727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307282"/>
                                        </p:tgtEl>
                                        <p:attrNameLst>
                                          <p:attrName>style.visibility</p:attrName>
                                        </p:attrNameLst>
                                      </p:cBhvr>
                                      <p:to>
                                        <p:strVal val="visible"/>
                                      </p:to>
                                    </p:set>
                                    <p:animEffect transition="in" filter="box(in)">
                                      <p:cBhvr>
                                        <p:cTn id="16" dur="500"/>
                                        <p:tgtEl>
                                          <p:spTgt spid="307282"/>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07302">
                                            <p:txEl>
                                              <p:pRg st="0" end="0"/>
                                            </p:txEl>
                                          </p:spTgt>
                                        </p:tgtEl>
                                        <p:attrNameLst>
                                          <p:attrName>style.visibility</p:attrName>
                                        </p:attrNameLst>
                                      </p:cBhvr>
                                      <p:to>
                                        <p:strVal val="visible"/>
                                      </p:to>
                                    </p:set>
                                    <p:animEffect transition="in" filter="wipe(left)">
                                      <p:cBhvr>
                                        <p:cTn id="26" dur="500"/>
                                        <p:tgtEl>
                                          <p:spTgt spid="30730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07302">
                                            <p:txEl>
                                              <p:pRg st="2" end="2"/>
                                            </p:txEl>
                                          </p:spTgt>
                                        </p:tgtEl>
                                        <p:attrNameLst>
                                          <p:attrName>style.visibility</p:attrName>
                                        </p:attrNameLst>
                                      </p:cBhvr>
                                      <p:to>
                                        <p:strVal val="visible"/>
                                      </p:to>
                                    </p:set>
                                    <p:animEffect transition="in" filter="wipe(left)">
                                      <p:cBhvr>
                                        <p:cTn id="31" dur="500"/>
                                        <p:tgtEl>
                                          <p:spTgt spid="307302">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slide(fromBottom)">
                                      <p:cBhvr>
                                        <p:cTn id="36" dur="500"/>
                                        <p:tgtEl>
                                          <p:spTgt spid="9"/>
                                        </p:tgtEl>
                                      </p:cBhvr>
                                    </p:animEffect>
                                  </p:childTnLst>
                                </p:cTn>
                              </p:par>
                            </p:childTnLst>
                          </p:cTn>
                        </p:par>
                        <p:par>
                          <p:cTn id="37" fill="hold">
                            <p:stCondLst>
                              <p:cond delay="500"/>
                            </p:stCondLst>
                            <p:childTnLst>
                              <p:par>
                                <p:cTn id="38" presetID="2" presetClass="entr" presetSubtype="4" fill="hold" grpId="0" nodeType="afterEffect">
                                  <p:stCondLst>
                                    <p:cond delay="0"/>
                                  </p:stCondLst>
                                  <p:childTnLst>
                                    <p:set>
                                      <p:cBhvr>
                                        <p:cTn id="39" dur="1" fill="hold">
                                          <p:stCondLst>
                                            <p:cond delay="0"/>
                                          </p:stCondLst>
                                        </p:cTn>
                                        <p:tgtEl>
                                          <p:spTgt spid="307310"/>
                                        </p:tgtEl>
                                        <p:attrNameLst>
                                          <p:attrName>style.visibility</p:attrName>
                                        </p:attrNameLst>
                                      </p:cBhvr>
                                      <p:to>
                                        <p:strVal val="visible"/>
                                      </p:to>
                                    </p:set>
                                    <p:anim calcmode="lin" valueType="num">
                                      <p:cBhvr additive="base">
                                        <p:cTn id="40" dur="500" fill="hold"/>
                                        <p:tgtEl>
                                          <p:spTgt spid="307310"/>
                                        </p:tgtEl>
                                        <p:attrNameLst>
                                          <p:attrName>ppt_x</p:attrName>
                                        </p:attrNameLst>
                                      </p:cBhvr>
                                      <p:tavLst>
                                        <p:tav tm="0">
                                          <p:val>
                                            <p:strVal val="#ppt_x"/>
                                          </p:val>
                                        </p:tav>
                                        <p:tav tm="100000">
                                          <p:val>
                                            <p:strVal val="#ppt_x"/>
                                          </p:val>
                                        </p:tav>
                                      </p:tavLst>
                                    </p:anim>
                                    <p:anim calcmode="lin" valueType="num">
                                      <p:cBhvr additive="base">
                                        <p:cTn id="41" dur="500" fill="hold"/>
                                        <p:tgtEl>
                                          <p:spTgt spid="3073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307311"/>
                                        </p:tgtEl>
                                        <p:attrNameLst>
                                          <p:attrName>style.visibility</p:attrName>
                                        </p:attrNameLst>
                                      </p:cBhvr>
                                      <p:to>
                                        <p:strVal val="visible"/>
                                      </p:to>
                                    </p:set>
                                    <p:animEffect transition="in" filter="slide(fromBottom)">
                                      <p:cBhvr>
                                        <p:cTn id="46" dur="500"/>
                                        <p:tgtEl>
                                          <p:spTgt spid="307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71" grpId="0" autoUpdateAnimBg="0"/>
      <p:bldP spid="307282" grpId="0"/>
      <p:bldP spid="307302" grpId="0" build="p" autoUpdateAnimBg="0"/>
      <p:bldP spid="307310" grpId="0" autoUpdateAnimBg="0"/>
      <p:bldP spid="3073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灯片编号占位符 2"/>
          <p:cNvSpPr>
            <a:spLocks noGrp="1"/>
          </p:cNvSpPr>
          <p:nvPr>
            <p:ph type="sldNum" sz="quarter" idx="11"/>
          </p:nvPr>
        </p:nvSpPr>
        <p:spPr/>
        <p:txBody>
          <a:bodyPr/>
          <a:lstStyle/>
          <a:p>
            <a:fld id="{FDDB4013-F251-463E-A010-A85524D6D093}" type="slidenum">
              <a:rPr lang="en-US" altLang="zh-CN"/>
              <a:pPr/>
              <a:t>57</a:t>
            </a:fld>
            <a:endParaRPr lang="en-US" altLang="zh-CN"/>
          </a:p>
        </p:txBody>
      </p:sp>
      <p:sp>
        <p:nvSpPr>
          <p:cNvPr id="339970" name="Rectangle 2"/>
          <p:cNvSpPr>
            <a:spLocks noChangeArrowheads="1"/>
          </p:cNvSpPr>
          <p:nvPr/>
        </p:nvSpPr>
        <p:spPr bwMode="auto">
          <a:xfrm>
            <a:off x="819151" y="395289"/>
            <a:ext cx="10363200" cy="579437"/>
          </a:xfrm>
          <a:prstGeom prst="rect">
            <a:avLst/>
          </a:prstGeom>
          <a:noFill/>
          <a:ln w="9525">
            <a:noFill/>
            <a:miter lim="800000"/>
            <a:headEnd/>
            <a:tailEnd/>
          </a:ln>
          <a:effectLst/>
        </p:spPr>
        <p:txBody>
          <a:bodyPr anchor="ctr">
            <a:spAutoFit/>
          </a:bodyPr>
          <a:lstStyle/>
          <a:p>
            <a:pPr algn="ctr"/>
            <a:r>
              <a:rPr lang="en-US" altLang="zh-CN" sz="3200" b="1" dirty="0" smtClean="0">
                <a:solidFill>
                  <a:srgbClr val="CC3300"/>
                </a:solidFill>
                <a:latin typeface="Times New Roman" pitchFamily="18" charset="0"/>
              </a:rPr>
              <a:t>6.5    </a:t>
            </a:r>
            <a:r>
              <a:rPr lang="en-US" altLang="zh-CN" sz="3200" b="1" dirty="0">
                <a:solidFill>
                  <a:srgbClr val="CC3300"/>
                </a:solidFill>
                <a:latin typeface="Times New Roman" pitchFamily="18" charset="0"/>
              </a:rPr>
              <a:t>555</a:t>
            </a:r>
            <a:r>
              <a:rPr lang="zh-CN" altLang="en-US" sz="3200" b="1" dirty="0">
                <a:solidFill>
                  <a:srgbClr val="CC3300"/>
                </a:solidFill>
                <a:latin typeface="Times New Roman" pitchFamily="18" charset="0"/>
                <a:ea typeface="黑体" pitchFamily="49" charset="-122"/>
              </a:rPr>
              <a:t>定时器及其应用</a:t>
            </a:r>
            <a:endParaRPr lang="zh-CN" altLang="en-US" sz="4400" dirty="0">
              <a:solidFill>
                <a:srgbClr val="CC3300"/>
              </a:solidFill>
              <a:ea typeface="黑体" pitchFamily="49" charset="-122"/>
            </a:endParaRPr>
          </a:p>
        </p:txBody>
      </p:sp>
      <p:sp>
        <p:nvSpPr>
          <p:cNvPr id="339971" name="Text Box 3"/>
          <p:cNvSpPr txBox="1">
            <a:spLocks noChangeArrowheads="1"/>
          </p:cNvSpPr>
          <p:nvPr/>
        </p:nvSpPr>
        <p:spPr bwMode="auto">
          <a:xfrm>
            <a:off x="817034" y="1885950"/>
            <a:ext cx="10562167"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预备知识：</a:t>
            </a:r>
            <a:r>
              <a:rPr kumimoji="1" lang="zh-CN" altLang="en-US" sz="2400" b="1">
                <a:solidFill>
                  <a:srgbClr val="993300"/>
                </a:solidFill>
                <a:latin typeface="Times New Roman" pitchFamily="18" charset="0"/>
              </a:rPr>
              <a:t>电压比较器</a:t>
            </a:r>
            <a:r>
              <a:rPr kumimoji="1" lang="en-US" altLang="zh-CN" sz="2400" b="1">
                <a:latin typeface="Times New Roman" pitchFamily="18" charset="0"/>
              </a:rPr>
              <a:t>——</a:t>
            </a:r>
            <a:r>
              <a:rPr kumimoji="1" lang="zh-CN" altLang="en-US" sz="2400" b="1">
                <a:latin typeface="Times New Roman" pitchFamily="18" charset="0"/>
              </a:rPr>
              <a:t>模拟电子中有详述</a:t>
            </a:r>
          </a:p>
        </p:txBody>
      </p:sp>
      <p:sp>
        <p:nvSpPr>
          <p:cNvPr id="339972" name="Rectangle 4"/>
          <p:cNvSpPr>
            <a:spLocks noChangeArrowheads="1"/>
          </p:cNvSpPr>
          <p:nvPr/>
        </p:nvSpPr>
        <p:spPr bwMode="auto">
          <a:xfrm>
            <a:off x="817034" y="2389188"/>
            <a:ext cx="10367433"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电压比较器是运算放大器的非线性应用（开环）</a:t>
            </a:r>
          </a:p>
        </p:txBody>
      </p:sp>
      <p:sp>
        <p:nvSpPr>
          <p:cNvPr id="339973" name="Rectangle 5"/>
          <p:cNvSpPr>
            <a:spLocks noChangeArrowheads="1"/>
          </p:cNvSpPr>
          <p:nvPr/>
        </p:nvSpPr>
        <p:spPr bwMode="auto">
          <a:xfrm>
            <a:off x="817034" y="2889251"/>
            <a:ext cx="9984317" cy="833178"/>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    </a:t>
            </a:r>
            <a:r>
              <a:rPr kumimoji="1" lang="zh-CN" altLang="en-US" sz="2400" b="1">
                <a:latin typeface="Times New Roman" pitchFamily="18" charset="0"/>
              </a:rPr>
              <a:t>运算放大器是一种高输入阻抗、低输出阻抗、高增益、低漂移的直耦式多级放大器。</a:t>
            </a:r>
          </a:p>
        </p:txBody>
      </p:sp>
      <p:grpSp>
        <p:nvGrpSpPr>
          <p:cNvPr id="2" name="Group 6"/>
          <p:cNvGrpSpPr>
            <a:grpSpLocks/>
          </p:cNvGrpSpPr>
          <p:nvPr/>
        </p:nvGrpSpPr>
        <p:grpSpPr bwMode="auto">
          <a:xfrm>
            <a:off x="1585384" y="4598991"/>
            <a:ext cx="4826000" cy="1174751"/>
            <a:chOff x="794" y="2810"/>
            <a:chExt cx="2280" cy="740"/>
          </a:xfrm>
        </p:grpSpPr>
        <p:sp>
          <p:nvSpPr>
            <p:cNvPr id="339975" name="AutoShape 7"/>
            <p:cNvSpPr>
              <a:spLocks noChangeArrowheads="1"/>
            </p:cNvSpPr>
            <p:nvPr/>
          </p:nvSpPr>
          <p:spPr bwMode="auto">
            <a:xfrm rot="5400000">
              <a:off x="1985" y="3053"/>
              <a:ext cx="228" cy="349"/>
            </a:xfrm>
            <a:prstGeom prst="triangle">
              <a:avLst>
                <a:gd name="adj" fmla="val 50000"/>
              </a:avLst>
            </a:prstGeom>
            <a:noFill/>
            <a:ln w="34925">
              <a:solidFill>
                <a:schemeClr val="tx1"/>
              </a:solidFill>
              <a:miter lim="800000"/>
              <a:headEnd/>
              <a:tailEnd/>
            </a:ln>
            <a:effectLst/>
          </p:spPr>
          <p:txBody>
            <a:bodyPr wrap="none" lIns="90000" tIns="46800" rIns="90000" bIns="46800" anchor="ctr">
              <a:spAutoFit/>
            </a:bodyPr>
            <a:lstStyle/>
            <a:p>
              <a:endParaRPr lang="zh-CN" altLang="en-US"/>
            </a:p>
          </p:txBody>
        </p:sp>
        <p:sp>
          <p:nvSpPr>
            <p:cNvPr id="339976" name="Line 8"/>
            <p:cNvSpPr>
              <a:spLocks noChangeShapeType="1"/>
            </p:cNvSpPr>
            <p:nvPr/>
          </p:nvSpPr>
          <p:spPr bwMode="auto">
            <a:xfrm flipH="1">
              <a:off x="1124" y="2978"/>
              <a:ext cx="5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9977" name="Line 9"/>
            <p:cNvSpPr>
              <a:spLocks noChangeShapeType="1"/>
            </p:cNvSpPr>
            <p:nvPr/>
          </p:nvSpPr>
          <p:spPr bwMode="auto">
            <a:xfrm flipH="1">
              <a:off x="1124" y="3432"/>
              <a:ext cx="5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9978" name="Text Box 10"/>
            <p:cNvSpPr txBox="1">
              <a:spLocks noChangeArrowheads="1"/>
            </p:cNvSpPr>
            <p:nvPr/>
          </p:nvSpPr>
          <p:spPr bwMode="auto">
            <a:xfrm>
              <a:off x="1849" y="3098"/>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sp>
          <p:nvSpPr>
            <p:cNvPr id="339979" name="Line 11"/>
            <p:cNvSpPr>
              <a:spLocks noChangeShapeType="1"/>
            </p:cNvSpPr>
            <p:nvPr/>
          </p:nvSpPr>
          <p:spPr bwMode="auto">
            <a:xfrm>
              <a:off x="2484" y="3205"/>
              <a:ext cx="590"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9980" name="Text Box 12"/>
            <p:cNvSpPr txBox="1">
              <a:spLocks noChangeArrowheads="1"/>
            </p:cNvSpPr>
            <p:nvPr/>
          </p:nvSpPr>
          <p:spPr bwMode="auto">
            <a:xfrm>
              <a:off x="1668" y="2810"/>
              <a:ext cx="168"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a:t>
              </a:r>
            </a:p>
          </p:txBody>
        </p:sp>
        <p:sp>
          <p:nvSpPr>
            <p:cNvPr id="339981" name="Text Box 13"/>
            <p:cNvSpPr txBox="1">
              <a:spLocks noChangeArrowheads="1"/>
            </p:cNvSpPr>
            <p:nvPr/>
          </p:nvSpPr>
          <p:spPr bwMode="auto">
            <a:xfrm>
              <a:off x="1636" y="3316"/>
              <a:ext cx="196" cy="234"/>
            </a:xfrm>
            <a:prstGeom prst="rect">
              <a:avLst/>
            </a:prstGeom>
            <a:noFill/>
            <a:ln w="28575">
              <a:noFill/>
              <a:miter lim="800000"/>
              <a:headEnd/>
              <a:tailEnd/>
            </a:ln>
            <a:effectLst/>
          </p:spPr>
          <p:txBody>
            <a:bodyPr wrap="none" lIns="90000" tIns="46800" rIns="90000" bIns="46800">
              <a:spAutoFit/>
            </a:bodyPr>
            <a:lstStyle/>
            <a:p>
              <a:r>
                <a:rPr kumimoji="1" lang="zh-CN" altLang="en-US" sz="1800" b="1">
                  <a:latin typeface="Times New Roman" pitchFamily="18" charset="0"/>
                </a:rPr>
                <a:t>－</a:t>
              </a:r>
            </a:p>
          </p:txBody>
        </p:sp>
        <p:sp>
          <p:nvSpPr>
            <p:cNvPr id="339982" name="Text Box 14"/>
            <p:cNvSpPr txBox="1">
              <a:spLocks noChangeArrowheads="1"/>
            </p:cNvSpPr>
            <p:nvPr/>
          </p:nvSpPr>
          <p:spPr bwMode="auto">
            <a:xfrm>
              <a:off x="794" y="2828"/>
              <a:ext cx="243"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Monotype Corsiva" pitchFamily="66" charset="0"/>
                </a:rPr>
                <a:t>v</a:t>
              </a:r>
              <a:r>
                <a:rPr kumimoji="1" lang="en-US" altLang="zh-CN" sz="2400" b="1" baseline="-25000">
                  <a:latin typeface="Times New Roman" pitchFamily="18" charset="0"/>
                </a:rPr>
                <a:t>I+</a:t>
              </a:r>
            </a:p>
          </p:txBody>
        </p:sp>
        <p:sp>
          <p:nvSpPr>
            <p:cNvPr id="339983" name="Text Box 15"/>
            <p:cNvSpPr txBox="1">
              <a:spLocks noChangeArrowheads="1"/>
            </p:cNvSpPr>
            <p:nvPr/>
          </p:nvSpPr>
          <p:spPr bwMode="auto">
            <a:xfrm>
              <a:off x="806" y="3249"/>
              <a:ext cx="22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Monotype Corsiva" pitchFamily="66" charset="0"/>
                </a:rPr>
                <a:t>v</a:t>
              </a:r>
              <a:r>
                <a:rPr kumimoji="1" lang="en-US" altLang="zh-CN" sz="2400" b="1" baseline="-25000">
                  <a:latin typeface="Times New Roman" pitchFamily="18" charset="0"/>
                </a:rPr>
                <a:t>I-</a:t>
              </a:r>
            </a:p>
          </p:txBody>
        </p:sp>
        <p:sp>
          <p:nvSpPr>
            <p:cNvPr id="339984" name="Text Box 16"/>
            <p:cNvSpPr txBox="1">
              <a:spLocks noChangeArrowheads="1"/>
            </p:cNvSpPr>
            <p:nvPr/>
          </p:nvSpPr>
          <p:spPr bwMode="auto">
            <a:xfrm>
              <a:off x="2711" y="2916"/>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Monotype Corsiva" pitchFamily="66" charset="0"/>
                </a:rPr>
                <a:t>v</a:t>
              </a:r>
              <a:r>
                <a:rPr kumimoji="1" lang="en-US" altLang="zh-CN" sz="2400" b="1" baseline="-25000">
                  <a:latin typeface="Times New Roman" pitchFamily="18" charset="0"/>
                </a:rPr>
                <a:t>O</a:t>
              </a:r>
            </a:p>
          </p:txBody>
        </p:sp>
      </p:grpSp>
      <p:sp>
        <p:nvSpPr>
          <p:cNvPr id="339985" name="Text Box 17"/>
          <p:cNvSpPr txBox="1">
            <a:spLocks noChangeArrowheads="1"/>
          </p:cNvSpPr>
          <p:nvPr/>
        </p:nvSpPr>
        <p:spPr bwMode="auto">
          <a:xfrm>
            <a:off x="624418" y="3927475"/>
            <a:ext cx="1824567"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符号</a:t>
            </a:r>
          </a:p>
        </p:txBody>
      </p:sp>
      <p:sp>
        <p:nvSpPr>
          <p:cNvPr id="339986" name="AutoShape 18"/>
          <p:cNvSpPr>
            <a:spLocks noChangeArrowheads="1"/>
          </p:cNvSpPr>
          <p:nvPr/>
        </p:nvSpPr>
        <p:spPr bwMode="auto">
          <a:xfrm>
            <a:off x="4464051" y="3856038"/>
            <a:ext cx="2015067" cy="863600"/>
          </a:xfrm>
          <a:prstGeom prst="wedgeRoundRectCallout">
            <a:avLst>
              <a:gd name="adj1" fmla="val -82667"/>
              <a:gd name="adj2" fmla="val 56986"/>
              <a:gd name="adj3" fmla="val 16667"/>
            </a:avLst>
          </a:prstGeom>
          <a:noFill/>
          <a:ln w="28575">
            <a:solidFill>
              <a:srgbClr val="FF00FF"/>
            </a:solidFill>
            <a:miter lim="800000"/>
            <a:headEnd/>
            <a:tailEnd/>
          </a:ln>
          <a:effectLst/>
        </p:spPr>
        <p:txBody>
          <a:bodyPr lIns="90000" tIns="46800" rIns="90000" bIns="46800"/>
          <a:lstStyle/>
          <a:p>
            <a:pPr algn="ctr"/>
            <a:r>
              <a:rPr kumimoji="1" lang="zh-CN" altLang="en-US" sz="2400" b="1">
                <a:latin typeface="Times New Roman" pitchFamily="18" charset="0"/>
              </a:rPr>
              <a:t>同相</a:t>
            </a:r>
          </a:p>
          <a:p>
            <a:pPr algn="ctr"/>
            <a:r>
              <a:rPr kumimoji="1" lang="zh-CN" altLang="en-US" sz="2400" b="1">
                <a:latin typeface="Times New Roman" pitchFamily="18" charset="0"/>
              </a:rPr>
              <a:t>输入端</a:t>
            </a:r>
          </a:p>
        </p:txBody>
      </p:sp>
      <p:sp>
        <p:nvSpPr>
          <p:cNvPr id="339987" name="AutoShape 19"/>
          <p:cNvSpPr>
            <a:spLocks noChangeArrowheads="1"/>
          </p:cNvSpPr>
          <p:nvPr/>
        </p:nvSpPr>
        <p:spPr bwMode="auto">
          <a:xfrm>
            <a:off x="4561417" y="5799138"/>
            <a:ext cx="2015067" cy="863600"/>
          </a:xfrm>
          <a:prstGeom prst="wedgeRoundRectCallout">
            <a:avLst>
              <a:gd name="adj1" fmla="val -86556"/>
              <a:gd name="adj2" fmla="val -69116"/>
              <a:gd name="adj3" fmla="val 16667"/>
            </a:avLst>
          </a:prstGeom>
          <a:noFill/>
          <a:ln w="28575">
            <a:solidFill>
              <a:srgbClr val="FF00FF"/>
            </a:solidFill>
            <a:miter lim="800000"/>
            <a:headEnd/>
            <a:tailEnd/>
          </a:ln>
          <a:effectLst/>
        </p:spPr>
        <p:txBody>
          <a:bodyPr lIns="90000" tIns="46800" rIns="90000" bIns="46800"/>
          <a:lstStyle/>
          <a:p>
            <a:pPr algn="ctr"/>
            <a:r>
              <a:rPr kumimoji="1" lang="zh-CN" altLang="en-US" sz="2400" b="1">
                <a:latin typeface="Times New Roman" pitchFamily="18" charset="0"/>
              </a:rPr>
              <a:t>反相</a:t>
            </a:r>
          </a:p>
          <a:p>
            <a:pPr algn="ctr"/>
            <a:r>
              <a:rPr kumimoji="1" lang="zh-CN" altLang="en-US" sz="2400" b="1">
                <a:latin typeface="Times New Roman" pitchFamily="18" charset="0"/>
              </a:rPr>
              <a:t>输入端</a:t>
            </a:r>
          </a:p>
        </p:txBody>
      </p:sp>
      <p:sp>
        <p:nvSpPr>
          <p:cNvPr id="339988" name="Text Box 20"/>
          <p:cNvSpPr txBox="1">
            <a:spLocks noChangeArrowheads="1"/>
          </p:cNvSpPr>
          <p:nvPr/>
        </p:nvSpPr>
        <p:spPr bwMode="auto">
          <a:xfrm>
            <a:off x="6961717" y="3783014"/>
            <a:ext cx="4392083" cy="1313309"/>
          </a:xfrm>
          <a:prstGeom prst="rect">
            <a:avLst/>
          </a:prstGeom>
          <a:noFill/>
          <a:ln w="28575">
            <a:noFill/>
            <a:miter lim="800000"/>
            <a:headEnd/>
            <a:tailEnd/>
          </a:ln>
          <a:effectLst/>
        </p:spPr>
        <p:txBody>
          <a:bodyPr lIns="90000" tIns="46800" rIns="90000" bIns="46800">
            <a:spAutoFit/>
          </a:bodyPr>
          <a:lstStyle/>
          <a:p>
            <a:pPr>
              <a:lnSpc>
                <a:spcPct val="110000"/>
              </a:lnSpc>
            </a:pPr>
            <a:r>
              <a:rPr kumimoji="1" lang="zh-CN" altLang="en-US" sz="2400" b="1">
                <a:latin typeface="Times New Roman" pitchFamily="18" charset="0"/>
              </a:rPr>
              <a:t>当</a:t>
            </a:r>
            <a:r>
              <a:rPr kumimoji="1" lang="en-US" altLang="zh-CN" sz="2400" b="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&gt; </a:t>
            </a:r>
            <a:r>
              <a:rPr kumimoji="1" lang="en-US" altLang="zh-CN" sz="2400" b="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时，</a:t>
            </a:r>
          </a:p>
          <a:p>
            <a:pPr>
              <a:lnSpc>
                <a:spcPct val="110000"/>
              </a:lnSpc>
            </a:pPr>
            <a:r>
              <a:rPr kumimoji="1" lang="en-US" altLang="zh-CN" sz="2400" b="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 +V</a:t>
            </a:r>
            <a:r>
              <a:rPr kumimoji="1" lang="en-US" altLang="zh-CN" sz="2400" b="1" baseline="-25000">
                <a:latin typeface="Times New Roman" pitchFamily="18" charset="0"/>
              </a:rPr>
              <a:t>Omax</a:t>
            </a:r>
          </a:p>
          <a:p>
            <a:pPr>
              <a:lnSpc>
                <a:spcPct val="110000"/>
              </a:lnSpc>
            </a:pPr>
            <a:r>
              <a:rPr kumimoji="1" lang="en-US" altLang="zh-CN" sz="2400" b="1">
                <a:latin typeface="Times New Roman" pitchFamily="18" charset="0"/>
              </a:rPr>
              <a:t>——</a:t>
            </a:r>
            <a:r>
              <a:rPr kumimoji="1" lang="zh-CN" altLang="en-US" sz="2400" b="1">
                <a:latin typeface="Times New Roman" pitchFamily="18" charset="0"/>
              </a:rPr>
              <a:t>输出为逻辑</a:t>
            </a:r>
            <a:r>
              <a:rPr kumimoji="1" lang="en-US" altLang="zh-CN" sz="2400" b="1">
                <a:latin typeface="Times New Roman" pitchFamily="18" charset="0"/>
              </a:rPr>
              <a:t>1</a:t>
            </a:r>
            <a:r>
              <a:rPr kumimoji="1" lang="zh-CN" altLang="en-US" sz="2400" b="1">
                <a:latin typeface="Times New Roman" pitchFamily="18" charset="0"/>
              </a:rPr>
              <a:t>；</a:t>
            </a:r>
          </a:p>
        </p:txBody>
      </p:sp>
      <p:sp>
        <p:nvSpPr>
          <p:cNvPr id="339989" name="Text Box 21"/>
          <p:cNvSpPr txBox="1">
            <a:spLocks noChangeArrowheads="1"/>
          </p:cNvSpPr>
          <p:nvPr/>
        </p:nvSpPr>
        <p:spPr bwMode="auto">
          <a:xfrm>
            <a:off x="7056967" y="5229225"/>
            <a:ext cx="4392084" cy="1313309"/>
          </a:xfrm>
          <a:prstGeom prst="rect">
            <a:avLst/>
          </a:prstGeom>
          <a:noFill/>
          <a:ln w="28575">
            <a:noFill/>
            <a:miter lim="800000"/>
            <a:headEnd/>
            <a:tailEnd/>
          </a:ln>
          <a:effectLst/>
        </p:spPr>
        <p:txBody>
          <a:bodyPr lIns="90000" tIns="46800" rIns="90000" bIns="46800">
            <a:spAutoFit/>
          </a:bodyPr>
          <a:lstStyle/>
          <a:p>
            <a:pPr>
              <a:lnSpc>
                <a:spcPct val="110000"/>
              </a:lnSpc>
            </a:pPr>
            <a:r>
              <a:rPr kumimoji="1" lang="zh-CN" altLang="en-US" sz="2400" b="1">
                <a:latin typeface="Times New Roman" pitchFamily="18" charset="0"/>
              </a:rPr>
              <a:t>当</a:t>
            </a:r>
            <a:r>
              <a:rPr kumimoji="1" lang="en-US" altLang="zh-CN" sz="2400" b="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&lt; </a:t>
            </a:r>
            <a:r>
              <a:rPr kumimoji="1" lang="en-US" altLang="zh-CN" sz="2400" b="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时，</a:t>
            </a:r>
          </a:p>
          <a:p>
            <a:pPr>
              <a:lnSpc>
                <a:spcPct val="110000"/>
              </a:lnSpc>
            </a:pPr>
            <a:r>
              <a:rPr kumimoji="1" lang="en-US" altLang="zh-CN" sz="2400" b="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 -V</a:t>
            </a:r>
            <a:r>
              <a:rPr kumimoji="1" lang="en-US" altLang="zh-CN" sz="2400" b="1" baseline="-25000">
                <a:latin typeface="Times New Roman" pitchFamily="18" charset="0"/>
              </a:rPr>
              <a:t>Omax</a:t>
            </a:r>
          </a:p>
          <a:p>
            <a:pPr>
              <a:lnSpc>
                <a:spcPct val="110000"/>
              </a:lnSpc>
            </a:pPr>
            <a:r>
              <a:rPr kumimoji="1" lang="en-US" altLang="zh-CN" sz="2400" b="1">
                <a:latin typeface="Times New Roman" pitchFamily="18" charset="0"/>
              </a:rPr>
              <a:t>——</a:t>
            </a:r>
            <a:r>
              <a:rPr kumimoji="1" lang="zh-CN" altLang="en-US" sz="2400" b="1">
                <a:latin typeface="Times New Roman" pitchFamily="18" charset="0"/>
              </a:rPr>
              <a:t>输出为逻辑</a:t>
            </a:r>
            <a:r>
              <a:rPr kumimoji="1" lang="en-US" altLang="zh-CN" sz="2400" b="1">
                <a:latin typeface="Times New Roman" pitchFamily="18" charset="0"/>
              </a:rPr>
              <a:t>0</a:t>
            </a:r>
            <a:r>
              <a:rPr kumimoji="1" lang="zh-CN" altLang="en-US" sz="2400" b="1">
                <a:latin typeface="Times New Roman" pitchFamily="18" charset="0"/>
              </a:rPr>
              <a:t>；</a:t>
            </a:r>
          </a:p>
        </p:txBody>
      </p:sp>
      <p:sp>
        <p:nvSpPr>
          <p:cNvPr id="339990" name="Text Box 22"/>
          <p:cNvSpPr txBox="1">
            <a:spLocks noChangeArrowheads="1"/>
          </p:cNvSpPr>
          <p:nvPr/>
        </p:nvSpPr>
        <p:spPr bwMode="auto">
          <a:xfrm>
            <a:off x="817034" y="976314"/>
            <a:ext cx="11040533"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        </a:t>
            </a:r>
            <a:r>
              <a:rPr kumimoji="1" lang="zh-CN" altLang="en-US" sz="2400" b="1">
                <a:solidFill>
                  <a:srgbClr val="0033CC"/>
                </a:solidFill>
                <a:latin typeface="Times New Roman" pitchFamily="18" charset="0"/>
              </a:rPr>
              <a:t>一种应用极为广泛的中规模集成电路，用于信号产生、变换、控制与检测。</a:t>
            </a:r>
          </a:p>
        </p:txBody>
      </p:sp>
      <p:sp>
        <p:nvSpPr>
          <p:cNvPr id="339991" name="Rectangle 23"/>
          <p:cNvSpPr>
            <a:spLocks noChangeArrowheads="1"/>
          </p:cNvSpPr>
          <p:nvPr/>
        </p:nvSpPr>
        <p:spPr bwMode="auto">
          <a:xfrm>
            <a:off x="10513484" y="6375401"/>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39992" name="Line 24"/>
          <p:cNvSpPr>
            <a:spLocks noChangeShapeType="1"/>
          </p:cNvSpPr>
          <p:nvPr/>
        </p:nvSpPr>
        <p:spPr bwMode="auto">
          <a:xfrm>
            <a:off x="1678517" y="908050"/>
            <a:ext cx="9025467" cy="0"/>
          </a:xfrm>
          <a:prstGeom prst="line">
            <a:avLst/>
          </a:prstGeom>
          <a:noFill/>
          <a:ln w="76200" cmpd="tri">
            <a:solidFill>
              <a:srgbClr val="FF00FF"/>
            </a:solidFill>
            <a:round/>
            <a:headEnd/>
            <a:tailEnd/>
          </a:ln>
          <a:effectLst/>
        </p:spPr>
        <p:txBody>
          <a:bodyPr wrap="none" lIns="90000" tIns="46800" rIns="90000" bIns="4680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9990"/>
                                        </p:tgtEl>
                                        <p:attrNameLst>
                                          <p:attrName>style.visibility</p:attrName>
                                        </p:attrNameLst>
                                      </p:cBhvr>
                                      <p:to>
                                        <p:strVal val="visible"/>
                                      </p:to>
                                    </p:set>
                                    <p:animEffect transition="in" filter="blinds(horizontal)">
                                      <p:cBhvr>
                                        <p:cTn id="7" dur="500"/>
                                        <p:tgtEl>
                                          <p:spTgt spid="3399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39971"/>
                                        </p:tgtEl>
                                        <p:attrNameLst>
                                          <p:attrName>style.visibility</p:attrName>
                                        </p:attrNameLst>
                                      </p:cBhvr>
                                      <p:to>
                                        <p:strVal val="visible"/>
                                      </p:to>
                                    </p:set>
                                    <p:animEffect transition="in" filter="blinds(horizontal)">
                                      <p:cBhvr>
                                        <p:cTn id="12" dur="500"/>
                                        <p:tgtEl>
                                          <p:spTgt spid="33997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9972"/>
                                        </p:tgtEl>
                                        <p:attrNameLst>
                                          <p:attrName>style.visibility</p:attrName>
                                        </p:attrNameLst>
                                      </p:cBhvr>
                                      <p:to>
                                        <p:strVal val="visible"/>
                                      </p:to>
                                    </p:set>
                                    <p:animEffect transition="in" filter="blinds(horizontal)">
                                      <p:cBhvr>
                                        <p:cTn id="17" dur="500"/>
                                        <p:tgtEl>
                                          <p:spTgt spid="33997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9973"/>
                                        </p:tgtEl>
                                        <p:attrNameLst>
                                          <p:attrName>style.visibility</p:attrName>
                                        </p:attrNameLst>
                                      </p:cBhvr>
                                      <p:to>
                                        <p:strVal val="visible"/>
                                      </p:to>
                                    </p:set>
                                    <p:animEffect transition="in" filter="blinds(horizontal)">
                                      <p:cBhvr>
                                        <p:cTn id="22" dur="500"/>
                                        <p:tgtEl>
                                          <p:spTgt spid="33997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39985"/>
                                        </p:tgtEl>
                                        <p:attrNameLst>
                                          <p:attrName>style.visibility</p:attrName>
                                        </p:attrNameLst>
                                      </p:cBhvr>
                                      <p:to>
                                        <p:strVal val="visible"/>
                                      </p:to>
                                    </p:set>
                                    <p:animEffect transition="in" filter="blinds(horizontal)">
                                      <p:cBhvr>
                                        <p:cTn id="27" dur="500"/>
                                        <p:tgtEl>
                                          <p:spTgt spid="339985"/>
                                        </p:tgtEl>
                                      </p:cBhvr>
                                    </p:animEffec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998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3998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39988"/>
                                        </p:tgtEl>
                                        <p:attrNameLst>
                                          <p:attrName>style.visibility</p:attrName>
                                        </p:attrNameLst>
                                      </p:cBhvr>
                                      <p:to>
                                        <p:strVal val="visible"/>
                                      </p:to>
                                    </p:set>
                                    <p:animEffect transition="in" filter="wipe(left)">
                                      <p:cBhvr>
                                        <p:cTn id="43" dur="500"/>
                                        <p:tgtEl>
                                          <p:spTgt spid="33998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39989"/>
                                        </p:tgtEl>
                                        <p:attrNameLst>
                                          <p:attrName>style.visibility</p:attrName>
                                        </p:attrNameLst>
                                      </p:cBhvr>
                                      <p:to>
                                        <p:strVal val="visible"/>
                                      </p:to>
                                    </p:set>
                                    <p:animEffect transition="in" filter="wipe(left)">
                                      <p:cBhvr>
                                        <p:cTn id="48" dur="500"/>
                                        <p:tgtEl>
                                          <p:spTgt spid="339989"/>
                                        </p:tgtEl>
                                      </p:cBhvr>
                                    </p:animEffect>
                                  </p:childTnLst>
                                </p:cTn>
                              </p:par>
                            </p:childTnLst>
                          </p:cTn>
                        </p:par>
                        <p:par>
                          <p:cTn id="49" fill="hold">
                            <p:stCondLst>
                              <p:cond delay="500"/>
                            </p:stCondLst>
                            <p:childTnLst>
                              <p:par>
                                <p:cTn id="50" presetID="2" presetClass="entr" presetSubtype="4" fill="hold" grpId="0" nodeType="afterEffect">
                                  <p:stCondLst>
                                    <p:cond delay="0"/>
                                  </p:stCondLst>
                                  <p:childTnLst>
                                    <p:set>
                                      <p:cBhvr>
                                        <p:cTn id="51" dur="1" fill="hold">
                                          <p:stCondLst>
                                            <p:cond delay="0"/>
                                          </p:stCondLst>
                                        </p:cTn>
                                        <p:tgtEl>
                                          <p:spTgt spid="339991"/>
                                        </p:tgtEl>
                                        <p:attrNameLst>
                                          <p:attrName>style.visibility</p:attrName>
                                        </p:attrNameLst>
                                      </p:cBhvr>
                                      <p:to>
                                        <p:strVal val="visible"/>
                                      </p:to>
                                    </p:set>
                                    <p:anim calcmode="lin" valueType="num">
                                      <p:cBhvr additive="base">
                                        <p:cTn id="52" dur="500" fill="hold"/>
                                        <p:tgtEl>
                                          <p:spTgt spid="339991"/>
                                        </p:tgtEl>
                                        <p:attrNameLst>
                                          <p:attrName>ppt_x</p:attrName>
                                        </p:attrNameLst>
                                      </p:cBhvr>
                                      <p:tavLst>
                                        <p:tav tm="0">
                                          <p:val>
                                            <p:strVal val="#ppt_x"/>
                                          </p:val>
                                        </p:tav>
                                        <p:tav tm="100000">
                                          <p:val>
                                            <p:strVal val="#ppt_x"/>
                                          </p:val>
                                        </p:tav>
                                      </p:tavLst>
                                    </p:anim>
                                    <p:anim calcmode="lin" valueType="num">
                                      <p:cBhvr additive="base">
                                        <p:cTn id="53" dur="500" fill="hold"/>
                                        <p:tgtEl>
                                          <p:spTgt spid="3399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1" grpId="0"/>
      <p:bldP spid="339972" grpId="0"/>
      <p:bldP spid="339973" grpId="0"/>
      <p:bldP spid="339985" grpId="0"/>
      <p:bldP spid="339986" grpId="0" animBg="1"/>
      <p:bldP spid="339987" grpId="0" animBg="1"/>
      <p:bldP spid="339988" grpId="0"/>
      <p:bldP spid="339989" grpId="0"/>
      <p:bldP spid="339990" grpId="0"/>
      <p:bldP spid="339991"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4"/>
          <p:cNvSpPr>
            <a:spLocks noGrp="1"/>
          </p:cNvSpPr>
          <p:nvPr>
            <p:ph type="sldNum" sz="quarter" idx="11"/>
          </p:nvPr>
        </p:nvSpPr>
        <p:spPr/>
        <p:txBody>
          <a:bodyPr/>
          <a:lstStyle/>
          <a:p>
            <a:fld id="{90BCB3AC-F08F-4698-A18B-999C23B18F5C}" type="slidenum">
              <a:rPr lang="en-US" altLang="zh-CN"/>
              <a:pPr/>
              <a:t>58</a:t>
            </a:fld>
            <a:endParaRPr lang="en-US" altLang="zh-CN"/>
          </a:p>
        </p:txBody>
      </p:sp>
      <p:graphicFrame>
        <p:nvGraphicFramePr>
          <p:cNvPr id="340994" name="Object 2"/>
          <p:cNvGraphicFramePr>
            <a:graphicFrameLocks noChangeAspect="1"/>
          </p:cNvGraphicFramePr>
          <p:nvPr/>
        </p:nvGraphicFramePr>
        <p:xfrm>
          <a:off x="508001" y="836613"/>
          <a:ext cx="7219951" cy="4279900"/>
        </p:xfrm>
        <a:graphic>
          <a:graphicData uri="http://schemas.openxmlformats.org/presentationml/2006/ole">
            <p:oleObj spid="_x0000_s105474" name="Photo Editor 照片" r:id="rId3" imgW="24066667" imgH="18600000" progId="MSPhotoEd.3">
              <p:embed/>
            </p:oleObj>
          </a:graphicData>
        </a:graphic>
      </p:graphicFrame>
      <p:grpSp>
        <p:nvGrpSpPr>
          <p:cNvPr id="2" name="Group 3"/>
          <p:cNvGrpSpPr>
            <a:grpSpLocks/>
          </p:cNvGrpSpPr>
          <p:nvPr/>
        </p:nvGrpSpPr>
        <p:grpSpPr bwMode="auto">
          <a:xfrm>
            <a:off x="254000" y="2554289"/>
            <a:ext cx="4978400" cy="3476626"/>
            <a:chOff x="120" y="1609"/>
            <a:chExt cx="2237" cy="2190"/>
          </a:xfrm>
        </p:grpSpPr>
        <p:sp>
          <p:nvSpPr>
            <p:cNvPr id="340996" name="Rectangle 4"/>
            <p:cNvSpPr>
              <a:spLocks noChangeArrowheads="1"/>
            </p:cNvSpPr>
            <p:nvPr/>
          </p:nvSpPr>
          <p:spPr bwMode="auto">
            <a:xfrm>
              <a:off x="936" y="1609"/>
              <a:ext cx="82" cy="234"/>
            </a:xfrm>
            <a:prstGeom prst="rect">
              <a:avLst/>
            </a:prstGeom>
            <a:noFill/>
            <a:ln w="28575">
              <a:solidFill>
                <a:srgbClr val="006600"/>
              </a:solidFill>
              <a:prstDash val="sysDot"/>
              <a:miter lim="800000"/>
              <a:headEnd/>
              <a:tailEnd/>
            </a:ln>
            <a:effectLst/>
          </p:spPr>
          <p:txBody>
            <a:bodyPr wrap="none" lIns="90000" tIns="46800" rIns="90000" bIns="46800" anchor="ctr">
              <a:spAutoFit/>
            </a:bodyPr>
            <a:lstStyle/>
            <a:p>
              <a:endParaRPr lang="zh-CN" altLang="en-US"/>
            </a:p>
          </p:txBody>
        </p:sp>
        <p:sp>
          <p:nvSpPr>
            <p:cNvPr id="340997" name="Text Box 5"/>
            <p:cNvSpPr txBox="1">
              <a:spLocks noChangeArrowheads="1"/>
            </p:cNvSpPr>
            <p:nvPr/>
          </p:nvSpPr>
          <p:spPr bwMode="auto">
            <a:xfrm>
              <a:off x="120" y="3274"/>
              <a:ext cx="2237" cy="525"/>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0033CC"/>
                  </a:solidFill>
                  <a:latin typeface="Times New Roman" pitchFamily="18" charset="0"/>
                </a:rPr>
                <a:t>三个电阻构成分压电路：</a:t>
              </a:r>
            </a:p>
            <a:p>
              <a:r>
                <a:rPr kumimoji="1" lang="en-US" altLang="zh-CN" sz="2400" b="1">
                  <a:latin typeface="Times New Roman" pitchFamily="18" charset="0"/>
                </a:rPr>
                <a:t>V</a:t>
              </a:r>
              <a:r>
                <a:rPr kumimoji="1" lang="en-US" altLang="zh-CN" sz="2400" b="1" baseline="-25000">
                  <a:latin typeface="Times New Roman" pitchFamily="18" charset="0"/>
                </a:rPr>
                <a:t>R1</a:t>
              </a:r>
              <a:r>
                <a:rPr kumimoji="1" lang="en-US" altLang="zh-CN" sz="2400" b="1">
                  <a:latin typeface="Times New Roman" pitchFamily="18" charset="0"/>
                </a:rPr>
                <a:t>=2/3V</a:t>
              </a:r>
              <a:r>
                <a:rPr kumimoji="1" lang="en-US" altLang="zh-CN" sz="2400" b="1" baseline="-25000">
                  <a:latin typeface="Times New Roman" pitchFamily="18" charset="0"/>
                </a:rPr>
                <a:t>CC</a:t>
              </a:r>
              <a:r>
                <a:rPr kumimoji="1" lang="en-US" altLang="zh-CN" sz="2400" b="1">
                  <a:latin typeface="Times New Roman" pitchFamily="18" charset="0"/>
                </a:rPr>
                <a:t>;V</a:t>
              </a:r>
              <a:r>
                <a:rPr kumimoji="1" lang="en-US" altLang="zh-CN" sz="2400" b="1" baseline="-25000">
                  <a:latin typeface="Times New Roman" pitchFamily="18" charset="0"/>
                </a:rPr>
                <a:t>R2</a:t>
              </a:r>
              <a:r>
                <a:rPr kumimoji="1" lang="en-US" altLang="zh-CN" sz="2400" b="1">
                  <a:latin typeface="Times New Roman" pitchFamily="18" charset="0"/>
                </a:rPr>
                <a:t>=1/3V</a:t>
              </a:r>
              <a:r>
                <a:rPr kumimoji="1" lang="en-US" altLang="zh-CN" sz="2400" b="1" baseline="-25000">
                  <a:latin typeface="Times New Roman" pitchFamily="18" charset="0"/>
                </a:rPr>
                <a:t>CC</a:t>
              </a:r>
            </a:p>
          </p:txBody>
        </p:sp>
      </p:grpSp>
      <p:grpSp>
        <p:nvGrpSpPr>
          <p:cNvPr id="3" name="Group 6"/>
          <p:cNvGrpSpPr>
            <a:grpSpLocks/>
          </p:cNvGrpSpPr>
          <p:nvPr/>
        </p:nvGrpSpPr>
        <p:grpSpPr bwMode="auto">
          <a:xfrm>
            <a:off x="3454400" y="2286000"/>
            <a:ext cx="8432800" cy="2679700"/>
            <a:chOff x="1776" y="1488"/>
            <a:chExt cx="3984" cy="1688"/>
          </a:xfrm>
        </p:grpSpPr>
        <p:sp>
          <p:nvSpPr>
            <p:cNvPr id="340999" name="Text Box 7"/>
            <p:cNvSpPr txBox="1">
              <a:spLocks noChangeArrowheads="1"/>
            </p:cNvSpPr>
            <p:nvPr/>
          </p:nvSpPr>
          <p:spPr bwMode="auto">
            <a:xfrm>
              <a:off x="3975" y="1488"/>
              <a:ext cx="1785" cy="1688"/>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800000"/>
                  </a:solidFill>
                  <a:latin typeface="Times New Roman" pitchFamily="18" charset="0"/>
                </a:rPr>
                <a:t>带有清零端</a:t>
              </a:r>
              <a:r>
                <a:rPr kumimoji="1" lang="en-US" altLang="zh-CN" sz="2400" b="1">
                  <a:solidFill>
                    <a:srgbClr val="800000"/>
                  </a:solidFill>
                  <a:latin typeface="Times New Roman" pitchFamily="18" charset="0"/>
                </a:rPr>
                <a:t>(R</a:t>
              </a:r>
              <a:r>
                <a:rPr kumimoji="1" lang="en-US" altLang="zh-CN" sz="2400" b="1" baseline="-25000">
                  <a:solidFill>
                    <a:srgbClr val="800000"/>
                  </a:solidFill>
                  <a:latin typeface="Times New Roman" pitchFamily="18" charset="0"/>
                </a:rPr>
                <a:t>D</a:t>
              </a:r>
              <a:r>
                <a:rPr kumimoji="1" lang="en-US" altLang="zh-CN" sz="2400" b="1">
                  <a:solidFill>
                    <a:srgbClr val="800000"/>
                  </a:solidFill>
                  <a:latin typeface="Times New Roman" pitchFamily="18" charset="0"/>
                </a:rPr>
                <a:t>)</a:t>
              </a:r>
              <a:r>
                <a:rPr kumimoji="1" lang="zh-CN" altLang="en-US" sz="2400" b="1">
                  <a:solidFill>
                    <a:srgbClr val="800000"/>
                  </a:solidFill>
                  <a:latin typeface="Times New Roman" pitchFamily="18" charset="0"/>
                </a:rPr>
                <a:t>的基本</a:t>
              </a:r>
              <a:r>
                <a:rPr kumimoji="1" lang="en-US" altLang="zh-CN" sz="2400" b="1">
                  <a:solidFill>
                    <a:srgbClr val="800000"/>
                  </a:solidFill>
                  <a:latin typeface="Times New Roman" pitchFamily="18" charset="0"/>
                </a:rPr>
                <a:t>SR</a:t>
              </a:r>
              <a:r>
                <a:rPr kumimoji="1" lang="zh-CN" altLang="en-US" sz="2400" b="1">
                  <a:solidFill>
                    <a:srgbClr val="800000"/>
                  </a:solidFill>
                  <a:latin typeface="Times New Roman" pitchFamily="18" charset="0"/>
                </a:rPr>
                <a:t>锁存器：</a:t>
              </a:r>
            </a:p>
            <a:p>
              <a:r>
                <a:rPr kumimoji="1" lang="en-US" altLang="zh-CN" sz="2400" b="1">
                  <a:latin typeface="Times New Roman" pitchFamily="18" charset="0"/>
                </a:rPr>
                <a:t>R≠S</a:t>
              </a:r>
              <a:r>
                <a:rPr kumimoji="1" lang="zh-CN" altLang="en-US" sz="2400" b="1">
                  <a:latin typeface="Times New Roman" pitchFamily="18" charset="0"/>
                </a:rPr>
                <a:t>时，</a:t>
              </a:r>
              <a:r>
                <a:rPr kumimoji="1" lang="en-US" altLang="zh-CN" sz="2400" b="1">
                  <a:latin typeface="Times New Roman" pitchFamily="18" charset="0"/>
                </a:rPr>
                <a:t>Q=R</a:t>
              </a:r>
            </a:p>
            <a:p>
              <a:r>
                <a:rPr kumimoji="1" lang="en-US" altLang="zh-CN" sz="2400" b="1">
                  <a:latin typeface="Times New Roman" pitchFamily="18" charset="0"/>
                </a:rPr>
                <a:t>R=S=1</a:t>
              </a:r>
              <a:r>
                <a:rPr kumimoji="1" lang="zh-CN" altLang="en-US" sz="2400" b="1">
                  <a:latin typeface="Times New Roman" pitchFamily="18" charset="0"/>
                </a:rPr>
                <a:t>时，</a:t>
              </a:r>
              <a:r>
                <a:rPr kumimoji="1" lang="en-US" altLang="zh-CN" sz="2400" b="1">
                  <a:latin typeface="Times New Roman" pitchFamily="18" charset="0"/>
                </a:rPr>
                <a:t>Q</a:t>
              </a:r>
              <a:r>
                <a:rPr kumimoji="1" lang="zh-CN" altLang="en-US" sz="2400" b="1">
                  <a:latin typeface="Times New Roman" pitchFamily="18" charset="0"/>
                </a:rPr>
                <a:t>保持</a:t>
              </a:r>
            </a:p>
            <a:p>
              <a:r>
                <a:rPr kumimoji="1" lang="en-US" altLang="zh-CN" sz="2400" b="1">
                  <a:latin typeface="Times New Roman" pitchFamily="18" charset="0"/>
                </a:rPr>
                <a:t>R=S=0</a:t>
              </a:r>
              <a:r>
                <a:rPr kumimoji="1" lang="zh-CN" altLang="en-US" sz="2400" b="1">
                  <a:latin typeface="Times New Roman" pitchFamily="18" charset="0"/>
                </a:rPr>
                <a:t>时，</a:t>
              </a:r>
              <a:r>
                <a:rPr kumimoji="1" lang="en-US" altLang="zh-CN" sz="2400" b="1">
                  <a:latin typeface="Times New Roman" pitchFamily="18" charset="0"/>
                </a:rPr>
                <a:t>Q=1,</a:t>
              </a:r>
            </a:p>
            <a:p>
              <a:r>
                <a:rPr kumimoji="1" lang="zh-CN" altLang="en-US" sz="2400" b="1">
                  <a:latin typeface="Times New Roman" pitchFamily="18" charset="0"/>
                </a:rPr>
                <a:t>次态不定。</a:t>
              </a:r>
            </a:p>
            <a:p>
              <a:r>
                <a:rPr kumimoji="1" lang="en-US" altLang="zh-CN" sz="2400" b="1">
                  <a:latin typeface="Times New Roman" pitchFamily="18" charset="0"/>
                </a:rPr>
                <a:t>R</a:t>
              </a:r>
              <a:r>
                <a:rPr kumimoji="1" lang="en-US" altLang="zh-CN" sz="2400" b="1" baseline="-25000">
                  <a:latin typeface="Times New Roman" pitchFamily="18" charset="0"/>
                </a:rPr>
                <a:t>D</a:t>
              </a:r>
              <a:r>
                <a:rPr kumimoji="1" lang="en-US" altLang="zh-CN" sz="2400" b="1">
                  <a:latin typeface="Times New Roman" pitchFamily="18" charset="0"/>
                </a:rPr>
                <a:t>=0</a:t>
              </a:r>
              <a:r>
                <a:rPr kumimoji="1" lang="zh-CN" altLang="en-US" sz="2400" b="1">
                  <a:latin typeface="Times New Roman" pitchFamily="18" charset="0"/>
                </a:rPr>
                <a:t>时，</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=0</a:t>
              </a:r>
            </a:p>
          </p:txBody>
        </p:sp>
        <p:sp>
          <p:nvSpPr>
            <p:cNvPr id="341000" name="Rectangle 8"/>
            <p:cNvSpPr>
              <a:spLocks noChangeArrowheads="1"/>
            </p:cNvSpPr>
            <p:nvPr/>
          </p:nvSpPr>
          <p:spPr bwMode="auto">
            <a:xfrm>
              <a:off x="1776" y="1587"/>
              <a:ext cx="672" cy="234"/>
            </a:xfrm>
            <a:prstGeom prst="rect">
              <a:avLst/>
            </a:prstGeom>
            <a:noFill/>
            <a:ln w="38100">
              <a:solidFill>
                <a:srgbClr val="0000FF"/>
              </a:solidFill>
              <a:prstDash val="sysDot"/>
              <a:miter lim="800000"/>
              <a:headEnd/>
              <a:tailEnd/>
            </a:ln>
            <a:effectLst/>
          </p:spPr>
          <p:txBody>
            <a:bodyPr lIns="90000" tIns="46800" rIns="90000" bIns="46800" anchor="ctr">
              <a:spAutoFit/>
            </a:bodyPr>
            <a:lstStyle/>
            <a:p>
              <a:endParaRPr lang="zh-CN" altLang="en-US"/>
            </a:p>
          </p:txBody>
        </p:sp>
      </p:grpSp>
      <p:grpSp>
        <p:nvGrpSpPr>
          <p:cNvPr id="4" name="Group 9"/>
          <p:cNvGrpSpPr>
            <a:grpSpLocks/>
          </p:cNvGrpSpPr>
          <p:nvPr/>
        </p:nvGrpSpPr>
        <p:grpSpPr bwMode="auto">
          <a:xfrm>
            <a:off x="2351617" y="765175"/>
            <a:ext cx="8765117" cy="2128838"/>
            <a:chOff x="1200" y="576"/>
            <a:chExt cx="4141" cy="1341"/>
          </a:xfrm>
        </p:grpSpPr>
        <p:sp>
          <p:nvSpPr>
            <p:cNvPr id="341002" name="Text Box 10"/>
            <p:cNvSpPr txBox="1">
              <a:spLocks noChangeArrowheads="1"/>
            </p:cNvSpPr>
            <p:nvPr/>
          </p:nvSpPr>
          <p:spPr bwMode="auto">
            <a:xfrm>
              <a:off x="4034" y="576"/>
              <a:ext cx="1307" cy="757"/>
            </a:xfrm>
            <a:prstGeom prst="rect">
              <a:avLst/>
            </a:prstGeom>
            <a:noFill/>
            <a:ln w="28575">
              <a:noFill/>
              <a:miter lim="800000"/>
              <a:headEnd/>
              <a:tailEnd/>
            </a:ln>
            <a:effectLst/>
          </p:spPr>
          <p:txBody>
            <a:bodyPr wrap="none" lIns="90000" tIns="46800" rIns="90000" bIns="46800">
              <a:spAutoFit/>
            </a:bodyPr>
            <a:lstStyle/>
            <a:p>
              <a:r>
                <a:rPr kumimoji="1" lang="zh-CN" altLang="en-US" sz="2400" b="1">
                  <a:solidFill>
                    <a:srgbClr val="800000"/>
                  </a:solidFill>
                  <a:latin typeface="Times New Roman" pitchFamily="18" charset="0"/>
                </a:rPr>
                <a:t>电压比较器</a:t>
              </a:r>
              <a:r>
                <a:rPr kumimoji="1" lang="en-US" altLang="zh-CN" sz="2400" b="1">
                  <a:solidFill>
                    <a:srgbClr val="800000"/>
                  </a:solidFill>
                  <a:latin typeface="Times New Roman" pitchFamily="18" charset="0"/>
                </a:rPr>
                <a:t>C</a:t>
              </a:r>
              <a:r>
                <a:rPr kumimoji="1" lang="en-US" altLang="zh-CN" sz="2400" b="1" baseline="-25000">
                  <a:solidFill>
                    <a:srgbClr val="800000"/>
                  </a:solidFill>
                  <a:latin typeface="Times New Roman" pitchFamily="18" charset="0"/>
                </a:rPr>
                <a:t>1</a:t>
              </a:r>
              <a:r>
                <a:rPr kumimoji="1" lang="en-US" altLang="zh-CN" sz="2400" b="1">
                  <a:solidFill>
                    <a:srgbClr val="800000"/>
                  </a:solidFill>
                  <a:latin typeface="Times New Roman" pitchFamily="18" charset="0"/>
                </a:rPr>
                <a:t>,C</a:t>
              </a:r>
              <a:r>
                <a:rPr kumimoji="1" lang="en-US" altLang="zh-CN" sz="2400" b="1" baseline="-25000">
                  <a:solidFill>
                    <a:srgbClr val="800000"/>
                  </a:solidFill>
                  <a:latin typeface="Times New Roman" pitchFamily="18" charset="0"/>
                </a:rPr>
                <a:t>2</a:t>
              </a:r>
              <a:r>
                <a:rPr kumimoji="1" lang="zh-CN" altLang="en-US" sz="2400" b="1">
                  <a:solidFill>
                    <a:srgbClr val="800000"/>
                  </a:solidFill>
                  <a:latin typeface="Times New Roman" pitchFamily="18" charset="0"/>
                </a:rPr>
                <a:t>：</a:t>
              </a:r>
            </a:p>
            <a:p>
              <a:r>
                <a:rPr kumimoji="1" lang="en-US" altLang="zh-CN" sz="2400" b="1">
                  <a:latin typeface="Times New Roman" pitchFamily="18" charset="0"/>
                </a:rPr>
                <a:t>V+&gt;V-</a:t>
              </a:r>
              <a:r>
                <a:rPr kumimoji="1" lang="zh-CN" altLang="en-US" sz="2400" b="1">
                  <a:latin typeface="Times New Roman" pitchFamily="18" charset="0"/>
                </a:rPr>
                <a:t>输出</a:t>
              </a:r>
              <a:r>
                <a:rPr kumimoji="1" lang="en-US" altLang="zh-CN" sz="2400" b="1">
                  <a:latin typeface="Times New Roman" pitchFamily="18" charset="0"/>
                </a:rPr>
                <a:t>1</a:t>
              </a:r>
            </a:p>
            <a:p>
              <a:r>
                <a:rPr kumimoji="1" lang="en-US" altLang="zh-CN" sz="2400" b="1">
                  <a:latin typeface="Times New Roman" pitchFamily="18" charset="0"/>
                </a:rPr>
                <a:t>V-&gt;V+</a:t>
              </a:r>
              <a:r>
                <a:rPr kumimoji="1" lang="zh-CN" altLang="en-US" sz="2400" b="1">
                  <a:latin typeface="Times New Roman" pitchFamily="18" charset="0"/>
                </a:rPr>
                <a:t>输出</a:t>
              </a:r>
              <a:r>
                <a:rPr kumimoji="1" lang="en-US" altLang="zh-CN" sz="2400" b="1">
                  <a:latin typeface="Times New Roman" pitchFamily="18" charset="0"/>
                </a:rPr>
                <a:t>0</a:t>
              </a:r>
            </a:p>
          </p:txBody>
        </p:sp>
        <p:sp>
          <p:nvSpPr>
            <p:cNvPr id="341003" name="Rectangle 11"/>
            <p:cNvSpPr>
              <a:spLocks noChangeArrowheads="1"/>
            </p:cNvSpPr>
            <p:nvPr/>
          </p:nvSpPr>
          <p:spPr bwMode="auto">
            <a:xfrm>
              <a:off x="1200" y="1683"/>
              <a:ext cx="86" cy="234"/>
            </a:xfrm>
            <a:prstGeom prst="rect">
              <a:avLst/>
            </a:prstGeom>
            <a:noFill/>
            <a:ln w="38100">
              <a:solidFill>
                <a:srgbClr val="FF0000"/>
              </a:solidFill>
              <a:prstDash val="sysDot"/>
              <a:miter lim="800000"/>
              <a:headEnd/>
              <a:tailEnd/>
            </a:ln>
            <a:effectLst/>
          </p:spPr>
          <p:txBody>
            <a:bodyPr wrap="none" lIns="90000" tIns="46800" rIns="90000" bIns="46800" anchor="ctr">
              <a:spAutoFit/>
            </a:bodyPr>
            <a:lstStyle/>
            <a:p>
              <a:endParaRPr lang="zh-CN" altLang="en-US"/>
            </a:p>
          </p:txBody>
        </p:sp>
      </p:grpSp>
      <p:sp>
        <p:nvSpPr>
          <p:cNvPr id="341004" name="Rectangle 12"/>
          <p:cNvSpPr>
            <a:spLocks noChangeArrowheads="1"/>
          </p:cNvSpPr>
          <p:nvPr/>
        </p:nvSpPr>
        <p:spPr bwMode="auto">
          <a:xfrm>
            <a:off x="914400" y="61913"/>
            <a:ext cx="10363200" cy="762000"/>
          </a:xfrm>
          <a:prstGeom prst="rect">
            <a:avLst/>
          </a:prstGeom>
          <a:noFill/>
          <a:ln w="9525">
            <a:noFill/>
            <a:miter lim="800000"/>
            <a:headEnd/>
            <a:tailEnd/>
          </a:ln>
          <a:effectLst/>
        </p:spPr>
        <p:txBody>
          <a:bodyPr anchor="ctr">
            <a:spAutoFit/>
          </a:bodyPr>
          <a:lstStyle/>
          <a:p>
            <a:pPr algn="ctr"/>
            <a:endParaRPr kumimoji="1" lang="zh-CN" altLang="zh-CN" sz="4400">
              <a:solidFill>
                <a:schemeClr val="tx2"/>
              </a:solidFill>
              <a:latin typeface="Arial Black" pitchFamily="34" charset="0"/>
            </a:endParaRPr>
          </a:p>
        </p:txBody>
      </p:sp>
      <p:grpSp>
        <p:nvGrpSpPr>
          <p:cNvPr id="5" name="Group 13"/>
          <p:cNvGrpSpPr>
            <a:grpSpLocks/>
          </p:cNvGrpSpPr>
          <p:nvPr/>
        </p:nvGrpSpPr>
        <p:grpSpPr bwMode="auto">
          <a:xfrm>
            <a:off x="2446867" y="4238627"/>
            <a:ext cx="7213600" cy="2176463"/>
            <a:chOff x="1056" y="2665"/>
            <a:chExt cx="3408" cy="1371"/>
          </a:xfrm>
        </p:grpSpPr>
        <p:sp>
          <p:nvSpPr>
            <p:cNvPr id="341006" name="Rectangle 14"/>
            <p:cNvSpPr>
              <a:spLocks noChangeArrowheads="1"/>
            </p:cNvSpPr>
            <p:nvPr/>
          </p:nvSpPr>
          <p:spPr bwMode="auto">
            <a:xfrm>
              <a:off x="1056" y="2665"/>
              <a:ext cx="86" cy="234"/>
            </a:xfrm>
            <a:prstGeom prst="rect">
              <a:avLst/>
            </a:prstGeom>
            <a:noFill/>
            <a:ln w="38100">
              <a:solidFill>
                <a:srgbClr val="FF00FF"/>
              </a:solidFill>
              <a:prstDash val="sysDot"/>
              <a:miter lim="800000"/>
              <a:headEnd/>
              <a:tailEnd/>
            </a:ln>
            <a:effectLst/>
          </p:spPr>
          <p:txBody>
            <a:bodyPr wrap="none" lIns="90000" tIns="46800" rIns="90000" bIns="46800" anchor="ctr">
              <a:spAutoFit/>
            </a:bodyPr>
            <a:lstStyle/>
            <a:p>
              <a:endParaRPr lang="zh-CN" altLang="en-US"/>
            </a:p>
          </p:txBody>
        </p:sp>
        <p:sp>
          <p:nvSpPr>
            <p:cNvPr id="341007" name="Text Box 15"/>
            <p:cNvSpPr txBox="1">
              <a:spLocks noChangeArrowheads="1"/>
            </p:cNvSpPr>
            <p:nvPr/>
          </p:nvSpPr>
          <p:spPr bwMode="auto">
            <a:xfrm>
              <a:off x="2219" y="3744"/>
              <a:ext cx="2245" cy="292"/>
            </a:xfrm>
            <a:prstGeom prst="rect">
              <a:avLst/>
            </a:prstGeom>
            <a:noFill/>
            <a:ln w="28575">
              <a:noFill/>
              <a:miter lim="800000"/>
              <a:headEnd/>
              <a:tailEnd/>
            </a:ln>
            <a:effectLst/>
          </p:spPr>
          <p:txBody>
            <a:bodyPr wrap="none" lIns="90000" tIns="46800" rIns="90000" bIns="46800">
              <a:spAutoFit/>
            </a:bodyPr>
            <a:lstStyle/>
            <a:p>
              <a:r>
                <a:rPr kumimoji="1" lang="zh-CN" altLang="en-US" sz="2400" b="1">
                  <a:solidFill>
                    <a:srgbClr val="0033CC"/>
                  </a:solidFill>
                  <a:latin typeface="Times New Roman" pitchFamily="18" charset="0"/>
                </a:rPr>
                <a:t>门控放电管：</a:t>
              </a:r>
              <a:r>
                <a:rPr kumimoji="1" lang="zh-CN" altLang="en-US" sz="2400" b="1">
                  <a:latin typeface="Times New Roman" pitchFamily="18" charset="0"/>
                </a:rPr>
                <a:t>受</a:t>
              </a:r>
              <a:r>
                <a:rPr kumimoji="1" lang="en-US" altLang="zh-CN" sz="2400" b="1">
                  <a:latin typeface="Times New Roman" pitchFamily="18" charset="0"/>
                </a:rPr>
                <a:t>Q</a:t>
              </a:r>
              <a:r>
                <a:rPr kumimoji="1" lang="zh-CN" altLang="en-US" sz="2400" b="1">
                  <a:latin typeface="Times New Roman" pitchFamily="18" charset="0"/>
                </a:rPr>
                <a:t>控制的放电开关</a:t>
              </a:r>
            </a:p>
          </p:txBody>
        </p:sp>
      </p:grpSp>
      <p:sp>
        <p:nvSpPr>
          <p:cNvPr id="341008" name="Rectangle 16"/>
          <p:cNvSpPr>
            <a:spLocks noChangeArrowheads="1"/>
          </p:cNvSpPr>
          <p:nvPr/>
        </p:nvSpPr>
        <p:spPr bwMode="auto">
          <a:xfrm>
            <a:off x="3390901" y="993775"/>
            <a:ext cx="428620" cy="340735"/>
          </a:xfrm>
          <a:prstGeom prst="rect">
            <a:avLst/>
          </a:prstGeom>
          <a:solidFill>
            <a:schemeClr val="bg1"/>
          </a:solidFill>
          <a:ln w="28575">
            <a:noFill/>
            <a:miter lim="800000"/>
            <a:headEnd/>
            <a:tailEnd/>
          </a:ln>
          <a:effectLst/>
        </p:spPr>
        <p:txBody>
          <a:bodyPr wrap="none" lIns="90000" tIns="46800" rIns="90000" bIns="46800">
            <a:spAutoFit/>
          </a:bodyPr>
          <a:lstStyle/>
          <a:p>
            <a:r>
              <a:rPr kumimoji="1" lang="en-US" altLang="zh-CN" sz="1600" b="1">
                <a:solidFill>
                  <a:schemeClr val="bg2"/>
                </a:solidFill>
                <a:latin typeface="Times New Roman" pitchFamily="18" charset="0"/>
              </a:rPr>
              <a:t>R</a:t>
            </a:r>
            <a:r>
              <a:rPr kumimoji="1" lang="en-US" altLang="zh-CN" sz="1600" b="1" baseline="-25000">
                <a:solidFill>
                  <a:schemeClr val="bg2"/>
                </a:solidFill>
                <a:latin typeface="Times New Roman" pitchFamily="18" charset="0"/>
              </a:rPr>
              <a:t>D</a:t>
            </a:r>
          </a:p>
        </p:txBody>
      </p:sp>
      <p:grpSp>
        <p:nvGrpSpPr>
          <p:cNvPr id="6" name="Group 17"/>
          <p:cNvGrpSpPr>
            <a:grpSpLocks/>
          </p:cNvGrpSpPr>
          <p:nvPr/>
        </p:nvGrpSpPr>
        <p:grpSpPr bwMode="auto">
          <a:xfrm>
            <a:off x="4775200" y="3006726"/>
            <a:ext cx="6724651" cy="2562225"/>
            <a:chOff x="2256" y="1894"/>
            <a:chExt cx="3177" cy="1614"/>
          </a:xfrm>
        </p:grpSpPr>
        <p:sp>
          <p:nvSpPr>
            <p:cNvPr id="341010" name="Text Box 18"/>
            <p:cNvSpPr txBox="1">
              <a:spLocks noChangeArrowheads="1"/>
            </p:cNvSpPr>
            <p:nvPr/>
          </p:nvSpPr>
          <p:spPr bwMode="auto">
            <a:xfrm>
              <a:off x="2256" y="3216"/>
              <a:ext cx="3177" cy="292"/>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0033CC"/>
                  </a:solidFill>
                  <a:latin typeface="Times New Roman" pitchFamily="18" charset="0"/>
                </a:rPr>
                <a:t>输出缓冲级：</a:t>
              </a:r>
              <a:r>
                <a:rPr kumimoji="1" lang="zh-CN" altLang="en-US" sz="2400" b="1">
                  <a:latin typeface="Times New Roman" pitchFamily="18" charset="0"/>
                </a:rPr>
                <a:t>提高带负载能力，隔离负载的影响</a:t>
              </a:r>
            </a:p>
          </p:txBody>
        </p:sp>
        <p:sp>
          <p:nvSpPr>
            <p:cNvPr id="341011" name="Rectangle 19"/>
            <p:cNvSpPr>
              <a:spLocks noChangeArrowheads="1"/>
            </p:cNvSpPr>
            <p:nvPr/>
          </p:nvSpPr>
          <p:spPr bwMode="auto">
            <a:xfrm>
              <a:off x="2361" y="1894"/>
              <a:ext cx="86" cy="234"/>
            </a:xfrm>
            <a:prstGeom prst="rect">
              <a:avLst/>
            </a:prstGeom>
            <a:noFill/>
            <a:ln w="38100">
              <a:solidFill>
                <a:srgbClr val="FF0000"/>
              </a:solidFill>
              <a:prstDash val="sysDot"/>
              <a:miter lim="800000"/>
              <a:headEnd/>
              <a:tailEnd/>
            </a:ln>
            <a:effectLst/>
          </p:spPr>
          <p:txBody>
            <a:bodyPr wrap="none" lIns="90000" tIns="46800" rIns="90000" bIns="46800" anchor="ctr">
              <a:spAutoFit/>
            </a:bodyPr>
            <a:lstStyle/>
            <a:p>
              <a:endParaRPr lang="zh-CN" altLang="en-US"/>
            </a:p>
          </p:txBody>
        </p:sp>
      </p:grpSp>
      <p:grpSp>
        <p:nvGrpSpPr>
          <p:cNvPr id="7" name="Group 20"/>
          <p:cNvGrpSpPr>
            <a:grpSpLocks/>
          </p:cNvGrpSpPr>
          <p:nvPr/>
        </p:nvGrpSpPr>
        <p:grpSpPr bwMode="auto">
          <a:xfrm>
            <a:off x="3352800" y="1981202"/>
            <a:ext cx="410633" cy="1743076"/>
            <a:chOff x="3792" y="1200"/>
            <a:chExt cx="194" cy="1098"/>
          </a:xfrm>
        </p:grpSpPr>
        <p:sp>
          <p:nvSpPr>
            <p:cNvPr id="341013" name="Rectangle 21"/>
            <p:cNvSpPr>
              <a:spLocks noChangeArrowheads="1"/>
            </p:cNvSpPr>
            <p:nvPr/>
          </p:nvSpPr>
          <p:spPr bwMode="auto">
            <a:xfrm>
              <a:off x="3792" y="1200"/>
              <a:ext cx="156" cy="215"/>
            </a:xfrm>
            <a:prstGeom prst="rect">
              <a:avLst/>
            </a:prstGeom>
            <a:noFill/>
            <a:ln w="28575">
              <a:noFill/>
              <a:miter lim="800000"/>
              <a:headEnd/>
              <a:tailEnd/>
            </a:ln>
            <a:effectLst/>
          </p:spPr>
          <p:txBody>
            <a:bodyPr wrap="none" lIns="90000" tIns="46800" rIns="90000" bIns="46800">
              <a:spAutoFit/>
            </a:bodyPr>
            <a:lstStyle/>
            <a:p>
              <a:r>
                <a:rPr kumimoji="1" lang="en-US" altLang="zh-CN" sz="1600" b="1">
                  <a:solidFill>
                    <a:srgbClr val="FF0000"/>
                  </a:solidFill>
                  <a:latin typeface="Times New Roman" pitchFamily="18" charset="0"/>
                </a:rPr>
                <a:t>R</a:t>
              </a:r>
            </a:p>
          </p:txBody>
        </p:sp>
        <p:sp>
          <p:nvSpPr>
            <p:cNvPr id="341014" name="Rectangle 22"/>
            <p:cNvSpPr>
              <a:spLocks noChangeArrowheads="1"/>
            </p:cNvSpPr>
            <p:nvPr/>
          </p:nvSpPr>
          <p:spPr bwMode="auto">
            <a:xfrm>
              <a:off x="3840" y="2064"/>
              <a:ext cx="146" cy="234"/>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S</a:t>
              </a:r>
            </a:p>
          </p:txBody>
        </p:sp>
      </p:grpSp>
      <p:sp>
        <p:nvSpPr>
          <p:cNvPr id="341015" name="Rectangle 23"/>
          <p:cNvSpPr>
            <a:spLocks noChangeArrowheads="1"/>
          </p:cNvSpPr>
          <p:nvPr/>
        </p:nvSpPr>
        <p:spPr bwMode="auto">
          <a:xfrm>
            <a:off x="406401" y="1844675"/>
            <a:ext cx="1562100" cy="340735"/>
          </a:xfrm>
          <a:prstGeom prst="rect">
            <a:avLst/>
          </a:prstGeom>
          <a:noFill/>
          <a:ln w="28575">
            <a:noFill/>
            <a:miter lim="800000"/>
            <a:headEnd/>
            <a:tailEnd/>
          </a:ln>
          <a:effectLst/>
        </p:spPr>
        <p:txBody>
          <a:bodyPr lIns="90000" tIns="46800" rIns="90000" bIns="46800">
            <a:spAutoFit/>
          </a:bodyPr>
          <a:lstStyle/>
          <a:p>
            <a:r>
              <a:rPr kumimoji="1" lang="zh-CN" altLang="en-US" sz="1600" b="1">
                <a:solidFill>
                  <a:schemeClr val="bg1"/>
                </a:solidFill>
                <a:latin typeface="Times New Roman" pitchFamily="18" charset="0"/>
              </a:rPr>
              <a:t>控制电压</a:t>
            </a:r>
          </a:p>
        </p:txBody>
      </p:sp>
      <p:sp>
        <p:nvSpPr>
          <p:cNvPr id="341016" name="Rectangle 24"/>
          <p:cNvSpPr>
            <a:spLocks noChangeArrowheads="1"/>
          </p:cNvSpPr>
          <p:nvPr/>
        </p:nvSpPr>
        <p:spPr bwMode="auto">
          <a:xfrm>
            <a:off x="406401" y="2276475"/>
            <a:ext cx="1657351" cy="340735"/>
          </a:xfrm>
          <a:prstGeom prst="rect">
            <a:avLst/>
          </a:prstGeom>
          <a:noFill/>
          <a:ln w="28575">
            <a:noFill/>
            <a:miter lim="800000"/>
            <a:headEnd/>
            <a:tailEnd/>
          </a:ln>
          <a:effectLst/>
        </p:spPr>
        <p:txBody>
          <a:bodyPr lIns="90000" tIns="46800" rIns="90000" bIns="46800">
            <a:spAutoFit/>
          </a:bodyPr>
          <a:lstStyle/>
          <a:p>
            <a:r>
              <a:rPr kumimoji="1" lang="zh-CN" altLang="en-US" sz="1600" b="1">
                <a:solidFill>
                  <a:schemeClr val="bg1"/>
                </a:solidFill>
                <a:latin typeface="Times New Roman" pitchFamily="18" charset="0"/>
              </a:rPr>
              <a:t>阈值输入</a:t>
            </a:r>
          </a:p>
        </p:txBody>
      </p:sp>
      <p:sp>
        <p:nvSpPr>
          <p:cNvPr id="341017" name="Rectangle 25"/>
          <p:cNvSpPr>
            <a:spLocks noChangeArrowheads="1"/>
          </p:cNvSpPr>
          <p:nvPr/>
        </p:nvSpPr>
        <p:spPr bwMode="auto">
          <a:xfrm>
            <a:off x="393700" y="3505200"/>
            <a:ext cx="1574800" cy="340735"/>
          </a:xfrm>
          <a:prstGeom prst="rect">
            <a:avLst/>
          </a:prstGeom>
          <a:noFill/>
          <a:ln w="28575">
            <a:noFill/>
            <a:miter lim="800000"/>
            <a:headEnd/>
            <a:tailEnd/>
          </a:ln>
          <a:effectLst/>
        </p:spPr>
        <p:txBody>
          <a:bodyPr lIns="90000" tIns="46800" rIns="90000" bIns="46800">
            <a:spAutoFit/>
          </a:bodyPr>
          <a:lstStyle/>
          <a:p>
            <a:r>
              <a:rPr kumimoji="1" lang="zh-CN" altLang="en-US" sz="1600" b="1">
                <a:solidFill>
                  <a:schemeClr val="bg1"/>
                </a:solidFill>
                <a:latin typeface="Times New Roman" pitchFamily="18" charset="0"/>
              </a:rPr>
              <a:t>触发输入</a:t>
            </a:r>
          </a:p>
        </p:txBody>
      </p:sp>
      <p:sp>
        <p:nvSpPr>
          <p:cNvPr id="341018" name="Rectangle 26"/>
          <p:cNvSpPr>
            <a:spLocks noChangeArrowheads="1"/>
          </p:cNvSpPr>
          <p:nvPr/>
        </p:nvSpPr>
        <p:spPr bwMode="auto">
          <a:xfrm>
            <a:off x="406401" y="4387850"/>
            <a:ext cx="1369484" cy="340735"/>
          </a:xfrm>
          <a:prstGeom prst="rect">
            <a:avLst/>
          </a:prstGeom>
          <a:noFill/>
          <a:ln w="28575">
            <a:noFill/>
            <a:miter lim="800000"/>
            <a:headEnd/>
            <a:tailEnd/>
          </a:ln>
          <a:effectLst/>
        </p:spPr>
        <p:txBody>
          <a:bodyPr lIns="90000" tIns="46800" rIns="90000" bIns="46800">
            <a:spAutoFit/>
          </a:bodyPr>
          <a:lstStyle/>
          <a:p>
            <a:r>
              <a:rPr kumimoji="1" lang="zh-CN" altLang="en-US" sz="1600" b="1">
                <a:solidFill>
                  <a:schemeClr val="bg1"/>
                </a:solidFill>
                <a:latin typeface="Times New Roman" pitchFamily="18" charset="0"/>
              </a:rPr>
              <a:t>放电端</a:t>
            </a:r>
          </a:p>
        </p:txBody>
      </p:sp>
      <p:sp>
        <p:nvSpPr>
          <p:cNvPr id="341019" name="Rectangle 27"/>
          <p:cNvSpPr>
            <a:spLocks noChangeArrowheads="1"/>
          </p:cNvSpPr>
          <p:nvPr/>
        </p:nvSpPr>
        <p:spPr bwMode="auto">
          <a:xfrm>
            <a:off x="3765551" y="908051"/>
            <a:ext cx="1754716" cy="371513"/>
          </a:xfrm>
          <a:prstGeom prst="rect">
            <a:avLst/>
          </a:prstGeom>
          <a:noFill/>
          <a:ln w="28575">
            <a:noFill/>
            <a:miter lim="800000"/>
            <a:headEnd/>
            <a:tailEnd/>
          </a:ln>
          <a:effectLst/>
        </p:spPr>
        <p:txBody>
          <a:bodyPr lIns="90000" tIns="46800" rIns="90000" bIns="46800">
            <a:spAutoFit/>
          </a:bodyPr>
          <a:lstStyle/>
          <a:p>
            <a:r>
              <a:rPr kumimoji="1" lang="zh-CN" altLang="en-US" sz="1800" b="1">
                <a:solidFill>
                  <a:schemeClr val="bg1"/>
                </a:solidFill>
                <a:latin typeface="Times New Roman" pitchFamily="18" charset="0"/>
              </a:rPr>
              <a:t>复位端</a:t>
            </a:r>
          </a:p>
        </p:txBody>
      </p:sp>
      <p:sp>
        <p:nvSpPr>
          <p:cNvPr id="341020" name="Rectangle 28"/>
          <p:cNvSpPr>
            <a:spLocks noChangeArrowheads="1"/>
          </p:cNvSpPr>
          <p:nvPr/>
        </p:nvSpPr>
        <p:spPr bwMode="auto">
          <a:xfrm>
            <a:off x="2391834" y="949326"/>
            <a:ext cx="1208617" cy="371513"/>
          </a:xfrm>
          <a:prstGeom prst="rect">
            <a:avLst/>
          </a:prstGeom>
          <a:noFill/>
          <a:ln w="28575">
            <a:noFill/>
            <a:miter lim="800000"/>
            <a:headEnd/>
            <a:tailEnd/>
          </a:ln>
          <a:effectLst/>
        </p:spPr>
        <p:txBody>
          <a:bodyPr lIns="90000" tIns="46800" rIns="90000" bIns="46800">
            <a:spAutoFit/>
          </a:bodyPr>
          <a:lstStyle/>
          <a:p>
            <a:r>
              <a:rPr kumimoji="1" lang="zh-CN" altLang="en-US" sz="1800" b="1">
                <a:solidFill>
                  <a:schemeClr val="bg1"/>
                </a:solidFill>
                <a:latin typeface="Times New Roman" pitchFamily="18" charset="0"/>
              </a:rPr>
              <a:t>电源</a:t>
            </a:r>
          </a:p>
        </p:txBody>
      </p:sp>
      <p:sp>
        <p:nvSpPr>
          <p:cNvPr id="341021" name="Rectangle 29"/>
          <p:cNvSpPr>
            <a:spLocks noChangeArrowheads="1"/>
          </p:cNvSpPr>
          <p:nvPr/>
        </p:nvSpPr>
        <p:spPr bwMode="auto">
          <a:xfrm>
            <a:off x="1314451" y="4791076"/>
            <a:ext cx="1132416" cy="371513"/>
          </a:xfrm>
          <a:prstGeom prst="rect">
            <a:avLst/>
          </a:prstGeom>
          <a:noFill/>
          <a:ln w="28575">
            <a:noFill/>
            <a:miter lim="800000"/>
            <a:headEnd/>
            <a:tailEnd/>
          </a:ln>
          <a:effectLst/>
        </p:spPr>
        <p:txBody>
          <a:bodyPr lIns="90000" tIns="46800" rIns="90000" bIns="46800">
            <a:spAutoFit/>
          </a:bodyPr>
          <a:lstStyle/>
          <a:p>
            <a:r>
              <a:rPr kumimoji="1" lang="zh-CN" altLang="en-US" sz="1800" b="1">
                <a:solidFill>
                  <a:schemeClr val="bg1"/>
                </a:solidFill>
                <a:latin typeface="Times New Roman" pitchFamily="18" charset="0"/>
              </a:rPr>
              <a:t>接地</a:t>
            </a:r>
          </a:p>
        </p:txBody>
      </p:sp>
      <p:sp>
        <p:nvSpPr>
          <p:cNvPr id="341022" name="Rectangle 30"/>
          <p:cNvSpPr>
            <a:spLocks noChangeArrowheads="1"/>
          </p:cNvSpPr>
          <p:nvPr/>
        </p:nvSpPr>
        <p:spPr bwMode="auto">
          <a:xfrm>
            <a:off x="6485467" y="3213101"/>
            <a:ext cx="1435100" cy="371513"/>
          </a:xfrm>
          <a:prstGeom prst="rect">
            <a:avLst/>
          </a:prstGeom>
          <a:noFill/>
          <a:ln w="28575">
            <a:noFill/>
            <a:miter lim="800000"/>
            <a:headEnd/>
            <a:tailEnd/>
          </a:ln>
          <a:effectLst/>
        </p:spPr>
        <p:txBody>
          <a:bodyPr lIns="90000" tIns="46800" rIns="90000" bIns="46800">
            <a:spAutoFit/>
          </a:bodyPr>
          <a:lstStyle/>
          <a:p>
            <a:r>
              <a:rPr kumimoji="1" lang="zh-CN" altLang="en-US" sz="1800" b="1">
                <a:solidFill>
                  <a:schemeClr val="bg1"/>
                </a:solidFill>
                <a:latin typeface="Times New Roman" pitchFamily="18" charset="0"/>
              </a:rPr>
              <a:t>输出端</a:t>
            </a:r>
          </a:p>
        </p:txBody>
      </p:sp>
      <p:sp>
        <p:nvSpPr>
          <p:cNvPr id="341023" name="Rectangle 31"/>
          <p:cNvSpPr>
            <a:spLocks noChangeArrowheads="1"/>
          </p:cNvSpPr>
          <p:nvPr/>
        </p:nvSpPr>
        <p:spPr bwMode="auto">
          <a:xfrm>
            <a:off x="795867" y="404813"/>
            <a:ext cx="4148667" cy="371513"/>
          </a:xfrm>
          <a:prstGeom prst="rect">
            <a:avLst/>
          </a:prstGeom>
          <a:noFill/>
          <a:ln w="28575">
            <a:noFill/>
            <a:miter lim="800000"/>
            <a:headEnd/>
            <a:tailEnd/>
          </a:ln>
          <a:effectLst/>
        </p:spPr>
        <p:txBody>
          <a:bodyPr lIns="90000" tIns="46800" rIns="90000" bIns="46800">
            <a:spAutoFit/>
          </a:bodyPr>
          <a:lstStyle/>
          <a:p>
            <a:r>
              <a:rPr kumimoji="1" lang="en-US" altLang="zh-CN" b="1">
                <a:solidFill>
                  <a:srgbClr val="0033CC"/>
                </a:solidFill>
                <a:latin typeface="Times New Roman" pitchFamily="18" charset="0"/>
              </a:rPr>
              <a:t>1</a:t>
            </a:r>
            <a:r>
              <a:rPr kumimoji="1" lang="zh-CN" altLang="en-US" b="1">
                <a:solidFill>
                  <a:srgbClr val="0033CC"/>
                </a:solidFill>
                <a:latin typeface="Times New Roman" pitchFamily="18" charset="0"/>
              </a:rPr>
              <a:t>、电路结构</a:t>
            </a:r>
            <a:r>
              <a:rPr kumimoji="1" lang="en-US" altLang="zh-CN" b="1">
                <a:solidFill>
                  <a:srgbClr val="0033CC"/>
                </a:solidFill>
                <a:latin typeface="Times New Roman" pitchFamily="18" charset="0"/>
              </a:rPr>
              <a:t>:</a:t>
            </a:r>
          </a:p>
        </p:txBody>
      </p:sp>
      <p:sp>
        <p:nvSpPr>
          <p:cNvPr id="341024" name="Text Box 32"/>
          <p:cNvSpPr txBox="1">
            <a:spLocks noChangeArrowheads="1"/>
          </p:cNvSpPr>
          <p:nvPr/>
        </p:nvSpPr>
        <p:spPr bwMode="auto">
          <a:xfrm>
            <a:off x="1488018" y="6092825"/>
            <a:ext cx="3168649"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CC3300"/>
                </a:solidFill>
                <a:latin typeface="Times New Roman" pitchFamily="18" charset="0"/>
              </a:rPr>
              <a:t>芯片有八个管脚</a:t>
            </a:r>
          </a:p>
        </p:txBody>
      </p:sp>
      <p:sp>
        <p:nvSpPr>
          <p:cNvPr id="341025" name="Rectangle 33"/>
          <p:cNvSpPr>
            <a:spLocks noChangeArrowheads="1"/>
          </p:cNvSpPr>
          <p:nvPr/>
        </p:nvSpPr>
        <p:spPr bwMode="auto">
          <a:xfrm>
            <a:off x="1051348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41026" name="AutoShape 34" descr="羊皮纸"/>
          <p:cNvSpPr>
            <a:spLocks noChangeArrowheads="1"/>
          </p:cNvSpPr>
          <p:nvPr/>
        </p:nvSpPr>
        <p:spPr bwMode="auto">
          <a:xfrm>
            <a:off x="3119967" y="549276"/>
            <a:ext cx="2688167" cy="504825"/>
          </a:xfrm>
          <a:prstGeom prst="wedgeRoundRectCallout">
            <a:avLst>
              <a:gd name="adj1" fmla="val -115750"/>
              <a:gd name="adj2" fmla="val 354403"/>
              <a:gd name="adj3" fmla="val 16667"/>
            </a:avLst>
          </a:prstGeom>
          <a:blipFill dpi="0" rotWithShape="1">
            <a:blip r:embed="rId4"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阈值输入</a:t>
            </a:r>
          </a:p>
        </p:txBody>
      </p:sp>
      <p:sp>
        <p:nvSpPr>
          <p:cNvPr id="341027" name="AutoShape 35" descr="羊皮纸"/>
          <p:cNvSpPr>
            <a:spLocks noChangeArrowheads="1"/>
          </p:cNvSpPr>
          <p:nvPr/>
        </p:nvSpPr>
        <p:spPr bwMode="auto">
          <a:xfrm>
            <a:off x="4078818" y="4581526"/>
            <a:ext cx="2688167" cy="504825"/>
          </a:xfrm>
          <a:prstGeom prst="wedgeRoundRectCallout">
            <a:avLst>
              <a:gd name="adj1" fmla="val -135671"/>
              <a:gd name="adj2" fmla="val -315093"/>
              <a:gd name="adj3" fmla="val 16667"/>
            </a:avLst>
          </a:prstGeom>
          <a:blipFill dpi="0" rotWithShape="1">
            <a:blip r:embed="rId4"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触发输入</a:t>
            </a:r>
          </a:p>
        </p:txBody>
      </p:sp>
      <p:sp>
        <p:nvSpPr>
          <p:cNvPr id="341028" name="AutoShape 36" descr="羊皮纸"/>
          <p:cNvSpPr>
            <a:spLocks noChangeArrowheads="1"/>
          </p:cNvSpPr>
          <p:nvPr/>
        </p:nvSpPr>
        <p:spPr bwMode="auto">
          <a:xfrm>
            <a:off x="334434" y="404814"/>
            <a:ext cx="2688167" cy="504825"/>
          </a:xfrm>
          <a:prstGeom prst="wedgeRoundRectCallout">
            <a:avLst>
              <a:gd name="adj1" fmla="val 4329"/>
              <a:gd name="adj2" fmla="val 308176"/>
              <a:gd name="adj3" fmla="val 16667"/>
            </a:avLst>
          </a:prstGeom>
          <a:blipFill dpi="0" rotWithShape="1">
            <a:blip r:embed="rId4"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控制电压</a:t>
            </a:r>
          </a:p>
        </p:txBody>
      </p:sp>
      <p:sp>
        <p:nvSpPr>
          <p:cNvPr id="341029" name="AutoShape 37" descr="羊皮纸"/>
          <p:cNvSpPr>
            <a:spLocks noChangeArrowheads="1"/>
          </p:cNvSpPr>
          <p:nvPr/>
        </p:nvSpPr>
        <p:spPr bwMode="auto">
          <a:xfrm>
            <a:off x="431800" y="5157789"/>
            <a:ext cx="2209800" cy="504825"/>
          </a:xfrm>
          <a:prstGeom prst="wedgeRoundRectCallout">
            <a:avLst>
              <a:gd name="adj1" fmla="val 769"/>
              <a:gd name="adj2" fmla="val -249056"/>
              <a:gd name="adj3" fmla="val 16667"/>
            </a:avLst>
          </a:prstGeom>
          <a:blipFill dpi="0" rotWithShape="1">
            <a:blip r:embed="rId4"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放电端</a:t>
            </a:r>
          </a:p>
        </p:txBody>
      </p:sp>
      <p:sp>
        <p:nvSpPr>
          <p:cNvPr id="341030" name="AutoShape 38" descr="羊皮纸"/>
          <p:cNvSpPr>
            <a:spLocks noChangeArrowheads="1"/>
          </p:cNvSpPr>
          <p:nvPr/>
        </p:nvSpPr>
        <p:spPr bwMode="auto">
          <a:xfrm>
            <a:off x="5903384" y="1700213"/>
            <a:ext cx="2209800" cy="504825"/>
          </a:xfrm>
          <a:prstGeom prst="wedgeRoundRectCallout">
            <a:avLst>
              <a:gd name="adj1" fmla="val 14560"/>
              <a:gd name="adj2" fmla="val 222014"/>
              <a:gd name="adj3" fmla="val 16667"/>
            </a:avLst>
          </a:prstGeom>
          <a:blipFill dpi="0" rotWithShape="1">
            <a:blip r:embed="rId4"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输出端</a:t>
            </a:r>
          </a:p>
        </p:txBody>
      </p:sp>
      <p:sp>
        <p:nvSpPr>
          <p:cNvPr id="341031" name="AutoShape 39" descr="羊皮纸"/>
          <p:cNvSpPr>
            <a:spLocks noChangeArrowheads="1"/>
          </p:cNvSpPr>
          <p:nvPr/>
        </p:nvSpPr>
        <p:spPr bwMode="auto">
          <a:xfrm>
            <a:off x="5520267" y="476251"/>
            <a:ext cx="2209800" cy="504825"/>
          </a:xfrm>
          <a:prstGeom prst="wedgeRoundRectCallout">
            <a:avLst>
              <a:gd name="adj1" fmla="val -126148"/>
              <a:gd name="adj2" fmla="val 199370"/>
              <a:gd name="adj3" fmla="val 16667"/>
            </a:avLst>
          </a:prstGeom>
          <a:blipFill dpi="0" rotWithShape="1">
            <a:blip r:embed="rId4"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复位端</a:t>
            </a:r>
          </a:p>
        </p:txBody>
      </p:sp>
      <p:sp>
        <p:nvSpPr>
          <p:cNvPr id="341032" name="AutoShape 40" descr="羊皮纸"/>
          <p:cNvSpPr>
            <a:spLocks noChangeArrowheads="1"/>
          </p:cNvSpPr>
          <p:nvPr/>
        </p:nvSpPr>
        <p:spPr bwMode="auto">
          <a:xfrm>
            <a:off x="2351618" y="404814"/>
            <a:ext cx="1729316" cy="504825"/>
          </a:xfrm>
          <a:prstGeom prst="wedgeRoundRectCallout">
            <a:avLst>
              <a:gd name="adj1" fmla="val -52694"/>
              <a:gd name="adj2" fmla="val 125157"/>
              <a:gd name="adj3" fmla="val 16667"/>
            </a:avLst>
          </a:prstGeom>
          <a:blipFill dpi="0" rotWithShape="1">
            <a:blip r:embed="rId4"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电源</a:t>
            </a:r>
          </a:p>
        </p:txBody>
      </p:sp>
      <p:sp>
        <p:nvSpPr>
          <p:cNvPr id="341033" name="AutoShape 41" descr="羊皮纸"/>
          <p:cNvSpPr>
            <a:spLocks noChangeArrowheads="1"/>
          </p:cNvSpPr>
          <p:nvPr/>
        </p:nvSpPr>
        <p:spPr bwMode="auto">
          <a:xfrm>
            <a:off x="2734733" y="5516564"/>
            <a:ext cx="1921933" cy="504825"/>
          </a:xfrm>
          <a:prstGeom prst="wedgeRoundRectCallout">
            <a:avLst>
              <a:gd name="adj1" fmla="val -72356"/>
              <a:gd name="adj2" fmla="val -173898"/>
              <a:gd name="adj3" fmla="val 16667"/>
            </a:avLst>
          </a:prstGeom>
          <a:blipFill dpi="0" rotWithShape="1">
            <a:blip r:embed="rId4"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接地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1024"/>
                                        </p:tgtEl>
                                        <p:attrNameLst>
                                          <p:attrName>style.visibility</p:attrName>
                                        </p:attrNameLst>
                                      </p:cBhvr>
                                      <p:to>
                                        <p:strVal val="visible"/>
                                      </p:to>
                                    </p:set>
                                    <p:animEffect transition="in" filter="blinds(horizontal)">
                                      <p:cBhvr>
                                        <p:cTn id="7" dur="500"/>
                                        <p:tgtEl>
                                          <p:spTgt spid="34102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1032"/>
                                        </p:tgtEl>
                                        <p:attrNameLst>
                                          <p:attrName>style.visibility</p:attrName>
                                        </p:attrNameLst>
                                      </p:cBhvr>
                                      <p:to>
                                        <p:strVal val="visible"/>
                                      </p:to>
                                    </p:set>
                                    <p:animEffect transition="in" filter="strips(downLeft)">
                                      <p:cBhvr>
                                        <p:cTn id="12" dur="500"/>
                                        <p:tgtEl>
                                          <p:spTgt spid="341032"/>
                                        </p:tgtEl>
                                      </p:cBhvr>
                                    </p:animEffect>
                                  </p:childTnLst>
                                  <p:subTnLst>
                                    <p:set>
                                      <p:cBhvr override="childStyle">
                                        <p:cTn dur="1" fill="hold" display="0" masterRel="nextClick" afterEffect="1"/>
                                        <p:tgtEl>
                                          <p:spTgt spid="341032"/>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341033"/>
                                        </p:tgtEl>
                                        <p:attrNameLst>
                                          <p:attrName>style.visibility</p:attrName>
                                        </p:attrNameLst>
                                      </p:cBhvr>
                                      <p:to>
                                        <p:strVal val="visible"/>
                                      </p:to>
                                    </p:set>
                                    <p:animEffect transition="in" filter="strips(upLeft)">
                                      <p:cBhvr>
                                        <p:cTn id="17" dur="500"/>
                                        <p:tgtEl>
                                          <p:spTgt spid="341033"/>
                                        </p:tgtEl>
                                      </p:cBhvr>
                                    </p:animEffect>
                                  </p:childTnLst>
                                  <p:subTnLst>
                                    <p:set>
                                      <p:cBhvr override="childStyle">
                                        <p:cTn dur="1" fill="hold" display="0" masterRel="nextClick" afterEffect="1"/>
                                        <p:tgtEl>
                                          <p:spTgt spid="341033"/>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341028"/>
                                        </p:tgtEl>
                                        <p:attrNameLst>
                                          <p:attrName>style.visibility</p:attrName>
                                        </p:attrNameLst>
                                      </p:cBhvr>
                                      <p:to>
                                        <p:strVal val="visible"/>
                                      </p:to>
                                    </p:set>
                                    <p:animEffect transition="in" filter="strips(downRight)">
                                      <p:cBhvr>
                                        <p:cTn id="22" dur="500"/>
                                        <p:tgtEl>
                                          <p:spTgt spid="341028"/>
                                        </p:tgtEl>
                                      </p:cBhvr>
                                    </p:animEffect>
                                  </p:childTnLst>
                                  <p:subTnLst>
                                    <p:set>
                                      <p:cBhvr override="childStyle">
                                        <p:cTn dur="1" fill="hold" display="0" masterRel="nextClick" afterEffect="1"/>
                                        <p:tgtEl>
                                          <p:spTgt spid="341028"/>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41026"/>
                                        </p:tgtEl>
                                        <p:attrNameLst>
                                          <p:attrName>style.visibility</p:attrName>
                                        </p:attrNameLst>
                                      </p:cBhvr>
                                      <p:to>
                                        <p:strVal val="visible"/>
                                      </p:to>
                                    </p:set>
                                    <p:animEffect transition="in" filter="strips(downLeft)">
                                      <p:cBhvr>
                                        <p:cTn id="27" dur="500"/>
                                        <p:tgtEl>
                                          <p:spTgt spid="341026"/>
                                        </p:tgtEl>
                                      </p:cBhvr>
                                    </p:animEffect>
                                  </p:childTnLst>
                                  <p:subTnLst>
                                    <p:set>
                                      <p:cBhvr override="childStyle">
                                        <p:cTn dur="1" fill="hold" display="0" masterRel="nextClick" afterEffect="1"/>
                                        <p:tgtEl>
                                          <p:spTgt spid="341026"/>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41027"/>
                                        </p:tgtEl>
                                        <p:attrNameLst>
                                          <p:attrName>style.visibility</p:attrName>
                                        </p:attrNameLst>
                                      </p:cBhvr>
                                      <p:to>
                                        <p:strVal val="visible"/>
                                      </p:to>
                                    </p:set>
                                    <p:animEffect transition="in" filter="strips(downLeft)">
                                      <p:cBhvr>
                                        <p:cTn id="32" dur="500"/>
                                        <p:tgtEl>
                                          <p:spTgt spid="341027"/>
                                        </p:tgtEl>
                                      </p:cBhvr>
                                    </p:animEffect>
                                  </p:childTnLst>
                                  <p:subTnLst>
                                    <p:set>
                                      <p:cBhvr override="childStyle">
                                        <p:cTn dur="1" fill="hold" display="0" masterRel="nextClick" afterEffect="1"/>
                                        <p:tgtEl>
                                          <p:spTgt spid="341027"/>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8" presetClass="entr" presetSubtype="9" fill="hold" grpId="0" nodeType="clickEffect">
                                  <p:stCondLst>
                                    <p:cond delay="0"/>
                                  </p:stCondLst>
                                  <p:childTnLst>
                                    <p:set>
                                      <p:cBhvr>
                                        <p:cTn id="36" dur="1" fill="hold">
                                          <p:stCondLst>
                                            <p:cond delay="0"/>
                                          </p:stCondLst>
                                        </p:cTn>
                                        <p:tgtEl>
                                          <p:spTgt spid="341029"/>
                                        </p:tgtEl>
                                        <p:attrNameLst>
                                          <p:attrName>style.visibility</p:attrName>
                                        </p:attrNameLst>
                                      </p:cBhvr>
                                      <p:to>
                                        <p:strVal val="visible"/>
                                      </p:to>
                                    </p:set>
                                    <p:animEffect transition="in" filter="strips(upLeft)">
                                      <p:cBhvr>
                                        <p:cTn id="37" dur="500"/>
                                        <p:tgtEl>
                                          <p:spTgt spid="341029"/>
                                        </p:tgtEl>
                                      </p:cBhvr>
                                    </p:animEffect>
                                  </p:childTnLst>
                                  <p:subTnLst>
                                    <p:set>
                                      <p:cBhvr override="childStyle">
                                        <p:cTn dur="1" fill="hold" display="0" masterRel="nextClick" afterEffect="1"/>
                                        <p:tgtEl>
                                          <p:spTgt spid="341029"/>
                                        </p:tgtEl>
                                        <p:attrNameLst>
                                          <p:attrName>style.visibility</p:attrName>
                                        </p:attrNameLst>
                                      </p:cBhvr>
                                      <p:to>
                                        <p:strVal val="hidden"/>
                                      </p:to>
                                    </p:set>
                                  </p:sub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341031"/>
                                        </p:tgtEl>
                                        <p:attrNameLst>
                                          <p:attrName>style.visibility</p:attrName>
                                        </p:attrNameLst>
                                      </p:cBhvr>
                                      <p:to>
                                        <p:strVal val="visible"/>
                                      </p:to>
                                    </p:set>
                                    <p:animEffect transition="in" filter="strips(downLeft)">
                                      <p:cBhvr>
                                        <p:cTn id="42" dur="500"/>
                                        <p:tgtEl>
                                          <p:spTgt spid="341031"/>
                                        </p:tgtEl>
                                      </p:cBhvr>
                                    </p:animEffect>
                                  </p:childTnLst>
                                  <p:subTnLst>
                                    <p:set>
                                      <p:cBhvr override="childStyle">
                                        <p:cTn dur="1" fill="hold" display="0" masterRel="nextClick" afterEffect="1"/>
                                        <p:tgtEl>
                                          <p:spTgt spid="341031"/>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341030"/>
                                        </p:tgtEl>
                                        <p:attrNameLst>
                                          <p:attrName>style.visibility</p:attrName>
                                        </p:attrNameLst>
                                      </p:cBhvr>
                                      <p:to>
                                        <p:strVal val="visible"/>
                                      </p:to>
                                    </p:set>
                                    <p:animEffect transition="in" filter="strips(downLeft)">
                                      <p:cBhvr>
                                        <p:cTn id="47" dur="500"/>
                                        <p:tgtEl>
                                          <p:spTgt spid="341030"/>
                                        </p:tgtEl>
                                      </p:cBhvr>
                                    </p:animEffect>
                                  </p:childTnLst>
                                  <p:subTnLst>
                                    <p:set>
                                      <p:cBhvr override="childStyle">
                                        <p:cTn dur="1" fill="hold" display="0" masterRel="nextClick" afterEffect="1"/>
                                        <p:tgtEl>
                                          <p:spTgt spid="341030"/>
                                        </p:tgtEl>
                                        <p:attrNameLst>
                                          <p:attrName>style.visibility</p:attrName>
                                        </p:attrNameLst>
                                      </p:cBhvr>
                                      <p:to>
                                        <p:strVal val="hidden"/>
                                      </p:to>
                                    </p:set>
                                  </p:sub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499"/>
                                          </p:stCondLst>
                                        </p:cTn>
                                        <p:tgtEl>
                                          <p:spTgt spid="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499"/>
                                          </p:stCondLst>
                                        </p:cTn>
                                        <p:tgtEl>
                                          <p:spTgt spid="3"/>
                                        </p:tgtEl>
                                        <p:attrNameLst>
                                          <p:attrName>style.visibility</p:attrName>
                                        </p:attrNameLst>
                                      </p:cBhvr>
                                      <p:to>
                                        <p:strVal val="visible"/>
                                      </p:to>
                                    </p:set>
                                  </p:childTnLst>
                                </p:cTn>
                              </p:par>
                            </p:childTnLst>
                          </p:cTn>
                        </p:par>
                        <p:par>
                          <p:cTn id="56" fill="hold">
                            <p:stCondLst>
                              <p:cond delay="500"/>
                            </p:stCondLst>
                            <p:childTnLst>
                              <p:par>
                                <p:cTn id="57" presetID="1" presetClass="entr" presetSubtype="0" fill="hold" nodeType="afterEffect">
                                  <p:stCondLst>
                                    <p:cond delay="0"/>
                                  </p:stCondLst>
                                  <p:childTnLst>
                                    <p:set>
                                      <p:cBhvr>
                                        <p:cTn id="58" dur="1" fill="hold">
                                          <p:stCondLst>
                                            <p:cond delay="499"/>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up)">
                                      <p:cBhvr>
                                        <p:cTn id="63" dur="500"/>
                                        <p:tgtEl>
                                          <p:spTgt spid="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up)">
                                      <p:cBhvr>
                                        <p:cTn id="68" dur="500"/>
                                        <p:tgtEl>
                                          <p:spTgt spid="6"/>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up)">
                                      <p:cBhvr>
                                        <p:cTn id="73" dur="500"/>
                                        <p:tgtEl>
                                          <p:spTgt spid="5"/>
                                        </p:tgtEl>
                                      </p:cBhvr>
                                    </p:animEffect>
                                  </p:childTnLst>
                                </p:cTn>
                              </p:par>
                            </p:childTnLst>
                          </p:cTn>
                        </p:par>
                        <p:par>
                          <p:cTn id="74" fill="hold">
                            <p:stCondLst>
                              <p:cond delay="500"/>
                            </p:stCondLst>
                            <p:childTnLst>
                              <p:par>
                                <p:cTn id="75" presetID="2" presetClass="entr" presetSubtype="4" fill="hold" grpId="0" nodeType="afterEffect">
                                  <p:stCondLst>
                                    <p:cond delay="0"/>
                                  </p:stCondLst>
                                  <p:childTnLst>
                                    <p:set>
                                      <p:cBhvr>
                                        <p:cTn id="76" dur="1" fill="hold">
                                          <p:stCondLst>
                                            <p:cond delay="0"/>
                                          </p:stCondLst>
                                        </p:cTn>
                                        <p:tgtEl>
                                          <p:spTgt spid="341025"/>
                                        </p:tgtEl>
                                        <p:attrNameLst>
                                          <p:attrName>style.visibility</p:attrName>
                                        </p:attrNameLst>
                                      </p:cBhvr>
                                      <p:to>
                                        <p:strVal val="visible"/>
                                      </p:to>
                                    </p:set>
                                    <p:anim calcmode="lin" valueType="num">
                                      <p:cBhvr additive="base">
                                        <p:cTn id="77" dur="500" fill="hold"/>
                                        <p:tgtEl>
                                          <p:spTgt spid="341025"/>
                                        </p:tgtEl>
                                        <p:attrNameLst>
                                          <p:attrName>ppt_x</p:attrName>
                                        </p:attrNameLst>
                                      </p:cBhvr>
                                      <p:tavLst>
                                        <p:tav tm="0">
                                          <p:val>
                                            <p:strVal val="#ppt_x"/>
                                          </p:val>
                                        </p:tav>
                                        <p:tav tm="100000">
                                          <p:val>
                                            <p:strVal val="#ppt_x"/>
                                          </p:val>
                                        </p:tav>
                                      </p:tavLst>
                                    </p:anim>
                                    <p:anim calcmode="lin" valueType="num">
                                      <p:cBhvr additive="base">
                                        <p:cTn id="78" dur="500" fill="hold"/>
                                        <p:tgtEl>
                                          <p:spTgt spid="3410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024" grpId="0"/>
      <p:bldP spid="341025" grpId="0" autoUpdateAnimBg="0"/>
      <p:bldP spid="341026" grpId="0" animBg="1"/>
      <p:bldP spid="341027" grpId="0" animBg="1"/>
      <p:bldP spid="341028" grpId="0" animBg="1"/>
      <p:bldP spid="341029" grpId="0" animBg="1"/>
      <p:bldP spid="341030" grpId="0" animBg="1"/>
      <p:bldP spid="341031" grpId="0" animBg="1"/>
      <p:bldP spid="341032" grpId="0" animBg="1"/>
      <p:bldP spid="34103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灯片编号占位符 3"/>
          <p:cNvSpPr>
            <a:spLocks noGrp="1"/>
          </p:cNvSpPr>
          <p:nvPr>
            <p:ph type="sldNum" sz="quarter" idx="11"/>
          </p:nvPr>
        </p:nvSpPr>
        <p:spPr/>
        <p:txBody>
          <a:bodyPr/>
          <a:lstStyle/>
          <a:p>
            <a:fld id="{4DE5C7C9-7003-4657-8FFC-0255D952E9B1}" type="slidenum">
              <a:rPr lang="en-US" altLang="zh-CN"/>
              <a:pPr/>
              <a:t>59</a:t>
            </a:fld>
            <a:endParaRPr lang="en-US" altLang="zh-CN"/>
          </a:p>
        </p:txBody>
      </p:sp>
      <p:sp>
        <p:nvSpPr>
          <p:cNvPr id="342018" name="Text Box 2"/>
          <p:cNvSpPr txBox="1">
            <a:spLocks noChangeArrowheads="1"/>
          </p:cNvSpPr>
          <p:nvPr/>
        </p:nvSpPr>
        <p:spPr bwMode="auto">
          <a:xfrm>
            <a:off x="7112001" y="2952750"/>
            <a:ext cx="4085167" cy="157184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(2)</a:t>
            </a:r>
          </a:p>
          <a:p>
            <a:r>
              <a:rPr kumimoji="1" lang="en-US" altLang="zh-CN" sz="2400" b="1" i="1">
                <a:latin typeface="Monotype Corsiva" pitchFamily="66" charset="0"/>
              </a:rPr>
              <a:t>v</a:t>
            </a:r>
            <a:r>
              <a:rPr kumimoji="1" lang="en-US" altLang="zh-CN" sz="2400" b="1" baseline="-25000">
                <a:latin typeface="Times New Roman" pitchFamily="18" charset="0"/>
              </a:rPr>
              <a:t>I1</a:t>
            </a:r>
            <a:r>
              <a:rPr kumimoji="1" lang="en-US" altLang="zh-CN" sz="2400" b="1">
                <a:latin typeface="Times New Roman" pitchFamily="18" charset="0"/>
              </a:rPr>
              <a:t>&gt;2/3V</a:t>
            </a:r>
            <a:r>
              <a:rPr kumimoji="1" lang="en-US" altLang="zh-CN" sz="2400" b="1" baseline="-25000">
                <a:latin typeface="Times New Roman" pitchFamily="18" charset="0"/>
              </a:rPr>
              <a:t>CC</a:t>
            </a:r>
            <a:r>
              <a:rPr kumimoji="1" lang="en-US" altLang="zh-CN"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I2</a:t>
            </a:r>
            <a:r>
              <a:rPr kumimoji="1" lang="en-US" altLang="zh-CN" sz="2400" b="1">
                <a:latin typeface="Times New Roman" pitchFamily="18" charset="0"/>
              </a:rPr>
              <a:t>&lt;1/3V</a:t>
            </a:r>
            <a:r>
              <a:rPr kumimoji="1" lang="en-US" altLang="zh-CN" sz="2400" b="1" baseline="-25000">
                <a:latin typeface="Times New Roman" pitchFamily="18" charset="0"/>
              </a:rPr>
              <a:t>CC</a:t>
            </a:r>
          </a:p>
          <a:p>
            <a:r>
              <a:rPr kumimoji="1" lang="en-US" altLang="zh-CN" sz="2400" b="1">
                <a:latin typeface="Times New Roman" pitchFamily="18" charset="0"/>
              </a:rPr>
              <a:t>R=0,S=0</a:t>
            </a:r>
            <a:r>
              <a:rPr kumimoji="1" lang="en-US" altLang="zh-CN" sz="2400" b="1">
                <a:latin typeface="Times New Roman" pitchFamily="18" charset="0"/>
                <a:sym typeface="Wingdings" pitchFamily="2" charset="2"/>
              </a:rPr>
              <a:t></a:t>
            </a:r>
            <a:r>
              <a:rPr kumimoji="1" lang="en-US" altLang="zh-CN" sz="2400" b="1">
                <a:latin typeface="Times New Roman" pitchFamily="18" charset="0"/>
              </a:rPr>
              <a:t>Q=1</a:t>
            </a:r>
            <a:r>
              <a:rPr kumimoji="1" lang="en-US" altLang="zh-CN" sz="2400" b="1">
                <a:latin typeface="Times New Roman" pitchFamily="18" charset="0"/>
                <a:sym typeface="Wingdings" pitchFamily="2" charset="2"/>
              </a:rPr>
              <a:t></a:t>
            </a:r>
            <a:endParaRPr kumimoji="1" lang="en-US" altLang="zh-CN" sz="2400" b="1">
              <a:latin typeface="Times New Roman" pitchFamily="18" charset="0"/>
            </a:endParaRPr>
          </a:p>
          <a:p>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=1</a:t>
            </a:r>
            <a:r>
              <a:rPr kumimoji="1" lang="zh-CN" altLang="en-US" sz="2400" b="1">
                <a:latin typeface="Times New Roman" pitchFamily="18" charset="0"/>
              </a:rPr>
              <a:t>，</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截止</a:t>
            </a:r>
            <a:r>
              <a:rPr kumimoji="1" lang="en-US" altLang="zh-CN" sz="2400" b="1">
                <a:latin typeface="Times New Roman" pitchFamily="18" charset="0"/>
              </a:rPr>
              <a:t>;</a:t>
            </a:r>
          </a:p>
        </p:txBody>
      </p:sp>
      <p:sp>
        <p:nvSpPr>
          <p:cNvPr id="342019" name="Text Box 3"/>
          <p:cNvSpPr txBox="1">
            <a:spLocks noChangeArrowheads="1"/>
          </p:cNvSpPr>
          <p:nvPr/>
        </p:nvSpPr>
        <p:spPr bwMode="auto">
          <a:xfrm>
            <a:off x="406400" y="5041900"/>
            <a:ext cx="4876800" cy="1202510"/>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(3)</a:t>
            </a:r>
            <a:r>
              <a:rPr kumimoji="1" lang="en-US" altLang="zh-CN" sz="2400" b="1" i="1">
                <a:latin typeface="Monotype Corsiva" pitchFamily="66" charset="0"/>
              </a:rPr>
              <a:t>v</a:t>
            </a:r>
            <a:r>
              <a:rPr kumimoji="1" lang="en-US" altLang="zh-CN" sz="2400" b="1" baseline="-25000">
                <a:latin typeface="Times New Roman" pitchFamily="18" charset="0"/>
              </a:rPr>
              <a:t>I1</a:t>
            </a:r>
            <a:r>
              <a:rPr kumimoji="1" lang="en-US" altLang="zh-CN" sz="2400" b="1">
                <a:latin typeface="Times New Roman" pitchFamily="18" charset="0"/>
              </a:rPr>
              <a:t>&lt;2/3V</a:t>
            </a:r>
            <a:r>
              <a:rPr kumimoji="1" lang="en-US" altLang="zh-CN" sz="2400" b="1" baseline="-25000">
                <a:latin typeface="Times New Roman" pitchFamily="18" charset="0"/>
              </a:rPr>
              <a:t>CC</a:t>
            </a:r>
            <a:r>
              <a:rPr kumimoji="1" lang="en-US" altLang="zh-CN"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I2</a:t>
            </a:r>
            <a:r>
              <a:rPr kumimoji="1" lang="en-US" altLang="zh-CN" sz="2400" b="1">
                <a:latin typeface="Times New Roman" pitchFamily="18" charset="0"/>
              </a:rPr>
              <a:t>&gt;1/3V</a:t>
            </a:r>
            <a:r>
              <a:rPr kumimoji="1" lang="en-US" altLang="zh-CN" sz="2400" b="1" baseline="-25000">
                <a:latin typeface="Times New Roman" pitchFamily="18" charset="0"/>
              </a:rPr>
              <a:t>CC</a:t>
            </a:r>
          </a:p>
          <a:p>
            <a:r>
              <a:rPr kumimoji="1" lang="en-US" altLang="zh-CN" sz="2400" b="1">
                <a:latin typeface="Times New Roman" pitchFamily="18" charset="0"/>
              </a:rPr>
              <a:t>R=1,S=1</a:t>
            </a:r>
            <a:r>
              <a:rPr kumimoji="1" lang="en-US" altLang="zh-CN" sz="2400" b="1">
                <a:latin typeface="Times New Roman" pitchFamily="18" charset="0"/>
                <a:sym typeface="Wingdings" pitchFamily="2" charset="2"/>
              </a:rPr>
              <a:t></a:t>
            </a:r>
            <a:r>
              <a:rPr kumimoji="1" lang="en-US" altLang="zh-CN" sz="2400" b="1">
                <a:latin typeface="Times New Roman" pitchFamily="18" charset="0"/>
              </a:rPr>
              <a:t>Q</a:t>
            </a:r>
            <a:r>
              <a:rPr kumimoji="1" lang="zh-CN" altLang="en-US" sz="2400" b="1">
                <a:latin typeface="Times New Roman" pitchFamily="18" charset="0"/>
              </a:rPr>
              <a:t>保持</a:t>
            </a:r>
            <a:r>
              <a:rPr kumimoji="1" lang="zh-CN" altLang="en-US" sz="2400" b="1">
                <a:latin typeface="Times New Roman" pitchFamily="18" charset="0"/>
                <a:sym typeface="Wingdings" pitchFamily="2" charset="2"/>
              </a:rPr>
              <a:t></a:t>
            </a:r>
            <a:endParaRPr kumimoji="1" lang="zh-CN" altLang="en-US" sz="2400" b="1">
              <a:latin typeface="Times New Roman" pitchFamily="18" charset="0"/>
            </a:endParaRPr>
          </a:p>
          <a:p>
            <a:r>
              <a:rPr kumimoji="1" lang="en-US" altLang="zh-CN" sz="2400" b="1" i="1">
                <a:latin typeface="Monotype Corsiva" pitchFamily="66" charset="0"/>
              </a:rPr>
              <a:t>v</a:t>
            </a:r>
            <a:r>
              <a:rPr kumimoji="1" lang="en-US" altLang="zh-CN" sz="2400" b="1" baseline="-25000">
                <a:latin typeface="Times New Roman" pitchFamily="18" charset="0"/>
              </a:rPr>
              <a:t>O</a:t>
            </a:r>
            <a:r>
              <a:rPr kumimoji="1" lang="zh-CN" altLang="en-US" sz="2400" b="1">
                <a:latin typeface="Times New Roman" pitchFamily="18" charset="0"/>
              </a:rPr>
              <a:t>保持，</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保持</a:t>
            </a:r>
            <a:r>
              <a:rPr kumimoji="1" lang="en-US" altLang="zh-CN" sz="2400" b="1">
                <a:latin typeface="Times New Roman" pitchFamily="18" charset="0"/>
              </a:rPr>
              <a:t>;</a:t>
            </a:r>
          </a:p>
        </p:txBody>
      </p:sp>
      <p:sp>
        <p:nvSpPr>
          <p:cNvPr id="342020" name="Text Box 4"/>
          <p:cNvSpPr txBox="1">
            <a:spLocks noChangeArrowheads="1"/>
          </p:cNvSpPr>
          <p:nvPr/>
        </p:nvSpPr>
        <p:spPr bwMode="auto">
          <a:xfrm>
            <a:off x="7010400" y="4889500"/>
            <a:ext cx="4876800" cy="1202510"/>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(4)</a:t>
            </a:r>
            <a:r>
              <a:rPr kumimoji="1" lang="en-US" altLang="zh-CN" sz="2400" b="1" i="1">
                <a:latin typeface="Monotype Corsiva" pitchFamily="66" charset="0"/>
              </a:rPr>
              <a:t>v</a:t>
            </a:r>
            <a:r>
              <a:rPr kumimoji="1" lang="en-US" altLang="zh-CN" sz="2400" b="1" baseline="-25000">
                <a:latin typeface="Times New Roman" pitchFamily="18" charset="0"/>
              </a:rPr>
              <a:t>I1</a:t>
            </a:r>
            <a:r>
              <a:rPr kumimoji="1" lang="en-US" altLang="zh-CN" sz="2400" b="1">
                <a:latin typeface="Times New Roman" pitchFamily="18" charset="0"/>
              </a:rPr>
              <a:t>&lt;2/3V</a:t>
            </a:r>
            <a:r>
              <a:rPr kumimoji="1" lang="en-US" altLang="zh-CN" sz="2400" b="1" baseline="-25000">
                <a:latin typeface="Times New Roman" pitchFamily="18" charset="0"/>
              </a:rPr>
              <a:t>CC</a:t>
            </a:r>
            <a:r>
              <a:rPr kumimoji="1" lang="en-US" altLang="zh-CN"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I2</a:t>
            </a:r>
            <a:r>
              <a:rPr kumimoji="1" lang="en-US" altLang="zh-CN" sz="2400" b="1">
                <a:latin typeface="Times New Roman" pitchFamily="18" charset="0"/>
              </a:rPr>
              <a:t>&lt;1/3V</a:t>
            </a:r>
            <a:r>
              <a:rPr kumimoji="1" lang="en-US" altLang="zh-CN" sz="2400" b="1" baseline="-25000">
                <a:latin typeface="Times New Roman" pitchFamily="18" charset="0"/>
              </a:rPr>
              <a:t>CC</a:t>
            </a:r>
          </a:p>
          <a:p>
            <a:r>
              <a:rPr kumimoji="1" lang="en-US" altLang="zh-CN" sz="2400" b="1">
                <a:latin typeface="Times New Roman" pitchFamily="18" charset="0"/>
              </a:rPr>
              <a:t>R=1,S=0</a:t>
            </a:r>
            <a:r>
              <a:rPr kumimoji="1" lang="en-US" altLang="zh-CN" sz="2400" b="1">
                <a:latin typeface="Times New Roman" pitchFamily="18" charset="0"/>
                <a:sym typeface="Wingdings" pitchFamily="2" charset="2"/>
              </a:rPr>
              <a:t></a:t>
            </a:r>
            <a:r>
              <a:rPr kumimoji="1" lang="en-US" altLang="zh-CN" sz="2400" b="1">
                <a:latin typeface="Times New Roman" pitchFamily="18" charset="0"/>
              </a:rPr>
              <a:t>Q=1</a:t>
            </a:r>
            <a:r>
              <a:rPr kumimoji="1" lang="en-US" altLang="zh-CN" sz="2400" b="1">
                <a:latin typeface="Times New Roman" pitchFamily="18" charset="0"/>
                <a:sym typeface="Wingdings" pitchFamily="2" charset="2"/>
              </a:rPr>
              <a:t></a:t>
            </a:r>
            <a:endParaRPr kumimoji="1" lang="en-US" altLang="zh-CN" sz="2400" b="1">
              <a:latin typeface="Times New Roman" pitchFamily="18" charset="0"/>
            </a:endParaRPr>
          </a:p>
          <a:p>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=1</a:t>
            </a:r>
            <a:r>
              <a:rPr kumimoji="1" lang="zh-CN" altLang="en-US" sz="2400" b="1">
                <a:latin typeface="Times New Roman" pitchFamily="18" charset="0"/>
              </a:rPr>
              <a:t>，</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截止</a:t>
            </a:r>
            <a:r>
              <a:rPr kumimoji="1" lang="en-US" altLang="zh-CN" sz="2400" b="1">
                <a:latin typeface="Times New Roman" pitchFamily="18" charset="0"/>
              </a:rPr>
              <a:t>;</a:t>
            </a:r>
          </a:p>
        </p:txBody>
      </p:sp>
      <p:sp>
        <p:nvSpPr>
          <p:cNvPr id="342021" name="Text Box 5"/>
          <p:cNvSpPr txBox="1">
            <a:spLocks noChangeArrowheads="1"/>
          </p:cNvSpPr>
          <p:nvPr/>
        </p:nvSpPr>
        <p:spPr bwMode="auto">
          <a:xfrm>
            <a:off x="7112001" y="1352551"/>
            <a:ext cx="3323644" cy="157184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a:p>
            <a:r>
              <a:rPr kumimoji="1" lang="en-US" altLang="zh-CN" sz="2400" b="1" i="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I1</a:t>
            </a:r>
            <a:r>
              <a:rPr kumimoji="1" lang="en-US" altLang="zh-CN" sz="2400" b="1">
                <a:latin typeface="Times New Roman" pitchFamily="18" charset="0"/>
              </a:rPr>
              <a:t>&gt;2/3V</a:t>
            </a:r>
            <a:r>
              <a:rPr kumimoji="1" lang="en-US" altLang="zh-CN" sz="2400" b="1" baseline="-25000">
                <a:latin typeface="Times New Roman" pitchFamily="18" charset="0"/>
              </a:rPr>
              <a:t>CC</a:t>
            </a:r>
            <a:r>
              <a:rPr kumimoji="1" lang="en-US" altLang="zh-CN" sz="2400" b="1">
                <a:latin typeface="Times New Roman" pitchFamily="18" charset="0"/>
              </a:rPr>
              <a:t>;</a:t>
            </a:r>
            <a:r>
              <a:rPr kumimoji="1" lang="en-US" altLang="zh-CN" sz="2400" b="1">
                <a:latin typeface="Monotype Corsiva" pitchFamily="66" charset="0"/>
              </a:rPr>
              <a:t>v</a:t>
            </a:r>
            <a:r>
              <a:rPr kumimoji="1" lang="en-US" altLang="zh-CN" sz="2400" b="1" baseline="-25000">
                <a:latin typeface="Times New Roman" pitchFamily="18" charset="0"/>
              </a:rPr>
              <a:t>I2</a:t>
            </a:r>
            <a:r>
              <a:rPr kumimoji="1" lang="en-US" altLang="zh-CN" sz="2400" b="1">
                <a:latin typeface="Times New Roman" pitchFamily="18" charset="0"/>
              </a:rPr>
              <a:t>&gt;1/3V</a:t>
            </a:r>
            <a:r>
              <a:rPr kumimoji="1" lang="en-US" altLang="zh-CN" sz="2400" b="1" baseline="-25000">
                <a:latin typeface="Times New Roman" pitchFamily="18" charset="0"/>
              </a:rPr>
              <a:t>CC</a:t>
            </a:r>
          </a:p>
          <a:p>
            <a:r>
              <a:rPr kumimoji="1" lang="en-US" altLang="zh-CN" sz="2400" b="1">
                <a:latin typeface="Times New Roman" pitchFamily="18" charset="0"/>
              </a:rPr>
              <a:t>   R=0,S=1</a:t>
            </a:r>
            <a:r>
              <a:rPr kumimoji="1" lang="en-US" altLang="zh-CN" sz="2400" b="1">
                <a:latin typeface="Times New Roman" pitchFamily="18" charset="0"/>
                <a:sym typeface="Wingdings" pitchFamily="2" charset="2"/>
              </a:rPr>
              <a:t>Q=0</a:t>
            </a:r>
          </a:p>
          <a:p>
            <a:r>
              <a:rPr kumimoji="1" lang="en-US" altLang="zh-CN" sz="2400" b="1">
                <a:latin typeface="Times New Roman" pitchFamily="18" charset="0"/>
                <a:sym typeface="Wingdings" pitchFamily="2" charset="2"/>
              </a:rPr>
              <a:t>   </a:t>
            </a:r>
            <a:r>
              <a:rPr kumimoji="1" lang="en-US" altLang="zh-CN" sz="2400" b="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a:t>
            </a:r>
            <a:r>
              <a:rPr kumimoji="1" lang="en-US" altLang="zh-CN" sz="2400" b="1">
                <a:latin typeface="Times New Roman" pitchFamily="18" charset="0"/>
                <a:sym typeface="Wingdings" pitchFamily="2" charset="2"/>
              </a:rPr>
              <a:t>=0</a:t>
            </a:r>
            <a:r>
              <a:rPr kumimoji="1" lang="zh-CN" altLang="en-US" sz="2400" b="1">
                <a:latin typeface="Times New Roman" pitchFamily="18" charset="0"/>
                <a:sym typeface="Wingdings" pitchFamily="2" charset="2"/>
              </a:rPr>
              <a:t>，</a:t>
            </a:r>
            <a:r>
              <a:rPr kumimoji="1" lang="en-US" altLang="zh-CN" sz="2400" b="1">
                <a:latin typeface="Times New Roman" pitchFamily="18" charset="0"/>
                <a:sym typeface="Wingdings" pitchFamily="2" charset="2"/>
              </a:rPr>
              <a:t>T</a:t>
            </a:r>
            <a:r>
              <a:rPr kumimoji="1" lang="en-US" altLang="zh-CN" sz="2400" b="1" baseline="-25000">
                <a:latin typeface="Times New Roman" pitchFamily="18" charset="0"/>
                <a:sym typeface="Wingdings" pitchFamily="2" charset="2"/>
              </a:rPr>
              <a:t>D</a:t>
            </a:r>
            <a:r>
              <a:rPr kumimoji="1" lang="zh-CN" altLang="en-US" sz="2400" b="1">
                <a:latin typeface="Times New Roman" pitchFamily="18" charset="0"/>
                <a:sym typeface="Wingdings" pitchFamily="2" charset="2"/>
              </a:rPr>
              <a:t>导通</a:t>
            </a:r>
          </a:p>
        </p:txBody>
      </p:sp>
      <p:sp>
        <p:nvSpPr>
          <p:cNvPr id="342022" name="Rectangle 6"/>
          <p:cNvSpPr>
            <a:spLocks noGrp="1" noChangeArrowheads="1"/>
          </p:cNvSpPr>
          <p:nvPr>
            <p:ph type="title"/>
          </p:nvPr>
        </p:nvSpPr>
        <p:spPr>
          <a:xfrm>
            <a:off x="508000" y="330201"/>
            <a:ext cx="6299200" cy="519113"/>
          </a:xfrm>
        </p:spPr>
        <p:txBody>
          <a:bodyPr/>
          <a:lstStyle/>
          <a:p>
            <a:r>
              <a:rPr lang="en-US" altLang="zh-CN" sz="2800" b="1">
                <a:solidFill>
                  <a:srgbClr val="0033CC"/>
                </a:solidFill>
                <a:latin typeface="Times New Roman" pitchFamily="18" charset="0"/>
              </a:rPr>
              <a:t>2</a:t>
            </a:r>
            <a:r>
              <a:rPr lang="zh-CN" altLang="en-US" sz="2800" b="1">
                <a:solidFill>
                  <a:srgbClr val="0033CC"/>
                </a:solidFill>
                <a:latin typeface="Times New Roman" pitchFamily="18" charset="0"/>
              </a:rPr>
              <a:t>、</a:t>
            </a:r>
            <a:r>
              <a:rPr lang="zh-CN" altLang="en-US" sz="2800" b="1">
                <a:solidFill>
                  <a:srgbClr val="0033CC"/>
                </a:solidFill>
              </a:rPr>
              <a:t>工作原理</a:t>
            </a:r>
          </a:p>
        </p:txBody>
      </p:sp>
      <p:sp>
        <p:nvSpPr>
          <p:cNvPr id="342023" name="Text Box 7"/>
          <p:cNvSpPr txBox="1">
            <a:spLocks noChangeArrowheads="1"/>
          </p:cNvSpPr>
          <p:nvPr/>
        </p:nvSpPr>
        <p:spPr bwMode="auto">
          <a:xfrm>
            <a:off x="3251200" y="6305550"/>
            <a:ext cx="5505451"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CC3300"/>
                </a:solidFill>
                <a:latin typeface="Times New Roman" pitchFamily="18" charset="0"/>
              </a:rPr>
              <a:t>R</a:t>
            </a:r>
            <a:r>
              <a:rPr kumimoji="1" lang="en-US" altLang="zh-CN" sz="2400" b="1" baseline="-25000">
                <a:solidFill>
                  <a:srgbClr val="CC3300"/>
                </a:solidFill>
                <a:latin typeface="Times New Roman" pitchFamily="18" charset="0"/>
              </a:rPr>
              <a:t>D</a:t>
            </a:r>
            <a:r>
              <a:rPr kumimoji="1" lang="en-US" altLang="zh-CN" sz="2400" b="1">
                <a:solidFill>
                  <a:srgbClr val="CC3300"/>
                </a:solidFill>
                <a:latin typeface="Times New Roman" pitchFamily="18" charset="0"/>
              </a:rPr>
              <a:t>=0</a:t>
            </a:r>
            <a:r>
              <a:rPr kumimoji="1" lang="zh-CN" altLang="en-US" sz="2400" b="1">
                <a:solidFill>
                  <a:srgbClr val="CC3300"/>
                </a:solidFill>
                <a:latin typeface="Times New Roman" pitchFamily="18" charset="0"/>
              </a:rPr>
              <a:t>时，</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导通，</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=0</a:t>
            </a:r>
          </a:p>
        </p:txBody>
      </p:sp>
      <p:sp>
        <p:nvSpPr>
          <p:cNvPr id="342024" name="Rectangle 8"/>
          <p:cNvSpPr>
            <a:spLocks noChangeArrowheads="1"/>
          </p:cNvSpPr>
          <p:nvPr/>
        </p:nvSpPr>
        <p:spPr bwMode="auto">
          <a:xfrm>
            <a:off x="10608734" y="651827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aphicFrame>
        <p:nvGraphicFramePr>
          <p:cNvPr id="342025" name="Object 9"/>
          <p:cNvGraphicFramePr>
            <a:graphicFrameLocks noChangeAspect="1"/>
          </p:cNvGraphicFramePr>
          <p:nvPr/>
        </p:nvGraphicFramePr>
        <p:xfrm>
          <a:off x="203200" y="895350"/>
          <a:ext cx="6705600" cy="3887788"/>
        </p:xfrm>
        <a:graphic>
          <a:graphicData uri="http://schemas.openxmlformats.org/presentationml/2006/ole">
            <p:oleObj spid="_x0000_s106498" name="Photo Editor 照片" r:id="rId3" imgW="24066667" imgH="18600000" progId="MSPhotoEd.3">
              <p:embed/>
            </p:oleObj>
          </a:graphicData>
        </a:graphic>
      </p:graphicFrame>
      <p:sp>
        <p:nvSpPr>
          <p:cNvPr id="342026" name="Rectangle 10"/>
          <p:cNvSpPr>
            <a:spLocks noChangeArrowheads="1"/>
          </p:cNvSpPr>
          <p:nvPr/>
        </p:nvSpPr>
        <p:spPr bwMode="auto">
          <a:xfrm>
            <a:off x="2946401" y="895350"/>
            <a:ext cx="428620" cy="340735"/>
          </a:xfrm>
          <a:prstGeom prst="rect">
            <a:avLst/>
          </a:prstGeom>
          <a:solidFill>
            <a:schemeClr val="bg1"/>
          </a:solidFill>
          <a:ln w="28575">
            <a:noFill/>
            <a:miter lim="800000"/>
            <a:headEnd/>
            <a:tailEnd/>
          </a:ln>
          <a:effectLst/>
        </p:spPr>
        <p:txBody>
          <a:bodyPr wrap="none" lIns="90000" tIns="46800" rIns="90000" bIns="46800">
            <a:spAutoFit/>
          </a:bodyPr>
          <a:lstStyle/>
          <a:p>
            <a:r>
              <a:rPr kumimoji="1" lang="en-US" altLang="zh-CN" sz="1600" b="1">
                <a:solidFill>
                  <a:schemeClr val="bg2"/>
                </a:solidFill>
                <a:latin typeface="Times New Roman" pitchFamily="18" charset="0"/>
              </a:rPr>
              <a:t>R</a:t>
            </a:r>
            <a:r>
              <a:rPr kumimoji="1" lang="en-US" altLang="zh-CN" sz="1600" b="1" baseline="-25000">
                <a:solidFill>
                  <a:schemeClr val="bg2"/>
                </a:solidFill>
                <a:latin typeface="Times New Roman" pitchFamily="18" charset="0"/>
              </a:rPr>
              <a:t>D</a:t>
            </a:r>
          </a:p>
        </p:txBody>
      </p:sp>
      <p:sp>
        <p:nvSpPr>
          <p:cNvPr id="342027" name="Rectangle 11"/>
          <p:cNvSpPr>
            <a:spLocks noChangeArrowheads="1"/>
          </p:cNvSpPr>
          <p:nvPr/>
        </p:nvSpPr>
        <p:spPr bwMode="auto">
          <a:xfrm>
            <a:off x="1100667" y="3089276"/>
            <a:ext cx="941581" cy="402291"/>
          </a:xfrm>
          <a:prstGeom prst="rect">
            <a:avLst/>
          </a:prstGeom>
          <a:noFill/>
          <a:ln w="28575">
            <a:noFill/>
            <a:miter lim="800000"/>
            <a:headEnd/>
            <a:tailEnd/>
          </a:ln>
          <a:effectLst/>
        </p:spPr>
        <p:txBody>
          <a:bodyPr wrap="none" lIns="90000" tIns="46800" rIns="90000" bIns="46800">
            <a:spAutoFit/>
          </a:bodyPr>
          <a:lstStyle/>
          <a:p>
            <a:r>
              <a:rPr kumimoji="1" lang="en-US" altLang="zh-CN" sz="2000" b="1">
                <a:solidFill>
                  <a:srgbClr val="FF0000"/>
                </a:solidFill>
                <a:latin typeface="Times New Roman" pitchFamily="18" charset="0"/>
              </a:rPr>
              <a:t>1/3V</a:t>
            </a:r>
            <a:r>
              <a:rPr kumimoji="1" lang="en-US" altLang="zh-CN" sz="2000" b="1" baseline="-25000">
                <a:solidFill>
                  <a:srgbClr val="FF0000"/>
                </a:solidFill>
                <a:latin typeface="Times New Roman" pitchFamily="18" charset="0"/>
              </a:rPr>
              <a:t>CC</a:t>
            </a:r>
          </a:p>
        </p:txBody>
      </p:sp>
      <p:sp>
        <p:nvSpPr>
          <p:cNvPr id="342028" name="Rectangle 12"/>
          <p:cNvSpPr>
            <a:spLocks noChangeArrowheads="1"/>
          </p:cNvSpPr>
          <p:nvPr/>
        </p:nvSpPr>
        <p:spPr bwMode="auto">
          <a:xfrm>
            <a:off x="1219200" y="1962151"/>
            <a:ext cx="941581" cy="402291"/>
          </a:xfrm>
          <a:prstGeom prst="rect">
            <a:avLst/>
          </a:prstGeom>
          <a:noFill/>
          <a:ln w="28575">
            <a:noFill/>
            <a:miter lim="800000"/>
            <a:headEnd/>
            <a:tailEnd/>
          </a:ln>
          <a:effectLst/>
        </p:spPr>
        <p:txBody>
          <a:bodyPr wrap="none" lIns="90000" tIns="46800" rIns="90000" bIns="46800">
            <a:spAutoFit/>
          </a:bodyPr>
          <a:lstStyle/>
          <a:p>
            <a:r>
              <a:rPr kumimoji="1" lang="en-US" altLang="zh-CN" sz="2000" b="1">
                <a:solidFill>
                  <a:srgbClr val="FF0000"/>
                </a:solidFill>
                <a:latin typeface="Times New Roman" pitchFamily="18" charset="0"/>
              </a:rPr>
              <a:t>2/3V</a:t>
            </a:r>
            <a:r>
              <a:rPr kumimoji="1" lang="en-US" altLang="zh-CN" sz="2000" b="1" baseline="-25000">
                <a:solidFill>
                  <a:srgbClr val="FF0000"/>
                </a:solidFill>
                <a:latin typeface="Times New Roman" pitchFamily="18" charset="0"/>
              </a:rPr>
              <a:t>CC</a:t>
            </a:r>
          </a:p>
        </p:txBody>
      </p:sp>
      <p:sp>
        <p:nvSpPr>
          <p:cNvPr id="342029" name="Rectangle 13"/>
          <p:cNvSpPr>
            <a:spLocks noChangeArrowheads="1"/>
          </p:cNvSpPr>
          <p:nvPr/>
        </p:nvSpPr>
        <p:spPr bwMode="auto">
          <a:xfrm>
            <a:off x="3556000" y="361950"/>
            <a:ext cx="5689600"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CC3300"/>
                </a:solidFill>
                <a:latin typeface="Times New Roman" pitchFamily="18" charset="0"/>
              </a:rPr>
              <a:t>设</a:t>
            </a:r>
            <a:r>
              <a:rPr kumimoji="1" lang="en-US" altLang="zh-CN" sz="2400" b="1">
                <a:solidFill>
                  <a:srgbClr val="CC3300"/>
                </a:solidFill>
                <a:latin typeface="Times New Roman" pitchFamily="18" charset="0"/>
              </a:rPr>
              <a:t>R</a:t>
            </a:r>
            <a:r>
              <a:rPr kumimoji="1" lang="en-US" altLang="zh-CN" sz="2400" b="1" baseline="-25000">
                <a:solidFill>
                  <a:srgbClr val="CC3300"/>
                </a:solidFill>
                <a:latin typeface="Times New Roman" pitchFamily="18" charset="0"/>
              </a:rPr>
              <a:t>D</a:t>
            </a:r>
            <a:r>
              <a:rPr kumimoji="1" lang="en-US" altLang="zh-CN" sz="2400" b="1">
                <a:solidFill>
                  <a:srgbClr val="CC3300"/>
                </a:solidFill>
                <a:latin typeface="Times New Roman" pitchFamily="18" charset="0"/>
              </a:rPr>
              <a:t>=1</a:t>
            </a:r>
            <a:r>
              <a:rPr kumimoji="1" lang="zh-CN" altLang="en-US" sz="2400" b="1">
                <a:solidFill>
                  <a:srgbClr val="CC3300"/>
                </a:solidFill>
                <a:latin typeface="Times New Roman" pitchFamily="18" charset="0"/>
              </a:rPr>
              <a:t>、</a:t>
            </a:r>
            <a:r>
              <a:rPr kumimoji="1" lang="en-US" altLang="zh-CN" sz="2400" b="1" i="1">
                <a:solidFill>
                  <a:srgbClr val="CC3300"/>
                </a:solidFill>
                <a:latin typeface="Times New Roman" pitchFamily="18" charset="0"/>
              </a:rPr>
              <a:t>V</a:t>
            </a:r>
            <a:r>
              <a:rPr kumimoji="1" lang="en-US" altLang="zh-CN" sz="2400" b="1" baseline="-25000">
                <a:solidFill>
                  <a:srgbClr val="CC3300"/>
                </a:solidFill>
                <a:latin typeface="Times New Roman" pitchFamily="18" charset="0"/>
              </a:rPr>
              <a:t>CO</a:t>
            </a:r>
            <a:r>
              <a:rPr kumimoji="1" lang="zh-CN" altLang="en-US" sz="2400" b="1">
                <a:solidFill>
                  <a:srgbClr val="CC3300"/>
                </a:solidFill>
                <a:latin typeface="Times New Roman" pitchFamily="18" charset="0"/>
              </a:rPr>
              <a:t>悬空，</a:t>
            </a:r>
          </a:p>
        </p:txBody>
      </p:sp>
      <p:sp>
        <p:nvSpPr>
          <p:cNvPr id="342030" name="Rectangle 14"/>
          <p:cNvSpPr>
            <a:spLocks noChangeArrowheads="1"/>
          </p:cNvSpPr>
          <p:nvPr/>
        </p:nvSpPr>
        <p:spPr bwMode="auto">
          <a:xfrm>
            <a:off x="7632701" y="476251"/>
            <a:ext cx="3839633"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由于三个电阻的分压关系，</a:t>
            </a:r>
          </a:p>
        </p:txBody>
      </p:sp>
      <p:sp>
        <p:nvSpPr>
          <p:cNvPr id="342031" name="Rectangle 15"/>
          <p:cNvSpPr>
            <a:spLocks noChangeArrowheads="1"/>
          </p:cNvSpPr>
          <p:nvPr/>
        </p:nvSpPr>
        <p:spPr bwMode="auto">
          <a:xfrm>
            <a:off x="2832101" y="1916113"/>
            <a:ext cx="329234" cy="340735"/>
          </a:xfrm>
          <a:prstGeom prst="rect">
            <a:avLst/>
          </a:prstGeom>
          <a:noFill/>
          <a:ln w="28575">
            <a:noFill/>
            <a:miter lim="800000"/>
            <a:headEnd/>
            <a:tailEnd/>
          </a:ln>
          <a:effectLst/>
        </p:spPr>
        <p:txBody>
          <a:bodyPr wrap="none" lIns="90000" tIns="46800" rIns="90000" bIns="46800">
            <a:spAutoFit/>
          </a:bodyPr>
          <a:lstStyle/>
          <a:p>
            <a:r>
              <a:rPr kumimoji="1" lang="en-US" altLang="zh-CN" sz="1600" b="1">
                <a:solidFill>
                  <a:srgbClr val="FF0000"/>
                </a:solidFill>
                <a:latin typeface="Times New Roman" pitchFamily="18" charset="0"/>
              </a:rPr>
              <a:t>R</a:t>
            </a:r>
          </a:p>
        </p:txBody>
      </p:sp>
      <p:sp>
        <p:nvSpPr>
          <p:cNvPr id="342032" name="Rectangle 16"/>
          <p:cNvSpPr>
            <a:spLocks noChangeArrowheads="1"/>
          </p:cNvSpPr>
          <p:nvPr/>
        </p:nvSpPr>
        <p:spPr bwMode="auto">
          <a:xfrm>
            <a:off x="2844801" y="3254375"/>
            <a:ext cx="309998"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S</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2029"/>
                                        </p:tgtEl>
                                        <p:attrNameLst>
                                          <p:attrName>style.visibility</p:attrName>
                                        </p:attrNameLst>
                                      </p:cBhvr>
                                      <p:to>
                                        <p:strVal val="visible"/>
                                      </p:to>
                                    </p:set>
                                    <p:animEffect transition="in" filter="blinds(horizontal)">
                                      <p:cBhvr>
                                        <p:cTn id="7" dur="500"/>
                                        <p:tgtEl>
                                          <p:spTgt spid="34202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42030"/>
                                        </p:tgtEl>
                                        <p:attrNameLst>
                                          <p:attrName>style.visibility</p:attrName>
                                        </p:attrNameLst>
                                      </p:cBhvr>
                                      <p:to>
                                        <p:strVal val="visible"/>
                                      </p:to>
                                    </p:set>
                                    <p:animEffect transition="in" filter="checkerboard(across)">
                                      <p:cBhvr>
                                        <p:cTn id="12" dur="500"/>
                                        <p:tgtEl>
                                          <p:spTgt spid="34203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42027"/>
                                        </p:tgtEl>
                                        <p:attrNameLst>
                                          <p:attrName>style.visibility</p:attrName>
                                        </p:attrNameLst>
                                      </p:cBhvr>
                                      <p:to>
                                        <p:strVal val="visible"/>
                                      </p:to>
                                    </p:set>
                                    <p:anim calcmode="lin" valueType="num">
                                      <p:cBhvr additive="base">
                                        <p:cTn id="17" dur="500" fill="hold"/>
                                        <p:tgtEl>
                                          <p:spTgt spid="342027"/>
                                        </p:tgtEl>
                                        <p:attrNameLst>
                                          <p:attrName>ppt_x</p:attrName>
                                        </p:attrNameLst>
                                      </p:cBhvr>
                                      <p:tavLst>
                                        <p:tav tm="0">
                                          <p:val>
                                            <p:strVal val="0-#ppt_w/2"/>
                                          </p:val>
                                        </p:tav>
                                        <p:tav tm="100000">
                                          <p:val>
                                            <p:strVal val="#ppt_x"/>
                                          </p:val>
                                        </p:tav>
                                      </p:tavLst>
                                    </p:anim>
                                    <p:anim calcmode="lin" valueType="num">
                                      <p:cBhvr additive="base">
                                        <p:cTn id="18" dur="500" fill="hold"/>
                                        <p:tgtEl>
                                          <p:spTgt spid="34202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42028"/>
                                        </p:tgtEl>
                                        <p:attrNameLst>
                                          <p:attrName>style.visibility</p:attrName>
                                        </p:attrNameLst>
                                      </p:cBhvr>
                                      <p:to>
                                        <p:strVal val="visible"/>
                                      </p:to>
                                    </p:set>
                                    <p:anim calcmode="lin" valueType="num">
                                      <p:cBhvr additive="base">
                                        <p:cTn id="23" dur="500" fill="hold"/>
                                        <p:tgtEl>
                                          <p:spTgt spid="342028"/>
                                        </p:tgtEl>
                                        <p:attrNameLst>
                                          <p:attrName>ppt_x</p:attrName>
                                        </p:attrNameLst>
                                      </p:cBhvr>
                                      <p:tavLst>
                                        <p:tav tm="0">
                                          <p:val>
                                            <p:strVal val="0-#ppt_w/2"/>
                                          </p:val>
                                        </p:tav>
                                        <p:tav tm="100000">
                                          <p:val>
                                            <p:strVal val="#ppt_x"/>
                                          </p:val>
                                        </p:tav>
                                      </p:tavLst>
                                    </p:anim>
                                    <p:anim calcmode="lin" valueType="num">
                                      <p:cBhvr additive="base">
                                        <p:cTn id="24" dur="500" fill="hold"/>
                                        <p:tgtEl>
                                          <p:spTgt spid="34202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42021">
                                            <p:txEl>
                                              <p:pRg st="0" end="0"/>
                                            </p:txEl>
                                          </p:spTgt>
                                        </p:tgtEl>
                                        <p:attrNameLst>
                                          <p:attrName>style.visibility</p:attrName>
                                        </p:attrNameLst>
                                      </p:cBhvr>
                                      <p:to>
                                        <p:strVal val="visible"/>
                                      </p:to>
                                    </p:set>
                                    <p:animEffect transition="in" filter="wipe(up)">
                                      <p:cBhvr>
                                        <p:cTn id="29" dur="500"/>
                                        <p:tgtEl>
                                          <p:spTgt spid="342021">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342021">
                                            <p:txEl>
                                              <p:pRg st="1" end="1"/>
                                            </p:txEl>
                                          </p:spTgt>
                                        </p:tgtEl>
                                        <p:attrNameLst>
                                          <p:attrName>style.visibility</p:attrName>
                                        </p:attrNameLst>
                                      </p:cBhvr>
                                      <p:to>
                                        <p:strVal val="visible"/>
                                      </p:to>
                                    </p:set>
                                    <p:animEffect transition="in" filter="wipe(up)">
                                      <p:cBhvr>
                                        <p:cTn id="34" dur="500"/>
                                        <p:tgtEl>
                                          <p:spTgt spid="342021">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42021">
                                            <p:txEl>
                                              <p:pRg st="2" end="2"/>
                                            </p:txEl>
                                          </p:spTgt>
                                        </p:tgtEl>
                                        <p:attrNameLst>
                                          <p:attrName>style.visibility</p:attrName>
                                        </p:attrNameLst>
                                      </p:cBhvr>
                                      <p:to>
                                        <p:strVal val="visible"/>
                                      </p:to>
                                    </p:set>
                                    <p:animEffect transition="in" filter="wipe(up)">
                                      <p:cBhvr>
                                        <p:cTn id="39" dur="500"/>
                                        <p:tgtEl>
                                          <p:spTgt spid="342021">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342021">
                                            <p:txEl>
                                              <p:pRg st="3" end="3"/>
                                            </p:txEl>
                                          </p:spTgt>
                                        </p:tgtEl>
                                        <p:attrNameLst>
                                          <p:attrName>style.visibility</p:attrName>
                                        </p:attrNameLst>
                                      </p:cBhvr>
                                      <p:to>
                                        <p:strVal val="visible"/>
                                      </p:to>
                                    </p:set>
                                    <p:animEffect transition="in" filter="wipe(up)">
                                      <p:cBhvr>
                                        <p:cTn id="44" dur="500"/>
                                        <p:tgtEl>
                                          <p:spTgt spid="342021">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342018">
                                            <p:txEl>
                                              <p:pRg st="0" end="0"/>
                                            </p:txEl>
                                          </p:spTgt>
                                        </p:tgtEl>
                                        <p:attrNameLst>
                                          <p:attrName>style.visibility</p:attrName>
                                        </p:attrNameLst>
                                      </p:cBhvr>
                                      <p:to>
                                        <p:strVal val="visible"/>
                                      </p:to>
                                    </p:set>
                                    <p:animEffect transition="in" filter="wipe(up)">
                                      <p:cBhvr>
                                        <p:cTn id="49" dur="500"/>
                                        <p:tgtEl>
                                          <p:spTgt spid="342018">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342018">
                                            <p:txEl>
                                              <p:pRg st="1" end="1"/>
                                            </p:txEl>
                                          </p:spTgt>
                                        </p:tgtEl>
                                        <p:attrNameLst>
                                          <p:attrName>style.visibility</p:attrName>
                                        </p:attrNameLst>
                                      </p:cBhvr>
                                      <p:to>
                                        <p:strVal val="visible"/>
                                      </p:to>
                                    </p:set>
                                    <p:animEffect transition="in" filter="wipe(up)">
                                      <p:cBhvr>
                                        <p:cTn id="54" dur="500"/>
                                        <p:tgtEl>
                                          <p:spTgt spid="342018">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342018">
                                            <p:txEl>
                                              <p:pRg st="2" end="2"/>
                                            </p:txEl>
                                          </p:spTgt>
                                        </p:tgtEl>
                                        <p:attrNameLst>
                                          <p:attrName>style.visibility</p:attrName>
                                        </p:attrNameLst>
                                      </p:cBhvr>
                                      <p:to>
                                        <p:strVal val="visible"/>
                                      </p:to>
                                    </p:set>
                                    <p:animEffect transition="in" filter="wipe(up)">
                                      <p:cBhvr>
                                        <p:cTn id="59" dur="500"/>
                                        <p:tgtEl>
                                          <p:spTgt spid="342018">
                                            <p:txEl>
                                              <p:pRg st="2" end="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342018">
                                            <p:txEl>
                                              <p:pRg st="3" end="3"/>
                                            </p:txEl>
                                          </p:spTgt>
                                        </p:tgtEl>
                                        <p:attrNameLst>
                                          <p:attrName>style.visibility</p:attrName>
                                        </p:attrNameLst>
                                      </p:cBhvr>
                                      <p:to>
                                        <p:strVal val="visible"/>
                                      </p:to>
                                    </p:set>
                                    <p:animEffect transition="in" filter="wipe(up)">
                                      <p:cBhvr>
                                        <p:cTn id="64" dur="500"/>
                                        <p:tgtEl>
                                          <p:spTgt spid="342018">
                                            <p:txEl>
                                              <p:pRg st="3" end="3"/>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342019">
                                            <p:txEl>
                                              <p:pRg st="0" end="0"/>
                                            </p:txEl>
                                          </p:spTgt>
                                        </p:tgtEl>
                                        <p:attrNameLst>
                                          <p:attrName>style.visibility</p:attrName>
                                        </p:attrNameLst>
                                      </p:cBhvr>
                                      <p:to>
                                        <p:strVal val="visible"/>
                                      </p:to>
                                    </p:set>
                                    <p:animEffect transition="in" filter="wipe(up)">
                                      <p:cBhvr>
                                        <p:cTn id="69" dur="500"/>
                                        <p:tgtEl>
                                          <p:spTgt spid="342019">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342019">
                                            <p:txEl>
                                              <p:pRg st="1" end="1"/>
                                            </p:txEl>
                                          </p:spTgt>
                                        </p:tgtEl>
                                        <p:attrNameLst>
                                          <p:attrName>style.visibility</p:attrName>
                                        </p:attrNameLst>
                                      </p:cBhvr>
                                      <p:to>
                                        <p:strVal val="visible"/>
                                      </p:to>
                                    </p:set>
                                    <p:animEffect transition="in" filter="wipe(up)">
                                      <p:cBhvr>
                                        <p:cTn id="74" dur="500"/>
                                        <p:tgtEl>
                                          <p:spTgt spid="342019">
                                            <p:txEl>
                                              <p:pRg st="1" end="1"/>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0" nodeType="clickEffect">
                                  <p:stCondLst>
                                    <p:cond delay="0"/>
                                  </p:stCondLst>
                                  <p:childTnLst>
                                    <p:set>
                                      <p:cBhvr>
                                        <p:cTn id="78" dur="1" fill="hold">
                                          <p:stCondLst>
                                            <p:cond delay="0"/>
                                          </p:stCondLst>
                                        </p:cTn>
                                        <p:tgtEl>
                                          <p:spTgt spid="342019">
                                            <p:txEl>
                                              <p:pRg st="2" end="2"/>
                                            </p:txEl>
                                          </p:spTgt>
                                        </p:tgtEl>
                                        <p:attrNameLst>
                                          <p:attrName>style.visibility</p:attrName>
                                        </p:attrNameLst>
                                      </p:cBhvr>
                                      <p:to>
                                        <p:strVal val="visible"/>
                                      </p:to>
                                    </p:set>
                                    <p:animEffect transition="in" filter="wipe(up)">
                                      <p:cBhvr>
                                        <p:cTn id="79" dur="500"/>
                                        <p:tgtEl>
                                          <p:spTgt spid="342019">
                                            <p:txEl>
                                              <p:pRg st="2" end="2"/>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342020">
                                            <p:txEl>
                                              <p:pRg st="0" end="0"/>
                                            </p:txEl>
                                          </p:spTgt>
                                        </p:tgtEl>
                                        <p:attrNameLst>
                                          <p:attrName>style.visibility</p:attrName>
                                        </p:attrNameLst>
                                      </p:cBhvr>
                                      <p:to>
                                        <p:strVal val="visible"/>
                                      </p:to>
                                    </p:set>
                                    <p:animEffect transition="in" filter="wipe(up)">
                                      <p:cBhvr>
                                        <p:cTn id="84" dur="500"/>
                                        <p:tgtEl>
                                          <p:spTgt spid="342020">
                                            <p:txEl>
                                              <p:pRg st="0" end="0"/>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342020">
                                            <p:txEl>
                                              <p:pRg st="1" end="1"/>
                                            </p:txEl>
                                          </p:spTgt>
                                        </p:tgtEl>
                                        <p:attrNameLst>
                                          <p:attrName>style.visibility</p:attrName>
                                        </p:attrNameLst>
                                      </p:cBhvr>
                                      <p:to>
                                        <p:strVal val="visible"/>
                                      </p:to>
                                    </p:set>
                                    <p:animEffect transition="in" filter="wipe(up)">
                                      <p:cBhvr>
                                        <p:cTn id="89" dur="500"/>
                                        <p:tgtEl>
                                          <p:spTgt spid="342020">
                                            <p:txEl>
                                              <p:pRg st="1" end="1"/>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342020">
                                            <p:txEl>
                                              <p:pRg st="2" end="2"/>
                                            </p:txEl>
                                          </p:spTgt>
                                        </p:tgtEl>
                                        <p:attrNameLst>
                                          <p:attrName>style.visibility</p:attrName>
                                        </p:attrNameLst>
                                      </p:cBhvr>
                                      <p:to>
                                        <p:strVal val="visible"/>
                                      </p:to>
                                    </p:set>
                                    <p:animEffect transition="in" filter="wipe(up)">
                                      <p:cBhvr>
                                        <p:cTn id="94" dur="500"/>
                                        <p:tgtEl>
                                          <p:spTgt spid="342020">
                                            <p:txEl>
                                              <p:pRg st="2" end="2"/>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342023"/>
                                        </p:tgtEl>
                                        <p:attrNameLst>
                                          <p:attrName>style.visibility</p:attrName>
                                        </p:attrNameLst>
                                      </p:cBhvr>
                                      <p:to>
                                        <p:strVal val="visible"/>
                                      </p:to>
                                    </p:set>
                                    <p:animEffect transition="in" filter="wipe(left)">
                                      <p:cBhvr>
                                        <p:cTn id="99" dur="500"/>
                                        <p:tgtEl>
                                          <p:spTgt spid="342023"/>
                                        </p:tgtEl>
                                      </p:cBhvr>
                                    </p:animEffect>
                                  </p:childTnLst>
                                </p:cTn>
                              </p:par>
                            </p:childTnLst>
                          </p:cTn>
                        </p:par>
                        <p:par>
                          <p:cTn id="100" fill="hold">
                            <p:stCondLst>
                              <p:cond delay="500"/>
                            </p:stCondLst>
                            <p:childTnLst>
                              <p:par>
                                <p:cTn id="101" presetID="2" presetClass="entr" presetSubtype="4" fill="hold" grpId="0" nodeType="afterEffect">
                                  <p:stCondLst>
                                    <p:cond delay="0"/>
                                  </p:stCondLst>
                                  <p:childTnLst>
                                    <p:set>
                                      <p:cBhvr>
                                        <p:cTn id="102" dur="1" fill="hold">
                                          <p:stCondLst>
                                            <p:cond delay="0"/>
                                          </p:stCondLst>
                                        </p:cTn>
                                        <p:tgtEl>
                                          <p:spTgt spid="342024"/>
                                        </p:tgtEl>
                                        <p:attrNameLst>
                                          <p:attrName>style.visibility</p:attrName>
                                        </p:attrNameLst>
                                      </p:cBhvr>
                                      <p:to>
                                        <p:strVal val="visible"/>
                                      </p:to>
                                    </p:set>
                                    <p:anim calcmode="lin" valueType="num">
                                      <p:cBhvr additive="base">
                                        <p:cTn id="103" dur="500" fill="hold"/>
                                        <p:tgtEl>
                                          <p:spTgt spid="342024"/>
                                        </p:tgtEl>
                                        <p:attrNameLst>
                                          <p:attrName>ppt_x</p:attrName>
                                        </p:attrNameLst>
                                      </p:cBhvr>
                                      <p:tavLst>
                                        <p:tav tm="0">
                                          <p:val>
                                            <p:strVal val="#ppt_x"/>
                                          </p:val>
                                        </p:tav>
                                        <p:tav tm="100000">
                                          <p:val>
                                            <p:strVal val="#ppt_x"/>
                                          </p:val>
                                        </p:tav>
                                      </p:tavLst>
                                    </p:anim>
                                    <p:anim calcmode="lin" valueType="num">
                                      <p:cBhvr additive="base">
                                        <p:cTn id="104" dur="500" fill="hold"/>
                                        <p:tgtEl>
                                          <p:spTgt spid="3420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2018" grpId="0" build="p" autoUpdateAnimBg="0"/>
      <p:bldP spid="342019" grpId="0" build="p" autoUpdateAnimBg="0"/>
      <p:bldP spid="342020" grpId="0" build="p" autoUpdateAnimBg="0"/>
      <p:bldP spid="342021" grpId="0" build="p" autoUpdateAnimBg="0"/>
      <p:bldP spid="342023" grpId="0" autoUpdateAnimBg="0"/>
      <p:bldP spid="342024" grpId="0" autoUpdateAnimBg="0"/>
      <p:bldP spid="342027" grpId="0" autoUpdateAnimBg="0"/>
      <p:bldP spid="342028" grpId="0" autoUpdateAnimBg="0"/>
      <p:bldP spid="342029" grpId="0" autoUpdateAnimBg="0"/>
      <p:bldP spid="34203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灯片编号占位符 3"/>
          <p:cNvSpPr>
            <a:spLocks noGrp="1"/>
          </p:cNvSpPr>
          <p:nvPr>
            <p:ph type="sldNum" sz="quarter" idx="11"/>
          </p:nvPr>
        </p:nvSpPr>
        <p:spPr/>
        <p:txBody>
          <a:bodyPr/>
          <a:lstStyle/>
          <a:p>
            <a:fld id="{259B82D2-D784-48DC-84AF-1F9A90065DFD}" type="slidenum">
              <a:rPr lang="en-US" altLang="zh-CN"/>
              <a:pPr/>
              <a:t>6</a:t>
            </a:fld>
            <a:endParaRPr lang="en-US" altLang="zh-CN"/>
          </a:p>
        </p:txBody>
      </p:sp>
      <p:grpSp>
        <p:nvGrpSpPr>
          <p:cNvPr id="2" name="Group 41"/>
          <p:cNvGrpSpPr>
            <a:grpSpLocks/>
          </p:cNvGrpSpPr>
          <p:nvPr/>
        </p:nvGrpSpPr>
        <p:grpSpPr bwMode="auto">
          <a:xfrm>
            <a:off x="5588000" y="1077914"/>
            <a:ext cx="5791200" cy="5303837"/>
            <a:chOff x="2640" y="163"/>
            <a:chExt cx="2736" cy="3341"/>
          </a:xfrm>
        </p:grpSpPr>
        <p:sp>
          <p:nvSpPr>
            <p:cNvPr id="28701" name="Line 29"/>
            <p:cNvSpPr>
              <a:spLocks noChangeShapeType="1"/>
            </p:cNvSpPr>
            <p:nvPr/>
          </p:nvSpPr>
          <p:spPr bwMode="auto">
            <a:xfrm flipV="1">
              <a:off x="2640" y="240"/>
              <a:ext cx="0" cy="624"/>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8702" name="Line 30"/>
            <p:cNvSpPr>
              <a:spLocks noChangeShapeType="1"/>
            </p:cNvSpPr>
            <p:nvPr/>
          </p:nvSpPr>
          <p:spPr bwMode="auto">
            <a:xfrm>
              <a:off x="2640" y="86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8703" name="Line 31"/>
            <p:cNvSpPr>
              <a:spLocks noChangeShapeType="1"/>
            </p:cNvSpPr>
            <p:nvPr/>
          </p:nvSpPr>
          <p:spPr bwMode="auto">
            <a:xfrm flipV="1">
              <a:off x="2640" y="1056"/>
              <a:ext cx="0" cy="67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8704" name="Line 32"/>
            <p:cNvSpPr>
              <a:spLocks noChangeShapeType="1"/>
            </p:cNvSpPr>
            <p:nvPr/>
          </p:nvSpPr>
          <p:spPr bwMode="auto">
            <a:xfrm>
              <a:off x="2640" y="1728"/>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8705" name="Line 33"/>
            <p:cNvSpPr>
              <a:spLocks noChangeShapeType="1"/>
            </p:cNvSpPr>
            <p:nvPr/>
          </p:nvSpPr>
          <p:spPr bwMode="auto">
            <a:xfrm flipV="1">
              <a:off x="2640" y="1872"/>
              <a:ext cx="0" cy="768"/>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8706" name="Line 34"/>
            <p:cNvSpPr>
              <a:spLocks noChangeShapeType="1"/>
            </p:cNvSpPr>
            <p:nvPr/>
          </p:nvSpPr>
          <p:spPr bwMode="auto">
            <a:xfrm>
              <a:off x="2640" y="2640"/>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8707" name="Line 35"/>
            <p:cNvSpPr>
              <a:spLocks noChangeShapeType="1"/>
            </p:cNvSpPr>
            <p:nvPr/>
          </p:nvSpPr>
          <p:spPr bwMode="auto">
            <a:xfrm flipV="1">
              <a:off x="2640" y="2784"/>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8708" name="Line 36"/>
            <p:cNvSpPr>
              <a:spLocks noChangeShapeType="1"/>
            </p:cNvSpPr>
            <p:nvPr/>
          </p:nvSpPr>
          <p:spPr bwMode="auto">
            <a:xfrm>
              <a:off x="2640" y="350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8709" name="Text Box 37"/>
            <p:cNvSpPr txBox="1">
              <a:spLocks noChangeArrowheads="1"/>
            </p:cNvSpPr>
            <p:nvPr/>
          </p:nvSpPr>
          <p:spPr bwMode="auto">
            <a:xfrm>
              <a:off x="2688" y="16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8710" name="Text Box 38"/>
            <p:cNvSpPr txBox="1">
              <a:spLocks noChangeArrowheads="1"/>
            </p:cNvSpPr>
            <p:nvPr/>
          </p:nvSpPr>
          <p:spPr bwMode="auto">
            <a:xfrm>
              <a:off x="2688" y="931"/>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8711" name="Text Box 39"/>
            <p:cNvSpPr txBox="1">
              <a:spLocks noChangeArrowheads="1"/>
            </p:cNvSpPr>
            <p:nvPr/>
          </p:nvSpPr>
          <p:spPr bwMode="auto">
            <a:xfrm>
              <a:off x="2688" y="1843"/>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sp>
          <p:nvSpPr>
            <p:cNvPr id="28712" name="Text Box 40"/>
            <p:cNvSpPr txBox="1">
              <a:spLocks noChangeArrowheads="1"/>
            </p:cNvSpPr>
            <p:nvPr/>
          </p:nvSpPr>
          <p:spPr bwMode="auto">
            <a:xfrm>
              <a:off x="2688" y="270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
        <p:nvSpPr>
          <p:cNvPr id="28714" name="Text Box 42"/>
          <p:cNvSpPr txBox="1">
            <a:spLocks noChangeArrowheads="1"/>
          </p:cNvSpPr>
          <p:nvPr/>
        </p:nvSpPr>
        <p:spPr bwMode="auto">
          <a:xfrm>
            <a:off x="527051" y="4437063"/>
            <a:ext cx="4673600"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(1) </a:t>
            </a:r>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I</a:t>
            </a:r>
            <a:r>
              <a:rPr kumimoji="1" lang="zh-CN" altLang="en-US" sz="2400" b="1">
                <a:solidFill>
                  <a:srgbClr val="0033CC"/>
                </a:solidFill>
                <a:latin typeface="Times New Roman" pitchFamily="18" charset="0"/>
              </a:rPr>
              <a:t>未加单正脉冲 </a:t>
            </a:r>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I</a:t>
            </a:r>
            <a:r>
              <a:rPr kumimoji="1" lang="en-US" altLang="zh-CN" sz="2400" b="1">
                <a:solidFill>
                  <a:srgbClr val="0033CC"/>
                </a:solidFill>
                <a:latin typeface="Times New Roman" pitchFamily="18" charset="0"/>
              </a:rPr>
              <a:t> =0</a:t>
            </a:r>
          </a:p>
        </p:txBody>
      </p:sp>
      <p:sp>
        <p:nvSpPr>
          <p:cNvPr id="28715" name="Text Box 43"/>
          <p:cNvSpPr txBox="1">
            <a:spLocks noChangeArrowheads="1"/>
          </p:cNvSpPr>
          <p:nvPr/>
        </p:nvSpPr>
        <p:spPr bwMode="auto">
          <a:xfrm>
            <a:off x="719667" y="4868864"/>
            <a:ext cx="4267200" cy="537712"/>
          </a:xfrm>
          <a:prstGeom prst="rect">
            <a:avLst/>
          </a:prstGeom>
          <a:noFill/>
          <a:ln w="28575">
            <a:noFill/>
            <a:miter lim="800000"/>
            <a:headEnd/>
            <a:tailEnd/>
          </a:ln>
          <a:effectLst/>
        </p:spPr>
        <p:txBody>
          <a:bodyPr lIns="90000" tIns="46800" rIns="90000" bIns="46800">
            <a:spAutoFit/>
          </a:bodyPr>
          <a:lstStyle/>
          <a:p>
            <a:pPr>
              <a:lnSpc>
                <a:spcPct val="120000"/>
              </a:lnSpc>
            </a:pPr>
            <a:r>
              <a:rPr kumimoji="1" lang="zh-CN" altLang="en-US" sz="2400" b="1">
                <a:latin typeface="Monotype Corsiva" pitchFamily="66" charset="0"/>
              </a:rPr>
              <a:t>稳态时</a:t>
            </a:r>
            <a:r>
              <a:rPr kumimoji="1" lang="en-US" altLang="zh-CN" sz="2400" b="1">
                <a:latin typeface="Times New Roman" pitchFamily="18" charset="0"/>
              </a:rPr>
              <a:t>C</a:t>
            </a:r>
            <a:r>
              <a:rPr kumimoji="1" lang="zh-CN" altLang="en-US" sz="2400" b="1">
                <a:latin typeface="Monotype Corsiva" pitchFamily="66" charset="0"/>
              </a:rPr>
              <a:t>开路</a:t>
            </a:r>
            <a:r>
              <a:rPr kumimoji="1" lang="en-US" altLang="zh-CN" sz="2400" b="1" i="1">
                <a:latin typeface="Monotype Corsiva" pitchFamily="66" charset="0"/>
              </a:rPr>
              <a:t>v</a:t>
            </a:r>
            <a:r>
              <a:rPr kumimoji="1" lang="en-US" altLang="zh-CN" sz="2400" b="1" baseline="-25000">
                <a:latin typeface="Times New Roman" pitchFamily="18" charset="0"/>
              </a:rPr>
              <a:t>I2</a:t>
            </a:r>
            <a:r>
              <a:rPr kumimoji="1" lang="en-US" altLang="zh-CN" sz="2400" b="1">
                <a:latin typeface="Times New Roman" pitchFamily="18" charset="0"/>
              </a:rPr>
              <a:t>=1 →</a:t>
            </a:r>
            <a:r>
              <a:rPr kumimoji="1" lang="en-US" altLang="zh-CN" sz="2400" b="1" i="1">
                <a:latin typeface="Monotype Corsiva" pitchFamily="66" charset="0"/>
              </a:rPr>
              <a:t> v</a:t>
            </a:r>
            <a:r>
              <a:rPr kumimoji="1" lang="en-US" altLang="zh-CN" sz="2400" b="1" baseline="-25000">
                <a:latin typeface="Times New Roman" pitchFamily="18" charset="0"/>
              </a:rPr>
              <a:t>O</a:t>
            </a:r>
            <a:r>
              <a:rPr kumimoji="1" lang="en-US" altLang="zh-CN" sz="2400" b="1">
                <a:latin typeface="Times New Roman" pitchFamily="18" charset="0"/>
              </a:rPr>
              <a:t>=0</a:t>
            </a:r>
            <a:endParaRPr kumimoji="1" lang="en-US" altLang="zh-CN" sz="2400" b="1" baseline="-25000">
              <a:latin typeface="Times New Roman" pitchFamily="18" charset="0"/>
              <a:cs typeface="Times New Roman" pitchFamily="18" charset="0"/>
            </a:endParaRPr>
          </a:p>
        </p:txBody>
      </p:sp>
      <p:grpSp>
        <p:nvGrpSpPr>
          <p:cNvPr id="3" name="Group 49"/>
          <p:cNvGrpSpPr>
            <a:grpSpLocks/>
          </p:cNvGrpSpPr>
          <p:nvPr/>
        </p:nvGrpSpPr>
        <p:grpSpPr bwMode="auto">
          <a:xfrm>
            <a:off x="5588000" y="2114550"/>
            <a:ext cx="914400" cy="4191000"/>
            <a:chOff x="2640" y="816"/>
            <a:chExt cx="432" cy="2640"/>
          </a:xfrm>
        </p:grpSpPr>
        <p:sp>
          <p:nvSpPr>
            <p:cNvPr id="28716" name="Line 44"/>
            <p:cNvSpPr>
              <a:spLocks noChangeShapeType="1"/>
            </p:cNvSpPr>
            <p:nvPr/>
          </p:nvSpPr>
          <p:spPr bwMode="auto">
            <a:xfrm>
              <a:off x="2640" y="81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8717" name="Line 45"/>
            <p:cNvSpPr>
              <a:spLocks noChangeShapeType="1"/>
            </p:cNvSpPr>
            <p:nvPr/>
          </p:nvSpPr>
          <p:spPr bwMode="auto">
            <a:xfrm>
              <a:off x="2640" y="129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8718" name="Line 46"/>
            <p:cNvSpPr>
              <a:spLocks noChangeShapeType="1"/>
            </p:cNvSpPr>
            <p:nvPr/>
          </p:nvSpPr>
          <p:spPr bwMode="auto">
            <a:xfrm>
              <a:off x="2640" y="2208"/>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8719" name="Line 47"/>
            <p:cNvSpPr>
              <a:spLocks noChangeShapeType="1"/>
            </p:cNvSpPr>
            <p:nvPr/>
          </p:nvSpPr>
          <p:spPr bwMode="auto">
            <a:xfrm>
              <a:off x="2640" y="345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sp>
        <p:nvSpPr>
          <p:cNvPr id="28723" name="Text Box 51"/>
          <p:cNvSpPr txBox="1">
            <a:spLocks noChangeArrowheads="1"/>
          </p:cNvSpPr>
          <p:nvPr/>
        </p:nvSpPr>
        <p:spPr bwMode="auto">
          <a:xfrm>
            <a:off x="2351618" y="2900363"/>
            <a:ext cx="558464"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0V</a:t>
            </a:r>
          </a:p>
        </p:txBody>
      </p:sp>
      <p:sp>
        <p:nvSpPr>
          <p:cNvPr id="28724" name="Text Box 52"/>
          <p:cNvSpPr txBox="1">
            <a:spLocks noChangeArrowheads="1"/>
          </p:cNvSpPr>
          <p:nvPr/>
        </p:nvSpPr>
        <p:spPr bwMode="auto">
          <a:xfrm>
            <a:off x="624418" y="3789363"/>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0</a:t>
            </a:r>
          </a:p>
        </p:txBody>
      </p:sp>
      <p:sp>
        <p:nvSpPr>
          <p:cNvPr id="28725" name="Text Box 53"/>
          <p:cNvSpPr txBox="1">
            <a:spLocks noChangeArrowheads="1"/>
          </p:cNvSpPr>
          <p:nvPr/>
        </p:nvSpPr>
        <p:spPr bwMode="auto">
          <a:xfrm>
            <a:off x="912285" y="1412875"/>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1</a:t>
            </a:r>
          </a:p>
        </p:txBody>
      </p:sp>
      <p:sp>
        <p:nvSpPr>
          <p:cNvPr id="28726" name="Text Box 54"/>
          <p:cNvSpPr txBox="1">
            <a:spLocks noChangeArrowheads="1"/>
          </p:cNvSpPr>
          <p:nvPr/>
        </p:nvSpPr>
        <p:spPr bwMode="auto">
          <a:xfrm>
            <a:off x="3983567" y="1484313"/>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0</a:t>
            </a:r>
          </a:p>
        </p:txBody>
      </p:sp>
      <p:sp>
        <p:nvSpPr>
          <p:cNvPr id="28727" name="Text Box 55"/>
          <p:cNvSpPr txBox="1">
            <a:spLocks noChangeArrowheads="1"/>
          </p:cNvSpPr>
          <p:nvPr/>
        </p:nvSpPr>
        <p:spPr bwMode="auto">
          <a:xfrm>
            <a:off x="4559301" y="2565400"/>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1</a:t>
            </a:r>
          </a:p>
        </p:txBody>
      </p:sp>
      <p:sp>
        <p:nvSpPr>
          <p:cNvPr id="28728" name="Rectangle 56"/>
          <p:cNvSpPr>
            <a:spLocks noGrp="1" noChangeArrowheads="1"/>
          </p:cNvSpPr>
          <p:nvPr>
            <p:ph type="title"/>
          </p:nvPr>
        </p:nvSpPr>
        <p:spPr>
          <a:xfrm>
            <a:off x="719667" y="404813"/>
            <a:ext cx="10945284" cy="647700"/>
          </a:xfrm>
        </p:spPr>
        <p:txBody>
          <a:bodyPr/>
          <a:lstStyle/>
          <a:p>
            <a:r>
              <a:rPr lang="en-US" altLang="zh-CN" sz="2800" b="1">
                <a:latin typeface="Times New Roman" pitchFamily="18" charset="0"/>
              </a:rPr>
              <a:t>2</a:t>
            </a:r>
            <a:r>
              <a:rPr lang="zh-CN" altLang="en-US" sz="2800" b="1">
                <a:latin typeface="Times New Roman" pitchFamily="18" charset="0"/>
              </a:rPr>
              <a:t>、或非门组成的微分型单稳态触发器的工作原理</a:t>
            </a:r>
          </a:p>
        </p:txBody>
      </p:sp>
      <p:sp>
        <p:nvSpPr>
          <p:cNvPr id="28732" name="Rectangle 60"/>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28733" name="Rectangle 61"/>
          <p:cNvSpPr>
            <a:spLocks noChangeArrowheads="1"/>
          </p:cNvSpPr>
          <p:nvPr/>
        </p:nvSpPr>
        <p:spPr bwMode="auto">
          <a:xfrm>
            <a:off x="431800" y="5876925"/>
            <a:ext cx="60960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电容两端电压相等， </a:t>
            </a:r>
            <a:r>
              <a:rPr kumimoji="1" lang="en-US" altLang="zh-CN" sz="2400" b="1" i="1">
                <a:latin typeface="Monotype Corsiva" pitchFamily="66" charset="0"/>
              </a:rPr>
              <a:t>v</a:t>
            </a:r>
            <a:r>
              <a:rPr kumimoji="1" lang="en-US" altLang="zh-CN" sz="2400" b="1" baseline="-25000">
                <a:latin typeface="Times New Roman" pitchFamily="18" charset="0"/>
              </a:rPr>
              <a:t>C</a:t>
            </a:r>
            <a:r>
              <a:rPr kumimoji="1" lang="en-US" altLang="zh-CN" sz="2400" b="1">
                <a:latin typeface="Times New Roman" pitchFamily="18" charset="0"/>
              </a:rPr>
              <a:t>=0V</a:t>
            </a:r>
          </a:p>
        </p:txBody>
      </p:sp>
      <p:sp>
        <p:nvSpPr>
          <p:cNvPr id="28734" name="Rectangle 62"/>
          <p:cNvSpPr>
            <a:spLocks noChangeArrowheads="1"/>
          </p:cNvSpPr>
          <p:nvPr/>
        </p:nvSpPr>
        <p:spPr bwMode="auto">
          <a:xfrm>
            <a:off x="527051" y="6308725"/>
            <a:ext cx="4224867"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CC3300"/>
                </a:solidFill>
                <a:latin typeface="Times New Roman" pitchFamily="18" charset="0"/>
              </a:rPr>
              <a:t>电路处于稳态</a:t>
            </a:r>
          </a:p>
        </p:txBody>
      </p:sp>
      <p:grpSp>
        <p:nvGrpSpPr>
          <p:cNvPr id="4" name="Group 63"/>
          <p:cNvGrpSpPr>
            <a:grpSpLocks/>
          </p:cNvGrpSpPr>
          <p:nvPr/>
        </p:nvGrpSpPr>
        <p:grpSpPr bwMode="auto">
          <a:xfrm>
            <a:off x="334434" y="1052513"/>
            <a:ext cx="4364566" cy="3390900"/>
            <a:chOff x="96" y="981"/>
            <a:chExt cx="2062" cy="2136"/>
          </a:xfrm>
        </p:grpSpPr>
        <p:sp>
          <p:nvSpPr>
            <p:cNvPr id="28736" name="Rectangle 64"/>
            <p:cNvSpPr>
              <a:spLocks noChangeArrowheads="1"/>
            </p:cNvSpPr>
            <p:nvPr/>
          </p:nvSpPr>
          <p:spPr bwMode="auto">
            <a:xfrm>
              <a:off x="384" y="1653"/>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28737" name="Oval 65"/>
            <p:cNvSpPr>
              <a:spLocks noChangeArrowheads="1"/>
            </p:cNvSpPr>
            <p:nvPr/>
          </p:nvSpPr>
          <p:spPr bwMode="auto">
            <a:xfrm>
              <a:off x="576" y="1440"/>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8738" name="Line 66"/>
            <p:cNvSpPr>
              <a:spLocks noChangeShapeType="1"/>
            </p:cNvSpPr>
            <p:nvPr/>
          </p:nvSpPr>
          <p:spPr bwMode="auto">
            <a:xfrm>
              <a:off x="480" y="1941"/>
              <a:ext cx="0" cy="1035"/>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739" name="Line 67"/>
            <p:cNvSpPr>
              <a:spLocks noChangeShapeType="1"/>
            </p:cNvSpPr>
            <p:nvPr/>
          </p:nvSpPr>
          <p:spPr bwMode="auto">
            <a:xfrm flipV="1">
              <a:off x="624" y="1125"/>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40" name="Rectangle 68"/>
            <p:cNvSpPr>
              <a:spLocks noChangeArrowheads="1"/>
            </p:cNvSpPr>
            <p:nvPr/>
          </p:nvSpPr>
          <p:spPr bwMode="auto">
            <a:xfrm>
              <a:off x="1440" y="1653"/>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28741" name="Oval 69"/>
            <p:cNvSpPr>
              <a:spLocks noChangeArrowheads="1"/>
            </p:cNvSpPr>
            <p:nvPr/>
          </p:nvSpPr>
          <p:spPr bwMode="auto">
            <a:xfrm>
              <a:off x="1632" y="1440"/>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8742" name="Line 70"/>
            <p:cNvSpPr>
              <a:spLocks noChangeShapeType="1"/>
            </p:cNvSpPr>
            <p:nvPr/>
          </p:nvSpPr>
          <p:spPr bwMode="auto">
            <a:xfrm flipV="1">
              <a:off x="1680" y="1125"/>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43" name="Line 71"/>
            <p:cNvSpPr>
              <a:spLocks noChangeShapeType="1"/>
            </p:cNvSpPr>
            <p:nvPr/>
          </p:nvSpPr>
          <p:spPr bwMode="auto">
            <a:xfrm>
              <a:off x="624" y="1365"/>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44" name="Line 72"/>
            <p:cNvSpPr>
              <a:spLocks noChangeShapeType="1"/>
            </p:cNvSpPr>
            <p:nvPr/>
          </p:nvSpPr>
          <p:spPr bwMode="auto">
            <a:xfrm>
              <a:off x="1392" y="1989"/>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745" name="Line 73"/>
            <p:cNvSpPr>
              <a:spLocks noChangeShapeType="1"/>
            </p:cNvSpPr>
            <p:nvPr/>
          </p:nvSpPr>
          <p:spPr bwMode="auto">
            <a:xfrm>
              <a:off x="1440" y="1989"/>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46" name="Line 74"/>
            <p:cNvSpPr>
              <a:spLocks noChangeShapeType="1"/>
            </p:cNvSpPr>
            <p:nvPr/>
          </p:nvSpPr>
          <p:spPr bwMode="auto">
            <a:xfrm>
              <a:off x="1440" y="2133"/>
              <a:ext cx="351"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747" name="Rectangle 75"/>
            <p:cNvSpPr>
              <a:spLocks noChangeArrowheads="1"/>
            </p:cNvSpPr>
            <p:nvPr/>
          </p:nvSpPr>
          <p:spPr bwMode="auto">
            <a:xfrm>
              <a:off x="1565" y="2256"/>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28748" name="Line 76"/>
            <p:cNvSpPr>
              <a:spLocks noChangeShapeType="1"/>
            </p:cNvSpPr>
            <p:nvPr/>
          </p:nvSpPr>
          <p:spPr bwMode="auto">
            <a:xfrm>
              <a:off x="1610" y="1941"/>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49" name="Line 77"/>
            <p:cNvSpPr>
              <a:spLocks noChangeShapeType="1"/>
            </p:cNvSpPr>
            <p:nvPr/>
          </p:nvSpPr>
          <p:spPr bwMode="auto">
            <a:xfrm>
              <a:off x="1610" y="2517"/>
              <a:ext cx="0" cy="323"/>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750" name="Line 78"/>
            <p:cNvSpPr>
              <a:spLocks noChangeShapeType="1"/>
            </p:cNvSpPr>
            <p:nvPr/>
          </p:nvSpPr>
          <p:spPr bwMode="auto">
            <a:xfrm flipH="1">
              <a:off x="1392" y="1365"/>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51" name="Line 79"/>
            <p:cNvSpPr>
              <a:spLocks noChangeShapeType="1"/>
            </p:cNvSpPr>
            <p:nvPr/>
          </p:nvSpPr>
          <p:spPr bwMode="auto">
            <a:xfrm>
              <a:off x="768" y="1941"/>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52" name="Line 80"/>
            <p:cNvSpPr>
              <a:spLocks noChangeShapeType="1"/>
            </p:cNvSpPr>
            <p:nvPr/>
          </p:nvSpPr>
          <p:spPr bwMode="auto">
            <a:xfrm>
              <a:off x="768" y="2133"/>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53" name="Line 81"/>
            <p:cNvSpPr>
              <a:spLocks noChangeShapeType="1"/>
            </p:cNvSpPr>
            <p:nvPr/>
          </p:nvSpPr>
          <p:spPr bwMode="auto">
            <a:xfrm flipH="1">
              <a:off x="960" y="1365"/>
              <a:ext cx="432"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54" name="Line 82"/>
            <p:cNvSpPr>
              <a:spLocks noChangeShapeType="1"/>
            </p:cNvSpPr>
            <p:nvPr/>
          </p:nvSpPr>
          <p:spPr bwMode="auto">
            <a:xfrm>
              <a:off x="912" y="1365"/>
              <a:ext cx="336"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55" name="Line 83"/>
            <p:cNvSpPr>
              <a:spLocks noChangeShapeType="1"/>
            </p:cNvSpPr>
            <p:nvPr/>
          </p:nvSpPr>
          <p:spPr bwMode="auto">
            <a:xfrm>
              <a:off x="1248" y="2133"/>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8756" name="Text Box 84"/>
            <p:cNvSpPr txBox="1">
              <a:spLocks noChangeArrowheads="1"/>
            </p:cNvSpPr>
            <p:nvPr/>
          </p:nvSpPr>
          <p:spPr bwMode="auto">
            <a:xfrm>
              <a:off x="615" y="1007"/>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8757" name="Text Box 85"/>
            <p:cNvSpPr txBox="1">
              <a:spLocks noChangeArrowheads="1"/>
            </p:cNvSpPr>
            <p:nvPr/>
          </p:nvSpPr>
          <p:spPr bwMode="auto">
            <a:xfrm>
              <a:off x="1680" y="981"/>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28758" name="Text Box 86"/>
            <p:cNvSpPr txBox="1">
              <a:spLocks noChangeArrowheads="1"/>
            </p:cNvSpPr>
            <p:nvPr/>
          </p:nvSpPr>
          <p:spPr bwMode="auto">
            <a:xfrm>
              <a:off x="1911" y="1631"/>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sp>
          <p:nvSpPr>
            <p:cNvPr id="28759" name="Text Box 87"/>
            <p:cNvSpPr txBox="1">
              <a:spLocks noChangeArrowheads="1"/>
            </p:cNvSpPr>
            <p:nvPr/>
          </p:nvSpPr>
          <p:spPr bwMode="auto">
            <a:xfrm>
              <a:off x="96" y="1653"/>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28760" name="Text Box 88"/>
            <p:cNvSpPr txBox="1">
              <a:spLocks noChangeArrowheads="1"/>
            </p:cNvSpPr>
            <p:nvPr/>
          </p:nvSpPr>
          <p:spPr bwMode="auto">
            <a:xfrm>
              <a:off x="431" y="2659"/>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8761" name="Text Box 89"/>
            <p:cNvSpPr txBox="1">
              <a:spLocks noChangeArrowheads="1"/>
            </p:cNvSpPr>
            <p:nvPr/>
          </p:nvSpPr>
          <p:spPr bwMode="auto">
            <a:xfrm>
              <a:off x="1474" y="2825"/>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8762" name="Text Box 90"/>
            <p:cNvSpPr txBox="1">
              <a:spLocks noChangeArrowheads="1"/>
            </p:cNvSpPr>
            <p:nvPr/>
          </p:nvSpPr>
          <p:spPr bwMode="auto">
            <a:xfrm>
              <a:off x="1882" y="1872"/>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sp>
          <p:nvSpPr>
            <p:cNvPr id="28763" name="Line 91"/>
            <p:cNvSpPr>
              <a:spLocks noChangeShapeType="1"/>
            </p:cNvSpPr>
            <p:nvPr/>
          </p:nvSpPr>
          <p:spPr bwMode="auto">
            <a:xfrm>
              <a:off x="1791" y="1933"/>
              <a:ext cx="0" cy="227"/>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8764" name="Line 92"/>
            <p:cNvSpPr>
              <a:spLocks noChangeShapeType="1"/>
            </p:cNvSpPr>
            <p:nvPr/>
          </p:nvSpPr>
          <p:spPr bwMode="auto">
            <a:xfrm>
              <a:off x="1791" y="2115"/>
              <a:ext cx="182" cy="0"/>
            </a:xfrm>
            <a:prstGeom prst="line">
              <a:avLst/>
            </a:prstGeom>
            <a:noFill/>
            <a:ln w="38100">
              <a:solidFill>
                <a:srgbClr val="FF00FF"/>
              </a:solidFill>
              <a:prstDash val="sysDot"/>
              <a:round/>
              <a:headEnd/>
              <a:tailEnd/>
            </a:ln>
            <a:effectLst/>
          </p:spPr>
          <p:txBody>
            <a:bodyPr lIns="90000" tIns="46800" rIns="90000" bIns="46800">
              <a:spAutoFit/>
            </a:bodyPr>
            <a:lstStyle/>
            <a:p>
              <a:endParaRPr lang="zh-CN" altLang="en-US"/>
            </a:p>
          </p:txBody>
        </p:sp>
        <p:sp>
          <p:nvSpPr>
            <p:cNvPr id="28765" name="AutoShape 93"/>
            <p:cNvSpPr>
              <a:spLocks noChangeArrowheads="1"/>
            </p:cNvSpPr>
            <p:nvPr/>
          </p:nvSpPr>
          <p:spPr bwMode="auto">
            <a:xfrm flipV="1">
              <a:off x="1882" y="2223"/>
              <a:ext cx="182" cy="465"/>
            </a:xfrm>
            <a:prstGeom prst="triangle">
              <a:avLst>
                <a:gd name="adj" fmla="val 50000"/>
              </a:avLst>
            </a:prstGeom>
            <a:noFill/>
            <a:ln w="28575">
              <a:solidFill>
                <a:srgbClr val="FF00FF"/>
              </a:solidFill>
              <a:miter lim="800000"/>
              <a:headEnd/>
              <a:tailEnd/>
            </a:ln>
            <a:effectLst/>
          </p:spPr>
          <p:txBody>
            <a:bodyPr lIns="90000" tIns="46800" rIns="90000" bIns="46800" anchor="ctr">
              <a:spAutoFit/>
            </a:bodyPr>
            <a:lstStyle/>
            <a:p>
              <a:endParaRPr lang="zh-CN" altLang="en-US"/>
            </a:p>
          </p:txBody>
        </p:sp>
        <p:sp>
          <p:nvSpPr>
            <p:cNvPr id="28766" name="Line 94"/>
            <p:cNvSpPr>
              <a:spLocks noChangeShapeType="1"/>
            </p:cNvSpPr>
            <p:nvPr/>
          </p:nvSpPr>
          <p:spPr bwMode="auto">
            <a:xfrm>
              <a:off x="1973" y="2115"/>
              <a:ext cx="0" cy="272"/>
            </a:xfrm>
            <a:prstGeom prst="line">
              <a:avLst/>
            </a:prstGeom>
            <a:noFill/>
            <a:ln w="38100">
              <a:solidFill>
                <a:srgbClr val="FF00FF"/>
              </a:solidFill>
              <a:prstDash val="sysDot"/>
              <a:round/>
              <a:headEnd/>
              <a:tailEnd/>
            </a:ln>
            <a:effectLst/>
          </p:spPr>
          <p:txBody>
            <a:bodyPr wrap="none" lIns="90000" tIns="46800" rIns="90000" bIns="46800">
              <a:spAutoFit/>
            </a:bodyPr>
            <a:lstStyle/>
            <a:p>
              <a:endParaRPr lang="zh-CN" altLang="en-US"/>
            </a:p>
          </p:txBody>
        </p:sp>
        <p:sp>
          <p:nvSpPr>
            <p:cNvPr id="28767" name="Line 95"/>
            <p:cNvSpPr>
              <a:spLocks noChangeShapeType="1"/>
            </p:cNvSpPr>
            <p:nvPr/>
          </p:nvSpPr>
          <p:spPr bwMode="auto">
            <a:xfrm>
              <a:off x="1882" y="2523"/>
              <a:ext cx="182" cy="0"/>
            </a:xfrm>
            <a:prstGeom prst="line">
              <a:avLst/>
            </a:prstGeom>
            <a:noFill/>
            <a:ln w="28575">
              <a:solidFill>
                <a:srgbClr val="FF00FF"/>
              </a:solidFill>
              <a:round/>
              <a:headEnd/>
              <a:tailEnd/>
            </a:ln>
            <a:effectLst/>
          </p:spPr>
          <p:txBody>
            <a:bodyPr wrap="none" lIns="90000" tIns="46800" rIns="90000" bIns="46800">
              <a:spAutoFit/>
            </a:bodyPr>
            <a:lstStyle/>
            <a:p>
              <a:endParaRPr lang="zh-CN" altLang="en-US"/>
            </a:p>
          </p:txBody>
        </p:sp>
        <p:sp>
          <p:nvSpPr>
            <p:cNvPr id="28768" name="Line 96"/>
            <p:cNvSpPr>
              <a:spLocks noChangeShapeType="1"/>
            </p:cNvSpPr>
            <p:nvPr/>
          </p:nvSpPr>
          <p:spPr bwMode="auto">
            <a:xfrm>
              <a:off x="1973" y="2523"/>
              <a:ext cx="0" cy="181"/>
            </a:xfrm>
            <a:prstGeom prst="line">
              <a:avLst/>
            </a:prstGeom>
            <a:noFill/>
            <a:ln w="38100">
              <a:solidFill>
                <a:srgbClr val="FF00FF"/>
              </a:solidFill>
              <a:prstDash val="sysDot"/>
              <a:round/>
              <a:headEnd/>
              <a:tailEnd/>
            </a:ln>
            <a:effectLst/>
          </p:spPr>
          <p:txBody>
            <a:bodyPr wrap="none" lIns="90000" tIns="46800" rIns="90000" bIns="46800">
              <a:spAutoFit/>
            </a:bodyPr>
            <a:lstStyle/>
            <a:p>
              <a:endParaRPr lang="zh-CN" altLang="en-US"/>
            </a:p>
          </p:txBody>
        </p:sp>
        <p:sp>
          <p:nvSpPr>
            <p:cNvPr id="28769" name="Line 97"/>
            <p:cNvSpPr>
              <a:spLocks noChangeShapeType="1"/>
            </p:cNvSpPr>
            <p:nvPr/>
          </p:nvSpPr>
          <p:spPr bwMode="auto">
            <a:xfrm flipH="1">
              <a:off x="1610" y="2704"/>
              <a:ext cx="363" cy="0"/>
            </a:xfrm>
            <a:prstGeom prst="line">
              <a:avLst/>
            </a:prstGeom>
            <a:noFill/>
            <a:ln w="38100">
              <a:solidFill>
                <a:srgbClr val="FF00FF"/>
              </a:solidFill>
              <a:prstDash val="sysDot"/>
              <a:round/>
              <a:headEnd/>
              <a:tailEnd/>
            </a:ln>
            <a:effectLst/>
          </p:spPr>
          <p:txBody>
            <a:bodyPr lIns="90000" tIns="46800" rIns="90000" bIns="46800">
              <a:spAutoFit/>
            </a:bodyPr>
            <a:lstStyle/>
            <a:p>
              <a:endParaRPr lang="zh-CN" altLang="en-US"/>
            </a:p>
          </p:txBody>
        </p:sp>
        <p:sp>
          <p:nvSpPr>
            <p:cNvPr id="28770" name="Text Box 98"/>
            <p:cNvSpPr txBox="1">
              <a:spLocks noChangeArrowheads="1"/>
            </p:cNvSpPr>
            <p:nvPr/>
          </p:nvSpPr>
          <p:spPr bwMode="auto">
            <a:xfrm>
              <a:off x="1629" y="2251"/>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28771" name="Text Box 99"/>
            <p:cNvSpPr txBox="1">
              <a:spLocks noChangeArrowheads="1"/>
            </p:cNvSpPr>
            <p:nvPr/>
          </p:nvSpPr>
          <p:spPr bwMode="auto">
            <a:xfrm>
              <a:off x="1292" y="2235"/>
              <a:ext cx="19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grpSp>
      <p:grpSp>
        <p:nvGrpSpPr>
          <p:cNvPr id="5" name="Group 106"/>
          <p:cNvGrpSpPr>
            <a:grpSpLocks/>
          </p:cNvGrpSpPr>
          <p:nvPr/>
        </p:nvGrpSpPr>
        <p:grpSpPr bwMode="auto">
          <a:xfrm>
            <a:off x="1773767" y="1627188"/>
            <a:ext cx="1924051" cy="1223962"/>
            <a:chOff x="838" y="1071"/>
            <a:chExt cx="909" cy="771"/>
          </a:xfrm>
        </p:grpSpPr>
        <p:sp>
          <p:nvSpPr>
            <p:cNvPr id="28779" name="Line 107"/>
            <p:cNvSpPr>
              <a:spLocks noChangeShapeType="1"/>
            </p:cNvSpPr>
            <p:nvPr/>
          </p:nvSpPr>
          <p:spPr bwMode="auto">
            <a:xfrm flipH="1">
              <a:off x="1475" y="1071"/>
              <a:ext cx="272"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28780" name="Line 108"/>
            <p:cNvSpPr>
              <a:spLocks noChangeShapeType="1"/>
            </p:cNvSpPr>
            <p:nvPr/>
          </p:nvSpPr>
          <p:spPr bwMode="auto">
            <a:xfrm flipH="1">
              <a:off x="1020" y="1071"/>
              <a:ext cx="455" cy="771"/>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28781" name="Line 109"/>
            <p:cNvSpPr>
              <a:spLocks noChangeShapeType="1"/>
            </p:cNvSpPr>
            <p:nvPr/>
          </p:nvSpPr>
          <p:spPr bwMode="auto">
            <a:xfrm flipH="1">
              <a:off x="838" y="1842"/>
              <a:ext cx="18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8782" name="Line 110"/>
            <p:cNvSpPr>
              <a:spLocks noChangeShapeType="1"/>
            </p:cNvSpPr>
            <p:nvPr/>
          </p:nvSpPr>
          <p:spPr bwMode="auto">
            <a:xfrm flipV="1">
              <a:off x="840" y="1661"/>
              <a:ext cx="0" cy="181"/>
            </a:xfrm>
            <a:prstGeom prst="line">
              <a:avLst/>
            </a:prstGeom>
            <a:noFill/>
            <a:ln w="57150">
              <a:solidFill>
                <a:srgbClr val="CC3300"/>
              </a:solidFill>
              <a:round/>
              <a:headEnd/>
              <a:tailEnd type="triangle" w="med" len="med"/>
            </a:ln>
            <a:effectLst/>
          </p:spPr>
          <p:txBody>
            <a:bodyPr lIns="90000" tIns="46800" rIns="90000" bIns="46800">
              <a:spAutoFit/>
            </a:bodyPr>
            <a:lstStyle/>
            <a:p>
              <a:endParaRPr lang="zh-CN" altLang="en-US"/>
            </a:p>
          </p:txBody>
        </p:sp>
      </p:grpSp>
      <p:sp>
        <p:nvSpPr>
          <p:cNvPr id="28783" name="Text Box 111"/>
          <p:cNvSpPr txBox="1">
            <a:spLocks noChangeArrowheads="1"/>
          </p:cNvSpPr>
          <p:nvPr/>
        </p:nvSpPr>
        <p:spPr bwMode="auto">
          <a:xfrm>
            <a:off x="3134785" y="2492376"/>
            <a:ext cx="313204" cy="371513"/>
          </a:xfrm>
          <a:prstGeom prst="rect">
            <a:avLst/>
          </a:prstGeom>
          <a:noFill/>
          <a:ln w="28575">
            <a:noFill/>
            <a:miter lim="800000"/>
            <a:headEnd/>
            <a:tailEnd/>
          </a:ln>
          <a:effectLst/>
        </p:spPr>
        <p:txBody>
          <a:bodyPr wrap="none" lIns="90000" tIns="46800" rIns="90000" bIns="46800">
            <a:spAutoFit/>
          </a:bodyPr>
          <a:lstStyle/>
          <a:p>
            <a:r>
              <a:rPr kumimoji="1" lang="en-US" altLang="zh-CN" b="1">
                <a:solidFill>
                  <a:srgbClr val="0033CC"/>
                </a:solidFill>
                <a:latin typeface="Times New Roman" pitchFamily="18" charset="0"/>
              </a:rPr>
              <a:t>+</a:t>
            </a:r>
          </a:p>
        </p:txBody>
      </p:sp>
      <p:sp>
        <p:nvSpPr>
          <p:cNvPr id="28784" name="Text Box 112"/>
          <p:cNvSpPr txBox="1">
            <a:spLocks noChangeArrowheads="1"/>
          </p:cNvSpPr>
          <p:nvPr/>
        </p:nvSpPr>
        <p:spPr bwMode="auto">
          <a:xfrm>
            <a:off x="2544234" y="2560639"/>
            <a:ext cx="439842" cy="402291"/>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0033CC"/>
                </a:solidFill>
                <a:latin typeface="Times New Roman" pitchFamily="18" charset="0"/>
              </a:rPr>
              <a:t>－</a:t>
            </a:r>
          </a:p>
        </p:txBody>
      </p:sp>
      <p:sp>
        <p:nvSpPr>
          <p:cNvPr id="28786" name="Rectangle 114"/>
          <p:cNvSpPr>
            <a:spLocks noChangeArrowheads="1"/>
          </p:cNvSpPr>
          <p:nvPr/>
        </p:nvSpPr>
        <p:spPr bwMode="auto">
          <a:xfrm>
            <a:off x="2063750" y="5300664"/>
            <a:ext cx="1581180" cy="537712"/>
          </a:xfrm>
          <a:prstGeom prst="rect">
            <a:avLst/>
          </a:prstGeom>
          <a:noFill/>
          <a:ln w="28575">
            <a:noFill/>
            <a:miter lim="800000"/>
            <a:headEnd/>
            <a:tailEnd/>
          </a:ln>
          <a:effectLst/>
        </p:spPr>
        <p:txBody>
          <a:bodyPr wrap="none" lIns="90000" tIns="46800" rIns="90000" bIns="46800">
            <a:spAutoFit/>
          </a:bodyPr>
          <a:lstStyle/>
          <a:p>
            <a:pPr>
              <a:lnSpc>
                <a:spcPct val="120000"/>
              </a:lnSpc>
            </a:pPr>
            <a:r>
              <a:rPr kumimoji="1" lang="en-US" altLang="zh-CN" sz="2400" b="1">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O1</a:t>
            </a:r>
            <a:r>
              <a:rPr kumimoji="1" lang="en-US" altLang="zh-CN" sz="2400" b="1">
                <a:latin typeface="Times New Roman" pitchFamily="18" charset="0"/>
              </a:rPr>
              <a:t>=V</a:t>
            </a:r>
            <a:r>
              <a:rPr kumimoji="1" lang="en-US" altLang="zh-CN" sz="2400" b="1" baseline="-25000">
                <a:latin typeface="Times New Roman" pitchFamily="18" charset="0"/>
              </a:rPr>
              <a:t>DD</a:t>
            </a:r>
          </a:p>
        </p:txBody>
      </p:sp>
      <p:sp>
        <p:nvSpPr>
          <p:cNvPr id="28787" name="Rectangle 115"/>
          <p:cNvSpPr>
            <a:spLocks noChangeArrowheads="1"/>
          </p:cNvSpPr>
          <p:nvPr/>
        </p:nvSpPr>
        <p:spPr bwMode="auto">
          <a:xfrm>
            <a:off x="3348567" y="2708276"/>
            <a:ext cx="29717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714"/>
                                        </p:tgtEl>
                                        <p:attrNameLst>
                                          <p:attrName>style.visibility</p:attrName>
                                        </p:attrNameLst>
                                      </p:cBhvr>
                                      <p:to>
                                        <p:strVal val="visible"/>
                                      </p:to>
                                    </p:set>
                                    <p:animEffect transition="in" filter="wipe(left)">
                                      <p:cBhvr>
                                        <p:cTn id="12" dur="500"/>
                                        <p:tgtEl>
                                          <p:spTgt spid="287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87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28727"/>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grpId="0" nodeType="afterEffect">
                                  <p:stCondLst>
                                    <p:cond delay="2000"/>
                                  </p:stCondLst>
                                  <p:childTnLst>
                                    <p:set>
                                      <p:cBhvr>
                                        <p:cTn id="23" dur="1" fill="hold">
                                          <p:stCondLst>
                                            <p:cond delay="499"/>
                                          </p:stCondLst>
                                        </p:cTn>
                                        <p:tgtEl>
                                          <p:spTgt spid="2872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8715">
                                            <p:txEl>
                                              <p:pRg st="0" end="0"/>
                                            </p:txEl>
                                          </p:spTgt>
                                        </p:tgtEl>
                                        <p:attrNameLst>
                                          <p:attrName>style.visibility</p:attrName>
                                        </p:attrNameLst>
                                      </p:cBhvr>
                                      <p:to>
                                        <p:strVal val="visible"/>
                                      </p:to>
                                    </p:set>
                                    <p:animEffect transition="in" filter="wipe(left)">
                                      <p:cBhvr>
                                        <p:cTn id="28" dur="500"/>
                                        <p:tgtEl>
                                          <p:spTgt spid="2871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strips(down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8786"/>
                                        </p:tgtEl>
                                        <p:attrNameLst>
                                          <p:attrName>style.visibility</p:attrName>
                                        </p:attrNameLst>
                                      </p:cBhvr>
                                      <p:to>
                                        <p:strVal val="visible"/>
                                      </p:to>
                                    </p:set>
                                    <p:animEffect transition="in" filter="wipe(left)">
                                      <p:cBhvr>
                                        <p:cTn id="38" dur="500"/>
                                        <p:tgtEl>
                                          <p:spTgt spid="28786"/>
                                        </p:tgtEl>
                                      </p:cBhvr>
                                    </p:animEffect>
                                  </p:childTnLst>
                                </p:cTn>
                              </p:par>
                            </p:childTnLst>
                          </p:cTn>
                        </p:par>
                        <p:par>
                          <p:cTn id="39" fill="hold">
                            <p:stCondLst>
                              <p:cond delay="500"/>
                            </p:stCondLst>
                            <p:childTnLst>
                              <p:par>
                                <p:cTn id="40" presetID="1" presetClass="entr" presetSubtype="0" fill="hold" grpId="0" nodeType="afterEffect">
                                  <p:stCondLst>
                                    <p:cond delay="0"/>
                                  </p:stCondLst>
                                  <p:childTnLst>
                                    <p:set>
                                      <p:cBhvr>
                                        <p:cTn id="41" dur="1" fill="hold">
                                          <p:stCondLst>
                                            <p:cond delay="499"/>
                                          </p:stCondLst>
                                        </p:cTn>
                                        <p:tgtEl>
                                          <p:spTgt spid="2872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8733"/>
                                        </p:tgtEl>
                                        <p:attrNameLst>
                                          <p:attrName>style.visibility</p:attrName>
                                        </p:attrNameLst>
                                      </p:cBhvr>
                                      <p:to>
                                        <p:strVal val="visible"/>
                                      </p:to>
                                    </p:set>
                                    <p:animEffect transition="in" filter="blinds(horizontal)">
                                      <p:cBhvr>
                                        <p:cTn id="46" dur="500"/>
                                        <p:tgtEl>
                                          <p:spTgt spid="28733"/>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287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left)">
                                      <p:cBhvr>
                                        <p:cTn id="55" dur="500"/>
                                        <p:tgtEl>
                                          <p:spTgt spid="3"/>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28734"/>
                                        </p:tgtEl>
                                        <p:attrNameLst>
                                          <p:attrName>style.visibility</p:attrName>
                                        </p:attrNameLst>
                                      </p:cBhvr>
                                      <p:to>
                                        <p:strVal val="visible"/>
                                      </p:to>
                                    </p:set>
                                    <p:animEffect transition="in" filter="blinds(horizontal)">
                                      <p:cBhvr>
                                        <p:cTn id="60" dur="500"/>
                                        <p:tgtEl>
                                          <p:spTgt spid="28734"/>
                                        </p:tgtEl>
                                      </p:cBhvr>
                                    </p:animEffect>
                                  </p:childTnLst>
                                </p:cTn>
                              </p:par>
                            </p:childTnLst>
                          </p:cTn>
                        </p:par>
                        <p:par>
                          <p:cTn id="61" fill="hold">
                            <p:stCondLst>
                              <p:cond delay="500"/>
                            </p:stCondLst>
                            <p:childTnLst>
                              <p:par>
                                <p:cTn id="62" presetID="2" presetClass="entr" presetSubtype="4" fill="hold" grpId="0" nodeType="afterEffect">
                                  <p:stCondLst>
                                    <p:cond delay="0"/>
                                  </p:stCondLst>
                                  <p:childTnLst>
                                    <p:set>
                                      <p:cBhvr>
                                        <p:cTn id="63" dur="1" fill="hold">
                                          <p:stCondLst>
                                            <p:cond delay="0"/>
                                          </p:stCondLst>
                                        </p:cTn>
                                        <p:tgtEl>
                                          <p:spTgt spid="28732"/>
                                        </p:tgtEl>
                                        <p:attrNameLst>
                                          <p:attrName>style.visibility</p:attrName>
                                        </p:attrNameLst>
                                      </p:cBhvr>
                                      <p:to>
                                        <p:strVal val="visible"/>
                                      </p:to>
                                    </p:set>
                                    <p:anim calcmode="lin" valueType="num">
                                      <p:cBhvr additive="base">
                                        <p:cTn id="64" dur="500" fill="hold"/>
                                        <p:tgtEl>
                                          <p:spTgt spid="28732"/>
                                        </p:tgtEl>
                                        <p:attrNameLst>
                                          <p:attrName>ppt_x</p:attrName>
                                        </p:attrNameLst>
                                      </p:cBhvr>
                                      <p:tavLst>
                                        <p:tav tm="0">
                                          <p:val>
                                            <p:strVal val="#ppt_x"/>
                                          </p:val>
                                        </p:tav>
                                        <p:tav tm="100000">
                                          <p:val>
                                            <p:strVal val="#ppt_x"/>
                                          </p:val>
                                        </p:tav>
                                      </p:tavLst>
                                    </p:anim>
                                    <p:anim calcmode="lin" valueType="num">
                                      <p:cBhvr additive="base">
                                        <p:cTn id="65" dur="500" fill="hold"/>
                                        <p:tgtEl>
                                          <p:spTgt spid="287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14" grpId="0" autoUpdateAnimBg="0"/>
      <p:bldP spid="28715" grpId="0" build="p" autoUpdateAnimBg="0"/>
      <p:bldP spid="28723" grpId="0" autoUpdateAnimBg="0"/>
      <p:bldP spid="28724" grpId="0" autoUpdateAnimBg="0"/>
      <p:bldP spid="28725" grpId="0" autoUpdateAnimBg="0"/>
      <p:bldP spid="28726" grpId="0" autoUpdateAnimBg="0"/>
      <p:bldP spid="28727" grpId="0" autoUpdateAnimBg="0"/>
      <p:bldP spid="28732" grpId="0" autoUpdateAnimBg="0"/>
      <p:bldP spid="28733" grpId="0"/>
      <p:bldP spid="28734" grpId="0"/>
      <p:bldP spid="2878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灯片编号占位符 2"/>
          <p:cNvSpPr>
            <a:spLocks noGrp="1"/>
          </p:cNvSpPr>
          <p:nvPr>
            <p:ph type="sldNum" sz="quarter" idx="11"/>
          </p:nvPr>
        </p:nvSpPr>
        <p:spPr/>
        <p:txBody>
          <a:bodyPr/>
          <a:lstStyle/>
          <a:p>
            <a:fld id="{13B61B1C-61C9-4B67-836C-6D486BBC4569}" type="slidenum">
              <a:rPr lang="en-US" altLang="zh-CN"/>
              <a:pPr/>
              <a:t>60</a:t>
            </a:fld>
            <a:endParaRPr lang="en-US" altLang="zh-CN"/>
          </a:p>
        </p:txBody>
      </p:sp>
      <p:grpSp>
        <p:nvGrpSpPr>
          <p:cNvPr id="2" name="Group 2"/>
          <p:cNvGrpSpPr>
            <a:grpSpLocks/>
          </p:cNvGrpSpPr>
          <p:nvPr/>
        </p:nvGrpSpPr>
        <p:grpSpPr bwMode="auto">
          <a:xfrm>
            <a:off x="1775885" y="812801"/>
            <a:ext cx="8640233" cy="4824413"/>
            <a:chOff x="839" y="573"/>
            <a:chExt cx="4082" cy="3039"/>
          </a:xfrm>
        </p:grpSpPr>
        <p:sp>
          <p:nvSpPr>
            <p:cNvPr id="343043" name="Line 3"/>
            <p:cNvSpPr>
              <a:spLocks noChangeShapeType="1"/>
            </p:cNvSpPr>
            <p:nvPr/>
          </p:nvSpPr>
          <p:spPr bwMode="auto">
            <a:xfrm>
              <a:off x="839" y="573"/>
              <a:ext cx="408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43044" name="Line 4"/>
            <p:cNvSpPr>
              <a:spLocks noChangeShapeType="1"/>
            </p:cNvSpPr>
            <p:nvPr/>
          </p:nvSpPr>
          <p:spPr bwMode="auto">
            <a:xfrm>
              <a:off x="839" y="890"/>
              <a:ext cx="408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43045" name="Line 5"/>
            <p:cNvSpPr>
              <a:spLocks noChangeShapeType="1"/>
            </p:cNvSpPr>
            <p:nvPr/>
          </p:nvSpPr>
          <p:spPr bwMode="auto">
            <a:xfrm>
              <a:off x="839" y="1208"/>
              <a:ext cx="408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43046" name="Line 6"/>
            <p:cNvSpPr>
              <a:spLocks noChangeShapeType="1"/>
            </p:cNvSpPr>
            <p:nvPr/>
          </p:nvSpPr>
          <p:spPr bwMode="auto">
            <a:xfrm>
              <a:off x="1292" y="890"/>
              <a:ext cx="0" cy="2722"/>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43047" name="Line 7"/>
            <p:cNvSpPr>
              <a:spLocks noChangeShapeType="1"/>
            </p:cNvSpPr>
            <p:nvPr/>
          </p:nvSpPr>
          <p:spPr bwMode="auto">
            <a:xfrm>
              <a:off x="2154" y="890"/>
              <a:ext cx="0" cy="2722"/>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43048" name="Line 8"/>
            <p:cNvSpPr>
              <a:spLocks noChangeShapeType="1"/>
            </p:cNvSpPr>
            <p:nvPr/>
          </p:nvSpPr>
          <p:spPr bwMode="auto">
            <a:xfrm>
              <a:off x="3061" y="573"/>
              <a:ext cx="0" cy="3039"/>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43049" name="Line 9"/>
            <p:cNvSpPr>
              <a:spLocks noChangeShapeType="1"/>
            </p:cNvSpPr>
            <p:nvPr/>
          </p:nvSpPr>
          <p:spPr bwMode="auto">
            <a:xfrm>
              <a:off x="4014" y="890"/>
              <a:ext cx="0" cy="2722"/>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43050" name="Text Box 10"/>
            <p:cNvSpPr txBox="1">
              <a:spLocks noChangeArrowheads="1"/>
            </p:cNvSpPr>
            <p:nvPr/>
          </p:nvSpPr>
          <p:spPr bwMode="auto">
            <a:xfrm>
              <a:off x="1598" y="585"/>
              <a:ext cx="1101"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输    入</a:t>
              </a:r>
            </a:p>
          </p:txBody>
        </p:sp>
        <p:sp>
          <p:nvSpPr>
            <p:cNvPr id="343051" name="Text Box 11"/>
            <p:cNvSpPr txBox="1">
              <a:spLocks noChangeArrowheads="1"/>
            </p:cNvSpPr>
            <p:nvPr/>
          </p:nvSpPr>
          <p:spPr bwMode="auto">
            <a:xfrm>
              <a:off x="3684" y="573"/>
              <a:ext cx="1101"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输    出</a:t>
              </a:r>
            </a:p>
          </p:txBody>
        </p:sp>
        <p:grpSp>
          <p:nvGrpSpPr>
            <p:cNvPr id="3" name="Group 12"/>
            <p:cNvGrpSpPr>
              <a:grpSpLocks/>
            </p:cNvGrpSpPr>
            <p:nvPr/>
          </p:nvGrpSpPr>
          <p:grpSpPr bwMode="auto">
            <a:xfrm>
              <a:off x="947" y="920"/>
              <a:ext cx="261" cy="292"/>
              <a:chOff x="385" y="2205"/>
              <a:chExt cx="261" cy="292"/>
            </a:xfrm>
          </p:grpSpPr>
          <p:sp>
            <p:nvSpPr>
              <p:cNvPr id="343053" name="Text Box 13"/>
              <p:cNvSpPr txBox="1">
                <a:spLocks noChangeArrowheads="1"/>
              </p:cNvSpPr>
              <p:nvPr/>
            </p:nvSpPr>
            <p:spPr bwMode="auto">
              <a:xfrm>
                <a:off x="385" y="2205"/>
                <a:ext cx="26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2000">
                    <a:latin typeface="Times New Roman" pitchFamily="18" charset="0"/>
                  </a:rPr>
                  <a:t>D</a:t>
                </a:r>
              </a:p>
            </p:txBody>
          </p:sp>
          <p:sp>
            <p:nvSpPr>
              <p:cNvPr id="343054" name="Line 14"/>
              <p:cNvSpPr>
                <a:spLocks noChangeShapeType="1"/>
              </p:cNvSpPr>
              <p:nvPr/>
            </p:nvSpPr>
            <p:spPr bwMode="auto">
              <a:xfrm>
                <a:off x="431" y="2251"/>
                <a:ext cx="13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sp>
          <p:nvSpPr>
            <p:cNvPr id="343055" name="Rectangle 15"/>
            <p:cNvSpPr>
              <a:spLocks noChangeArrowheads="1"/>
            </p:cNvSpPr>
            <p:nvPr/>
          </p:nvSpPr>
          <p:spPr bwMode="auto">
            <a:xfrm>
              <a:off x="1565" y="890"/>
              <a:ext cx="313"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Monotype Corsiva" pitchFamily="66" charset="0"/>
                </a:rPr>
                <a:t>v</a:t>
              </a:r>
              <a:r>
                <a:rPr kumimoji="1" lang="en-US" altLang="zh-CN" sz="2400" b="1" baseline="-22000">
                  <a:latin typeface="Times New Roman" pitchFamily="18" charset="0"/>
                </a:rPr>
                <a:t>I1</a:t>
              </a:r>
            </a:p>
          </p:txBody>
        </p:sp>
        <p:sp>
          <p:nvSpPr>
            <p:cNvPr id="343056" name="Rectangle 16"/>
            <p:cNvSpPr>
              <a:spLocks noChangeArrowheads="1"/>
            </p:cNvSpPr>
            <p:nvPr/>
          </p:nvSpPr>
          <p:spPr bwMode="auto">
            <a:xfrm>
              <a:off x="2381" y="890"/>
              <a:ext cx="499"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Monotype Corsiva" pitchFamily="66" charset="0"/>
                </a:rPr>
                <a:t>v</a:t>
              </a:r>
              <a:r>
                <a:rPr kumimoji="1" lang="en-US" altLang="zh-CN" sz="2400" b="1" baseline="-22000">
                  <a:latin typeface="Times New Roman" pitchFamily="18" charset="0"/>
                </a:rPr>
                <a:t>I2</a:t>
              </a:r>
            </a:p>
          </p:txBody>
        </p:sp>
        <p:sp>
          <p:nvSpPr>
            <p:cNvPr id="343057" name="Rectangle 17"/>
            <p:cNvSpPr>
              <a:spLocks noChangeArrowheads="1"/>
            </p:cNvSpPr>
            <p:nvPr/>
          </p:nvSpPr>
          <p:spPr bwMode="auto">
            <a:xfrm>
              <a:off x="3379" y="890"/>
              <a:ext cx="299"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Monotype Corsiva" pitchFamily="66" charset="0"/>
                </a:rPr>
                <a:t>v</a:t>
              </a:r>
              <a:r>
                <a:rPr kumimoji="1" lang="en-US" altLang="zh-CN" sz="2400" b="1" baseline="-22000">
                  <a:latin typeface="Times New Roman" pitchFamily="18" charset="0"/>
                </a:rPr>
                <a:t>O</a:t>
              </a:r>
            </a:p>
          </p:txBody>
        </p:sp>
        <p:sp>
          <p:nvSpPr>
            <p:cNvPr id="343058" name="Rectangle 18"/>
            <p:cNvSpPr>
              <a:spLocks noChangeArrowheads="1"/>
            </p:cNvSpPr>
            <p:nvPr/>
          </p:nvSpPr>
          <p:spPr bwMode="auto">
            <a:xfrm>
              <a:off x="4105" y="890"/>
              <a:ext cx="720"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T</a:t>
              </a:r>
              <a:r>
                <a:rPr kumimoji="1" lang="en-US" altLang="zh-CN" sz="2400" b="1" baseline="-22000">
                  <a:latin typeface="Times New Roman" pitchFamily="18" charset="0"/>
                </a:rPr>
                <a:t>D</a:t>
              </a:r>
              <a:r>
                <a:rPr kumimoji="1" lang="zh-CN" altLang="en-US" sz="2400" b="1">
                  <a:latin typeface="Times New Roman" pitchFamily="18" charset="0"/>
                </a:rPr>
                <a:t>状态</a:t>
              </a:r>
              <a:endParaRPr kumimoji="1" lang="zh-CN" altLang="en-US" sz="2400" b="1" baseline="-22000">
                <a:latin typeface="Times New Roman" pitchFamily="18" charset="0"/>
              </a:endParaRPr>
            </a:p>
          </p:txBody>
        </p:sp>
        <p:sp>
          <p:nvSpPr>
            <p:cNvPr id="343059" name="Text Box 19"/>
            <p:cNvSpPr txBox="1">
              <a:spLocks noChangeArrowheads="1"/>
            </p:cNvSpPr>
            <p:nvPr/>
          </p:nvSpPr>
          <p:spPr bwMode="auto">
            <a:xfrm>
              <a:off x="975" y="1253"/>
              <a:ext cx="210"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0</a:t>
              </a:r>
            </a:p>
          </p:txBody>
        </p:sp>
        <p:sp>
          <p:nvSpPr>
            <p:cNvPr id="343060" name="Text Box 20"/>
            <p:cNvSpPr txBox="1">
              <a:spLocks noChangeArrowheads="1"/>
            </p:cNvSpPr>
            <p:nvPr/>
          </p:nvSpPr>
          <p:spPr bwMode="auto">
            <a:xfrm>
              <a:off x="1565" y="1240"/>
              <a:ext cx="30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a:t>
              </a:r>
            </a:p>
          </p:txBody>
        </p:sp>
        <p:sp>
          <p:nvSpPr>
            <p:cNvPr id="343061" name="Text Box 21"/>
            <p:cNvSpPr txBox="1">
              <a:spLocks noChangeArrowheads="1"/>
            </p:cNvSpPr>
            <p:nvPr/>
          </p:nvSpPr>
          <p:spPr bwMode="auto">
            <a:xfrm>
              <a:off x="2381" y="1253"/>
              <a:ext cx="30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a:t>
              </a:r>
            </a:p>
          </p:txBody>
        </p:sp>
        <p:sp>
          <p:nvSpPr>
            <p:cNvPr id="343062" name="Rectangle 22"/>
            <p:cNvSpPr>
              <a:spLocks noChangeArrowheads="1"/>
            </p:cNvSpPr>
            <p:nvPr/>
          </p:nvSpPr>
          <p:spPr bwMode="auto">
            <a:xfrm>
              <a:off x="3198" y="1253"/>
              <a:ext cx="693"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低电平</a:t>
              </a:r>
            </a:p>
          </p:txBody>
        </p:sp>
        <p:sp>
          <p:nvSpPr>
            <p:cNvPr id="343063" name="Rectangle 23"/>
            <p:cNvSpPr>
              <a:spLocks noChangeArrowheads="1"/>
            </p:cNvSpPr>
            <p:nvPr/>
          </p:nvSpPr>
          <p:spPr bwMode="auto">
            <a:xfrm>
              <a:off x="4195" y="1237"/>
              <a:ext cx="500"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导通</a:t>
              </a:r>
            </a:p>
          </p:txBody>
        </p:sp>
        <p:sp>
          <p:nvSpPr>
            <p:cNvPr id="343064" name="Text Box 24"/>
            <p:cNvSpPr txBox="1">
              <a:spLocks noChangeArrowheads="1"/>
            </p:cNvSpPr>
            <p:nvPr/>
          </p:nvSpPr>
          <p:spPr bwMode="auto">
            <a:xfrm>
              <a:off x="975" y="1645"/>
              <a:ext cx="210"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1</a:t>
              </a:r>
            </a:p>
          </p:txBody>
        </p:sp>
        <p:sp>
          <p:nvSpPr>
            <p:cNvPr id="343065" name="Rectangle 25"/>
            <p:cNvSpPr>
              <a:spLocks noChangeArrowheads="1"/>
            </p:cNvSpPr>
            <p:nvPr/>
          </p:nvSpPr>
          <p:spPr bwMode="auto">
            <a:xfrm>
              <a:off x="3198" y="1645"/>
              <a:ext cx="693"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低电平</a:t>
              </a:r>
            </a:p>
          </p:txBody>
        </p:sp>
        <p:sp>
          <p:nvSpPr>
            <p:cNvPr id="343066" name="Rectangle 26"/>
            <p:cNvSpPr>
              <a:spLocks noChangeArrowheads="1"/>
            </p:cNvSpPr>
            <p:nvPr/>
          </p:nvSpPr>
          <p:spPr bwMode="auto">
            <a:xfrm>
              <a:off x="4195" y="1629"/>
              <a:ext cx="500"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导通</a:t>
              </a:r>
            </a:p>
          </p:txBody>
        </p:sp>
        <p:sp>
          <p:nvSpPr>
            <p:cNvPr id="343067" name="Text Box 27"/>
            <p:cNvSpPr txBox="1">
              <a:spLocks noChangeArrowheads="1"/>
            </p:cNvSpPr>
            <p:nvPr/>
          </p:nvSpPr>
          <p:spPr bwMode="auto">
            <a:xfrm>
              <a:off x="975" y="2160"/>
              <a:ext cx="210"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1</a:t>
              </a:r>
            </a:p>
          </p:txBody>
        </p:sp>
        <p:sp>
          <p:nvSpPr>
            <p:cNvPr id="343068" name="Rectangle 28"/>
            <p:cNvSpPr>
              <a:spLocks noChangeArrowheads="1"/>
            </p:cNvSpPr>
            <p:nvPr/>
          </p:nvSpPr>
          <p:spPr bwMode="auto">
            <a:xfrm>
              <a:off x="3287" y="2176"/>
              <a:ext cx="500"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不变</a:t>
              </a:r>
            </a:p>
          </p:txBody>
        </p:sp>
        <p:sp>
          <p:nvSpPr>
            <p:cNvPr id="343069" name="Rectangle 29"/>
            <p:cNvSpPr>
              <a:spLocks noChangeArrowheads="1"/>
            </p:cNvSpPr>
            <p:nvPr/>
          </p:nvSpPr>
          <p:spPr bwMode="auto">
            <a:xfrm>
              <a:off x="4195" y="2160"/>
              <a:ext cx="500"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不变</a:t>
              </a:r>
            </a:p>
          </p:txBody>
        </p:sp>
        <p:sp>
          <p:nvSpPr>
            <p:cNvPr id="343070" name="Text Box 30"/>
            <p:cNvSpPr txBox="1">
              <a:spLocks noChangeArrowheads="1"/>
            </p:cNvSpPr>
            <p:nvPr/>
          </p:nvSpPr>
          <p:spPr bwMode="auto">
            <a:xfrm>
              <a:off x="946" y="2688"/>
              <a:ext cx="210"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1</a:t>
              </a:r>
            </a:p>
          </p:txBody>
        </p:sp>
        <p:sp>
          <p:nvSpPr>
            <p:cNvPr id="343071" name="Rectangle 31"/>
            <p:cNvSpPr>
              <a:spLocks noChangeArrowheads="1"/>
            </p:cNvSpPr>
            <p:nvPr/>
          </p:nvSpPr>
          <p:spPr bwMode="auto">
            <a:xfrm>
              <a:off x="3198" y="2688"/>
              <a:ext cx="693"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高电平</a:t>
              </a:r>
            </a:p>
          </p:txBody>
        </p:sp>
        <p:sp>
          <p:nvSpPr>
            <p:cNvPr id="343072" name="Rectangle 32"/>
            <p:cNvSpPr>
              <a:spLocks noChangeArrowheads="1"/>
            </p:cNvSpPr>
            <p:nvPr/>
          </p:nvSpPr>
          <p:spPr bwMode="auto">
            <a:xfrm>
              <a:off x="4195" y="2672"/>
              <a:ext cx="500"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截止</a:t>
              </a:r>
            </a:p>
          </p:txBody>
        </p:sp>
        <p:grpSp>
          <p:nvGrpSpPr>
            <p:cNvPr id="4" name="Group 33"/>
            <p:cNvGrpSpPr>
              <a:grpSpLocks/>
            </p:cNvGrpSpPr>
            <p:nvPr/>
          </p:nvGrpSpPr>
          <p:grpSpPr bwMode="auto">
            <a:xfrm>
              <a:off x="1338" y="1480"/>
              <a:ext cx="771" cy="544"/>
              <a:chOff x="385" y="3566"/>
              <a:chExt cx="771" cy="544"/>
            </a:xfrm>
          </p:grpSpPr>
          <p:sp>
            <p:nvSpPr>
              <p:cNvPr id="343074" name="Text Box 34"/>
              <p:cNvSpPr txBox="1">
                <a:spLocks noChangeArrowheads="1"/>
              </p:cNvSpPr>
              <p:nvPr/>
            </p:nvSpPr>
            <p:spPr bwMode="auto">
              <a:xfrm>
                <a:off x="385" y="3702"/>
                <a:ext cx="771"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a:t>
                </a:r>
              </a:p>
            </p:txBody>
          </p:sp>
          <p:graphicFrame>
            <p:nvGraphicFramePr>
              <p:cNvPr id="343075" name="Object 35"/>
              <p:cNvGraphicFramePr>
                <a:graphicFrameLocks noChangeAspect="1"/>
              </p:cNvGraphicFramePr>
              <p:nvPr/>
            </p:nvGraphicFramePr>
            <p:xfrm>
              <a:off x="612" y="3566"/>
              <a:ext cx="509" cy="544"/>
            </p:xfrm>
            <a:graphic>
              <a:graphicData uri="http://schemas.openxmlformats.org/presentationml/2006/ole">
                <p:oleObj spid="_x0000_s107529" name="公式" r:id="rId3" imgW="368280" imgH="393480" progId="Equation.3">
                  <p:embed/>
                </p:oleObj>
              </a:graphicData>
            </a:graphic>
          </p:graphicFrame>
        </p:grpSp>
        <p:grpSp>
          <p:nvGrpSpPr>
            <p:cNvPr id="5" name="Group 36"/>
            <p:cNvGrpSpPr>
              <a:grpSpLocks/>
            </p:cNvGrpSpPr>
            <p:nvPr/>
          </p:nvGrpSpPr>
          <p:grpSpPr bwMode="auto">
            <a:xfrm>
              <a:off x="2245" y="1480"/>
              <a:ext cx="771" cy="544"/>
              <a:chOff x="385" y="3566"/>
              <a:chExt cx="771" cy="544"/>
            </a:xfrm>
          </p:grpSpPr>
          <p:sp>
            <p:nvSpPr>
              <p:cNvPr id="343077" name="Text Box 37"/>
              <p:cNvSpPr txBox="1">
                <a:spLocks noChangeArrowheads="1"/>
              </p:cNvSpPr>
              <p:nvPr/>
            </p:nvSpPr>
            <p:spPr bwMode="auto">
              <a:xfrm>
                <a:off x="385" y="3702"/>
                <a:ext cx="771"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a:t>
                </a:r>
              </a:p>
            </p:txBody>
          </p:sp>
          <p:graphicFrame>
            <p:nvGraphicFramePr>
              <p:cNvPr id="343078" name="Object 38"/>
              <p:cNvGraphicFramePr>
                <a:graphicFrameLocks noChangeAspect="1"/>
              </p:cNvGraphicFramePr>
              <p:nvPr/>
            </p:nvGraphicFramePr>
            <p:xfrm>
              <a:off x="621" y="3566"/>
              <a:ext cx="491" cy="544"/>
            </p:xfrm>
            <a:graphic>
              <a:graphicData uri="http://schemas.openxmlformats.org/presentationml/2006/ole">
                <p:oleObj spid="_x0000_s107528" name="公式" r:id="rId4" imgW="355320" imgH="393480" progId="Equation.3">
                  <p:embed/>
                </p:oleObj>
              </a:graphicData>
            </a:graphic>
          </p:graphicFrame>
        </p:grpSp>
        <p:grpSp>
          <p:nvGrpSpPr>
            <p:cNvPr id="6" name="Group 39"/>
            <p:cNvGrpSpPr>
              <a:grpSpLocks/>
            </p:cNvGrpSpPr>
            <p:nvPr/>
          </p:nvGrpSpPr>
          <p:grpSpPr bwMode="auto">
            <a:xfrm>
              <a:off x="1338" y="2024"/>
              <a:ext cx="771" cy="544"/>
              <a:chOff x="385" y="3566"/>
              <a:chExt cx="771" cy="544"/>
            </a:xfrm>
          </p:grpSpPr>
          <p:sp>
            <p:nvSpPr>
              <p:cNvPr id="343080" name="Text Box 40"/>
              <p:cNvSpPr txBox="1">
                <a:spLocks noChangeArrowheads="1"/>
              </p:cNvSpPr>
              <p:nvPr/>
            </p:nvSpPr>
            <p:spPr bwMode="auto">
              <a:xfrm>
                <a:off x="385" y="3702"/>
                <a:ext cx="771" cy="292"/>
              </a:xfrm>
              <a:prstGeom prst="rect">
                <a:avLst/>
              </a:prstGeom>
              <a:noFill/>
              <a:ln w="28575">
                <a:noFill/>
                <a:miter lim="800000"/>
                <a:headEnd/>
                <a:tailEnd/>
              </a:ln>
              <a:effectLst/>
            </p:spPr>
            <p:txBody>
              <a:bodyPr lIns="90000" tIns="46800" rIns="90000" bIns="46800">
                <a:spAutoFit/>
              </a:bodyPr>
              <a:lstStyle/>
              <a:p>
                <a:r>
                  <a:rPr kumimoji="1" lang="zh-CN" altLang="zh-CN" sz="2400" b="1">
                    <a:latin typeface="Times New Roman" pitchFamily="18" charset="0"/>
                  </a:rPr>
                  <a:t>＜</a:t>
                </a:r>
                <a:endParaRPr kumimoji="1" lang="zh-CN" altLang="en-US" sz="2400" b="1">
                  <a:latin typeface="Times New Roman" pitchFamily="18" charset="0"/>
                </a:endParaRPr>
              </a:p>
            </p:txBody>
          </p:sp>
          <p:graphicFrame>
            <p:nvGraphicFramePr>
              <p:cNvPr id="343081" name="Object 41"/>
              <p:cNvGraphicFramePr>
                <a:graphicFrameLocks noChangeAspect="1"/>
              </p:cNvGraphicFramePr>
              <p:nvPr/>
            </p:nvGraphicFramePr>
            <p:xfrm>
              <a:off x="612" y="3566"/>
              <a:ext cx="509" cy="544"/>
            </p:xfrm>
            <a:graphic>
              <a:graphicData uri="http://schemas.openxmlformats.org/presentationml/2006/ole">
                <p:oleObj spid="_x0000_s107527" name="公式" r:id="rId5" imgW="368280" imgH="393480" progId="Equation.3">
                  <p:embed/>
                </p:oleObj>
              </a:graphicData>
            </a:graphic>
          </p:graphicFrame>
        </p:grpSp>
        <p:grpSp>
          <p:nvGrpSpPr>
            <p:cNvPr id="7" name="Group 42"/>
            <p:cNvGrpSpPr>
              <a:grpSpLocks/>
            </p:cNvGrpSpPr>
            <p:nvPr/>
          </p:nvGrpSpPr>
          <p:grpSpPr bwMode="auto">
            <a:xfrm>
              <a:off x="2245" y="2024"/>
              <a:ext cx="771" cy="544"/>
              <a:chOff x="2018" y="3612"/>
              <a:chExt cx="771" cy="544"/>
            </a:xfrm>
          </p:grpSpPr>
          <p:sp>
            <p:nvSpPr>
              <p:cNvPr id="343083" name="Text Box 43"/>
              <p:cNvSpPr txBox="1">
                <a:spLocks noChangeArrowheads="1"/>
              </p:cNvSpPr>
              <p:nvPr/>
            </p:nvSpPr>
            <p:spPr bwMode="auto">
              <a:xfrm>
                <a:off x="2018" y="3748"/>
                <a:ext cx="771"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a:t>
                </a:r>
              </a:p>
            </p:txBody>
          </p:sp>
          <p:graphicFrame>
            <p:nvGraphicFramePr>
              <p:cNvPr id="343084" name="Object 44"/>
              <p:cNvGraphicFramePr>
                <a:graphicFrameLocks noChangeAspect="1"/>
              </p:cNvGraphicFramePr>
              <p:nvPr/>
            </p:nvGraphicFramePr>
            <p:xfrm>
              <a:off x="2254" y="3612"/>
              <a:ext cx="491" cy="544"/>
            </p:xfrm>
            <a:graphic>
              <a:graphicData uri="http://schemas.openxmlformats.org/presentationml/2006/ole">
                <p:oleObj spid="_x0000_s107526" name="公式" r:id="rId6" imgW="355320" imgH="393480" progId="Equation.3">
                  <p:embed/>
                </p:oleObj>
              </a:graphicData>
            </a:graphic>
          </p:graphicFrame>
        </p:grpSp>
        <p:grpSp>
          <p:nvGrpSpPr>
            <p:cNvPr id="8" name="Group 45"/>
            <p:cNvGrpSpPr>
              <a:grpSpLocks/>
            </p:cNvGrpSpPr>
            <p:nvPr/>
          </p:nvGrpSpPr>
          <p:grpSpPr bwMode="auto">
            <a:xfrm>
              <a:off x="1338" y="2568"/>
              <a:ext cx="771" cy="544"/>
              <a:chOff x="385" y="3566"/>
              <a:chExt cx="771" cy="544"/>
            </a:xfrm>
          </p:grpSpPr>
          <p:sp>
            <p:nvSpPr>
              <p:cNvPr id="343086" name="Text Box 46"/>
              <p:cNvSpPr txBox="1">
                <a:spLocks noChangeArrowheads="1"/>
              </p:cNvSpPr>
              <p:nvPr/>
            </p:nvSpPr>
            <p:spPr bwMode="auto">
              <a:xfrm>
                <a:off x="385" y="3702"/>
                <a:ext cx="771" cy="292"/>
              </a:xfrm>
              <a:prstGeom prst="rect">
                <a:avLst/>
              </a:prstGeom>
              <a:noFill/>
              <a:ln w="28575">
                <a:noFill/>
                <a:miter lim="800000"/>
                <a:headEnd/>
                <a:tailEnd/>
              </a:ln>
              <a:effectLst/>
            </p:spPr>
            <p:txBody>
              <a:bodyPr lIns="90000" tIns="46800" rIns="90000" bIns="46800">
                <a:spAutoFit/>
              </a:bodyPr>
              <a:lstStyle/>
              <a:p>
                <a:r>
                  <a:rPr kumimoji="1" lang="zh-CN" altLang="zh-CN" sz="2400" b="1">
                    <a:latin typeface="Times New Roman" pitchFamily="18" charset="0"/>
                  </a:rPr>
                  <a:t>＜</a:t>
                </a:r>
                <a:endParaRPr kumimoji="1" lang="zh-CN" altLang="en-US" sz="2400" b="1">
                  <a:latin typeface="Times New Roman" pitchFamily="18" charset="0"/>
                </a:endParaRPr>
              </a:p>
            </p:txBody>
          </p:sp>
          <p:graphicFrame>
            <p:nvGraphicFramePr>
              <p:cNvPr id="343087" name="Object 47"/>
              <p:cNvGraphicFramePr>
                <a:graphicFrameLocks noChangeAspect="1"/>
              </p:cNvGraphicFramePr>
              <p:nvPr/>
            </p:nvGraphicFramePr>
            <p:xfrm>
              <a:off x="612" y="3566"/>
              <a:ext cx="509" cy="544"/>
            </p:xfrm>
            <a:graphic>
              <a:graphicData uri="http://schemas.openxmlformats.org/presentationml/2006/ole">
                <p:oleObj spid="_x0000_s107525" name="公式" r:id="rId7" imgW="368280" imgH="393480" progId="Equation.3">
                  <p:embed/>
                </p:oleObj>
              </a:graphicData>
            </a:graphic>
          </p:graphicFrame>
        </p:grpSp>
        <p:grpSp>
          <p:nvGrpSpPr>
            <p:cNvPr id="9" name="Group 48"/>
            <p:cNvGrpSpPr>
              <a:grpSpLocks/>
            </p:cNvGrpSpPr>
            <p:nvPr/>
          </p:nvGrpSpPr>
          <p:grpSpPr bwMode="auto">
            <a:xfrm>
              <a:off x="2245" y="2568"/>
              <a:ext cx="771" cy="544"/>
              <a:chOff x="2018" y="3612"/>
              <a:chExt cx="771" cy="544"/>
            </a:xfrm>
          </p:grpSpPr>
          <p:sp>
            <p:nvSpPr>
              <p:cNvPr id="343089" name="Text Box 49"/>
              <p:cNvSpPr txBox="1">
                <a:spLocks noChangeArrowheads="1"/>
              </p:cNvSpPr>
              <p:nvPr/>
            </p:nvSpPr>
            <p:spPr bwMode="auto">
              <a:xfrm>
                <a:off x="2018" y="3748"/>
                <a:ext cx="771" cy="292"/>
              </a:xfrm>
              <a:prstGeom prst="rect">
                <a:avLst/>
              </a:prstGeom>
              <a:noFill/>
              <a:ln w="28575">
                <a:noFill/>
                <a:miter lim="800000"/>
                <a:headEnd/>
                <a:tailEnd/>
              </a:ln>
              <a:effectLst/>
            </p:spPr>
            <p:txBody>
              <a:bodyPr lIns="90000" tIns="46800" rIns="90000" bIns="46800">
                <a:spAutoFit/>
              </a:bodyPr>
              <a:lstStyle/>
              <a:p>
                <a:r>
                  <a:rPr kumimoji="1" lang="zh-CN" altLang="zh-CN" sz="2400" b="1">
                    <a:latin typeface="Times New Roman" pitchFamily="18" charset="0"/>
                  </a:rPr>
                  <a:t>＜</a:t>
                </a:r>
                <a:endParaRPr kumimoji="1" lang="zh-CN" altLang="en-US" sz="2400" b="1">
                  <a:latin typeface="Times New Roman" pitchFamily="18" charset="0"/>
                </a:endParaRPr>
              </a:p>
            </p:txBody>
          </p:sp>
          <p:graphicFrame>
            <p:nvGraphicFramePr>
              <p:cNvPr id="343090" name="Object 50"/>
              <p:cNvGraphicFramePr>
                <a:graphicFrameLocks noChangeAspect="1"/>
              </p:cNvGraphicFramePr>
              <p:nvPr/>
            </p:nvGraphicFramePr>
            <p:xfrm>
              <a:off x="2254" y="3612"/>
              <a:ext cx="491" cy="544"/>
            </p:xfrm>
            <a:graphic>
              <a:graphicData uri="http://schemas.openxmlformats.org/presentationml/2006/ole">
                <p:oleObj spid="_x0000_s107524" name="公式" r:id="rId8" imgW="355320" imgH="393480" progId="Equation.3">
                  <p:embed/>
                </p:oleObj>
              </a:graphicData>
            </a:graphic>
          </p:graphicFrame>
        </p:grpSp>
        <p:sp>
          <p:nvSpPr>
            <p:cNvPr id="343091" name="Text Box 51"/>
            <p:cNvSpPr txBox="1">
              <a:spLocks noChangeArrowheads="1"/>
            </p:cNvSpPr>
            <p:nvPr/>
          </p:nvSpPr>
          <p:spPr bwMode="auto">
            <a:xfrm>
              <a:off x="930" y="3203"/>
              <a:ext cx="210"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1</a:t>
              </a:r>
            </a:p>
          </p:txBody>
        </p:sp>
        <p:sp>
          <p:nvSpPr>
            <p:cNvPr id="343092" name="Rectangle 52"/>
            <p:cNvSpPr>
              <a:spLocks noChangeArrowheads="1"/>
            </p:cNvSpPr>
            <p:nvPr/>
          </p:nvSpPr>
          <p:spPr bwMode="auto">
            <a:xfrm>
              <a:off x="3198" y="3187"/>
              <a:ext cx="693"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高电平</a:t>
              </a:r>
            </a:p>
          </p:txBody>
        </p:sp>
        <p:sp>
          <p:nvSpPr>
            <p:cNvPr id="343093" name="Rectangle 53"/>
            <p:cNvSpPr>
              <a:spLocks noChangeArrowheads="1"/>
            </p:cNvSpPr>
            <p:nvPr/>
          </p:nvSpPr>
          <p:spPr bwMode="auto">
            <a:xfrm>
              <a:off x="4195" y="3171"/>
              <a:ext cx="500" cy="292"/>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截止</a:t>
              </a:r>
            </a:p>
          </p:txBody>
        </p:sp>
        <p:grpSp>
          <p:nvGrpSpPr>
            <p:cNvPr id="10" name="Group 54"/>
            <p:cNvGrpSpPr>
              <a:grpSpLocks/>
            </p:cNvGrpSpPr>
            <p:nvPr/>
          </p:nvGrpSpPr>
          <p:grpSpPr bwMode="auto">
            <a:xfrm>
              <a:off x="1338" y="3067"/>
              <a:ext cx="771" cy="544"/>
              <a:chOff x="385" y="3566"/>
              <a:chExt cx="771" cy="544"/>
            </a:xfrm>
          </p:grpSpPr>
          <p:sp>
            <p:nvSpPr>
              <p:cNvPr id="343095" name="Text Box 55"/>
              <p:cNvSpPr txBox="1">
                <a:spLocks noChangeArrowheads="1"/>
              </p:cNvSpPr>
              <p:nvPr/>
            </p:nvSpPr>
            <p:spPr bwMode="auto">
              <a:xfrm>
                <a:off x="385" y="3702"/>
                <a:ext cx="771" cy="292"/>
              </a:xfrm>
              <a:prstGeom prst="rect">
                <a:avLst/>
              </a:prstGeom>
              <a:noFill/>
              <a:ln w="28575">
                <a:noFill/>
                <a:miter lim="800000"/>
                <a:headEnd/>
                <a:tailEnd/>
              </a:ln>
              <a:effectLst/>
            </p:spPr>
            <p:txBody>
              <a:bodyPr lIns="90000" tIns="46800" rIns="90000" bIns="46800">
                <a:spAutoFit/>
              </a:bodyPr>
              <a:lstStyle/>
              <a:p>
                <a:r>
                  <a:rPr kumimoji="1" lang="zh-CN" altLang="zh-CN" sz="2400" b="1">
                    <a:latin typeface="Times New Roman" pitchFamily="18" charset="0"/>
                  </a:rPr>
                  <a:t>＞</a:t>
                </a:r>
                <a:endParaRPr kumimoji="1" lang="zh-CN" altLang="en-US" sz="2400" b="1">
                  <a:latin typeface="Times New Roman" pitchFamily="18" charset="0"/>
                </a:endParaRPr>
              </a:p>
            </p:txBody>
          </p:sp>
          <p:graphicFrame>
            <p:nvGraphicFramePr>
              <p:cNvPr id="343096" name="Object 56"/>
              <p:cNvGraphicFramePr>
                <a:graphicFrameLocks noChangeAspect="1"/>
              </p:cNvGraphicFramePr>
              <p:nvPr/>
            </p:nvGraphicFramePr>
            <p:xfrm>
              <a:off x="612" y="3566"/>
              <a:ext cx="509" cy="544"/>
            </p:xfrm>
            <a:graphic>
              <a:graphicData uri="http://schemas.openxmlformats.org/presentationml/2006/ole">
                <p:oleObj spid="_x0000_s107523" name="公式" r:id="rId9" imgW="368280" imgH="393480" progId="Equation.3">
                  <p:embed/>
                </p:oleObj>
              </a:graphicData>
            </a:graphic>
          </p:graphicFrame>
        </p:grpSp>
        <p:grpSp>
          <p:nvGrpSpPr>
            <p:cNvPr id="11" name="Group 57"/>
            <p:cNvGrpSpPr>
              <a:grpSpLocks/>
            </p:cNvGrpSpPr>
            <p:nvPr/>
          </p:nvGrpSpPr>
          <p:grpSpPr bwMode="auto">
            <a:xfrm>
              <a:off x="2200" y="3067"/>
              <a:ext cx="771" cy="544"/>
              <a:chOff x="2018" y="3612"/>
              <a:chExt cx="771" cy="544"/>
            </a:xfrm>
          </p:grpSpPr>
          <p:sp>
            <p:nvSpPr>
              <p:cNvPr id="343098" name="Text Box 58"/>
              <p:cNvSpPr txBox="1">
                <a:spLocks noChangeArrowheads="1"/>
              </p:cNvSpPr>
              <p:nvPr/>
            </p:nvSpPr>
            <p:spPr bwMode="auto">
              <a:xfrm>
                <a:off x="2018" y="3748"/>
                <a:ext cx="771" cy="292"/>
              </a:xfrm>
              <a:prstGeom prst="rect">
                <a:avLst/>
              </a:prstGeom>
              <a:noFill/>
              <a:ln w="28575">
                <a:noFill/>
                <a:miter lim="800000"/>
                <a:headEnd/>
                <a:tailEnd/>
              </a:ln>
              <a:effectLst/>
            </p:spPr>
            <p:txBody>
              <a:bodyPr lIns="90000" tIns="46800" rIns="90000" bIns="46800">
                <a:spAutoFit/>
              </a:bodyPr>
              <a:lstStyle/>
              <a:p>
                <a:r>
                  <a:rPr kumimoji="1" lang="zh-CN" altLang="zh-CN" sz="2400" b="1">
                    <a:latin typeface="Times New Roman" pitchFamily="18" charset="0"/>
                  </a:rPr>
                  <a:t>＜</a:t>
                </a:r>
                <a:endParaRPr kumimoji="1" lang="zh-CN" altLang="en-US" sz="2400" b="1">
                  <a:latin typeface="Times New Roman" pitchFamily="18" charset="0"/>
                </a:endParaRPr>
              </a:p>
            </p:txBody>
          </p:sp>
          <p:graphicFrame>
            <p:nvGraphicFramePr>
              <p:cNvPr id="343099" name="Object 59"/>
              <p:cNvGraphicFramePr>
                <a:graphicFrameLocks noChangeAspect="1"/>
              </p:cNvGraphicFramePr>
              <p:nvPr/>
            </p:nvGraphicFramePr>
            <p:xfrm>
              <a:off x="2254" y="3612"/>
              <a:ext cx="491" cy="544"/>
            </p:xfrm>
            <a:graphic>
              <a:graphicData uri="http://schemas.openxmlformats.org/presentationml/2006/ole">
                <p:oleObj spid="_x0000_s107522" name="公式" r:id="rId10" imgW="355320" imgH="393480" progId="Equation.3">
                  <p:embed/>
                </p:oleObj>
              </a:graphicData>
            </a:graphic>
          </p:graphicFrame>
        </p:grpSp>
        <p:sp>
          <p:nvSpPr>
            <p:cNvPr id="343100" name="Line 60"/>
            <p:cNvSpPr>
              <a:spLocks noChangeShapeType="1"/>
            </p:cNvSpPr>
            <p:nvPr/>
          </p:nvSpPr>
          <p:spPr bwMode="auto">
            <a:xfrm>
              <a:off x="884" y="3612"/>
              <a:ext cx="399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sp>
        <p:nvSpPr>
          <p:cNvPr id="343101" name="Text Box 61"/>
          <p:cNvSpPr txBox="1">
            <a:spLocks noChangeArrowheads="1"/>
          </p:cNvSpPr>
          <p:nvPr/>
        </p:nvSpPr>
        <p:spPr bwMode="auto">
          <a:xfrm>
            <a:off x="3695700" y="333376"/>
            <a:ext cx="4775200" cy="371513"/>
          </a:xfrm>
          <a:prstGeom prst="rect">
            <a:avLst/>
          </a:prstGeom>
          <a:noFill/>
          <a:ln w="28575">
            <a:noFill/>
            <a:miter lim="800000"/>
            <a:headEnd/>
            <a:tailEnd/>
          </a:ln>
          <a:effectLst/>
        </p:spPr>
        <p:txBody>
          <a:bodyPr lIns="90000" tIns="46800" rIns="90000" bIns="46800">
            <a:spAutoFit/>
          </a:bodyPr>
          <a:lstStyle/>
          <a:p>
            <a:pPr algn="ctr"/>
            <a:r>
              <a:rPr kumimoji="1" lang="en-US" altLang="zh-CN" b="1">
                <a:solidFill>
                  <a:srgbClr val="993300"/>
                </a:solidFill>
                <a:latin typeface="Times New Roman" pitchFamily="18" charset="0"/>
              </a:rPr>
              <a:t>555 </a:t>
            </a:r>
            <a:r>
              <a:rPr kumimoji="1" lang="zh-CN" altLang="en-US" b="1">
                <a:solidFill>
                  <a:srgbClr val="993300"/>
                </a:solidFill>
                <a:latin typeface="Times New Roman" pitchFamily="18" charset="0"/>
                <a:ea typeface="黑体" pitchFamily="49" charset="-122"/>
              </a:rPr>
              <a:t>定时器的功能表</a:t>
            </a:r>
          </a:p>
        </p:txBody>
      </p:sp>
      <p:sp>
        <p:nvSpPr>
          <p:cNvPr id="343102" name="Text Box 62"/>
          <p:cNvSpPr txBox="1">
            <a:spLocks noChangeArrowheads="1"/>
          </p:cNvSpPr>
          <p:nvPr/>
        </p:nvSpPr>
        <p:spPr bwMode="auto">
          <a:xfrm>
            <a:off x="1678517" y="6284913"/>
            <a:ext cx="69088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则电路相应的所有阈值都发生变化。</a:t>
            </a:r>
          </a:p>
        </p:txBody>
      </p:sp>
      <p:sp>
        <p:nvSpPr>
          <p:cNvPr id="343103" name="Rectangle 63"/>
          <p:cNvSpPr>
            <a:spLocks noChangeArrowheads="1"/>
          </p:cNvSpPr>
          <p:nvPr/>
        </p:nvSpPr>
        <p:spPr bwMode="auto">
          <a:xfrm>
            <a:off x="10608734" y="6284913"/>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43104" name="Rectangle 64"/>
          <p:cNvSpPr>
            <a:spLocks noChangeArrowheads="1"/>
          </p:cNvSpPr>
          <p:nvPr/>
        </p:nvSpPr>
        <p:spPr bwMode="auto">
          <a:xfrm>
            <a:off x="508000" y="5781675"/>
            <a:ext cx="11277600"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CC3300"/>
                </a:solidFill>
                <a:latin typeface="Times New Roman" pitchFamily="18" charset="0"/>
              </a:rPr>
              <a:t>思考：</a:t>
            </a:r>
            <a:r>
              <a:rPr kumimoji="1" lang="en-US" altLang="zh-CN" sz="2400" b="1">
                <a:solidFill>
                  <a:srgbClr val="0033CC"/>
                </a:solidFill>
                <a:latin typeface="Times New Roman" pitchFamily="18" charset="0"/>
              </a:rPr>
              <a:t>R</a:t>
            </a:r>
            <a:r>
              <a:rPr kumimoji="1" lang="en-US" altLang="zh-CN" sz="2400" b="1" baseline="-25000">
                <a:solidFill>
                  <a:srgbClr val="0033CC"/>
                </a:solidFill>
                <a:latin typeface="Times New Roman" pitchFamily="18" charset="0"/>
              </a:rPr>
              <a:t>D</a:t>
            </a:r>
            <a:r>
              <a:rPr kumimoji="1" lang="en-US" altLang="zh-CN" sz="2400" b="1">
                <a:solidFill>
                  <a:srgbClr val="0033CC"/>
                </a:solidFill>
                <a:latin typeface="Times New Roman" pitchFamily="18" charset="0"/>
              </a:rPr>
              <a:t>=1</a:t>
            </a:r>
            <a:r>
              <a:rPr kumimoji="1" lang="zh-CN" altLang="en-US" sz="2400" b="1">
                <a:solidFill>
                  <a:srgbClr val="0033CC"/>
                </a:solidFill>
                <a:latin typeface="Times New Roman" pitchFamily="18" charset="0"/>
              </a:rPr>
              <a:t>时，若加控制电压</a:t>
            </a: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CO</a:t>
            </a:r>
            <a:r>
              <a:rPr kumimoji="1" lang="zh-CN" altLang="en-US" sz="2400" b="1">
                <a:solidFill>
                  <a:srgbClr val="0033CC"/>
                </a:solidFill>
                <a:latin typeface="Times New Roman" pitchFamily="18" charset="0"/>
              </a:rPr>
              <a:t>，如何？</a:t>
            </a:r>
          </a:p>
        </p:txBody>
      </p:sp>
      <p:sp>
        <p:nvSpPr>
          <p:cNvPr id="343105" name="Rectangle 65"/>
          <p:cNvSpPr>
            <a:spLocks noChangeArrowheads="1"/>
          </p:cNvSpPr>
          <p:nvPr/>
        </p:nvSpPr>
        <p:spPr bwMode="auto">
          <a:xfrm>
            <a:off x="1678517" y="2596337"/>
            <a:ext cx="181822" cy="371513"/>
          </a:xfrm>
          <a:prstGeom prst="rect">
            <a:avLst/>
          </a:prstGeom>
          <a:solidFill>
            <a:srgbClr val="66CCFF">
              <a:alpha val="34000"/>
            </a:srgbClr>
          </a:solidFill>
          <a:ln w="28575">
            <a:noFill/>
            <a:miter lim="800000"/>
            <a:headEnd/>
            <a:tailEnd/>
          </a:ln>
          <a:effectLst/>
        </p:spPr>
        <p:txBody>
          <a:bodyPr wrap="none" lIns="90000" tIns="46800" rIns="90000" bIns="46800" anchor="ctr">
            <a:spAutoFit/>
          </a:bodyPr>
          <a:lstStyle/>
          <a:p>
            <a:endParaRPr lang="zh-CN" altLang="en-US"/>
          </a:p>
        </p:txBody>
      </p:sp>
      <p:sp>
        <p:nvSpPr>
          <p:cNvPr id="343106" name="Rectangle 66"/>
          <p:cNvSpPr>
            <a:spLocks noChangeArrowheads="1"/>
          </p:cNvSpPr>
          <p:nvPr/>
        </p:nvSpPr>
        <p:spPr bwMode="auto">
          <a:xfrm>
            <a:off x="1678517" y="4250512"/>
            <a:ext cx="181822" cy="371513"/>
          </a:xfrm>
          <a:prstGeom prst="rect">
            <a:avLst/>
          </a:prstGeom>
          <a:solidFill>
            <a:srgbClr val="CC99FF">
              <a:alpha val="34000"/>
            </a:srgbClr>
          </a:solidFill>
          <a:ln w="28575">
            <a:noFill/>
            <a:miter lim="800000"/>
            <a:headEnd/>
            <a:tailEnd/>
          </a:ln>
          <a:effectLst/>
        </p:spPr>
        <p:txBody>
          <a:bodyPr wrap="none" lIns="90000" tIns="46800" rIns="90000" bIns="46800" anchor="ctr">
            <a:spAutoFit/>
          </a:bodyPr>
          <a:lstStyle/>
          <a:p>
            <a:endParaRPr lang="zh-CN" altLang="en-US"/>
          </a:p>
        </p:txBody>
      </p:sp>
      <p:sp>
        <p:nvSpPr>
          <p:cNvPr id="343107" name="AutoShape 67" descr="羊皮纸"/>
          <p:cNvSpPr>
            <a:spLocks noChangeArrowheads="1"/>
          </p:cNvSpPr>
          <p:nvPr/>
        </p:nvSpPr>
        <p:spPr bwMode="auto">
          <a:xfrm>
            <a:off x="431801" y="333376"/>
            <a:ext cx="2688167" cy="504825"/>
          </a:xfrm>
          <a:prstGeom prst="wedgeRoundRectCallout">
            <a:avLst>
              <a:gd name="adj1" fmla="val 48347"/>
              <a:gd name="adj2" fmla="val 199056"/>
              <a:gd name="adj3" fmla="val 16667"/>
            </a:avLst>
          </a:prstGeom>
          <a:blipFill dpi="0" rotWithShape="1">
            <a:blip r:embed="rId11"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阈值输入</a:t>
            </a:r>
          </a:p>
        </p:txBody>
      </p:sp>
      <p:sp>
        <p:nvSpPr>
          <p:cNvPr id="343108" name="AutoShape 68" descr="羊皮纸"/>
          <p:cNvSpPr>
            <a:spLocks noChangeArrowheads="1"/>
          </p:cNvSpPr>
          <p:nvPr/>
        </p:nvSpPr>
        <p:spPr bwMode="auto">
          <a:xfrm>
            <a:off x="5520267" y="260351"/>
            <a:ext cx="2688167" cy="504825"/>
          </a:xfrm>
          <a:prstGeom prst="wedgeRoundRectCallout">
            <a:avLst>
              <a:gd name="adj1" fmla="val -37796"/>
              <a:gd name="adj2" fmla="val 211319"/>
              <a:gd name="adj3" fmla="val 16667"/>
            </a:avLst>
          </a:prstGeom>
          <a:blipFill dpi="0" rotWithShape="1">
            <a:blip r:embed="rId11" cstate="print"/>
            <a:srcRect/>
            <a:tile tx="0" ty="0" sx="100000" sy="100000" flip="none" algn="tl"/>
          </a:blipFill>
          <a:ln w="28575">
            <a:solidFill>
              <a:srgbClr val="CC3300"/>
            </a:solidFill>
            <a:miter lim="800000"/>
            <a:headEnd/>
            <a:tailEnd/>
          </a:ln>
          <a:effectLst/>
        </p:spPr>
        <p:txBody>
          <a:bodyPr lIns="90000" tIns="46800" rIns="90000" bIns="46800"/>
          <a:lstStyle/>
          <a:p>
            <a:pPr algn="ctr"/>
            <a:r>
              <a:rPr lang="zh-CN" altLang="en-US" sz="2400" b="1"/>
              <a:t>触发输入</a:t>
            </a:r>
          </a:p>
        </p:txBody>
      </p:sp>
      <p:sp>
        <p:nvSpPr>
          <p:cNvPr id="343109" name="Text Box 69"/>
          <p:cNvSpPr txBox="1">
            <a:spLocks noChangeArrowheads="1"/>
          </p:cNvSpPr>
          <p:nvPr/>
        </p:nvSpPr>
        <p:spPr bwMode="auto">
          <a:xfrm>
            <a:off x="10274300" y="2276476"/>
            <a:ext cx="1678517" cy="833178"/>
          </a:xfrm>
          <a:prstGeom prst="rect">
            <a:avLst/>
          </a:prstGeom>
          <a:noFill/>
          <a:ln w="28575">
            <a:noFill/>
            <a:miter lim="800000"/>
            <a:headEnd/>
            <a:tailEnd/>
          </a:ln>
          <a:effectLst/>
        </p:spPr>
        <p:txBody>
          <a:bodyPr lIns="90000" tIns="46800" rIns="90000" bIns="46800">
            <a:spAutoFit/>
          </a:bodyPr>
          <a:lstStyle/>
          <a:p>
            <a:pPr algn="ctr"/>
            <a:r>
              <a:rPr lang="en-US" altLang="zh-CN" sz="2400" b="1">
                <a:solidFill>
                  <a:srgbClr val="0033CC"/>
                </a:solidFill>
                <a:latin typeface="Times New Roman" pitchFamily="18" charset="0"/>
              </a:rPr>
              <a:t>R=0</a:t>
            </a:r>
          </a:p>
          <a:p>
            <a:pPr algn="ctr"/>
            <a:r>
              <a:rPr lang="en-US" altLang="zh-CN" sz="2400" b="1">
                <a:solidFill>
                  <a:srgbClr val="0033CC"/>
                </a:solidFill>
                <a:latin typeface="Times New Roman" pitchFamily="18" charset="0"/>
              </a:rPr>
              <a:t>S=1</a:t>
            </a:r>
          </a:p>
        </p:txBody>
      </p:sp>
      <p:sp>
        <p:nvSpPr>
          <p:cNvPr id="343110" name="Text Box 70"/>
          <p:cNvSpPr txBox="1">
            <a:spLocks noChangeArrowheads="1"/>
          </p:cNvSpPr>
          <p:nvPr/>
        </p:nvSpPr>
        <p:spPr bwMode="auto">
          <a:xfrm>
            <a:off x="10320867" y="4005264"/>
            <a:ext cx="1678517" cy="833178"/>
          </a:xfrm>
          <a:prstGeom prst="rect">
            <a:avLst/>
          </a:prstGeom>
          <a:noFill/>
          <a:ln w="28575">
            <a:noFill/>
            <a:miter lim="800000"/>
            <a:headEnd/>
            <a:tailEnd/>
          </a:ln>
          <a:effectLst/>
        </p:spPr>
        <p:txBody>
          <a:bodyPr lIns="90000" tIns="46800" rIns="90000" bIns="46800">
            <a:spAutoFit/>
          </a:bodyPr>
          <a:lstStyle/>
          <a:p>
            <a:pPr algn="ctr"/>
            <a:r>
              <a:rPr lang="en-US" altLang="zh-CN" sz="2400" b="1">
                <a:solidFill>
                  <a:srgbClr val="0033CC"/>
                </a:solidFill>
                <a:latin typeface="Times New Roman" pitchFamily="18" charset="0"/>
              </a:rPr>
              <a:t>R=1</a:t>
            </a:r>
          </a:p>
          <a:p>
            <a:pPr algn="ctr"/>
            <a:r>
              <a:rPr lang="en-US" altLang="zh-CN" sz="2400" b="1">
                <a:solidFill>
                  <a:srgbClr val="0033CC"/>
                </a:solidFill>
                <a:latin typeface="Times New Roman" pitchFamily="18" charset="0"/>
              </a:rPr>
              <a:t>S=0</a:t>
            </a:r>
          </a:p>
        </p:txBody>
      </p:sp>
      <p:sp>
        <p:nvSpPr>
          <p:cNvPr id="343111" name="Text Box 71"/>
          <p:cNvSpPr txBox="1">
            <a:spLocks noChangeArrowheads="1"/>
          </p:cNvSpPr>
          <p:nvPr/>
        </p:nvSpPr>
        <p:spPr bwMode="auto">
          <a:xfrm>
            <a:off x="10274300" y="3111501"/>
            <a:ext cx="1678517" cy="833178"/>
          </a:xfrm>
          <a:prstGeom prst="rect">
            <a:avLst/>
          </a:prstGeom>
          <a:noFill/>
          <a:ln w="28575">
            <a:noFill/>
            <a:miter lim="800000"/>
            <a:headEnd/>
            <a:tailEnd/>
          </a:ln>
          <a:effectLst/>
        </p:spPr>
        <p:txBody>
          <a:bodyPr lIns="90000" tIns="46800" rIns="90000" bIns="46800">
            <a:spAutoFit/>
          </a:bodyPr>
          <a:lstStyle/>
          <a:p>
            <a:pPr algn="ctr"/>
            <a:r>
              <a:rPr lang="en-US" altLang="zh-CN" sz="2400" b="1">
                <a:solidFill>
                  <a:srgbClr val="800000"/>
                </a:solidFill>
                <a:latin typeface="Times New Roman" pitchFamily="18" charset="0"/>
              </a:rPr>
              <a:t>R=1</a:t>
            </a:r>
          </a:p>
          <a:p>
            <a:pPr algn="ctr"/>
            <a:r>
              <a:rPr lang="en-US" altLang="zh-CN" sz="2400" b="1">
                <a:solidFill>
                  <a:srgbClr val="800000"/>
                </a:solidFill>
                <a:latin typeface="Times New Roman" pitchFamily="18" charset="0"/>
              </a:rPr>
              <a:t>S=1</a:t>
            </a:r>
          </a:p>
        </p:txBody>
      </p:sp>
      <p:sp>
        <p:nvSpPr>
          <p:cNvPr id="343112" name="Text Box 72"/>
          <p:cNvSpPr txBox="1">
            <a:spLocks noChangeArrowheads="1"/>
          </p:cNvSpPr>
          <p:nvPr/>
        </p:nvSpPr>
        <p:spPr bwMode="auto">
          <a:xfrm>
            <a:off x="10320867" y="4838701"/>
            <a:ext cx="1678517" cy="833178"/>
          </a:xfrm>
          <a:prstGeom prst="rect">
            <a:avLst/>
          </a:prstGeom>
          <a:noFill/>
          <a:ln w="28575">
            <a:noFill/>
            <a:miter lim="800000"/>
            <a:headEnd/>
            <a:tailEnd/>
          </a:ln>
          <a:effectLst/>
        </p:spPr>
        <p:txBody>
          <a:bodyPr lIns="90000" tIns="46800" rIns="90000" bIns="46800">
            <a:spAutoFit/>
          </a:bodyPr>
          <a:lstStyle/>
          <a:p>
            <a:pPr algn="ctr"/>
            <a:r>
              <a:rPr lang="en-US" altLang="zh-CN" sz="2400" b="1">
                <a:solidFill>
                  <a:srgbClr val="800000"/>
                </a:solidFill>
                <a:latin typeface="Times New Roman" pitchFamily="18" charset="0"/>
              </a:rPr>
              <a:t>R=0</a:t>
            </a:r>
          </a:p>
          <a:p>
            <a:pPr algn="ctr"/>
            <a:r>
              <a:rPr lang="en-US" altLang="zh-CN" sz="2400" b="1">
                <a:solidFill>
                  <a:srgbClr val="800000"/>
                </a:solidFill>
                <a:latin typeface="Times New Roman" pitchFamily="18" charset="0"/>
              </a:rPr>
              <a:t>S=0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43107"/>
                                        </p:tgtEl>
                                        <p:attrNameLst>
                                          <p:attrName>style.visibility</p:attrName>
                                        </p:attrNameLst>
                                      </p:cBhvr>
                                      <p:to>
                                        <p:strVal val="visible"/>
                                      </p:to>
                                    </p:set>
                                    <p:animEffect transition="in" filter="strips(downLeft)">
                                      <p:cBhvr>
                                        <p:cTn id="7" dur="500"/>
                                        <p:tgtEl>
                                          <p:spTgt spid="343107"/>
                                        </p:tgtEl>
                                      </p:cBhvr>
                                    </p:animEffect>
                                  </p:childTnLst>
                                  <p:subTnLst>
                                    <p:set>
                                      <p:cBhvr override="childStyle">
                                        <p:cTn dur="1" fill="hold" display="0" masterRel="nextClick" afterEffect="1"/>
                                        <p:tgtEl>
                                          <p:spTgt spid="34310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3108"/>
                                        </p:tgtEl>
                                        <p:attrNameLst>
                                          <p:attrName>style.visibility</p:attrName>
                                        </p:attrNameLst>
                                      </p:cBhvr>
                                      <p:to>
                                        <p:strVal val="visible"/>
                                      </p:to>
                                    </p:set>
                                    <p:animEffect transition="in" filter="strips(downLeft)">
                                      <p:cBhvr>
                                        <p:cTn id="12" dur="500"/>
                                        <p:tgtEl>
                                          <p:spTgt spid="343108"/>
                                        </p:tgtEl>
                                      </p:cBhvr>
                                    </p:animEffect>
                                  </p:childTnLst>
                                  <p:subTnLst>
                                    <p:set>
                                      <p:cBhvr override="childStyle">
                                        <p:cTn dur="1" fill="hold" display="0" masterRel="nextClick" afterEffect="1"/>
                                        <p:tgtEl>
                                          <p:spTgt spid="343108"/>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310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31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431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31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4310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4310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343104"/>
                                        </p:tgtEl>
                                        <p:attrNameLst>
                                          <p:attrName>style.visibility</p:attrName>
                                        </p:attrNameLst>
                                      </p:cBhvr>
                                      <p:to>
                                        <p:strVal val="visible"/>
                                      </p:to>
                                    </p:set>
                                    <p:animEffect transition="in" filter="blinds(horizontal)">
                                      <p:cBhvr>
                                        <p:cTn id="41" dur="500"/>
                                        <p:tgtEl>
                                          <p:spTgt spid="34310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43102"/>
                                        </p:tgtEl>
                                        <p:attrNameLst>
                                          <p:attrName>style.visibility</p:attrName>
                                        </p:attrNameLst>
                                      </p:cBhvr>
                                      <p:to>
                                        <p:strVal val="visible"/>
                                      </p:to>
                                    </p:set>
                                    <p:animEffect transition="in" filter="wipe(left)">
                                      <p:cBhvr>
                                        <p:cTn id="46" dur="500"/>
                                        <p:tgtEl>
                                          <p:spTgt spid="343102"/>
                                        </p:tgtEl>
                                      </p:cBhvr>
                                    </p:animEffect>
                                  </p:childTnLst>
                                </p:cTn>
                              </p:par>
                            </p:childTnLst>
                          </p:cTn>
                        </p:par>
                        <p:par>
                          <p:cTn id="47" fill="hold">
                            <p:stCondLst>
                              <p:cond delay="500"/>
                            </p:stCondLst>
                            <p:childTnLst>
                              <p:par>
                                <p:cTn id="48" presetID="2" presetClass="entr" presetSubtype="4" fill="hold" grpId="0" nodeType="afterEffect">
                                  <p:stCondLst>
                                    <p:cond delay="0"/>
                                  </p:stCondLst>
                                  <p:childTnLst>
                                    <p:set>
                                      <p:cBhvr>
                                        <p:cTn id="49" dur="1" fill="hold">
                                          <p:stCondLst>
                                            <p:cond delay="0"/>
                                          </p:stCondLst>
                                        </p:cTn>
                                        <p:tgtEl>
                                          <p:spTgt spid="343103"/>
                                        </p:tgtEl>
                                        <p:attrNameLst>
                                          <p:attrName>style.visibility</p:attrName>
                                        </p:attrNameLst>
                                      </p:cBhvr>
                                      <p:to>
                                        <p:strVal val="visible"/>
                                      </p:to>
                                    </p:set>
                                    <p:anim calcmode="lin" valueType="num">
                                      <p:cBhvr additive="base">
                                        <p:cTn id="50" dur="500" fill="hold"/>
                                        <p:tgtEl>
                                          <p:spTgt spid="343103"/>
                                        </p:tgtEl>
                                        <p:attrNameLst>
                                          <p:attrName>ppt_x</p:attrName>
                                        </p:attrNameLst>
                                      </p:cBhvr>
                                      <p:tavLst>
                                        <p:tav tm="0">
                                          <p:val>
                                            <p:strVal val="#ppt_x"/>
                                          </p:val>
                                        </p:tav>
                                        <p:tav tm="100000">
                                          <p:val>
                                            <p:strVal val="#ppt_x"/>
                                          </p:val>
                                        </p:tav>
                                      </p:tavLst>
                                    </p:anim>
                                    <p:anim calcmode="lin" valueType="num">
                                      <p:cBhvr additive="base">
                                        <p:cTn id="51" dur="500" fill="hold"/>
                                        <p:tgtEl>
                                          <p:spTgt spid="343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102" grpId="0" autoUpdateAnimBg="0"/>
      <p:bldP spid="343103" grpId="0" autoUpdateAnimBg="0"/>
      <p:bldP spid="343104" grpId="0" autoUpdateAnimBg="0"/>
      <p:bldP spid="343105" grpId="0" animBg="1"/>
      <p:bldP spid="343106" grpId="0" animBg="1"/>
      <p:bldP spid="343107" grpId="0" animBg="1"/>
      <p:bldP spid="343108" grpId="0" animBg="1"/>
      <p:bldP spid="343109" grpId="0"/>
      <p:bldP spid="343110" grpId="0"/>
      <p:bldP spid="343111" grpId="0"/>
      <p:bldP spid="3431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4"/>
          <p:cNvSpPr>
            <a:spLocks noGrp="1"/>
          </p:cNvSpPr>
          <p:nvPr>
            <p:ph type="sldNum" sz="quarter" idx="11"/>
          </p:nvPr>
        </p:nvSpPr>
        <p:spPr/>
        <p:txBody>
          <a:bodyPr/>
          <a:lstStyle/>
          <a:p>
            <a:fld id="{600CFA23-08B8-4B64-BA75-2C614A10F63A}" type="slidenum">
              <a:rPr lang="en-US" altLang="zh-CN"/>
              <a:pPr/>
              <a:t>61</a:t>
            </a:fld>
            <a:endParaRPr lang="en-US" altLang="zh-CN"/>
          </a:p>
        </p:txBody>
      </p:sp>
      <p:graphicFrame>
        <p:nvGraphicFramePr>
          <p:cNvPr id="368644" name="Object 4"/>
          <p:cNvGraphicFramePr>
            <a:graphicFrameLocks noChangeAspect="1"/>
          </p:cNvGraphicFramePr>
          <p:nvPr>
            <p:ph idx="1"/>
          </p:nvPr>
        </p:nvGraphicFramePr>
        <p:xfrm>
          <a:off x="527051" y="1557339"/>
          <a:ext cx="8151283" cy="4725987"/>
        </p:xfrm>
        <a:graphic>
          <a:graphicData uri="http://schemas.openxmlformats.org/presentationml/2006/ole">
            <p:oleObj spid="_x0000_s108546" name="Photo Editor 照片" r:id="rId3" imgW="24066667" imgH="18600000" progId="MSPhotoEd.3">
              <p:embed/>
            </p:oleObj>
          </a:graphicData>
        </a:graphic>
      </p:graphicFrame>
      <p:sp>
        <p:nvSpPr>
          <p:cNvPr id="368647" name="Text Box 7"/>
          <p:cNvSpPr txBox="1">
            <a:spLocks noChangeArrowheads="1"/>
          </p:cNvSpPr>
          <p:nvPr/>
        </p:nvSpPr>
        <p:spPr bwMode="auto">
          <a:xfrm>
            <a:off x="1409700" y="1052513"/>
            <a:ext cx="69088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则电路相应的所有阈值都发生变化。</a:t>
            </a:r>
          </a:p>
        </p:txBody>
      </p:sp>
      <p:sp>
        <p:nvSpPr>
          <p:cNvPr id="368648" name="Rectangle 8"/>
          <p:cNvSpPr>
            <a:spLocks noChangeArrowheads="1"/>
          </p:cNvSpPr>
          <p:nvPr/>
        </p:nvSpPr>
        <p:spPr bwMode="auto">
          <a:xfrm>
            <a:off x="239184" y="549275"/>
            <a:ext cx="11277600"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CC3300"/>
                </a:solidFill>
                <a:latin typeface="Times New Roman" pitchFamily="18" charset="0"/>
              </a:rPr>
              <a:t>思考：</a:t>
            </a:r>
            <a:r>
              <a:rPr kumimoji="1" lang="en-US" altLang="zh-CN" sz="2400" b="1">
                <a:solidFill>
                  <a:srgbClr val="0033CC"/>
                </a:solidFill>
                <a:latin typeface="Times New Roman" pitchFamily="18" charset="0"/>
              </a:rPr>
              <a:t>R</a:t>
            </a:r>
            <a:r>
              <a:rPr kumimoji="1" lang="en-US" altLang="zh-CN" sz="2400" b="1" baseline="-25000">
                <a:solidFill>
                  <a:srgbClr val="0033CC"/>
                </a:solidFill>
                <a:latin typeface="Times New Roman" pitchFamily="18" charset="0"/>
              </a:rPr>
              <a:t>D</a:t>
            </a:r>
            <a:r>
              <a:rPr kumimoji="1" lang="en-US" altLang="zh-CN" sz="2400" b="1">
                <a:solidFill>
                  <a:srgbClr val="0033CC"/>
                </a:solidFill>
                <a:latin typeface="Times New Roman" pitchFamily="18" charset="0"/>
              </a:rPr>
              <a:t>=1</a:t>
            </a:r>
            <a:r>
              <a:rPr kumimoji="1" lang="zh-CN" altLang="en-US" sz="2400" b="1">
                <a:solidFill>
                  <a:srgbClr val="0033CC"/>
                </a:solidFill>
                <a:latin typeface="Times New Roman" pitchFamily="18" charset="0"/>
              </a:rPr>
              <a:t>时，若加控制电压</a:t>
            </a: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CO</a:t>
            </a:r>
            <a:r>
              <a:rPr kumimoji="1" lang="zh-CN" altLang="en-US" sz="2400" b="1">
                <a:solidFill>
                  <a:srgbClr val="0033CC"/>
                </a:solidFill>
                <a:latin typeface="Times New Roman" pitchFamily="18" charset="0"/>
              </a:rPr>
              <a:t>，如何？</a:t>
            </a:r>
          </a:p>
        </p:txBody>
      </p:sp>
      <p:sp>
        <p:nvSpPr>
          <p:cNvPr id="368649" name="Rectangle 9"/>
          <p:cNvSpPr>
            <a:spLocks noChangeArrowheads="1"/>
          </p:cNvSpPr>
          <p:nvPr/>
        </p:nvSpPr>
        <p:spPr bwMode="auto">
          <a:xfrm>
            <a:off x="8591551" y="2349500"/>
            <a:ext cx="1177159" cy="648512"/>
          </a:xfrm>
          <a:prstGeom prst="rect">
            <a:avLst/>
          </a:prstGeom>
          <a:noFill/>
          <a:ln w="28575">
            <a:noFill/>
            <a:miter lim="800000"/>
            <a:headEnd/>
            <a:tailEnd/>
          </a:ln>
          <a:effectLst/>
        </p:spPr>
        <p:txBody>
          <a:bodyPr wrap="none" lIns="90000" tIns="46800" rIns="90000" bIns="46800">
            <a:spAutoFit/>
          </a:bodyPr>
          <a:lstStyle/>
          <a:p>
            <a:r>
              <a:rPr kumimoji="1" lang="en-US" altLang="zh-CN" b="1" i="1"/>
              <a:t>v</a:t>
            </a:r>
            <a:r>
              <a:rPr kumimoji="1" lang="en-US" altLang="zh-CN" b="1" baseline="-25000"/>
              <a:t>I1</a:t>
            </a:r>
            <a:r>
              <a:rPr kumimoji="1" lang="en-US" altLang="zh-CN" b="1"/>
              <a:t>=V</a:t>
            </a:r>
            <a:r>
              <a:rPr kumimoji="1" lang="en-US" altLang="zh-CN" b="1" baseline="-25000"/>
              <a:t>CO</a:t>
            </a:r>
          </a:p>
          <a:p>
            <a:r>
              <a:rPr kumimoji="1" lang="en-US" altLang="zh-CN" b="1"/>
              <a:t>v</a:t>
            </a:r>
            <a:r>
              <a:rPr kumimoji="1" lang="en-US" altLang="zh-CN" b="1" baseline="-25000"/>
              <a:t>I2</a:t>
            </a:r>
            <a:r>
              <a:rPr kumimoji="1" lang="en-US" altLang="zh-CN" b="1"/>
              <a:t>=1/2V</a:t>
            </a:r>
            <a:r>
              <a:rPr kumimoji="1" lang="en-US" altLang="zh-CN" b="1" baseline="-25000"/>
              <a:t>CO</a:t>
            </a:r>
            <a:endParaRPr kumimoji="1" lang="en-US" altLang="zh-CN"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68649"/>
                                        </p:tgtEl>
                                        <p:attrNameLst>
                                          <p:attrName>style.visibility</p:attrName>
                                        </p:attrNameLst>
                                      </p:cBhvr>
                                      <p:to>
                                        <p:strVal val="visible"/>
                                      </p:to>
                                    </p:set>
                                    <p:animEffect transition="in" filter="wipe(down)">
                                      <p:cBhvr>
                                        <p:cTn id="7" dur="500"/>
                                        <p:tgtEl>
                                          <p:spTgt spid="368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4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灯片编号占位符 4"/>
          <p:cNvSpPr>
            <a:spLocks noGrp="1"/>
          </p:cNvSpPr>
          <p:nvPr>
            <p:ph type="sldNum" sz="quarter" idx="11"/>
          </p:nvPr>
        </p:nvSpPr>
        <p:spPr/>
        <p:txBody>
          <a:bodyPr/>
          <a:lstStyle/>
          <a:p>
            <a:fld id="{36BCF7F9-C8DB-4D8F-BC0C-D8706B9B3A8B}" type="slidenum">
              <a:rPr lang="en-US" altLang="zh-CN"/>
              <a:pPr/>
              <a:t>62</a:t>
            </a:fld>
            <a:endParaRPr lang="en-US" altLang="zh-CN"/>
          </a:p>
        </p:txBody>
      </p:sp>
      <p:grpSp>
        <p:nvGrpSpPr>
          <p:cNvPr id="2" name="Group 2"/>
          <p:cNvGrpSpPr>
            <a:grpSpLocks/>
          </p:cNvGrpSpPr>
          <p:nvPr/>
        </p:nvGrpSpPr>
        <p:grpSpPr bwMode="auto">
          <a:xfrm>
            <a:off x="69905" y="3106713"/>
            <a:ext cx="6034562" cy="3836260"/>
            <a:chOff x="213" y="974"/>
            <a:chExt cx="3712" cy="3070"/>
          </a:xfrm>
        </p:grpSpPr>
        <p:sp>
          <p:nvSpPr>
            <p:cNvPr id="381955" name="Rectangle 3"/>
            <p:cNvSpPr>
              <a:spLocks noChangeArrowheads="1"/>
            </p:cNvSpPr>
            <p:nvPr/>
          </p:nvSpPr>
          <p:spPr bwMode="auto">
            <a:xfrm>
              <a:off x="2463" y="1035"/>
              <a:ext cx="445" cy="296"/>
            </a:xfrm>
            <a:prstGeom prst="rect">
              <a:avLst/>
            </a:prstGeom>
            <a:solidFill>
              <a:srgbClr val="FFFFFF">
                <a:alpha val="0"/>
              </a:srgbClr>
            </a:solidFill>
            <a:ln w="38100" algn="ctr">
              <a:noFill/>
              <a:miter lim="800000"/>
              <a:headEnd/>
              <a:tailEnd/>
            </a:ln>
            <a:effectLst/>
          </p:spPr>
          <p:txBody>
            <a:bodyPr>
              <a:spAutoFit/>
            </a:bodyPr>
            <a:lstStyle/>
            <a:p>
              <a:pPr algn="ctr"/>
              <a:r>
                <a:rPr lang="en-US" altLang="zh-CN" sz="1800" b="1" i="1">
                  <a:latin typeface="Bookman Old Style" pitchFamily="18" charset="0"/>
                  <a:ea typeface="Batang" pitchFamily="18" charset="-127"/>
                </a:rPr>
                <a:t>V</a:t>
              </a:r>
              <a:r>
                <a:rPr lang="en-US" altLang="zh-CN" sz="1800" b="1" baseline="-25000">
                  <a:latin typeface="Times New Roman" pitchFamily="18" charset="0"/>
                </a:rPr>
                <a:t>CC</a:t>
              </a:r>
            </a:p>
          </p:txBody>
        </p:sp>
        <p:graphicFrame>
          <p:nvGraphicFramePr>
            <p:cNvPr id="381956" name="Object 4"/>
            <p:cNvGraphicFramePr>
              <a:graphicFrameLocks noChangeAspect="1"/>
            </p:cNvGraphicFramePr>
            <p:nvPr/>
          </p:nvGraphicFramePr>
          <p:xfrm>
            <a:off x="931" y="1187"/>
            <a:ext cx="2994" cy="2789"/>
          </p:xfrm>
          <a:graphic>
            <a:graphicData uri="http://schemas.openxmlformats.org/presentationml/2006/ole">
              <p:oleObj spid="_x0000_s109570" name="图片" r:id="rId3" imgW="3620880" imgH="3029760" progId="Word.Picture.8">
                <p:embed/>
              </p:oleObj>
            </a:graphicData>
          </a:graphic>
        </p:graphicFrame>
        <p:grpSp>
          <p:nvGrpSpPr>
            <p:cNvPr id="3" name="Group 5"/>
            <p:cNvGrpSpPr>
              <a:grpSpLocks/>
            </p:cNvGrpSpPr>
            <p:nvPr/>
          </p:nvGrpSpPr>
          <p:grpSpPr bwMode="auto">
            <a:xfrm>
              <a:off x="213" y="974"/>
              <a:ext cx="2325" cy="3070"/>
              <a:chOff x="213" y="1000"/>
              <a:chExt cx="2325" cy="3070"/>
            </a:xfrm>
          </p:grpSpPr>
          <p:sp>
            <p:nvSpPr>
              <p:cNvPr id="381958" name="Line 6"/>
              <p:cNvSpPr>
                <a:spLocks noChangeShapeType="1"/>
              </p:cNvSpPr>
              <p:nvPr/>
            </p:nvSpPr>
            <p:spPr bwMode="auto">
              <a:xfrm>
                <a:off x="584" y="1202"/>
                <a:ext cx="1954" cy="0"/>
              </a:xfrm>
              <a:prstGeom prst="line">
                <a:avLst/>
              </a:prstGeom>
              <a:noFill/>
              <a:ln w="28575">
                <a:solidFill>
                  <a:schemeClr val="tx1"/>
                </a:solidFill>
                <a:round/>
                <a:headEnd/>
                <a:tailEnd/>
              </a:ln>
              <a:effectLst/>
            </p:spPr>
            <p:txBody>
              <a:bodyPr>
                <a:spAutoFit/>
              </a:bodyPr>
              <a:lstStyle/>
              <a:p>
                <a:endParaRPr lang="zh-CN" altLang="en-US"/>
              </a:p>
            </p:txBody>
          </p:sp>
          <p:grpSp>
            <p:nvGrpSpPr>
              <p:cNvPr id="4" name="Group 7"/>
              <p:cNvGrpSpPr>
                <a:grpSpLocks/>
              </p:cNvGrpSpPr>
              <p:nvPr/>
            </p:nvGrpSpPr>
            <p:grpSpPr bwMode="auto">
              <a:xfrm>
                <a:off x="213" y="1000"/>
                <a:ext cx="1119" cy="3070"/>
                <a:chOff x="213" y="1000"/>
                <a:chExt cx="1119" cy="3070"/>
              </a:xfrm>
            </p:grpSpPr>
            <p:sp>
              <p:nvSpPr>
                <p:cNvPr id="381960" name="Line 8"/>
                <p:cNvSpPr>
                  <a:spLocks noChangeShapeType="1"/>
                </p:cNvSpPr>
                <p:nvPr/>
              </p:nvSpPr>
              <p:spPr bwMode="auto">
                <a:xfrm>
                  <a:off x="591" y="3607"/>
                  <a:ext cx="0" cy="269"/>
                </a:xfrm>
                <a:prstGeom prst="line">
                  <a:avLst/>
                </a:prstGeom>
                <a:noFill/>
                <a:ln w="28575">
                  <a:solidFill>
                    <a:schemeClr val="tx1"/>
                  </a:solidFill>
                  <a:round/>
                  <a:headEnd/>
                  <a:tailEnd/>
                </a:ln>
                <a:effectLst/>
              </p:spPr>
              <p:txBody>
                <a:bodyPr>
                  <a:spAutoFit/>
                </a:bodyPr>
                <a:lstStyle/>
                <a:p>
                  <a:endParaRPr lang="zh-CN" altLang="en-US"/>
                </a:p>
              </p:txBody>
            </p:sp>
            <p:sp>
              <p:nvSpPr>
                <p:cNvPr id="381961" name="Rectangle 9"/>
                <p:cNvSpPr>
                  <a:spLocks noChangeArrowheads="1"/>
                </p:cNvSpPr>
                <p:nvPr/>
              </p:nvSpPr>
              <p:spPr bwMode="auto">
                <a:xfrm>
                  <a:off x="213" y="2523"/>
                  <a:ext cx="265" cy="369"/>
                </a:xfrm>
                <a:prstGeom prst="rect">
                  <a:avLst/>
                </a:prstGeom>
                <a:noFill/>
                <a:ln w="38100" algn="ctr">
                  <a:noFill/>
                  <a:miter lim="800000"/>
                  <a:headEnd/>
                  <a:tailEnd/>
                </a:ln>
                <a:effectLst/>
              </p:spPr>
              <p:txBody>
                <a:bodyPr wrap="none">
                  <a:spAutoFit/>
                </a:bodyPr>
                <a:lstStyle/>
                <a:p>
                  <a:pPr algn="ctr"/>
                  <a:r>
                    <a:rPr lang="en-US" altLang="zh-CN" sz="2400" b="1" i="1">
                      <a:latin typeface="Bookman Old Style" pitchFamily="18" charset="0"/>
                      <a:ea typeface="Batang" pitchFamily="18" charset="-127"/>
                    </a:rPr>
                    <a:t>v</a:t>
                  </a:r>
                  <a:r>
                    <a:rPr lang="en-US" altLang="zh-CN" sz="2400" b="1" baseline="-25000">
                      <a:latin typeface="Times New Roman" pitchFamily="18" charset="0"/>
                    </a:rPr>
                    <a:t>I</a:t>
                  </a:r>
                </a:p>
              </p:txBody>
            </p:sp>
            <p:sp>
              <p:nvSpPr>
                <p:cNvPr id="381962" name="Line 10"/>
                <p:cNvSpPr>
                  <a:spLocks noChangeShapeType="1"/>
                </p:cNvSpPr>
                <p:nvPr/>
              </p:nvSpPr>
              <p:spPr bwMode="auto">
                <a:xfrm flipH="1">
                  <a:off x="259" y="2885"/>
                  <a:ext cx="700" cy="0"/>
                </a:xfrm>
                <a:prstGeom prst="line">
                  <a:avLst/>
                </a:prstGeom>
                <a:noFill/>
                <a:ln w="28575">
                  <a:solidFill>
                    <a:schemeClr val="tx1"/>
                  </a:solidFill>
                  <a:round/>
                  <a:headEnd/>
                  <a:tailEnd/>
                </a:ln>
                <a:effectLst/>
              </p:spPr>
              <p:txBody>
                <a:bodyPr>
                  <a:spAutoFit/>
                </a:bodyPr>
                <a:lstStyle/>
                <a:p>
                  <a:endParaRPr lang="zh-CN" altLang="en-US"/>
                </a:p>
              </p:txBody>
            </p:sp>
            <p:sp>
              <p:nvSpPr>
                <p:cNvPr id="381963" name="Oval 11"/>
                <p:cNvSpPr>
                  <a:spLocks noChangeArrowheads="1"/>
                </p:cNvSpPr>
                <p:nvPr/>
              </p:nvSpPr>
              <p:spPr bwMode="auto">
                <a:xfrm>
                  <a:off x="557" y="1797"/>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1964" name="Line 12"/>
                <p:cNvSpPr>
                  <a:spLocks noChangeShapeType="1"/>
                </p:cNvSpPr>
                <p:nvPr/>
              </p:nvSpPr>
              <p:spPr bwMode="auto">
                <a:xfrm>
                  <a:off x="591" y="1815"/>
                  <a:ext cx="0" cy="1727"/>
                </a:xfrm>
                <a:prstGeom prst="line">
                  <a:avLst/>
                </a:prstGeom>
                <a:noFill/>
                <a:ln w="28575">
                  <a:solidFill>
                    <a:schemeClr val="tx1"/>
                  </a:solidFill>
                  <a:round/>
                  <a:headEnd/>
                  <a:tailEnd/>
                </a:ln>
                <a:effectLst/>
              </p:spPr>
              <p:txBody>
                <a:bodyPr>
                  <a:spAutoFit/>
                </a:bodyPr>
                <a:lstStyle/>
                <a:p>
                  <a:endParaRPr lang="zh-CN" altLang="en-US"/>
                </a:p>
              </p:txBody>
            </p:sp>
            <p:sp>
              <p:nvSpPr>
                <p:cNvPr id="381965" name="Rectangle 13"/>
                <p:cNvSpPr>
                  <a:spLocks noChangeArrowheads="1"/>
                </p:cNvSpPr>
                <p:nvPr/>
              </p:nvSpPr>
              <p:spPr bwMode="auto">
                <a:xfrm>
                  <a:off x="558" y="1496"/>
                  <a:ext cx="114" cy="296"/>
                </a:xfrm>
                <a:prstGeom prst="rect">
                  <a:avLst/>
                </a:prstGeom>
                <a:noFill/>
                <a:ln w="28575">
                  <a:solidFill>
                    <a:schemeClr val="tx1"/>
                  </a:solidFill>
                  <a:miter lim="800000"/>
                  <a:headEnd/>
                  <a:tailEnd/>
                </a:ln>
                <a:effectLst/>
              </p:spPr>
              <p:txBody>
                <a:bodyPr wrap="none" anchor="ctr">
                  <a:spAutoFit/>
                </a:bodyPr>
                <a:lstStyle/>
                <a:p>
                  <a:endParaRPr lang="zh-CN" altLang="en-US"/>
                </a:p>
              </p:txBody>
            </p:sp>
            <p:sp>
              <p:nvSpPr>
                <p:cNvPr id="381966" name="Line 14"/>
                <p:cNvSpPr>
                  <a:spLocks noChangeShapeType="1"/>
                </p:cNvSpPr>
                <p:nvPr/>
              </p:nvSpPr>
              <p:spPr bwMode="auto">
                <a:xfrm>
                  <a:off x="591" y="1188"/>
                  <a:ext cx="0" cy="306"/>
                </a:xfrm>
                <a:prstGeom prst="line">
                  <a:avLst/>
                </a:prstGeom>
                <a:noFill/>
                <a:ln w="28575">
                  <a:solidFill>
                    <a:schemeClr val="tx1"/>
                  </a:solidFill>
                  <a:round/>
                  <a:headEnd/>
                  <a:tailEnd/>
                </a:ln>
                <a:effectLst/>
              </p:spPr>
              <p:txBody>
                <a:bodyPr>
                  <a:spAutoFit/>
                </a:bodyPr>
                <a:lstStyle/>
                <a:p>
                  <a:endParaRPr lang="zh-CN" altLang="en-US"/>
                </a:p>
              </p:txBody>
            </p:sp>
            <p:sp>
              <p:nvSpPr>
                <p:cNvPr id="381967" name="Oval 15"/>
                <p:cNvSpPr>
                  <a:spLocks noChangeArrowheads="1"/>
                </p:cNvSpPr>
                <p:nvPr/>
              </p:nvSpPr>
              <p:spPr bwMode="auto">
                <a:xfrm>
                  <a:off x="558" y="3220"/>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1968" name="Line 16"/>
                <p:cNvSpPr>
                  <a:spLocks noChangeShapeType="1"/>
                </p:cNvSpPr>
                <p:nvPr/>
              </p:nvSpPr>
              <p:spPr bwMode="auto">
                <a:xfrm>
                  <a:off x="511" y="3611"/>
                  <a:ext cx="160" cy="0"/>
                </a:xfrm>
                <a:prstGeom prst="line">
                  <a:avLst/>
                </a:prstGeom>
                <a:noFill/>
                <a:ln w="28575">
                  <a:solidFill>
                    <a:schemeClr val="tx1"/>
                  </a:solidFill>
                  <a:round/>
                  <a:headEnd/>
                  <a:tailEnd/>
                </a:ln>
                <a:effectLst/>
              </p:spPr>
              <p:txBody>
                <a:bodyPr>
                  <a:spAutoFit/>
                </a:bodyPr>
                <a:lstStyle/>
                <a:p>
                  <a:endParaRPr lang="zh-CN" altLang="en-US"/>
                </a:p>
              </p:txBody>
            </p:sp>
            <p:sp>
              <p:nvSpPr>
                <p:cNvPr id="381969" name="Line 17"/>
                <p:cNvSpPr>
                  <a:spLocks noChangeShapeType="1"/>
                </p:cNvSpPr>
                <p:nvPr/>
              </p:nvSpPr>
              <p:spPr bwMode="auto">
                <a:xfrm>
                  <a:off x="527" y="3552"/>
                  <a:ext cx="161" cy="0"/>
                </a:xfrm>
                <a:prstGeom prst="line">
                  <a:avLst/>
                </a:prstGeom>
                <a:noFill/>
                <a:ln w="28575">
                  <a:solidFill>
                    <a:schemeClr val="tx1"/>
                  </a:solidFill>
                  <a:round/>
                  <a:headEnd/>
                  <a:tailEnd/>
                </a:ln>
                <a:effectLst/>
              </p:spPr>
              <p:txBody>
                <a:bodyPr>
                  <a:spAutoFit/>
                </a:bodyPr>
                <a:lstStyle/>
                <a:p>
                  <a:endParaRPr lang="zh-CN" altLang="en-US"/>
                </a:p>
              </p:txBody>
            </p:sp>
            <p:sp>
              <p:nvSpPr>
                <p:cNvPr id="381970" name="Line 18"/>
                <p:cNvSpPr>
                  <a:spLocks noChangeShapeType="1"/>
                </p:cNvSpPr>
                <p:nvPr/>
              </p:nvSpPr>
              <p:spPr bwMode="auto">
                <a:xfrm>
                  <a:off x="584" y="3864"/>
                  <a:ext cx="582" cy="0"/>
                </a:xfrm>
                <a:prstGeom prst="line">
                  <a:avLst/>
                </a:prstGeom>
                <a:noFill/>
                <a:ln w="28575">
                  <a:solidFill>
                    <a:schemeClr val="tx1"/>
                  </a:solidFill>
                  <a:round/>
                  <a:headEnd/>
                  <a:tailEnd/>
                </a:ln>
                <a:effectLst/>
              </p:spPr>
              <p:txBody>
                <a:bodyPr>
                  <a:spAutoFit/>
                </a:bodyPr>
                <a:lstStyle/>
                <a:p>
                  <a:endParaRPr lang="zh-CN" altLang="en-US"/>
                </a:p>
              </p:txBody>
            </p:sp>
            <p:sp>
              <p:nvSpPr>
                <p:cNvPr id="381971" name="Line 19"/>
                <p:cNvSpPr>
                  <a:spLocks noChangeShapeType="1"/>
                </p:cNvSpPr>
                <p:nvPr/>
              </p:nvSpPr>
              <p:spPr bwMode="auto">
                <a:xfrm flipH="1">
                  <a:off x="560" y="1987"/>
                  <a:ext cx="399" cy="10"/>
                </a:xfrm>
                <a:prstGeom prst="line">
                  <a:avLst/>
                </a:prstGeom>
                <a:noFill/>
                <a:ln w="28575">
                  <a:solidFill>
                    <a:schemeClr val="tx1"/>
                  </a:solidFill>
                  <a:round/>
                  <a:headEnd/>
                  <a:tailEnd/>
                </a:ln>
                <a:effectLst/>
              </p:spPr>
              <p:txBody>
                <a:bodyPr>
                  <a:spAutoFit/>
                </a:bodyPr>
                <a:lstStyle/>
                <a:p>
                  <a:endParaRPr lang="zh-CN" altLang="en-US"/>
                </a:p>
              </p:txBody>
            </p:sp>
            <p:sp>
              <p:nvSpPr>
                <p:cNvPr id="381972" name="Line 20"/>
                <p:cNvSpPr>
                  <a:spLocks noChangeShapeType="1"/>
                </p:cNvSpPr>
                <p:nvPr/>
              </p:nvSpPr>
              <p:spPr bwMode="auto">
                <a:xfrm flipH="1">
                  <a:off x="562" y="3413"/>
                  <a:ext cx="407" cy="10"/>
                </a:xfrm>
                <a:prstGeom prst="line">
                  <a:avLst/>
                </a:prstGeom>
                <a:noFill/>
                <a:ln w="28575">
                  <a:solidFill>
                    <a:schemeClr val="tx1"/>
                  </a:solidFill>
                  <a:round/>
                  <a:headEnd/>
                  <a:tailEnd/>
                </a:ln>
                <a:effectLst/>
              </p:spPr>
              <p:txBody>
                <a:bodyPr>
                  <a:spAutoFit/>
                </a:bodyPr>
                <a:lstStyle/>
                <a:p>
                  <a:endParaRPr lang="zh-CN" altLang="en-US"/>
                </a:p>
              </p:txBody>
            </p:sp>
            <p:sp>
              <p:nvSpPr>
                <p:cNvPr id="381973" name="Oval 21"/>
                <p:cNvSpPr>
                  <a:spLocks noChangeArrowheads="1"/>
                </p:cNvSpPr>
                <p:nvPr/>
              </p:nvSpPr>
              <p:spPr bwMode="auto">
                <a:xfrm>
                  <a:off x="1157" y="1000"/>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1974" name="Oval 22"/>
                <p:cNvSpPr>
                  <a:spLocks noChangeArrowheads="1"/>
                </p:cNvSpPr>
                <p:nvPr/>
              </p:nvSpPr>
              <p:spPr bwMode="auto">
                <a:xfrm>
                  <a:off x="1172" y="3654"/>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grpSp>
        </p:grpSp>
      </p:grpSp>
      <p:sp>
        <p:nvSpPr>
          <p:cNvPr id="381975" name="Rectangle 23"/>
          <p:cNvSpPr>
            <a:spLocks noChangeArrowheads="1"/>
          </p:cNvSpPr>
          <p:nvPr/>
        </p:nvSpPr>
        <p:spPr bwMode="auto">
          <a:xfrm>
            <a:off x="4944533" y="620713"/>
            <a:ext cx="7247467" cy="519112"/>
          </a:xfrm>
          <a:prstGeom prst="rect">
            <a:avLst/>
          </a:prstGeom>
          <a:noFill/>
          <a:ln w="9525">
            <a:noFill/>
            <a:miter lim="800000"/>
            <a:headEnd/>
            <a:tailEnd/>
          </a:ln>
          <a:effectLst/>
        </p:spPr>
        <p:txBody>
          <a:bodyPr anchor="ctr"/>
          <a:lstStyle/>
          <a:p>
            <a:r>
              <a:rPr lang="en-US" altLang="zh-CN" b="1">
                <a:solidFill>
                  <a:srgbClr val="0000FF"/>
                </a:solidFill>
                <a:latin typeface="Times New Roman" pitchFamily="18" charset="0"/>
              </a:rPr>
              <a:t>(1)</a:t>
            </a:r>
            <a:r>
              <a:rPr lang="zh-CN" altLang="en-US" b="1">
                <a:solidFill>
                  <a:srgbClr val="0000FF"/>
                </a:solidFill>
                <a:latin typeface="Times New Roman" pitchFamily="18" charset="0"/>
              </a:rPr>
              <a:t>用</a:t>
            </a:r>
            <a:r>
              <a:rPr lang="en-US" altLang="zh-CN" b="1">
                <a:solidFill>
                  <a:srgbClr val="0000FF"/>
                </a:solidFill>
                <a:latin typeface="Times New Roman" pitchFamily="18" charset="0"/>
              </a:rPr>
              <a:t>555</a:t>
            </a:r>
            <a:r>
              <a:rPr lang="zh-CN" altLang="en-US" b="1">
                <a:solidFill>
                  <a:srgbClr val="0000FF"/>
                </a:solidFill>
                <a:latin typeface="Times New Roman" pitchFamily="18" charset="0"/>
              </a:rPr>
              <a:t>定时器</a:t>
            </a:r>
            <a:r>
              <a:rPr lang="zh-CN" altLang="en-US" b="1">
                <a:solidFill>
                  <a:srgbClr val="0000FF"/>
                </a:solidFill>
              </a:rPr>
              <a:t>构成单稳态触发器</a:t>
            </a:r>
          </a:p>
        </p:txBody>
      </p:sp>
      <p:grpSp>
        <p:nvGrpSpPr>
          <p:cNvPr id="5" name="Group 24"/>
          <p:cNvGrpSpPr>
            <a:grpSpLocks/>
          </p:cNvGrpSpPr>
          <p:nvPr/>
        </p:nvGrpSpPr>
        <p:grpSpPr bwMode="auto">
          <a:xfrm>
            <a:off x="334434" y="747467"/>
            <a:ext cx="4140399" cy="2436359"/>
            <a:chOff x="135" y="467"/>
            <a:chExt cx="2302" cy="2138"/>
          </a:xfrm>
        </p:grpSpPr>
        <p:sp>
          <p:nvSpPr>
            <p:cNvPr id="381977" name="Rectangle 25"/>
            <p:cNvSpPr>
              <a:spLocks noChangeArrowheads="1"/>
            </p:cNvSpPr>
            <p:nvPr/>
          </p:nvSpPr>
          <p:spPr bwMode="auto">
            <a:xfrm>
              <a:off x="816" y="1032"/>
              <a:ext cx="720" cy="1104"/>
            </a:xfrm>
            <a:prstGeom prst="rect">
              <a:avLst/>
            </a:prstGeom>
            <a:noFill/>
            <a:ln w="38100">
              <a:solidFill>
                <a:schemeClr val="tx1"/>
              </a:solidFill>
              <a:miter lim="800000"/>
              <a:headEnd/>
              <a:tailEnd/>
            </a:ln>
            <a:effectLst/>
          </p:spPr>
          <p:txBody>
            <a:bodyPr wrap="none" lIns="90000" tIns="46800" rIns="90000" bIns="46800" anchor="ctr"/>
            <a:lstStyle/>
            <a:p>
              <a:pPr algn="ctr"/>
              <a:endParaRPr kumimoji="1" lang="zh-CN" altLang="zh-CN" sz="2400" b="1">
                <a:latin typeface="Times New Roman" pitchFamily="18" charset="0"/>
              </a:endParaRPr>
            </a:p>
          </p:txBody>
        </p:sp>
        <p:sp>
          <p:nvSpPr>
            <p:cNvPr id="381978" name="Oval 26"/>
            <p:cNvSpPr>
              <a:spLocks noChangeArrowheads="1"/>
            </p:cNvSpPr>
            <p:nvPr/>
          </p:nvSpPr>
          <p:spPr bwMode="auto">
            <a:xfrm>
              <a:off x="1296" y="755"/>
              <a:ext cx="142" cy="458"/>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1979" name="Line 27"/>
            <p:cNvSpPr>
              <a:spLocks noChangeShapeType="1"/>
            </p:cNvSpPr>
            <p:nvPr/>
          </p:nvSpPr>
          <p:spPr bwMode="auto">
            <a:xfrm>
              <a:off x="1536" y="1368"/>
              <a:ext cx="48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80" name="Line 28"/>
            <p:cNvSpPr>
              <a:spLocks noChangeShapeType="1"/>
            </p:cNvSpPr>
            <p:nvPr/>
          </p:nvSpPr>
          <p:spPr bwMode="auto">
            <a:xfrm>
              <a:off x="1728" y="213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81" name="Line 29"/>
            <p:cNvSpPr>
              <a:spLocks noChangeShapeType="1"/>
            </p:cNvSpPr>
            <p:nvPr/>
          </p:nvSpPr>
          <p:spPr bwMode="auto">
            <a:xfrm>
              <a:off x="1728" y="218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82" name="Line 30"/>
            <p:cNvSpPr>
              <a:spLocks noChangeShapeType="1"/>
            </p:cNvSpPr>
            <p:nvPr/>
          </p:nvSpPr>
          <p:spPr bwMode="auto">
            <a:xfrm>
              <a:off x="1536" y="1944"/>
              <a:ext cx="2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83" name="Line 31"/>
            <p:cNvSpPr>
              <a:spLocks noChangeShapeType="1"/>
            </p:cNvSpPr>
            <p:nvPr/>
          </p:nvSpPr>
          <p:spPr bwMode="auto">
            <a:xfrm>
              <a:off x="1824" y="1944"/>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84" name="Line 32"/>
            <p:cNvSpPr>
              <a:spLocks noChangeShapeType="1"/>
            </p:cNvSpPr>
            <p:nvPr/>
          </p:nvSpPr>
          <p:spPr bwMode="auto">
            <a:xfrm>
              <a:off x="1824" y="2184"/>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85" name="Line 33"/>
            <p:cNvSpPr>
              <a:spLocks noChangeShapeType="1"/>
            </p:cNvSpPr>
            <p:nvPr/>
          </p:nvSpPr>
          <p:spPr bwMode="auto">
            <a:xfrm flipH="1">
              <a:off x="576" y="2376"/>
              <a:ext cx="124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86" name="Line 34"/>
            <p:cNvSpPr>
              <a:spLocks noChangeShapeType="1"/>
            </p:cNvSpPr>
            <p:nvPr/>
          </p:nvSpPr>
          <p:spPr bwMode="auto">
            <a:xfrm>
              <a:off x="480" y="213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87" name="Line 35"/>
            <p:cNvSpPr>
              <a:spLocks noChangeShapeType="1"/>
            </p:cNvSpPr>
            <p:nvPr/>
          </p:nvSpPr>
          <p:spPr bwMode="auto">
            <a:xfrm>
              <a:off x="480" y="218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88" name="Line 36"/>
            <p:cNvSpPr>
              <a:spLocks noChangeShapeType="1"/>
            </p:cNvSpPr>
            <p:nvPr/>
          </p:nvSpPr>
          <p:spPr bwMode="auto">
            <a:xfrm>
              <a:off x="576" y="1176"/>
              <a:ext cx="0" cy="96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1989" name="Line 37"/>
            <p:cNvSpPr>
              <a:spLocks noChangeShapeType="1"/>
            </p:cNvSpPr>
            <p:nvPr/>
          </p:nvSpPr>
          <p:spPr bwMode="auto">
            <a:xfrm>
              <a:off x="576" y="2184"/>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90" name="Rectangle 38"/>
            <p:cNvSpPr>
              <a:spLocks noChangeArrowheads="1"/>
            </p:cNvSpPr>
            <p:nvPr/>
          </p:nvSpPr>
          <p:spPr bwMode="auto">
            <a:xfrm>
              <a:off x="528" y="869"/>
              <a:ext cx="101" cy="32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81991" name="Line 39"/>
            <p:cNvSpPr>
              <a:spLocks noChangeShapeType="1"/>
            </p:cNvSpPr>
            <p:nvPr/>
          </p:nvSpPr>
          <p:spPr bwMode="auto">
            <a:xfrm flipV="1">
              <a:off x="576" y="696"/>
              <a:ext cx="0" cy="19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1992" name="Line 40"/>
            <p:cNvSpPr>
              <a:spLocks noChangeShapeType="1"/>
            </p:cNvSpPr>
            <p:nvPr/>
          </p:nvSpPr>
          <p:spPr bwMode="auto">
            <a:xfrm>
              <a:off x="576" y="696"/>
              <a:ext cx="14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93" name="Line 41"/>
            <p:cNvSpPr>
              <a:spLocks noChangeShapeType="1"/>
            </p:cNvSpPr>
            <p:nvPr/>
          </p:nvSpPr>
          <p:spPr bwMode="auto">
            <a:xfrm>
              <a:off x="1008" y="696"/>
              <a:ext cx="0" cy="33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94" name="Line 42"/>
            <p:cNvSpPr>
              <a:spLocks noChangeShapeType="1"/>
            </p:cNvSpPr>
            <p:nvPr/>
          </p:nvSpPr>
          <p:spPr bwMode="auto">
            <a:xfrm>
              <a:off x="1344" y="696"/>
              <a:ext cx="0" cy="24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95" name="Line 43"/>
            <p:cNvSpPr>
              <a:spLocks noChangeShapeType="1"/>
            </p:cNvSpPr>
            <p:nvPr/>
          </p:nvSpPr>
          <p:spPr bwMode="auto">
            <a:xfrm>
              <a:off x="576" y="1368"/>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96" name="Line 44"/>
            <p:cNvSpPr>
              <a:spLocks noChangeShapeType="1"/>
            </p:cNvSpPr>
            <p:nvPr/>
          </p:nvSpPr>
          <p:spPr bwMode="auto">
            <a:xfrm>
              <a:off x="576" y="1656"/>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1997" name="Line 45"/>
            <p:cNvSpPr>
              <a:spLocks noChangeShapeType="1"/>
            </p:cNvSpPr>
            <p:nvPr/>
          </p:nvSpPr>
          <p:spPr bwMode="auto">
            <a:xfrm>
              <a:off x="240" y="1944"/>
              <a:ext cx="576"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1998" name="Oval 46"/>
            <p:cNvSpPr>
              <a:spLocks noChangeArrowheads="1"/>
            </p:cNvSpPr>
            <p:nvPr/>
          </p:nvSpPr>
          <p:spPr bwMode="auto">
            <a:xfrm>
              <a:off x="552" y="1139"/>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1999" name="Oval 47"/>
            <p:cNvSpPr>
              <a:spLocks noChangeArrowheads="1"/>
            </p:cNvSpPr>
            <p:nvPr/>
          </p:nvSpPr>
          <p:spPr bwMode="auto">
            <a:xfrm>
              <a:off x="552" y="142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2000" name="Oval 48"/>
            <p:cNvSpPr>
              <a:spLocks noChangeArrowheads="1"/>
            </p:cNvSpPr>
            <p:nvPr/>
          </p:nvSpPr>
          <p:spPr bwMode="auto">
            <a:xfrm>
              <a:off x="1176" y="214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2001" name="Oval 49"/>
            <p:cNvSpPr>
              <a:spLocks noChangeArrowheads="1"/>
            </p:cNvSpPr>
            <p:nvPr/>
          </p:nvSpPr>
          <p:spPr bwMode="auto">
            <a:xfrm>
              <a:off x="984" y="46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2002" name="Oval 50"/>
            <p:cNvSpPr>
              <a:spLocks noChangeArrowheads="1"/>
            </p:cNvSpPr>
            <p:nvPr/>
          </p:nvSpPr>
          <p:spPr bwMode="auto">
            <a:xfrm>
              <a:off x="1320" y="46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2003" name="Line 51"/>
            <p:cNvSpPr>
              <a:spLocks noChangeShapeType="1"/>
            </p:cNvSpPr>
            <p:nvPr/>
          </p:nvSpPr>
          <p:spPr bwMode="auto">
            <a:xfrm>
              <a:off x="1200" y="2136"/>
              <a:ext cx="0" cy="43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2004" name="Line 52"/>
            <p:cNvSpPr>
              <a:spLocks noChangeShapeType="1"/>
            </p:cNvSpPr>
            <p:nvPr/>
          </p:nvSpPr>
          <p:spPr bwMode="auto">
            <a:xfrm>
              <a:off x="1104" y="2568"/>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2005" name="Text Box 53"/>
            <p:cNvSpPr txBox="1">
              <a:spLocks noChangeArrowheads="1"/>
            </p:cNvSpPr>
            <p:nvPr/>
          </p:nvSpPr>
          <p:spPr bwMode="auto">
            <a:xfrm>
              <a:off x="135" y="1701"/>
              <a:ext cx="221" cy="407"/>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82006" name="Text Box 54"/>
            <p:cNvSpPr txBox="1">
              <a:spLocks noChangeArrowheads="1"/>
            </p:cNvSpPr>
            <p:nvPr/>
          </p:nvSpPr>
          <p:spPr bwMode="auto">
            <a:xfrm>
              <a:off x="1920" y="1100"/>
              <a:ext cx="266" cy="407"/>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82007" name="Text Box 55"/>
            <p:cNvSpPr txBox="1">
              <a:spLocks noChangeArrowheads="1"/>
            </p:cNvSpPr>
            <p:nvPr/>
          </p:nvSpPr>
          <p:spPr bwMode="auto">
            <a:xfrm>
              <a:off x="1911" y="673"/>
              <a:ext cx="389"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CC</a:t>
              </a:r>
            </a:p>
          </p:txBody>
        </p:sp>
        <p:sp>
          <p:nvSpPr>
            <p:cNvPr id="382008" name="Text Box 56"/>
            <p:cNvSpPr txBox="1">
              <a:spLocks noChangeArrowheads="1"/>
            </p:cNvSpPr>
            <p:nvPr/>
          </p:nvSpPr>
          <p:spPr bwMode="auto">
            <a:xfrm>
              <a:off x="288" y="888"/>
              <a:ext cx="225"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382009" name="Text Box 57"/>
            <p:cNvSpPr txBox="1">
              <a:spLocks noChangeArrowheads="1"/>
            </p:cNvSpPr>
            <p:nvPr/>
          </p:nvSpPr>
          <p:spPr bwMode="auto">
            <a:xfrm>
              <a:off x="279" y="1970"/>
              <a:ext cx="225"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sp>
          <p:nvSpPr>
            <p:cNvPr id="382010" name="Text Box 58"/>
            <p:cNvSpPr txBox="1">
              <a:spLocks noChangeArrowheads="1"/>
            </p:cNvSpPr>
            <p:nvPr/>
          </p:nvSpPr>
          <p:spPr bwMode="auto">
            <a:xfrm>
              <a:off x="279" y="2133"/>
              <a:ext cx="259" cy="407"/>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382011" name="Text Box 59"/>
            <p:cNvSpPr txBox="1">
              <a:spLocks noChangeArrowheads="1"/>
            </p:cNvSpPr>
            <p:nvPr/>
          </p:nvSpPr>
          <p:spPr bwMode="auto">
            <a:xfrm>
              <a:off x="1920" y="2041"/>
              <a:ext cx="517" cy="353"/>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0.01uF</a:t>
              </a:r>
            </a:p>
          </p:txBody>
        </p:sp>
        <p:sp>
          <p:nvSpPr>
            <p:cNvPr id="382012" name="Text Box 60"/>
            <p:cNvSpPr txBox="1">
              <a:spLocks noChangeArrowheads="1"/>
            </p:cNvSpPr>
            <p:nvPr/>
          </p:nvSpPr>
          <p:spPr bwMode="auto">
            <a:xfrm>
              <a:off x="1097" y="1876"/>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82013" name="Text Box 61"/>
            <p:cNvSpPr txBox="1">
              <a:spLocks noChangeArrowheads="1"/>
            </p:cNvSpPr>
            <p:nvPr/>
          </p:nvSpPr>
          <p:spPr bwMode="auto">
            <a:xfrm>
              <a:off x="807" y="1780"/>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2</a:t>
              </a:r>
            </a:p>
          </p:txBody>
        </p:sp>
        <p:sp>
          <p:nvSpPr>
            <p:cNvPr id="382014" name="Text Box 62"/>
            <p:cNvSpPr txBox="1">
              <a:spLocks noChangeArrowheads="1"/>
            </p:cNvSpPr>
            <p:nvPr/>
          </p:nvSpPr>
          <p:spPr bwMode="auto">
            <a:xfrm>
              <a:off x="1334" y="1201"/>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3</a:t>
              </a:r>
            </a:p>
          </p:txBody>
        </p:sp>
        <p:sp>
          <p:nvSpPr>
            <p:cNvPr id="382015" name="Text Box 63"/>
            <p:cNvSpPr txBox="1">
              <a:spLocks noChangeArrowheads="1"/>
            </p:cNvSpPr>
            <p:nvPr/>
          </p:nvSpPr>
          <p:spPr bwMode="auto">
            <a:xfrm>
              <a:off x="1250" y="984"/>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4</a:t>
              </a:r>
            </a:p>
          </p:txBody>
        </p:sp>
        <p:sp>
          <p:nvSpPr>
            <p:cNvPr id="382016" name="Text Box 64"/>
            <p:cNvSpPr txBox="1">
              <a:spLocks noChangeArrowheads="1"/>
            </p:cNvSpPr>
            <p:nvPr/>
          </p:nvSpPr>
          <p:spPr bwMode="auto">
            <a:xfrm>
              <a:off x="951" y="1011"/>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8</a:t>
              </a:r>
            </a:p>
          </p:txBody>
        </p:sp>
        <p:sp>
          <p:nvSpPr>
            <p:cNvPr id="382017" name="Text Box 65"/>
            <p:cNvSpPr txBox="1">
              <a:spLocks noChangeArrowheads="1"/>
            </p:cNvSpPr>
            <p:nvPr/>
          </p:nvSpPr>
          <p:spPr bwMode="auto">
            <a:xfrm>
              <a:off x="807" y="1201"/>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7</a:t>
              </a:r>
            </a:p>
          </p:txBody>
        </p:sp>
        <p:sp>
          <p:nvSpPr>
            <p:cNvPr id="382018" name="Text Box 66"/>
            <p:cNvSpPr txBox="1">
              <a:spLocks noChangeArrowheads="1"/>
            </p:cNvSpPr>
            <p:nvPr/>
          </p:nvSpPr>
          <p:spPr bwMode="auto">
            <a:xfrm>
              <a:off x="807" y="1490"/>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6</a:t>
              </a:r>
            </a:p>
          </p:txBody>
        </p:sp>
        <p:sp>
          <p:nvSpPr>
            <p:cNvPr id="382019" name="Text Box 67"/>
            <p:cNvSpPr txBox="1">
              <a:spLocks noChangeArrowheads="1"/>
            </p:cNvSpPr>
            <p:nvPr/>
          </p:nvSpPr>
          <p:spPr bwMode="auto">
            <a:xfrm>
              <a:off x="1334" y="1780"/>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5</a:t>
              </a:r>
            </a:p>
          </p:txBody>
        </p:sp>
      </p:grpSp>
      <p:sp>
        <p:nvSpPr>
          <p:cNvPr id="382020" name="Text Box 68"/>
          <p:cNvSpPr txBox="1">
            <a:spLocks noChangeArrowheads="1"/>
          </p:cNvSpPr>
          <p:nvPr/>
        </p:nvSpPr>
        <p:spPr bwMode="auto">
          <a:xfrm>
            <a:off x="5247218" y="1196976"/>
            <a:ext cx="6944783" cy="2125839"/>
          </a:xfrm>
          <a:prstGeom prst="rect">
            <a:avLst/>
          </a:prstGeom>
          <a:noFill/>
          <a:ln w="28575">
            <a:noFill/>
            <a:miter lim="800000"/>
            <a:headEnd/>
            <a:tailEnd/>
          </a:ln>
          <a:effectLst/>
        </p:spPr>
        <p:txBody>
          <a:bodyPr lIns="90000" tIns="46800" rIns="90000" bIns="46800">
            <a:spAutoFit/>
          </a:bodyPr>
          <a:lstStyle/>
          <a:p>
            <a:pPr>
              <a:spcBef>
                <a:spcPct val="50000"/>
              </a:spcBef>
            </a:pPr>
            <a:r>
              <a:rPr kumimoji="1" lang="zh-CN" altLang="en-US" sz="2400" b="1">
                <a:solidFill>
                  <a:srgbClr val="800000"/>
                </a:solidFill>
                <a:latin typeface="Times New Roman" pitchFamily="18" charset="0"/>
              </a:rPr>
              <a:t>电路组成：</a:t>
            </a:r>
          </a:p>
          <a:p>
            <a:pPr>
              <a:spcBef>
                <a:spcPct val="50000"/>
              </a:spcBef>
            </a:pPr>
            <a:r>
              <a:rPr kumimoji="1" lang="zh-CN" altLang="en-US" sz="2400" b="1">
                <a:latin typeface="Times New Roman" pitchFamily="18" charset="0"/>
              </a:rPr>
              <a:t>触发信号从触发输入端</a:t>
            </a:r>
            <a:r>
              <a:rPr kumimoji="1" lang="en-US" altLang="zh-CN" sz="2400" b="1" i="1">
                <a:latin typeface="Monotype Corsiva" pitchFamily="66" charset="0"/>
              </a:rPr>
              <a:t>v</a:t>
            </a:r>
            <a:r>
              <a:rPr kumimoji="1" lang="en-US" altLang="zh-CN" sz="2400" b="1" baseline="-25000">
                <a:latin typeface="Times New Roman" pitchFamily="18" charset="0"/>
              </a:rPr>
              <a:t>I2</a:t>
            </a:r>
            <a:r>
              <a:rPr kumimoji="1" lang="en-US" altLang="zh-CN" sz="2400" b="1">
                <a:latin typeface="Times New Roman" pitchFamily="18" charset="0"/>
              </a:rPr>
              <a:t> (2)</a:t>
            </a:r>
            <a:r>
              <a:rPr kumimoji="1" lang="en-US" altLang="zh-CN" sz="2400" b="1" i="1">
                <a:latin typeface="Monotype Corsiva" pitchFamily="66" charset="0"/>
              </a:rPr>
              <a:t> </a:t>
            </a:r>
            <a:r>
              <a:rPr kumimoji="1" lang="zh-CN" altLang="en-US" sz="2400" b="1">
                <a:latin typeface="Times New Roman" pitchFamily="18" charset="0"/>
              </a:rPr>
              <a:t>输入，</a:t>
            </a:r>
          </a:p>
          <a:p>
            <a:pPr>
              <a:spcBef>
                <a:spcPct val="50000"/>
              </a:spcBef>
            </a:pPr>
            <a:r>
              <a:rPr kumimoji="1" lang="zh-CN" altLang="en-US" sz="2400" b="1">
                <a:latin typeface="Times New Roman" pitchFamily="18" charset="0"/>
              </a:rPr>
              <a:t>将放电端</a:t>
            </a:r>
            <a:r>
              <a:rPr kumimoji="1" lang="en-US" altLang="zh-CN" sz="2400" b="1">
                <a:latin typeface="Times New Roman" pitchFamily="18" charset="0"/>
              </a:rPr>
              <a:t>(7)</a:t>
            </a:r>
            <a:r>
              <a:rPr kumimoji="1" lang="zh-CN" altLang="en-US" sz="2400" b="1">
                <a:latin typeface="Times New Roman" pitchFamily="18" charset="0"/>
              </a:rPr>
              <a:t>与阈值输入端</a:t>
            </a:r>
            <a:r>
              <a:rPr kumimoji="1" lang="en-US" altLang="zh-CN" sz="2400" b="1">
                <a:latin typeface="Times New Roman" pitchFamily="18" charset="0"/>
              </a:rPr>
              <a:t>(6)</a:t>
            </a:r>
            <a:r>
              <a:rPr kumimoji="1" lang="en-US" altLang="zh-CN" sz="2400" b="1" i="1">
                <a:latin typeface="Monotype Corsiva" pitchFamily="66" charset="0"/>
              </a:rPr>
              <a:t>v</a:t>
            </a:r>
            <a:r>
              <a:rPr kumimoji="1" lang="en-US" altLang="zh-CN" sz="2400" b="1" baseline="-25000">
                <a:latin typeface="Times New Roman" pitchFamily="18" charset="0"/>
              </a:rPr>
              <a:t>I1</a:t>
            </a:r>
            <a:r>
              <a:rPr kumimoji="1" lang="zh-CN" altLang="en-US" sz="2400" b="1">
                <a:latin typeface="Times New Roman" pitchFamily="18" charset="0"/>
              </a:rPr>
              <a:t>相连，</a:t>
            </a:r>
          </a:p>
          <a:p>
            <a:pPr>
              <a:spcBef>
                <a:spcPct val="50000"/>
              </a:spcBef>
            </a:pPr>
            <a:r>
              <a:rPr kumimoji="1" lang="zh-CN" altLang="en-US" sz="2400" b="1">
                <a:latin typeface="Times New Roman" pitchFamily="18" charset="0"/>
              </a:rPr>
              <a:t>同时对电源和对地分别接入</a:t>
            </a:r>
            <a:r>
              <a:rPr kumimoji="1" lang="en-US" altLang="zh-CN" sz="2400" b="1">
                <a:latin typeface="Times New Roman" pitchFamily="18" charset="0"/>
              </a:rPr>
              <a:t>R</a:t>
            </a:r>
            <a:r>
              <a:rPr kumimoji="1" lang="zh-CN" altLang="en-US" sz="2400" b="1">
                <a:latin typeface="Times New Roman" pitchFamily="18" charset="0"/>
              </a:rPr>
              <a:t>和</a:t>
            </a:r>
            <a:r>
              <a:rPr kumimoji="1" lang="en-US" altLang="zh-CN" sz="2400" b="1">
                <a:latin typeface="Times New Roman" pitchFamily="18" charset="0"/>
              </a:rPr>
              <a:t>C</a:t>
            </a:r>
            <a:r>
              <a:rPr kumimoji="1" lang="zh-CN" altLang="en-US" sz="2400" b="1">
                <a:latin typeface="Times New Roman" pitchFamily="18" charset="0"/>
              </a:rPr>
              <a:t>，</a:t>
            </a:r>
          </a:p>
        </p:txBody>
      </p:sp>
      <p:sp>
        <p:nvSpPr>
          <p:cNvPr id="382021" name="Rectangle 69"/>
          <p:cNvSpPr>
            <a:spLocks noChangeArrowheads="1"/>
          </p:cNvSpPr>
          <p:nvPr/>
        </p:nvSpPr>
        <p:spPr bwMode="auto">
          <a:xfrm>
            <a:off x="239185" y="404813"/>
            <a:ext cx="7336367" cy="519112"/>
          </a:xfrm>
          <a:prstGeom prst="rect">
            <a:avLst/>
          </a:prstGeom>
          <a:noFill/>
          <a:ln w="9525">
            <a:noFill/>
            <a:miter lim="800000"/>
            <a:headEnd/>
            <a:tailEnd/>
          </a:ln>
          <a:effectLst/>
        </p:spPr>
        <p:txBody>
          <a:bodyPr anchor="ctr"/>
          <a:lstStyle/>
          <a:p>
            <a:r>
              <a:rPr lang="en-US" altLang="zh-CN" b="1">
                <a:solidFill>
                  <a:srgbClr val="0033CC"/>
                </a:solidFill>
                <a:latin typeface="Times New Roman" pitchFamily="18" charset="0"/>
              </a:rPr>
              <a:t>3</a:t>
            </a:r>
            <a:r>
              <a:rPr lang="zh-CN" altLang="en-US" b="1">
                <a:solidFill>
                  <a:srgbClr val="0033CC"/>
                </a:solidFill>
                <a:latin typeface="Times New Roman" pitchFamily="18" charset="0"/>
              </a:rPr>
              <a:t>、</a:t>
            </a:r>
            <a:r>
              <a:rPr lang="en-US" altLang="zh-CN" b="1">
                <a:solidFill>
                  <a:srgbClr val="0033CC"/>
                </a:solidFill>
                <a:latin typeface="Times New Roman" pitchFamily="18" charset="0"/>
              </a:rPr>
              <a:t>555</a:t>
            </a:r>
            <a:r>
              <a:rPr lang="zh-CN" altLang="en-US" b="1">
                <a:solidFill>
                  <a:srgbClr val="0033CC"/>
                </a:solidFill>
                <a:latin typeface="Times New Roman" pitchFamily="18" charset="0"/>
              </a:rPr>
              <a:t>定时器的应用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2020">
                                            <p:txEl>
                                              <p:pRg st="0" end="0"/>
                                            </p:txEl>
                                          </p:spTgt>
                                        </p:tgtEl>
                                        <p:attrNameLst>
                                          <p:attrName>style.visibility</p:attrName>
                                        </p:attrNameLst>
                                      </p:cBhvr>
                                      <p:to>
                                        <p:strVal val="visible"/>
                                      </p:to>
                                    </p:set>
                                    <p:animEffect transition="in" filter="wipe(left)">
                                      <p:cBhvr>
                                        <p:cTn id="17" dur="500"/>
                                        <p:tgtEl>
                                          <p:spTgt spid="38202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82020">
                                            <p:txEl>
                                              <p:pRg st="1" end="1"/>
                                            </p:txEl>
                                          </p:spTgt>
                                        </p:tgtEl>
                                        <p:attrNameLst>
                                          <p:attrName>style.visibility</p:attrName>
                                        </p:attrNameLst>
                                      </p:cBhvr>
                                      <p:to>
                                        <p:strVal val="visible"/>
                                      </p:to>
                                    </p:set>
                                    <p:animEffect transition="in" filter="wipe(left)">
                                      <p:cBhvr>
                                        <p:cTn id="22" dur="500"/>
                                        <p:tgtEl>
                                          <p:spTgt spid="38202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82020">
                                            <p:txEl>
                                              <p:pRg st="2" end="2"/>
                                            </p:txEl>
                                          </p:spTgt>
                                        </p:tgtEl>
                                        <p:attrNameLst>
                                          <p:attrName>style.visibility</p:attrName>
                                        </p:attrNameLst>
                                      </p:cBhvr>
                                      <p:to>
                                        <p:strVal val="visible"/>
                                      </p:to>
                                    </p:set>
                                    <p:animEffect transition="in" filter="wipe(left)">
                                      <p:cBhvr>
                                        <p:cTn id="27" dur="500"/>
                                        <p:tgtEl>
                                          <p:spTgt spid="382020">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82020">
                                            <p:txEl>
                                              <p:pRg st="3" end="3"/>
                                            </p:txEl>
                                          </p:spTgt>
                                        </p:tgtEl>
                                        <p:attrNameLst>
                                          <p:attrName>style.visibility</p:attrName>
                                        </p:attrNameLst>
                                      </p:cBhvr>
                                      <p:to>
                                        <p:strVal val="visible"/>
                                      </p:to>
                                    </p:set>
                                    <p:animEffect transition="in" filter="wipe(left)">
                                      <p:cBhvr>
                                        <p:cTn id="32" dur="500"/>
                                        <p:tgtEl>
                                          <p:spTgt spid="3820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020"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灯片编号占位符 4"/>
          <p:cNvSpPr>
            <a:spLocks noGrp="1"/>
          </p:cNvSpPr>
          <p:nvPr>
            <p:ph type="sldNum" sz="quarter" idx="11"/>
          </p:nvPr>
        </p:nvSpPr>
        <p:spPr/>
        <p:txBody>
          <a:bodyPr/>
          <a:lstStyle/>
          <a:p>
            <a:fld id="{376DCF9A-DF0E-49D9-829C-E071967EFAE1}" type="slidenum">
              <a:rPr lang="en-US" altLang="zh-CN"/>
              <a:pPr/>
              <a:t>63</a:t>
            </a:fld>
            <a:endParaRPr lang="en-US" altLang="zh-CN"/>
          </a:p>
        </p:txBody>
      </p:sp>
      <p:grpSp>
        <p:nvGrpSpPr>
          <p:cNvPr id="2" name="Group 2"/>
          <p:cNvGrpSpPr>
            <a:grpSpLocks/>
          </p:cNvGrpSpPr>
          <p:nvPr/>
        </p:nvGrpSpPr>
        <p:grpSpPr bwMode="auto">
          <a:xfrm>
            <a:off x="69905" y="3106713"/>
            <a:ext cx="6034562" cy="3836260"/>
            <a:chOff x="213" y="974"/>
            <a:chExt cx="3712" cy="3070"/>
          </a:xfrm>
        </p:grpSpPr>
        <p:sp>
          <p:nvSpPr>
            <p:cNvPr id="382979" name="Rectangle 3"/>
            <p:cNvSpPr>
              <a:spLocks noChangeArrowheads="1"/>
            </p:cNvSpPr>
            <p:nvPr/>
          </p:nvSpPr>
          <p:spPr bwMode="auto">
            <a:xfrm>
              <a:off x="2463" y="1035"/>
              <a:ext cx="445" cy="296"/>
            </a:xfrm>
            <a:prstGeom prst="rect">
              <a:avLst/>
            </a:prstGeom>
            <a:solidFill>
              <a:srgbClr val="FFFFFF">
                <a:alpha val="0"/>
              </a:srgbClr>
            </a:solidFill>
            <a:ln w="38100" algn="ctr">
              <a:noFill/>
              <a:miter lim="800000"/>
              <a:headEnd/>
              <a:tailEnd/>
            </a:ln>
            <a:effectLst/>
          </p:spPr>
          <p:txBody>
            <a:bodyPr>
              <a:spAutoFit/>
            </a:bodyPr>
            <a:lstStyle/>
            <a:p>
              <a:pPr algn="ctr"/>
              <a:r>
                <a:rPr lang="en-US" altLang="zh-CN" sz="1800" b="1" i="1">
                  <a:latin typeface="Bookman Old Style" pitchFamily="18" charset="0"/>
                  <a:ea typeface="Batang" pitchFamily="18" charset="-127"/>
                </a:rPr>
                <a:t>V</a:t>
              </a:r>
              <a:r>
                <a:rPr lang="en-US" altLang="zh-CN" sz="1800" b="1" baseline="-25000">
                  <a:latin typeface="Times New Roman" pitchFamily="18" charset="0"/>
                </a:rPr>
                <a:t>CC</a:t>
              </a:r>
            </a:p>
          </p:txBody>
        </p:sp>
        <p:graphicFrame>
          <p:nvGraphicFramePr>
            <p:cNvPr id="382980" name="Object 4"/>
            <p:cNvGraphicFramePr>
              <a:graphicFrameLocks noChangeAspect="1"/>
            </p:cNvGraphicFramePr>
            <p:nvPr/>
          </p:nvGraphicFramePr>
          <p:xfrm>
            <a:off x="931" y="1187"/>
            <a:ext cx="2994" cy="2789"/>
          </p:xfrm>
          <a:graphic>
            <a:graphicData uri="http://schemas.openxmlformats.org/presentationml/2006/ole">
              <p:oleObj spid="_x0000_s110594" name="图片" r:id="rId3" imgW="3620880" imgH="3029760" progId="Word.Picture.8">
                <p:embed/>
              </p:oleObj>
            </a:graphicData>
          </a:graphic>
        </p:graphicFrame>
        <p:grpSp>
          <p:nvGrpSpPr>
            <p:cNvPr id="3" name="Group 5"/>
            <p:cNvGrpSpPr>
              <a:grpSpLocks/>
            </p:cNvGrpSpPr>
            <p:nvPr/>
          </p:nvGrpSpPr>
          <p:grpSpPr bwMode="auto">
            <a:xfrm>
              <a:off x="213" y="974"/>
              <a:ext cx="2325" cy="3070"/>
              <a:chOff x="213" y="1000"/>
              <a:chExt cx="2325" cy="3070"/>
            </a:xfrm>
          </p:grpSpPr>
          <p:sp>
            <p:nvSpPr>
              <p:cNvPr id="382982" name="Line 6"/>
              <p:cNvSpPr>
                <a:spLocks noChangeShapeType="1"/>
              </p:cNvSpPr>
              <p:nvPr/>
            </p:nvSpPr>
            <p:spPr bwMode="auto">
              <a:xfrm>
                <a:off x="584" y="1202"/>
                <a:ext cx="1954" cy="0"/>
              </a:xfrm>
              <a:prstGeom prst="line">
                <a:avLst/>
              </a:prstGeom>
              <a:noFill/>
              <a:ln w="28575">
                <a:solidFill>
                  <a:schemeClr val="tx1"/>
                </a:solidFill>
                <a:round/>
                <a:headEnd/>
                <a:tailEnd/>
              </a:ln>
              <a:effectLst/>
            </p:spPr>
            <p:txBody>
              <a:bodyPr>
                <a:spAutoFit/>
              </a:bodyPr>
              <a:lstStyle/>
              <a:p>
                <a:endParaRPr lang="zh-CN" altLang="en-US"/>
              </a:p>
            </p:txBody>
          </p:sp>
          <p:grpSp>
            <p:nvGrpSpPr>
              <p:cNvPr id="4" name="Group 7"/>
              <p:cNvGrpSpPr>
                <a:grpSpLocks/>
              </p:cNvGrpSpPr>
              <p:nvPr/>
            </p:nvGrpSpPr>
            <p:grpSpPr bwMode="auto">
              <a:xfrm>
                <a:off x="213" y="1000"/>
                <a:ext cx="1119" cy="3070"/>
                <a:chOff x="213" y="1000"/>
                <a:chExt cx="1119" cy="3070"/>
              </a:xfrm>
            </p:grpSpPr>
            <p:sp>
              <p:nvSpPr>
                <p:cNvPr id="382984" name="Line 8"/>
                <p:cNvSpPr>
                  <a:spLocks noChangeShapeType="1"/>
                </p:cNvSpPr>
                <p:nvPr/>
              </p:nvSpPr>
              <p:spPr bwMode="auto">
                <a:xfrm>
                  <a:off x="591" y="3607"/>
                  <a:ext cx="0" cy="269"/>
                </a:xfrm>
                <a:prstGeom prst="line">
                  <a:avLst/>
                </a:prstGeom>
                <a:noFill/>
                <a:ln w="28575">
                  <a:solidFill>
                    <a:schemeClr val="tx1"/>
                  </a:solidFill>
                  <a:round/>
                  <a:headEnd/>
                  <a:tailEnd/>
                </a:ln>
                <a:effectLst/>
              </p:spPr>
              <p:txBody>
                <a:bodyPr>
                  <a:spAutoFit/>
                </a:bodyPr>
                <a:lstStyle/>
                <a:p>
                  <a:endParaRPr lang="zh-CN" altLang="en-US"/>
                </a:p>
              </p:txBody>
            </p:sp>
            <p:sp>
              <p:nvSpPr>
                <p:cNvPr id="382985" name="Rectangle 9"/>
                <p:cNvSpPr>
                  <a:spLocks noChangeArrowheads="1"/>
                </p:cNvSpPr>
                <p:nvPr/>
              </p:nvSpPr>
              <p:spPr bwMode="auto">
                <a:xfrm>
                  <a:off x="213" y="2523"/>
                  <a:ext cx="265" cy="369"/>
                </a:xfrm>
                <a:prstGeom prst="rect">
                  <a:avLst/>
                </a:prstGeom>
                <a:noFill/>
                <a:ln w="38100" algn="ctr">
                  <a:noFill/>
                  <a:miter lim="800000"/>
                  <a:headEnd/>
                  <a:tailEnd/>
                </a:ln>
                <a:effectLst/>
              </p:spPr>
              <p:txBody>
                <a:bodyPr wrap="none">
                  <a:spAutoFit/>
                </a:bodyPr>
                <a:lstStyle/>
                <a:p>
                  <a:pPr algn="ctr"/>
                  <a:r>
                    <a:rPr lang="en-US" altLang="zh-CN" sz="2400" b="1" i="1">
                      <a:latin typeface="Bookman Old Style" pitchFamily="18" charset="0"/>
                      <a:ea typeface="Batang" pitchFamily="18" charset="-127"/>
                    </a:rPr>
                    <a:t>v</a:t>
                  </a:r>
                  <a:r>
                    <a:rPr lang="en-US" altLang="zh-CN" sz="2400" b="1" baseline="-25000">
                      <a:latin typeface="Times New Roman" pitchFamily="18" charset="0"/>
                    </a:rPr>
                    <a:t>I</a:t>
                  </a:r>
                </a:p>
              </p:txBody>
            </p:sp>
            <p:sp>
              <p:nvSpPr>
                <p:cNvPr id="382986" name="Line 10"/>
                <p:cNvSpPr>
                  <a:spLocks noChangeShapeType="1"/>
                </p:cNvSpPr>
                <p:nvPr/>
              </p:nvSpPr>
              <p:spPr bwMode="auto">
                <a:xfrm flipH="1">
                  <a:off x="259" y="2885"/>
                  <a:ext cx="700" cy="0"/>
                </a:xfrm>
                <a:prstGeom prst="line">
                  <a:avLst/>
                </a:prstGeom>
                <a:noFill/>
                <a:ln w="28575">
                  <a:solidFill>
                    <a:schemeClr val="tx1"/>
                  </a:solidFill>
                  <a:round/>
                  <a:headEnd/>
                  <a:tailEnd/>
                </a:ln>
                <a:effectLst/>
              </p:spPr>
              <p:txBody>
                <a:bodyPr>
                  <a:spAutoFit/>
                </a:bodyPr>
                <a:lstStyle/>
                <a:p>
                  <a:endParaRPr lang="zh-CN" altLang="en-US"/>
                </a:p>
              </p:txBody>
            </p:sp>
            <p:sp>
              <p:nvSpPr>
                <p:cNvPr id="382987" name="Oval 11"/>
                <p:cNvSpPr>
                  <a:spLocks noChangeArrowheads="1"/>
                </p:cNvSpPr>
                <p:nvPr/>
              </p:nvSpPr>
              <p:spPr bwMode="auto">
                <a:xfrm>
                  <a:off x="557" y="1797"/>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2988" name="Line 12"/>
                <p:cNvSpPr>
                  <a:spLocks noChangeShapeType="1"/>
                </p:cNvSpPr>
                <p:nvPr/>
              </p:nvSpPr>
              <p:spPr bwMode="auto">
                <a:xfrm>
                  <a:off x="591" y="1815"/>
                  <a:ext cx="0" cy="1727"/>
                </a:xfrm>
                <a:prstGeom prst="line">
                  <a:avLst/>
                </a:prstGeom>
                <a:noFill/>
                <a:ln w="28575">
                  <a:solidFill>
                    <a:schemeClr val="tx1"/>
                  </a:solidFill>
                  <a:round/>
                  <a:headEnd/>
                  <a:tailEnd/>
                </a:ln>
                <a:effectLst/>
              </p:spPr>
              <p:txBody>
                <a:bodyPr>
                  <a:spAutoFit/>
                </a:bodyPr>
                <a:lstStyle/>
                <a:p>
                  <a:endParaRPr lang="zh-CN" altLang="en-US"/>
                </a:p>
              </p:txBody>
            </p:sp>
            <p:sp>
              <p:nvSpPr>
                <p:cNvPr id="382989" name="Rectangle 13"/>
                <p:cNvSpPr>
                  <a:spLocks noChangeArrowheads="1"/>
                </p:cNvSpPr>
                <p:nvPr/>
              </p:nvSpPr>
              <p:spPr bwMode="auto">
                <a:xfrm>
                  <a:off x="558" y="1496"/>
                  <a:ext cx="114" cy="296"/>
                </a:xfrm>
                <a:prstGeom prst="rect">
                  <a:avLst/>
                </a:prstGeom>
                <a:noFill/>
                <a:ln w="28575">
                  <a:solidFill>
                    <a:schemeClr val="tx1"/>
                  </a:solidFill>
                  <a:miter lim="800000"/>
                  <a:headEnd/>
                  <a:tailEnd/>
                </a:ln>
                <a:effectLst/>
              </p:spPr>
              <p:txBody>
                <a:bodyPr wrap="none" anchor="ctr">
                  <a:spAutoFit/>
                </a:bodyPr>
                <a:lstStyle/>
                <a:p>
                  <a:endParaRPr lang="zh-CN" altLang="en-US"/>
                </a:p>
              </p:txBody>
            </p:sp>
            <p:sp>
              <p:nvSpPr>
                <p:cNvPr id="382990" name="Line 14"/>
                <p:cNvSpPr>
                  <a:spLocks noChangeShapeType="1"/>
                </p:cNvSpPr>
                <p:nvPr/>
              </p:nvSpPr>
              <p:spPr bwMode="auto">
                <a:xfrm>
                  <a:off x="591" y="1188"/>
                  <a:ext cx="0" cy="306"/>
                </a:xfrm>
                <a:prstGeom prst="line">
                  <a:avLst/>
                </a:prstGeom>
                <a:noFill/>
                <a:ln w="28575">
                  <a:solidFill>
                    <a:schemeClr val="tx1"/>
                  </a:solidFill>
                  <a:round/>
                  <a:headEnd/>
                  <a:tailEnd/>
                </a:ln>
                <a:effectLst/>
              </p:spPr>
              <p:txBody>
                <a:bodyPr>
                  <a:spAutoFit/>
                </a:bodyPr>
                <a:lstStyle/>
                <a:p>
                  <a:endParaRPr lang="zh-CN" altLang="en-US"/>
                </a:p>
              </p:txBody>
            </p:sp>
            <p:sp>
              <p:nvSpPr>
                <p:cNvPr id="382991" name="Oval 15"/>
                <p:cNvSpPr>
                  <a:spLocks noChangeArrowheads="1"/>
                </p:cNvSpPr>
                <p:nvPr/>
              </p:nvSpPr>
              <p:spPr bwMode="auto">
                <a:xfrm>
                  <a:off x="558" y="3220"/>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2992" name="Line 16"/>
                <p:cNvSpPr>
                  <a:spLocks noChangeShapeType="1"/>
                </p:cNvSpPr>
                <p:nvPr/>
              </p:nvSpPr>
              <p:spPr bwMode="auto">
                <a:xfrm>
                  <a:off x="511" y="3611"/>
                  <a:ext cx="160" cy="0"/>
                </a:xfrm>
                <a:prstGeom prst="line">
                  <a:avLst/>
                </a:prstGeom>
                <a:noFill/>
                <a:ln w="28575">
                  <a:solidFill>
                    <a:schemeClr val="tx1"/>
                  </a:solidFill>
                  <a:round/>
                  <a:headEnd/>
                  <a:tailEnd/>
                </a:ln>
                <a:effectLst/>
              </p:spPr>
              <p:txBody>
                <a:bodyPr>
                  <a:spAutoFit/>
                </a:bodyPr>
                <a:lstStyle/>
                <a:p>
                  <a:endParaRPr lang="zh-CN" altLang="en-US"/>
                </a:p>
              </p:txBody>
            </p:sp>
            <p:sp>
              <p:nvSpPr>
                <p:cNvPr id="382993" name="Line 17"/>
                <p:cNvSpPr>
                  <a:spLocks noChangeShapeType="1"/>
                </p:cNvSpPr>
                <p:nvPr/>
              </p:nvSpPr>
              <p:spPr bwMode="auto">
                <a:xfrm>
                  <a:off x="527" y="3552"/>
                  <a:ext cx="161" cy="0"/>
                </a:xfrm>
                <a:prstGeom prst="line">
                  <a:avLst/>
                </a:prstGeom>
                <a:noFill/>
                <a:ln w="28575">
                  <a:solidFill>
                    <a:schemeClr val="tx1"/>
                  </a:solidFill>
                  <a:round/>
                  <a:headEnd/>
                  <a:tailEnd/>
                </a:ln>
                <a:effectLst/>
              </p:spPr>
              <p:txBody>
                <a:bodyPr>
                  <a:spAutoFit/>
                </a:bodyPr>
                <a:lstStyle/>
                <a:p>
                  <a:endParaRPr lang="zh-CN" altLang="en-US"/>
                </a:p>
              </p:txBody>
            </p:sp>
            <p:sp>
              <p:nvSpPr>
                <p:cNvPr id="382994" name="Line 18"/>
                <p:cNvSpPr>
                  <a:spLocks noChangeShapeType="1"/>
                </p:cNvSpPr>
                <p:nvPr/>
              </p:nvSpPr>
              <p:spPr bwMode="auto">
                <a:xfrm>
                  <a:off x="584" y="3864"/>
                  <a:ext cx="582" cy="0"/>
                </a:xfrm>
                <a:prstGeom prst="line">
                  <a:avLst/>
                </a:prstGeom>
                <a:noFill/>
                <a:ln w="28575">
                  <a:solidFill>
                    <a:schemeClr val="tx1"/>
                  </a:solidFill>
                  <a:round/>
                  <a:headEnd/>
                  <a:tailEnd/>
                </a:ln>
                <a:effectLst/>
              </p:spPr>
              <p:txBody>
                <a:bodyPr>
                  <a:spAutoFit/>
                </a:bodyPr>
                <a:lstStyle/>
                <a:p>
                  <a:endParaRPr lang="zh-CN" altLang="en-US"/>
                </a:p>
              </p:txBody>
            </p:sp>
            <p:sp>
              <p:nvSpPr>
                <p:cNvPr id="382995" name="Line 19"/>
                <p:cNvSpPr>
                  <a:spLocks noChangeShapeType="1"/>
                </p:cNvSpPr>
                <p:nvPr/>
              </p:nvSpPr>
              <p:spPr bwMode="auto">
                <a:xfrm flipH="1">
                  <a:off x="560" y="1987"/>
                  <a:ext cx="399" cy="10"/>
                </a:xfrm>
                <a:prstGeom prst="line">
                  <a:avLst/>
                </a:prstGeom>
                <a:noFill/>
                <a:ln w="28575">
                  <a:solidFill>
                    <a:schemeClr val="tx1"/>
                  </a:solidFill>
                  <a:round/>
                  <a:headEnd/>
                  <a:tailEnd/>
                </a:ln>
                <a:effectLst/>
              </p:spPr>
              <p:txBody>
                <a:bodyPr>
                  <a:spAutoFit/>
                </a:bodyPr>
                <a:lstStyle/>
                <a:p>
                  <a:endParaRPr lang="zh-CN" altLang="en-US"/>
                </a:p>
              </p:txBody>
            </p:sp>
            <p:sp>
              <p:nvSpPr>
                <p:cNvPr id="382996" name="Line 20"/>
                <p:cNvSpPr>
                  <a:spLocks noChangeShapeType="1"/>
                </p:cNvSpPr>
                <p:nvPr/>
              </p:nvSpPr>
              <p:spPr bwMode="auto">
                <a:xfrm flipH="1">
                  <a:off x="562" y="3413"/>
                  <a:ext cx="407" cy="10"/>
                </a:xfrm>
                <a:prstGeom prst="line">
                  <a:avLst/>
                </a:prstGeom>
                <a:noFill/>
                <a:ln w="28575">
                  <a:solidFill>
                    <a:schemeClr val="tx1"/>
                  </a:solidFill>
                  <a:round/>
                  <a:headEnd/>
                  <a:tailEnd/>
                </a:ln>
                <a:effectLst/>
              </p:spPr>
              <p:txBody>
                <a:bodyPr>
                  <a:spAutoFit/>
                </a:bodyPr>
                <a:lstStyle/>
                <a:p>
                  <a:endParaRPr lang="zh-CN" altLang="en-US"/>
                </a:p>
              </p:txBody>
            </p:sp>
            <p:sp>
              <p:nvSpPr>
                <p:cNvPr id="382997" name="Oval 21"/>
                <p:cNvSpPr>
                  <a:spLocks noChangeArrowheads="1"/>
                </p:cNvSpPr>
                <p:nvPr/>
              </p:nvSpPr>
              <p:spPr bwMode="auto">
                <a:xfrm>
                  <a:off x="1157" y="1000"/>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2998" name="Oval 22"/>
                <p:cNvSpPr>
                  <a:spLocks noChangeArrowheads="1"/>
                </p:cNvSpPr>
                <p:nvPr/>
              </p:nvSpPr>
              <p:spPr bwMode="auto">
                <a:xfrm>
                  <a:off x="1172" y="3654"/>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grpSp>
        </p:grpSp>
      </p:grpSp>
      <p:grpSp>
        <p:nvGrpSpPr>
          <p:cNvPr id="5" name="Group 23"/>
          <p:cNvGrpSpPr>
            <a:grpSpLocks/>
          </p:cNvGrpSpPr>
          <p:nvPr/>
        </p:nvGrpSpPr>
        <p:grpSpPr bwMode="auto">
          <a:xfrm>
            <a:off x="334434" y="747467"/>
            <a:ext cx="4140399" cy="2436359"/>
            <a:chOff x="135" y="467"/>
            <a:chExt cx="2302" cy="2138"/>
          </a:xfrm>
        </p:grpSpPr>
        <p:sp>
          <p:nvSpPr>
            <p:cNvPr id="383000" name="Rectangle 24"/>
            <p:cNvSpPr>
              <a:spLocks noChangeArrowheads="1"/>
            </p:cNvSpPr>
            <p:nvPr/>
          </p:nvSpPr>
          <p:spPr bwMode="auto">
            <a:xfrm>
              <a:off x="816" y="1032"/>
              <a:ext cx="720" cy="1104"/>
            </a:xfrm>
            <a:prstGeom prst="rect">
              <a:avLst/>
            </a:prstGeom>
            <a:noFill/>
            <a:ln w="38100">
              <a:solidFill>
                <a:schemeClr val="tx1"/>
              </a:solidFill>
              <a:miter lim="800000"/>
              <a:headEnd/>
              <a:tailEnd/>
            </a:ln>
            <a:effectLst/>
          </p:spPr>
          <p:txBody>
            <a:bodyPr wrap="none" lIns="90000" tIns="46800" rIns="90000" bIns="46800" anchor="ctr"/>
            <a:lstStyle/>
            <a:p>
              <a:pPr algn="ctr"/>
              <a:endParaRPr kumimoji="1" lang="zh-CN" altLang="zh-CN" sz="2400" b="1">
                <a:latin typeface="Times New Roman" pitchFamily="18" charset="0"/>
              </a:endParaRPr>
            </a:p>
          </p:txBody>
        </p:sp>
        <p:sp>
          <p:nvSpPr>
            <p:cNvPr id="383001" name="Oval 25"/>
            <p:cNvSpPr>
              <a:spLocks noChangeArrowheads="1"/>
            </p:cNvSpPr>
            <p:nvPr/>
          </p:nvSpPr>
          <p:spPr bwMode="auto">
            <a:xfrm>
              <a:off x="1296" y="755"/>
              <a:ext cx="142" cy="458"/>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3002" name="Line 26"/>
            <p:cNvSpPr>
              <a:spLocks noChangeShapeType="1"/>
            </p:cNvSpPr>
            <p:nvPr/>
          </p:nvSpPr>
          <p:spPr bwMode="auto">
            <a:xfrm>
              <a:off x="1536" y="1368"/>
              <a:ext cx="48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03" name="Line 27"/>
            <p:cNvSpPr>
              <a:spLocks noChangeShapeType="1"/>
            </p:cNvSpPr>
            <p:nvPr/>
          </p:nvSpPr>
          <p:spPr bwMode="auto">
            <a:xfrm>
              <a:off x="1728" y="213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04" name="Line 28"/>
            <p:cNvSpPr>
              <a:spLocks noChangeShapeType="1"/>
            </p:cNvSpPr>
            <p:nvPr/>
          </p:nvSpPr>
          <p:spPr bwMode="auto">
            <a:xfrm>
              <a:off x="1728" y="218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05" name="Line 29"/>
            <p:cNvSpPr>
              <a:spLocks noChangeShapeType="1"/>
            </p:cNvSpPr>
            <p:nvPr/>
          </p:nvSpPr>
          <p:spPr bwMode="auto">
            <a:xfrm>
              <a:off x="1536" y="1944"/>
              <a:ext cx="2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06" name="Line 30"/>
            <p:cNvSpPr>
              <a:spLocks noChangeShapeType="1"/>
            </p:cNvSpPr>
            <p:nvPr/>
          </p:nvSpPr>
          <p:spPr bwMode="auto">
            <a:xfrm>
              <a:off x="1824" y="1944"/>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07" name="Line 31"/>
            <p:cNvSpPr>
              <a:spLocks noChangeShapeType="1"/>
            </p:cNvSpPr>
            <p:nvPr/>
          </p:nvSpPr>
          <p:spPr bwMode="auto">
            <a:xfrm>
              <a:off x="1824" y="2184"/>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08" name="Line 32"/>
            <p:cNvSpPr>
              <a:spLocks noChangeShapeType="1"/>
            </p:cNvSpPr>
            <p:nvPr/>
          </p:nvSpPr>
          <p:spPr bwMode="auto">
            <a:xfrm flipH="1">
              <a:off x="576" y="2376"/>
              <a:ext cx="124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09" name="Line 33"/>
            <p:cNvSpPr>
              <a:spLocks noChangeShapeType="1"/>
            </p:cNvSpPr>
            <p:nvPr/>
          </p:nvSpPr>
          <p:spPr bwMode="auto">
            <a:xfrm>
              <a:off x="480" y="213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10" name="Line 34"/>
            <p:cNvSpPr>
              <a:spLocks noChangeShapeType="1"/>
            </p:cNvSpPr>
            <p:nvPr/>
          </p:nvSpPr>
          <p:spPr bwMode="auto">
            <a:xfrm>
              <a:off x="480" y="218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11" name="Line 35"/>
            <p:cNvSpPr>
              <a:spLocks noChangeShapeType="1"/>
            </p:cNvSpPr>
            <p:nvPr/>
          </p:nvSpPr>
          <p:spPr bwMode="auto">
            <a:xfrm>
              <a:off x="576" y="1176"/>
              <a:ext cx="0" cy="96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3012" name="Line 36"/>
            <p:cNvSpPr>
              <a:spLocks noChangeShapeType="1"/>
            </p:cNvSpPr>
            <p:nvPr/>
          </p:nvSpPr>
          <p:spPr bwMode="auto">
            <a:xfrm>
              <a:off x="576" y="2184"/>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13" name="Rectangle 37"/>
            <p:cNvSpPr>
              <a:spLocks noChangeArrowheads="1"/>
            </p:cNvSpPr>
            <p:nvPr/>
          </p:nvSpPr>
          <p:spPr bwMode="auto">
            <a:xfrm>
              <a:off x="528" y="869"/>
              <a:ext cx="101" cy="32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83014" name="Line 38"/>
            <p:cNvSpPr>
              <a:spLocks noChangeShapeType="1"/>
            </p:cNvSpPr>
            <p:nvPr/>
          </p:nvSpPr>
          <p:spPr bwMode="auto">
            <a:xfrm flipV="1">
              <a:off x="576" y="696"/>
              <a:ext cx="0" cy="19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3015" name="Line 39"/>
            <p:cNvSpPr>
              <a:spLocks noChangeShapeType="1"/>
            </p:cNvSpPr>
            <p:nvPr/>
          </p:nvSpPr>
          <p:spPr bwMode="auto">
            <a:xfrm>
              <a:off x="576" y="696"/>
              <a:ext cx="14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16" name="Line 40"/>
            <p:cNvSpPr>
              <a:spLocks noChangeShapeType="1"/>
            </p:cNvSpPr>
            <p:nvPr/>
          </p:nvSpPr>
          <p:spPr bwMode="auto">
            <a:xfrm>
              <a:off x="1008" y="696"/>
              <a:ext cx="0" cy="33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17" name="Line 41"/>
            <p:cNvSpPr>
              <a:spLocks noChangeShapeType="1"/>
            </p:cNvSpPr>
            <p:nvPr/>
          </p:nvSpPr>
          <p:spPr bwMode="auto">
            <a:xfrm>
              <a:off x="1344" y="696"/>
              <a:ext cx="0" cy="24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18" name="Line 42"/>
            <p:cNvSpPr>
              <a:spLocks noChangeShapeType="1"/>
            </p:cNvSpPr>
            <p:nvPr/>
          </p:nvSpPr>
          <p:spPr bwMode="auto">
            <a:xfrm>
              <a:off x="576" y="1368"/>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19" name="Line 43"/>
            <p:cNvSpPr>
              <a:spLocks noChangeShapeType="1"/>
            </p:cNvSpPr>
            <p:nvPr/>
          </p:nvSpPr>
          <p:spPr bwMode="auto">
            <a:xfrm>
              <a:off x="576" y="1656"/>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20" name="Line 44"/>
            <p:cNvSpPr>
              <a:spLocks noChangeShapeType="1"/>
            </p:cNvSpPr>
            <p:nvPr/>
          </p:nvSpPr>
          <p:spPr bwMode="auto">
            <a:xfrm>
              <a:off x="240" y="1944"/>
              <a:ext cx="576"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3021" name="Oval 45"/>
            <p:cNvSpPr>
              <a:spLocks noChangeArrowheads="1"/>
            </p:cNvSpPr>
            <p:nvPr/>
          </p:nvSpPr>
          <p:spPr bwMode="auto">
            <a:xfrm>
              <a:off x="552" y="1139"/>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3022" name="Oval 46"/>
            <p:cNvSpPr>
              <a:spLocks noChangeArrowheads="1"/>
            </p:cNvSpPr>
            <p:nvPr/>
          </p:nvSpPr>
          <p:spPr bwMode="auto">
            <a:xfrm>
              <a:off x="552" y="142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3023" name="Oval 47"/>
            <p:cNvSpPr>
              <a:spLocks noChangeArrowheads="1"/>
            </p:cNvSpPr>
            <p:nvPr/>
          </p:nvSpPr>
          <p:spPr bwMode="auto">
            <a:xfrm>
              <a:off x="1176" y="214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3024" name="Oval 48"/>
            <p:cNvSpPr>
              <a:spLocks noChangeArrowheads="1"/>
            </p:cNvSpPr>
            <p:nvPr/>
          </p:nvSpPr>
          <p:spPr bwMode="auto">
            <a:xfrm>
              <a:off x="984" y="46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3025" name="Oval 49"/>
            <p:cNvSpPr>
              <a:spLocks noChangeArrowheads="1"/>
            </p:cNvSpPr>
            <p:nvPr/>
          </p:nvSpPr>
          <p:spPr bwMode="auto">
            <a:xfrm>
              <a:off x="1320" y="46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3026" name="Line 50"/>
            <p:cNvSpPr>
              <a:spLocks noChangeShapeType="1"/>
            </p:cNvSpPr>
            <p:nvPr/>
          </p:nvSpPr>
          <p:spPr bwMode="auto">
            <a:xfrm>
              <a:off x="1200" y="2136"/>
              <a:ext cx="0" cy="43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27" name="Line 51"/>
            <p:cNvSpPr>
              <a:spLocks noChangeShapeType="1"/>
            </p:cNvSpPr>
            <p:nvPr/>
          </p:nvSpPr>
          <p:spPr bwMode="auto">
            <a:xfrm>
              <a:off x="1104" y="2568"/>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3028" name="Text Box 52"/>
            <p:cNvSpPr txBox="1">
              <a:spLocks noChangeArrowheads="1"/>
            </p:cNvSpPr>
            <p:nvPr/>
          </p:nvSpPr>
          <p:spPr bwMode="auto">
            <a:xfrm>
              <a:off x="135" y="1701"/>
              <a:ext cx="221" cy="407"/>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83029" name="Text Box 53"/>
            <p:cNvSpPr txBox="1">
              <a:spLocks noChangeArrowheads="1"/>
            </p:cNvSpPr>
            <p:nvPr/>
          </p:nvSpPr>
          <p:spPr bwMode="auto">
            <a:xfrm>
              <a:off x="1920" y="1100"/>
              <a:ext cx="266" cy="407"/>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83030" name="Text Box 54"/>
            <p:cNvSpPr txBox="1">
              <a:spLocks noChangeArrowheads="1"/>
            </p:cNvSpPr>
            <p:nvPr/>
          </p:nvSpPr>
          <p:spPr bwMode="auto">
            <a:xfrm>
              <a:off x="1911" y="673"/>
              <a:ext cx="389"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CC</a:t>
              </a:r>
            </a:p>
          </p:txBody>
        </p:sp>
        <p:sp>
          <p:nvSpPr>
            <p:cNvPr id="383031" name="Text Box 55"/>
            <p:cNvSpPr txBox="1">
              <a:spLocks noChangeArrowheads="1"/>
            </p:cNvSpPr>
            <p:nvPr/>
          </p:nvSpPr>
          <p:spPr bwMode="auto">
            <a:xfrm>
              <a:off x="288" y="888"/>
              <a:ext cx="225"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383032" name="Text Box 56"/>
            <p:cNvSpPr txBox="1">
              <a:spLocks noChangeArrowheads="1"/>
            </p:cNvSpPr>
            <p:nvPr/>
          </p:nvSpPr>
          <p:spPr bwMode="auto">
            <a:xfrm>
              <a:off x="279" y="1970"/>
              <a:ext cx="225"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sp>
          <p:nvSpPr>
            <p:cNvPr id="383033" name="Text Box 57"/>
            <p:cNvSpPr txBox="1">
              <a:spLocks noChangeArrowheads="1"/>
            </p:cNvSpPr>
            <p:nvPr/>
          </p:nvSpPr>
          <p:spPr bwMode="auto">
            <a:xfrm>
              <a:off x="279" y="2133"/>
              <a:ext cx="259" cy="407"/>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383034" name="Text Box 58"/>
            <p:cNvSpPr txBox="1">
              <a:spLocks noChangeArrowheads="1"/>
            </p:cNvSpPr>
            <p:nvPr/>
          </p:nvSpPr>
          <p:spPr bwMode="auto">
            <a:xfrm>
              <a:off x="1920" y="2041"/>
              <a:ext cx="517" cy="353"/>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0.01uF</a:t>
              </a:r>
            </a:p>
          </p:txBody>
        </p:sp>
        <p:sp>
          <p:nvSpPr>
            <p:cNvPr id="383035" name="Text Box 59"/>
            <p:cNvSpPr txBox="1">
              <a:spLocks noChangeArrowheads="1"/>
            </p:cNvSpPr>
            <p:nvPr/>
          </p:nvSpPr>
          <p:spPr bwMode="auto">
            <a:xfrm>
              <a:off x="1097" y="1876"/>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83036" name="Text Box 60"/>
            <p:cNvSpPr txBox="1">
              <a:spLocks noChangeArrowheads="1"/>
            </p:cNvSpPr>
            <p:nvPr/>
          </p:nvSpPr>
          <p:spPr bwMode="auto">
            <a:xfrm>
              <a:off x="807" y="1780"/>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2</a:t>
              </a:r>
            </a:p>
          </p:txBody>
        </p:sp>
        <p:sp>
          <p:nvSpPr>
            <p:cNvPr id="383037" name="Text Box 61"/>
            <p:cNvSpPr txBox="1">
              <a:spLocks noChangeArrowheads="1"/>
            </p:cNvSpPr>
            <p:nvPr/>
          </p:nvSpPr>
          <p:spPr bwMode="auto">
            <a:xfrm>
              <a:off x="1334" y="1201"/>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3</a:t>
              </a:r>
            </a:p>
          </p:txBody>
        </p:sp>
        <p:sp>
          <p:nvSpPr>
            <p:cNvPr id="383038" name="Text Box 62"/>
            <p:cNvSpPr txBox="1">
              <a:spLocks noChangeArrowheads="1"/>
            </p:cNvSpPr>
            <p:nvPr/>
          </p:nvSpPr>
          <p:spPr bwMode="auto">
            <a:xfrm>
              <a:off x="1250" y="984"/>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4</a:t>
              </a:r>
            </a:p>
          </p:txBody>
        </p:sp>
        <p:sp>
          <p:nvSpPr>
            <p:cNvPr id="383039" name="Text Box 63"/>
            <p:cNvSpPr txBox="1">
              <a:spLocks noChangeArrowheads="1"/>
            </p:cNvSpPr>
            <p:nvPr/>
          </p:nvSpPr>
          <p:spPr bwMode="auto">
            <a:xfrm>
              <a:off x="951" y="1011"/>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8</a:t>
              </a:r>
            </a:p>
          </p:txBody>
        </p:sp>
        <p:sp>
          <p:nvSpPr>
            <p:cNvPr id="383040" name="Text Box 64"/>
            <p:cNvSpPr txBox="1">
              <a:spLocks noChangeArrowheads="1"/>
            </p:cNvSpPr>
            <p:nvPr/>
          </p:nvSpPr>
          <p:spPr bwMode="auto">
            <a:xfrm>
              <a:off x="807" y="1201"/>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7</a:t>
              </a:r>
            </a:p>
          </p:txBody>
        </p:sp>
        <p:sp>
          <p:nvSpPr>
            <p:cNvPr id="383041" name="Text Box 65"/>
            <p:cNvSpPr txBox="1">
              <a:spLocks noChangeArrowheads="1"/>
            </p:cNvSpPr>
            <p:nvPr/>
          </p:nvSpPr>
          <p:spPr bwMode="auto">
            <a:xfrm>
              <a:off x="807" y="1490"/>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6</a:t>
              </a:r>
            </a:p>
          </p:txBody>
        </p:sp>
        <p:sp>
          <p:nvSpPr>
            <p:cNvPr id="383042" name="Text Box 66"/>
            <p:cNvSpPr txBox="1">
              <a:spLocks noChangeArrowheads="1"/>
            </p:cNvSpPr>
            <p:nvPr/>
          </p:nvSpPr>
          <p:spPr bwMode="auto">
            <a:xfrm>
              <a:off x="1334" y="1780"/>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5</a:t>
              </a:r>
            </a:p>
          </p:txBody>
        </p:sp>
      </p:grpSp>
      <p:sp>
        <p:nvSpPr>
          <p:cNvPr id="383043" name="Rectangle 67"/>
          <p:cNvSpPr>
            <a:spLocks noChangeArrowheads="1"/>
          </p:cNvSpPr>
          <p:nvPr/>
        </p:nvSpPr>
        <p:spPr bwMode="auto">
          <a:xfrm>
            <a:off x="5422901" y="476250"/>
            <a:ext cx="6769100"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FF0000"/>
                </a:solidFill>
                <a:latin typeface="Times New Roman" pitchFamily="18" charset="0"/>
              </a:rPr>
              <a:t>a.</a:t>
            </a:r>
            <a:r>
              <a:rPr kumimoji="1" lang="zh-CN" altLang="en-US" sz="2400" b="1">
                <a:solidFill>
                  <a:srgbClr val="FF0000"/>
                </a:solidFill>
                <a:latin typeface="Times New Roman" pitchFamily="18" charset="0"/>
              </a:rPr>
              <a:t>电路的稳态</a:t>
            </a:r>
            <a:r>
              <a:rPr kumimoji="1" lang="en-US" altLang="zh-CN" sz="2400" b="1">
                <a:solidFill>
                  <a:srgbClr val="FF0000"/>
                </a:solidFill>
                <a:latin typeface="Times New Roman" pitchFamily="18" charset="0"/>
              </a:rPr>
              <a:t>:</a:t>
            </a:r>
            <a:r>
              <a:rPr kumimoji="1" lang="en-US" altLang="zh-CN" sz="2400" b="1" i="1">
                <a:solidFill>
                  <a:srgbClr val="FF0000"/>
                </a:solidFill>
                <a:latin typeface="Times New Roman" pitchFamily="18" charset="0"/>
              </a:rPr>
              <a:t>v</a:t>
            </a:r>
            <a:r>
              <a:rPr kumimoji="1" lang="en-US" altLang="zh-CN" sz="2400" b="1" baseline="-25000">
                <a:solidFill>
                  <a:srgbClr val="FF0000"/>
                </a:solidFill>
                <a:latin typeface="Times New Roman" pitchFamily="18" charset="0"/>
              </a:rPr>
              <a:t>c</a:t>
            </a:r>
            <a:r>
              <a:rPr kumimoji="1" lang="en-US" altLang="zh-CN" sz="2400" b="1">
                <a:solidFill>
                  <a:srgbClr val="FF0000"/>
                </a:solidFill>
                <a:latin typeface="Times New Roman" pitchFamily="18" charset="0"/>
              </a:rPr>
              <a:t>=0</a:t>
            </a:r>
            <a:r>
              <a:rPr kumimoji="1" lang="zh-CN" altLang="en-US" sz="2400" b="1">
                <a:solidFill>
                  <a:srgbClr val="FF0000"/>
                </a:solidFill>
                <a:latin typeface="Times New Roman" pitchFamily="18" charset="0"/>
              </a:rPr>
              <a:t>，</a:t>
            </a:r>
            <a:r>
              <a:rPr kumimoji="1" lang="en-US" altLang="zh-CN" sz="2400" b="1" i="1">
                <a:solidFill>
                  <a:srgbClr val="FF0000"/>
                </a:solidFill>
                <a:latin typeface="Times New Roman" pitchFamily="18" charset="0"/>
              </a:rPr>
              <a:t>v</a:t>
            </a:r>
            <a:r>
              <a:rPr kumimoji="1" lang="en-US" altLang="zh-CN" sz="2400" b="1" baseline="-25000">
                <a:solidFill>
                  <a:srgbClr val="FF0000"/>
                </a:solidFill>
                <a:latin typeface="Times New Roman" pitchFamily="18" charset="0"/>
              </a:rPr>
              <a:t>o</a:t>
            </a:r>
            <a:r>
              <a:rPr kumimoji="1" lang="en-US" altLang="zh-CN" sz="2400" b="1">
                <a:solidFill>
                  <a:srgbClr val="FF0000"/>
                </a:solidFill>
                <a:latin typeface="Times New Roman" pitchFamily="18" charset="0"/>
              </a:rPr>
              <a:t>=0</a:t>
            </a:r>
            <a:r>
              <a:rPr kumimoji="1" lang="zh-CN" altLang="en-US" sz="2400" b="1">
                <a:solidFill>
                  <a:srgbClr val="FF0000"/>
                </a:solidFill>
                <a:latin typeface="Times New Roman" pitchFamily="18" charset="0"/>
              </a:rPr>
              <a:t>， </a:t>
            </a:r>
            <a:r>
              <a:rPr kumimoji="1" lang="en-US" altLang="zh-CN" sz="2400" b="1">
                <a:solidFill>
                  <a:srgbClr val="800000"/>
                </a:solidFill>
                <a:latin typeface="Times New Roman" pitchFamily="18" charset="0"/>
              </a:rPr>
              <a:t>R=S=1</a:t>
            </a:r>
          </a:p>
        </p:txBody>
      </p:sp>
      <p:sp>
        <p:nvSpPr>
          <p:cNvPr id="383044" name="Text Box 68"/>
          <p:cNvSpPr txBox="1">
            <a:spLocks noChangeArrowheads="1"/>
          </p:cNvSpPr>
          <p:nvPr/>
        </p:nvSpPr>
        <p:spPr bwMode="auto">
          <a:xfrm>
            <a:off x="5520267" y="981075"/>
            <a:ext cx="4512733" cy="463846"/>
          </a:xfrm>
          <a:prstGeom prst="rect">
            <a:avLst/>
          </a:prstGeom>
          <a:noFill/>
          <a:ln w="28575">
            <a:noFill/>
            <a:miter lim="800000"/>
            <a:headEnd/>
            <a:tailEnd/>
          </a:ln>
          <a:effectLst/>
        </p:spPr>
        <p:txBody>
          <a:bodyPr lIns="90000" tIns="46800" rIns="90000" bIns="46800">
            <a:spAutoFit/>
          </a:bodyPr>
          <a:lstStyle/>
          <a:p>
            <a:r>
              <a:rPr kumimoji="1" lang="en-US" altLang="zh-CN" sz="2400" b="1" i="1">
                <a:solidFill>
                  <a:srgbClr val="0000FF"/>
                </a:solidFill>
                <a:latin typeface="Monotype Corsiva" pitchFamily="66" charset="0"/>
              </a:rPr>
              <a:t>v</a:t>
            </a:r>
            <a:r>
              <a:rPr kumimoji="1" lang="en-US" altLang="zh-CN" sz="2400" b="1" baseline="-25000">
                <a:solidFill>
                  <a:srgbClr val="0000FF"/>
                </a:solidFill>
                <a:latin typeface="Times New Roman" pitchFamily="18" charset="0"/>
              </a:rPr>
              <a:t>I</a:t>
            </a:r>
            <a:r>
              <a:rPr kumimoji="1" lang="en-US" altLang="zh-CN" sz="2400" b="1">
                <a:solidFill>
                  <a:srgbClr val="0000FF"/>
                </a:solidFill>
                <a:latin typeface="Times New Roman" pitchFamily="18" charset="0"/>
              </a:rPr>
              <a:t>=1</a:t>
            </a:r>
            <a:r>
              <a:rPr kumimoji="1" lang="en-US" altLang="zh-CN" sz="2400" b="1">
                <a:solidFill>
                  <a:srgbClr val="CC3300"/>
                </a:solidFill>
                <a:latin typeface="Times New Roman" pitchFamily="18" charset="0"/>
              </a:rPr>
              <a:t>(</a:t>
            </a:r>
            <a:r>
              <a:rPr kumimoji="1" lang="zh-CN" altLang="en-US" sz="2400" b="1">
                <a:solidFill>
                  <a:srgbClr val="CC3300"/>
                </a:solidFill>
                <a:latin typeface="Times New Roman" pitchFamily="18" charset="0"/>
              </a:rPr>
              <a:t>未加触发负脉冲</a:t>
            </a:r>
            <a:r>
              <a:rPr kumimoji="1" lang="en-US" altLang="zh-CN" sz="2400" b="1">
                <a:solidFill>
                  <a:srgbClr val="CC3300"/>
                </a:solidFill>
                <a:latin typeface="Times New Roman" pitchFamily="18" charset="0"/>
              </a:rPr>
              <a:t>)</a:t>
            </a:r>
            <a:r>
              <a:rPr kumimoji="1" lang="zh-CN" altLang="en-US" sz="2400" b="1">
                <a:solidFill>
                  <a:srgbClr val="CC3300"/>
                </a:solidFill>
                <a:latin typeface="Times New Roman" pitchFamily="18" charset="0"/>
              </a:rPr>
              <a:t>：</a:t>
            </a:r>
          </a:p>
        </p:txBody>
      </p:sp>
      <p:sp>
        <p:nvSpPr>
          <p:cNvPr id="383045" name="Rectangle 69"/>
          <p:cNvSpPr>
            <a:spLocks noChangeArrowheads="1"/>
          </p:cNvSpPr>
          <p:nvPr/>
        </p:nvSpPr>
        <p:spPr bwMode="auto">
          <a:xfrm>
            <a:off x="5327651" y="1484313"/>
            <a:ext cx="6512983" cy="2310505"/>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00FF"/>
                </a:solidFill>
                <a:latin typeface="Monotype Corsiva" pitchFamily="66" charset="0"/>
              </a:rPr>
              <a:t>1</a:t>
            </a:r>
            <a:r>
              <a:rPr kumimoji="1" lang="zh-CN" altLang="en-US" sz="2400" b="1">
                <a:solidFill>
                  <a:srgbClr val="0000FF"/>
                </a:solidFill>
                <a:latin typeface="Monotype Corsiva" pitchFamily="66" charset="0"/>
              </a:rPr>
              <a:t>）</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=0</a:t>
            </a:r>
            <a:r>
              <a:rPr kumimoji="1" lang="zh-CN" altLang="en-US" sz="2400" b="1">
                <a:latin typeface="Times New Roman" pitchFamily="18" charset="0"/>
              </a:rPr>
              <a:t>， </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导通</a:t>
            </a:r>
            <a:r>
              <a:rPr kumimoji="1" lang="zh-CN" altLang="en-US" sz="2400" b="1">
                <a:latin typeface="Times New Roman" pitchFamily="18" charset="0"/>
                <a:sym typeface="Wingdings" pitchFamily="2" charset="2"/>
              </a:rPr>
              <a:t>，</a:t>
            </a:r>
            <a:r>
              <a:rPr kumimoji="1" lang="en-US" altLang="zh-CN" sz="2400" b="1" i="1">
                <a:latin typeface="Times New Roman" pitchFamily="18" charset="0"/>
              </a:rPr>
              <a:t>v</a:t>
            </a:r>
            <a:r>
              <a:rPr kumimoji="1" lang="en-US" altLang="zh-CN" sz="2400" b="1" baseline="-25000">
                <a:latin typeface="Times New Roman" pitchFamily="18" charset="0"/>
              </a:rPr>
              <a:t>C</a:t>
            </a:r>
            <a:r>
              <a:rPr kumimoji="1" lang="zh-CN" altLang="en-US" sz="2400" b="1">
                <a:latin typeface="Times New Roman" pitchFamily="18" charset="0"/>
              </a:rPr>
              <a:t>迅速放电至</a:t>
            </a:r>
            <a:r>
              <a:rPr kumimoji="1" lang="en-US" altLang="zh-CN" sz="2400" b="1">
                <a:latin typeface="Times New Roman" pitchFamily="18" charset="0"/>
              </a:rPr>
              <a:t>0V</a:t>
            </a:r>
            <a:r>
              <a:rPr kumimoji="1" lang="zh-CN" altLang="en-US" sz="2400" b="1">
                <a:latin typeface="Times New Roman" pitchFamily="18" charset="0"/>
              </a:rPr>
              <a:t>， </a:t>
            </a:r>
            <a:r>
              <a:rPr kumimoji="1" lang="en-US" altLang="zh-CN" sz="2400" b="1">
                <a:latin typeface="Times New Roman" pitchFamily="18" charset="0"/>
              </a:rPr>
              <a:t>R=S=1 → </a:t>
            </a:r>
            <a:r>
              <a:rPr kumimoji="1" lang="en-US" altLang="zh-CN" sz="2400" b="1" i="1">
                <a:solidFill>
                  <a:srgbClr val="0000FF"/>
                </a:solidFill>
                <a:latin typeface="Monotype Corsiva" pitchFamily="66" charset="0"/>
              </a:rPr>
              <a:t>v</a:t>
            </a:r>
            <a:r>
              <a:rPr kumimoji="1" lang="en-US" altLang="zh-CN" sz="2400" b="1" baseline="-25000">
                <a:solidFill>
                  <a:srgbClr val="0000FF"/>
                </a:solidFill>
                <a:latin typeface="Times New Roman" pitchFamily="18" charset="0"/>
              </a:rPr>
              <a:t>O</a:t>
            </a:r>
            <a:r>
              <a:rPr kumimoji="1" lang="zh-CN" altLang="en-US" sz="2400" b="1">
                <a:solidFill>
                  <a:srgbClr val="0000FF"/>
                </a:solidFill>
                <a:latin typeface="Times New Roman" pitchFamily="18" charset="0"/>
              </a:rPr>
              <a:t>保持低电平不变 </a:t>
            </a:r>
          </a:p>
          <a:p>
            <a:r>
              <a:rPr kumimoji="1" lang="en-US" altLang="zh-CN" sz="2400" b="1">
                <a:solidFill>
                  <a:srgbClr val="0000FF"/>
                </a:solidFill>
                <a:latin typeface="Times New Roman" pitchFamily="18" charset="0"/>
              </a:rPr>
              <a:t>2</a:t>
            </a:r>
            <a:r>
              <a:rPr kumimoji="1" lang="zh-CN" altLang="en-US" sz="2400" b="1">
                <a:solidFill>
                  <a:srgbClr val="0000FF"/>
                </a:solidFill>
                <a:latin typeface="Times New Roman" pitchFamily="18" charset="0"/>
              </a:rPr>
              <a:t>）</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=1</a:t>
            </a:r>
            <a:r>
              <a:rPr kumimoji="1" lang="zh-CN" altLang="en-US" sz="2400" b="1">
                <a:latin typeface="Times New Roman" pitchFamily="18" charset="0"/>
              </a:rPr>
              <a:t>，</a:t>
            </a:r>
            <a:r>
              <a:rPr kumimoji="1" lang="en-US" altLang="zh-CN" sz="2400" b="1">
                <a:latin typeface="Times New Roman" pitchFamily="18" charset="0"/>
              </a:rPr>
              <a:t>TD</a:t>
            </a:r>
            <a:r>
              <a:rPr kumimoji="1" lang="zh-CN" altLang="en-US" sz="2400" b="1">
                <a:latin typeface="Times New Roman" pitchFamily="18" charset="0"/>
                <a:sym typeface="Wingdings" pitchFamily="2" charset="2"/>
              </a:rPr>
              <a:t>截止，</a:t>
            </a:r>
            <a:r>
              <a:rPr kumimoji="1" lang="en-US" altLang="zh-CN" sz="2400" b="1">
                <a:latin typeface="Times New Roman" pitchFamily="18" charset="0"/>
              </a:rPr>
              <a:t>V</a:t>
            </a:r>
            <a:r>
              <a:rPr kumimoji="1" lang="en-US" altLang="zh-CN" sz="2400" b="1" baseline="-25000">
                <a:latin typeface="Times New Roman" pitchFamily="18" charset="0"/>
              </a:rPr>
              <a:t>CC</a:t>
            </a:r>
            <a:r>
              <a:rPr kumimoji="1" lang="zh-CN" altLang="en-US" sz="2400" b="1">
                <a:latin typeface="Times New Roman" pitchFamily="18" charset="0"/>
              </a:rPr>
              <a:t>经</a:t>
            </a:r>
            <a:r>
              <a:rPr kumimoji="1" lang="en-US" altLang="zh-CN" sz="2400" b="1">
                <a:latin typeface="Times New Roman" pitchFamily="18" charset="0"/>
              </a:rPr>
              <a:t>R</a:t>
            </a:r>
            <a:r>
              <a:rPr kumimoji="1" lang="zh-CN" altLang="en-US" sz="2400" b="1">
                <a:latin typeface="Times New Roman" pitchFamily="18" charset="0"/>
              </a:rPr>
              <a:t>向</a:t>
            </a:r>
            <a:r>
              <a:rPr kumimoji="1" lang="en-US" altLang="zh-CN" sz="2400" b="1">
                <a:latin typeface="Times New Roman" pitchFamily="18" charset="0"/>
              </a:rPr>
              <a:t>C</a:t>
            </a:r>
            <a:r>
              <a:rPr kumimoji="1" lang="zh-CN" altLang="en-US" sz="2400" b="1">
                <a:latin typeface="Times New Roman" pitchFamily="18" charset="0"/>
              </a:rPr>
              <a:t>充电，当</a:t>
            </a:r>
            <a:r>
              <a:rPr kumimoji="1" lang="en-US" altLang="zh-CN" sz="2400" b="1" i="1">
                <a:latin typeface="Monotype Corsiva" pitchFamily="66" charset="0"/>
              </a:rPr>
              <a:t>v</a:t>
            </a:r>
            <a:r>
              <a:rPr kumimoji="1" lang="en-US" altLang="zh-CN" sz="2400" b="1" baseline="-25000">
                <a:latin typeface="Times New Roman" pitchFamily="18" charset="0"/>
              </a:rPr>
              <a:t>C</a:t>
            </a:r>
            <a:r>
              <a:rPr kumimoji="1" lang="en-US" altLang="zh-CN" sz="2400" b="1">
                <a:latin typeface="Times New Roman" pitchFamily="18" charset="0"/>
              </a:rPr>
              <a:t>↑≥2/3 V</a:t>
            </a:r>
            <a:r>
              <a:rPr kumimoji="1" lang="en-US" altLang="zh-CN" sz="2400" b="1" baseline="-25000">
                <a:latin typeface="Times New Roman" pitchFamily="18" charset="0"/>
              </a:rPr>
              <a:t>CC</a:t>
            </a:r>
            <a:r>
              <a:rPr kumimoji="1" lang="zh-CN" altLang="en-US" sz="2400" b="1">
                <a:latin typeface="Times New Roman" pitchFamily="18" charset="0"/>
              </a:rPr>
              <a:t>时，</a:t>
            </a:r>
            <a:r>
              <a:rPr kumimoji="1" lang="en-US" altLang="zh-CN" sz="2400" b="1">
                <a:latin typeface="Times New Roman" pitchFamily="18" charset="0"/>
              </a:rPr>
              <a:t>R=0</a:t>
            </a:r>
            <a:r>
              <a:rPr kumimoji="1" lang="zh-CN" altLang="en-US" sz="2400" b="1">
                <a:latin typeface="Times New Roman" pitchFamily="18" charset="0"/>
              </a:rPr>
              <a:t>，</a:t>
            </a:r>
            <a:r>
              <a:rPr kumimoji="1" lang="en-US" altLang="zh-CN" sz="2400" b="1">
                <a:latin typeface="Times New Roman" pitchFamily="18" charset="0"/>
              </a:rPr>
              <a:t>S=1 → </a:t>
            </a:r>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a:t>
            </a:r>
            <a:r>
              <a:rPr kumimoji="1" lang="en-US" altLang="zh-CN" sz="2400" b="1">
                <a:solidFill>
                  <a:srgbClr val="FF0000"/>
                </a:solidFill>
                <a:latin typeface="Times New Roman" pitchFamily="18" charset="0"/>
              </a:rPr>
              <a:t>=0V</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导通， </a:t>
            </a:r>
            <a:r>
              <a:rPr kumimoji="1" lang="en-US" altLang="zh-CN" sz="2400" b="1" i="1">
                <a:solidFill>
                  <a:srgbClr val="0000FF"/>
                </a:solidFill>
                <a:latin typeface="Monotype Corsiva" pitchFamily="66" charset="0"/>
              </a:rPr>
              <a:t>v</a:t>
            </a:r>
            <a:r>
              <a:rPr kumimoji="1" lang="en-US" altLang="zh-CN" sz="2400" b="1" baseline="-25000">
                <a:solidFill>
                  <a:srgbClr val="0000FF"/>
                </a:solidFill>
                <a:latin typeface="Times New Roman" pitchFamily="18" charset="0"/>
              </a:rPr>
              <a:t>C</a:t>
            </a:r>
            <a:r>
              <a:rPr kumimoji="1" lang="zh-CN" altLang="en-US" sz="2400" b="1">
                <a:solidFill>
                  <a:srgbClr val="0000FF"/>
                </a:solidFill>
                <a:latin typeface="Times New Roman" pitchFamily="18" charset="0"/>
              </a:rPr>
              <a:t>迅速放电至</a:t>
            </a:r>
            <a:r>
              <a:rPr kumimoji="1" lang="en-US" altLang="zh-CN" sz="2400" b="1">
                <a:solidFill>
                  <a:srgbClr val="0000FF"/>
                </a:solidFill>
                <a:latin typeface="Times New Roman" pitchFamily="18" charset="0"/>
              </a:rPr>
              <a:t>0V</a:t>
            </a:r>
            <a:r>
              <a:rPr kumimoji="1" lang="en-US" altLang="zh-CN" sz="2400" b="1">
                <a:latin typeface="Times New Roman" pitchFamily="18" charset="0"/>
              </a:rPr>
              <a:t> → R=S=1 → </a:t>
            </a:r>
            <a:r>
              <a:rPr kumimoji="1" lang="en-US" altLang="zh-CN" sz="2400" b="1" i="1">
                <a:solidFill>
                  <a:srgbClr val="0000FF"/>
                </a:solidFill>
                <a:latin typeface="Monotype Corsiva" pitchFamily="66" charset="0"/>
              </a:rPr>
              <a:t>v</a:t>
            </a:r>
            <a:r>
              <a:rPr kumimoji="1" lang="en-US" altLang="zh-CN" sz="2400" b="1" baseline="-25000">
                <a:solidFill>
                  <a:srgbClr val="0000FF"/>
                </a:solidFill>
                <a:latin typeface="Times New Roman" pitchFamily="18" charset="0"/>
              </a:rPr>
              <a:t>O</a:t>
            </a:r>
            <a:r>
              <a:rPr kumimoji="1" lang="zh-CN" altLang="en-US" sz="2400" b="1">
                <a:solidFill>
                  <a:srgbClr val="0000FF"/>
                </a:solidFill>
                <a:latin typeface="Times New Roman" pitchFamily="18" charset="0"/>
              </a:rPr>
              <a:t>保持低电平不变 </a:t>
            </a:r>
            <a:r>
              <a:rPr kumimoji="1" lang="zh-CN" altLang="en-US" sz="2400" b="1">
                <a:latin typeface="Times New Roman" pitchFamily="18" charset="0"/>
              </a:rPr>
              <a:t>。</a:t>
            </a:r>
          </a:p>
        </p:txBody>
      </p:sp>
      <p:sp>
        <p:nvSpPr>
          <p:cNvPr id="383046" name="Text Box 70"/>
          <p:cNvSpPr txBox="1">
            <a:spLocks noChangeArrowheads="1"/>
          </p:cNvSpPr>
          <p:nvPr/>
        </p:nvSpPr>
        <p:spPr bwMode="auto">
          <a:xfrm>
            <a:off x="5712884" y="4076701"/>
            <a:ext cx="5856816" cy="1571842"/>
          </a:xfrm>
          <a:prstGeom prst="rect">
            <a:avLst/>
          </a:prstGeom>
          <a:noFill/>
          <a:ln w="28575">
            <a:noFill/>
            <a:miter lim="800000"/>
            <a:headEnd/>
            <a:tailEnd/>
          </a:ln>
          <a:effectLst/>
        </p:spPr>
        <p:txBody>
          <a:bodyPr lIns="90000" tIns="46800" rIns="90000" bIns="46800">
            <a:spAutoFit/>
          </a:bodyPr>
          <a:lstStyle/>
          <a:p>
            <a:pPr marL="457200" indent="-457200"/>
            <a:r>
              <a:rPr kumimoji="1" lang="en-US" altLang="zh-CN" sz="2400" b="1">
                <a:solidFill>
                  <a:srgbClr val="FF0000"/>
                </a:solidFill>
                <a:latin typeface="Times New Roman" pitchFamily="18" charset="0"/>
              </a:rPr>
              <a:t>b. </a:t>
            </a:r>
            <a:r>
              <a:rPr kumimoji="1" lang="en-US" altLang="zh-CN" sz="2400" b="1">
                <a:solidFill>
                  <a:srgbClr val="FF0000"/>
                </a:solidFill>
                <a:latin typeface="Monotype Corsiva" pitchFamily="66" charset="0"/>
              </a:rPr>
              <a:t>v</a:t>
            </a:r>
            <a:r>
              <a:rPr kumimoji="1" lang="en-US" altLang="zh-CN" sz="2400" b="1" baseline="-25000">
                <a:solidFill>
                  <a:srgbClr val="FF0000"/>
                </a:solidFill>
                <a:latin typeface="Times New Roman" pitchFamily="18" charset="0"/>
              </a:rPr>
              <a:t>I</a:t>
            </a:r>
            <a:r>
              <a:rPr kumimoji="1" lang="zh-CN" altLang="en-US" sz="2400" b="1">
                <a:solidFill>
                  <a:srgbClr val="FF0000"/>
                </a:solidFill>
                <a:latin typeface="Times New Roman" pitchFamily="18" charset="0"/>
              </a:rPr>
              <a:t>加触发负脉冲，电路翻转为暂态：</a:t>
            </a:r>
          </a:p>
          <a:p>
            <a:pPr marL="457200" indent="-457200"/>
            <a:r>
              <a:rPr kumimoji="1" lang="zh-CN" altLang="en-US" sz="2400" b="1">
                <a:latin typeface="Monotype Corsiva" pitchFamily="66" charset="0"/>
              </a:rPr>
              <a:t>      </a:t>
            </a:r>
            <a:r>
              <a:rPr kumimoji="1" lang="en-US" altLang="zh-CN" sz="2400" b="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下跳变，当</a:t>
            </a:r>
            <a:r>
              <a:rPr kumimoji="1" lang="en-US" altLang="zh-CN" sz="2400" b="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 1/3 V</a:t>
            </a:r>
            <a:r>
              <a:rPr kumimoji="1" lang="en-US" altLang="zh-CN" sz="2400" b="1" baseline="-25000">
                <a:latin typeface="Times New Roman" pitchFamily="18" charset="0"/>
              </a:rPr>
              <a:t>CC</a:t>
            </a:r>
            <a:r>
              <a:rPr kumimoji="1" lang="zh-CN" altLang="en-US" sz="2400" b="1">
                <a:latin typeface="Times New Roman" pitchFamily="18" charset="0"/>
              </a:rPr>
              <a:t>时，</a:t>
            </a:r>
            <a:r>
              <a:rPr kumimoji="1" lang="en-US" altLang="zh-CN" sz="2400" b="1">
                <a:latin typeface="Times New Roman" pitchFamily="18" charset="0"/>
              </a:rPr>
              <a:t>S=0</a:t>
            </a:r>
            <a:r>
              <a:rPr kumimoji="1" lang="zh-CN" altLang="en-US" sz="2400" b="1">
                <a:latin typeface="Times New Roman" pitchFamily="18" charset="0"/>
              </a:rPr>
              <a:t>，</a:t>
            </a:r>
            <a:r>
              <a:rPr kumimoji="1" lang="en-US" altLang="zh-CN" sz="2400" b="1">
                <a:latin typeface="Times New Roman" pitchFamily="18" charset="0"/>
              </a:rPr>
              <a:t>R=1 </a:t>
            </a:r>
            <a:r>
              <a:rPr kumimoji="1" lang="en-US" altLang="zh-CN" sz="2400" b="1">
                <a:latin typeface="Times New Roman" pitchFamily="18" charset="0"/>
                <a:sym typeface="Wingdings" pitchFamily="2" charset="2"/>
              </a:rPr>
              <a:t> Q=1, </a:t>
            </a:r>
            <a:r>
              <a:rPr kumimoji="1" lang="en-US" altLang="zh-CN" sz="2400" b="1" i="1">
                <a:solidFill>
                  <a:srgbClr val="FF0000"/>
                </a:solidFill>
                <a:latin typeface="Monotype Corsiva" pitchFamily="66" charset="0"/>
              </a:rPr>
              <a:t>v</a:t>
            </a:r>
            <a:r>
              <a:rPr kumimoji="1" lang="en-US" altLang="zh-CN" sz="2400" b="1" baseline="-25000">
                <a:solidFill>
                  <a:srgbClr val="FF0000"/>
                </a:solidFill>
                <a:latin typeface="Times New Roman" pitchFamily="18" charset="0"/>
              </a:rPr>
              <a:t>O</a:t>
            </a:r>
            <a:r>
              <a:rPr kumimoji="1" lang="zh-CN" altLang="en-US" sz="2400" b="1">
                <a:solidFill>
                  <a:srgbClr val="FF0000"/>
                </a:solidFill>
                <a:latin typeface="Times New Roman" pitchFamily="18" charset="0"/>
                <a:sym typeface="Wingdings" pitchFamily="2" charset="2"/>
              </a:rPr>
              <a:t>跳变为高电平</a:t>
            </a:r>
            <a:r>
              <a:rPr kumimoji="1" lang="zh-CN" altLang="en-US" sz="2400" b="1">
                <a:latin typeface="Times New Roman" pitchFamily="18" charset="0"/>
                <a:sym typeface="Wingdings" pitchFamily="2" charset="2"/>
              </a:rPr>
              <a:t>，与此同时， </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sym typeface="Wingdings" pitchFamily="2" charset="2"/>
              </a:rPr>
              <a:t>截止，电容被充电 。</a:t>
            </a:r>
          </a:p>
        </p:txBody>
      </p:sp>
      <p:sp>
        <p:nvSpPr>
          <p:cNvPr id="383047" name="Rectangle 71"/>
          <p:cNvSpPr>
            <a:spLocks noChangeArrowheads="1"/>
          </p:cNvSpPr>
          <p:nvPr/>
        </p:nvSpPr>
        <p:spPr bwMode="auto">
          <a:xfrm>
            <a:off x="239184" y="404813"/>
            <a:ext cx="11176000" cy="519112"/>
          </a:xfrm>
          <a:prstGeom prst="rect">
            <a:avLst/>
          </a:prstGeom>
          <a:noFill/>
          <a:ln w="9525">
            <a:noFill/>
            <a:miter lim="800000"/>
            <a:headEnd/>
            <a:tailEnd/>
          </a:ln>
          <a:effectLst/>
        </p:spPr>
        <p:txBody>
          <a:bodyPr anchor="ctr"/>
          <a:lstStyle/>
          <a:p>
            <a:r>
              <a:rPr lang="en-US" altLang="zh-CN" b="1">
                <a:solidFill>
                  <a:srgbClr val="0033CC"/>
                </a:solidFill>
                <a:latin typeface="Times New Roman" pitchFamily="18" charset="0"/>
              </a:rPr>
              <a:t>(1)555</a:t>
            </a:r>
            <a:r>
              <a:rPr lang="zh-CN" altLang="en-US" b="1">
                <a:solidFill>
                  <a:srgbClr val="0033CC"/>
                </a:solidFill>
              </a:rPr>
              <a:t>构成单稳态触发器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3043"/>
                                        </p:tgtEl>
                                        <p:attrNameLst>
                                          <p:attrName>style.visibility</p:attrName>
                                        </p:attrNameLst>
                                      </p:cBhvr>
                                      <p:to>
                                        <p:strVal val="visible"/>
                                      </p:to>
                                    </p:set>
                                    <p:animEffect transition="in" filter="blinds(horizontal)">
                                      <p:cBhvr>
                                        <p:cTn id="7" dur="500"/>
                                        <p:tgtEl>
                                          <p:spTgt spid="38304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83044"/>
                                        </p:tgtEl>
                                        <p:attrNameLst>
                                          <p:attrName>style.visibility</p:attrName>
                                        </p:attrNameLst>
                                      </p:cBhvr>
                                      <p:to>
                                        <p:strVal val="visible"/>
                                      </p:to>
                                    </p:set>
                                    <p:animEffect transition="in" filter="checkerboard(across)">
                                      <p:cBhvr>
                                        <p:cTn id="12" dur="500"/>
                                        <p:tgtEl>
                                          <p:spTgt spid="38304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83045">
                                            <p:txEl>
                                              <p:pRg st="0" end="0"/>
                                            </p:txEl>
                                          </p:spTgt>
                                        </p:tgtEl>
                                        <p:attrNameLst>
                                          <p:attrName>style.visibility</p:attrName>
                                        </p:attrNameLst>
                                      </p:cBhvr>
                                      <p:to>
                                        <p:strVal val="visible"/>
                                      </p:to>
                                    </p:set>
                                    <p:anim calcmode="lin" valueType="num">
                                      <p:cBhvr additive="base">
                                        <p:cTn id="17" dur="500" fill="hold"/>
                                        <p:tgtEl>
                                          <p:spTgt spid="38304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830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83045">
                                            <p:txEl>
                                              <p:pRg st="1" end="1"/>
                                            </p:txEl>
                                          </p:spTgt>
                                        </p:tgtEl>
                                        <p:attrNameLst>
                                          <p:attrName>style.visibility</p:attrName>
                                        </p:attrNameLst>
                                      </p:cBhvr>
                                      <p:to>
                                        <p:strVal val="visible"/>
                                      </p:to>
                                    </p:set>
                                    <p:anim calcmode="lin" valueType="num">
                                      <p:cBhvr additive="base">
                                        <p:cTn id="23" dur="500" fill="hold"/>
                                        <p:tgtEl>
                                          <p:spTgt spid="383045">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8304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83046">
                                            <p:txEl>
                                              <p:pRg st="0" end="0"/>
                                            </p:txEl>
                                          </p:spTgt>
                                        </p:tgtEl>
                                        <p:attrNameLst>
                                          <p:attrName>style.visibility</p:attrName>
                                        </p:attrNameLst>
                                      </p:cBhvr>
                                      <p:to>
                                        <p:strVal val="visible"/>
                                      </p:to>
                                    </p:set>
                                    <p:animEffect transition="in" filter="wipe(left)">
                                      <p:cBhvr>
                                        <p:cTn id="29" dur="500"/>
                                        <p:tgtEl>
                                          <p:spTgt spid="38304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83046">
                                            <p:txEl>
                                              <p:pRg st="1" end="1"/>
                                            </p:txEl>
                                          </p:spTgt>
                                        </p:tgtEl>
                                        <p:attrNameLst>
                                          <p:attrName>style.visibility</p:attrName>
                                        </p:attrNameLst>
                                      </p:cBhvr>
                                      <p:to>
                                        <p:strVal val="visible"/>
                                      </p:to>
                                    </p:set>
                                    <p:animEffect transition="in" filter="wipe(left)">
                                      <p:cBhvr>
                                        <p:cTn id="34" dur="500"/>
                                        <p:tgtEl>
                                          <p:spTgt spid="38304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3043" grpId="0" autoUpdateAnimBg="0"/>
      <p:bldP spid="383044" grpId="0" autoUpdateAnimBg="0"/>
      <p:bldP spid="383046"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灯片编号占位符 4"/>
          <p:cNvSpPr>
            <a:spLocks noGrp="1"/>
          </p:cNvSpPr>
          <p:nvPr>
            <p:ph type="sldNum" sz="quarter" idx="11"/>
          </p:nvPr>
        </p:nvSpPr>
        <p:spPr/>
        <p:txBody>
          <a:bodyPr/>
          <a:lstStyle/>
          <a:p>
            <a:fld id="{023E58C6-7E13-4F98-BF8B-ED4048999B15}" type="slidenum">
              <a:rPr lang="en-US" altLang="zh-CN"/>
              <a:pPr/>
              <a:t>64</a:t>
            </a:fld>
            <a:endParaRPr lang="en-US" altLang="zh-CN"/>
          </a:p>
        </p:txBody>
      </p:sp>
      <p:grpSp>
        <p:nvGrpSpPr>
          <p:cNvPr id="2" name="Group 2"/>
          <p:cNvGrpSpPr>
            <a:grpSpLocks/>
          </p:cNvGrpSpPr>
          <p:nvPr/>
        </p:nvGrpSpPr>
        <p:grpSpPr bwMode="auto">
          <a:xfrm>
            <a:off x="69905" y="3106713"/>
            <a:ext cx="6034562" cy="3836260"/>
            <a:chOff x="213" y="974"/>
            <a:chExt cx="3712" cy="3070"/>
          </a:xfrm>
        </p:grpSpPr>
        <p:sp>
          <p:nvSpPr>
            <p:cNvPr id="384003" name="Rectangle 3"/>
            <p:cNvSpPr>
              <a:spLocks noChangeArrowheads="1"/>
            </p:cNvSpPr>
            <p:nvPr/>
          </p:nvSpPr>
          <p:spPr bwMode="auto">
            <a:xfrm>
              <a:off x="2463" y="1035"/>
              <a:ext cx="445" cy="296"/>
            </a:xfrm>
            <a:prstGeom prst="rect">
              <a:avLst/>
            </a:prstGeom>
            <a:solidFill>
              <a:srgbClr val="FFFFFF">
                <a:alpha val="0"/>
              </a:srgbClr>
            </a:solidFill>
            <a:ln w="38100" algn="ctr">
              <a:noFill/>
              <a:miter lim="800000"/>
              <a:headEnd/>
              <a:tailEnd/>
            </a:ln>
            <a:effectLst/>
          </p:spPr>
          <p:txBody>
            <a:bodyPr>
              <a:spAutoFit/>
            </a:bodyPr>
            <a:lstStyle/>
            <a:p>
              <a:pPr algn="ctr"/>
              <a:r>
                <a:rPr lang="en-US" altLang="zh-CN" sz="1800" b="1" i="1">
                  <a:latin typeface="Bookman Old Style" pitchFamily="18" charset="0"/>
                  <a:ea typeface="Batang" pitchFamily="18" charset="-127"/>
                </a:rPr>
                <a:t>V</a:t>
              </a:r>
              <a:r>
                <a:rPr lang="en-US" altLang="zh-CN" sz="1800" b="1" baseline="-25000">
                  <a:latin typeface="Times New Roman" pitchFamily="18" charset="0"/>
                </a:rPr>
                <a:t>CC</a:t>
              </a:r>
            </a:p>
          </p:txBody>
        </p:sp>
        <p:graphicFrame>
          <p:nvGraphicFramePr>
            <p:cNvPr id="384004" name="Object 4"/>
            <p:cNvGraphicFramePr>
              <a:graphicFrameLocks noChangeAspect="1"/>
            </p:cNvGraphicFramePr>
            <p:nvPr/>
          </p:nvGraphicFramePr>
          <p:xfrm>
            <a:off x="931" y="1187"/>
            <a:ext cx="2994" cy="2789"/>
          </p:xfrm>
          <a:graphic>
            <a:graphicData uri="http://schemas.openxmlformats.org/presentationml/2006/ole">
              <p:oleObj spid="_x0000_s111618" name="图片" r:id="rId3" imgW="3620880" imgH="3029760" progId="Word.Picture.8">
                <p:embed/>
              </p:oleObj>
            </a:graphicData>
          </a:graphic>
        </p:graphicFrame>
        <p:grpSp>
          <p:nvGrpSpPr>
            <p:cNvPr id="3" name="Group 5"/>
            <p:cNvGrpSpPr>
              <a:grpSpLocks/>
            </p:cNvGrpSpPr>
            <p:nvPr/>
          </p:nvGrpSpPr>
          <p:grpSpPr bwMode="auto">
            <a:xfrm>
              <a:off x="213" y="974"/>
              <a:ext cx="2325" cy="3070"/>
              <a:chOff x="213" y="1000"/>
              <a:chExt cx="2325" cy="3070"/>
            </a:xfrm>
          </p:grpSpPr>
          <p:sp>
            <p:nvSpPr>
              <p:cNvPr id="384006" name="Line 6"/>
              <p:cNvSpPr>
                <a:spLocks noChangeShapeType="1"/>
              </p:cNvSpPr>
              <p:nvPr/>
            </p:nvSpPr>
            <p:spPr bwMode="auto">
              <a:xfrm>
                <a:off x="584" y="1202"/>
                <a:ext cx="1954" cy="0"/>
              </a:xfrm>
              <a:prstGeom prst="line">
                <a:avLst/>
              </a:prstGeom>
              <a:noFill/>
              <a:ln w="28575">
                <a:solidFill>
                  <a:schemeClr val="tx1"/>
                </a:solidFill>
                <a:round/>
                <a:headEnd/>
                <a:tailEnd/>
              </a:ln>
              <a:effectLst/>
            </p:spPr>
            <p:txBody>
              <a:bodyPr>
                <a:spAutoFit/>
              </a:bodyPr>
              <a:lstStyle/>
              <a:p>
                <a:endParaRPr lang="zh-CN" altLang="en-US"/>
              </a:p>
            </p:txBody>
          </p:sp>
          <p:grpSp>
            <p:nvGrpSpPr>
              <p:cNvPr id="4" name="Group 7"/>
              <p:cNvGrpSpPr>
                <a:grpSpLocks/>
              </p:cNvGrpSpPr>
              <p:nvPr/>
            </p:nvGrpSpPr>
            <p:grpSpPr bwMode="auto">
              <a:xfrm>
                <a:off x="213" y="1000"/>
                <a:ext cx="1119" cy="3070"/>
                <a:chOff x="213" y="1000"/>
                <a:chExt cx="1119" cy="3070"/>
              </a:xfrm>
            </p:grpSpPr>
            <p:sp>
              <p:nvSpPr>
                <p:cNvPr id="384008" name="Line 8"/>
                <p:cNvSpPr>
                  <a:spLocks noChangeShapeType="1"/>
                </p:cNvSpPr>
                <p:nvPr/>
              </p:nvSpPr>
              <p:spPr bwMode="auto">
                <a:xfrm>
                  <a:off x="591" y="3607"/>
                  <a:ext cx="0" cy="269"/>
                </a:xfrm>
                <a:prstGeom prst="line">
                  <a:avLst/>
                </a:prstGeom>
                <a:noFill/>
                <a:ln w="28575">
                  <a:solidFill>
                    <a:schemeClr val="tx1"/>
                  </a:solidFill>
                  <a:round/>
                  <a:headEnd/>
                  <a:tailEnd/>
                </a:ln>
                <a:effectLst/>
              </p:spPr>
              <p:txBody>
                <a:bodyPr>
                  <a:spAutoFit/>
                </a:bodyPr>
                <a:lstStyle/>
                <a:p>
                  <a:endParaRPr lang="zh-CN" altLang="en-US"/>
                </a:p>
              </p:txBody>
            </p:sp>
            <p:sp>
              <p:nvSpPr>
                <p:cNvPr id="384009" name="Rectangle 9"/>
                <p:cNvSpPr>
                  <a:spLocks noChangeArrowheads="1"/>
                </p:cNvSpPr>
                <p:nvPr/>
              </p:nvSpPr>
              <p:spPr bwMode="auto">
                <a:xfrm>
                  <a:off x="213" y="2523"/>
                  <a:ext cx="265" cy="369"/>
                </a:xfrm>
                <a:prstGeom prst="rect">
                  <a:avLst/>
                </a:prstGeom>
                <a:noFill/>
                <a:ln w="38100" algn="ctr">
                  <a:noFill/>
                  <a:miter lim="800000"/>
                  <a:headEnd/>
                  <a:tailEnd/>
                </a:ln>
                <a:effectLst/>
              </p:spPr>
              <p:txBody>
                <a:bodyPr wrap="none">
                  <a:spAutoFit/>
                </a:bodyPr>
                <a:lstStyle/>
                <a:p>
                  <a:pPr algn="ctr"/>
                  <a:r>
                    <a:rPr lang="en-US" altLang="zh-CN" sz="2400" b="1" i="1">
                      <a:latin typeface="Bookman Old Style" pitchFamily="18" charset="0"/>
                      <a:ea typeface="Batang" pitchFamily="18" charset="-127"/>
                    </a:rPr>
                    <a:t>v</a:t>
                  </a:r>
                  <a:r>
                    <a:rPr lang="en-US" altLang="zh-CN" sz="2400" b="1" baseline="-25000">
                      <a:latin typeface="Times New Roman" pitchFamily="18" charset="0"/>
                    </a:rPr>
                    <a:t>I</a:t>
                  </a:r>
                </a:p>
              </p:txBody>
            </p:sp>
            <p:sp>
              <p:nvSpPr>
                <p:cNvPr id="384010" name="Line 10"/>
                <p:cNvSpPr>
                  <a:spLocks noChangeShapeType="1"/>
                </p:cNvSpPr>
                <p:nvPr/>
              </p:nvSpPr>
              <p:spPr bwMode="auto">
                <a:xfrm flipH="1">
                  <a:off x="259" y="2885"/>
                  <a:ext cx="700" cy="0"/>
                </a:xfrm>
                <a:prstGeom prst="line">
                  <a:avLst/>
                </a:prstGeom>
                <a:noFill/>
                <a:ln w="28575">
                  <a:solidFill>
                    <a:schemeClr val="tx1"/>
                  </a:solidFill>
                  <a:round/>
                  <a:headEnd/>
                  <a:tailEnd/>
                </a:ln>
                <a:effectLst/>
              </p:spPr>
              <p:txBody>
                <a:bodyPr>
                  <a:spAutoFit/>
                </a:bodyPr>
                <a:lstStyle/>
                <a:p>
                  <a:endParaRPr lang="zh-CN" altLang="en-US"/>
                </a:p>
              </p:txBody>
            </p:sp>
            <p:sp>
              <p:nvSpPr>
                <p:cNvPr id="384011" name="Oval 11"/>
                <p:cNvSpPr>
                  <a:spLocks noChangeArrowheads="1"/>
                </p:cNvSpPr>
                <p:nvPr/>
              </p:nvSpPr>
              <p:spPr bwMode="auto">
                <a:xfrm>
                  <a:off x="557" y="1797"/>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4012" name="Line 12"/>
                <p:cNvSpPr>
                  <a:spLocks noChangeShapeType="1"/>
                </p:cNvSpPr>
                <p:nvPr/>
              </p:nvSpPr>
              <p:spPr bwMode="auto">
                <a:xfrm>
                  <a:off x="591" y="1815"/>
                  <a:ext cx="0" cy="1727"/>
                </a:xfrm>
                <a:prstGeom prst="line">
                  <a:avLst/>
                </a:prstGeom>
                <a:noFill/>
                <a:ln w="28575">
                  <a:solidFill>
                    <a:schemeClr val="tx1"/>
                  </a:solidFill>
                  <a:round/>
                  <a:headEnd/>
                  <a:tailEnd/>
                </a:ln>
                <a:effectLst/>
              </p:spPr>
              <p:txBody>
                <a:bodyPr>
                  <a:spAutoFit/>
                </a:bodyPr>
                <a:lstStyle/>
                <a:p>
                  <a:endParaRPr lang="zh-CN" altLang="en-US"/>
                </a:p>
              </p:txBody>
            </p:sp>
            <p:sp>
              <p:nvSpPr>
                <p:cNvPr id="384013" name="Rectangle 13"/>
                <p:cNvSpPr>
                  <a:spLocks noChangeArrowheads="1"/>
                </p:cNvSpPr>
                <p:nvPr/>
              </p:nvSpPr>
              <p:spPr bwMode="auto">
                <a:xfrm>
                  <a:off x="558" y="1496"/>
                  <a:ext cx="114" cy="296"/>
                </a:xfrm>
                <a:prstGeom prst="rect">
                  <a:avLst/>
                </a:prstGeom>
                <a:noFill/>
                <a:ln w="28575">
                  <a:solidFill>
                    <a:schemeClr val="tx1"/>
                  </a:solidFill>
                  <a:miter lim="800000"/>
                  <a:headEnd/>
                  <a:tailEnd/>
                </a:ln>
                <a:effectLst/>
              </p:spPr>
              <p:txBody>
                <a:bodyPr wrap="none" anchor="ctr">
                  <a:spAutoFit/>
                </a:bodyPr>
                <a:lstStyle/>
                <a:p>
                  <a:endParaRPr lang="zh-CN" altLang="en-US"/>
                </a:p>
              </p:txBody>
            </p:sp>
            <p:sp>
              <p:nvSpPr>
                <p:cNvPr id="384014" name="Line 14"/>
                <p:cNvSpPr>
                  <a:spLocks noChangeShapeType="1"/>
                </p:cNvSpPr>
                <p:nvPr/>
              </p:nvSpPr>
              <p:spPr bwMode="auto">
                <a:xfrm>
                  <a:off x="591" y="1188"/>
                  <a:ext cx="0" cy="306"/>
                </a:xfrm>
                <a:prstGeom prst="line">
                  <a:avLst/>
                </a:prstGeom>
                <a:noFill/>
                <a:ln w="28575">
                  <a:solidFill>
                    <a:schemeClr val="tx1"/>
                  </a:solidFill>
                  <a:round/>
                  <a:headEnd/>
                  <a:tailEnd/>
                </a:ln>
                <a:effectLst/>
              </p:spPr>
              <p:txBody>
                <a:bodyPr>
                  <a:spAutoFit/>
                </a:bodyPr>
                <a:lstStyle/>
                <a:p>
                  <a:endParaRPr lang="zh-CN" altLang="en-US"/>
                </a:p>
              </p:txBody>
            </p:sp>
            <p:sp>
              <p:nvSpPr>
                <p:cNvPr id="384015" name="Oval 15"/>
                <p:cNvSpPr>
                  <a:spLocks noChangeArrowheads="1"/>
                </p:cNvSpPr>
                <p:nvPr/>
              </p:nvSpPr>
              <p:spPr bwMode="auto">
                <a:xfrm>
                  <a:off x="558" y="3220"/>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4016" name="Line 16"/>
                <p:cNvSpPr>
                  <a:spLocks noChangeShapeType="1"/>
                </p:cNvSpPr>
                <p:nvPr/>
              </p:nvSpPr>
              <p:spPr bwMode="auto">
                <a:xfrm>
                  <a:off x="511" y="3611"/>
                  <a:ext cx="160" cy="0"/>
                </a:xfrm>
                <a:prstGeom prst="line">
                  <a:avLst/>
                </a:prstGeom>
                <a:noFill/>
                <a:ln w="28575">
                  <a:solidFill>
                    <a:schemeClr val="tx1"/>
                  </a:solidFill>
                  <a:round/>
                  <a:headEnd/>
                  <a:tailEnd/>
                </a:ln>
                <a:effectLst/>
              </p:spPr>
              <p:txBody>
                <a:bodyPr>
                  <a:spAutoFit/>
                </a:bodyPr>
                <a:lstStyle/>
                <a:p>
                  <a:endParaRPr lang="zh-CN" altLang="en-US"/>
                </a:p>
              </p:txBody>
            </p:sp>
            <p:sp>
              <p:nvSpPr>
                <p:cNvPr id="384017" name="Line 17"/>
                <p:cNvSpPr>
                  <a:spLocks noChangeShapeType="1"/>
                </p:cNvSpPr>
                <p:nvPr/>
              </p:nvSpPr>
              <p:spPr bwMode="auto">
                <a:xfrm>
                  <a:off x="527" y="3552"/>
                  <a:ext cx="161" cy="0"/>
                </a:xfrm>
                <a:prstGeom prst="line">
                  <a:avLst/>
                </a:prstGeom>
                <a:noFill/>
                <a:ln w="28575">
                  <a:solidFill>
                    <a:schemeClr val="tx1"/>
                  </a:solidFill>
                  <a:round/>
                  <a:headEnd/>
                  <a:tailEnd/>
                </a:ln>
                <a:effectLst/>
              </p:spPr>
              <p:txBody>
                <a:bodyPr>
                  <a:spAutoFit/>
                </a:bodyPr>
                <a:lstStyle/>
                <a:p>
                  <a:endParaRPr lang="zh-CN" altLang="en-US"/>
                </a:p>
              </p:txBody>
            </p:sp>
            <p:sp>
              <p:nvSpPr>
                <p:cNvPr id="384018" name="Line 18"/>
                <p:cNvSpPr>
                  <a:spLocks noChangeShapeType="1"/>
                </p:cNvSpPr>
                <p:nvPr/>
              </p:nvSpPr>
              <p:spPr bwMode="auto">
                <a:xfrm>
                  <a:off x="584" y="3864"/>
                  <a:ext cx="582" cy="0"/>
                </a:xfrm>
                <a:prstGeom prst="line">
                  <a:avLst/>
                </a:prstGeom>
                <a:noFill/>
                <a:ln w="28575">
                  <a:solidFill>
                    <a:schemeClr val="tx1"/>
                  </a:solidFill>
                  <a:round/>
                  <a:headEnd/>
                  <a:tailEnd/>
                </a:ln>
                <a:effectLst/>
              </p:spPr>
              <p:txBody>
                <a:bodyPr>
                  <a:spAutoFit/>
                </a:bodyPr>
                <a:lstStyle/>
                <a:p>
                  <a:endParaRPr lang="zh-CN" altLang="en-US"/>
                </a:p>
              </p:txBody>
            </p:sp>
            <p:sp>
              <p:nvSpPr>
                <p:cNvPr id="384019" name="Line 19"/>
                <p:cNvSpPr>
                  <a:spLocks noChangeShapeType="1"/>
                </p:cNvSpPr>
                <p:nvPr/>
              </p:nvSpPr>
              <p:spPr bwMode="auto">
                <a:xfrm flipH="1">
                  <a:off x="560" y="1987"/>
                  <a:ext cx="399" cy="10"/>
                </a:xfrm>
                <a:prstGeom prst="line">
                  <a:avLst/>
                </a:prstGeom>
                <a:noFill/>
                <a:ln w="28575">
                  <a:solidFill>
                    <a:schemeClr val="tx1"/>
                  </a:solidFill>
                  <a:round/>
                  <a:headEnd/>
                  <a:tailEnd/>
                </a:ln>
                <a:effectLst/>
              </p:spPr>
              <p:txBody>
                <a:bodyPr>
                  <a:spAutoFit/>
                </a:bodyPr>
                <a:lstStyle/>
                <a:p>
                  <a:endParaRPr lang="zh-CN" altLang="en-US"/>
                </a:p>
              </p:txBody>
            </p:sp>
            <p:sp>
              <p:nvSpPr>
                <p:cNvPr id="384020" name="Line 20"/>
                <p:cNvSpPr>
                  <a:spLocks noChangeShapeType="1"/>
                </p:cNvSpPr>
                <p:nvPr/>
              </p:nvSpPr>
              <p:spPr bwMode="auto">
                <a:xfrm flipH="1">
                  <a:off x="562" y="3413"/>
                  <a:ext cx="407" cy="10"/>
                </a:xfrm>
                <a:prstGeom prst="line">
                  <a:avLst/>
                </a:prstGeom>
                <a:noFill/>
                <a:ln w="28575">
                  <a:solidFill>
                    <a:schemeClr val="tx1"/>
                  </a:solidFill>
                  <a:round/>
                  <a:headEnd/>
                  <a:tailEnd/>
                </a:ln>
                <a:effectLst/>
              </p:spPr>
              <p:txBody>
                <a:bodyPr>
                  <a:spAutoFit/>
                </a:bodyPr>
                <a:lstStyle/>
                <a:p>
                  <a:endParaRPr lang="zh-CN" altLang="en-US"/>
                </a:p>
              </p:txBody>
            </p:sp>
            <p:sp>
              <p:nvSpPr>
                <p:cNvPr id="384021" name="Oval 21"/>
                <p:cNvSpPr>
                  <a:spLocks noChangeArrowheads="1"/>
                </p:cNvSpPr>
                <p:nvPr/>
              </p:nvSpPr>
              <p:spPr bwMode="auto">
                <a:xfrm>
                  <a:off x="1157" y="1000"/>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4022" name="Oval 22"/>
                <p:cNvSpPr>
                  <a:spLocks noChangeArrowheads="1"/>
                </p:cNvSpPr>
                <p:nvPr/>
              </p:nvSpPr>
              <p:spPr bwMode="auto">
                <a:xfrm>
                  <a:off x="1172" y="3654"/>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grpSp>
        </p:grpSp>
      </p:grpSp>
      <p:grpSp>
        <p:nvGrpSpPr>
          <p:cNvPr id="5" name="Group 23"/>
          <p:cNvGrpSpPr>
            <a:grpSpLocks/>
          </p:cNvGrpSpPr>
          <p:nvPr/>
        </p:nvGrpSpPr>
        <p:grpSpPr bwMode="auto">
          <a:xfrm>
            <a:off x="334434" y="747467"/>
            <a:ext cx="4140399" cy="2436359"/>
            <a:chOff x="135" y="467"/>
            <a:chExt cx="2302" cy="2138"/>
          </a:xfrm>
        </p:grpSpPr>
        <p:sp>
          <p:nvSpPr>
            <p:cNvPr id="384024" name="Rectangle 24"/>
            <p:cNvSpPr>
              <a:spLocks noChangeArrowheads="1"/>
            </p:cNvSpPr>
            <p:nvPr/>
          </p:nvSpPr>
          <p:spPr bwMode="auto">
            <a:xfrm>
              <a:off x="816" y="1032"/>
              <a:ext cx="720" cy="1104"/>
            </a:xfrm>
            <a:prstGeom prst="rect">
              <a:avLst/>
            </a:prstGeom>
            <a:noFill/>
            <a:ln w="38100">
              <a:solidFill>
                <a:schemeClr val="tx1"/>
              </a:solidFill>
              <a:miter lim="800000"/>
              <a:headEnd/>
              <a:tailEnd/>
            </a:ln>
            <a:effectLst/>
          </p:spPr>
          <p:txBody>
            <a:bodyPr wrap="none" lIns="90000" tIns="46800" rIns="90000" bIns="46800" anchor="ctr"/>
            <a:lstStyle/>
            <a:p>
              <a:pPr algn="ctr"/>
              <a:endParaRPr kumimoji="1" lang="zh-CN" altLang="zh-CN" sz="2400" b="1">
                <a:latin typeface="Times New Roman" pitchFamily="18" charset="0"/>
              </a:endParaRPr>
            </a:p>
          </p:txBody>
        </p:sp>
        <p:sp>
          <p:nvSpPr>
            <p:cNvPr id="384025" name="Oval 25"/>
            <p:cNvSpPr>
              <a:spLocks noChangeArrowheads="1"/>
            </p:cNvSpPr>
            <p:nvPr/>
          </p:nvSpPr>
          <p:spPr bwMode="auto">
            <a:xfrm>
              <a:off x="1296" y="755"/>
              <a:ext cx="142" cy="458"/>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4026" name="Line 26"/>
            <p:cNvSpPr>
              <a:spLocks noChangeShapeType="1"/>
            </p:cNvSpPr>
            <p:nvPr/>
          </p:nvSpPr>
          <p:spPr bwMode="auto">
            <a:xfrm>
              <a:off x="1536" y="1368"/>
              <a:ext cx="48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27" name="Line 27"/>
            <p:cNvSpPr>
              <a:spLocks noChangeShapeType="1"/>
            </p:cNvSpPr>
            <p:nvPr/>
          </p:nvSpPr>
          <p:spPr bwMode="auto">
            <a:xfrm>
              <a:off x="1728" y="213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28" name="Line 28"/>
            <p:cNvSpPr>
              <a:spLocks noChangeShapeType="1"/>
            </p:cNvSpPr>
            <p:nvPr/>
          </p:nvSpPr>
          <p:spPr bwMode="auto">
            <a:xfrm>
              <a:off x="1728" y="218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29" name="Line 29"/>
            <p:cNvSpPr>
              <a:spLocks noChangeShapeType="1"/>
            </p:cNvSpPr>
            <p:nvPr/>
          </p:nvSpPr>
          <p:spPr bwMode="auto">
            <a:xfrm>
              <a:off x="1536" y="1944"/>
              <a:ext cx="2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30" name="Line 30"/>
            <p:cNvSpPr>
              <a:spLocks noChangeShapeType="1"/>
            </p:cNvSpPr>
            <p:nvPr/>
          </p:nvSpPr>
          <p:spPr bwMode="auto">
            <a:xfrm>
              <a:off x="1824" y="1944"/>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31" name="Line 31"/>
            <p:cNvSpPr>
              <a:spLocks noChangeShapeType="1"/>
            </p:cNvSpPr>
            <p:nvPr/>
          </p:nvSpPr>
          <p:spPr bwMode="auto">
            <a:xfrm>
              <a:off x="1824" y="2184"/>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32" name="Line 32"/>
            <p:cNvSpPr>
              <a:spLocks noChangeShapeType="1"/>
            </p:cNvSpPr>
            <p:nvPr/>
          </p:nvSpPr>
          <p:spPr bwMode="auto">
            <a:xfrm flipH="1">
              <a:off x="576" y="2376"/>
              <a:ext cx="124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33" name="Line 33"/>
            <p:cNvSpPr>
              <a:spLocks noChangeShapeType="1"/>
            </p:cNvSpPr>
            <p:nvPr/>
          </p:nvSpPr>
          <p:spPr bwMode="auto">
            <a:xfrm>
              <a:off x="480" y="213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34" name="Line 34"/>
            <p:cNvSpPr>
              <a:spLocks noChangeShapeType="1"/>
            </p:cNvSpPr>
            <p:nvPr/>
          </p:nvSpPr>
          <p:spPr bwMode="auto">
            <a:xfrm>
              <a:off x="480" y="218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35" name="Line 35"/>
            <p:cNvSpPr>
              <a:spLocks noChangeShapeType="1"/>
            </p:cNvSpPr>
            <p:nvPr/>
          </p:nvSpPr>
          <p:spPr bwMode="auto">
            <a:xfrm>
              <a:off x="576" y="1176"/>
              <a:ext cx="0" cy="96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4036" name="Line 36"/>
            <p:cNvSpPr>
              <a:spLocks noChangeShapeType="1"/>
            </p:cNvSpPr>
            <p:nvPr/>
          </p:nvSpPr>
          <p:spPr bwMode="auto">
            <a:xfrm>
              <a:off x="576" y="2184"/>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37" name="Rectangle 37"/>
            <p:cNvSpPr>
              <a:spLocks noChangeArrowheads="1"/>
            </p:cNvSpPr>
            <p:nvPr/>
          </p:nvSpPr>
          <p:spPr bwMode="auto">
            <a:xfrm>
              <a:off x="528" y="869"/>
              <a:ext cx="101" cy="326"/>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84038" name="Line 38"/>
            <p:cNvSpPr>
              <a:spLocks noChangeShapeType="1"/>
            </p:cNvSpPr>
            <p:nvPr/>
          </p:nvSpPr>
          <p:spPr bwMode="auto">
            <a:xfrm flipV="1">
              <a:off x="576" y="696"/>
              <a:ext cx="0" cy="19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4039" name="Line 39"/>
            <p:cNvSpPr>
              <a:spLocks noChangeShapeType="1"/>
            </p:cNvSpPr>
            <p:nvPr/>
          </p:nvSpPr>
          <p:spPr bwMode="auto">
            <a:xfrm>
              <a:off x="576" y="696"/>
              <a:ext cx="14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40" name="Line 40"/>
            <p:cNvSpPr>
              <a:spLocks noChangeShapeType="1"/>
            </p:cNvSpPr>
            <p:nvPr/>
          </p:nvSpPr>
          <p:spPr bwMode="auto">
            <a:xfrm>
              <a:off x="1008" y="696"/>
              <a:ext cx="0" cy="33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41" name="Line 41"/>
            <p:cNvSpPr>
              <a:spLocks noChangeShapeType="1"/>
            </p:cNvSpPr>
            <p:nvPr/>
          </p:nvSpPr>
          <p:spPr bwMode="auto">
            <a:xfrm>
              <a:off x="1344" y="696"/>
              <a:ext cx="0" cy="24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42" name="Line 42"/>
            <p:cNvSpPr>
              <a:spLocks noChangeShapeType="1"/>
            </p:cNvSpPr>
            <p:nvPr/>
          </p:nvSpPr>
          <p:spPr bwMode="auto">
            <a:xfrm>
              <a:off x="576" y="1368"/>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43" name="Line 43"/>
            <p:cNvSpPr>
              <a:spLocks noChangeShapeType="1"/>
            </p:cNvSpPr>
            <p:nvPr/>
          </p:nvSpPr>
          <p:spPr bwMode="auto">
            <a:xfrm>
              <a:off x="576" y="1656"/>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44" name="Line 44"/>
            <p:cNvSpPr>
              <a:spLocks noChangeShapeType="1"/>
            </p:cNvSpPr>
            <p:nvPr/>
          </p:nvSpPr>
          <p:spPr bwMode="auto">
            <a:xfrm>
              <a:off x="240" y="1944"/>
              <a:ext cx="576"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4045" name="Oval 45"/>
            <p:cNvSpPr>
              <a:spLocks noChangeArrowheads="1"/>
            </p:cNvSpPr>
            <p:nvPr/>
          </p:nvSpPr>
          <p:spPr bwMode="auto">
            <a:xfrm>
              <a:off x="552" y="1139"/>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4046" name="Oval 46"/>
            <p:cNvSpPr>
              <a:spLocks noChangeArrowheads="1"/>
            </p:cNvSpPr>
            <p:nvPr/>
          </p:nvSpPr>
          <p:spPr bwMode="auto">
            <a:xfrm>
              <a:off x="552" y="142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4047" name="Oval 47"/>
            <p:cNvSpPr>
              <a:spLocks noChangeArrowheads="1"/>
            </p:cNvSpPr>
            <p:nvPr/>
          </p:nvSpPr>
          <p:spPr bwMode="auto">
            <a:xfrm>
              <a:off x="1176" y="214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4048" name="Oval 48"/>
            <p:cNvSpPr>
              <a:spLocks noChangeArrowheads="1"/>
            </p:cNvSpPr>
            <p:nvPr/>
          </p:nvSpPr>
          <p:spPr bwMode="auto">
            <a:xfrm>
              <a:off x="984" y="46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4049" name="Oval 49"/>
            <p:cNvSpPr>
              <a:spLocks noChangeArrowheads="1"/>
            </p:cNvSpPr>
            <p:nvPr/>
          </p:nvSpPr>
          <p:spPr bwMode="auto">
            <a:xfrm>
              <a:off x="1320" y="467"/>
              <a:ext cx="142" cy="458"/>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4050" name="Line 50"/>
            <p:cNvSpPr>
              <a:spLocks noChangeShapeType="1"/>
            </p:cNvSpPr>
            <p:nvPr/>
          </p:nvSpPr>
          <p:spPr bwMode="auto">
            <a:xfrm>
              <a:off x="1200" y="2136"/>
              <a:ext cx="0" cy="43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51" name="Line 51"/>
            <p:cNvSpPr>
              <a:spLocks noChangeShapeType="1"/>
            </p:cNvSpPr>
            <p:nvPr/>
          </p:nvSpPr>
          <p:spPr bwMode="auto">
            <a:xfrm>
              <a:off x="1104" y="2568"/>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4052" name="Text Box 52"/>
            <p:cNvSpPr txBox="1">
              <a:spLocks noChangeArrowheads="1"/>
            </p:cNvSpPr>
            <p:nvPr/>
          </p:nvSpPr>
          <p:spPr bwMode="auto">
            <a:xfrm>
              <a:off x="135" y="1701"/>
              <a:ext cx="221" cy="407"/>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84053" name="Text Box 53"/>
            <p:cNvSpPr txBox="1">
              <a:spLocks noChangeArrowheads="1"/>
            </p:cNvSpPr>
            <p:nvPr/>
          </p:nvSpPr>
          <p:spPr bwMode="auto">
            <a:xfrm>
              <a:off x="1920" y="1100"/>
              <a:ext cx="266" cy="407"/>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84054" name="Text Box 54"/>
            <p:cNvSpPr txBox="1">
              <a:spLocks noChangeArrowheads="1"/>
            </p:cNvSpPr>
            <p:nvPr/>
          </p:nvSpPr>
          <p:spPr bwMode="auto">
            <a:xfrm>
              <a:off x="1911" y="673"/>
              <a:ext cx="389"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CC</a:t>
              </a:r>
            </a:p>
          </p:txBody>
        </p:sp>
        <p:sp>
          <p:nvSpPr>
            <p:cNvPr id="384055" name="Text Box 55"/>
            <p:cNvSpPr txBox="1">
              <a:spLocks noChangeArrowheads="1"/>
            </p:cNvSpPr>
            <p:nvPr/>
          </p:nvSpPr>
          <p:spPr bwMode="auto">
            <a:xfrm>
              <a:off x="288" y="888"/>
              <a:ext cx="225"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384056" name="Text Box 56"/>
            <p:cNvSpPr txBox="1">
              <a:spLocks noChangeArrowheads="1"/>
            </p:cNvSpPr>
            <p:nvPr/>
          </p:nvSpPr>
          <p:spPr bwMode="auto">
            <a:xfrm>
              <a:off x="279" y="1970"/>
              <a:ext cx="225"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sp>
          <p:nvSpPr>
            <p:cNvPr id="384057" name="Text Box 57"/>
            <p:cNvSpPr txBox="1">
              <a:spLocks noChangeArrowheads="1"/>
            </p:cNvSpPr>
            <p:nvPr/>
          </p:nvSpPr>
          <p:spPr bwMode="auto">
            <a:xfrm>
              <a:off x="279" y="2133"/>
              <a:ext cx="259" cy="407"/>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384058" name="Text Box 58"/>
            <p:cNvSpPr txBox="1">
              <a:spLocks noChangeArrowheads="1"/>
            </p:cNvSpPr>
            <p:nvPr/>
          </p:nvSpPr>
          <p:spPr bwMode="auto">
            <a:xfrm>
              <a:off x="1920" y="2041"/>
              <a:ext cx="517" cy="353"/>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0.01uF</a:t>
              </a:r>
            </a:p>
          </p:txBody>
        </p:sp>
        <p:sp>
          <p:nvSpPr>
            <p:cNvPr id="384059" name="Text Box 59"/>
            <p:cNvSpPr txBox="1">
              <a:spLocks noChangeArrowheads="1"/>
            </p:cNvSpPr>
            <p:nvPr/>
          </p:nvSpPr>
          <p:spPr bwMode="auto">
            <a:xfrm>
              <a:off x="1097" y="1876"/>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84060" name="Text Box 60"/>
            <p:cNvSpPr txBox="1">
              <a:spLocks noChangeArrowheads="1"/>
            </p:cNvSpPr>
            <p:nvPr/>
          </p:nvSpPr>
          <p:spPr bwMode="auto">
            <a:xfrm>
              <a:off x="807" y="1780"/>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2</a:t>
              </a:r>
            </a:p>
          </p:txBody>
        </p:sp>
        <p:sp>
          <p:nvSpPr>
            <p:cNvPr id="384061" name="Text Box 61"/>
            <p:cNvSpPr txBox="1">
              <a:spLocks noChangeArrowheads="1"/>
            </p:cNvSpPr>
            <p:nvPr/>
          </p:nvSpPr>
          <p:spPr bwMode="auto">
            <a:xfrm>
              <a:off x="1334" y="1201"/>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3</a:t>
              </a:r>
            </a:p>
          </p:txBody>
        </p:sp>
        <p:sp>
          <p:nvSpPr>
            <p:cNvPr id="384062" name="Text Box 62"/>
            <p:cNvSpPr txBox="1">
              <a:spLocks noChangeArrowheads="1"/>
            </p:cNvSpPr>
            <p:nvPr/>
          </p:nvSpPr>
          <p:spPr bwMode="auto">
            <a:xfrm>
              <a:off x="1250" y="984"/>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4</a:t>
              </a:r>
            </a:p>
          </p:txBody>
        </p:sp>
        <p:sp>
          <p:nvSpPr>
            <p:cNvPr id="384063" name="Text Box 63"/>
            <p:cNvSpPr txBox="1">
              <a:spLocks noChangeArrowheads="1"/>
            </p:cNvSpPr>
            <p:nvPr/>
          </p:nvSpPr>
          <p:spPr bwMode="auto">
            <a:xfrm>
              <a:off x="951" y="1011"/>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8</a:t>
              </a:r>
            </a:p>
          </p:txBody>
        </p:sp>
        <p:sp>
          <p:nvSpPr>
            <p:cNvPr id="384064" name="Text Box 64"/>
            <p:cNvSpPr txBox="1">
              <a:spLocks noChangeArrowheads="1"/>
            </p:cNvSpPr>
            <p:nvPr/>
          </p:nvSpPr>
          <p:spPr bwMode="auto">
            <a:xfrm>
              <a:off x="807" y="1201"/>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7</a:t>
              </a:r>
            </a:p>
          </p:txBody>
        </p:sp>
        <p:sp>
          <p:nvSpPr>
            <p:cNvPr id="384065" name="Text Box 65"/>
            <p:cNvSpPr txBox="1">
              <a:spLocks noChangeArrowheads="1"/>
            </p:cNvSpPr>
            <p:nvPr/>
          </p:nvSpPr>
          <p:spPr bwMode="auto">
            <a:xfrm>
              <a:off x="807" y="1490"/>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6</a:t>
              </a:r>
            </a:p>
          </p:txBody>
        </p:sp>
        <p:sp>
          <p:nvSpPr>
            <p:cNvPr id="384066" name="Text Box 66"/>
            <p:cNvSpPr txBox="1">
              <a:spLocks noChangeArrowheads="1"/>
            </p:cNvSpPr>
            <p:nvPr/>
          </p:nvSpPr>
          <p:spPr bwMode="auto">
            <a:xfrm>
              <a:off x="1334" y="1780"/>
              <a:ext cx="187" cy="407"/>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5</a:t>
              </a:r>
            </a:p>
          </p:txBody>
        </p:sp>
      </p:grpSp>
      <p:sp>
        <p:nvSpPr>
          <p:cNvPr id="384067" name="Rectangle 67"/>
          <p:cNvSpPr>
            <a:spLocks noChangeArrowheads="1"/>
          </p:cNvSpPr>
          <p:nvPr/>
        </p:nvSpPr>
        <p:spPr bwMode="auto">
          <a:xfrm>
            <a:off x="5232401" y="981076"/>
            <a:ext cx="6625167" cy="2015040"/>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600" b="1">
                <a:solidFill>
                  <a:srgbClr val="FF0000"/>
                </a:solidFill>
                <a:latin typeface="Times New Roman" pitchFamily="18" charset="0"/>
              </a:rPr>
              <a:t>c. </a:t>
            </a:r>
            <a:r>
              <a:rPr kumimoji="1" lang="zh-CN" altLang="en-US" sz="2600" b="1">
                <a:solidFill>
                  <a:srgbClr val="FF0000"/>
                </a:solidFill>
                <a:latin typeface="Times New Roman" pitchFamily="18" charset="0"/>
              </a:rPr>
              <a:t>当</a:t>
            </a:r>
            <a:r>
              <a:rPr kumimoji="1" lang="en-US" altLang="zh-CN" sz="2600" b="1">
                <a:solidFill>
                  <a:srgbClr val="FF0000"/>
                </a:solidFill>
                <a:latin typeface="Times New Roman" pitchFamily="18" charset="0"/>
              </a:rPr>
              <a:t>C</a:t>
            </a:r>
            <a:r>
              <a:rPr kumimoji="1" lang="zh-CN" altLang="en-US" sz="2600" b="1">
                <a:solidFill>
                  <a:srgbClr val="FF0000"/>
                </a:solidFill>
                <a:latin typeface="Times New Roman" pitchFamily="18" charset="0"/>
              </a:rPr>
              <a:t>充电至</a:t>
            </a:r>
            <a:r>
              <a:rPr kumimoji="1" lang="en-US" altLang="zh-CN" sz="2600" b="1">
                <a:solidFill>
                  <a:srgbClr val="FF0000"/>
                </a:solidFill>
                <a:latin typeface="Times New Roman" pitchFamily="18" charset="0"/>
              </a:rPr>
              <a:t>2/3V</a:t>
            </a:r>
            <a:r>
              <a:rPr kumimoji="1" lang="en-US" altLang="zh-CN" sz="2600" b="1" baseline="-25000">
                <a:solidFill>
                  <a:srgbClr val="FF0000"/>
                </a:solidFill>
                <a:latin typeface="Times New Roman" pitchFamily="18" charset="0"/>
              </a:rPr>
              <a:t>CC</a:t>
            </a:r>
            <a:r>
              <a:rPr kumimoji="1" lang="zh-CN" altLang="en-US" sz="2600" b="1">
                <a:solidFill>
                  <a:srgbClr val="FF0000"/>
                </a:solidFill>
                <a:latin typeface="Times New Roman" pitchFamily="18" charset="0"/>
              </a:rPr>
              <a:t>时，</a:t>
            </a:r>
            <a:r>
              <a:rPr kumimoji="1" lang="zh-CN" altLang="en-US" sz="2600" b="1">
                <a:solidFill>
                  <a:srgbClr val="0033CC"/>
                </a:solidFill>
                <a:latin typeface="Times New Roman" pitchFamily="18" charset="0"/>
              </a:rPr>
              <a:t> </a:t>
            </a:r>
            <a:r>
              <a:rPr kumimoji="1" lang="en-US" altLang="zh-CN" sz="2600" b="1">
                <a:latin typeface="Times New Roman" pitchFamily="18" charset="0"/>
              </a:rPr>
              <a:t>R=0</a:t>
            </a:r>
            <a:r>
              <a:rPr kumimoji="1" lang="zh-CN" altLang="en-US" sz="2600" b="1">
                <a:latin typeface="Times New Roman" pitchFamily="18" charset="0"/>
              </a:rPr>
              <a:t>。如输入端触发脉冲已消失，即</a:t>
            </a:r>
            <a:r>
              <a:rPr kumimoji="1" lang="en-US" altLang="zh-CN" sz="2600" b="1">
                <a:latin typeface="Times New Roman" pitchFamily="18" charset="0"/>
              </a:rPr>
              <a:t>S=1 </a:t>
            </a:r>
            <a:r>
              <a:rPr kumimoji="1" lang="en-US" altLang="zh-CN" sz="2600" b="1">
                <a:latin typeface="Times New Roman" pitchFamily="18" charset="0"/>
                <a:sym typeface="Wingdings" pitchFamily="2" charset="2"/>
              </a:rPr>
              <a:t> Q=0</a:t>
            </a:r>
            <a:r>
              <a:rPr kumimoji="1" lang="zh-CN" altLang="en-US" sz="2600" b="1">
                <a:latin typeface="Times New Roman" pitchFamily="18" charset="0"/>
                <a:sym typeface="Wingdings" pitchFamily="2" charset="2"/>
              </a:rPr>
              <a:t>，于是</a:t>
            </a:r>
            <a:r>
              <a:rPr kumimoji="1" lang="en-US" altLang="zh-CN" sz="2600" b="1" i="1">
                <a:latin typeface="Monotype Corsiva" pitchFamily="66" charset="0"/>
              </a:rPr>
              <a:t>v</a:t>
            </a:r>
            <a:r>
              <a:rPr kumimoji="1" lang="en-US" altLang="zh-CN" sz="2600" b="1" baseline="-25000">
                <a:latin typeface="Times New Roman" pitchFamily="18" charset="0"/>
              </a:rPr>
              <a:t>O</a:t>
            </a:r>
            <a:r>
              <a:rPr kumimoji="1" lang="zh-CN" altLang="en-US" sz="2600" b="1">
                <a:latin typeface="Times New Roman" pitchFamily="18" charset="0"/>
                <a:sym typeface="Wingdings" pitchFamily="2" charset="2"/>
              </a:rPr>
              <a:t>跳变为低电平，同时</a:t>
            </a:r>
            <a:r>
              <a:rPr kumimoji="1" lang="en-US" altLang="zh-CN" sz="2600" b="1">
                <a:latin typeface="Times New Roman" pitchFamily="18" charset="0"/>
              </a:rPr>
              <a:t>T</a:t>
            </a:r>
            <a:r>
              <a:rPr kumimoji="1" lang="en-US" altLang="zh-CN" sz="2600" b="1" baseline="-25000">
                <a:latin typeface="Times New Roman" pitchFamily="18" charset="0"/>
              </a:rPr>
              <a:t>D</a:t>
            </a:r>
            <a:r>
              <a:rPr kumimoji="1" lang="zh-CN" altLang="en-US" sz="2600" b="1">
                <a:latin typeface="Times New Roman" pitchFamily="18" charset="0"/>
                <a:sym typeface="Wingdings" pitchFamily="2" charset="2"/>
              </a:rPr>
              <a:t>导通，电容迅速放电至</a:t>
            </a:r>
            <a:r>
              <a:rPr kumimoji="1" lang="en-US" altLang="zh-CN" sz="2600" b="1">
                <a:latin typeface="Times New Roman" pitchFamily="18" charset="0"/>
                <a:sym typeface="Wingdings" pitchFamily="2" charset="2"/>
              </a:rPr>
              <a:t>0V</a:t>
            </a:r>
            <a:r>
              <a:rPr kumimoji="1" lang="zh-CN" altLang="en-US" sz="2600" b="1">
                <a:latin typeface="Times New Roman" pitchFamily="18" charset="0"/>
                <a:sym typeface="Wingdings" pitchFamily="2" charset="2"/>
              </a:rPr>
              <a:t>，电路恢复到稳态。</a:t>
            </a:r>
            <a:endParaRPr kumimoji="1" lang="zh-CN" altLang="en-US" sz="2600" b="1">
              <a:latin typeface="Times New Roman" pitchFamily="18" charset="0"/>
            </a:endParaRPr>
          </a:p>
        </p:txBody>
      </p:sp>
      <p:sp>
        <p:nvSpPr>
          <p:cNvPr id="384068" name="Rectangle 68"/>
          <p:cNvSpPr>
            <a:spLocks noChangeArrowheads="1"/>
          </p:cNvSpPr>
          <p:nvPr/>
        </p:nvSpPr>
        <p:spPr bwMode="auto">
          <a:xfrm>
            <a:off x="584200" y="388938"/>
            <a:ext cx="11176000" cy="519112"/>
          </a:xfrm>
          <a:prstGeom prst="rect">
            <a:avLst/>
          </a:prstGeom>
          <a:noFill/>
          <a:ln w="9525">
            <a:noFill/>
            <a:miter lim="800000"/>
            <a:headEnd/>
            <a:tailEnd/>
          </a:ln>
          <a:effectLst/>
        </p:spPr>
        <p:txBody>
          <a:bodyPr anchor="ctr"/>
          <a:lstStyle/>
          <a:p>
            <a:r>
              <a:rPr lang="en-US" altLang="zh-CN" b="1">
                <a:solidFill>
                  <a:srgbClr val="0033CC"/>
                </a:solidFill>
                <a:latin typeface="Times New Roman" pitchFamily="18" charset="0"/>
              </a:rPr>
              <a:t>(1)</a:t>
            </a:r>
            <a:r>
              <a:rPr lang="zh-CN" altLang="en-US" b="1">
                <a:solidFill>
                  <a:srgbClr val="0033CC"/>
                </a:solidFill>
                <a:latin typeface="Times New Roman" pitchFamily="18" charset="0"/>
              </a:rPr>
              <a:t>用</a:t>
            </a:r>
            <a:r>
              <a:rPr lang="en-US" altLang="zh-CN" b="1">
                <a:solidFill>
                  <a:srgbClr val="0033CC"/>
                </a:solidFill>
                <a:latin typeface="Times New Roman" pitchFamily="18" charset="0"/>
              </a:rPr>
              <a:t>555</a:t>
            </a:r>
            <a:r>
              <a:rPr lang="zh-CN" altLang="en-US" b="1">
                <a:solidFill>
                  <a:srgbClr val="0033CC"/>
                </a:solidFill>
                <a:latin typeface="Times New Roman" pitchFamily="18" charset="0"/>
              </a:rPr>
              <a:t>定时器</a:t>
            </a:r>
            <a:r>
              <a:rPr lang="zh-CN" altLang="en-US" b="1">
                <a:solidFill>
                  <a:srgbClr val="0033CC"/>
                </a:solidFill>
              </a:rPr>
              <a:t>构成单稳态触发器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84067"/>
                                        </p:tgtEl>
                                        <p:attrNameLst>
                                          <p:attrName>style.visibility</p:attrName>
                                        </p:attrNameLst>
                                      </p:cBhvr>
                                      <p:to>
                                        <p:strVal val="visible"/>
                                      </p:to>
                                    </p:set>
                                    <p:anim calcmode="lin" valueType="num">
                                      <p:cBhvr>
                                        <p:cTn id="7" dur="1000" fill="hold"/>
                                        <p:tgtEl>
                                          <p:spTgt spid="384067"/>
                                        </p:tgtEl>
                                        <p:attrNameLst>
                                          <p:attrName>ppt_x</p:attrName>
                                        </p:attrNameLst>
                                      </p:cBhvr>
                                      <p:tavLst>
                                        <p:tav tm="0">
                                          <p:val>
                                            <p:strVal val="#ppt_x-.2"/>
                                          </p:val>
                                        </p:tav>
                                        <p:tav tm="100000">
                                          <p:val>
                                            <p:strVal val="#ppt_x"/>
                                          </p:val>
                                        </p:tav>
                                      </p:tavLst>
                                    </p:anim>
                                    <p:anim calcmode="lin" valueType="num">
                                      <p:cBhvr>
                                        <p:cTn id="8" dur="1000" fill="hold"/>
                                        <p:tgtEl>
                                          <p:spTgt spid="384067"/>
                                        </p:tgtEl>
                                        <p:attrNameLst>
                                          <p:attrName>ppt_y</p:attrName>
                                        </p:attrNameLst>
                                      </p:cBhvr>
                                      <p:tavLst>
                                        <p:tav tm="0">
                                          <p:val>
                                            <p:strVal val="#ppt_y"/>
                                          </p:val>
                                        </p:tav>
                                        <p:tav tm="100000">
                                          <p:val>
                                            <p:strVal val="#ppt_y"/>
                                          </p:val>
                                        </p:tav>
                                      </p:tavLst>
                                    </p:anim>
                                    <p:animEffect transition="in" filter="wipe(right)" prLst="gradientSize: 0.1">
                                      <p:cBhvr>
                                        <p:cTn id="9" dur="1000"/>
                                        <p:tgtEl>
                                          <p:spTgt spid="384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6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灯片编号占位符 2"/>
          <p:cNvSpPr>
            <a:spLocks noGrp="1"/>
          </p:cNvSpPr>
          <p:nvPr>
            <p:ph type="sldNum" sz="quarter" idx="11"/>
          </p:nvPr>
        </p:nvSpPr>
        <p:spPr/>
        <p:txBody>
          <a:bodyPr/>
          <a:lstStyle/>
          <a:p>
            <a:fld id="{65204E4C-C03C-4660-85D6-DFCB26F5D4E0}" type="slidenum">
              <a:rPr lang="en-US" altLang="zh-CN"/>
              <a:pPr/>
              <a:t>65</a:t>
            </a:fld>
            <a:endParaRPr lang="en-US" altLang="zh-CN"/>
          </a:p>
        </p:txBody>
      </p:sp>
      <p:sp>
        <p:nvSpPr>
          <p:cNvPr id="385026" name="Rectangle 2"/>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85027" name="Rectangle 3"/>
          <p:cNvSpPr>
            <a:spLocks noChangeArrowheads="1"/>
          </p:cNvSpPr>
          <p:nvPr/>
        </p:nvSpPr>
        <p:spPr bwMode="auto">
          <a:xfrm>
            <a:off x="624418" y="1557338"/>
            <a:ext cx="2798233"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CC3300"/>
                </a:solidFill>
                <a:latin typeface="Times New Roman" pitchFamily="18" charset="0"/>
              </a:rPr>
              <a:t>波形图：</a:t>
            </a:r>
          </a:p>
        </p:txBody>
      </p:sp>
      <p:grpSp>
        <p:nvGrpSpPr>
          <p:cNvPr id="2" name="Group 4"/>
          <p:cNvGrpSpPr>
            <a:grpSpLocks/>
          </p:cNvGrpSpPr>
          <p:nvPr/>
        </p:nvGrpSpPr>
        <p:grpSpPr bwMode="auto">
          <a:xfrm>
            <a:off x="2927352" y="979488"/>
            <a:ext cx="5346700" cy="1490662"/>
            <a:chOff x="295" y="981"/>
            <a:chExt cx="2526" cy="939"/>
          </a:xfrm>
        </p:grpSpPr>
        <p:sp>
          <p:nvSpPr>
            <p:cNvPr id="385029" name="Line 5"/>
            <p:cNvSpPr>
              <a:spLocks noChangeShapeType="1"/>
            </p:cNvSpPr>
            <p:nvPr/>
          </p:nvSpPr>
          <p:spPr bwMode="auto">
            <a:xfrm flipV="1">
              <a:off x="567" y="1077"/>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5030" name="Line 6"/>
            <p:cNvSpPr>
              <a:spLocks noChangeShapeType="1"/>
            </p:cNvSpPr>
            <p:nvPr/>
          </p:nvSpPr>
          <p:spPr bwMode="auto">
            <a:xfrm>
              <a:off x="567" y="1797"/>
              <a:ext cx="2139"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5031" name="Line 7"/>
            <p:cNvSpPr>
              <a:spLocks noChangeShapeType="1"/>
            </p:cNvSpPr>
            <p:nvPr/>
          </p:nvSpPr>
          <p:spPr bwMode="auto">
            <a:xfrm>
              <a:off x="567" y="1344"/>
              <a:ext cx="317" cy="0"/>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385032" name="Line 8"/>
            <p:cNvSpPr>
              <a:spLocks noChangeShapeType="1"/>
            </p:cNvSpPr>
            <p:nvPr/>
          </p:nvSpPr>
          <p:spPr bwMode="auto">
            <a:xfrm>
              <a:off x="884" y="1344"/>
              <a:ext cx="0" cy="408"/>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sp>
          <p:nvSpPr>
            <p:cNvPr id="385033" name="Line 9"/>
            <p:cNvSpPr>
              <a:spLocks noChangeShapeType="1"/>
            </p:cNvSpPr>
            <p:nvPr/>
          </p:nvSpPr>
          <p:spPr bwMode="auto">
            <a:xfrm>
              <a:off x="884" y="1752"/>
              <a:ext cx="136" cy="0"/>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sp>
          <p:nvSpPr>
            <p:cNvPr id="385034" name="Line 10"/>
            <p:cNvSpPr>
              <a:spLocks noChangeShapeType="1"/>
            </p:cNvSpPr>
            <p:nvPr/>
          </p:nvSpPr>
          <p:spPr bwMode="auto">
            <a:xfrm flipV="1">
              <a:off x="1020" y="1344"/>
              <a:ext cx="0" cy="408"/>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385035" name="Line 11"/>
            <p:cNvSpPr>
              <a:spLocks noChangeShapeType="1"/>
            </p:cNvSpPr>
            <p:nvPr/>
          </p:nvSpPr>
          <p:spPr bwMode="auto">
            <a:xfrm>
              <a:off x="1020" y="1344"/>
              <a:ext cx="907" cy="0"/>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385036" name="Line 12"/>
            <p:cNvSpPr>
              <a:spLocks noChangeShapeType="1"/>
            </p:cNvSpPr>
            <p:nvPr/>
          </p:nvSpPr>
          <p:spPr bwMode="auto">
            <a:xfrm>
              <a:off x="1928" y="1344"/>
              <a:ext cx="0" cy="408"/>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sp>
          <p:nvSpPr>
            <p:cNvPr id="385037" name="Line 13"/>
            <p:cNvSpPr>
              <a:spLocks noChangeShapeType="1"/>
            </p:cNvSpPr>
            <p:nvPr/>
          </p:nvSpPr>
          <p:spPr bwMode="auto">
            <a:xfrm>
              <a:off x="1928" y="1752"/>
              <a:ext cx="136" cy="0"/>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sp>
          <p:nvSpPr>
            <p:cNvPr id="385038" name="Line 14"/>
            <p:cNvSpPr>
              <a:spLocks noChangeShapeType="1"/>
            </p:cNvSpPr>
            <p:nvPr/>
          </p:nvSpPr>
          <p:spPr bwMode="auto">
            <a:xfrm flipV="1">
              <a:off x="2064" y="1344"/>
              <a:ext cx="0" cy="408"/>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385039" name="Line 15"/>
            <p:cNvSpPr>
              <a:spLocks noChangeShapeType="1"/>
            </p:cNvSpPr>
            <p:nvPr/>
          </p:nvSpPr>
          <p:spPr bwMode="auto">
            <a:xfrm>
              <a:off x="2064" y="1344"/>
              <a:ext cx="544" cy="0"/>
            </a:xfrm>
            <a:prstGeom prst="line">
              <a:avLst/>
            </a:prstGeom>
            <a:noFill/>
            <a:ln w="57150">
              <a:solidFill>
                <a:schemeClr val="tx1"/>
              </a:solidFill>
              <a:round/>
              <a:headEnd/>
              <a:tailEnd/>
            </a:ln>
            <a:effectLst/>
          </p:spPr>
          <p:txBody>
            <a:bodyPr lIns="90000" tIns="46800" rIns="90000" bIns="46800">
              <a:spAutoFit/>
            </a:bodyPr>
            <a:lstStyle/>
            <a:p>
              <a:endParaRPr lang="zh-CN" altLang="en-US"/>
            </a:p>
          </p:txBody>
        </p:sp>
        <p:sp>
          <p:nvSpPr>
            <p:cNvPr id="385040" name="Text Box 16"/>
            <p:cNvSpPr txBox="1">
              <a:spLocks noChangeArrowheads="1"/>
            </p:cNvSpPr>
            <p:nvPr/>
          </p:nvSpPr>
          <p:spPr bwMode="auto">
            <a:xfrm>
              <a:off x="295" y="981"/>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85041" name="Text Box 17"/>
            <p:cNvSpPr txBox="1">
              <a:spLocks noChangeArrowheads="1"/>
            </p:cNvSpPr>
            <p:nvPr/>
          </p:nvSpPr>
          <p:spPr bwMode="auto">
            <a:xfrm>
              <a:off x="2687" y="1628"/>
              <a:ext cx="134"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p>
          </p:txBody>
        </p:sp>
      </p:grpSp>
      <p:grpSp>
        <p:nvGrpSpPr>
          <p:cNvPr id="3" name="Group 18"/>
          <p:cNvGrpSpPr>
            <a:grpSpLocks/>
          </p:cNvGrpSpPr>
          <p:nvPr/>
        </p:nvGrpSpPr>
        <p:grpSpPr bwMode="auto">
          <a:xfrm>
            <a:off x="4176184" y="1531938"/>
            <a:ext cx="2207683" cy="3048000"/>
            <a:chOff x="884" y="1344"/>
            <a:chExt cx="1043" cy="1920"/>
          </a:xfrm>
        </p:grpSpPr>
        <p:sp>
          <p:nvSpPr>
            <p:cNvPr id="385043" name="Line 19"/>
            <p:cNvSpPr>
              <a:spLocks noChangeShapeType="1"/>
            </p:cNvSpPr>
            <p:nvPr/>
          </p:nvSpPr>
          <p:spPr bwMode="auto">
            <a:xfrm>
              <a:off x="884" y="1389"/>
              <a:ext cx="0" cy="1814"/>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5044" name="Line 20"/>
            <p:cNvSpPr>
              <a:spLocks noChangeShapeType="1"/>
            </p:cNvSpPr>
            <p:nvPr/>
          </p:nvSpPr>
          <p:spPr bwMode="auto">
            <a:xfrm>
              <a:off x="1927" y="1344"/>
              <a:ext cx="0" cy="192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4" name="Group 21"/>
          <p:cNvGrpSpPr>
            <a:grpSpLocks/>
          </p:cNvGrpSpPr>
          <p:nvPr/>
        </p:nvGrpSpPr>
        <p:grpSpPr bwMode="auto">
          <a:xfrm>
            <a:off x="2969684" y="2268538"/>
            <a:ext cx="5240867" cy="1598612"/>
            <a:chOff x="311" y="1747"/>
            <a:chExt cx="2476" cy="1007"/>
          </a:xfrm>
        </p:grpSpPr>
        <p:grpSp>
          <p:nvGrpSpPr>
            <p:cNvPr id="5" name="Group 22"/>
            <p:cNvGrpSpPr>
              <a:grpSpLocks/>
            </p:cNvGrpSpPr>
            <p:nvPr/>
          </p:nvGrpSpPr>
          <p:grpSpPr bwMode="auto">
            <a:xfrm>
              <a:off x="311" y="1747"/>
              <a:ext cx="2377" cy="867"/>
              <a:chOff x="311" y="1747"/>
              <a:chExt cx="2377" cy="867"/>
            </a:xfrm>
          </p:grpSpPr>
          <p:sp>
            <p:nvSpPr>
              <p:cNvPr id="385047" name="Line 23"/>
              <p:cNvSpPr>
                <a:spLocks noChangeShapeType="1"/>
              </p:cNvSpPr>
              <p:nvPr/>
            </p:nvSpPr>
            <p:spPr bwMode="auto">
              <a:xfrm flipV="1">
                <a:off x="549" y="1872"/>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5048" name="Line 24"/>
              <p:cNvSpPr>
                <a:spLocks noChangeShapeType="1"/>
              </p:cNvSpPr>
              <p:nvPr/>
            </p:nvSpPr>
            <p:spPr bwMode="auto">
              <a:xfrm>
                <a:off x="549" y="2614"/>
                <a:ext cx="2139"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5049" name="Text Box 25"/>
              <p:cNvSpPr txBox="1">
                <a:spLocks noChangeArrowheads="1"/>
              </p:cNvSpPr>
              <p:nvPr/>
            </p:nvSpPr>
            <p:spPr bwMode="auto">
              <a:xfrm>
                <a:off x="311" y="1747"/>
                <a:ext cx="220"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grpSp>
        <p:sp>
          <p:nvSpPr>
            <p:cNvPr id="385050" name="Rectangle 26"/>
            <p:cNvSpPr>
              <a:spLocks noChangeArrowheads="1"/>
            </p:cNvSpPr>
            <p:nvPr/>
          </p:nvSpPr>
          <p:spPr bwMode="auto">
            <a:xfrm>
              <a:off x="2653" y="2462"/>
              <a:ext cx="134"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p>
          </p:txBody>
        </p:sp>
      </p:grpSp>
      <p:grpSp>
        <p:nvGrpSpPr>
          <p:cNvPr id="6" name="Group 27"/>
          <p:cNvGrpSpPr>
            <a:grpSpLocks/>
          </p:cNvGrpSpPr>
          <p:nvPr/>
        </p:nvGrpSpPr>
        <p:grpSpPr bwMode="auto">
          <a:xfrm>
            <a:off x="2639484" y="2276475"/>
            <a:ext cx="5568949" cy="896938"/>
            <a:chOff x="1882" y="210"/>
            <a:chExt cx="2450" cy="565"/>
          </a:xfrm>
        </p:grpSpPr>
        <p:grpSp>
          <p:nvGrpSpPr>
            <p:cNvPr id="7" name="Group 28"/>
            <p:cNvGrpSpPr>
              <a:grpSpLocks/>
            </p:cNvGrpSpPr>
            <p:nvPr/>
          </p:nvGrpSpPr>
          <p:grpSpPr bwMode="auto">
            <a:xfrm>
              <a:off x="1882" y="483"/>
              <a:ext cx="2450" cy="292"/>
              <a:chOff x="192" y="2016"/>
              <a:chExt cx="2461" cy="309"/>
            </a:xfrm>
          </p:grpSpPr>
          <p:sp>
            <p:nvSpPr>
              <p:cNvPr id="385053" name="Text Box 29"/>
              <p:cNvSpPr txBox="1">
                <a:spLocks noChangeArrowheads="1"/>
              </p:cNvSpPr>
              <p:nvPr/>
            </p:nvSpPr>
            <p:spPr bwMode="auto">
              <a:xfrm>
                <a:off x="192" y="2016"/>
                <a:ext cx="427" cy="309"/>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TH</a:t>
                </a:r>
              </a:p>
            </p:txBody>
          </p:sp>
          <p:sp>
            <p:nvSpPr>
              <p:cNvPr id="385054" name="Line 30"/>
              <p:cNvSpPr>
                <a:spLocks noChangeShapeType="1"/>
              </p:cNvSpPr>
              <p:nvPr/>
            </p:nvSpPr>
            <p:spPr bwMode="auto">
              <a:xfrm>
                <a:off x="549" y="2205"/>
                <a:ext cx="210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5055" name="Line 31"/>
              <p:cNvSpPr>
                <a:spLocks noChangeShapeType="1"/>
              </p:cNvSpPr>
              <p:nvPr/>
            </p:nvSpPr>
            <p:spPr bwMode="auto">
              <a:xfrm>
                <a:off x="549" y="2024"/>
                <a:ext cx="2099"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sp>
          <p:nvSpPr>
            <p:cNvPr id="385056" name="Text Box 32"/>
            <p:cNvSpPr txBox="1">
              <a:spLocks noChangeArrowheads="1"/>
            </p:cNvSpPr>
            <p:nvPr/>
          </p:nvSpPr>
          <p:spPr bwMode="auto">
            <a:xfrm>
              <a:off x="3107" y="210"/>
              <a:ext cx="424"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CC</a:t>
              </a:r>
            </a:p>
          </p:txBody>
        </p:sp>
      </p:grpSp>
      <p:grpSp>
        <p:nvGrpSpPr>
          <p:cNvPr id="8" name="Group 33"/>
          <p:cNvGrpSpPr>
            <a:grpSpLocks/>
          </p:cNvGrpSpPr>
          <p:nvPr/>
        </p:nvGrpSpPr>
        <p:grpSpPr bwMode="auto">
          <a:xfrm>
            <a:off x="4121151" y="2779713"/>
            <a:ext cx="4375149" cy="592137"/>
            <a:chOff x="871" y="2069"/>
            <a:chExt cx="2067" cy="373"/>
          </a:xfrm>
        </p:grpSpPr>
        <p:sp>
          <p:nvSpPr>
            <p:cNvPr id="385058" name="Freeform 34"/>
            <p:cNvSpPr>
              <a:spLocks/>
            </p:cNvSpPr>
            <p:nvPr/>
          </p:nvSpPr>
          <p:spPr bwMode="auto">
            <a:xfrm>
              <a:off x="1927" y="2086"/>
              <a:ext cx="1011" cy="234"/>
            </a:xfrm>
            <a:custGeom>
              <a:avLst/>
              <a:gdLst/>
              <a:ahLst/>
              <a:cxnLst>
                <a:cxn ang="0">
                  <a:pos x="0" y="549"/>
                </a:cxn>
                <a:cxn ang="0">
                  <a:pos x="1225" y="8"/>
                </a:cxn>
              </a:cxnLst>
              <a:rect l="0" t="0" r="r" b="b"/>
              <a:pathLst>
                <a:path w="1225" h="549">
                  <a:moveTo>
                    <a:pt x="0" y="549"/>
                  </a:moveTo>
                  <a:cubicBezTo>
                    <a:pt x="48" y="376"/>
                    <a:pt x="148" y="0"/>
                    <a:pt x="1225" y="8"/>
                  </a:cubicBezTo>
                </a:path>
              </a:pathLst>
            </a:custGeom>
            <a:noFill/>
            <a:ln w="19050" cap="flat" cmpd="sng">
              <a:solidFill>
                <a:srgbClr val="CC3300"/>
              </a:solidFill>
              <a:prstDash val="lgDash"/>
              <a:round/>
              <a:headEnd type="none" w="med" len="med"/>
              <a:tailEnd type="none" w="med" len="med"/>
            </a:ln>
            <a:effectLst/>
          </p:spPr>
          <p:txBody>
            <a:bodyPr lIns="90000" tIns="46800" rIns="90000" bIns="46800">
              <a:spAutoFit/>
            </a:bodyPr>
            <a:lstStyle/>
            <a:p>
              <a:endParaRPr lang="zh-CN" altLang="en-US"/>
            </a:p>
          </p:txBody>
        </p:sp>
        <p:sp>
          <p:nvSpPr>
            <p:cNvPr id="385059" name="Freeform 35"/>
            <p:cNvSpPr>
              <a:spLocks/>
            </p:cNvSpPr>
            <p:nvPr/>
          </p:nvSpPr>
          <p:spPr bwMode="auto">
            <a:xfrm>
              <a:off x="871" y="2069"/>
              <a:ext cx="1056" cy="234"/>
            </a:xfrm>
            <a:custGeom>
              <a:avLst/>
              <a:gdLst/>
              <a:ahLst/>
              <a:cxnLst>
                <a:cxn ang="0">
                  <a:pos x="0" y="549"/>
                </a:cxn>
                <a:cxn ang="0">
                  <a:pos x="1225" y="8"/>
                </a:cxn>
              </a:cxnLst>
              <a:rect l="0" t="0" r="r" b="b"/>
              <a:pathLst>
                <a:path w="1225" h="549">
                  <a:moveTo>
                    <a:pt x="0" y="549"/>
                  </a:moveTo>
                  <a:cubicBezTo>
                    <a:pt x="48" y="376"/>
                    <a:pt x="148" y="0"/>
                    <a:pt x="1225" y="8"/>
                  </a:cubicBezTo>
                </a:path>
              </a:pathLst>
            </a:custGeom>
            <a:noFill/>
            <a:ln w="19050" cap="flat" cmpd="sng">
              <a:solidFill>
                <a:srgbClr val="CC3300"/>
              </a:solidFill>
              <a:prstDash val="lgDash"/>
              <a:round/>
              <a:headEnd type="none" w="med" len="med"/>
              <a:tailEnd type="none" w="med" len="med"/>
            </a:ln>
            <a:effectLst/>
          </p:spPr>
          <p:txBody>
            <a:bodyPr lIns="90000" tIns="46800" rIns="90000" bIns="46800">
              <a:spAutoFit/>
            </a:bodyPr>
            <a:lstStyle/>
            <a:p>
              <a:endParaRPr lang="zh-CN" altLang="en-US"/>
            </a:p>
          </p:txBody>
        </p:sp>
        <p:grpSp>
          <p:nvGrpSpPr>
            <p:cNvPr id="9" name="Group 36"/>
            <p:cNvGrpSpPr>
              <a:grpSpLocks/>
            </p:cNvGrpSpPr>
            <p:nvPr/>
          </p:nvGrpSpPr>
          <p:grpSpPr bwMode="auto">
            <a:xfrm>
              <a:off x="885" y="2199"/>
              <a:ext cx="1677" cy="243"/>
              <a:chOff x="885" y="2199"/>
              <a:chExt cx="1677" cy="243"/>
            </a:xfrm>
          </p:grpSpPr>
          <p:sp>
            <p:nvSpPr>
              <p:cNvPr id="385061" name="Freeform 37"/>
              <p:cNvSpPr>
                <a:spLocks/>
              </p:cNvSpPr>
              <p:nvPr/>
            </p:nvSpPr>
            <p:spPr bwMode="auto">
              <a:xfrm>
                <a:off x="1928" y="2208"/>
                <a:ext cx="86"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38100" cap="flat" cmpd="sng">
                <a:solidFill>
                  <a:srgbClr val="CC3300"/>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385062" name="Freeform 38"/>
              <p:cNvSpPr>
                <a:spLocks/>
              </p:cNvSpPr>
              <p:nvPr/>
            </p:nvSpPr>
            <p:spPr bwMode="auto">
              <a:xfrm>
                <a:off x="885" y="2202"/>
                <a:ext cx="86"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38100" cap="flat" cmpd="sng">
                <a:solidFill>
                  <a:srgbClr val="CC3300"/>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385063" name="Freeform 39"/>
              <p:cNvSpPr>
                <a:spLocks/>
              </p:cNvSpPr>
              <p:nvPr/>
            </p:nvSpPr>
            <p:spPr bwMode="auto">
              <a:xfrm>
                <a:off x="1198" y="2199"/>
                <a:ext cx="276" cy="234"/>
              </a:xfrm>
              <a:custGeom>
                <a:avLst/>
                <a:gdLst/>
                <a:ahLst/>
                <a:cxnLst>
                  <a:cxn ang="0">
                    <a:pos x="0" y="0"/>
                  </a:cxn>
                  <a:cxn ang="0">
                    <a:pos x="816" y="399"/>
                  </a:cxn>
                </a:cxnLst>
                <a:rect l="0" t="0" r="r" b="b"/>
                <a:pathLst>
                  <a:path w="816" h="399">
                    <a:moveTo>
                      <a:pt x="0" y="0"/>
                    </a:moveTo>
                    <a:cubicBezTo>
                      <a:pt x="48" y="90"/>
                      <a:pt x="105" y="336"/>
                      <a:pt x="816" y="399"/>
                    </a:cubicBezTo>
                  </a:path>
                </a:pathLst>
              </a:custGeom>
              <a:noFill/>
              <a:ln w="38100" cap="flat" cmpd="sng">
                <a:solidFill>
                  <a:srgbClr val="CC3300"/>
                </a:solidFill>
                <a:prstDash val="solid"/>
                <a:round/>
                <a:headEnd type="none" w="med" len="med"/>
                <a:tailEnd type="none" w="med" len="med"/>
              </a:ln>
              <a:effectLst/>
            </p:spPr>
            <p:txBody>
              <a:bodyPr lIns="90000" tIns="46800" rIns="90000" bIns="46800">
                <a:spAutoFit/>
              </a:bodyPr>
              <a:lstStyle/>
              <a:p>
                <a:endParaRPr lang="zh-CN" altLang="en-US"/>
              </a:p>
            </p:txBody>
          </p:sp>
          <p:sp>
            <p:nvSpPr>
              <p:cNvPr id="385064" name="Freeform 40"/>
              <p:cNvSpPr>
                <a:spLocks/>
              </p:cNvSpPr>
              <p:nvPr/>
            </p:nvSpPr>
            <p:spPr bwMode="auto">
              <a:xfrm>
                <a:off x="2242" y="2199"/>
                <a:ext cx="320" cy="234"/>
              </a:xfrm>
              <a:custGeom>
                <a:avLst/>
                <a:gdLst/>
                <a:ahLst/>
                <a:cxnLst>
                  <a:cxn ang="0">
                    <a:pos x="0" y="0"/>
                  </a:cxn>
                  <a:cxn ang="0">
                    <a:pos x="816" y="399"/>
                  </a:cxn>
                </a:cxnLst>
                <a:rect l="0" t="0" r="r" b="b"/>
                <a:pathLst>
                  <a:path w="816" h="399">
                    <a:moveTo>
                      <a:pt x="0" y="0"/>
                    </a:moveTo>
                    <a:cubicBezTo>
                      <a:pt x="48" y="90"/>
                      <a:pt x="105" y="336"/>
                      <a:pt x="816" y="399"/>
                    </a:cubicBezTo>
                  </a:path>
                </a:pathLst>
              </a:custGeom>
              <a:noFill/>
              <a:ln w="38100" cap="flat" cmpd="sng">
                <a:solidFill>
                  <a:srgbClr val="CC3300"/>
                </a:solidFill>
                <a:prstDash val="solid"/>
                <a:round/>
                <a:headEnd type="none" w="med" len="med"/>
                <a:tailEnd type="none" w="med" len="med"/>
              </a:ln>
              <a:effectLst/>
            </p:spPr>
            <p:txBody>
              <a:bodyPr lIns="90000" tIns="46800" rIns="90000" bIns="46800">
                <a:spAutoFit/>
              </a:bodyPr>
              <a:lstStyle/>
              <a:p>
                <a:endParaRPr lang="zh-CN" altLang="en-US"/>
              </a:p>
            </p:txBody>
          </p:sp>
        </p:grpSp>
      </p:grpSp>
      <p:grpSp>
        <p:nvGrpSpPr>
          <p:cNvPr id="10" name="Group 41"/>
          <p:cNvGrpSpPr>
            <a:grpSpLocks/>
          </p:cNvGrpSpPr>
          <p:nvPr/>
        </p:nvGrpSpPr>
        <p:grpSpPr bwMode="auto">
          <a:xfrm>
            <a:off x="4849284" y="2995614"/>
            <a:ext cx="2207683" cy="1800225"/>
            <a:chOff x="1202" y="2205"/>
            <a:chExt cx="1043" cy="1134"/>
          </a:xfrm>
        </p:grpSpPr>
        <p:sp>
          <p:nvSpPr>
            <p:cNvPr id="385066" name="Line 42"/>
            <p:cNvSpPr>
              <a:spLocks noChangeShapeType="1"/>
            </p:cNvSpPr>
            <p:nvPr/>
          </p:nvSpPr>
          <p:spPr bwMode="auto">
            <a:xfrm>
              <a:off x="1202" y="2205"/>
              <a:ext cx="0" cy="1134"/>
            </a:xfrm>
            <a:prstGeom prst="line">
              <a:avLst/>
            </a:prstGeom>
            <a:noFill/>
            <a:ln w="28575">
              <a:solidFill>
                <a:srgbClr val="FFCC99"/>
              </a:solidFill>
              <a:prstDash val="dash"/>
              <a:round/>
              <a:headEnd/>
              <a:tailEnd/>
            </a:ln>
            <a:effectLst/>
          </p:spPr>
          <p:txBody>
            <a:bodyPr lIns="90000" tIns="46800" rIns="90000" bIns="46800">
              <a:spAutoFit/>
            </a:bodyPr>
            <a:lstStyle/>
            <a:p>
              <a:endParaRPr lang="zh-CN" altLang="en-US"/>
            </a:p>
          </p:txBody>
        </p:sp>
        <p:sp>
          <p:nvSpPr>
            <p:cNvPr id="385067" name="Line 43"/>
            <p:cNvSpPr>
              <a:spLocks noChangeShapeType="1"/>
            </p:cNvSpPr>
            <p:nvPr/>
          </p:nvSpPr>
          <p:spPr bwMode="auto">
            <a:xfrm>
              <a:off x="2245" y="2205"/>
              <a:ext cx="0" cy="1134"/>
            </a:xfrm>
            <a:prstGeom prst="line">
              <a:avLst/>
            </a:prstGeom>
            <a:noFill/>
            <a:ln w="28575">
              <a:solidFill>
                <a:srgbClr val="FFCC99"/>
              </a:solidFill>
              <a:prstDash val="dash"/>
              <a:round/>
              <a:headEnd/>
              <a:tailEnd/>
            </a:ln>
            <a:effectLst/>
          </p:spPr>
          <p:txBody>
            <a:bodyPr lIns="90000" tIns="46800" rIns="90000" bIns="46800">
              <a:spAutoFit/>
            </a:bodyPr>
            <a:lstStyle/>
            <a:p>
              <a:endParaRPr lang="zh-CN" altLang="en-US"/>
            </a:p>
          </p:txBody>
        </p:sp>
      </p:grpSp>
      <p:grpSp>
        <p:nvGrpSpPr>
          <p:cNvPr id="11" name="Group 44"/>
          <p:cNvGrpSpPr>
            <a:grpSpLocks/>
          </p:cNvGrpSpPr>
          <p:nvPr/>
        </p:nvGrpSpPr>
        <p:grpSpPr bwMode="auto">
          <a:xfrm>
            <a:off x="2840567" y="3787775"/>
            <a:ext cx="5274734" cy="1447800"/>
            <a:chOff x="295" y="3339"/>
            <a:chExt cx="2492" cy="912"/>
          </a:xfrm>
        </p:grpSpPr>
        <p:sp>
          <p:nvSpPr>
            <p:cNvPr id="385069" name="Line 45"/>
            <p:cNvSpPr>
              <a:spLocks noChangeShapeType="1"/>
            </p:cNvSpPr>
            <p:nvPr/>
          </p:nvSpPr>
          <p:spPr bwMode="auto">
            <a:xfrm flipV="1">
              <a:off x="567" y="3430"/>
              <a:ext cx="0" cy="672"/>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5070" name="Line 46"/>
            <p:cNvSpPr>
              <a:spLocks noChangeShapeType="1"/>
            </p:cNvSpPr>
            <p:nvPr/>
          </p:nvSpPr>
          <p:spPr bwMode="auto">
            <a:xfrm>
              <a:off x="567" y="4110"/>
              <a:ext cx="2139"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5071" name="Text Box 47"/>
            <p:cNvSpPr txBox="1">
              <a:spLocks noChangeArrowheads="1"/>
            </p:cNvSpPr>
            <p:nvPr/>
          </p:nvSpPr>
          <p:spPr bwMode="auto">
            <a:xfrm>
              <a:off x="295" y="3339"/>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85072" name="Rectangle 48"/>
            <p:cNvSpPr>
              <a:spLocks noChangeArrowheads="1"/>
            </p:cNvSpPr>
            <p:nvPr/>
          </p:nvSpPr>
          <p:spPr bwMode="auto">
            <a:xfrm>
              <a:off x="2653" y="3959"/>
              <a:ext cx="134"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p>
          </p:txBody>
        </p:sp>
      </p:grpSp>
      <p:grpSp>
        <p:nvGrpSpPr>
          <p:cNvPr id="12" name="Group 49"/>
          <p:cNvGrpSpPr>
            <a:grpSpLocks/>
          </p:cNvGrpSpPr>
          <p:nvPr/>
        </p:nvGrpSpPr>
        <p:grpSpPr bwMode="auto">
          <a:xfrm>
            <a:off x="3407833" y="4219576"/>
            <a:ext cx="4404784" cy="720725"/>
            <a:chOff x="527" y="2840"/>
            <a:chExt cx="2081" cy="454"/>
          </a:xfrm>
        </p:grpSpPr>
        <p:sp>
          <p:nvSpPr>
            <p:cNvPr id="385074" name="Line 50"/>
            <p:cNvSpPr>
              <a:spLocks noChangeShapeType="1"/>
            </p:cNvSpPr>
            <p:nvPr/>
          </p:nvSpPr>
          <p:spPr bwMode="auto">
            <a:xfrm flipV="1">
              <a:off x="1927" y="2862"/>
              <a:ext cx="0" cy="432"/>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85075" name="Line 51"/>
            <p:cNvSpPr>
              <a:spLocks noChangeShapeType="1"/>
            </p:cNvSpPr>
            <p:nvPr/>
          </p:nvSpPr>
          <p:spPr bwMode="auto">
            <a:xfrm>
              <a:off x="1927" y="2840"/>
              <a:ext cx="318"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85076" name="Line 52"/>
            <p:cNvSpPr>
              <a:spLocks noChangeShapeType="1"/>
            </p:cNvSpPr>
            <p:nvPr/>
          </p:nvSpPr>
          <p:spPr bwMode="auto">
            <a:xfrm>
              <a:off x="2245" y="2840"/>
              <a:ext cx="0" cy="432"/>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85077" name="Line 53"/>
            <p:cNvSpPr>
              <a:spLocks noChangeShapeType="1"/>
            </p:cNvSpPr>
            <p:nvPr/>
          </p:nvSpPr>
          <p:spPr bwMode="auto">
            <a:xfrm flipV="1">
              <a:off x="884" y="2859"/>
              <a:ext cx="0" cy="432"/>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85078" name="Line 54"/>
            <p:cNvSpPr>
              <a:spLocks noChangeShapeType="1"/>
            </p:cNvSpPr>
            <p:nvPr/>
          </p:nvSpPr>
          <p:spPr bwMode="auto">
            <a:xfrm>
              <a:off x="1202" y="3291"/>
              <a:ext cx="725"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85079" name="Line 55"/>
            <p:cNvSpPr>
              <a:spLocks noChangeShapeType="1"/>
            </p:cNvSpPr>
            <p:nvPr/>
          </p:nvSpPr>
          <p:spPr bwMode="auto">
            <a:xfrm>
              <a:off x="2245" y="3294"/>
              <a:ext cx="363"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85080" name="Line 56"/>
            <p:cNvSpPr>
              <a:spLocks noChangeShapeType="1"/>
            </p:cNvSpPr>
            <p:nvPr/>
          </p:nvSpPr>
          <p:spPr bwMode="auto">
            <a:xfrm>
              <a:off x="527" y="3294"/>
              <a:ext cx="357"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85081" name="Line 57"/>
            <p:cNvSpPr>
              <a:spLocks noChangeShapeType="1"/>
            </p:cNvSpPr>
            <p:nvPr/>
          </p:nvSpPr>
          <p:spPr bwMode="auto">
            <a:xfrm>
              <a:off x="890" y="2840"/>
              <a:ext cx="312"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85082" name="Line 58"/>
            <p:cNvSpPr>
              <a:spLocks noChangeShapeType="1"/>
            </p:cNvSpPr>
            <p:nvPr/>
          </p:nvSpPr>
          <p:spPr bwMode="auto">
            <a:xfrm>
              <a:off x="1202" y="2840"/>
              <a:ext cx="0" cy="432"/>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grpSp>
        <p:nvGrpSpPr>
          <p:cNvPr id="13" name="Group 59"/>
          <p:cNvGrpSpPr>
            <a:grpSpLocks/>
          </p:cNvGrpSpPr>
          <p:nvPr/>
        </p:nvGrpSpPr>
        <p:grpSpPr bwMode="auto">
          <a:xfrm>
            <a:off x="6000751" y="4338638"/>
            <a:ext cx="1475316" cy="463550"/>
            <a:chOff x="1746" y="2976"/>
            <a:chExt cx="697" cy="292"/>
          </a:xfrm>
        </p:grpSpPr>
        <p:sp>
          <p:nvSpPr>
            <p:cNvPr id="385084" name="Line 60"/>
            <p:cNvSpPr>
              <a:spLocks noChangeShapeType="1"/>
            </p:cNvSpPr>
            <p:nvPr/>
          </p:nvSpPr>
          <p:spPr bwMode="auto">
            <a:xfrm>
              <a:off x="1746" y="3158"/>
              <a:ext cx="198"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5085" name="Line 61"/>
            <p:cNvSpPr>
              <a:spLocks noChangeShapeType="1"/>
            </p:cNvSpPr>
            <p:nvPr/>
          </p:nvSpPr>
          <p:spPr bwMode="auto">
            <a:xfrm flipH="1">
              <a:off x="2245" y="3158"/>
              <a:ext cx="198"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5086" name="Text Box 62"/>
            <p:cNvSpPr txBox="1">
              <a:spLocks noChangeArrowheads="1"/>
            </p:cNvSpPr>
            <p:nvPr/>
          </p:nvSpPr>
          <p:spPr bwMode="auto">
            <a:xfrm>
              <a:off x="1927" y="2976"/>
              <a:ext cx="2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grpSp>
      <p:sp>
        <p:nvSpPr>
          <p:cNvPr id="385087" name="Rectangle 63"/>
          <p:cNvSpPr>
            <a:spLocks noChangeArrowheads="1"/>
          </p:cNvSpPr>
          <p:nvPr/>
        </p:nvSpPr>
        <p:spPr bwMode="auto">
          <a:xfrm>
            <a:off x="719667" y="5278438"/>
            <a:ext cx="4202089" cy="494624"/>
          </a:xfrm>
          <a:prstGeom prst="rect">
            <a:avLst/>
          </a:prstGeom>
          <a:noFill/>
          <a:ln w="28575">
            <a:noFill/>
            <a:miter lim="800000"/>
            <a:headEnd/>
            <a:tailEnd/>
          </a:ln>
          <a:effectLst/>
        </p:spPr>
        <p:txBody>
          <a:bodyPr wrap="none" lIns="90000" tIns="46800" rIns="90000" bIns="46800">
            <a:spAutoFit/>
          </a:bodyPr>
          <a:lstStyle/>
          <a:p>
            <a:r>
              <a:rPr kumimoji="1" lang="zh-CN" altLang="en-US" sz="2600" b="1">
                <a:solidFill>
                  <a:schemeClr val="tx2"/>
                </a:solidFill>
                <a:latin typeface="Times New Roman" pitchFamily="18" charset="0"/>
                <a:sym typeface="Wingdings" pitchFamily="2" charset="2"/>
              </a:rPr>
              <a:t>该触发器是不可重复触发型</a:t>
            </a:r>
          </a:p>
        </p:txBody>
      </p:sp>
      <p:sp>
        <p:nvSpPr>
          <p:cNvPr id="385088" name="Rectangle 64"/>
          <p:cNvSpPr>
            <a:spLocks noChangeArrowheads="1"/>
          </p:cNvSpPr>
          <p:nvPr/>
        </p:nvSpPr>
        <p:spPr bwMode="auto">
          <a:xfrm>
            <a:off x="624418" y="5734050"/>
            <a:ext cx="11233149"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0033CC"/>
                </a:solidFill>
                <a:latin typeface="Times New Roman" pitchFamily="18" charset="0"/>
                <a:sym typeface="Wingdings" pitchFamily="2" charset="2"/>
              </a:rPr>
              <a:t>因为触发器回</a:t>
            </a:r>
            <a:r>
              <a:rPr kumimoji="1" lang="en-US" altLang="zh-CN" sz="2600" b="1">
                <a:solidFill>
                  <a:srgbClr val="0033CC"/>
                </a:solidFill>
                <a:latin typeface="Times New Roman" pitchFamily="18" charset="0"/>
                <a:sym typeface="Wingdings" pitchFamily="2" charset="2"/>
              </a:rPr>
              <a:t>0</a:t>
            </a:r>
            <a:r>
              <a:rPr kumimoji="1" lang="zh-CN" altLang="en-US" sz="2600" b="1">
                <a:solidFill>
                  <a:srgbClr val="0033CC"/>
                </a:solidFill>
                <a:latin typeface="Times New Roman" pitchFamily="18" charset="0"/>
                <a:sym typeface="Wingdings" pitchFamily="2" charset="2"/>
              </a:rPr>
              <a:t>的唯一条件是</a:t>
            </a:r>
            <a:r>
              <a:rPr kumimoji="1" lang="en-US" altLang="zh-CN" sz="2600" b="1" i="1">
                <a:solidFill>
                  <a:srgbClr val="0033CC"/>
                </a:solidFill>
                <a:latin typeface="Monotype Corsiva" pitchFamily="66" charset="0"/>
              </a:rPr>
              <a:t>v</a:t>
            </a:r>
            <a:r>
              <a:rPr kumimoji="1" lang="en-US" altLang="zh-CN" sz="2600" b="1" baseline="-25000">
                <a:solidFill>
                  <a:srgbClr val="0033CC"/>
                </a:solidFill>
                <a:latin typeface="Times New Roman" pitchFamily="18" charset="0"/>
              </a:rPr>
              <a:t>C</a:t>
            </a:r>
            <a:r>
              <a:rPr kumimoji="1" lang="zh-CN" altLang="en-US" sz="2600" b="1">
                <a:solidFill>
                  <a:srgbClr val="0033CC"/>
                </a:solidFill>
                <a:latin typeface="Times New Roman" pitchFamily="18" charset="0"/>
              </a:rPr>
              <a:t>上升至</a:t>
            </a:r>
            <a:r>
              <a:rPr kumimoji="1" lang="en-US" altLang="zh-CN" sz="2600" b="1">
                <a:solidFill>
                  <a:srgbClr val="0033CC"/>
                </a:solidFill>
                <a:latin typeface="Times New Roman" pitchFamily="18" charset="0"/>
              </a:rPr>
              <a:t>2/3V</a:t>
            </a:r>
            <a:r>
              <a:rPr kumimoji="1" lang="en-US" altLang="zh-CN" sz="2600" b="1" baseline="-25000">
                <a:solidFill>
                  <a:srgbClr val="0033CC"/>
                </a:solidFill>
                <a:latin typeface="Times New Roman" pitchFamily="18" charset="0"/>
              </a:rPr>
              <a:t>CC</a:t>
            </a:r>
            <a:r>
              <a:rPr kumimoji="1" lang="zh-CN" altLang="en-US" sz="2600" b="1">
                <a:solidFill>
                  <a:srgbClr val="0033CC"/>
                </a:solidFill>
                <a:latin typeface="Times New Roman" pitchFamily="18" charset="0"/>
              </a:rPr>
              <a:t>时，</a:t>
            </a:r>
            <a:r>
              <a:rPr kumimoji="1" lang="en-US" altLang="zh-CN" sz="2600" b="1">
                <a:solidFill>
                  <a:srgbClr val="0033CC"/>
                </a:solidFill>
                <a:latin typeface="Times New Roman" pitchFamily="18" charset="0"/>
              </a:rPr>
              <a:t>R=0</a:t>
            </a:r>
            <a:r>
              <a:rPr kumimoji="1" lang="zh-CN" altLang="en-US" sz="2600" b="1">
                <a:solidFill>
                  <a:srgbClr val="0033CC"/>
                </a:solidFill>
                <a:latin typeface="Times New Roman" pitchFamily="18" charset="0"/>
              </a:rPr>
              <a:t>。</a:t>
            </a:r>
          </a:p>
        </p:txBody>
      </p:sp>
      <p:sp>
        <p:nvSpPr>
          <p:cNvPr id="385089" name="Rectangle 65"/>
          <p:cNvSpPr>
            <a:spLocks noChangeArrowheads="1"/>
          </p:cNvSpPr>
          <p:nvPr/>
        </p:nvSpPr>
        <p:spPr bwMode="auto">
          <a:xfrm>
            <a:off x="3464985" y="3099576"/>
            <a:ext cx="181822" cy="371513"/>
          </a:xfrm>
          <a:prstGeom prst="rect">
            <a:avLst/>
          </a:prstGeom>
          <a:solidFill>
            <a:schemeClr val="accent1">
              <a:alpha val="58000"/>
            </a:schemeClr>
          </a:solidFill>
          <a:ln w="28575">
            <a:noFill/>
            <a:miter lim="800000"/>
            <a:headEnd/>
            <a:tailEnd/>
          </a:ln>
          <a:effectLst/>
        </p:spPr>
        <p:txBody>
          <a:bodyPr wrap="none" lIns="90000" tIns="46800" rIns="90000" bIns="46800" anchor="ctr">
            <a:spAutoFit/>
          </a:bodyPr>
          <a:lstStyle/>
          <a:p>
            <a:endParaRPr lang="zh-CN" altLang="en-US"/>
          </a:p>
        </p:txBody>
      </p:sp>
      <p:sp>
        <p:nvSpPr>
          <p:cNvPr id="385090" name="Rectangle 66"/>
          <p:cNvSpPr>
            <a:spLocks noChangeArrowheads="1"/>
          </p:cNvSpPr>
          <p:nvPr/>
        </p:nvSpPr>
        <p:spPr bwMode="auto">
          <a:xfrm>
            <a:off x="4847167" y="3026551"/>
            <a:ext cx="1536700" cy="371513"/>
          </a:xfrm>
          <a:prstGeom prst="rect">
            <a:avLst/>
          </a:prstGeom>
          <a:solidFill>
            <a:schemeClr val="accent1">
              <a:alpha val="58000"/>
            </a:schemeClr>
          </a:solidFill>
          <a:ln w="28575">
            <a:noFill/>
            <a:miter lim="800000"/>
            <a:headEnd/>
            <a:tailEnd/>
          </a:ln>
          <a:effectLst/>
        </p:spPr>
        <p:txBody>
          <a:bodyPr lIns="90000" tIns="46800" rIns="90000" bIns="46800" anchor="ctr">
            <a:spAutoFit/>
          </a:bodyPr>
          <a:lstStyle/>
          <a:p>
            <a:endParaRPr lang="zh-CN" altLang="en-US"/>
          </a:p>
        </p:txBody>
      </p:sp>
      <p:sp>
        <p:nvSpPr>
          <p:cNvPr id="385091" name="Rectangle 67"/>
          <p:cNvSpPr>
            <a:spLocks noChangeArrowheads="1"/>
          </p:cNvSpPr>
          <p:nvPr/>
        </p:nvSpPr>
        <p:spPr bwMode="auto">
          <a:xfrm>
            <a:off x="584200" y="388938"/>
            <a:ext cx="11176000" cy="519112"/>
          </a:xfrm>
          <a:prstGeom prst="rect">
            <a:avLst/>
          </a:prstGeom>
          <a:noFill/>
          <a:ln w="9525">
            <a:noFill/>
            <a:miter lim="800000"/>
            <a:headEnd/>
            <a:tailEnd/>
          </a:ln>
          <a:effectLst/>
        </p:spPr>
        <p:txBody>
          <a:bodyPr anchor="ctr"/>
          <a:lstStyle/>
          <a:p>
            <a:r>
              <a:rPr lang="en-US" altLang="zh-CN" b="1">
                <a:solidFill>
                  <a:srgbClr val="0033CC"/>
                </a:solidFill>
                <a:latin typeface="Times New Roman" pitchFamily="18" charset="0"/>
              </a:rPr>
              <a:t>(1)</a:t>
            </a:r>
            <a:r>
              <a:rPr lang="zh-CN" altLang="en-US" b="1">
                <a:solidFill>
                  <a:srgbClr val="0033CC"/>
                </a:solidFill>
                <a:latin typeface="Times New Roman" pitchFamily="18" charset="0"/>
              </a:rPr>
              <a:t>用</a:t>
            </a:r>
            <a:r>
              <a:rPr lang="en-US" altLang="zh-CN" b="1">
                <a:solidFill>
                  <a:srgbClr val="0033CC"/>
                </a:solidFill>
                <a:latin typeface="Times New Roman" pitchFamily="18" charset="0"/>
              </a:rPr>
              <a:t>555</a:t>
            </a:r>
            <a:r>
              <a:rPr lang="zh-CN" altLang="en-US" b="1">
                <a:solidFill>
                  <a:srgbClr val="0033CC"/>
                </a:solidFill>
                <a:latin typeface="Times New Roman" pitchFamily="18" charset="0"/>
              </a:rPr>
              <a:t>定时器</a:t>
            </a:r>
            <a:r>
              <a:rPr lang="zh-CN" altLang="en-US" b="1">
                <a:solidFill>
                  <a:srgbClr val="0033CC"/>
                </a:solidFill>
              </a:rPr>
              <a:t>构成单稳态触发器</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5027"/>
                                        </p:tgtEl>
                                        <p:attrNameLst>
                                          <p:attrName>style.visibility</p:attrName>
                                        </p:attrNameLst>
                                      </p:cBhvr>
                                      <p:to>
                                        <p:strVal val="visible"/>
                                      </p:to>
                                    </p:set>
                                    <p:animEffect transition="in" filter="blinds(horizontal)">
                                      <p:cBhvr>
                                        <p:cTn id="7" dur="500"/>
                                        <p:tgtEl>
                                          <p:spTgt spid="38502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Righ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1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trips(downRigh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10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85090"/>
                                        </p:tgtEl>
                                        <p:attrNameLst>
                                          <p:attrName>style.visibility</p:attrName>
                                        </p:attrNameLst>
                                      </p:cBhvr>
                                      <p:to>
                                        <p:strVal val="visible"/>
                                      </p:to>
                                    </p:set>
                                    <p:animEffect transition="in" filter="wipe(down)">
                                      <p:cBhvr>
                                        <p:cTn id="52" dur="500"/>
                                        <p:tgtEl>
                                          <p:spTgt spid="38509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85089"/>
                                        </p:tgtEl>
                                        <p:attrNameLst>
                                          <p:attrName>style.visibility</p:attrName>
                                        </p:attrNameLst>
                                      </p:cBhvr>
                                      <p:to>
                                        <p:strVal val="visible"/>
                                      </p:to>
                                    </p:set>
                                    <p:animEffect transition="in" filter="wipe(down)">
                                      <p:cBhvr>
                                        <p:cTn id="55" dur="500"/>
                                        <p:tgtEl>
                                          <p:spTgt spid="385089"/>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3"/>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385087"/>
                                        </p:tgtEl>
                                        <p:attrNameLst>
                                          <p:attrName>style.visibility</p:attrName>
                                        </p:attrNameLst>
                                      </p:cBhvr>
                                      <p:to>
                                        <p:strVal val="visible"/>
                                      </p:to>
                                    </p:set>
                                    <p:animEffect transition="in" filter="dissolve">
                                      <p:cBhvr>
                                        <p:cTn id="64" dur="500"/>
                                        <p:tgtEl>
                                          <p:spTgt spid="385087"/>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385088"/>
                                        </p:tgtEl>
                                        <p:attrNameLst>
                                          <p:attrName>style.visibility</p:attrName>
                                        </p:attrNameLst>
                                      </p:cBhvr>
                                      <p:to>
                                        <p:strVal val="visible"/>
                                      </p:to>
                                    </p:set>
                                    <p:animEffect transition="in" filter="blinds(horizontal)">
                                      <p:cBhvr>
                                        <p:cTn id="69" dur="500"/>
                                        <p:tgtEl>
                                          <p:spTgt spid="385088"/>
                                        </p:tgtEl>
                                      </p:cBhvr>
                                    </p:animEffect>
                                  </p:childTnLst>
                                </p:cTn>
                              </p:par>
                            </p:childTnLst>
                          </p:cTn>
                        </p:par>
                        <p:par>
                          <p:cTn id="70" fill="hold">
                            <p:stCondLst>
                              <p:cond delay="500"/>
                            </p:stCondLst>
                            <p:childTnLst>
                              <p:par>
                                <p:cTn id="71" presetID="2" presetClass="entr" presetSubtype="4" fill="hold" grpId="0" nodeType="afterEffect">
                                  <p:stCondLst>
                                    <p:cond delay="0"/>
                                  </p:stCondLst>
                                  <p:childTnLst>
                                    <p:set>
                                      <p:cBhvr>
                                        <p:cTn id="72" dur="1" fill="hold">
                                          <p:stCondLst>
                                            <p:cond delay="0"/>
                                          </p:stCondLst>
                                        </p:cTn>
                                        <p:tgtEl>
                                          <p:spTgt spid="385026"/>
                                        </p:tgtEl>
                                        <p:attrNameLst>
                                          <p:attrName>style.visibility</p:attrName>
                                        </p:attrNameLst>
                                      </p:cBhvr>
                                      <p:to>
                                        <p:strVal val="visible"/>
                                      </p:to>
                                    </p:set>
                                    <p:anim calcmode="lin" valueType="num">
                                      <p:cBhvr additive="base">
                                        <p:cTn id="73" dur="500" fill="hold"/>
                                        <p:tgtEl>
                                          <p:spTgt spid="385026"/>
                                        </p:tgtEl>
                                        <p:attrNameLst>
                                          <p:attrName>ppt_x</p:attrName>
                                        </p:attrNameLst>
                                      </p:cBhvr>
                                      <p:tavLst>
                                        <p:tav tm="0">
                                          <p:val>
                                            <p:strVal val="#ppt_x"/>
                                          </p:val>
                                        </p:tav>
                                        <p:tav tm="100000">
                                          <p:val>
                                            <p:strVal val="#ppt_x"/>
                                          </p:val>
                                        </p:tav>
                                      </p:tavLst>
                                    </p:anim>
                                    <p:anim calcmode="lin" valueType="num">
                                      <p:cBhvr additive="base">
                                        <p:cTn id="74" dur="500" fill="hold"/>
                                        <p:tgtEl>
                                          <p:spTgt spid="385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026" grpId="0" autoUpdateAnimBg="0"/>
      <p:bldP spid="385027" grpId="0" autoUpdateAnimBg="0"/>
      <p:bldP spid="385087" grpId="0" autoUpdateAnimBg="0"/>
      <p:bldP spid="385088" grpId="0"/>
      <p:bldP spid="385089" grpId="0" animBg="1"/>
      <p:bldP spid="38509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灯片编号占位符 2"/>
          <p:cNvSpPr>
            <a:spLocks noGrp="1"/>
          </p:cNvSpPr>
          <p:nvPr>
            <p:ph type="sldNum" sz="quarter" idx="11"/>
          </p:nvPr>
        </p:nvSpPr>
        <p:spPr/>
        <p:txBody>
          <a:bodyPr/>
          <a:lstStyle/>
          <a:p>
            <a:fld id="{4FACE7AD-B83F-478B-9353-528F959F1576}" type="slidenum">
              <a:rPr lang="en-US" altLang="zh-CN"/>
              <a:pPr/>
              <a:t>66</a:t>
            </a:fld>
            <a:endParaRPr lang="en-US" altLang="zh-CN"/>
          </a:p>
        </p:txBody>
      </p:sp>
      <p:grpSp>
        <p:nvGrpSpPr>
          <p:cNvPr id="2" name="Group 2"/>
          <p:cNvGrpSpPr>
            <a:grpSpLocks/>
          </p:cNvGrpSpPr>
          <p:nvPr/>
        </p:nvGrpSpPr>
        <p:grpSpPr bwMode="auto">
          <a:xfrm>
            <a:off x="6286501" y="1335088"/>
            <a:ext cx="256117" cy="4411662"/>
            <a:chOff x="3152" y="841"/>
            <a:chExt cx="121" cy="2779"/>
          </a:xfrm>
        </p:grpSpPr>
        <p:sp>
          <p:nvSpPr>
            <p:cNvPr id="386051" name="Oval 3"/>
            <p:cNvSpPr>
              <a:spLocks noChangeArrowheads="1"/>
            </p:cNvSpPr>
            <p:nvPr/>
          </p:nvSpPr>
          <p:spPr bwMode="auto">
            <a:xfrm>
              <a:off x="3152" y="1703"/>
              <a:ext cx="121" cy="329"/>
            </a:xfrm>
            <a:prstGeom prst="ellipse">
              <a:avLst/>
            </a:prstGeom>
            <a:noFill/>
            <a:ln w="28575">
              <a:solidFill>
                <a:srgbClr val="FF0000"/>
              </a:solidFill>
              <a:round/>
              <a:headEnd/>
              <a:tailEnd/>
            </a:ln>
            <a:effectLst/>
          </p:spPr>
          <p:txBody>
            <a:bodyPr wrap="none" lIns="90000" tIns="46800" rIns="90000" bIns="46800" anchor="ctr">
              <a:spAutoFit/>
            </a:bodyPr>
            <a:lstStyle/>
            <a:p>
              <a:endParaRPr lang="zh-CN" altLang="en-US"/>
            </a:p>
          </p:txBody>
        </p:sp>
        <p:sp>
          <p:nvSpPr>
            <p:cNvPr id="386052" name="Oval 4"/>
            <p:cNvSpPr>
              <a:spLocks noChangeArrowheads="1"/>
            </p:cNvSpPr>
            <p:nvPr/>
          </p:nvSpPr>
          <p:spPr bwMode="auto">
            <a:xfrm>
              <a:off x="3152" y="841"/>
              <a:ext cx="121" cy="329"/>
            </a:xfrm>
            <a:prstGeom prst="ellipse">
              <a:avLst/>
            </a:prstGeom>
            <a:noFill/>
            <a:ln w="28575">
              <a:solidFill>
                <a:srgbClr val="FF0000"/>
              </a:solidFill>
              <a:round/>
              <a:headEnd/>
              <a:tailEnd/>
            </a:ln>
            <a:effectLst/>
          </p:spPr>
          <p:txBody>
            <a:bodyPr wrap="none" lIns="90000" tIns="46800" rIns="90000" bIns="46800" anchor="ctr">
              <a:spAutoFit/>
            </a:bodyPr>
            <a:lstStyle/>
            <a:p>
              <a:endParaRPr lang="zh-CN" altLang="en-US"/>
            </a:p>
          </p:txBody>
        </p:sp>
        <p:sp>
          <p:nvSpPr>
            <p:cNvPr id="386053" name="Oval 5"/>
            <p:cNvSpPr>
              <a:spLocks noChangeArrowheads="1"/>
            </p:cNvSpPr>
            <p:nvPr/>
          </p:nvSpPr>
          <p:spPr bwMode="auto">
            <a:xfrm>
              <a:off x="3152" y="2515"/>
              <a:ext cx="121" cy="329"/>
            </a:xfrm>
            <a:prstGeom prst="ellipse">
              <a:avLst/>
            </a:prstGeom>
            <a:noFill/>
            <a:ln w="28575">
              <a:solidFill>
                <a:srgbClr val="FF0000"/>
              </a:solidFill>
              <a:round/>
              <a:headEnd/>
              <a:tailEnd/>
            </a:ln>
            <a:effectLst/>
          </p:spPr>
          <p:txBody>
            <a:bodyPr wrap="none" lIns="90000" tIns="46800" rIns="90000" bIns="46800" anchor="ctr">
              <a:spAutoFit/>
            </a:bodyPr>
            <a:lstStyle/>
            <a:p>
              <a:endParaRPr lang="zh-CN" altLang="en-US"/>
            </a:p>
          </p:txBody>
        </p:sp>
        <p:sp>
          <p:nvSpPr>
            <p:cNvPr id="386054" name="Oval 6"/>
            <p:cNvSpPr>
              <a:spLocks noChangeArrowheads="1"/>
            </p:cNvSpPr>
            <p:nvPr/>
          </p:nvSpPr>
          <p:spPr bwMode="auto">
            <a:xfrm>
              <a:off x="3152" y="3291"/>
              <a:ext cx="121" cy="329"/>
            </a:xfrm>
            <a:prstGeom prst="ellipse">
              <a:avLst/>
            </a:prstGeom>
            <a:noFill/>
            <a:ln w="28575">
              <a:solidFill>
                <a:srgbClr val="FF0000"/>
              </a:solidFill>
              <a:round/>
              <a:headEnd/>
              <a:tailEnd/>
            </a:ln>
            <a:effectLst/>
          </p:spPr>
          <p:txBody>
            <a:bodyPr wrap="none" lIns="90000" tIns="46800" rIns="90000" bIns="46800" anchor="ctr">
              <a:spAutoFit/>
            </a:bodyPr>
            <a:lstStyle/>
            <a:p>
              <a:endParaRPr lang="zh-CN" altLang="en-US"/>
            </a:p>
          </p:txBody>
        </p:sp>
      </p:grpSp>
      <p:sp>
        <p:nvSpPr>
          <p:cNvPr id="386055" name="Text Box 7"/>
          <p:cNvSpPr txBox="1">
            <a:spLocks noChangeArrowheads="1"/>
          </p:cNvSpPr>
          <p:nvPr/>
        </p:nvSpPr>
        <p:spPr bwMode="auto">
          <a:xfrm>
            <a:off x="814918" y="836614"/>
            <a:ext cx="4320116" cy="1935018"/>
          </a:xfrm>
          <a:prstGeom prst="rect">
            <a:avLst/>
          </a:prstGeom>
          <a:noFill/>
          <a:ln w="28575">
            <a:noFill/>
            <a:miter lim="800000"/>
            <a:headEnd/>
            <a:tailEnd/>
          </a:ln>
          <a:effectLst/>
        </p:spPr>
        <p:txBody>
          <a:bodyPr lIns="90000" tIns="46800" rIns="90000" bIns="46800">
            <a:spAutoFit/>
          </a:bodyPr>
          <a:lstStyle/>
          <a:p>
            <a:pPr>
              <a:spcBef>
                <a:spcPct val="30000"/>
              </a:spcBef>
            </a:pPr>
            <a:r>
              <a:rPr kumimoji="1" lang="zh-CN" altLang="en-US" sz="2600" b="1">
                <a:solidFill>
                  <a:schemeClr val="tx2"/>
                </a:solidFill>
                <a:latin typeface="Times New Roman" pitchFamily="18" charset="0"/>
                <a:sym typeface="Wingdings" pitchFamily="2" charset="2"/>
              </a:rPr>
              <a:t>在暂态过程中，</a:t>
            </a:r>
          </a:p>
          <a:p>
            <a:pPr>
              <a:spcBef>
                <a:spcPct val="30000"/>
              </a:spcBef>
            </a:pPr>
            <a:r>
              <a:rPr kumimoji="1" lang="zh-CN" altLang="en-US" sz="2600" b="1">
                <a:solidFill>
                  <a:srgbClr val="0033CC"/>
                </a:solidFill>
                <a:latin typeface="Times New Roman" pitchFamily="18" charset="0"/>
                <a:sym typeface="Wingdings" pitchFamily="2" charset="2"/>
              </a:rPr>
              <a:t>即使</a:t>
            </a:r>
            <a:r>
              <a:rPr kumimoji="1" lang="en-US" altLang="zh-CN" sz="2600" b="1">
                <a:solidFill>
                  <a:srgbClr val="0033CC"/>
                </a:solidFill>
                <a:latin typeface="Monotype Corsiva" pitchFamily="66" charset="0"/>
              </a:rPr>
              <a:t>v</a:t>
            </a:r>
            <a:r>
              <a:rPr kumimoji="1" lang="en-US" altLang="zh-CN" sz="2600" b="1" baseline="-20000">
                <a:solidFill>
                  <a:srgbClr val="0033CC"/>
                </a:solidFill>
                <a:latin typeface="Times New Roman" pitchFamily="18" charset="0"/>
              </a:rPr>
              <a:t>I</a:t>
            </a:r>
            <a:r>
              <a:rPr kumimoji="1" lang="zh-CN" altLang="en-US" sz="2600" b="1">
                <a:solidFill>
                  <a:srgbClr val="0033CC"/>
                </a:solidFill>
                <a:latin typeface="Times New Roman" pitchFamily="18" charset="0"/>
              </a:rPr>
              <a:t>有新的负脉冲，</a:t>
            </a:r>
            <a:r>
              <a:rPr kumimoji="1" lang="en-US" altLang="zh-CN" sz="2600" b="1" i="1">
                <a:solidFill>
                  <a:srgbClr val="0033CC"/>
                </a:solidFill>
                <a:latin typeface="Times New Roman" pitchFamily="18" charset="0"/>
              </a:rPr>
              <a:t>v</a:t>
            </a:r>
            <a:r>
              <a:rPr kumimoji="1" lang="en-US" altLang="zh-CN" sz="2600" b="1" baseline="-20000">
                <a:solidFill>
                  <a:srgbClr val="0033CC"/>
                </a:solidFill>
                <a:latin typeface="Times New Roman" pitchFamily="18" charset="0"/>
              </a:rPr>
              <a:t>o</a:t>
            </a:r>
            <a:r>
              <a:rPr kumimoji="1" lang="zh-CN" altLang="en-US" sz="2600" b="1">
                <a:solidFill>
                  <a:srgbClr val="0033CC"/>
                </a:solidFill>
                <a:latin typeface="Times New Roman" pitchFamily="18" charset="0"/>
                <a:sym typeface="Wingdings" pitchFamily="2" charset="2"/>
              </a:rPr>
              <a:t>仍保持为</a:t>
            </a:r>
            <a:r>
              <a:rPr kumimoji="1" lang="en-US" altLang="zh-CN" sz="2600" b="1">
                <a:solidFill>
                  <a:srgbClr val="0033CC"/>
                </a:solidFill>
                <a:latin typeface="Times New Roman" pitchFamily="18" charset="0"/>
                <a:sym typeface="Wingdings" pitchFamily="2" charset="2"/>
              </a:rPr>
              <a:t>1</a:t>
            </a:r>
            <a:r>
              <a:rPr kumimoji="1" lang="zh-CN" altLang="en-US" sz="2600" b="1">
                <a:solidFill>
                  <a:srgbClr val="0033CC"/>
                </a:solidFill>
                <a:latin typeface="Times New Roman" pitchFamily="18" charset="0"/>
                <a:sym typeface="Wingdings" pitchFamily="2" charset="2"/>
              </a:rPr>
              <a:t>，电路状态不变，</a:t>
            </a:r>
          </a:p>
          <a:p>
            <a:pPr>
              <a:spcBef>
                <a:spcPct val="30000"/>
              </a:spcBef>
            </a:pPr>
            <a:r>
              <a:rPr kumimoji="1" lang="zh-CN" altLang="en-US" sz="2600" b="1">
                <a:solidFill>
                  <a:srgbClr val="0033CC"/>
                </a:solidFill>
                <a:latin typeface="Times New Roman" pitchFamily="18" charset="0"/>
                <a:sym typeface="Wingdings" pitchFamily="2" charset="2"/>
              </a:rPr>
              <a:t>直至暂态结束。</a:t>
            </a:r>
          </a:p>
        </p:txBody>
      </p:sp>
      <p:grpSp>
        <p:nvGrpSpPr>
          <p:cNvPr id="3" name="Group 8"/>
          <p:cNvGrpSpPr>
            <a:grpSpLocks/>
          </p:cNvGrpSpPr>
          <p:nvPr/>
        </p:nvGrpSpPr>
        <p:grpSpPr bwMode="auto">
          <a:xfrm>
            <a:off x="5615517" y="523875"/>
            <a:ext cx="5850467" cy="5168900"/>
            <a:chOff x="2835" y="330"/>
            <a:chExt cx="2764" cy="3256"/>
          </a:xfrm>
        </p:grpSpPr>
        <p:grpSp>
          <p:nvGrpSpPr>
            <p:cNvPr id="4" name="Group 9"/>
            <p:cNvGrpSpPr>
              <a:grpSpLocks/>
            </p:cNvGrpSpPr>
            <p:nvPr/>
          </p:nvGrpSpPr>
          <p:grpSpPr bwMode="auto">
            <a:xfrm>
              <a:off x="4286" y="610"/>
              <a:ext cx="1089" cy="2869"/>
              <a:chOff x="4032" y="480"/>
              <a:chExt cx="1225" cy="2928"/>
            </a:xfrm>
          </p:grpSpPr>
          <p:sp>
            <p:nvSpPr>
              <p:cNvPr id="386058" name="Freeform 10"/>
              <p:cNvSpPr>
                <a:spLocks/>
              </p:cNvSpPr>
              <p:nvPr/>
            </p:nvSpPr>
            <p:spPr bwMode="auto">
              <a:xfrm>
                <a:off x="4032" y="1248"/>
                <a:ext cx="1225" cy="239"/>
              </a:xfrm>
              <a:custGeom>
                <a:avLst/>
                <a:gdLst/>
                <a:ahLst/>
                <a:cxnLst>
                  <a:cxn ang="0">
                    <a:pos x="0" y="549"/>
                  </a:cxn>
                  <a:cxn ang="0">
                    <a:pos x="1225" y="8"/>
                  </a:cxn>
                </a:cxnLst>
                <a:rect l="0" t="0" r="r" b="b"/>
                <a:pathLst>
                  <a:path w="1225" h="549">
                    <a:moveTo>
                      <a:pt x="0" y="549"/>
                    </a:moveTo>
                    <a:cubicBezTo>
                      <a:pt x="48" y="376"/>
                      <a:pt x="148" y="0"/>
                      <a:pt x="1225" y="8"/>
                    </a:cubicBezTo>
                  </a:path>
                </a:pathLst>
              </a:custGeom>
              <a:noFill/>
              <a:ln w="19050" cap="flat" cmpd="sng">
                <a:solidFill>
                  <a:schemeClr val="tx1"/>
                </a:solidFill>
                <a:prstDash val="lgDash"/>
                <a:round/>
                <a:headEnd type="none" w="med" len="med"/>
                <a:tailEnd type="none" w="med" len="med"/>
              </a:ln>
              <a:effectLst/>
            </p:spPr>
            <p:txBody>
              <a:bodyPr lIns="90000" tIns="46800" rIns="90000" bIns="46800">
                <a:spAutoFit/>
              </a:bodyPr>
              <a:lstStyle/>
              <a:p>
                <a:endParaRPr lang="zh-CN" altLang="en-US"/>
              </a:p>
            </p:txBody>
          </p:sp>
          <p:grpSp>
            <p:nvGrpSpPr>
              <p:cNvPr id="5" name="Group 11"/>
              <p:cNvGrpSpPr>
                <a:grpSpLocks/>
              </p:cNvGrpSpPr>
              <p:nvPr/>
            </p:nvGrpSpPr>
            <p:grpSpPr bwMode="auto">
              <a:xfrm>
                <a:off x="4032" y="480"/>
                <a:ext cx="432" cy="2928"/>
                <a:chOff x="4032" y="480"/>
                <a:chExt cx="432" cy="2928"/>
              </a:xfrm>
            </p:grpSpPr>
            <p:sp>
              <p:nvSpPr>
                <p:cNvPr id="386060" name="Line 12"/>
                <p:cNvSpPr>
                  <a:spLocks noChangeShapeType="1"/>
                </p:cNvSpPr>
                <p:nvPr/>
              </p:nvSpPr>
              <p:spPr bwMode="auto">
                <a:xfrm>
                  <a:off x="4032" y="480"/>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6061" name="Line 13"/>
                <p:cNvSpPr>
                  <a:spLocks noChangeShapeType="1"/>
                </p:cNvSpPr>
                <p:nvPr/>
              </p:nvSpPr>
              <p:spPr bwMode="auto">
                <a:xfrm>
                  <a:off x="4032" y="480"/>
                  <a:ext cx="0" cy="384"/>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6062" name="Line 14"/>
                <p:cNvSpPr>
                  <a:spLocks noChangeShapeType="1"/>
                </p:cNvSpPr>
                <p:nvPr/>
              </p:nvSpPr>
              <p:spPr bwMode="auto">
                <a:xfrm flipV="1">
                  <a:off x="4032" y="2928"/>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6063" name="Line 15"/>
                <p:cNvSpPr>
                  <a:spLocks noChangeShapeType="1"/>
                </p:cNvSpPr>
                <p:nvPr/>
              </p:nvSpPr>
              <p:spPr bwMode="auto">
                <a:xfrm>
                  <a:off x="4032" y="2928"/>
                  <a:ext cx="43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6064" name="Freeform 16"/>
                <p:cNvSpPr>
                  <a:spLocks/>
                </p:cNvSpPr>
                <p:nvPr/>
              </p:nvSpPr>
              <p:spPr bwMode="auto">
                <a:xfrm>
                  <a:off x="4032" y="1376"/>
                  <a:ext cx="97" cy="239"/>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38100" cap="flat" cmpd="sng">
                  <a:solidFill>
                    <a:schemeClr val="tx1"/>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386065" name="Line 17"/>
                <p:cNvSpPr>
                  <a:spLocks noChangeShapeType="1"/>
                </p:cNvSpPr>
                <p:nvPr/>
              </p:nvSpPr>
              <p:spPr bwMode="auto">
                <a:xfrm>
                  <a:off x="4032" y="864"/>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sp>
          <p:nvSpPr>
            <p:cNvPr id="386066" name="Line 18"/>
            <p:cNvSpPr>
              <a:spLocks noChangeShapeType="1"/>
            </p:cNvSpPr>
            <p:nvPr/>
          </p:nvSpPr>
          <p:spPr bwMode="auto">
            <a:xfrm>
              <a:off x="4371" y="610"/>
              <a:ext cx="1067"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nvGrpSpPr>
            <p:cNvPr id="6" name="Group 19"/>
            <p:cNvGrpSpPr>
              <a:grpSpLocks/>
            </p:cNvGrpSpPr>
            <p:nvPr/>
          </p:nvGrpSpPr>
          <p:grpSpPr bwMode="auto">
            <a:xfrm>
              <a:off x="4371" y="610"/>
              <a:ext cx="0" cy="2869"/>
              <a:chOff x="4128" y="480"/>
              <a:chExt cx="0" cy="2928"/>
            </a:xfrm>
          </p:grpSpPr>
          <p:sp>
            <p:nvSpPr>
              <p:cNvPr id="386068" name="Line 20"/>
              <p:cNvSpPr>
                <a:spLocks noChangeShapeType="1"/>
              </p:cNvSpPr>
              <p:nvPr/>
            </p:nvSpPr>
            <p:spPr bwMode="auto">
              <a:xfrm flipV="1">
                <a:off x="4128" y="480"/>
                <a:ext cx="0" cy="384"/>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6069" name="Line 21"/>
              <p:cNvSpPr>
                <a:spLocks noChangeShapeType="1"/>
              </p:cNvSpPr>
              <p:nvPr/>
            </p:nvSpPr>
            <p:spPr bwMode="auto">
              <a:xfrm>
                <a:off x="4128" y="480"/>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6070" name="Line 22"/>
              <p:cNvSpPr>
                <a:spLocks noChangeShapeType="1"/>
              </p:cNvSpPr>
              <p:nvPr/>
            </p:nvSpPr>
            <p:spPr bwMode="auto">
              <a:xfrm>
                <a:off x="4128" y="480"/>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7" name="Group 23"/>
            <p:cNvGrpSpPr>
              <a:grpSpLocks/>
            </p:cNvGrpSpPr>
            <p:nvPr/>
          </p:nvGrpSpPr>
          <p:grpSpPr bwMode="auto">
            <a:xfrm>
              <a:off x="4627" y="610"/>
              <a:ext cx="43" cy="2869"/>
              <a:chOff x="4416" y="480"/>
              <a:chExt cx="48" cy="2928"/>
            </a:xfrm>
          </p:grpSpPr>
          <p:sp>
            <p:nvSpPr>
              <p:cNvPr id="386072" name="Line 24"/>
              <p:cNvSpPr>
                <a:spLocks noChangeShapeType="1"/>
              </p:cNvSpPr>
              <p:nvPr/>
            </p:nvSpPr>
            <p:spPr bwMode="auto">
              <a:xfrm>
                <a:off x="4416" y="480"/>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6073" name="Line 25"/>
              <p:cNvSpPr>
                <a:spLocks noChangeShapeType="1"/>
              </p:cNvSpPr>
              <p:nvPr/>
            </p:nvSpPr>
            <p:spPr bwMode="auto">
              <a:xfrm>
                <a:off x="4464" y="480"/>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6074" name="Line 26"/>
              <p:cNvSpPr>
                <a:spLocks noChangeShapeType="1"/>
              </p:cNvSpPr>
              <p:nvPr/>
            </p:nvSpPr>
            <p:spPr bwMode="auto">
              <a:xfrm>
                <a:off x="4416" y="211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6075" name="Line 27"/>
              <p:cNvSpPr>
                <a:spLocks noChangeShapeType="1"/>
              </p:cNvSpPr>
              <p:nvPr/>
            </p:nvSpPr>
            <p:spPr bwMode="auto">
              <a:xfrm>
                <a:off x="4416" y="2544"/>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6076" name="Line 28"/>
              <p:cNvSpPr>
                <a:spLocks noChangeShapeType="1"/>
              </p:cNvSpPr>
              <p:nvPr/>
            </p:nvSpPr>
            <p:spPr bwMode="auto">
              <a:xfrm>
                <a:off x="4464" y="211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6077" name="Line 29"/>
              <p:cNvSpPr>
                <a:spLocks noChangeShapeType="1"/>
              </p:cNvSpPr>
              <p:nvPr/>
            </p:nvSpPr>
            <p:spPr bwMode="auto">
              <a:xfrm>
                <a:off x="4464" y="2928"/>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8" name="Group 30"/>
            <p:cNvGrpSpPr>
              <a:grpSpLocks/>
            </p:cNvGrpSpPr>
            <p:nvPr/>
          </p:nvGrpSpPr>
          <p:grpSpPr bwMode="auto">
            <a:xfrm>
              <a:off x="2835" y="618"/>
              <a:ext cx="2634" cy="2857"/>
              <a:chOff x="2400" y="480"/>
              <a:chExt cx="2976" cy="2928"/>
            </a:xfrm>
          </p:grpSpPr>
          <p:sp>
            <p:nvSpPr>
              <p:cNvPr id="386079" name="Line 31"/>
              <p:cNvSpPr>
                <a:spLocks noChangeShapeType="1"/>
              </p:cNvSpPr>
              <p:nvPr/>
            </p:nvSpPr>
            <p:spPr bwMode="auto">
              <a:xfrm>
                <a:off x="3168" y="480"/>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nvGrpSpPr>
              <p:cNvPr id="9" name="Group 32"/>
              <p:cNvGrpSpPr>
                <a:grpSpLocks/>
              </p:cNvGrpSpPr>
              <p:nvPr/>
            </p:nvGrpSpPr>
            <p:grpSpPr bwMode="auto">
              <a:xfrm>
                <a:off x="2400" y="1247"/>
                <a:ext cx="2976" cy="240"/>
                <a:chOff x="2400" y="1247"/>
                <a:chExt cx="2976" cy="240"/>
              </a:xfrm>
            </p:grpSpPr>
            <p:sp>
              <p:nvSpPr>
                <p:cNvPr id="386081" name="Text Box 33"/>
                <p:cNvSpPr txBox="1">
                  <a:spLocks noChangeArrowheads="1"/>
                </p:cNvSpPr>
                <p:nvPr/>
              </p:nvSpPr>
              <p:spPr bwMode="auto">
                <a:xfrm>
                  <a:off x="2400" y="1247"/>
                  <a:ext cx="462" cy="240"/>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2/3V</a:t>
                  </a:r>
                  <a:r>
                    <a:rPr kumimoji="1" lang="en-US" altLang="zh-CN" sz="1800" b="1" baseline="-25000">
                      <a:solidFill>
                        <a:srgbClr val="FF0000"/>
                      </a:solidFill>
                      <a:latin typeface="Times New Roman" pitchFamily="18" charset="0"/>
                    </a:rPr>
                    <a:t>CC</a:t>
                  </a:r>
                </a:p>
              </p:txBody>
            </p:sp>
            <p:sp>
              <p:nvSpPr>
                <p:cNvPr id="386082" name="Line 34"/>
                <p:cNvSpPr>
                  <a:spLocks noChangeShapeType="1"/>
                </p:cNvSpPr>
                <p:nvPr/>
              </p:nvSpPr>
              <p:spPr bwMode="auto">
                <a:xfrm>
                  <a:off x="2832" y="1392"/>
                  <a:ext cx="254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grpSp>
        </p:grpSp>
        <p:sp>
          <p:nvSpPr>
            <p:cNvPr id="386083" name="Freeform 35"/>
            <p:cNvSpPr>
              <a:spLocks/>
            </p:cNvSpPr>
            <p:nvPr/>
          </p:nvSpPr>
          <p:spPr bwMode="auto">
            <a:xfrm>
              <a:off x="3217" y="1367"/>
              <a:ext cx="1084" cy="234"/>
            </a:xfrm>
            <a:custGeom>
              <a:avLst/>
              <a:gdLst/>
              <a:ahLst/>
              <a:cxnLst>
                <a:cxn ang="0">
                  <a:pos x="0" y="549"/>
                </a:cxn>
                <a:cxn ang="0">
                  <a:pos x="1225" y="8"/>
                </a:cxn>
              </a:cxnLst>
              <a:rect l="0" t="0" r="r" b="b"/>
              <a:pathLst>
                <a:path w="1225" h="549">
                  <a:moveTo>
                    <a:pt x="0" y="549"/>
                  </a:moveTo>
                  <a:cubicBezTo>
                    <a:pt x="48" y="376"/>
                    <a:pt x="148" y="0"/>
                    <a:pt x="1225" y="8"/>
                  </a:cubicBezTo>
                </a:path>
              </a:pathLst>
            </a:custGeom>
            <a:noFill/>
            <a:ln w="19050" cap="flat" cmpd="sng">
              <a:solidFill>
                <a:schemeClr val="tx1"/>
              </a:solidFill>
              <a:prstDash val="lgDash"/>
              <a:round/>
              <a:headEnd type="none" w="med" len="med"/>
              <a:tailEnd type="none" w="med" len="med"/>
            </a:ln>
            <a:effectLst/>
          </p:spPr>
          <p:txBody>
            <a:bodyPr lIns="90000" tIns="46800" rIns="90000" bIns="46800">
              <a:spAutoFit/>
            </a:bodyPr>
            <a:lstStyle/>
            <a:p>
              <a:endParaRPr lang="zh-CN" altLang="en-US"/>
            </a:p>
          </p:txBody>
        </p:sp>
        <p:grpSp>
          <p:nvGrpSpPr>
            <p:cNvPr id="10" name="Group 36"/>
            <p:cNvGrpSpPr>
              <a:grpSpLocks/>
            </p:cNvGrpSpPr>
            <p:nvPr/>
          </p:nvGrpSpPr>
          <p:grpSpPr bwMode="auto">
            <a:xfrm>
              <a:off x="2962" y="330"/>
              <a:ext cx="2549" cy="3145"/>
              <a:chOff x="2544" y="185"/>
              <a:chExt cx="2880" cy="3223"/>
            </a:xfrm>
          </p:grpSpPr>
          <p:sp>
            <p:nvSpPr>
              <p:cNvPr id="386085" name="Line 37"/>
              <p:cNvSpPr>
                <a:spLocks noChangeShapeType="1"/>
              </p:cNvSpPr>
              <p:nvPr/>
            </p:nvSpPr>
            <p:spPr bwMode="auto">
              <a:xfrm flipV="1">
                <a:off x="2832" y="192"/>
                <a:ext cx="0" cy="72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6086" name="Line 38"/>
              <p:cNvSpPr>
                <a:spLocks noChangeShapeType="1"/>
              </p:cNvSpPr>
              <p:nvPr/>
            </p:nvSpPr>
            <p:spPr bwMode="auto">
              <a:xfrm>
                <a:off x="2832" y="912"/>
                <a:ext cx="25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6087" name="Line 39"/>
              <p:cNvSpPr>
                <a:spLocks noChangeShapeType="1"/>
              </p:cNvSpPr>
              <p:nvPr/>
            </p:nvSpPr>
            <p:spPr bwMode="auto">
              <a:xfrm flipV="1">
                <a:off x="2832" y="1056"/>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6088" name="Line 40"/>
              <p:cNvSpPr>
                <a:spLocks noChangeShapeType="1"/>
              </p:cNvSpPr>
              <p:nvPr/>
            </p:nvSpPr>
            <p:spPr bwMode="auto">
              <a:xfrm>
                <a:off x="2832" y="1776"/>
                <a:ext cx="25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6089" name="Line 41"/>
              <p:cNvSpPr>
                <a:spLocks noChangeShapeType="1"/>
              </p:cNvSpPr>
              <p:nvPr/>
            </p:nvSpPr>
            <p:spPr bwMode="auto">
              <a:xfrm flipV="1">
                <a:off x="2832" y="1920"/>
                <a:ext cx="0" cy="672"/>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6090" name="Line 42"/>
              <p:cNvSpPr>
                <a:spLocks noChangeShapeType="1"/>
              </p:cNvSpPr>
              <p:nvPr/>
            </p:nvSpPr>
            <p:spPr bwMode="auto">
              <a:xfrm>
                <a:off x="2832" y="2592"/>
                <a:ext cx="25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6091" name="Text Box 43"/>
              <p:cNvSpPr txBox="1">
                <a:spLocks noChangeArrowheads="1"/>
              </p:cNvSpPr>
              <p:nvPr/>
            </p:nvSpPr>
            <p:spPr bwMode="auto">
              <a:xfrm>
                <a:off x="2544" y="1951"/>
                <a:ext cx="189" cy="260"/>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Times New Roman" pitchFamily="18" charset="0"/>
                  </a:rPr>
                  <a:t>R</a:t>
                </a:r>
                <a:endParaRPr kumimoji="1" lang="en-US" altLang="zh-CN" sz="2000" b="1" baseline="-25000">
                  <a:latin typeface="Times New Roman" pitchFamily="18" charset="0"/>
                </a:endParaRPr>
              </a:p>
            </p:txBody>
          </p:sp>
          <p:sp>
            <p:nvSpPr>
              <p:cNvPr id="386092" name="Text Box 44"/>
              <p:cNvSpPr txBox="1">
                <a:spLocks noChangeArrowheads="1"/>
              </p:cNvSpPr>
              <p:nvPr/>
            </p:nvSpPr>
            <p:spPr bwMode="auto">
              <a:xfrm>
                <a:off x="2544" y="959"/>
                <a:ext cx="223" cy="260"/>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Monotype Corsiva" pitchFamily="66" charset="0"/>
                  </a:rPr>
                  <a:t>v</a:t>
                </a:r>
                <a:r>
                  <a:rPr kumimoji="1" lang="en-US" altLang="zh-CN" sz="2000" b="1" baseline="-25000">
                    <a:latin typeface="Times New Roman" pitchFamily="18" charset="0"/>
                  </a:rPr>
                  <a:t>C</a:t>
                </a:r>
              </a:p>
            </p:txBody>
          </p:sp>
          <p:sp>
            <p:nvSpPr>
              <p:cNvPr id="386093" name="Text Box 45"/>
              <p:cNvSpPr txBox="1">
                <a:spLocks noChangeArrowheads="1"/>
              </p:cNvSpPr>
              <p:nvPr/>
            </p:nvSpPr>
            <p:spPr bwMode="auto">
              <a:xfrm>
                <a:off x="2880" y="185"/>
                <a:ext cx="360" cy="260"/>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Monotype Corsiva" pitchFamily="66" charset="0"/>
                  </a:rPr>
                  <a:t>v</a:t>
                </a:r>
                <a:r>
                  <a:rPr kumimoji="1" lang="en-US" altLang="zh-CN" sz="2000" b="1" baseline="-25000">
                    <a:latin typeface="Times New Roman" pitchFamily="18" charset="0"/>
                  </a:rPr>
                  <a:t>I</a:t>
                </a:r>
                <a:r>
                  <a:rPr kumimoji="1" lang="en-US" altLang="zh-CN" sz="2000" b="1">
                    <a:latin typeface="Times New Roman" pitchFamily="18" charset="0"/>
                  </a:rPr>
                  <a:t>(S)</a:t>
                </a:r>
              </a:p>
            </p:txBody>
          </p:sp>
          <p:sp>
            <p:nvSpPr>
              <p:cNvPr id="386094" name="Line 46"/>
              <p:cNvSpPr>
                <a:spLocks noChangeShapeType="1"/>
              </p:cNvSpPr>
              <p:nvPr/>
            </p:nvSpPr>
            <p:spPr bwMode="auto">
              <a:xfrm flipV="1">
                <a:off x="2832" y="2736"/>
                <a:ext cx="0" cy="672"/>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6095" name="Line 47"/>
              <p:cNvSpPr>
                <a:spLocks noChangeShapeType="1"/>
              </p:cNvSpPr>
              <p:nvPr/>
            </p:nvSpPr>
            <p:spPr bwMode="auto">
              <a:xfrm>
                <a:off x="2832" y="3408"/>
                <a:ext cx="25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6096" name="Text Box 48"/>
              <p:cNvSpPr txBox="1">
                <a:spLocks noChangeArrowheads="1"/>
              </p:cNvSpPr>
              <p:nvPr/>
            </p:nvSpPr>
            <p:spPr bwMode="auto">
              <a:xfrm>
                <a:off x="2544" y="2756"/>
                <a:ext cx="255" cy="299"/>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11" name="Group 49"/>
            <p:cNvGrpSpPr>
              <a:grpSpLocks/>
            </p:cNvGrpSpPr>
            <p:nvPr/>
          </p:nvGrpSpPr>
          <p:grpSpPr bwMode="auto">
            <a:xfrm>
              <a:off x="3217" y="1116"/>
              <a:ext cx="2252" cy="253"/>
              <a:chOff x="2832" y="991"/>
              <a:chExt cx="2544" cy="259"/>
            </a:xfrm>
          </p:grpSpPr>
          <p:sp>
            <p:nvSpPr>
              <p:cNvPr id="386098" name="Line 50"/>
              <p:cNvSpPr>
                <a:spLocks noChangeShapeType="1"/>
              </p:cNvSpPr>
              <p:nvPr/>
            </p:nvSpPr>
            <p:spPr bwMode="auto">
              <a:xfrm>
                <a:off x="2832" y="1248"/>
                <a:ext cx="254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86099" name="Text Box 51"/>
              <p:cNvSpPr txBox="1">
                <a:spLocks noChangeArrowheads="1"/>
              </p:cNvSpPr>
              <p:nvPr/>
            </p:nvSpPr>
            <p:spPr bwMode="auto">
              <a:xfrm>
                <a:off x="3458" y="991"/>
                <a:ext cx="320" cy="259"/>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Times New Roman" pitchFamily="18" charset="0"/>
                  </a:rPr>
                  <a:t>V</a:t>
                </a:r>
                <a:r>
                  <a:rPr kumimoji="1" lang="en-US" altLang="zh-CN" sz="2000" b="1" baseline="-25000">
                    <a:latin typeface="Times New Roman" pitchFamily="18" charset="0"/>
                  </a:rPr>
                  <a:t>CC</a:t>
                </a:r>
              </a:p>
            </p:txBody>
          </p:sp>
        </p:grpSp>
        <p:grpSp>
          <p:nvGrpSpPr>
            <p:cNvPr id="12" name="Group 52"/>
            <p:cNvGrpSpPr>
              <a:grpSpLocks/>
            </p:cNvGrpSpPr>
            <p:nvPr/>
          </p:nvGrpSpPr>
          <p:grpSpPr bwMode="auto">
            <a:xfrm>
              <a:off x="3515" y="618"/>
              <a:ext cx="42" cy="2857"/>
              <a:chOff x="3168" y="480"/>
              <a:chExt cx="48" cy="2928"/>
            </a:xfrm>
          </p:grpSpPr>
          <p:sp>
            <p:nvSpPr>
              <p:cNvPr id="386101" name="Line 53"/>
              <p:cNvSpPr>
                <a:spLocks noChangeShapeType="1"/>
              </p:cNvSpPr>
              <p:nvPr/>
            </p:nvSpPr>
            <p:spPr bwMode="auto">
              <a:xfrm>
                <a:off x="3216" y="211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nvGrpSpPr>
              <p:cNvPr id="13" name="Group 54"/>
              <p:cNvGrpSpPr>
                <a:grpSpLocks/>
              </p:cNvGrpSpPr>
              <p:nvPr/>
            </p:nvGrpSpPr>
            <p:grpSpPr bwMode="auto">
              <a:xfrm>
                <a:off x="3168" y="2112"/>
                <a:ext cx="48" cy="432"/>
                <a:chOff x="3168" y="2112"/>
                <a:chExt cx="48" cy="432"/>
              </a:xfrm>
            </p:grpSpPr>
            <p:sp>
              <p:nvSpPr>
                <p:cNvPr id="386103" name="Line 55"/>
                <p:cNvSpPr>
                  <a:spLocks noChangeShapeType="1"/>
                </p:cNvSpPr>
                <p:nvPr/>
              </p:nvSpPr>
              <p:spPr bwMode="auto">
                <a:xfrm>
                  <a:off x="3168" y="211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6104" name="Line 56"/>
                <p:cNvSpPr>
                  <a:spLocks noChangeShapeType="1"/>
                </p:cNvSpPr>
                <p:nvPr/>
              </p:nvSpPr>
              <p:spPr bwMode="auto">
                <a:xfrm>
                  <a:off x="3168" y="2544"/>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sp>
            <p:nvSpPr>
              <p:cNvPr id="386105" name="Line 57"/>
              <p:cNvSpPr>
                <a:spLocks noChangeShapeType="1"/>
              </p:cNvSpPr>
              <p:nvPr/>
            </p:nvSpPr>
            <p:spPr bwMode="auto">
              <a:xfrm>
                <a:off x="3216" y="480"/>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6106" name="Line 58"/>
              <p:cNvSpPr>
                <a:spLocks noChangeShapeType="1"/>
              </p:cNvSpPr>
              <p:nvPr/>
            </p:nvSpPr>
            <p:spPr bwMode="auto">
              <a:xfrm flipV="1">
                <a:off x="3216" y="2928"/>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sp>
          <p:nvSpPr>
            <p:cNvPr id="386107" name="Line 59"/>
            <p:cNvSpPr>
              <a:spLocks noChangeShapeType="1"/>
            </p:cNvSpPr>
            <p:nvPr/>
          </p:nvSpPr>
          <p:spPr bwMode="auto">
            <a:xfrm>
              <a:off x="3288" y="618"/>
              <a:ext cx="22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6108" name="Line 60"/>
            <p:cNvSpPr>
              <a:spLocks noChangeShapeType="1"/>
            </p:cNvSpPr>
            <p:nvPr/>
          </p:nvSpPr>
          <p:spPr bwMode="auto">
            <a:xfrm>
              <a:off x="3217" y="2211"/>
              <a:ext cx="297"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nvGrpSpPr>
            <p:cNvPr id="14" name="Group 61"/>
            <p:cNvGrpSpPr>
              <a:grpSpLocks/>
            </p:cNvGrpSpPr>
            <p:nvPr/>
          </p:nvGrpSpPr>
          <p:grpSpPr bwMode="auto">
            <a:xfrm>
              <a:off x="3217" y="1368"/>
              <a:ext cx="1084" cy="353"/>
              <a:chOff x="2832" y="1248"/>
              <a:chExt cx="1225" cy="361"/>
            </a:xfrm>
          </p:grpSpPr>
          <p:sp>
            <p:nvSpPr>
              <p:cNvPr id="386110" name="Freeform 62"/>
              <p:cNvSpPr>
                <a:spLocks/>
              </p:cNvSpPr>
              <p:nvPr/>
            </p:nvSpPr>
            <p:spPr bwMode="auto">
              <a:xfrm>
                <a:off x="2832" y="1248"/>
                <a:ext cx="1225" cy="239"/>
              </a:xfrm>
              <a:custGeom>
                <a:avLst/>
                <a:gdLst/>
                <a:ahLst/>
                <a:cxnLst>
                  <a:cxn ang="0">
                    <a:pos x="0" y="549"/>
                  </a:cxn>
                  <a:cxn ang="0">
                    <a:pos x="1225" y="8"/>
                  </a:cxn>
                </a:cxnLst>
                <a:rect l="0" t="0" r="r" b="b"/>
                <a:pathLst>
                  <a:path w="1225" h="549">
                    <a:moveTo>
                      <a:pt x="0" y="549"/>
                    </a:moveTo>
                    <a:cubicBezTo>
                      <a:pt x="48" y="376"/>
                      <a:pt x="148" y="0"/>
                      <a:pt x="1225" y="8"/>
                    </a:cubicBezTo>
                  </a:path>
                </a:pathLst>
              </a:custGeom>
              <a:noFill/>
              <a:ln w="19050" cap="flat" cmpd="sng">
                <a:solidFill>
                  <a:schemeClr val="tx1"/>
                </a:solidFill>
                <a:prstDash val="lgDash"/>
                <a:round/>
                <a:headEnd type="none" w="med" len="med"/>
                <a:tailEnd type="none" w="med" len="med"/>
              </a:ln>
              <a:effectLst/>
            </p:spPr>
            <p:txBody>
              <a:bodyPr lIns="90000" tIns="46800" rIns="90000" bIns="46800">
                <a:spAutoFit/>
              </a:bodyPr>
              <a:lstStyle/>
              <a:p>
                <a:endParaRPr lang="zh-CN" altLang="en-US"/>
              </a:p>
            </p:txBody>
          </p:sp>
          <p:sp>
            <p:nvSpPr>
              <p:cNvPr id="386111" name="Freeform 63"/>
              <p:cNvSpPr>
                <a:spLocks/>
              </p:cNvSpPr>
              <p:nvPr/>
            </p:nvSpPr>
            <p:spPr bwMode="auto">
              <a:xfrm>
                <a:off x="2832" y="1370"/>
                <a:ext cx="97" cy="239"/>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38100" cap="flat" cmpd="sng">
                <a:solidFill>
                  <a:schemeClr val="tx1"/>
                </a:solidFill>
                <a:prstDash val="solid"/>
                <a:round/>
                <a:headEnd type="none" w="med" len="med"/>
                <a:tailEnd type="none" w="med" len="med"/>
              </a:ln>
              <a:effectLst/>
            </p:spPr>
            <p:txBody>
              <a:bodyPr wrap="none" lIns="90000" tIns="46800" rIns="90000" bIns="46800">
                <a:spAutoFit/>
              </a:bodyPr>
              <a:lstStyle/>
              <a:p>
                <a:endParaRPr lang="zh-CN" altLang="en-US"/>
              </a:p>
            </p:txBody>
          </p:sp>
        </p:grpSp>
        <p:sp>
          <p:nvSpPr>
            <p:cNvPr id="386112" name="Line 64"/>
            <p:cNvSpPr>
              <a:spLocks noChangeShapeType="1"/>
            </p:cNvSpPr>
            <p:nvPr/>
          </p:nvSpPr>
          <p:spPr bwMode="auto">
            <a:xfrm flipH="1">
              <a:off x="3217" y="3007"/>
              <a:ext cx="340"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6113" name="Line 65"/>
            <p:cNvSpPr>
              <a:spLocks noChangeShapeType="1"/>
            </p:cNvSpPr>
            <p:nvPr/>
          </p:nvSpPr>
          <p:spPr bwMode="auto">
            <a:xfrm>
              <a:off x="3557" y="2210"/>
              <a:ext cx="106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6114" name="Line 66"/>
            <p:cNvSpPr>
              <a:spLocks noChangeShapeType="1"/>
            </p:cNvSpPr>
            <p:nvPr/>
          </p:nvSpPr>
          <p:spPr bwMode="auto">
            <a:xfrm>
              <a:off x="3557" y="3428"/>
              <a:ext cx="72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6115" name="Line 67"/>
            <p:cNvSpPr>
              <a:spLocks noChangeShapeType="1"/>
            </p:cNvSpPr>
            <p:nvPr/>
          </p:nvSpPr>
          <p:spPr bwMode="auto">
            <a:xfrm>
              <a:off x="3515" y="618"/>
              <a:ext cx="76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6116" name="Freeform 68"/>
            <p:cNvSpPr>
              <a:spLocks/>
            </p:cNvSpPr>
            <p:nvPr/>
          </p:nvSpPr>
          <p:spPr bwMode="auto">
            <a:xfrm>
              <a:off x="3559" y="1483"/>
              <a:ext cx="296" cy="234"/>
            </a:xfrm>
            <a:custGeom>
              <a:avLst/>
              <a:gdLst/>
              <a:ahLst/>
              <a:cxnLst>
                <a:cxn ang="0">
                  <a:pos x="0" y="0"/>
                </a:cxn>
                <a:cxn ang="0">
                  <a:pos x="816" y="399"/>
                </a:cxn>
              </a:cxnLst>
              <a:rect l="0" t="0" r="r" b="b"/>
              <a:pathLst>
                <a:path w="816" h="399">
                  <a:moveTo>
                    <a:pt x="0" y="0"/>
                  </a:moveTo>
                  <a:cubicBezTo>
                    <a:pt x="48" y="90"/>
                    <a:pt x="105" y="336"/>
                    <a:pt x="816" y="399"/>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grpSp>
          <p:nvGrpSpPr>
            <p:cNvPr id="15" name="Group 69"/>
            <p:cNvGrpSpPr>
              <a:grpSpLocks/>
            </p:cNvGrpSpPr>
            <p:nvPr/>
          </p:nvGrpSpPr>
          <p:grpSpPr bwMode="auto">
            <a:xfrm>
              <a:off x="4629" y="1479"/>
              <a:ext cx="851" cy="1953"/>
              <a:chOff x="4418" y="1367"/>
              <a:chExt cx="958" cy="1993"/>
            </a:xfrm>
          </p:grpSpPr>
          <p:sp>
            <p:nvSpPr>
              <p:cNvPr id="386118" name="Line 70"/>
              <p:cNvSpPr>
                <a:spLocks noChangeShapeType="1"/>
              </p:cNvSpPr>
              <p:nvPr/>
            </p:nvSpPr>
            <p:spPr bwMode="auto">
              <a:xfrm>
                <a:off x="4464" y="3360"/>
                <a:ext cx="91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6119" name="Line 71"/>
              <p:cNvSpPr>
                <a:spLocks noChangeShapeType="1"/>
              </p:cNvSpPr>
              <p:nvPr/>
            </p:nvSpPr>
            <p:spPr bwMode="auto">
              <a:xfrm>
                <a:off x="4464" y="2112"/>
                <a:ext cx="86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6120" name="Freeform 72"/>
              <p:cNvSpPr>
                <a:spLocks/>
              </p:cNvSpPr>
              <p:nvPr/>
            </p:nvSpPr>
            <p:spPr bwMode="auto">
              <a:xfrm>
                <a:off x="4418" y="1367"/>
                <a:ext cx="334" cy="239"/>
              </a:xfrm>
              <a:custGeom>
                <a:avLst/>
                <a:gdLst/>
                <a:ahLst/>
                <a:cxnLst>
                  <a:cxn ang="0">
                    <a:pos x="0" y="0"/>
                  </a:cxn>
                  <a:cxn ang="0">
                    <a:pos x="816" y="399"/>
                  </a:cxn>
                </a:cxnLst>
                <a:rect l="0" t="0" r="r" b="b"/>
                <a:pathLst>
                  <a:path w="816" h="399">
                    <a:moveTo>
                      <a:pt x="0" y="0"/>
                    </a:moveTo>
                    <a:cubicBezTo>
                      <a:pt x="48" y="90"/>
                      <a:pt x="105" y="336"/>
                      <a:pt x="816" y="399"/>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grpSp>
        <p:sp>
          <p:nvSpPr>
            <p:cNvPr id="386121" name="Line 73"/>
            <p:cNvSpPr>
              <a:spLocks noChangeShapeType="1"/>
            </p:cNvSpPr>
            <p:nvPr/>
          </p:nvSpPr>
          <p:spPr bwMode="auto">
            <a:xfrm>
              <a:off x="3288" y="618"/>
              <a:ext cx="0" cy="363"/>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6122" name="Line 74"/>
            <p:cNvSpPr>
              <a:spLocks noChangeShapeType="1"/>
            </p:cNvSpPr>
            <p:nvPr/>
          </p:nvSpPr>
          <p:spPr bwMode="auto">
            <a:xfrm flipH="1">
              <a:off x="3198" y="981"/>
              <a:ext cx="90"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6123" name="Text Box 75"/>
            <p:cNvSpPr txBox="1">
              <a:spLocks noChangeArrowheads="1"/>
            </p:cNvSpPr>
            <p:nvPr/>
          </p:nvSpPr>
          <p:spPr bwMode="auto">
            <a:xfrm>
              <a:off x="5454" y="857"/>
              <a:ext cx="134"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p>
          </p:txBody>
        </p:sp>
        <p:sp>
          <p:nvSpPr>
            <p:cNvPr id="386124" name="Text Box 76"/>
            <p:cNvSpPr txBox="1">
              <a:spLocks noChangeArrowheads="1"/>
            </p:cNvSpPr>
            <p:nvPr/>
          </p:nvSpPr>
          <p:spPr bwMode="auto">
            <a:xfrm>
              <a:off x="5465" y="1736"/>
              <a:ext cx="134"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p>
          </p:txBody>
        </p:sp>
        <p:sp>
          <p:nvSpPr>
            <p:cNvPr id="386125" name="Text Box 77"/>
            <p:cNvSpPr txBox="1">
              <a:spLocks noChangeArrowheads="1"/>
            </p:cNvSpPr>
            <p:nvPr/>
          </p:nvSpPr>
          <p:spPr bwMode="auto">
            <a:xfrm>
              <a:off x="5465" y="2523"/>
              <a:ext cx="134"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p>
          </p:txBody>
        </p:sp>
        <p:sp>
          <p:nvSpPr>
            <p:cNvPr id="386126" name="Text Box 78"/>
            <p:cNvSpPr txBox="1">
              <a:spLocks noChangeArrowheads="1"/>
            </p:cNvSpPr>
            <p:nvPr/>
          </p:nvSpPr>
          <p:spPr bwMode="auto">
            <a:xfrm>
              <a:off x="5465" y="3294"/>
              <a:ext cx="134"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t</a:t>
              </a:r>
            </a:p>
          </p:txBody>
        </p:sp>
      </p:grpSp>
      <p:grpSp>
        <p:nvGrpSpPr>
          <p:cNvPr id="16" name="Group 79"/>
          <p:cNvGrpSpPr>
            <a:grpSpLocks/>
          </p:cNvGrpSpPr>
          <p:nvPr/>
        </p:nvGrpSpPr>
        <p:grpSpPr bwMode="auto">
          <a:xfrm>
            <a:off x="9072034" y="981075"/>
            <a:ext cx="190500" cy="596900"/>
            <a:chOff x="1202" y="3249"/>
            <a:chExt cx="90" cy="376"/>
          </a:xfrm>
        </p:grpSpPr>
        <p:sp>
          <p:nvSpPr>
            <p:cNvPr id="386128" name="Line 80"/>
            <p:cNvSpPr>
              <a:spLocks noChangeShapeType="1"/>
            </p:cNvSpPr>
            <p:nvPr/>
          </p:nvSpPr>
          <p:spPr bwMode="auto">
            <a:xfrm>
              <a:off x="1202" y="3249"/>
              <a:ext cx="0" cy="376"/>
            </a:xfrm>
            <a:prstGeom prst="line">
              <a:avLst/>
            </a:prstGeom>
            <a:noFill/>
            <a:ln w="28575">
              <a:solidFill>
                <a:srgbClr val="0033CC"/>
              </a:solidFill>
              <a:prstDash val="sysDot"/>
              <a:round/>
              <a:headEnd/>
              <a:tailEnd/>
            </a:ln>
            <a:effectLst/>
          </p:spPr>
          <p:txBody>
            <a:bodyPr lIns="90000" tIns="46800" rIns="90000" bIns="46800">
              <a:spAutoFit/>
            </a:bodyPr>
            <a:lstStyle/>
            <a:p>
              <a:endParaRPr lang="zh-CN" altLang="en-US"/>
            </a:p>
          </p:txBody>
        </p:sp>
        <p:sp>
          <p:nvSpPr>
            <p:cNvPr id="386129" name="Line 81"/>
            <p:cNvSpPr>
              <a:spLocks noChangeShapeType="1"/>
            </p:cNvSpPr>
            <p:nvPr/>
          </p:nvSpPr>
          <p:spPr bwMode="auto">
            <a:xfrm>
              <a:off x="1202" y="3625"/>
              <a:ext cx="86" cy="0"/>
            </a:xfrm>
            <a:prstGeom prst="line">
              <a:avLst/>
            </a:prstGeom>
            <a:noFill/>
            <a:ln w="28575">
              <a:solidFill>
                <a:srgbClr val="0033CC"/>
              </a:solidFill>
              <a:prstDash val="sysDot"/>
              <a:round/>
              <a:headEnd/>
              <a:tailEnd/>
            </a:ln>
            <a:effectLst/>
          </p:spPr>
          <p:txBody>
            <a:bodyPr wrap="none" lIns="90000" tIns="46800" rIns="90000" bIns="46800">
              <a:spAutoFit/>
            </a:bodyPr>
            <a:lstStyle/>
            <a:p>
              <a:endParaRPr lang="zh-CN" altLang="en-US"/>
            </a:p>
          </p:txBody>
        </p:sp>
        <p:sp>
          <p:nvSpPr>
            <p:cNvPr id="386130" name="Line 82"/>
            <p:cNvSpPr>
              <a:spLocks noChangeShapeType="1"/>
            </p:cNvSpPr>
            <p:nvPr/>
          </p:nvSpPr>
          <p:spPr bwMode="auto">
            <a:xfrm>
              <a:off x="1292" y="3249"/>
              <a:ext cx="0" cy="376"/>
            </a:xfrm>
            <a:prstGeom prst="line">
              <a:avLst/>
            </a:prstGeom>
            <a:noFill/>
            <a:ln w="28575">
              <a:solidFill>
                <a:srgbClr val="0033CC"/>
              </a:solidFill>
              <a:prstDash val="sysDot"/>
              <a:round/>
              <a:headEnd/>
              <a:tailEnd/>
            </a:ln>
            <a:effectLst/>
          </p:spPr>
          <p:txBody>
            <a:bodyPr lIns="90000" tIns="46800" rIns="90000" bIns="46800">
              <a:spAutoFit/>
            </a:bodyPr>
            <a:lstStyle/>
            <a:p>
              <a:endParaRPr lang="zh-CN" altLang="en-US"/>
            </a:p>
          </p:txBody>
        </p:sp>
      </p:grpSp>
      <p:sp>
        <p:nvSpPr>
          <p:cNvPr id="386131" name="Rectangle 83"/>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86132" name="Text Box 84"/>
          <p:cNvSpPr txBox="1">
            <a:spLocks noChangeArrowheads="1"/>
          </p:cNvSpPr>
          <p:nvPr/>
        </p:nvSpPr>
        <p:spPr bwMode="auto">
          <a:xfrm>
            <a:off x="5422901" y="5799139"/>
            <a:ext cx="5761567" cy="1054777"/>
          </a:xfrm>
          <a:prstGeom prst="rect">
            <a:avLst/>
          </a:prstGeom>
          <a:noFill/>
          <a:ln w="28575">
            <a:noFill/>
            <a:miter lim="800000"/>
            <a:headEnd/>
            <a:tailEnd/>
          </a:ln>
          <a:effectLst/>
        </p:spPr>
        <p:txBody>
          <a:bodyPr lIns="90000" tIns="46800" rIns="90000" bIns="46800">
            <a:spAutoFit/>
          </a:bodyPr>
          <a:lstStyle/>
          <a:p>
            <a:pPr>
              <a:lnSpc>
                <a:spcPct val="120000"/>
              </a:lnSpc>
              <a:spcBef>
                <a:spcPct val="30000"/>
              </a:spcBef>
            </a:pPr>
            <a:r>
              <a:rPr kumimoji="1" lang="zh-CN" altLang="en-US" sz="2600" b="1">
                <a:solidFill>
                  <a:srgbClr val="CC3300"/>
                </a:solidFill>
                <a:latin typeface="Times New Roman" pitchFamily="18" charset="0"/>
              </a:rPr>
              <a:t>另外注意：</a:t>
            </a:r>
            <a:r>
              <a:rPr kumimoji="1" lang="zh-CN" altLang="en-US" sz="2600" b="1">
                <a:latin typeface="Times New Roman" pitchFamily="18" charset="0"/>
              </a:rPr>
              <a:t>此单稳态触发器为窄脉冲触发！</a:t>
            </a:r>
          </a:p>
        </p:txBody>
      </p:sp>
      <p:grpSp>
        <p:nvGrpSpPr>
          <p:cNvPr id="17" name="Group 85"/>
          <p:cNvGrpSpPr>
            <a:grpSpLocks/>
          </p:cNvGrpSpPr>
          <p:nvPr/>
        </p:nvGrpSpPr>
        <p:grpSpPr bwMode="auto">
          <a:xfrm>
            <a:off x="69905" y="3106713"/>
            <a:ext cx="6034562" cy="3836260"/>
            <a:chOff x="213" y="974"/>
            <a:chExt cx="3712" cy="3070"/>
          </a:xfrm>
        </p:grpSpPr>
        <p:sp>
          <p:nvSpPr>
            <p:cNvPr id="386134" name="Rectangle 86"/>
            <p:cNvSpPr>
              <a:spLocks noChangeArrowheads="1"/>
            </p:cNvSpPr>
            <p:nvPr/>
          </p:nvSpPr>
          <p:spPr bwMode="auto">
            <a:xfrm>
              <a:off x="2463" y="1035"/>
              <a:ext cx="445" cy="296"/>
            </a:xfrm>
            <a:prstGeom prst="rect">
              <a:avLst/>
            </a:prstGeom>
            <a:solidFill>
              <a:srgbClr val="FFFFFF">
                <a:alpha val="0"/>
              </a:srgbClr>
            </a:solidFill>
            <a:ln w="38100" algn="ctr">
              <a:noFill/>
              <a:miter lim="800000"/>
              <a:headEnd/>
              <a:tailEnd/>
            </a:ln>
            <a:effectLst/>
          </p:spPr>
          <p:txBody>
            <a:bodyPr>
              <a:spAutoFit/>
            </a:bodyPr>
            <a:lstStyle/>
            <a:p>
              <a:pPr algn="ctr"/>
              <a:r>
                <a:rPr lang="en-US" altLang="zh-CN" sz="1800" b="1" i="1">
                  <a:latin typeface="Bookman Old Style" pitchFamily="18" charset="0"/>
                  <a:ea typeface="Batang" pitchFamily="18" charset="-127"/>
                </a:rPr>
                <a:t>V</a:t>
              </a:r>
              <a:r>
                <a:rPr lang="en-US" altLang="zh-CN" sz="1800" b="1" baseline="-25000">
                  <a:latin typeface="Times New Roman" pitchFamily="18" charset="0"/>
                </a:rPr>
                <a:t>CC</a:t>
              </a:r>
            </a:p>
          </p:txBody>
        </p:sp>
        <p:graphicFrame>
          <p:nvGraphicFramePr>
            <p:cNvPr id="386135" name="Object 87"/>
            <p:cNvGraphicFramePr>
              <a:graphicFrameLocks noChangeAspect="1"/>
            </p:cNvGraphicFramePr>
            <p:nvPr/>
          </p:nvGraphicFramePr>
          <p:xfrm>
            <a:off x="931" y="1187"/>
            <a:ext cx="2994" cy="2789"/>
          </p:xfrm>
          <a:graphic>
            <a:graphicData uri="http://schemas.openxmlformats.org/presentationml/2006/ole">
              <p:oleObj spid="_x0000_s112642" name="图片" r:id="rId3" imgW="3620880" imgH="3029760" progId="Word.Picture.8">
                <p:embed/>
              </p:oleObj>
            </a:graphicData>
          </a:graphic>
        </p:graphicFrame>
        <p:grpSp>
          <p:nvGrpSpPr>
            <p:cNvPr id="18" name="Group 88"/>
            <p:cNvGrpSpPr>
              <a:grpSpLocks/>
            </p:cNvGrpSpPr>
            <p:nvPr/>
          </p:nvGrpSpPr>
          <p:grpSpPr bwMode="auto">
            <a:xfrm>
              <a:off x="213" y="974"/>
              <a:ext cx="2325" cy="3070"/>
              <a:chOff x="213" y="1000"/>
              <a:chExt cx="2325" cy="3070"/>
            </a:xfrm>
          </p:grpSpPr>
          <p:sp>
            <p:nvSpPr>
              <p:cNvPr id="386137" name="Line 89"/>
              <p:cNvSpPr>
                <a:spLocks noChangeShapeType="1"/>
              </p:cNvSpPr>
              <p:nvPr/>
            </p:nvSpPr>
            <p:spPr bwMode="auto">
              <a:xfrm>
                <a:off x="584" y="1202"/>
                <a:ext cx="1954" cy="0"/>
              </a:xfrm>
              <a:prstGeom prst="line">
                <a:avLst/>
              </a:prstGeom>
              <a:noFill/>
              <a:ln w="28575">
                <a:solidFill>
                  <a:schemeClr val="tx1"/>
                </a:solidFill>
                <a:round/>
                <a:headEnd/>
                <a:tailEnd/>
              </a:ln>
              <a:effectLst/>
            </p:spPr>
            <p:txBody>
              <a:bodyPr>
                <a:spAutoFit/>
              </a:bodyPr>
              <a:lstStyle/>
              <a:p>
                <a:endParaRPr lang="zh-CN" altLang="en-US"/>
              </a:p>
            </p:txBody>
          </p:sp>
          <p:grpSp>
            <p:nvGrpSpPr>
              <p:cNvPr id="19" name="Group 90"/>
              <p:cNvGrpSpPr>
                <a:grpSpLocks/>
              </p:cNvGrpSpPr>
              <p:nvPr/>
            </p:nvGrpSpPr>
            <p:grpSpPr bwMode="auto">
              <a:xfrm>
                <a:off x="213" y="1000"/>
                <a:ext cx="1119" cy="3070"/>
                <a:chOff x="213" y="1000"/>
                <a:chExt cx="1119" cy="3070"/>
              </a:xfrm>
            </p:grpSpPr>
            <p:sp>
              <p:nvSpPr>
                <p:cNvPr id="386139" name="Line 91"/>
                <p:cNvSpPr>
                  <a:spLocks noChangeShapeType="1"/>
                </p:cNvSpPr>
                <p:nvPr/>
              </p:nvSpPr>
              <p:spPr bwMode="auto">
                <a:xfrm>
                  <a:off x="591" y="3607"/>
                  <a:ext cx="0" cy="269"/>
                </a:xfrm>
                <a:prstGeom prst="line">
                  <a:avLst/>
                </a:prstGeom>
                <a:noFill/>
                <a:ln w="28575">
                  <a:solidFill>
                    <a:schemeClr val="tx1"/>
                  </a:solidFill>
                  <a:round/>
                  <a:headEnd/>
                  <a:tailEnd/>
                </a:ln>
                <a:effectLst/>
              </p:spPr>
              <p:txBody>
                <a:bodyPr>
                  <a:spAutoFit/>
                </a:bodyPr>
                <a:lstStyle/>
                <a:p>
                  <a:endParaRPr lang="zh-CN" altLang="en-US"/>
                </a:p>
              </p:txBody>
            </p:sp>
            <p:sp>
              <p:nvSpPr>
                <p:cNvPr id="386140" name="Rectangle 92"/>
                <p:cNvSpPr>
                  <a:spLocks noChangeArrowheads="1"/>
                </p:cNvSpPr>
                <p:nvPr/>
              </p:nvSpPr>
              <p:spPr bwMode="auto">
                <a:xfrm>
                  <a:off x="213" y="2523"/>
                  <a:ext cx="265" cy="369"/>
                </a:xfrm>
                <a:prstGeom prst="rect">
                  <a:avLst/>
                </a:prstGeom>
                <a:noFill/>
                <a:ln w="38100" algn="ctr">
                  <a:noFill/>
                  <a:miter lim="800000"/>
                  <a:headEnd/>
                  <a:tailEnd/>
                </a:ln>
                <a:effectLst/>
              </p:spPr>
              <p:txBody>
                <a:bodyPr wrap="none">
                  <a:spAutoFit/>
                </a:bodyPr>
                <a:lstStyle/>
                <a:p>
                  <a:pPr algn="ctr"/>
                  <a:r>
                    <a:rPr lang="en-US" altLang="zh-CN" sz="2400" b="1" i="1">
                      <a:latin typeface="Bookman Old Style" pitchFamily="18" charset="0"/>
                      <a:ea typeface="Batang" pitchFamily="18" charset="-127"/>
                    </a:rPr>
                    <a:t>v</a:t>
                  </a:r>
                  <a:r>
                    <a:rPr lang="en-US" altLang="zh-CN" sz="2400" b="1" baseline="-25000">
                      <a:latin typeface="Times New Roman" pitchFamily="18" charset="0"/>
                    </a:rPr>
                    <a:t>I</a:t>
                  </a:r>
                </a:p>
              </p:txBody>
            </p:sp>
            <p:sp>
              <p:nvSpPr>
                <p:cNvPr id="386141" name="Line 93"/>
                <p:cNvSpPr>
                  <a:spLocks noChangeShapeType="1"/>
                </p:cNvSpPr>
                <p:nvPr/>
              </p:nvSpPr>
              <p:spPr bwMode="auto">
                <a:xfrm flipH="1">
                  <a:off x="259" y="2885"/>
                  <a:ext cx="700" cy="0"/>
                </a:xfrm>
                <a:prstGeom prst="line">
                  <a:avLst/>
                </a:prstGeom>
                <a:noFill/>
                <a:ln w="28575">
                  <a:solidFill>
                    <a:schemeClr val="tx1"/>
                  </a:solidFill>
                  <a:round/>
                  <a:headEnd/>
                  <a:tailEnd/>
                </a:ln>
                <a:effectLst/>
              </p:spPr>
              <p:txBody>
                <a:bodyPr>
                  <a:spAutoFit/>
                </a:bodyPr>
                <a:lstStyle/>
                <a:p>
                  <a:endParaRPr lang="zh-CN" altLang="en-US"/>
                </a:p>
              </p:txBody>
            </p:sp>
            <p:sp>
              <p:nvSpPr>
                <p:cNvPr id="386142" name="Oval 94"/>
                <p:cNvSpPr>
                  <a:spLocks noChangeArrowheads="1"/>
                </p:cNvSpPr>
                <p:nvPr/>
              </p:nvSpPr>
              <p:spPr bwMode="auto">
                <a:xfrm>
                  <a:off x="557" y="1797"/>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6143" name="Line 95"/>
                <p:cNvSpPr>
                  <a:spLocks noChangeShapeType="1"/>
                </p:cNvSpPr>
                <p:nvPr/>
              </p:nvSpPr>
              <p:spPr bwMode="auto">
                <a:xfrm>
                  <a:off x="591" y="1815"/>
                  <a:ext cx="0" cy="1727"/>
                </a:xfrm>
                <a:prstGeom prst="line">
                  <a:avLst/>
                </a:prstGeom>
                <a:noFill/>
                <a:ln w="28575">
                  <a:solidFill>
                    <a:schemeClr val="tx1"/>
                  </a:solidFill>
                  <a:round/>
                  <a:headEnd/>
                  <a:tailEnd/>
                </a:ln>
                <a:effectLst/>
              </p:spPr>
              <p:txBody>
                <a:bodyPr>
                  <a:spAutoFit/>
                </a:bodyPr>
                <a:lstStyle/>
                <a:p>
                  <a:endParaRPr lang="zh-CN" altLang="en-US"/>
                </a:p>
              </p:txBody>
            </p:sp>
            <p:sp>
              <p:nvSpPr>
                <p:cNvPr id="386144" name="Rectangle 96"/>
                <p:cNvSpPr>
                  <a:spLocks noChangeArrowheads="1"/>
                </p:cNvSpPr>
                <p:nvPr/>
              </p:nvSpPr>
              <p:spPr bwMode="auto">
                <a:xfrm>
                  <a:off x="558" y="1496"/>
                  <a:ext cx="114" cy="296"/>
                </a:xfrm>
                <a:prstGeom prst="rect">
                  <a:avLst/>
                </a:prstGeom>
                <a:noFill/>
                <a:ln w="28575">
                  <a:solidFill>
                    <a:schemeClr val="tx1"/>
                  </a:solidFill>
                  <a:miter lim="800000"/>
                  <a:headEnd/>
                  <a:tailEnd/>
                </a:ln>
                <a:effectLst/>
              </p:spPr>
              <p:txBody>
                <a:bodyPr wrap="none" anchor="ctr">
                  <a:spAutoFit/>
                </a:bodyPr>
                <a:lstStyle/>
                <a:p>
                  <a:endParaRPr lang="zh-CN" altLang="en-US"/>
                </a:p>
              </p:txBody>
            </p:sp>
            <p:sp>
              <p:nvSpPr>
                <p:cNvPr id="386145" name="Line 97"/>
                <p:cNvSpPr>
                  <a:spLocks noChangeShapeType="1"/>
                </p:cNvSpPr>
                <p:nvPr/>
              </p:nvSpPr>
              <p:spPr bwMode="auto">
                <a:xfrm>
                  <a:off x="591" y="1188"/>
                  <a:ext cx="0" cy="306"/>
                </a:xfrm>
                <a:prstGeom prst="line">
                  <a:avLst/>
                </a:prstGeom>
                <a:noFill/>
                <a:ln w="28575">
                  <a:solidFill>
                    <a:schemeClr val="tx1"/>
                  </a:solidFill>
                  <a:round/>
                  <a:headEnd/>
                  <a:tailEnd/>
                </a:ln>
                <a:effectLst/>
              </p:spPr>
              <p:txBody>
                <a:bodyPr>
                  <a:spAutoFit/>
                </a:bodyPr>
                <a:lstStyle/>
                <a:p>
                  <a:endParaRPr lang="zh-CN" altLang="en-US"/>
                </a:p>
              </p:txBody>
            </p:sp>
            <p:sp>
              <p:nvSpPr>
                <p:cNvPr id="386146" name="Oval 98"/>
                <p:cNvSpPr>
                  <a:spLocks noChangeArrowheads="1"/>
                </p:cNvSpPr>
                <p:nvPr/>
              </p:nvSpPr>
              <p:spPr bwMode="auto">
                <a:xfrm>
                  <a:off x="558" y="3220"/>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6147" name="Line 99"/>
                <p:cNvSpPr>
                  <a:spLocks noChangeShapeType="1"/>
                </p:cNvSpPr>
                <p:nvPr/>
              </p:nvSpPr>
              <p:spPr bwMode="auto">
                <a:xfrm>
                  <a:off x="511" y="3611"/>
                  <a:ext cx="160" cy="0"/>
                </a:xfrm>
                <a:prstGeom prst="line">
                  <a:avLst/>
                </a:prstGeom>
                <a:noFill/>
                <a:ln w="28575">
                  <a:solidFill>
                    <a:schemeClr val="tx1"/>
                  </a:solidFill>
                  <a:round/>
                  <a:headEnd/>
                  <a:tailEnd/>
                </a:ln>
                <a:effectLst/>
              </p:spPr>
              <p:txBody>
                <a:bodyPr>
                  <a:spAutoFit/>
                </a:bodyPr>
                <a:lstStyle/>
                <a:p>
                  <a:endParaRPr lang="zh-CN" altLang="en-US"/>
                </a:p>
              </p:txBody>
            </p:sp>
            <p:sp>
              <p:nvSpPr>
                <p:cNvPr id="386148" name="Line 100"/>
                <p:cNvSpPr>
                  <a:spLocks noChangeShapeType="1"/>
                </p:cNvSpPr>
                <p:nvPr/>
              </p:nvSpPr>
              <p:spPr bwMode="auto">
                <a:xfrm>
                  <a:off x="527" y="3552"/>
                  <a:ext cx="161" cy="0"/>
                </a:xfrm>
                <a:prstGeom prst="line">
                  <a:avLst/>
                </a:prstGeom>
                <a:noFill/>
                <a:ln w="28575">
                  <a:solidFill>
                    <a:schemeClr val="tx1"/>
                  </a:solidFill>
                  <a:round/>
                  <a:headEnd/>
                  <a:tailEnd/>
                </a:ln>
                <a:effectLst/>
              </p:spPr>
              <p:txBody>
                <a:bodyPr>
                  <a:spAutoFit/>
                </a:bodyPr>
                <a:lstStyle/>
                <a:p>
                  <a:endParaRPr lang="zh-CN" altLang="en-US"/>
                </a:p>
              </p:txBody>
            </p:sp>
            <p:sp>
              <p:nvSpPr>
                <p:cNvPr id="386149" name="Line 101"/>
                <p:cNvSpPr>
                  <a:spLocks noChangeShapeType="1"/>
                </p:cNvSpPr>
                <p:nvPr/>
              </p:nvSpPr>
              <p:spPr bwMode="auto">
                <a:xfrm>
                  <a:off x="584" y="3864"/>
                  <a:ext cx="582" cy="0"/>
                </a:xfrm>
                <a:prstGeom prst="line">
                  <a:avLst/>
                </a:prstGeom>
                <a:noFill/>
                <a:ln w="28575">
                  <a:solidFill>
                    <a:schemeClr val="tx1"/>
                  </a:solidFill>
                  <a:round/>
                  <a:headEnd/>
                  <a:tailEnd/>
                </a:ln>
                <a:effectLst/>
              </p:spPr>
              <p:txBody>
                <a:bodyPr>
                  <a:spAutoFit/>
                </a:bodyPr>
                <a:lstStyle/>
                <a:p>
                  <a:endParaRPr lang="zh-CN" altLang="en-US"/>
                </a:p>
              </p:txBody>
            </p:sp>
            <p:sp>
              <p:nvSpPr>
                <p:cNvPr id="386150" name="Line 102"/>
                <p:cNvSpPr>
                  <a:spLocks noChangeShapeType="1"/>
                </p:cNvSpPr>
                <p:nvPr/>
              </p:nvSpPr>
              <p:spPr bwMode="auto">
                <a:xfrm flipH="1">
                  <a:off x="560" y="1987"/>
                  <a:ext cx="399" cy="10"/>
                </a:xfrm>
                <a:prstGeom prst="line">
                  <a:avLst/>
                </a:prstGeom>
                <a:noFill/>
                <a:ln w="28575">
                  <a:solidFill>
                    <a:schemeClr val="tx1"/>
                  </a:solidFill>
                  <a:round/>
                  <a:headEnd/>
                  <a:tailEnd/>
                </a:ln>
                <a:effectLst/>
              </p:spPr>
              <p:txBody>
                <a:bodyPr>
                  <a:spAutoFit/>
                </a:bodyPr>
                <a:lstStyle/>
                <a:p>
                  <a:endParaRPr lang="zh-CN" altLang="en-US"/>
                </a:p>
              </p:txBody>
            </p:sp>
            <p:sp>
              <p:nvSpPr>
                <p:cNvPr id="386151" name="Line 103"/>
                <p:cNvSpPr>
                  <a:spLocks noChangeShapeType="1"/>
                </p:cNvSpPr>
                <p:nvPr/>
              </p:nvSpPr>
              <p:spPr bwMode="auto">
                <a:xfrm flipH="1">
                  <a:off x="562" y="3413"/>
                  <a:ext cx="407" cy="10"/>
                </a:xfrm>
                <a:prstGeom prst="line">
                  <a:avLst/>
                </a:prstGeom>
                <a:noFill/>
                <a:ln w="28575">
                  <a:solidFill>
                    <a:schemeClr val="tx1"/>
                  </a:solidFill>
                  <a:round/>
                  <a:headEnd/>
                  <a:tailEnd/>
                </a:ln>
                <a:effectLst/>
              </p:spPr>
              <p:txBody>
                <a:bodyPr>
                  <a:spAutoFit/>
                </a:bodyPr>
                <a:lstStyle/>
                <a:p>
                  <a:endParaRPr lang="zh-CN" altLang="en-US"/>
                </a:p>
              </p:txBody>
            </p:sp>
            <p:sp>
              <p:nvSpPr>
                <p:cNvPr id="386152" name="Oval 104"/>
                <p:cNvSpPr>
                  <a:spLocks noChangeArrowheads="1"/>
                </p:cNvSpPr>
                <p:nvPr/>
              </p:nvSpPr>
              <p:spPr bwMode="auto">
                <a:xfrm>
                  <a:off x="1157" y="1000"/>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sp>
              <p:nvSpPr>
                <p:cNvPr id="386153" name="Oval 105"/>
                <p:cNvSpPr>
                  <a:spLocks noChangeArrowheads="1"/>
                </p:cNvSpPr>
                <p:nvPr/>
              </p:nvSpPr>
              <p:spPr bwMode="auto">
                <a:xfrm>
                  <a:off x="1172" y="3654"/>
                  <a:ext cx="160" cy="416"/>
                </a:xfrm>
                <a:prstGeom prst="ellipse">
                  <a:avLst/>
                </a:prstGeom>
                <a:solidFill>
                  <a:schemeClr val="tx2"/>
                </a:solidFill>
                <a:ln w="9525">
                  <a:noFill/>
                  <a:round/>
                  <a:headEnd/>
                  <a:tailEnd/>
                </a:ln>
                <a:effectLst/>
              </p:spPr>
              <p:txBody>
                <a:bodyPr wrap="none" anchor="ctr">
                  <a:spAutoFit/>
                </a:bodyPr>
                <a:lstStyle/>
                <a:p>
                  <a:endParaRPr lang="zh-CN" alt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86055"/>
                                        </p:tgtEl>
                                        <p:attrNameLst>
                                          <p:attrName>style.visibility</p:attrName>
                                        </p:attrNameLst>
                                      </p:cBhvr>
                                      <p:to>
                                        <p:strVal val="visible"/>
                                      </p:to>
                                    </p:set>
                                    <p:animEffect transition="in" filter="blinds(horizontal)">
                                      <p:cBhvr>
                                        <p:cTn id="11" dur="500"/>
                                        <p:tgtEl>
                                          <p:spTgt spid="38605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86132"/>
                                        </p:tgtEl>
                                        <p:attrNameLst>
                                          <p:attrName>style.visibility</p:attrName>
                                        </p:attrNameLst>
                                      </p:cBhvr>
                                      <p:to>
                                        <p:strVal val="visible"/>
                                      </p:to>
                                    </p:set>
                                    <p:animEffect transition="in" filter="blinds(horizontal)">
                                      <p:cBhvr>
                                        <p:cTn id="16" dur="500"/>
                                        <p:tgtEl>
                                          <p:spTgt spid="386132"/>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386131"/>
                                        </p:tgtEl>
                                        <p:attrNameLst>
                                          <p:attrName>style.visibility</p:attrName>
                                        </p:attrNameLst>
                                      </p:cBhvr>
                                      <p:to>
                                        <p:strVal val="visible"/>
                                      </p:to>
                                    </p:set>
                                    <p:anim calcmode="lin" valueType="num">
                                      <p:cBhvr additive="base">
                                        <p:cTn id="20" dur="500" fill="hold"/>
                                        <p:tgtEl>
                                          <p:spTgt spid="386131"/>
                                        </p:tgtEl>
                                        <p:attrNameLst>
                                          <p:attrName>ppt_x</p:attrName>
                                        </p:attrNameLst>
                                      </p:cBhvr>
                                      <p:tavLst>
                                        <p:tav tm="0">
                                          <p:val>
                                            <p:strVal val="#ppt_x"/>
                                          </p:val>
                                        </p:tav>
                                        <p:tav tm="100000">
                                          <p:val>
                                            <p:strVal val="#ppt_x"/>
                                          </p:val>
                                        </p:tav>
                                      </p:tavLst>
                                    </p:anim>
                                    <p:anim calcmode="lin" valueType="num">
                                      <p:cBhvr additive="base">
                                        <p:cTn id="21" dur="500" fill="hold"/>
                                        <p:tgtEl>
                                          <p:spTgt spid="386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055" grpId="0"/>
      <p:bldP spid="386131" grpId="0" autoUpdateAnimBg="0"/>
      <p:bldP spid="38613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灯片编号占位符 2"/>
          <p:cNvSpPr>
            <a:spLocks noGrp="1"/>
          </p:cNvSpPr>
          <p:nvPr>
            <p:ph type="sldNum" sz="quarter" idx="11"/>
          </p:nvPr>
        </p:nvSpPr>
        <p:spPr/>
        <p:txBody>
          <a:bodyPr/>
          <a:lstStyle/>
          <a:p>
            <a:fld id="{1329DF06-1215-48E3-84F8-D3CDD68B268F}" type="slidenum">
              <a:rPr lang="en-US" altLang="zh-CN"/>
              <a:pPr/>
              <a:t>67</a:t>
            </a:fld>
            <a:endParaRPr lang="en-US" altLang="zh-CN"/>
          </a:p>
        </p:txBody>
      </p:sp>
      <p:grpSp>
        <p:nvGrpSpPr>
          <p:cNvPr id="2" name="Group 2"/>
          <p:cNvGrpSpPr>
            <a:grpSpLocks/>
          </p:cNvGrpSpPr>
          <p:nvPr/>
        </p:nvGrpSpPr>
        <p:grpSpPr bwMode="auto">
          <a:xfrm>
            <a:off x="2927351" y="1052513"/>
            <a:ext cx="5266267" cy="2362200"/>
            <a:chOff x="528" y="672"/>
            <a:chExt cx="2488" cy="1488"/>
          </a:xfrm>
        </p:grpSpPr>
        <p:sp>
          <p:nvSpPr>
            <p:cNvPr id="387075" name="Freeform 3"/>
            <p:cNvSpPr>
              <a:spLocks/>
            </p:cNvSpPr>
            <p:nvPr/>
          </p:nvSpPr>
          <p:spPr bwMode="auto">
            <a:xfrm>
              <a:off x="1871" y="983"/>
              <a:ext cx="1008" cy="234"/>
            </a:xfrm>
            <a:custGeom>
              <a:avLst/>
              <a:gdLst/>
              <a:ahLst/>
              <a:cxnLst>
                <a:cxn ang="0">
                  <a:pos x="0" y="549"/>
                </a:cxn>
                <a:cxn ang="0">
                  <a:pos x="1225" y="8"/>
                </a:cxn>
              </a:cxnLst>
              <a:rect l="0" t="0" r="r" b="b"/>
              <a:pathLst>
                <a:path w="1225" h="549">
                  <a:moveTo>
                    <a:pt x="0" y="549"/>
                  </a:moveTo>
                  <a:cubicBezTo>
                    <a:pt x="48" y="376"/>
                    <a:pt x="148" y="0"/>
                    <a:pt x="1225" y="8"/>
                  </a:cubicBezTo>
                </a:path>
              </a:pathLst>
            </a:custGeom>
            <a:noFill/>
            <a:ln w="19050" cap="flat" cmpd="sng">
              <a:solidFill>
                <a:schemeClr val="tx1"/>
              </a:solidFill>
              <a:prstDash val="lgDash"/>
              <a:round/>
              <a:headEnd type="none" w="med" len="med"/>
              <a:tailEnd type="none" w="med" len="med"/>
            </a:ln>
            <a:effectLst/>
          </p:spPr>
          <p:txBody>
            <a:bodyPr lIns="90000" tIns="46800" rIns="90000" bIns="46800">
              <a:spAutoFit/>
            </a:bodyPr>
            <a:lstStyle/>
            <a:p>
              <a:endParaRPr lang="zh-CN" altLang="en-US"/>
            </a:p>
          </p:txBody>
        </p:sp>
        <p:sp>
          <p:nvSpPr>
            <p:cNvPr id="387076" name="Line 4"/>
            <p:cNvSpPr>
              <a:spLocks noChangeShapeType="1"/>
            </p:cNvSpPr>
            <p:nvPr/>
          </p:nvSpPr>
          <p:spPr bwMode="auto">
            <a:xfrm flipV="1">
              <a:off x="1871" y="1689"/>
              <a:ext cx="0" cy="424"/>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7077" name="Line 5"/>
            <p:cNvSpPr>
              <a:spLocks noChangeShapeType="1"/>
            </p:cNvSpPr>
            <p:nvPr/>
          </p:nvSpPr>
          <p:spPr bwMode="auto">
            <a:xfrm>
              <a:off x="1871" y="1689"/>
              <a:ext cx="329"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7078" name="Freeform 6"/>
            <p:cNvSpPr>
              <a:spLocks/>
            </p:cNvSpPr>
            <p:nvPr/>
          </p:nvSpPr>
          <p:spPr bwMode="auto">
            <a:xfrm>
              <a:off x="1871" y="1108"/>
              <a:ext cx="316"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sp>
          <p:nvSpPr>
            <p:cNvPr id="387079" name="Line 7"/>
            <p:cNvSpPr>
              <a:spLocks noChangeShapeType="1"/>
            </p:cNvSpPr>
            <p:nvPr/>
          </p:nvSpPr>
          <p:spPr bwMode="auto">
            <a:xfrm>
              <a:off x="1871" y="1501"/>
              <a:ext cx="0" cy="659"/>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7080" name="Line 8"/>
            <p:cNvSpPr>
              <a:spLocks noChangeShapeType="1"/>
            </p:cNvSpPr>
            <p:nvPr/>
          </p:nvSpPr>
          <p:spPr bwMode="auto">
            <a:xfrm>
              <a:off x="2187" y="1124"/>
              <a:ext cx="0" cy="103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7081" name="Line 9"/>
            <p:cNvSpPr>
              <a:spLocks noChangeShapeType="1"/>
            </p:cNvSpPr>
            <p:nvPr/>
          </p:nvSpPr>
          <p:spPr bwMode="auto">
            <a:xfrm>
              <a:off x="2200" y="1689"/>
              <a:ext cx="0" cy="424"/>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7082" name="Text Box 10"/>
            <p:cNvSpPr txBox="1">
              <a:spLocks noChangeArrowheads="1"/>
            </p:cNvSpPr>
            <p:nvPr/>
          </p:nvSpPr>
          <p:spPr bwMode="auto">
            <a:xfrm>
              <a:off x="528" y="936"/>
              <a:ext cx="427"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TH</a:t>
              </a:r>
            </a:p>
          </p:txBody>
        </p:sp>
        <p:sp>
          <p:nvSpPr>
            <p:cNvPr id="387083" name="Line 11"/>
            <p:cNvSpPr>
              <a:spLocks noChangeShapeType="1"/>
            </p:cNvSpPr>
            <p:nvPr/>
          </p:nvSpPr>
          <p:spPr bwMode="auto">
            <a:xfrm>
              <a:off x="883" y="1124"/>
              <a:ext cx="209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7084" name="Freeform 12"/>
            <p:cNvSpPr>
              <a:spLocks/>
            </p:cNvSpPr>
            <p:nvPr/>
          </p:nvSpPr>
          <p:spPr bwMode="auto">
            <a:xfrm>
              <a:off x="883" y="983"/>
              <a:ext cx="1008" cy="234"/>
            </a:xfrm>
            <a:custGeom>
              <a:avLst/>
              <a:gdLst/>
              <a:ahLst/>
              <a:cxnLst>
                <a:cxn ang="0">
                  <a:pos x="0" y="549"/>
                </a:cxn>
                <a:cxn ang="0">
                  <a:pos x="1225" y="8"/>
                </a:cxn>
              </a:cxnLst>
              <a:rect l="0" t="0" r="r" b="b"/>
              <a:pathLst>
                <a:path w="1225" h="549">
                  <a:moveTo>
                    <a:pt x="0" y="549"/>
                  </a:moveTo>
                  <a:cubicBezTo>
                    <a:pt x="48" y="376"/>
                    <a:pt x="148" y="0"/>
                    <a:pt x="1225" y="8"/>
                  </a:cubicBezTo>
                </a:path>
              </a:pathLst>
            </a:custGeom>
            <a:noFill/>
            <a:ln w="19050" cap="flat" cmpd="sng">
              <a:solidFill>
                <a:schemeClr val="tx1"/>
              </a:solidFill>
              <a:prstDash val="lgDash"/>
              <a:round/>
              <a:headEnd type="none" w="med" len="med"/>
              <a:tailEnd type="none" w="med" len="med"/>
            </a:ln>
            <a:effectLst/>
          </p:spPr>
          <p:txBody>
            <a:bodyPr lIns="90000" tIns="46800" rIns="90000" bIns="46800">
              <a:spAutoFit/>
            </a:bodyPr>
            <a:lstStyle/>
            <a:p>
              <a:endParaRPr lang="zh-CN" altLang="en-US"/>
            </a:p>
          </p:txBody>
        </p:sp>
        <p:sp>
          <p:nvSpPr>
            <p:cNvPr id="387085" name="Line 13"/>
            <p:cNvSpPr>
              <a:spLocks noChangeShapeType="1"/>
            </p:cNvSpPr>
            <p:nvPr/>
          </p:nvSpPr>
          <p:spPr bwMode="auto">
            <a:xfrm flipV="1">
              <a:off x="883" y="795"/>
              <a:ext cx="0" cy="706"/>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7086" name="Line 14"/>
            <p:cNvSpPr>
              <a:spLocks noChangeShapeType="1"/>
            </p:cNvSpPr>
            <p:nvPr/>
          </p:nvSpPr>
          <p:spPr bwMode="auto">
            <a:xfrm>
              <a:off x="883" y="1501"/>
              <a:ext cx="2133"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7087" name="Text Box 15"/>
            <p:cNvSpPr txBox="1">
              <a:spLocks noChangeArrowheads="1"/>
            </p:cNvSpPr>
            <p:nvPr/>
          </p:nvSpPr>
          <p:spPr bwMode="auto">
            <a:xfrm>
              <a:off x="646" y="672"/>
              <a:ext cx="291"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387088" name="Line 16"/>
            <p:cNvSpPr>
              <a:spLocks noChangeShapeType="1"/>
            </p:cNvSpPr>
            <p:nvPr/>
          </p:nvSpPr>
          <p:spPr bwMode="auto">
            <a:xfrm flipV="1">
              <a:off x="883" y="1501"/>
              <a:ext cx="0" cy="659"/>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7089" name="Line 17"/>
            <p:cNvSpPr>
              <a:spLocks noChangeShapeType="1"/>
            </p:cNvSpPr>
            <p:nvPr/>
          </p:nvSpPr>
          <p:spPr bwMode="auto">
            <a:xfrm>
              <a:off x="883" y="2160"/>
              <a:ext cx="2133"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7090" name="Text Box 18"/>
            <p:cNvSpPr txBox="1">
              <a:spLocks noChangeArrowheads="1"/>
            </p:cNvSpPr>
            <p:nvPr/>
          </p:nvSpPr>
          <p:spPr bwMode="auto">
            <a:xfrm>
              <a:off x="646" y="1519"/>
              <a:ext cx="299"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87091" name="Line 19"/>
            <p:cNvSpPr>
              <a:spLocks noChangeShapeType="1"/>
            </p:cNvSpPr>
            <p:nvPr/>
          </p:nvSpPr>
          <p:spPr bwMode="auto">
            <a:xfrm>
              <a:off x="883" y="983"/>
              <a:ext cx="2094"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7092" name="Text Box 20"/>
            <p:cNvSpPr txBox="1">
              <a:spLocks noChangeArrowheads="1"/>
            </p:cNvSpPr>
            <p:nvPr/>
          </p:nvSpPr>
          <p:spPr bwMode="auto">
            <a:xfrm>
              <a:off x="1397" y="700"/>
              <a:ext cx="426"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CC</a:t>
              </a:r>
            </a:p>
          </p:txBody>
        </p:sp>
        <p:sp>
          <p:nvSpPr>
            <p:cNvPr id="387093" name="Line 21"/>
            <p:cNvSpPr>
              <a:spLocks noChangeShapeType="1"/>
            </p:cNvSpPr>
            <p:nvPr/>
          </p:nvSpPr>
          <p:spPr bwMode="auto">
            <a:xfrm flipV="1">
              <a:off x="1199" y="1689"/>
              <a:ext cx="0" cy="424"/>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7094" name="Freeform 22"/>
            <p:cNvSpPr>
              <a:spLocks/>
            </p:cNvSpPr>
            <p:nvPr/>
          </p:nvSpPr>
          <p:spPr bwMode="auto">
            <a:xfrm>
              <a:off x="883" y="983"/>
              <a:ext cx="1008" cy="234"/>
            </a:xfrm>
            <a:custGeom>
              <a:avLst/>
              <a:gdLst/>
              <a:ahLst/>
              <a:cxnLst>
                <a:cxn ang="0">
                  <a:pos x="0" y="549"/>
                </a:cxn>
                <a:cxn ang="0">
                  <a:pos x="1225" y="8"/>
                </a:cxn>
              </a:cxnLst>
              <a:rect l="0" t="0" r="r" b="b"/>
              <a:pathLst>
                <a:path w="1225" h="549">
                  <a:moveTo>
                    <a:pt x="0" y="549"/>
                  </a:moveTo>
                  <a:cubicBezTo>
                    <a:pt x="48" y="376"/>
                    <a:pt x="148" y="0"/>
                    <a:pt x="1225" y="8"/>
                  </a:cubicBezTo>
                </a:path>
              </a:pathLst>
            </a:custGeom>
            <a:noFill/>
            <a:ln w="19050" cap="flat" cmpd="sng">
              <a:solidFill>
                <a:schemeClr val="tx1"/>
              </a:solidFill>
              <a:prstDash val="lgDash"/>
              <a:round/>
              <a:headEnd type="none" w="med" len="med"/>
              <a:tailEnd type="none" w="med" len="med"/>
            </a:ln>
            <a:effectLst/>
          </p:spPr>
          <p:txBody>
            <a:bodyPr lIns="90000" tIns="46800" rIns="90000" bIns="46800">
              <a:spAutoFit/>
            </a:bodyPr>
            <a:lstStyle/>
            <a:p>
              <a:endParaRPr lang="zh-CN" altLang="en-US"/>
            </a:p>
          </p:txBody>
        </p:sp>
        <p:sp>
          <p:nvSpPr>
            <p:cNvPr id="387095" name="Freeform 23"/>
            <p:cNvSpPr>
              <a:spLocks/>
            </p:cNvSpPr>
            <p:nvPr/>
          </p:nvSpPr>
          <p:spPr bwMode="auto">
            <a:xfrm>
              <a:off x="883" y="1103"/>
              <a:ext cx="316"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sp>
          <p:nvSpPr>
            <p:cNvPr id="387096" name="Line 24"/>
            <p:cNvSpPr>
              <a:spLocks noChangeShapeType="1"/>
            </p:cNvSpPr>
            <p:nvPr/>
          </p:nvSpPr>
          <p:spPr bwMode="auto">
            <a:xfrm flipH="1">
              <a:off x="883" y="1689"/>
              <a:ext cx="31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7097" name="Line 25"/>
            <p:cNvSpPr>
              <a:spLocks noChangeShapeType="1"/>
            </p:cNvSpPr>
            <p:nvPr/>
          </p:nvSpPr>
          <p:spPr bwMode="auto">
            <a:xfrm>
              <a:off x="1199" y="2113"/>
              <a:ext cx="67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7098" name="Freeform 26"/>
            <p:cNvSpPr>
              <a:spLocks/>
            </p:cNvSpPr>
            <p:nvPr/>
          </p:nvSpPr>
          <p:spPr bwMode="auto">
            <a:xfrm>
              <a:off x="1201" y="1100"/>
              <a:ext cx="275" cy="234"/>
            </a:xfrm>
            <a:custGeom>
              <a:avLst/>
              <a:gdLst/>
              <a:ahLst/>
              <a:cxnLst>
                <a:cxn ang="0">
                  <a:pos x="0" y="0"/>
                </a:cxn>
                <a:cxn ang="0">
                  <a:pos x="816" y="399"/>
                </a:cxn>
              </a:cxnLst>
              <a:rect l="0" t="0" r="r" b="b"/>
              <a:pathLst>
                <a:path w="816" h="399">
                  <a:moveTo>
                    <a:pt x="0" y="0"/>
                  </a:moveTo>
                  <a:cubicBezTo>
                    <a:pt x="48" y="90"/>
                    <a:pt x="105" y="336"/>
                    <a:pt x="816" y="399"/>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sp>
          <p:nvSpPr>
            <p:cNvPr id="387099" name="Line 27"/>
            <p:cNvSpPr>
              <a:spLocks noChangeShapeType="1"/>
            </p:cNvSpPr>
            <p:nvPr/>
          </p:nvSpPr>
          <p:spPr bwMode="auto">
            <a:xfrm>
              <a:off x="2200" y="2113"/>
              <a:ext cx="751"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7100" name="Freeform 28"/>
            <p:cNvSpPr>
              <a:spLocks/>
            </p:cNvSpPr>
            <p:nvPr/>
          </p:nvSpPr>
          <p:spPr bwMode="auto">
            <a:xfrm>
              <a:off x="2188" y="1100"/>
              <a:ext cx="275" cy="234"/>
            </a:xfrm>
            <a:custGeom>
              <a:avLst/>
              <a:gdLst/>
              <a:ahLst/>
              <a:cxnLst>
                <a:cxn ang="0">
                  <a:pos x="0" y="0"/>
                </a:cxn>
                <a:cxn ang="0">
                  <a:pos x="816" y="399"/>
                </a:cxn>
              </a:cxnLst>
              <a:rect l="0" t="0" r="r" b="b"/>
              <a:pathLst>
                <a:path w="816" h="399">
                  <a:moveTo>
                    <a:pt x="0" y="0"/>
                  </a:moveTo>
                  <a:cubicBezTo>
                    <a:pt x="48" y="90"/>
                    <a:pt x="105" y="336"/>
                    <a:pt x="816" y="399"/>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sp>
          <p:nvSpPr>
            <p:cNvPr id="387101" name="Line 29"/>
            <p:cNvSpPr>
              <a:spLocks noChangeShapeType="1"/>
            </p:cNvSpPr>
            <p:nvPr/>
          </p:nvSpPr>
          <p:spPr bwMode="auto">
            <a:xfrm>
              <a:off x="1673" y="1972"/>
              <a:ext cx="198"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7102" name="Line 30"/>
            <p:cNvSpPr>
              <a:spLocks noChangeShapeType="1"/>
            </p:cNvSpPr>
            <p:nvPr/>
          </p:nvSpPr>
          <p:spPr bwMode="auto">
            <a:xfrm flipH="1">
              <a:off x="2226" y="1972"/>
              <a:ext cx="198"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7103" name="Text Box 31"/>
            <p:cNvSpPr txBox="1">
              <a:spLocks noChangeArrowheads="1"/>
            </p:cNvSpPr>
            <p:nvPr/>
          </p:nvSpPr>
          <p:spPr bwMode="auto">
            <a:xfrm>
              <a:off x="1910" y="1830"/>
              <a:ext cx="306"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grpSp>
      <p:graphicFrame>
        <p:nvGraphicFramePr>
          <p:cNvPr id="387104" name="Object 32"/>
          <p:cNvGraphicFramePr>
            <a:graphicFrameLocks noChangeAspect="1"/>
          </p:cNvGraphicFramePr>
          <p:nvPr/>
        </p:nvGraphicFramePr>
        <p:xfrm>
          <a:off x="1117600" y="4076700"/>
          <a:ext cx="9290051" cy="1479550"/>
        </p:xfrm>
        <a:graphic>
          <a:graphicData uri="http://schemas.openxmlformats.org/presentationml/2006/ole">
            <p:oleObj spid="_x0000_s113666" name="Equation" r:id="rId3" imgW="3111480" imgH="660240" progId="Equation.3">
              <p:embed/>
            </p:oleObj>
          </a:graphicData>
        </a:graphic>
      </p:graphicFrame>
      <p:sp>
        <p:nvSpPr>
          <p:cNvPr id="387105" name="Text Box 33"/>
          <p:cNvSpPr txBox="1">
            <a:spLocks noChangeArrowheads="1"/>
          </p:cNvSpPr>
          <p:nvPr/>
        </p:nvSpPr>
        <p:spPr bwMode="auto">
          <a:xfrm>
            <a:off x="1102784" y="5734051"/>
            <a:ext cx="4064000" cy="923925"/>
          </a:xfrm>
          <a:prstGeom prst="rect">
            <a:avLst/>
          </a:prstGeom>
          <a:noFill/>
          <a:ln w="28575">
            <a:solidFill>
              <a:srgbClr val="FF00FF"/>
            </a:solidFill>
            <a:miter lim="800000"/>
            <a:headEnd/>
            <a:tailEnd/>
          </a:ln>
          <a:effectLst/>
        </p:spPr>
        <p:txBody>
          <a:bodyPr lIns="90000" tIns="46800" rIns="90000" bIns="46800">
            <a:spAutoFit/>
          </a:bodyPr>
          <a:lstStyle/>
          <a:p>
            <a:pPr algn="ctr">
              <a:lnSpc>
                <a:spcPct val="120000"/>
              </a:lnSpc>
              <a:spcBef>
                <a:spcPct val="30000"/>
              </a:spcBef>
            </a:pPr>
            <a:r>
              <a:rPr kumimoji="1" lang="zh-CN" altLang="en-US" sz="2400" b="1">
                <a:latin typeface="Times New Roman" pitchFamily="18" charset="0"/>
              </a:rPr>
              <a:t>在</a:t>
            </a:r>
            <a:r>
              <a:rPr kumimoji="1" lang="en-US" altLang="zh-CN" sz="2400" b="1">
                <a:latin typeface="Times New Roman" pitchFamily="18" charset="0"/>
              </a:rPr>
              <a:t>5</a:t>
            </a:r>
            <a:r>
              <a:rPr kumimoji="1" lang="zh-CN" altLang="en-US" sz="2400" b="1">
                <a:latin typeface="Times New Roman" pitchFamily="18" charset="0"/>
              </a:rPr>
              <a:t>引脚外，接控制</a:t>
            </a:r>
          </a:p>
          <a:p>
            <a:pPr algn="ctr"/>
            <a:r>
              <a:rPr kumimoji="1" lang="zh-CN" altLang="en-US" sz="2400" b="1">
                <a:latin typeface="Times New Roman" pitchFamily="18" charset="0"/>
              </a:rPr>
              <a:t>电压</a:t>
            </a:r>
            <a:r>
              <a:rPr kumimoji="1" lang="en-US" altLang="zh-CN" sz="2400" b="1">
                <a:latin typeface="Times New Roman" pitchFamily="18" charset="0"/>
              </a:rPr>
              <a:t>V</a:t>
            </a:r>
            <a:r>
              <a:rPr kumimoji="1" lang="en-US" altLang="zh-CN" sz="2400" b="1" baseline="-20000">
                <a:latin typeface="Times New Roman" pitchFamily="18" charset="0"/>
              </a:rPr>
              <a:t>CO</a:t>
            </a:r>
            <a:r>
              <a:rPr kumimoji="1" lang="zh-CN" altLang="en-US" sz="2400" b="1">
                <a:latin typeface="Times New Roman" pitchFamily="18" charset="0"/>
              </a:rPr>
              <a:t>可改变</a:t>
            </a:r>
            <a:r>
              <a:rPr kumimoji="1" lang="en-US" altLang="zh-CN" sz="2400" b="1">
                <a:latin typeface="Times New Roman" pitchFamily="18" charset="0"/>
              </a:rPr>
              <a:t>t</a:t>
            </a:r>
            <a:r>
              <a:rPr kumimoji="1" lang="en-US" altLang="zh-CN" sz="2400" b="1" baseline="-25000">
                <a:latin typeface="Times New Roman" pitchFamily="18" charset="0"/>
              </a:rPr>
              <a:t>W</a:t>
            </a:r>
          </a:p>
        </p:txBody>
      </p:sp>
      <p:sp>
        <p:nvSpPr>
          <p:cNvPr id="387106" name="Rectangle 34"/>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87107" name="Rectangle 35"/>
          <p:cNvSpPr>
            <a:spLocks noChangeArrowheads="1"/>
          </p:cNvSpPr>
          <p:nvPr/>
        </p:nvSpPr>
        <p:spPr bwMode="auto">
          <a:xfrm>
            <a:off x="812800" y="533400"/>
            <a:ext cx="9347200"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chemeClr val="tx2"/>
                </a:solidFill>
                <a:latin typeface="Times New Roman" pitchFamily="18" charset="0"/>
                <a:sym typeface="Wingdings" pitchFamily="2" charset="2"/>
              </a:rPr>
              <a:t>暂态持续时间</a:t>
            </a:r>
            <a:r>
              <a:rPr kumimoji="1" lang="en-US" altLang="zh-CN" sz="2400" b="1">
                <a:solidFill>
                  <a:schemeClr val="tx2"/>
                </a:solidFill>
                <a:latin typeface="Times New Roman" pitchFamily="18" charset="0"/>
                <a:sym typeface="Wingdings" pitchFamily="2" charset="2"/>
              </a:rPr>
              <a:t>t</a:t>
            </a:r>
            <a:r>
              <a:rPr kumimoji="1" lang="en-US" altLang="zh-CN" sz="2400" b="1" baseline="-20000">
                <a:solidFill>
                  <a:schemeClr val="tx2"/>
                </a:solidFill>
                <a:latin typeface="Times New Roman" pitchFamily="18" charset="0"/>
                <a:sym typeface="Wingdings" pitchFamily="2" charset="2"/>
              </a:rPr>
              <a:t>W</a:t>
            </a:r>
            <a:r>
              <a:rPr kumimoji="1" lang="zh-CN" altLang="en-US" sz="2400" b="1">
                <a:solidFill>
                  <a:schemeClr val="tx2"/>
                </a:solidFill>
                <a:latin typeface="Times New Roman" pitchFamily="18" charset="0"/>
                <a:sym typeface="Wingdings" pitchFamily="2" charset="2"/>
              </a:rPr>
              <a:t>：</a:t>
            </a:r>
            <a:r>
              <a:rPr kumimoji="1" lang="zh-CN" altLang="en-US" sz="2400" b="1">
                <a:latin typeface="Times New Roman" pitchFamily="18" charset="0"/>
                <a:sym typeface="Wingdings" pitchFamily="2" charset="2"/>
              </a:rPr>
              <a:t>由过渡过程三要素法求得</a:t>
            </a:r>
          </a:p>
        </p:txBody>
      </p:sp>
      <p:sp>
        <p:nvSpPr>
          <p:cNvPr id="387108" name="Rectangle 36"/>
          <p:cNvSpPr>
            <a:spLocks noChangeArrowheads="1"/>
          </p:cNvSpPr>
          <p:nvPr/>
        </p:nvSpPr>
        <p:spPr bwMode="auto">
          <a:xfrm>
            <a:off x="1117600" y="3644900"/>
            <a:ext cx="9448800"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sym typeface="Wingdings" pitchFamily="2" charset="2"/>
              </a:rPr>
              <a:t>t</a:t>
            </a:r>
            <a:r>
              <a:rPr kumimoji="1" lang="en-US" altLang="zh-CN" sz="2400" b="1" baseline="-20000">
                <a:solidFill>
                  <a:srgbClr val="0033CC"/>
                </a:solidFill>
                <a:latin typeface="Times New Roman" pitchFamily="18" charset="0"/>
                <a:sym typeface="Wingdings" pitchFamily="2" charset="2"/>
              </a:rPr>
              <a:t>W</a:t>
            </a:r>
            <a:r>
              <a:rPr kumimoji="1" lang="zh-CN" altLang="en-US" sz="2400" b="1">
                <a:solidFill>
                  <a:srgbClr val="0033CC"/>
                </a:solidFill>
                <a:latin typeface="Times New Roman" pitchFamily="18" charset="0"/>
                <a:sym typeface="Wingdings" pitchFamily="2" charset="2"/>
              </a:rPr>
              <a:t>对应</a:t>
            </a:r>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C</a:t>
            </a:r>
            <a:r>
              <a:rPr kumimoji="1" lang="zh-CN" altLang="en-US" sz="2400" b="1">
                <a:solidFill>
                  <a:srgbClr val="0033CC"/>
                </a:solidFill>
                <a:latin typeface="Times New Roman" pitchFamily="18" charset="0"/>
              </a:rPr>
              <a:t>从</a:t>
            </a:r>
            <a:r>
              <a:rPr kumimoji="1" lang="en-US" altLang="zh-CN" sz="2400" b="1">
                <a:solidFill>
                  <a:srgbClr val="0033CC"/>
                </a:solidFill>
                <a:latin typeface="Times New Roman" pitchFamily="18" charset="0"/>
              </a:rPr>
              <a:t>0V</a:t>
            </a:r>
            <a:r>
              <a:rPr kumimoji="1" lang="zh-CN" altLang="en-US" sz="2400" b="1">
                <a:solidFill>
                  <a:srgbClr val="0033CC"/>
                </a:solidFill>
                <a:latin typeface="Times New Roman" pitchFamily="18" charset="0"/>
              </a:rPr>
              <a:t>充电到</a:t>
            </a:r>
            <a:r>
              <a:rPr kumimoji="1" lang="en-US" altLang="zh-CN" sz="2400" b="1">
                <a:solidFill>
                  <a:srgbClr val="0033CC"/>
                </a:solidFill>
                <a:latin typeface="Times New Roman" pitchFamily="18" charset="0"/>
              </a:rPr>
              <a:t>2/3V</a:t>
            </a:r>
            <a:r>
              <a:rPr kumimoji="1" lang="en-US" altLang="zh-CN" sz="2400" b="1" baseline="-20000">
                <a:solidFill>
                  <a:srgbClr val="0033CC"/>
                </a:solidFill>
                <a:latin typeface="Times New Roman" pitchFamily="18" charset="0"/>
              </a:rPr>
              <a:t>CC</a:t>
            </a:r>
            <a:r>
              <a:rPr kumimoji="1" lang="zh-CN" altLang="en-US" sz="2400" b="1">
                <a:solidFill>
                  <a:srgbClr val="0033CC"/>
                </a:solidFill>
                <a:latin typeface="Times New Roman" pitchFamily="18" charset="0"/>
              </a:rPr>
              <a:t>所需的时间</a:t>
            </a:r>
            <a:endParaRPr kumimoji="1" lang="zh-CN" altLang="en-US" sz="2400" b="1" baseline="-25000">
              <a:solidFill>
                <a:srgbClr val="0033CC"/>
              </a:solidFill>
              <a:latin typeface="Times New Roman" pitchFamily="18" charset="0"/>
            </a:endParaRPr>
          </a:p>
        </p:txBody>
      </p:sp>
      <p:sp>
        <p:nvSpPr>
          <p:cNvPr id="387109" name="Text Box 37"/>
          <p:cNvSpPr txBox="1">
            <a:spLocks noChangeArrowheads="1"/>
          </p:cNvSpPr>
          <p:nvPr/>
        </p:nvSpPr>
        <p:spPr bwMode="auto">
          <a:xfrm>
            <a:off x="5422901" y="5949950"/>
            <a:ext cx="5856817"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CC3300"/>
                </a:solidFill>
                <a:latin typeface="Times New Roman" pitchFamily="18" charset="0"/>
              </a:rPr>
              <a:t>此时， </a:t>
            </a:r>
            <a:r>
              <a:rPr kumimoji="1" lang="en-US" altLang="zh-CN" sz="2400" b="1" i="1">
                <a:solidFill>
                  <a:srgbClr val="CC3300"/>
                </a:solidFill>
                <a:latin typeface="Times New Roman" pitchFamily="18" charset="0"/>
              </a:rPr>
              <a:t>V</a:t>
            </a:r>
            <a:r>
              <a:rPr kumimoji="1" lang="en-US" altLang="zh-CN" sz="2400" b="1" baseline="-25000">
                <a:solidFill>
                  <a:srgbClr val="CC3300"/>
                </a:solidFill>
                <a:latin typeface="Times New Roman" pitchFamily="18" charset="0"/>
              </a:rPr>
              <a:t>TH</a:t>
            </a:r>
            <a:r>
              <a:rPr kumimoji="1" lang="en-US" altLang="zh-CN" sz="2400" b="1">
                <a:solidFill>
                  <a:srgbClr val="CC3300"/>
                </a:solidFill>
                <a:latin typeface="Times New Roman" pitchFamily="18" charset="0"/>
              </a:rPr>
              <a:t>=1/2 V</a:t>
            </a:r>
            <a:r>
              <a:rPr kumimoji="1" lang="en-US" altLang="zh-CN" sz="2400" b="1" baseline="-20000">
                <a:solidFill>
                  <a:srgbClr val="CC3300"/>
                </a:solidFill>
                <a:latin typeface="Times New Roman" pitchFamily="18" charset="0"/>
              </a:rPr>
              <a:t>CO</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87108"/>
                                        </p:tgtEl>
                                        <p:attrNameLst>
                                          <p:attrName>style.visibility</p:attrName>
                                        </p:attrNameLst>
                                      </p:cBhvr>
                                      <p:to>
                                        <p:strVal val="visible"/>
                                      </p:to>
                                    </p:set>
                                    <p:animEffect transition="in" filter="checkerboard(across)">
                                      <p:cBhvr>
                                        <p:cTn id="7" dur="500"/>
                                        <p:tgtEl>
                                          <p:spTgt spid="3871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87104"/>
                                        </p:tgtEl>
                                        <p:attrNameLst>
                                          <p:attrName>style.visibility</p:attrName>
                                        </p:attrNameLst>
                                      </p:cBhvr>
                                      <p:to>
                                        <p:strVal val="visible"/>
                                      </p:to>
                                    </p:set>
                                    <p:animEffect transition="in" filter="wipe(left)">
                                      <p:cBhvr>
                                        <p:cTn id="12" dur="500"/>
                                        <p:tgtEl>
                                          <p:spTgt spid="38710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87105"/>
                                        </p:tgtEl>
                                        <p:attrNameLst>
                                          <p:attrName>style.visibility</p:attrName>
                                        </p:attrNameLst>
                                      </p:cBhvr>
                                      <p:to>
                                        <p:strVal val="visible"/>
                                      </p:to>
                                    </p:set>
                                    <p:animEffect transition="in" filter="dissolve">
                                      <p:cBhvr>
                                        <p:cTn id="17" dur="500"/>
                                        <p:tgtEl>
                                          <p:spTgt spid="38710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87109"/>
                                        </p:tgtEl>
                                        <p:attrNameLst>
                                          <p:attrName>style.visibility</p:attrName>
                                        </p:attrNameLst>
                                      </p:cBhvr>
                                      <p:to>
                                        <p:strVal val="visible"/>
                                      </p:to>
                                    </p:set>
                                    <p:animEffect transition="in" filter="wipe(left)">
                                      <p:cBhvr>
                                        <p:cTn id="22" dur="500"/>
                                        <p:tgtEl>
                                          <p:spTgt spid="387109"/>
                                        </p:tgtEl>
                                      </p:cBhvr>
                                    </p:animEffect>
                                  </p:childTnLst>
                                </p:cTn>
                              </p:par>
                            </p:childTnLst>
                          </p:cTn>
                        </p:par>
                        <p:par>
                          <p:cTn id="23" fill="hold">
                            <p:stCondLst>
                              <p:cond delay="500"/>
                            </p:stCondLst>
                            <p:childTnLst>
                              <p:par>
                                <p:cTn id="24" presetID="2" presetClass="entr" presetSubtype="4" fill="hold" grpId="0" nodeType="afterEffect">
                                  <p:stCondLst>
                                    <p:cond delay="0"/>
                                  </p:stCondLst>
                                  <p:childTnLst>
                                    <p:set>
                                      <p:cBhvr>
                                        <p:cTn id="25" dur="1" fill="hold">
                                          <p:stCondLst>
                                            <p:cond delay="0"/>
                                          </p:stCondLst>
                                        </p:cTn>
                                        <p:tgtEl>
                                          <p:spTgt spid="387106"/>
                                        </p:tgtEl>
                                        <p:attrNameLst>
                                          <p:attrName>style.visibility</p:attrName>
                                        </p:attrNameLst>
                                      </p:cBhvr>
                                      <p:to>
                                        <p:strVal val="visible"/>
                                      </p:to>
                                    </p:set>
                                    <p:anim calcmode="lin" valueType="num">
                                      <p:cBhvr additive="base">
                                        <p:cTn id="26" dur="500" fill="hold"/>
                                        <p:tgtEl>
                                          <p:spTgt spid="387106"/>
                                        </p:tgtEl>
                                        <p:attrNameLst>
                                          <p:attrName>ppt_x</p:attrName>
                                        </p:attrNameLst>
                                      </p:cBhvr>
                                      <p:tavLst>
                                        <p:tav tm="0">
                                          <p:val>
                                            <p:strVal val="#ppt_x"/>
                                          </p:val>
                                        </p:tav>
                                        <p:tav tm="100000">
                                          <p:val>
                                            <p:strVal val="#ppt_x"/>
                                          </p:val>
                                        </p:tav>
                                      </p:tavLst>
                                    </p:anim>
                                    <p:anim calcmode="lin" valueType="num">
                                      <p:cBhvr additive="base">
                                        <p:cTn id="27" dur="500" fill="hold"/>
                                        <p:tgtEl>
                                          <p:spTgt spid="387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105" grpId="0" animBg="1" autoUpdateAnimBg="0"/>
      <p:bldP spid="387106" grpId="0" autoUpdateAnimBg="0"/>
      <p:bldP spid="387108" grpId="0" autoUpdateAnimBg="0"/>
      <p:bldP spid="38710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灯片编号占位符 2"/>
          <p:cNvSpPr>
            <a:spLocks noGrp="1"/>
          </p:cNvSpPr>
          <p:nvPr>
            <p:ph type="sldNum" sz="quarter" idx="11"/>
          </p:nvPr>
        </p:nvSpPr>
        <p:spPr/>
        <p:txBody>
          <a:bodyPr/>
          <a:lstStyle/>
          <a:p>
            <a:fld id="{8DFB746E-AC03-4D9E-8782-1DD04B84BB75}" type="slidenum">
              <a:rPr lang="en-US" altLang="zh-CN"/>
              <a:pPr/>
              <a:t>68</a:t>
            </a:fld>
            <a:endParaRPr lang="en-US" altLang="zh-CN"/>
          </a:p>
        </p:txBody>
      </p:sp>
      <p:sp>
        <p:nvSpPr>
          <p:cNvPr id="388098" name="Rectangle 2"/>
          <p:cNvSpPr>
            <a:spLocks noGrp="1" noChangeArrowheads="1"/>
          </p:cNvSpPr>
          <p:nvPr>
            <p:ph type="title" idx="4294967295"/>
          </p:nvPr>
        </p:nvSpPr>
        <p:spPr>
          <a:xfrm>
            <a:off x="719667" y="549276"/>
            <a:ext cx="8432800" cy="519113"/>
          </a:xfrm>
        </p:spPr>
        <p:txBody>
          <a:bodyPr/>
          <a:lstStyle/>
          <a:p>
            <a:r>
              <a:rPr lang="zh-CN" altLang="en-US" sz="2800" b="1">
                <a:solidFill>
                  <a:srgbClr val="993300"/>
                </a:solidFill>
              </a:rPr>
              <a:t>可重复触发的单稳态触发器</a:t>
            </a:r>
          </a:p>
        </p:txBody>
      </p:sp>
      <p:sp>
        <p:nvSpPr>
          <p:cNvPr id="388099" name="Text Box 3"/>
          <p:cNvSpPr txBox="1">
            <a:spLocks noChangeArrowheads="1"/>
          </p:cNvSpPr>
          <p:nvPr/>
        </p:nvSpPr>
        <p:spPr bwMode="auto">
          <a:xfrm>
            <a:off x="814917" y="4437064"/>
            <a:ext cx="10871200" cy="1014766"/>
          </a:xfrm>
          <a:prstGeom prst="rect">
            <a:avLst/>
          </a:prstGeom>
          <a:noFill/>
          <a:ln w="28575">
            <a:noFill/>
            <a:miter lim="800000"/>
            <a:headEnd/>
            <a:tailEnd/>
          </a:ln>
          <a:effectLst/>
        </p:spPr>
        <p:txBody>
          <a:bodyPr lIns="90000" tIns="46800" rIns="90000" bIns="46800">
            <a:spAutoFit/>
          </a:bodyPr>
          <a:lstStyle/>
          <a:p>
            <a:pPr>
              <a:spcBef>
                <a:spcPct val="30000"/>
              </a:spcBef>
            </a:pPr>
            <a:r>
              <a:rPr kumimoji="1" lang="zh-CN" altLang="en-US" sz="2600" b="1">
                <a:latin typeface="Times New Roman" pitchFamily="18" charset="0"/>
              </a:rPr>
              <a:t>加一个</a:t>
            </a:r>
            <a:r>
              <a:rPr kumimoji="1" lang="en-US" altLang="zh-CN" sz="2600" b="1">
                <a:latin typeface="Times New Roman" pitchFamily="18" charset="0"/>
              </a:rPr>
              <a:t>PNP</a:t>
            </a:r>
            <a:r>
              <a:rPr kumimoji="1" lang="zh-CN" altLang="en-US" sz="2600" b="1">
                <a:latin typeface="Times New Roman" pitchFamily="18" charset="0"/>
              </a:rPr>
              <a:t>型放电管</a:t>
            </a:r>
            <a:r>
              <a:rPr kumimoji="1" lang="en-US" altLang="zh-CN" sz="2600" b="1">
                <a:latin typeface="Times New Roman" pitchFamily="18" charset="0"/>
              </a:rPr>
              <a:t>T</a:t>
            </a:r>
            <a:r>
              <a:rPr kumimoji="1" lang="zh-CN" altLang="en-US" sz="2600" b="1">
                <a:latin typeface="Times New Roman" pitchFamily="18" charset="0"/>
              </a:rPr>
              <a:t>，</a:t>
            </a:r>
          </a:p>
          <a:p>
            <a:pPr>
              <a:spcBef>
                <a:spcPct val="30000"/>
              </a:spcBef>
            </a:pPr>
            <a:r>
              <a:rPr kumimoji="1" lang="zh-CN" altLang="en-US" sz="2600" b="1">
                <a:latin typeface="Times New Roman" pitchFamily="18" charset="0"/>
              </a:rPr>
              <a:t>其</a:t>
            </a:r>
            <a:r>
              <a:rPr kumimoji="1" lang="en-US" altLang="zh-CN" sz="2600" b="1">
                <a:latin typeface="Times New Roman" pitchFamily="18" charset="0"/>
              </a:rPr>
              <a:t>e</a:t>
            </a:r>
            <a:r>
              <a:rPr kumimoji="1" lang="zh-CN" altLang="en-US" sz="2600" b="1">
                <a:latin typeface="Times New Roman" pitchFamily="18" charset="0"/>
              </a:rPr>
              <a:t>极接</a:t>
            </a:r>
            <a:r>
              <a:rPr kumimoji="1" lang="en-US" altLang="zh-CN" sz="2600" b="1">
                <a:latin typeface="Times New Roman" pitchFamily="18" charset="0"/>
              </a:rPr>
              <a:t>6</a:t>
            </a:r>
            <a:r>
              <a:rPr kumimoji="1" lang="zh-CN" altLang="en-US" sz="2600" b="1">
                <a:latin typeface="Times New Roman" pitchFamily="18" charset="0"/>
              </a:rPr>
              <a:t>、</a:t>
            </a:r>
            <a:r>
              <a:rPr kumimoji="1" lang="en-US" altLang="zh-CN" sz="2600" b="1">
                <a:latin typeface="Times New Roman" pitchFamily="18" charset="0"/>
              </a:rPr>
              <a:t>7</a:t>
            </a:r>
            <a:r>
              <a:rPr kumimoji="1" lang="zh-CN" altLang="en-US" sz="2600" b="1">
                <a:latin typeface="Times New Roman" pitchFamily="18" charset="0"/>
              </a:rPr>
              <a:t>脚，</a:t>
            </a:r>
            <a:r>
              <a:rPr kumimoji="1" lang="en-US" altLang="zh-CN" sz="2600" b="1">
                <a:latin typeface="Times New Roman" pitchFamily="18" charset="0"/>
              </a:rPr>
              <a:t>c</a:t>
            </a:r>
            <a:r>
              <a:rPr kumimoji="1" lang="zh-CN" altLang="en-US" sz="2600" b="1">
                <a:latin typeface="Times New Roman" pitchFamily="18" charset="0"/>
              </a:rPr>
              <a:t>极接地，</a:t>
            </a:r>
            <a:r>
              <a:rPr kumimoji="1" lang="en-US" altLang="zh-CN" sz="2600" b="1">
                <a:latin typeface="Times New Roman" pitchFamily="18" charset="0"/>
              </a:rPr>
              <a:t>b</a:t>
            </a:r>
            <a:r>
              <a:rPr kumimoji="1" lang="zh-CN" altLang="en-US" sz="2600" b="1">
                <a:latin typeface="Times New Roman" pitchFamily="18" charset="0"/>
              </a:rPr>
              <a:t>极接</a:t>
            </a:r>
            <a:r>
              <a:rPr kumimoji="1" lang="en-US" altLang="zh-CN" sz="2600" b="1" i="1">
                <a:latin typeface="Monotype Corsiva" pitchFamily="66" charset="0"/>
              </a:rPr>
              <a:t>v</a:t>
            </a:r>
            <a:r>
              <a:rPr kumimoji="1" lang="en-US" altLang="zh-CN" sz="2600" b="1" baseline="-25000">
                <a:latin typeface="Times New Roman" pitchFamily="18" charset="0"/>
              </a:rPr>
              <a:t>I</a:t>
            </a:r>
            <a:r>
              <a:rPr kumimoji="1" lang="zh-CN" altLang="en-US" sz="2600" b="1">
                <a:latin typeface="Times New Roman" pitchFamily="18" charset="0"/>
              </a:rPr>
              <a:t>，</a:t>
            </a:r>
          </a:p>
        </p:txBody>
      </p:sp>
      <p:grpSp>
        <p:nvGrpSpPr>
          <p:cNvPr id="2" name="Group 4"/>
          <p:cNvGrpSpPr>
            <a:grpSpLocks/>
          </p:cNvGrpSpPr>
          <p:nvPr/>
        </p:nvGrpSpPr>
        <p:grpSpPr bwMode="auto">
          <a:xfrm>
            <a:off x="3215217" y="1046163"/>
            <a:ext cx="4887383" cy="3270250"/>
            <a:chOff x="1536" y="436"/>
            <a:chExt cx="2309" cy="2060"/>
          </a:xfrm>
        </p:grpSpPr>
        <p:sp>
          <p:nvSpPr>
            <p:cNvPr id="388101" name="Text Box 5"/>
            <p:cNvSpPr txBox="1">
              <a:spLocks noChangeArrowheads="1"/>
            </p:cNvSpPr>
            <p:nvPr/>
          </p:nvSpPr>
          <p:spPr bwMode="auto">
            <a:xfrm>
              <a:off x="3555" y="656"/>
              <a:ext cx="290" cy="253"/>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V</a:t>
              </a:r>
              <a:r>
                <a:rPr kumimoji="1" lang="en-US" altLang="zh-CN" sz="2000" b="1" baseline="-25000">
                  <a:latin typeface="Times New Roman" pitchFamily="18" charset="0"/>
                </a:rPr>
                <a:t>CC</a:t>
              </a:r>
            </a:p>
          </p:txBody>
        </p:sp>
        <p:sp>
          <p:nvSpPr>
            <p:cNvPr id="388102" name="Rectangle 6"/>
            <p:cNvSpPr>
              <a:spLocks noChangeArrowheads="1"/>
            </p:cNvSpPr>
            <p:nvPr/>
          </p:nvSpPr>
          <p:spPr bwMode="auto">
            <a:xfrm>
              <a:off x="2459" y="941"/>
              <a:ext cx="721" cy="1118"/>
            </a:xfrm>
            <a:prstGeom prst="rect">
              <a:avLst/>
            </a:prstGeom>
            <a:noFill/>
            <a:ln w="38100">
              <a:solidFill>
                <a:schemeClr val="tx1"/>
              </a:solidFill>
              <a:miter lim="800000"/>
              <a:headEnd/>
              <a:tailEnd/>
            </a:ln>
            <a:effectLst/>
          </p:spPr>
          <p:txBody>
            <a:bodyPr wrap="none" lIns="90000" tIns="46800" rIns="90000" bIns="46800" anchor="ctr"/>
            <a:lstStyle/>
            <a:p>
              <a:pPr algn="ctr"/>
              <a:endParaRPr kumimoji="1" lang="zh-CN" altLang="zh-CN" sz="2400" b="1">
                <a:latin typeface="Times New Roman" pitchFamily="18" charset="0"/>
              </a:endParaRPr>
            </a:p>
          </p:txBody>
        </p:sp>
        <p:sp>
          <p:nvSpPr>
            <p:cNvPr id="388103" name="Oval 7"/>
            <p:cNvSpPr>
              <a:spLocks noChangeArrowheads="1"/>
            </p:cNvSpPr>
            <p:nvPr/>
          </p:nvSpPr>
          <p:spPr bwMode="auto">
            <a:xfrm>
              <a:off x="2939" y="727"/>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8104" name="Line 8"/>
            <p:cNvSpPr>
              <a:spLocks noChangeShapeType="1"/>
            </p:cNvSpPr>
            <p:nvPr/>
          </p:nvSpPr>
          <p:spPr bwMode="auto">
            <a:xfrm>
              <a:off x="3180" y="1281"/>
              <a:ext cx="481"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05" name="Line 9"/>
            <p:cNvSpPr>
              <a:spLocks noChangeShapeType="1"/>
            </p:cNvSpPr>
            <p:nvPr/>
          </p:nvSpPr>
          <p:spPr bwMode="auto">
            <a:xfrm>
              <a:off x="3372" y="2059"/>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06" name="Line 10"/>
            <p:cNvSpPr>
              <a:spLocks noChangeShapeType="1"/>
            </p:cNvSpPr>
            <p:nvPr/>
          </p:nvSpPr>
          <p:spPr bwMode="auto">
            <a:xfrm>
              <a:off x="3372" y="2107"/>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07" name="Line 11"/>
            <p:cNvSpPr>
              <a:spLocks noChangeShapeType="1"/>
            </p:cNvSpPr>
            <p:nvPr/>
          </p:nvSpPr>
          <p:spPr bwMode="auto">
            <a:xfrm>
              <a:off x="3180" y="1864"/>
              <a:ext cx="2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08" name="Line 12"/>
            <p:cNvSpPr>
              <a:spLocks noChangeShapeType="1"/>
            </p:cNvSpPr>
            <p:nvPr/>
          </p:nvSpPr>
          <p:spPr bwMode="auto">
            <a:xfrm>
              <a:off x="3468" y="1864"/>
              <a:ext cx="0" cy="195"/>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09" name="Line 13"/>
            <p:cNvSpPr>
              <a:spLocks noChangeShapeType="1"/>
            </p:cNvSpPr>
            <p:nvPr/>
          </p:nvSpPr>
          <p:spPr bwMode="auto">
            <a:xfrm>
              <a:off x="3468" y="2107"/>
              <a:ext cx="0" cy="195"/>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10" name="Line 14"/>
            <p:cNvSpPr>
              <a:spLocks noChangeShapeType="1"/>
            </p:cNvSpPr>
            <p:nvPr/>
          </p:nvSpPr>
          <p:spPr bwMode="auto">
            <a:xfrm flipH="1">
              <a:off x="2218" y="2302"/>
              <a:ext cx="125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11" name="Line 15"/>
            <p:cNvSpPr>
              <a:spLocks noChangeShapeType="1"/>
            </p:cNvSpPr>
            <p:nvPr/>
          </p:nvSpPr>
          <p:spPr bwMode="auto">
            <a:xfrm>
              <a:off x="2122" y="2059"/>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12" name="Line 16"/>
            <p:cNvSpPr>
              <a:spLocks noChangeShapeType="1"/>
            </p:cNvSpPr>
            <p:nvPr/>
          </p:nvSpPr>
          <p:spPr bwMode="auto">
            <a:xfrm>
              <a:off x="2122" y="2107"/>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13" name="Line 17"/>
            <p:cNvSpPr>
              <a:spLocks noChangeShapeType="1"/>
            </p:cNvSpPr>
            <p:nvPr/>
          </p:nvSpPr>
          <p:spPr bwMode="auto">
            <a:xfrm>
              <a:off x="2218" y="1086"/>
              <a:ext cx="0" cy="973"/>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8114" name="Line 18"/>
            <p:cNvSpPr>
              <a:spLocks noChangeShapeType="1"/>
            </p:cNvSpPr>
            <p:nvPr/>
          </p:nvSpPr>
          <p:spPr bwMode="auto">
            <a:xfrm>
              <a:off x="2218" y="2107"/>
              <a:ext cx="0" cy="195"/>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15" name="Rectangle 19"/>
            <p:cNvSpPr>
              <a:spLocks noChangeArrowheads="1"/>
            </p:cNvSpPr>
            <p:nvPr/>
          </p:nvSpPr>
          <p:spPr bwMode="auto">
            <a:xfrm>
              <a:off x="2170" y="823"/>
              <a:ext cx="86"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88116" name="Line 20"/>
            <p:cNvSpPr>
              <a:spLocks noChangeShapeType="1"/>
            </p:cNvSpPr>
            <p:nvPr/>
          </p:nvSpPr>
          <p:spPr bwMode="auto">
            <a:xfrm flipV="1">
              <a:off x="2218" y="600"/>
              <a:ext cx="0" cy="195"/>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8117" name="Line 21"/>
            <p:cNvSpPr>
              <a:spLocks noChangeShapeType="1"/>
            </p:cNvSpPr>
            <p:nvPr/>
          </p:nvSpPr>
          <p:spPr bwMode="auto">
            <a:xfrm>
              <a:off x="2218" y="600"/>
              <a:ext cx="1491"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18" name="Line 22"/>
            <p:cNvSpPr>
              <a:spLocks noChangeShapeType="1"/>
            </p:cNvSpPr>
            <p:nvPr/>
          </p:nvSpPr>
          <p:spPr bwMode="auto">
            <a:xfrm>
              <a:off x="2651" y="600"/>
              <a:ext cx="0" cy="341"/>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19" name="Line 23"/>
            <p:cNvSpPr>
              <a:spLocks noChangeShapeType="1"/>
            </p:cNvSpPr>
            <p:nvPr/>
          </p:nvSpPr>
          <p:spPr bwMode="auto">
            <a:xfrm>
              <a:off x="2987" y="600"/>
              <a:ext cx="0" cy="243"/>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20" name="Line 24"/>
            <p:cNvSpPr>
              <a:spLocks noChangeShapeType="1"/>
            </p:cNvSpPr>
            <p:nvPr/>
          </p:nvSpPr>
          <p:spPr bwMode="auto">
            <a:xfrm>
              <a:off x="2218" y="1281"/>
              <a:ext cx="241"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21" name="Line 25"/>
            <p:cNvSpPr>
              <a:spLocks noChangeShapeType="1"/>
            </p:cNvSpPr>
            <p:nvPr/>
          </p:nvSpPr>
          <p:spPr bwMode="auto">
            <a:xfrm>
              <a:off x="2218" y="1572"/>
              <a:ext cx="241"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22" name="Line 26"/>
            <p:cNvSpPr>
              <a:spLocks noChangeShapeType="1"/>
            </p:cNvSpPr>
            <p:nvPr/>
          </p:nvSpPr>
          <p:spPr bwMode="auto">
            <a:xfrm>
              <a:off x="1552" y="1840"/>
              <a:ext cx="914"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8123" name="Oval 27"/>
            <p:cNvSpPr>
              <a:spLocks noChangeArrowheads="1"/>
            </p:cNvSpPr>
            <p:nvPr/>
          </p:nvSpPr>
          <p:spPr bwMode="auto">
            <a:xfrm>
              <a:off x="2194" y="1116"/>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8124" name="Oval 28"/>
            <p:cNvSpPr>
              <a:spLocks noChangeArrowheads="1"/>
            </p:cNvSpPr>
            <p:nvPr/>
          </p:nvSpPr>
          <p:spPr bwMode="auto">
            <a:xfrm>
              <a:off x="2194" y="1408"/>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8125" name="Oval 29"/>
            <p:cNvSpPr>
              <a:spLocks noChangeArrowheads="1"/>
            </p:cNvSpPr>
            <p:nvPr/>
          </p:nvSpPr>
          <p:spPr bwMode="auto">
            <a:xfrm>
              <a:off x="2819" y="2137"/>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8126" name="Oval 30"/>
            <p:cNvSpPr>
              <a:spLocks noChangeArrowheads="1"/>
            </p:cNvSpPr>
            <p:nvPr/>
          </p:nvSpPr>
          <p:spPr bwMode="auto">
            <a:xfrm>
              <a:off x="2627" y="436"/>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8127" name="Oval 31"/>
            <p:cNvSpPr>
              <a:spLocks noChangeArrowheads="1"/>
            </p:cNvSpPr>
            <p:nvPr/>
          </p:nvSpPr>
          <p:spPr bwMode="auto">
            <a:xfrm>
              <a:off x="2963" y="436"/>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88128" name="Line 32"/>
            <p:cNvSpPr>
              <a:spLocks noChangeShapeType="1"/>
            </p:cNvSpPr>
            <p:nvPr/>
          </p:nvSpPr>
          <p:spPr bwMode="auto">
            <a:xfrm>
              <a:off x="2843" y="2059"/>
              <a:ext cx="0" cy="437"/>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29" name="Line 33"/>
            <p:cNvSpPr>
              <a:spLocks noChangeShapeType="1"/>
            </p:cNvSpPr>
            <p:nvPr/>
          </p:nvSpPr>
          <p:spPr bwMode="auto">
            <a:xfrm>
              <a:off x="2747" y="249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30" name="Text Box 34"/>
            <p:cNvSpPr txBox="1">
              <a:spLocks noChangeArrowheads="1"/>
            </p:cNvSpPr>
            <p:nvPr/>
          </p:nvSpPr>
          <p:spPr bwMode="auto">
            <a:xfrm>
              <a:off x="1536" y="1567"/>
              <a:ext cx="188" cy="292"/>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88131" name="Text Box 35"/>
            <p:cNvSpPr txBox="1">
              <a:spLocks noChangeArrowheads="1"/>
            </p:cNvSpPr>
            <p:nvPr/>
          </p:nvSpPr>
          <p:spPr bwMode="auto">
            <a:xfrm>
              <a:off x="3564" y="1008"/>
              <a:ext cx="226" cy="292"/>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88132" name="Text Box 36"/>
            <p:cNvSpPr txBox="1">
              <a:spLocks noChangeArrowheads="1"/>
            </p:cNvSpPr>
            <p:nvPr/>
          </p:nvSpPr>
          <p:spPr bwMode="auto">
            <a:xfrm>
              <a:off x="1921" y="576"/>
              <a:ext cx="191"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p>
          </p:txBody>
        </p:sp>
        <p:sp>
          <p:nvSpPr>
            <p:cNvPr id="388133" name="Text Box 37"/>
            <p:cNvSpPr txBox="1">
              <a:spLocks noChangeArrowheads="1"/>
            </p:cNvSpPr>
            <p:nvPr/>
          </p:nvSpPr>
          <p:spPr bwMode="auto">
            <a:xfrm>
              <a:off x="2257" y="1920"/>
              <a:ext cx="174" cy="253"/>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C</a:t>
              </a:r>
            </a:p>
          </p:txBody>
        </p:sp>
        <p:sp>
          <p:nvSpPr>
            <p:cNvPr id="388134" name="Text Box 38"/>
            <p:cNvSpPr txBox="1">
              <a:spLocks noChangeArrowheads="1"/>
            </p:cNvSpPr>
            <p:nvPr/>
          </p:nvSpPr>
          <p:spPr bwMode="auto">
            <a:xfrm>
              <a:off x="2257" y="2053"/>
              <a:ext cx="220" cy="292"/>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388135" name="Text Box 39"/>
            <p:cNvSpPr txBox="1">
              <a:spLocks noChangeArrowheads="1"/>
            </p:cNvSpPr>
            <p:nvPr/>
          </p:nvSpPr>
          <p:spPr bwMode="auto">
            <a:xfrm>
              <a:off x="3219" y="1548"/>
              <a:ext cx="440" cy="253"/>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0.01uF</a:t>
              </a:r>
            </a:p>
          </p:txBody>
        </p:sp>
        <p:sp>
          <p:nvSpPr>
            <p:cNvPr id="388136" name="Text Box 40"/>
            <p:cNvSpPr txBox="1">
              <a:spLocks noChangeArrowheads="1"/>
            </p:cNvSpPr>
            <p:nvPr/>
          </p:nvSpPr>
          <p:spPr bwMode="auto">
            <a:xfrm>
              <a:off x="2738" y="1793"/>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88137" name="Text Box 41"/>
            <p:cNvSpPr txBox="1">
              <a:spLocks noChangeArrowheads="1"/>
            </p:cNvSpPr>
            <p:nvPr/>
          </p:nvSpPr>
          <p:spPr bwMode="auto">
            <a:xfrm>
              <a:off x="2450" y="1696"/>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2</a:t>
              </a:r>
            </a:p>
          </p:txBody>
        </p:sp>
        <p:sp>
          <p:nvSpPr>
            <p:cNvPr id="388138" name="Text Box 42"/>
            <p:cNvSpPr txBox="1">
              <a:spLocks noChangeArrowheads="1"/>
            </p:cNvSpPr>
            <p:nvPr/>
          </p:nvSpPr>
          <p:spPr bwMode="auto">
            <a:xfrm>
              <a:off x="2978" y="1113"/>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3</a:t>
              </a:r>
            </a:p>
          </p:txBody>
        </p:sp>
        <p:sp>
          <p:nvSpPr>
            <p:cNvPr id="388139" name="Text Box 43"/>
            <p:cNvSpPr txBox="1">
              <a:spLocks noChangeArrowheads="1"/>
            </p:cNvSpPr>
            <p:nvPr/>
          </p:nvSpPr>
          <p:spPr bwMode="auto">
            <a:xfrm>
              <a:off x="2891" y="892"/>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4</a:t>
              </a:r>
            </a:p>
          </p:txBody>
        </p:sp>
        <p:sp>
          <p:nvSpPr>
            <p:cNvPr id="388140" name="Text Box 44"/>
            <p:cNvSpPr txBox="1">
              <a:spLocks noChangeArrowheads="1"/>
            </p:cNvSpPr>
            <p:nvPr/>
          </p:nvSpPr>
          <p:spPr bwMode="auto">
            <a:xfrm>
              <a:off x="2594" y="918"/>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8</a:t>
              </a:r>
            </a:p>
          </p:txBody>
        </p:sp>
        <p:sp>
          <p:nvSpPr>
            <p:cNvPr id="388141" name="Text Box 45"/>
            <p:cNvSpPr txBox="1">
              <a:spLocks noChangeArrowheads="1"/>
            </p:cNvSpPr>
            <p:nvPr/>
          </p:nvSpPr>
          <p:spPr bwMode="auto">
            <a:xfrm>
              <a:off x="2450" y="1113"/>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7</a:t>
              </a:r>
            </a:p>
          </p:txBody>
        </p:sp>
        <p:sp>
          <p:nvSpPr>
            <p:cNvPr id="388142" name="Text Box 46"/>
            <p:cNvSpPr txBox="1">
              <a:spLocks noChangeArrowheads="1"/>
            </p:cNvSpPr>
            <p:nvPr/>
          </p:nvSpPr>
          <p:spPr bwMode="auto">
            <a:xfrm>
              <a:off x="2450" y="1404"/>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6</a:t>
              </a:r>
            </a:p>
          </p:txBody>
        </p:sp>
        <p:sp>
          <p:nvSpPr>
            <p:cNvPr id="388143" name="Text Box 47"/>
            <p:cNvSpPr txBox="1">
              <a:spLocks noChangeArrowheads="1"/>
            </p:cNvSpPr>
            <p:nvPr/>
          </p:nvSpPr>
          <p:spPr bwMode="auto">
            <a:xfrm>
              <a:off x="2978" y="1696"/>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5</a:t>
              </a:r>
            </a:p>
          </p:txBody>
        </p:sp>
        <p:sp>
          <p:nvSpPr>
            <p:cNvPr id="388144" name="Rectangle 48"/>
            <p:cNvSpPr>
              <a:spLocks noChangeArrowheads="1"/>
            </p:cNvSpPr>
            <p:nvPr/>
          </p:nvSpPr>
          <p:spPr bwMode="auto">
            <a:xfrm>
              <a:off x="3363" y="799"/>
              <a:ext cx="86"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88145" name="Line 49"/>
            <p:cNvSpPr>
              <a:spLocks noChangeShapeType="1"/>
            </p:cNvSpPr>
            <p:nvPr/>
          </p:nvSpPr>
          <p:spPr bwMode="auto">
            <a:xfrm>
              <a:off x="3411" y="1086"/>
              <a:ext cx="0" cy="195"/>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88146" name="Line 50"/>
            <p:cNvSpPr>
              <a:spLocks noChangeShapeType="1"/>
            </p:cNvSpPr>
            <p:nvPr/>
          </p:nvSpPr>
          <p:spPr bwMode="auto">
            <a:xfrm>
              <a:off x="3411" y="600"/>
              <a:ext cx="0" cy="14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47" name="Line 51"/>
            <p:cNvSpPr>
              <a:spLocks noChangeShapeType="1"/>
            </p:cNvSpPr>
            <p:nvPr/>
          </p:nvSpPr>
          <p:spPr bwMode="auto">
            <a:xfrm flipH="1">
              <a:off x="2025" y="1281"/>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48" name="Line 52"/>
            <p:cNvSpPr>
              <a:spLocks noChangeShapeType="1"/>
            </p:cNvSpPr>
            <p:nvPr/>
          </p:nvSpPr>
          <p:spPr bwMode="auto">
            <a:xfrm flipV="1">
              <a:off x="2025" y="941"/>
              <a:ext cx="0" cy="34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8149" name="Line 53"/>
            <p:cNvSpPr>
              <a:spLocks noChangeShapeType="1"/>
            </p:cNvSpPr>
            <p:nvPr/>
          </p:nvSpPr>
          <p:spPr bwMode="auto">
            <a:xfrm>
              <a:off x="2025" y="941"/>
              <a:ext cx="144" cy="0"/>
            </a:xfrm>
            <a:prstGeom prst="line">
              <a:avLst/>
            </a:prstGeom>
            <a:noFill/>
            <a:ln w="38100">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8150" name="Oval 54"/>
            <p:cNvSpPr>
              <a:spLocks noChangeArrowheads="1"/>
            </p:cNvSpPr>
            <p:nvPr/>
          </p:nvSpPr>
          <p:spPr bwMode="auto">
            <a:xfrm>
              <a:off x="3387" y="436"/>
              <a:ext cx="121" cy="329"/>
            </a:xfrm>
            <a:prstGeom prst="ellipse">
              <a:avLst/>
            </a:prstGeom>
            <a:solidFill>
              <a:schemeClr val="tx1"/>
            </a:solidFill>
            <a:ln w="28575">
              <a:solidFill>
                <a:schemeClr val="tx1"/>
              </a:solidFill>
              <a:round/>
              <a:headEnd/>
              <a:tailEnd/>
            </a:ln>
            <a:effectLst/>
          </p:spPr>
          <p:txBody>
            <a:bodyPr wrap="none" lIns="90000" tIns="46800" rIns="90000" bIns="46800" anchor="ctr">
              <a:spAutoFit/>
            </a:bodyPr>
            <a:lstStyle/>
            <a:p>
              <a:endParaRPr lang="zh-CN" altLang="en-US"/>
            </a:p>
          </p:txBody>
        </p:sp>
        <p:sp>
          <p:nvSpPr>
            <p:cNvPr id="388151" name="Oval 55"/>
            <p:cNvSpPr>
              <a:spLocks noChangeArrowheads="1"/>
            </p:cNvSpPr>
            <p:nvPr/>
          </p:nvSpPr>
          <p:spPr bwMode="auto">
            <a:xfrm>
              <a:off x="3379" y="1116"/>
              <a:ext cx="121" cy="329"/>
            </a:xfrm>
            <a:prstGeom prst="ellipse">
              <a:avLst/>
            </a:prstGeom>
            <a:solidFill>
              <a:schemeClr val="tx1"/>
            </a:solidFill>
            <a:ln w="28575">
              <a:solidFill>
                <a:schemeClr val="tx1"/>
              </a:solidFill>
              <a:round/>
              <a:headEnd/>
              <a:tailEnd/>
            </a:ln>
            <a:effectLst/>
          </p:spPr>
          <p:txBody>
            <a:bodyPr wrap="none" lIns="90000" tIns="46800" rIns="90000" bIns="46800" anchor="ctr">
              <a:spAutoFit/>
            </a:bodyPr>
            <a:lstStyle/>
            <a:p>
              <a:endParaRPr lang="zh-CN" altLang="en-US"/>
            </a:p>
          </p:txBody>
        </p:sp>
      </p:grpSp>
      <p:sp>
        <p:nvSpPr>
          <p:cNvPr id="388152" name="Rectangle 56"/>
          <p:cNvSpPr>
            <a:spLocks noChangeArrowheads="1"/>
          </p:cNvSpPr>
          <p:nvPr/>
        </p:nvSpPr>
        <p:spPr bwMode="auto">
          <a:xfrm>
            <a:off x="10608734" y="6237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pSp>
        <p:nvGrpSpPr>
          <p:cNvPr id="3" name="Group 57"/>
          <p:cNvGrpSpPr>
            <a:grpSpLocks/>
          </p:cNvGrpSpPr>
          <p:nvPr/>
        </p:nvGrpSpPr>
        <p:grpSpPr bwMode="auto">
          <a:xfrm>
            <a:off x="3469217" y="3013076"/>
            <a:ext cx="1392766" cy="1308101"/>
            <a:chOff x="1656" y="1675"/>
            <a:chExt cx="658" cy="824"/>
          </a:xfrm>
        </p:grpSpPr>
        <p:sp>
          <p:nvSpPr>
            <p:cNvPr id="388154" name="Line 58"/>
            <p:cNvSpPr>
              <a:spLocks noChangeShapeType="1"/>
            </p:cNvSpPr>
            <p:nvPr/>
          </p:nvSpPr>
          <p:spPr bwMode="auto">
            <a:xfrm>
              <a:off x="1680" y="1840"/>
              <a:ext cx="0" cy="243"/>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sp>
          <p:nvSpPr>
            <p:cNvPr id="388155" name="Line 59"/>
            <p:cNvSpPr>
              <a:spLocks noChangeShapeType="1"/>
            </p:cNvSpPr>
            <p:nvPr/>
          </p:nvSpPr>
          <p:spPr bwMode="auto">
            <a:xfrm>
              <a:off x="1680" y="2083"/>
              <a:ext cx="193" cy="0"/>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sp>
          <p:nvSpPr>
            <p:cNvPr id="388156" name="Line 60"/>
            <p:cNvSpPr>
              <a:spLocks noChangeShapeType="1"/>
            </p:cNvSpPr>
            <p:nvPr/>
          </p:nvSpPr>
          <p:spPr bwMode="auto">
            <a:xfrm>
              <a:off x="1873" y="1937"/>
              <a:ext cx="0" cy="292"/>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sp>
          <p:nvSpPr>
            <p:cNvPr id="388157" name="Line 61"/>
            <p:cNvSpPr>
              <a:spLocks noChangeShapeType="1"/>
            </p:cNvSpPr>
            <p:nvPr/>
          </p:nvSpPr>
          <p:spPr bwMode="auto">
            <a:xfrm flipH="1">
              <a:off x="1873" y="1937"/>
              <a:ext cx="144" cy="146"/>
            </a:xfrm>
            <a:prstGeom prst="line">
              <a:avLst/>
            </a:prstGeom>
            <a:noFill/>
            <a:ln w="38100">
              <a:solidFill>
                <a:srgbClr val="0033CC"/>
              </a:solidFill>
              <a:round/>
              <a:headEnd/>
              <a:tailEnd type="triangle" w="med" len="med"/>
            </a:ln>
            <a:effectLst/>
          </p:spPr>
          <p:txBody>
            <a:bodyPr lIns="90000" tIns="46800" rIns="90000" bIns="46800">
              <a:spAutoFit/>
            </a:bodyPr>
            <a:lstStyle/>
            <a:p>
              <a:endParaRPr lang="zh-CN" altLang="en-US"/>
            </a:p>
          </p:txBody>
        </p:sp>
        <p:sp>
          <p:nvSpPr>
            <p:cNvPr id="388158" name="Line 62"/>
            <p:cNvSpPr>
              <a:spLocks noChangeShapeType="1"/>
            </p:cNvSpPr>
            <p:nvPr/>
          </p:nvSpPr>
          <p:spPr bwMode="auto">
            <a:xfrm>
              <a:off x="2017" y="1937"/>
              <a:ext cx="192" cy="0"/>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sp>
          <p:nvSpPr>
            <p:cNvPr id="388159" name="Line 63"/>
            <p:cNvSpPr>
              <a:spLocks noChangeShapeType="1"/>
            </p:cNvSpPr>
            <p:nvPr/>
          </p:nvSpPr>
          <p:spPr bwMode="auto">
            <a:xfrm>
              <a:off x="1873" y="2083"/>
              <a:ext cx="144" cy="146"/>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sp>
          <p:nvSpPr>
            <p:cNvPr id="388160" name="Line 64"/>
            <p:cNvSpPr>
              <a:spLocks noChangeShapeType="1"/>
            </p:cNvSpPr>
            <p:nvPr/>
          </p:nvSpPr>
          <p:spPr bwMode="auto">
            <a:xfrm>
              <a:off x="2017" y="2229"/>
              <a:ext cx="192" cy="0"/>
            </a:xfrm>
            <a:prstGeom prst="line">
              <a:avLst/>
            </a:prstGeom>
            <a:noFill/>
            <a:ln w="38100">
              <a:solidFill>
                <a:srgbClr val="0033CC"/>
              </a:solidFill>
              <a:round/>
              <a:headEnd/>
              <a:tailEnd/>
            </a:ln>
            <a:effectLst/>
          </p:spPr>
          <p:txBody>
            <a:bodyPr lIns="90000" tIns="46800" rIns="90000" bIns="46800">
              <a:spAutoFit/>
            </a:bodyPr>
            <a:lstStyle/>
            <a:p>
              <a:endParaRPr lang="zh-CN" altLang="en-US"/>
            </a:p>
          </p:txBody>
        </p:sp>
        <p:sp>
          <p:nvSpPr>
            <p:cNvPr id="388161" name="Oval 65"/>
            <p:cNvSpPr>
              <a:spLocks noChangeArrowheads="1"/>
            </p:cNvSpPr>
            <p:nvPr/>
          </p:nvSpPr>
          <p:spPr bwMode="auto">
            <a:xfrm>
              <a:off x="1656" y="1675"/>
              <a:ext cx="121" cy="329"/>
            </a:xfrm>
            <a:prstGeom prst="ellipse">
              <a:avLst/>
            </a:prstGeom>
            <a:solidFill>
              <a:schemeClr val="tx1"/>
            </a:solidFill>
            <a:ln w="28575">
              <a:solidFill>
                <a:srgbClr val="0033CC"/>
              </a:solidFill>
              <a:round/>
              <a:headEnd/>
              <a:tailEnd/>
            </a:ln>
            <a:effectLst/>
          </p:spPr>
          <p:txBody>
            <a:bodyPr wrap="none" lIns="90000" tIns="46800" rIns="90000" bIns="46800" anchor="ctr">
              <a:spAutoFit/>
            </a:bodyPr>
            <a:lstStyle/>
            <a:p>
              <a:endParaRPr lang="zh-CN" altLang="en-US"/>
            </a:p>
          </p:txBody>
        </p:sp>
        <p:sp>
          <p:nvSpPr>
            <p:cNvPr id="388162" name="Oval 66"/>
            <p:cNvSpPr>
              <a:spLocks noChangeArrowheads="1"/>
            </p:cNvSpPr>
            <p:nvPr/>
          </p:nvSpPr>
          <p:spPr bwMode="auto">
            <a:xfrm>
              <a:off x="2201" y="1772"/>
              <a:ext cx="48" cy="329"/>
            </a:xfrm>
            <a:prstGeom prst="ellipse">
              <a:avLst/>
            </a:prstGeom>
            <a:solidFill>
              <a:schemeClr val="tx1"/>
            </a:solidFill>
            <a:ln w="28575">
              <a:solidFill>
                <a:srgbClr val="0033CC"/>
              </a:solidFill>
              <a:round/>
              <a:headEnd/>
              <a:tailEnd/>
            </a:ln>
            <a:effectLst/>
          </p:spPr>
          <p:txBody>
            <a:bodyPr lIns="90000" tIns="46800" rIns="90000" bIns="46800" anchor="ctr">
              <a:spAutoFit/>
            </a:bodyPr>
            <a:lstStyle/>
            <a:p>
              <a:endParaRPr lang="zh-CN" altLang="en-US"/>
            </a:p>
          </p:txBody>
        </p:sp>
        <p:sp>
          <p:nvSpPr>
            <p:cNvPr id="388163" name="Oval 67"/>
            <p:cNvSpPr>
              <a:spLocks noChangeArrowheads="1"/>
            </p:cNvSpPr>
            <p:nvPr/>
          </p:nvSpPr>
          <p:spPr bwMode="auto">
            <a:xfrm>
              <a:off x="2193" y="2064"/>
              <a:ext cx="121" cy="329"/>
            </a:xfrm>
            <a:prstGeom prst="ellipse">
              <a:avLst/>
            </a:prstGeom>
            <a:solidFill>
              <a:schemeClr val="tx1"/>
            </a:solidFill>
            <a:ln w="28575">
              <a:solidFill>
                <a:srgbClr val="0033CC"/>
              </a:solidFill>
              <a:round/>
              <a:headEnd/>
              <a:tailEnd/>
            </a:ln>
            <a:effectLst/>
          </p:spPr>
          <p:txBody>
            <a:bodyPr wrap="none" lIns="90000" tIns="46800" rIns="90000" bIns="46800" anchor="ctr">
              <a:spAutoFit/>
            </a:bodyPr>
            <a:lstStyle/>
            <a:p>
              <a:endParaRPr lang="zh-CN" altLang="en-US"/>
            </a:p>
          </p:txBody>
        </p:sp>
        <p:sp>
          <p:nvSpPr>
            <p:cNvPr id="388164" name="Rectangle 68"/>
            <p:cNvSpPr>
              <a:spLocks noChangeArrowheads="1"/>
            </p:cNvSpPr>
            <p:nvPr/>
          </p:nvSpPr>
          <p:spPr bwMode="auto">
            <a:xfrm>
              <a:off x="1824" y="2246"/>
              <a:ext cx="167" cy="253"/>
            </a:xfrm>
            <a:prstGeom prst="rect">
              <a:avLst/>
            </a:prstGeom>
            <a:noFill/>
            <a:ln w="28575">
              <a:noFill/>
              <a:miter lim="800000"/>
              <a:headEnd/>
              <a:tailEnd/>
            </a:ln>
            <a:effectLst/>
          </p:spPr>
          <p:txBody>
            <a:bodyPr wrap="none" lIns="90000" tIns="46800" rIns="90000" bIns="46800">
              <a:spAutoFit/>
            </a:bodyPr>
            <a:lstStyle/>
            <a:p>
              <a:r>
                <a:rPr kumimoji="1" lang="en-US" altLang="zh-CN" sz="2000" b="1">
                  <a:solidFill>
                    <a:srgbClr val="CC3300"/>
                  </a:solidFill>
                  <a:latin typeface="Times New Roman" pitchFamily="18" charset="0"/>
                </a:rPr>
                <a:t>T</a:t>
              </a:r>
            </a:p>
          </p:txBody>
        </p:sp>
      </p:grpSp>
      <p:sp>
        <p:nvSpPr>
          <p:cNvPr id="388165" name="Rectangle 69"/>
          <p:cNvSpPr>
            <a:spLocks noChangeArrowheads="1"/>
          </p:cNvSpPr>
          <p:nvPr/>
        </p:nvSpPr>
        <p:spPr bwMode="auto">
          <a:xfrm>
            <a:off x="812800" y="5556250"/>
            <a:ext cx="11379200" cy="494624"/>
          </a:xfrm>
          <a:prstGeom prst="rect">
            <a:avLst/>
          </a:prstGeom>
          <a:noFill/>
          <a:ln w="28575">
            <a:noFill/>
            <a:miter lim="800000"/>
            <a:headEnd/>
            <a:tailEnd/>
          </a:ln>
          <a:effectLst/>
        </p:spPr>
        <p:txBody>
          <a:bodyPr lIns="90000" tIns="46800" rIns="90000" bIns="46800">
            <a:spAutoFit/>
          </a:bodyPr>
          <a:lstStyle/>
          <a:p>
            <a:r>
              <a:rPr kumimoji="1" lang="zh-CN" altLang="en-US" sz="2600" b="1">
                <a:latin typeface="Times New Roman" pitchFamily="18" charset="0"/>
              </a:rPr>
              <a:t>使</a:t>
            </a:r>
            <a:r>
              <a:rPr kumimoji="1" lang="en-US" altLang="zh-CN" sz="2600" b="1" i="1">
                <a:latin typeface="Monotype Corsiva" pitchFamily="66" charset="0"/>
              </a:rPr>
              <a:t>v</a:t>
            </a:r>
            <a:r>
              <a:rPr kumimoji="1" lang="en-US" altLang="zh-CN" sz="2600" b="1" baseline="-25000">
                <a:latin typeface="Times New Roman" pitchFamily="18" charset="0"/>
              </a:rPr>
              <a:t>C</a:t>
            </a:r>
            <a:r>
              <a:rPr kumimoji="1" lang="zh-CN" altLang="en-US" sz="2600" b="1">
                <a:latin typeface="Times New Roman" pitchFamily="18" charset="0"/>
              </a:rPr>
              <a:t>多了一个放电途径，当</a:t>
            </a:r>
            <a:r>
              <a:rPr kumimoji="1" lang="en-US" altLang="zh-CN" sz="2600" b="1" i="1">
                <a:latin typeface="Monotype Corsiva" pitchFamily="66" charset="0"/>
              </a:rPr>
              <a:t>v</a:t>
            </a:r>
            <a:r>
              <a:rPr kumimoji="1" lang="en-US" altLang="zh-CN" sz="2600" b="1" baseline="-25000">
                <a:latin typeface="Times New Roman" pitchFamily="18" charset="0"/>
              </a:rPr>
              <a:t>I</a:t>
            </a:r>
            <a:r>
              <a:rPr kumimoji="1" lang="zh-CN" altLang="en-US" sz="2600" b="1">
                <a:latin typeface="Times New Roman" pitchFamily="18" charset="0"/>
              </a:rPr>
              <a:t>为</a:t>
            </a:r>
            <a:r>
              <a:rPr kumimoji="1" lang="en-US" altLang="zh-CN" sz="2600" b="1">
                <a:latin typeface="Times New Roman" pitchFamily="18" charset="0"/>
              </a:rPr>
              <a:t>0</a:t>
            </a:r>
            <a:r>
              <a:rPr kumimoji="1" lang="zh-CN" altLang="en-US" sz="2600" b="1">
                <a:latin typeface="Times New Roman" pitchFamily="18" charset="0"/>
              </a:rPr>
              <a:t>时，</a:t>
            </a:r>
            <a:r>
              <a:rPr kumimoji="1" lang="en-US" altLang="zh-CN" sz="2600" b="1">
                <a:latin typeface="Times New Roman" pitchFamily="18" charset="0"/>
              </a:rPr>
              <a:t>T</a:t>
            </a:r>
            <a:r>
              <a:rPr kumimoji="1" lang="zh-CN" altLang="en-US" sz="2600" b="1">
                <a:latin typeface="Times New Roman" pitchFamily="18" charset="0"/>
              </a:rPr>
              <a:t>导通， </a:t>
            </a:r>
            <a:r>
              <a:rPr kumimoji="1" lang="en-US" altLang="zh-CN" sz="2600" b="1" i="1">
                <a:latin typeface="Monotype Corsiva" pitchFamily="66" charset="0"/>
              </a:rPr>
              <a:t>v</a:t>
            </a:r>
            <a:r>
              <a:rPr kumimoji="1" lang="en-US" altLang="zh-CN" sz="2600" b="1" baseline="-25000">
                <a:latin typeface="Times New Roman" pitchFamily="18" charset="0"/>
              </a:rPr>
              <a:t>C</a:t>
            </a:r>
            <a:r>
              <a:rPr kumimoji="1" lang="zh-CN" altLang="en-US" sz="2600" b="1">
                <a:latin typeface="Times New Roman" pitchFamily="18" charset="0"/>
              </a:rPr>
              <a:t>放电。</a:t>
            </a:r>
          </a:p>
        </p:txBody>
      </p:sp>
      <p:sp>
        <p:nvSpPr>
          <p:cNvPr id="388166" name="AutoShape 70"/>
          <p:cNvSpPr>
            <a:spLocks noChangeArrowheads="1"/>
          </p:cNvSpPr>
          <p:nvPr/>
        </p:nvSpPr>
        <p:spPr bwMode="auto">
          <a:xfrm>
            <a:off x="7721600" y="3783013"/>
            <a:ext cx="2844800" cy="1219200"/>
          </a:xfrm>
          <a:prstGeom prst="cloudCallout">
            <a:avLst>
              <a:gd name="adj1" fmla="val -79537"/>
              <a:gd name="adj2" fmla="val 48569"/>
            </a:avLst>
          </a:prstGeom>
          <a:noFill/>
          <a:ln w="31750">
            <a:solidFill>
              <a:srgbClr val="FF00FF"/>
            </a:solidFill>
            <a:round/>
            <a:headEnd/>
            <a:tailEnd/>
          </a:ln>
          <a:effectLst/>
        </p:spPr>
        <p:txBody>
          <a:bodyPr lIns="90000" tIns="46800" rIns="90000" bIns="46800"/>
          <a:lstStyle/>
          <a:p>
            <a:pPr algn="ctr"/>
            <a:r>
              <a:rPr kumimoji="1" lang="zh-CN" altLang="en-US" sz="2600" b="1">
                <a:solidFill>
                  <a:srgbClr val="993300"/>
                </a:solidFill>
                <a:latin typeface="Times New Roman" pitchFamily="18" charset="0"/>
              </a:rPr>
              <a:t>起什么</a:t>
            </a:r>
          </a:p>
          <a:p>
            <a:pPr algn="ctr"/>
            <a:r>
              <a:rPr kumimoji="1" lang="zh-CN" altLang="en-US" sz="2600" b="1">
                <a:solidFill>
                  <a:srgbClr val="993300"/>
                </a:solidFill>
                <a:latin typeface="Times New Roman" pitchFamily="18" charset="0"/>
              </a:rPr>
              <a:t>作用？</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388099"/>
                                        </p:tgtEl>
                                        <p:attrNameLst>
                                          <p:attrName>style.visibility</p:attrName>
                                        </p:attrNameLst>
                                      </p:cBhvr>
                                      <p:to>
                                        <p:strVal val="visible"/>
                                      </p:to>
                                    </p:set>
                                    <p:animEffect transition="in" filter="wipe(left)">
                                      <p:cBhvr>
                                        <p:cTn id="13" dur="500"/>
                                        <p:tgtEl>
                                          <p:spTgt spid="38809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388166"/>
                                        </p:tgtEl>
                                        <p:attrNameLst>
                                          <p:attrName>style.visibility</p:attrName>
                                        </p:attrNameLst>
                                      </p:cBhvr>
                                      <p:to>
                                        <p:strVal val="visible"/>
                                      </p:to>
                                    </p:set>
                                    <p:anim calcmode="lin" valueType="num">
                                      <p:cBhvr additive="base">
                                        <p:cTn id="18" dur="500" fill="hold"/>
                                        <p:tgtEl>
                                          <p:spTgt spid="388166"/>
                                        </p:tgtEl>
                                        <p:attrNameLst>
                                          <p:attrName>ppt_x</p:attrName>
                                        </p:attrNameLst>
                                      </p:cBhvr>
                                      <p:tavLst>
                                        <p:tav tm="0">
                                          <p:val>
                                            <p:strVal val="1+#ppt_w/2"/>
                                          </p:val>
                                        </p:tav>
                                        <p:tav tm="100000">
                                          <p:val>
                                            <p:strVal val="#ppt_x"/>
                                          </p:val>
                                        </p:tav>
                                      </p:tavLst>
                                    </p:anim>
                                    <p:anim calcmode="lin" valueType="num">
                                      <p:cBhvr additive="base">
                                        <p:cTn id="19" dur="500" fill="hold"/>
                                        <p:tgtEl>
                                          <p:spTgt spid="38816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388165"/>
                                        </p:tgtEl>
                                        <p:attrNameLst>
                                          <p:attrName>style.visibility</p:attrName>
                                        </p:attrNameLst>
                                      </p:cBhvr>
                                      <p:to>
                                        <p:strVal val="visible"/>
                                      </p:to>
                                    </p:set>
                                    <p:animEffect transition="in" filter="dissolve">
                                      <p:cBhvr>
                                        <p:cTn id="24" dur="500"/>
                                        <p:tgtEl>
                                          <p:spTgt spid="388165"/>
                                        </p:tgtEl>
                                      </p:cBhvr>
                                    </p:animEffect>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388152"/>
                                        </p:tgtEl>
                                        <p:attrNameLst>
                                          <p:attrName>style.visibility</p:attrName>
                                        </p:attrNameLst>
                                      </p:cBhvr>
                                      <p:to>
                                        <p:strVal val="visible"/>
                                      </p:to>
                                    </p:set>
                                    <p:anim calcmode="lin" valueType="num">
                                      <p:cBhvr additive="base">
                                        <p:cTn id="28" dur="500" fill="hold"/>
                                        <p:tgtEl>
                                          <p:spTgt spid="388152"/>
                                        </p:tgtEl>
                                        <p:attrNameLst>
                                          <p:attrName>ppt_x</p:attrName>
                                        </p:attrNameLst>
                                      </p:cBhvr>
                                      <p:tavLst>
                                        <p:tav tm="0">
                                          <p:val>
                                            <p:strVal val="#ppt_x"/>
                                          </p:val>
                                        </p:tav>
                                        <p:tav tm="100000">
                                          <p:val>
                                            <p:strVal val="#ppt_x"/>
                                          </p:val>
                                        </p:tav>
                                      </p:tavLst>
                                    </p:anim>
                                    <p:anim calcmode="lin" valueType="num">
                                      <p:cBhvr additive="base">
                                        <p:cTn id="29" dur="500" fill="hold"/>
                                        <p:tgtEl>
                                          <p:spTgt spid="3881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099" grpId="0" autoUpdateAnimBg="0"/>
      <p:bldP spid="388152" grpId="0" autoUpdateAnimBg="0"/>
      <p:bldP spid="388165" grpId="0" autoUpdateAnimBg="0"/>
      <p:bldP spid="388166" grpId="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灯片编号占位符 2"/>
          <p:cNvSpPr>
            <a:spLocks noGrp="1"/>
          </p:cNvSpPr>
          <p:nvPr>
            <p:ph type="sldNum" sz="quarter" idx="11"/>
          </p:nvPr>
        </p:nvSpPr>
        <p:spPr/>
        <p:txBody>
          <a:bodyPr/>
          <a:lstStyle/>
          <a:p>
            <a:fld id="{49C738A6-9A55-4E53-B546-AE974CA3E106}" type="slidenum">
              <a:rPr lang="en-US" altLang="zh-CN"/>
              <a:pPr/>
              <a:t>69</a:t>
            </a:fld>
            <a:endParaRPr lang="en-US" altLang="zh-CN"/>
          </a:p>
        </p:txBody>
      </p:sp>
      <p:sp>
        <p:nvSpPr>
          <p:cNvPr id="389122" name="Text Box 2"/>
          <p:cNvSpPr txBox="1">
            <a:spLocks noChangeArrowheads="1"/>
          </p:cNvSpPr>
          <p:nvPr/>
        </p:nvSpPr>
        <p:spPr bwMode="auto">
          <a:xfrm>
            <a:off x="239185" y="333375"/>
            <a:ext cx="3075516" cy="463846"/>
          </a:xfrm>
          <a:prstGeom prst="rect">
            <a:avLst/>
          </a:prstGeom>
          <a:noFill/>
          <a:ln w="28575">
            <a:noFill/>
            <a:miter lim="800000"/>
            <a:headEnd/>
            <a:tailEnd/>
          </a:ln>
          <a:effectLst/>
        </p:spPr>
        <p:txBody>
          <a:bodyPr lIns="90000" tIns="46800" rIns="90000" bIns="46800">
            <a:spAutoFit/>
          </a:bodyPr>
          <a:lstStyle/>
          <a:p>
            <a:r>
              <a:rPr kumimoji="1" lang="zh-CN" altLang="en-US" sz="2400" b="1">
                <a:solidFill>
                  <a:srgbClr val="0033CC"/>
                </a:solidFill>
                <a:latin typeface="Times New Roman" pitchFamily="18" charset="0"/>
              </a:rPr>
              <a:t>触发过程：</a:t>
            </a:r>
          </a:p>
        </p:txBody>
      </p:sp>
      <p:sp>
        <p:nvSpPr>
          <p:cNvPr id="389123" name="Text Box 3"/>
          <p:cNvSpPr txBox="1">
            <a:spLocks noChangeArrowheads="1"/>
          </p:cNvSpPr>
          <p:nvPr/>
        </p:nvSpPr>
        <p:spPr bwMode="auto">
          <a:xfrm>
            <a:off x="0" y="836614"/>
            <a:ext cx="5892800" cy="1448731"/>
          </a:xfrm>
          <a:prstGeom prst="rect">
            <a:avLst/>
          </a:prstGeom>
          <a:noFill/>
          <a:ln w="28575">
            <a:noFill/>
            <a:miter lim="800000"/>
            <a:headEnd/>
            <a:tailEnd/>
          </a:ln>
          <a:effectLst/>
        </p:spPr>
        <p:txBody>
          <a:bodyPr lIns="90000" tIns="46800" rIns="90000" bIns="46800">
            <a:spAutoFit/>
          </a:bodyPr>
          <a:lstStyle/>
          <a:p>
            <a:pPr marL="457200" indent="-457200">
              <a:buFontTx/>
              <a:buAutoNum type="arabicParenBoth"/>
            </a:pPr>
            <a:r>
              <a:rPr kumimoji="1" lang="zh-CN" altLang="en-US" sz="2200" b="1">
                <a:latin typeface="Times New Roman" pitchFamily="18" charset="0"/>
              </a:rPr>
              <a:t>触发脉冲</a:t>
            </a:r>
            <a:r>
              <a:rPr kumimoji="1" lang="en-US" altLang="zh-CN" sz="2200" b="1">
                <a:latin typeface="Monotype Corsiva" pitchFamily="66" charset="0"/>
              </a:rPr>
              <a:t>v</a:t>
            </a:r>
            <a:r>
              <a:rPr kumimoji="1" lang="en-US" altLang="zh-CN" sz="2200" b="1" baseline="-25000">
                <a:latin typeface="Times New Roman" pitchFamily="18" charset="0"/>
              </a:rPr>
              <a:t>I</a:t>
            </a:r>
            <a:r>
              <a:rPr kumimoji="1" lang="zh-CN" altLang="en-US" sz="2200" b="1">
                <a:latin typeface="Times New Roman" pitchFamily="18" charset="0"/>
              </a:rPr>
              <a:t>下跳变，进入暂稳态，</a:t>
            </a:r>
            <a:r>
              <a:rPr kumimoji="1" lang="en-US" altLang="zh-CN" sz="2200" b="1">
                <a:latin typeface="Times New Roman" pitchFamily="18" charset="0"/>
              </a:rPr>
              <a:t>T</a:t>
            </a:r>
            <a:r>
              <a:rPr kumimoji="1" lang="zh-CN" altLang="en-US" sz="2200" b="1">
                <a:latin typeface="Times New Roman" pitchFamily="18" charset="0"/>
              </a:rPr>
              <a:t>导通，</a:t>
            </a:r>
            <a:r>
              <a:rPr kumimoji="1" lang="en-US" altLang="zh-CN" sz="2200" b="1">
                <a:latin typeface="Times New Roman" pitchFamily="18" charset="0"/>
              </a:rPr>
              <a:t>C</a:t>
            </a:r>
            <a:r>
              <a:rPr kumimoji="1" lang="zh-CN" altLang="en-US" sz="2200" b="1">
                <a:latin typeface="Times New Roman" pitchFamily="18" charset="0"/>
              </a:rPr>
              <a:t>放电。</a:t>
            </a:r>
            <a:r>
              <a:rPr kumimoji="1" lang="en-US" altLang="zh-CN" sz="2200" b="1">
                <a:latin typeface="Times New Roman" pitchFamily="18" charset="0"/>
              </a:rPr>
              <a:t>S=0</a:t>
            </a:r>
            <a:r>
              <a:rPr kumimoji="1" lang="zh-CN" altLang="en-US" sz="2200" b="1">
                <a:latin typeface="Times New Roman" pitchFamily="18" charset="0"/>
              </a:rPr>
              <a:t>，</a:t>
            </a:r>
          </a:p>
          <a:p>
            <a:pPr marL="457200" indent="-457200"/>
            <a:r>
              <a:rPr kumimoji="1" lang="zh-CN" altLang="en-US" sz="2200" b="1">
                <a:latin typeface="Times New Roman" pitchFamily="18" charset="0"/>
              </a:rPr>
              <a:t>  此时</a:t>
            </a:r>
            <a:r>
              <a:rPr kumimoji="1" lang="en-US" altLang="zh-CN" sz="2200" b="1">
                <a:latin typeface="Times New Roman" pitchFamily="18" charset="0"/>
              </a:rPr>
              <a:t>R=1 </a:t>
            </a:r>
            <a:r>
              <a:rPr kumimoji="1" lang="en-US" altLang="zh-CN" sz="2200" b="1">
                <a:latin typeface="Times New Roman" pitchFamily="18" charset="0"/>
                <a:sym typeface="Wingdings" pitchFamily="2" charset="2"/>
              </a:rPr>
              <a:t> Q=1, </a:t>
            </a:r>
            <a:r>
              <a:rPr kumimoji="1" lang="en-US" altLang="zh-CN" sz="2200" b="1" i="1">
                <a:latin typeface="Monotype Corsiva" pitchFamily="66" charset="0"/>
              </a:rPr>
              <a:t>v</a:t>
            </a:r>
            <a:r>
              <a:rPr kumimoji="1" lang="en-US" altLang="zh-CN" sz="2200" b="1" baseline="-25000">
                <a:latin typeface="Times New Roman" pitchFamily="18" charset="0"/>
              </a:rPr>
              <a:t>O</a:t>
            </a:r>
            <a:r>
              <a:rPr kumimoji="1" lang="zh-CN" altLang="en-US" sz="2200" b="1">
                <a:latin typeface="Times New Roman" pitchFamily="18" charset="0"/>
                <a:sym typeface="Wingdings" pitchFamily="2" charset="2"/>
              </a:rPr>
              <a:t>跳变为高平，电路进入暂稳态；与此同时， </a:t>
            </a:r>
            <a:r>
              <a:rPr kumimoji="1" lang="en-US" altLang="zh-CN" sz="2200" b="1">
                <a:latin typeface="Times New Roman" pitchFamily="18" charset="0"/>
              </a:rPr>
              <a:t>T</a:t>
            </a:r>
            <a:r>
              <a:rPr kumimoji="1" lang="en-US" altLang="zh-CN" sz="2200" b="1" baseline="-25000">
                <a:latin typeface="Times New Roman" pitchFamily="18" charset="0"/>
              </a:rPr>
              <a:t>D</a:t>
            </a:r>
            <a:r>
              <a:rPr kumimoji="1" lang="zh-CN" altLang="en-US" sz="2200" b="1">
                <a:latin typeface="Times New Roman" pitchFamily="18" charset="0"/>
                <a:sym typeface="Wingdings" pitchFamily="2" charset="2"/>
              </a:rPr>
              <a:t>截止，</a:t>
            </a:r>
          </a:p>
        </p:txBody>
      </p:sp>
      <p:sp>
        <p:nvSpPr>
          <p:cNvPr id="389124" name="Rectangle 4"/>
          <p:cNvSpPr>
            <a:spLocks noChangeArrowheads="1"/>
          </p:cNvSpPr>
          <p:nvPr/>
        </p:nvSpPr>
        <p:spPr bwMode="auto">
          <a:xfrm>
            <a:off x="6400800" y="5943600"/>
            <a:ext cx="5359400"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993300"/>
                </a:solidFill>
                <a:latin typeface="Times New Roman" pitchFamily="18" charset="0"/>
              </a:rPr>
              <a:t>——</a:t>
            </a:r>
            <a:r>
              <a:rPr kumimoji="1" lang="zh-CN" altLang="en-US" sz="2400" b="1">
                <a:solidFill>
                  <a:srgbClr val="993300"/>
                </a:solidFill>
                <a:latin typeface="Times New Roman" pitchFamily="18" charset="0"/>
              </a:rPr>
              <a:t>可重复触发单稳触发器</a:t>
            </a:r>
          </a:p>
        </p:txBody>
      </p:sp>
      <p:grpSp>
        <p:nvGrpSpPr>
          <p:cNvPr id="2" name="Group 5"/>
          <p:cNvGrpSpPr>
            <a:grpSpLocks/>
          </p:cNvGrpSpPr>
          <p:nvPr/>
        </p:nvGrpSpPr>
        <p:grpSpPr bwMode="auto">
          <a:xfrm>
            <a:off x="6362700" y="908051"/>
            <a:ext cx="463551" cy="4652963"/>
            <a:chOff x="2832" y="432"/>
            <a:chExt cx="240" cy="2928"/>
          </a:xfrm>
        </p:grpSpPr>
        <p:sp>
          <p:nvSpPr>
            <p:cNvPr id="389126" name="Line 6"/>
            <p:cNvSpPr>
              <a:spLocks noChangeShapeType="1"/>
            </p:cNvSpPr>
            <p:nvPr/>
          </p:nvSpPr>
          <p:spPr bwMode="auto">
            <a:xfrm>
              <a:off x="2832" y="432"/>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9127" name="Line 7"/>
            <p:cNvSpPr>
              <a:spLocks noChangeShapeType="1"/>
            </p:cNvSpPr>
            <p:nvPr/>
          </p:nvSpPr>
          <p:spPr bwMode="auto">
            <a:xfrm>
              <a:off x="2832" y="3360"/>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9128" name="Line 8"/>
            <p:cNvSpPr>
              <a:spLocks noChangeShapeType="1"/>
            </p:cNvSpPr>
            <p:nvPr/>
          </p:nvSpPr>
          <p:spPr bwMode="auto">
            <a:xfrm>
              <a:off x="2832" y="1728"/>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89129" name="Line 9"/>
            <p:cNvSpPr>
              <a:spLocks noChangeShapeType="1"/>
            </p:cNvSpPr>
            <p:nvPr/>
          </p:nvSpPr>
          <p:spPr bwMode="auto">
            <a:xfrm>
              <a:off x="2832" y="2160"/>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grpSp>
        <p:nvGrpSpPr>
          <p:cNvPr id="3" name="Group 10"/>
          <p:cNvGrpSpPr>
            <a:grpSpLocks/>
          </p:cNvGrpSpPr>
          <p:nvPr/>
        </p:nvGrpSpPr>
        <p:grpSpPr bwMode="auto">
          <a:xfrm>
            <a:off x="6836834" y="912813"/>
            <a:ext cx="184151" cy="4724400"/>
            <a:chOff x="3072" y="432"/>
            <a:chExt cx="96" cy="2976"/>
          </a:xfrm>
        </p:grpSpPr>
        <p:sp>
          <p:nvSpPr>
            <p:cNvPr id="389131" name="Line 11"/>
            <p:cNvSpPr>
              <a:spLocks noChangeShapeType="1"/>
            </p:cNvSpPr>
            <p:nvPr/>
          </p:nvSpPr>
          <p:spPr bwMode="auto">
            <a:xfrm flipV="1">
              <a:off x="3168" y="43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nvGrpSpPr>
            <p:cNvPr id="4" name="Group 12"/>
            <p:cNvGrpSpPr>
              <a:grpSpLocks/>
            </p:cNvGrpSpPr>
            <p:nvPr/>
          </p:nvGrpSpPr>
          <p:grpSpPr bwMode="auto">
            <a:xfrm>
              <a:off x="3072" y="480"/>
              <a:ext cx="96" cy="2928"/>
              <a:chOff x="3072" y="480"/>
              <a:chExt cx="96" cy="2928"/>
            </a:xfrm>
          </p:grpSpPr>
          <p:grpSp>
            <p:nvGrpSpPr>
              <p:cNvPr id="5" name="Group 13"/>
              <p:cNvGrpSpPr>
                <a:grpSpLocks/>
              </p:cNvGrpSpPr>
              <p:nvPr/>
            </p:nvGrpSpPr>
            <p:grpSpPr bwMode="auto">
              <a:xfrm>
                <a:off x="3072" y="864"/>
                <a:ext cx="96" cy="2064"/>
                <a:chOff x="3072" y="864"/>
                <a:chExt cx="96" cy="2064"/>
              </a:xfrm>
            </p:grpSpPr>
            <p:sp>
              <p:nvSpPr>
                <p:cNvPr id="389134" name="Line 14"/>
                <p:cNvSpPr>
                  <a:spLocks noChangeShapeType="1"/>
                </p:cNvSpPr>
                <p:nvPr/>
              </p:nvSpPr>
              <p:spPr bwMode="auto">
                <a:xfrm>
                  <a:off x="3072" y="864"/>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35" name="Line 15"/>
                <p:cNvSpPr>
                  <a:spLocks noChangeShapeType="1"/>
                </p:cNvSpPr>
                <p:nvPr/>
              </p:nvSpPr>
              <p:spPr bwMode="auto">
                <a:xfrm>
                  <a:off x="3072" y="2928"/>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36" name="Line 16"/>
                <p:cNvSpPr>
                  <a:spLocks noChangeShapeType="1"/>
                </p:cNvSpPr>
                <p:nvPr/>
              </p:nvSpPr>
              <p:spPr bwMode="auto">
                <a:xfrm>
                  <a:off x="3072" y="1728"/>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37" name="Line 17"/>
                <p:cNvSpPr>
                  <a:spLocks noChangeShapeType="1"/>
                </p:cNvSpPr>
                <p:nvPr/>
              </p:nvSpPr>
              <p:spPr bwMode="auto">
                <a:xfrm>
                  <a:off x="3072" y="2160"/>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sp>
            <p:nvSpPr>
              <p:cNvPr id="389138" name="Line 18"/>
              <p:cNvSpPr>
                <a:spLocks noChangeShapeType="1"/>
              </p:cNvSpPr>
              <p:nvPr/>
            </p:nvSpPr>
            <p:spPr bwMode="auto">
              <a:xfrm>
                <a:off x="3168" y="480"/>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grpSp>
        <p:nvGrpSpPr>
          <p:cNvPr id="6" name="Group 19"/>
          <p:cNvGrpSpPr>
            <a:grpSpLocks/>
          </p:cNvGrpSpPr>
          <p:nvPr/>
        </p:nvGrpSpPr>
        <p:grpSpPr bwMode="auto">
          <a:xfrm>
            <a:off x="6836834" y="912813"/>
            <a:ext cx="99484" cy="4648200"/>
            <a:chOff x="3072" y="432"/>
            <a:chExt cx="0" cy="2928"/>
          </a:xfrm>
        </p:grpSpPr>
        <p:sp>
          <p:nvSpPr>
            <p:cNvPr id="389140" name="Line 20"/>
            <p:cNvSpPr>
              <a:spLocks noChangeShapeType="1"/>
            </p:cNvSpPr>
            <p:nvPr/>
          </p:nvSpPr>
          <p:spPr bwMode="auto">
            <a:xfrm>
              <a:off x="3072" y="43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41" name="Line 21"/>
            <p:cNvSpPr>
              <a:spLocks noChangeShapeType="1"/>
            </p:cNvSpPr>
            <p:nvPr/>
          </p:nvSpPr>
          <p:spPr bwMode="auto">
            <a:xfrm flipV="1">
              <a:off x="3072" y="2928"/>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42" name="Line 22"/>
            <p:cNvSpPr>
              <a:spLocks noChangeShapeType="1"/>
            </p:cNvSpPr>
            <p:nvPr/>
          </p:nvSpPr>
          <p:spPr bwMode="auto">
            <a:xfrm>
              <a:off x="3072" y="432"/>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7" name="Group 23"/>
          <p:cNvGrpSpPr>
            <a:grpSpLocks/>
          </p:cNvGrpSpPr>
          <p:nvPr/>
        </p:nvGrpSpPr>
        <p:grpSpPr bwMode="auto">
          <a:xfrm>
            <a:off x="6999817" y="908050"/>
            <a:ext cx="2360083" cy="4724400"/>
            <a:chOff x="3168" y="432"/>
            <a:chExt cx="1225" cy="2976"/>
          </a:xfrm>
        </p:grpSpPr>
        <p:grpSp>
          <p:nvGrpSpPr>
            <p:cNvPr id="8" name="Group 24"/>
            <p:cNvGrpSpPr>
              <a:grpSpLocks/>
            </p:cNvGrpSpPr>
            <p:nvPr/>
          </p:nvGrpSpPr>
          <p:grpSpPr bwMode="auto">
            <a:xfrm>
              <a:off x="3168" y="432"/>
              <a:ext cx="1225" cy="2496"/>
              <a:chOff x="3168" y="432"/>
              <a:chExt cx="1225" cy="2496"/>
            </a:xfrm>
          </p:grpSpPr>
          <p:sp>
            <p:nvSpPr>
              <p:cNvPr id="389145" name="Line 25"/>
              <p:cNvSpPr>
                <a:spLocks noChangeShapeType="1"/>
              </p:cNvSpPr>
              <p:nvPr/>
            </p:nvSpPr>
            <p:spPr bwMode="auto">
              <a:xfrm>
                <a:off x="3168" y="432"/>
                <a:ext cx="33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nvGrpSpPr>
              <p:cNvPr id="9" name="Group 26"/>
              <p:cNvGrpSpPr>
                <a:grpSpLocks/>
              </p:cNvGrpSpPr>
              <p:nvPr/>
            </p:nvGrpSpPr>
            <p:grpSpPr bwMode="auto">
              <a:xfrm>
                <a:off x="3168" y="1249"/>
                <a:ext cx="1225" cy="345"/>
                <a:chOff x="2832" y="1248"/>
                <a:chExt cx="1225" cy="379"/>
              </a:xfrm>
            </p:grpSpPr>
            <p:sp>
              <p:nvSpPr>
                <p:cNvPr id="389147" name="Freeform 27"/>
                <p:cNvSpPr>
                  <a:spLocks/>
                </p:cNvSpPr>
                <p:nvPr/>
              </p:nvSpPr>
              <p:spPr bwMode="auto">
                <a:xfrm>
                  <a:off x="2832" y="1248"/>
                  <a:ext cx="1225" cy="257"/>
                </a:xfrm>
                <a:custGeom>
                  <a:avLst/>
                  <a:gdLst/>
                  <a:ahLst/>
                  <a:cxnLst>
                    <a:cxn ang="0">
                      <a:pos x="0" y="549"/>
                    </a:cxn>
                    <a:cxn ang="0">
                      <a:pos x="1225" y="8"/>
                    </a:cxn>
                  </a:cxnLst>
                  <a:rect l="0" t="0" r="r" b="b"/>
                  <a:pathLst>
                    <a:path w="1225" h="549">
                      <a:moveTo>
                        <a:pt x="0" y="549"/>
                      </a:moveTo>
                      <a:cubicBezTo>
                        <a:pt x="48" y="376"/>
                        <a:pt x="148" y="0"/>
                        <a:pt x="1225" y="8"/>
                      </a:cubicBezTo>
                    </a:path>
                  </a:pathLst>
                </a:custGeom>
                <a:noFill/>
                <a:ln w="19050" cap="flat" cmpd="sng">
                  <a:solidFill>
                    <a:schemeClr val="tx1"/>
                  </a:solidFill>
                  <a:prstDash val="lgDash"/>
                  <a:round/>
                  <a:headEnd type="none" w="med" len="med"/>
                  <a:tailEnd type="none" w="med" len="med"/>
                </a:ln>
                <a:effectLst/>
              </p:spPr>
              <p:txBody>
                <a:bodyPr lIns="90000" tIns="46800" rIns="90000" bIns="46800">
                  <a:spAutoFit/>
                </a:bodyPr>
                <a:lstStyle/>
                <a:p>
                  <a:endParaRPr lang="zh-CN" altLang="en-US"/>
                </a:p>
              </p:txBody>
            </p:sp>
            <p:sp>
              <p:nvSpPr>
                <p:cNvPr id="389148" name="Freeform 28"/>
                <p:cNvSpPr>
                  <a:spLocks/>
                </p:cNvSpPr>
                <p:nvPr/>
              </p:nvSpPr>
              <p:spPr bwMode="auto">
                <a:xfrm>
                  <a:off x="2832" y="1370"/>
                  <a:ext cx="94" cy="257"/>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38100" cap="flat" cmpd="sng">
                  <a:solidFill>
                    <a:schemeClr val="tx1"/>
                  </a:solidFill>
                  <a:prstDash val="solid"/>
                  <a:round/>
                  <a:headEnd type="none" w="med" len="med"/>
                  <a:tailEnd type="none" w="med" len="med"/>
                </a:ln>
                <a:effectLst/>
              </p:spPr>
              <p:txBody>
                <a:bodyPr wrap="none" lIns="90000" tIns="46800" rIns="90000" bIns="46800">
                  <a:spAutoFit/>
                </a:bodyPr>
                <a:lstStyle/>
                <a:p>
                  <a:endParaRPr lang="zh-CN" altLang="en-US"/>
                </a:p>
              </p:txBody>
            </p:sp>
          </p:grpSp>
          <p:sp>
            <p:nvSpPr>
              <p:cNvPr id="389149" name="Line 29"/>
              <p:cNvSpPr>
                <a:spLocks noChangeShapeType="1"/>
              </p:cNvSpPr>
              <p:nvPr/>
            </p:nvSpPr>
            <p:spPr bwMode="auto">
              <a:xfrm>
                <a:off x="3168" y="2160"/>
                <a:ext cx="33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50" name="Line 30"/>
              <p:cNvSpPr>
                <a:spLocks noChangeShapeType="1"/>
              </p:cNvSpPr>
              <p:nvPr/>
            </p:nvSpPr>
            <p:spPr bwMode="auto">
              <a:xfrm>
                <a:off x="3168" y="2928"/>
                <a:ext cx="38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sp>
          <p:nvSpPr>
            <p:cNvPr id="389151" name="Line 31"/>
            <p:cNvSpPr>
              <a:spLocks noChangeShapeType="1"/>
            </p:cNvSpPr>
            <p:nvPr/>
          </p:nvSpPr>
          <p:spPr bwMode="auto">
            <a:xfrm>
              <a:off x="3504" y="432"/>
              <a:ext cx="0" cy="297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10" name="Group 32"/>
          <p:cNvGrpSpPr>
            <a:grpSpLocks/>
          </p:cNvGrpSpPr>
          <p:nvPr/>
        </p:nvGrpSpPr>
        <p:grpSpPr bwMode="auto">
          <a:xfrm>
            <a:off x="7683501" y="912813"/>
            <a:ext cx="99484" cy="4724400"/>
            <a:chOff x="3504" y="432"/>
            <a:chExt cx="48" cy="2976"/>
          </a:xfrm>
        </p:grpSpPr>
        <p:sp>
          <p:nvSpPr>
            <p:cNvPr id="389153" name="Line 33"/>
            <p:cNvSpPr>
              <a:spLocks noChangeShapeType="1"/>
            </p:cNvSpPr>
            <p:nvPr/>
          </p:nvSpPr>
          <p:spPr bwMode="auto">
            <a:xfrm>
              <a:off x="3504" y="2160"/>
              <a:ext cx="0" cy="38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nvGrpSpPr>
            <p:cNvPr id="11" name="Group 34"/>
            <p:cNvGrpSpPr>
              <a:grpSpLocks/>
            </p:cNvGrpSpPr>
            <p:nvPr/>
          </p:nvGrpSpPr>
          <p:grpSpPr bwMode="auto">
            <a:xfrm>
              <a:off x="3504" y="432"/>
              <a:ext cx="48" cy="2976"/>
              <a:chOff x="3504" y="432"/>
              <a:chExt cx="48" cy="2976"/>
            </a:xfrm>
          </p:grpSpPr>
          <p:sp>
            <p:nvSpPr>
              <p:cNvPr id="389155" name="Line 35"/>
              <p:cNvSpPr>
                <a:spLocks noChangeShapeType="1"/>
              </p:cNvSpPr>
              <p:nvPr/>
            </p:nvSpPr>
            <p:spPr bwMode="auto">
              <a:xfrm>
                <a:off x="3552" y="2928"/>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56" name="Line 36"/>
              <p:cNvSpPr>
                <a:spLocks noChangeShapeType="1"/>
              </p:cNvSpPr>
              <p:nvPr/>
            </p:nvSpPr>
            <p:spPr bwMode="auto">
              <a:xfrm>
                <a:off x="3552" y="432"/>
                <a:ext cx="0" cy="297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9157" name="Line 37"/>
              <p:cNvSpPr>
                <a:spLocks noChangeShapeType="1"/>
              </p:cNvSpPr>
              <p:nvPr/>
            </p:nvSpPr>
            <p:spPr bwMode="auto">
              <a:xfrm>
                <a:off x="3504" y="2544"/>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58" name="Line 38"/>
              <p:cNvSpPr>
                <a:spLocks noChangeShapeType="1"/>
              </p:cNvSpPr>
              <p:nvPr/>
            </p:nvSpPr>
            <p:spPr bwMode="auto">
              <a:xfrm flipV="1">
                <a:off x="3552" y="2160"/>
                <a:ext cx="0" cy="38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grpSp>
        <p:nvGrpSpPr>
          <p:cNvPr id="12" name="Group 39"/>
          <p:cNvGrpSpPr>
            <a:grpSpLocks/>
          </p:cNvGrpSpPr>
          <p:nvPr/>
        </p:nvGrpSpPr>
        <p:grpSpPr bwMode="auto">
          <a:xfrm>
            <a:off x="7662334" y="903289"/>
            <a:ext cx="793751" cy="4657725"/>
            <a:chOff x="3264" y="624"/>
            <a:chExt cx="384" cy="2928"/>
          </a:xfrm>
        </p:grpSpPr>
        <p:sp>
          <p:nvSpPr>
            <p:cNvPr id="389160" name="Line 40"/>
            <p:cNvSpPr>
              <a:spLocks noChangeShapeType="1"/>
            </p:cNvSpPr>
            <p:nvPr/>
          </p:nvSpPr>
          <p:spPr bwMode="auto">
            <a:xfrm>
              <a:off x="3264" y="624"/>
              <a:ext cx="38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nvGrpSpPr>
            <p:cNvPr id="13" name="Group 41"/>
            <p:cNvGrpSpPr>
              <a:grpSpLocks/>
            </p:cNvGrpSpPr>
            <p:nvPr/>
          </p:nvGrpSpPr>
          <p:grpSpPr bwMode="auto">
            <a:xfrm>
              <a:off x="3312" y="624"/>
              <a:ext cx="336" cy="2928"/>
              <a:chOff x="3312" y="624"/>
              <a:chExt cx="336" cy="2928"/>
            </a:xfrm>
          </p:grpSpPr>
          <p:sp>
            <p:nvSpPr>
              <p:cNvPr id="389162" name="Freeform 42"/>
              <p:cNvSpPr>
                <a:spLocks/>
              </p:cNvSpPr>
              <p:nvPr/>
            </p:nvSpPr>
            <p:spPr bwMode="auto">
              <a:xfrm>
                <a:off x="3314" y="1559"/>
                <a:ext cx="190" cy="234"/>
              </a:xfrm>
              <a:custGeom>
                <a:avLst/>
                <a:gdLst/>
                <a:ahLst/>
                <a:cxnLst>
                  <a:cxn ang="0">
                    <a:pos x="0" y="0"/>
                  </a:cxn>
                  <a:cxn ang="0">
                    <a:pos x="816" y="399"/>
                  </a:cxn>
                </a:cxnLst>
                <a:rect l="0" t="0" r="r" b="b"/>
                <a:pathLst>
                  <a:path w="816" h="399">
                    <a:moveTo>
                      <a:pt x="0" y="0"/>
                    </a:moveTo>
                    <a:cubicBezTo>
                      <a:pt x="48" y="90"/>
                      <a:pt x="105" y="336"/>
                      <a:pt x="816" y="399"/>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grpSp>
            <p:nvGrpSpPr>
              <p:cNvPr id="14" name="Group 43"/>
              <p:cNvGrpSpPr>
                <a:grpSpLocks/>
              </p:cNvGrpSpPr>
              <p:nvPr/>
            </p:nvGrpSpPr>
            <p:grpSpPr bwMode="auto">
              <a:xfrm>
                <a:off x="3312" y="624"/>
                <a:ext cx="336" cy="2928"/>
                <a:chOff x="3552" y="432"/>
                <a:chExt cx="336" cy="2928"/>
              </a:xfrm>
            </p:grpSpPr>
            <p:sp>
              <p:nvSpPr>
                <p:cNvPr id="389164" name="Line 44"/>
                <p:cNvSpPr>
                  <a:spLocks noChangeShapeType="1"/>
                </p:cNvSpPr>
                <p:nvPr/>
              </p:nvSpPr>
              <p:spPr bwMode="auto">
                <a:xfrm>
                  <a:off x="3552" y="3360"/>
                  <a:ext cx="33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165" name="Line 45"/>
                <p:cNvSpPr>
                  <a:spLocks noChangeShapeType="1"/>
                </p:cNvSpPr>
                <p:nvPr/>
              </p:nvSpPr>
              <p:spPr bwMode="auto">
                <a:xfrm>
                  <a:off x="3552" y="2160"/>
                  <a:ext cx="33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166" name="Line 46"/>
                <p:cNvSpPr>
                  <a:spLocks noChangeShapeType="1"/>
                </p:cNvSpPr>
                <p:nvPr/>
              </p:nvSpPr>
              <p:spPr bwMode="auto">
                <a:xfrm>
                  <a:off x="3744" y="1728"/>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167" name="Line 47"/>
                <p:cNvSpPr>
                  <a:spLocks noChangeShapeType="1"/>
                </p:cNvSpPr>
                <p:nvPr/>
              </p:nvSpPr>
              <p:spPr bwMode="auto">
                <a:xfrm>
                  <a:off x="3888" y="432"/>
                  <a:ext cx="0" cy="2928"/>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grpSp>
        </p:grpSp>
      </p:grpSp>
      <p:grpSp>
        <p:nvGrpSpPr>
          <p:cNvPr id="15" name="Group 48"/>
          <p:cNvGrpSpPr>
            <a:grpSpLocks/>
          </p:cNvGrpSpPr>
          <p:nvPr/>
        </p:nvGrpSpPr>
        <p:grpSpPr bwMode="auto">
          <a:xfrm>
            <a:off x="8494184" y="903288"/>
            <a:ext cx="0" cy="4646612"/>
            <a:chOff x="4059" y="754"/>
            <a:chExt cx="0" cy="2927"/>
          </a:xfrm>
        </p:grpSpPr>
        <p:sp>
          <p:nvSpPr>
            <p:cNvPr id="389169" name="Line 49"/>
            <p:cNvSpPr>
              <a:spLocks noChangeShapeType="1"/>
            </p:cNvSpPr>
            <p:nvPr/>
          </p:nvSpPr>
          <p:spPr bwMode="auto">
            <a:xfrm>
              <a:off x="4059" y="75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70" name="Line 50"/>
            <p:cNvSpPr>
              <a:spLocks noChangeShapeType="1"/>
            </p:cNvSpPr>
            <p:nvPr/>
          </p:nvSpPr>
          <p:spPr bwMode="auto">
            <a:xfrm flipV="1">
              <a:off x="4059" y="3249"/>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16" name="Group 51"/>
          <p:cNvGrpSpPr>
            <a:grpSpLocks/>
          </p:cNvGrpSpPr>
          <p:nvPr/>
        </p:nvGrpSpPr>
        <p:grpSpPr bwMode="auto">
          <a:xfrm>
            <a:off x="8699501" y="912813"/>
            <a:ext cx="370417" cy="4724400"/>
            <a:chOff x="3744" y="624"/>
            <a:chExt cx="192" cy="2976"/>
          </a:xfrm>
        </p:grpSpPr>
        <p:sp>
          <p:nvSpPr>
            <p:cNvPr id="389172" name="Line 52"/>
            <p:cNvSpPr>
              <a:spLocks noChangeShapeType="1"/>
            </p:cNvSpPr>
            <p:nvPr/>
          </p:nvSpPr>
          <p:spPr bwMode="auto">
            <a:xfrm>
              <a:off x="3744" y="624"/>
              <a:ext cx="19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173" name="Freeform 53"/>
            <p:cNvSpPr>
              <a:spLocks/>
            </p:cNvSpPr>
            <p:nvPr/>
          </p:nvSpPr>
          <p:spPr bwMode="auto">
            <a:xfrm>
              <a:off x="3744" y="1653"/>
              <a:ext cx="94" cy="234"/>
            </a:xfrm>
            <a:custGeom>
              <a:avLst/>
              <a:gdLst/>
              <a:ahLst/>
              <a:cxnLst>
                <a:cxn ang="0">
                  <a:pos x="0" y="267"/>
                </a:cxn>
                <a:cxn ang="0">
                  <a:pos x="190" y="0"/>
                </a:cxn>
              </a:cxnLst>
              <a:rect l="0" t="0" r="r" b="b"/>
              <a:pathLst>
                <a:path w="190" h="267">
                  <a:moveTo>
                    <a:pt x="0" y="267"/>
                  </a:moveTo>
                  <a:cubicBezTo>
                    <a:pt x="48" y="108"/>
                    <a:pt x="88" y="59"/>
                    <a:pt x="190" y="0"/>
                  </a:cubicBezTo>
                </a:path>
              </a:pathLst>
            </a:custGeom>
            <a:noFill/>
            <a:ln w="38100" cap="flat" cmpd="sng">
              <a:solidFill>
                <a:schemeClr val="tx1"/>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389174" name="Line 54"/>
            <p:cNvSpPr>
              <a:spLocks noChangeShapeType="1"/>
            </p:cNvSpPr>
            <p:nvPr/>
          </p:nvSpPr>
          <p:spPr bwMode="auto">
            <a:xfrm>
              <a:off x="3744" y="2352"/>
              <a:ext cx="19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175" name="Line 55"/>
            <p:cNvSpPr>
              <a:spLocks noChangeShapeType="1"/>
            </p:cNvSpPr>
            <p:nvPr/>
          </p:nvSpPr>
          <p:spPr bwMode="auto">
            <a:xfrm>
              <a:off x="3744" y="3120"/>
              <a:ext cx="19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176" name="Line 56"/>
            <p:cNvSpPr>
              <a:spLocks noChangeShapeType="1"/>
            </p:cNvSpPr>
            <p:nvPr/>
          </p:nvSpPr>
          <p:spPr bwMode="auto">
            <a:xfrm>
              <a:off x="3936" y="624"/>
              <a:ext cx="0" cy="297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nvGrpSpPr>
          <p:cNvPr id="17" name="Group 57"/>
          <p:cNvGrpSpPr>
            <a:grpSpLocks/>
          </p:cNvGrpSpPr>
          <p:nvPr/>
        </p:nvGrpSpPr>
        <p:grpSpPr bwMode="auto">
          <a:xfrm>
            <a:off x="8502651" y="903288"/>
            <a:ext cx="184149" cy="4724400"/>
            <a:chOff x="3072" y="432"/>
            <a:chExt cx="96" cy="2976"/>
          </a:xfrm>
        </p:grpSpPr>
        <p:sp>
          <p:nvSpPr>
            <p:cNvPr id="389178" name="Line 58"/>
            <p:cNvSpPr>
              <a:spLocks noChangeShapeType="1"/>
            </p:cNvSpPr>
            <p:nvPr/>
          </p:nvSpPr>
          <p:spPr bwMode="auto">
            <a:xfrm flipV="1">
              <a:off x="3168" y="432"/>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nvGrpSpPr>
            <p:cNvPr id="18" name="Group 59"/>
            <p:cNvGrpSpPr>
              <a:grpSpLocks/>
            </p:cNvGrpSpPr>
            <p:nvPr/>
          </p:nvGrpSpPr>
          <p:grpSpPr bwMode="auto">
            <a:xfrm>
              <a:off x="3072" y="480"/>
              <a:ext cx="96" cy="2928"/>
              <a:chOff x="3072" y="480"/>
              <a:chExt cx="96" cy="2928"/>
            </a:xfrm>
          </p:grpSpPr>
          <p:grpSp>
            <p:nvGrpSpPr>
              <p:cNvPr id="19" name="Group 60"/>
              <p:cNvGrpSpPr>
                <a:grpSpLocks/>
              </p:cNvGrpSpPr>
              <p:nvPr/>
            </p:nvGrpSpPr>
            <p:grpSpPr bwMode="auto">
              <a:xfrm>
                <a:off x="3072" y="864"/>
                <a:ext cx="96" cy="2064"/>
                <a:chOff x="3072" y="864"/>
                <a:chExt cx="96" cy="2064"/>
              </a:xfrm>
            </p:grpSpPr>
            <p:sp>
              <p:nvSpPr>
                <p:cNvPr id="389181" name="Line 61"/>
                <p:cNvSpPr>
                  <a:spLocks noChangeShapeType="1"/>
                </p:cNvSpPr>
                <p:nvPr/>
              </p:nvSpPr>
              <p:spPr bwMode="auto">
                <a:xfrm>
                  <a:off x="3072" y="864"/>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82" name="Line 62"/>
                <p:cNvSpPr>
                  <a:spLocks noChangeShapeType="1"/>
                </p:cNvSpPr>
                <p:nvPr/>
              </p:nvSpPr>
              <p:spPr bwMode="auto">
                <a:xfrm>
                  <a:off x="3072" y="2928"/>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83" name="Line 63"/>
                <p:cNvSpPr>
                  <a:spLocks noChangeShapeType="1"/>
                </p:cNvSpPr>
                <p:nvPr/>
              </p:nvSpPr>
              <p:spPr bwMode="auto">
                <a:xfrm>
                  <a:off x="3072" y="1728"/>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84" name="Line 64"/>
                <p:cNvSpPr>
                  <a:spLocks noChangeShapeType="1"/>
                </p:cNvSpPr>
                <p:nvPr/>
              </p:nvSpPr>
              <p:spPr bwMode="auto">
                <a:xfrm>
                  <a:off x="3072" y="2160"/>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sp>
            <p:nvSpPr>
              <p:cNvPr id="389185" name="Line 65"/>
              <p:cNvSpPr>
                <a:spLocks noChangeShapeType="1"/>
              </p:cNvSpPr>
              <p:nvPr/>
            </p:nvSpPr>
            <p:spPr bwMode="auto">
              <a:xfrm>
                <a:off x="3168" y="480"/>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grpSp>
      </p:grpSp>
      <p:grpSp>
        <p:nvGrpSpPr>
          <p:cNvPr id="20" name="Group 66"/>
          <p:cNvGrpSpPr>
            <a:grpSpLocks/>
          </p:cNvGrpSpPr>
          <p:nvPr/>
        </p:nvGrpSpPr>
        <p:grpSpPr bwMode="auto">
          <a:xfrm>
            <a:off x="9065685" y="912813"/>
            <a:ext cx="190500" cy="4724400"/>
            <a:chOff x="3933" y="624"/>
            <a:chExt cx="99" cy="2976"/>
          </a:xfrm>
        </p:grpSpPr>
        <p:sp>
          <p:nvSpPr>
            <p:cNvPr id="389187" name="Line 67"/>
            <p:cNvSpPr>
              <a:spLocks noChangeShapeType="1"/>
            </p:cNvSpPr>
            <p:nvPr/>
          </p:nvSpPr>
          <p:spPr bwMode="auto">
            <a:xfrm>
              <a:off x="3936" y="62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88" name="Line 68"/>
            <p:cNvSpPr>
              <a:spLocks noChangeShapeType="1"/>
            </p:cNvSpPr>
            <p:nvPr/>
          </p:nvSpPr>
          <p:spPr bwMode="auto">
            <a:xfrm flipV="1">
              <a:off x="4032" y="62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89" name="Line 69"/>
            <p:cNvSpPr>
              <a:spLocks noChangeShapeType="1"/>
            </p:cNvSpPr>
            <p:nvPr/>
          </p:nvSpPr>
          <p:spPr bwMode="auto">
            <a:xfrm>
              <a:off x="3936" y="105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90" name="Line 70"/>
            <p:cNvSpPr>
              <a:spLocks noChangeShapeType="1"/>
            </p:cNvSpPr>
            <p:nvPr/>
          </p:nvSpPr>
          <p:spPr bwMode="auto">
            <a:xfrm>
              <a:off x="4032" y="672"/>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9191" name="Freeform 71"/>
            <p:cNvSpPr>
              <a:spLocks/>
            </p:cNvSpPr>
            <p:nvPr/>
          </p:nvSpPr>
          <p:spPr bwMode="auto">
            <a:xfrm>
              <a:off x="3933" y="1650"/>
              <a:ext cx="99" cy="234"/>
            </a:xfrm>
            <a:custGeom>
              <a:avLst/>
              <a:gdLst/>
              <a:ahLst/>
              <a:cxnLst>
                <a:cxn ang="0">
                  <a:pos x="0" y="0"/>
                </a:cxn>
                <a:cxn ang="0">
                  <a:pos x="99" y="270"/>
                </a:cxn>
              </a:cxnLst>
              <a:rect l="0" t="0" r="r" b="b"/>
              <a:pathLst>
                <a:path w="99" h="270">
                  <a:moveTo>
                    <a:pt x="0" y="0"/>
                  </a:moveTo>
                  <a:cubicBezTo>
                    <a:pt x="6" y="54"/>
                    <a:pt x="15" y="232"/>
                    <a:pt x="99" y="270"/>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sp>
          <p:nvSpPr>
            <p:cNvPr id="389192" name="Line 72"/>
            <p:cNvSpPr>
              <a:spLocks noChangeShapeType="1"/>
            </p:cNvSpPr>
            <p:nvPr/>
          </p:nvSpPr>
          <p:spPr bwMode="auto">
            <a:xfrm>
              <a:off x="3936" y="235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193" name="Line 73"/>
            <p:cNvSpPr>
              <a:spLocks noChangeShapeType="1"/>
            </p:cNvSpPr>
            <p:nvPr/>
          </p:nvSpPr>
          <p:spPr bwMode="auto">
            <a:xfrm>
              <a:off x="3936" y="3120"/>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21" name="Group 74"/>
          <p:cNvGrpSpPr>
            <a:grpSpLocks/>
          </p:cNvGrpSpPr>
          <p:nvPr/>
        </p:nvGrpSpPr>
        <p:grpSpPr bwMode="auto">
          <a:xfrm>
            <a:off x="9249834" y="912813"/>
            <a:ext cx="277284" cy="3962400"/>
            <a:chOff x="4032" y="624"/>
            <a:chExt cx="144" cy="2496"/>
          </a:xfrm>
        </p:grpSpPr>
        <p:sp>
          <p:nvSpPr>
            <p:cNvPr id="389195" name="Line 75"/>
            <p:cNvSpPr>
              <a:spLocks noChangeShapeType="1"/>
            </p:cNvSpPr>
            <p:nvPr/>
          </p:nvSpPr>
          <p:spPr bwMode="auto">
            <a:xfrm>
              <a:off x="4032" y="624"/>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196" name="Freeform 76"/>
            <p:cNvSpPr>
              <a:spLocks/>
            </p:cNvSpPr>
            <p:nvPr/>
          </p:nvSpPr>
          <p:spPr bwMode="auto">
            <a:xfrm>
              <a:off x="4032" y="1680"/>
              <a:ext cx="94" cy="234"/>
            </a:xfrm>
            <a:custGeom>
              <a:avLst/>
              <a:gdLst/>
              <a:ahLst/>
              <a:cxnLst>
                <a:cxn ang="0">
                  <a:pos x="0" y="240"/>
                </a:cxn>
                <a:cxn ang="0">
                  <a:pos x="144" y="0"/>
                </a:cxn>
              </a:cxnLst>
              <a:rect l="0" t="0" r="r" b="b"/>
              <a:pathLst>
                <a:path w="144" h="240">
                  <a:moveTo>
                    <a:pt x="0" y="240"/>
                  </a:moveTo>
                  <a:cubicBezTo>
                    <a:pt x="48" y="81"/>
                    <a:pt x="60" y="69"/>
                    <a:pt x="144" y="0"/>
                  </a:cubicBezTo>
                </a:path>
              </a:pathLst>
            </a:custGeom>
            <a:noFill/>
            <a:ln w="38100" cap="flat" cmpd="sng">
              <a:solidFill>
                <a:schemeClr val="tx1"/>
              </a:solidFill>
              <a:prstDash val="solid"/>
              <a:round/>
              <a:headEnd type="none" w="med" len="med"/>
              <a:tailEnd type="none" w="med" len="med"/>
            </a:ln>
            <a:effectLst/>
          </p:spPr>
          <p:txBody>
            <a:bodyPr wrap="none" lIns="90000" tIns="46800" rIns="90000" bIns="46800">
              <a:spAutoFit/>
            </a:bodyPr>
            <a:lstStyle/>
            <a:p>
              <a:endParaRPr lang="zh-CN" altLang="en-US"/>
            </a:p>
          </p:txBody>
        </p:sp>
        <p:sp>
          <p:nvSpPr>
            <p:cNvPr id="389197" name="Line 77"/>
            <p:cNvSpPr>
              <a:spLocks noChangeShapeType="1"/>
            </p:cNvSpPr>
            <p:nvPr/>
          </p:nvSpPr>
          <p:spPr bwMode="auto">
            <a:xfrm>
              <a:off x="4032" y="2352"/>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198" name="Line 78"/>
            <p:cNvSpPr>
              <a:spLocks noChangeShapeType="1"/>
            </p:cNvSpPr>
            <p:nvPr/>
          </p:nvSpPr>
          <p:spPr bwMode="auto">
            <a:xfrm>
              <a:off x="4032" y="3120"/>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grpSp>
        <p:nvGrpSpPr>
          <p:cNvPr id="22" name="Group 79"/>
          <p:cNvGrpSpPr>
            <a:grpSpLocks/>
          </p:cNvGrpSpPr>
          <p:nvPr/>
        </p:nvGrpSpPr>
        <p:grpSpPr bwMode="auto">
          <a:xfrm>
            <a:off x="9546167" y="912813"/>
            <a:ext cx="277284" cy="4724400"/>
            <a:chOff x="4176" y="624"/>
            <a:chExt cx="144" cy="2976"/>
          </a:xfrm>
        </p:grpSpPr>
        <p:sp>
          <p:nvSpPr>
            <p:cNvPr id="389200" name="Line 80"/>
            <p:cNvSpPr>
              <a:spLocks noChangeShapeType="1"/>
            </p:cNvSpPr>
            <p:nvPr/>
          </p:nvSpPr>
          <p:spPr bwMode="auto">
            <a:xfrm>
              <a:off x="4176" y="62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01" name="Line 81"/>
            <p:cNvSpPr>
              <a:spLocks noChangeShapeType="1"/>
            </p:cNvSpPr>
            <p:nvPr/>
          </p:nvSpPr>
          <p:spPr bwMode="auto">
            <a:xfrm>
              <a:off x="4176" y="1056"/>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02" name="Line 82"/>
            <p:cNvSpPr>
              <a:spLocks noChangeShapeType="1"/>
            </p:cNvSpPr>
            <p:nvPr/>
          </p:nvSpPr>
          <p:spPr bwMode="auto">
            <a:xfrm flipV="1">
              <a:off x="4320" y="62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03" name="Line 83"/>
            <p:cNvSpPr>
              <a:spLocks noChangeShapeType="1"/>
            </p:cNvSpPr>
            <p:nvPr/>
          </p:nvSpPr>
          <p:spPr bwMode="auto">
            <a:xfrm>
              <a:off x="4176" y="672"/>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9204" name="Line 84"/>
            <p:cNvSpPr>
              <a:spLocks noChangeShapeType="1"/>
            </p:cNvSpPr>
            <p:nvPr/>
          </p:nvSpPr>
          <p:spPr bwMode="auto">
            <a:xfrm>
              <a:off x="4320" y="672"/>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9205" name="Freeform 85"/>
            <p:cNvSpPr>
              <a:spLocks/>
            </p:cNvSpPr>
            <p:nvPr/>
          </p:nvSpPr>
          <p:spPr bwMode="auto">
            <a:xfrm>
              <a:off x="4176" y="1680"/>
              <a:ext cx="144" cy="234"/>
            </a:xfrm>
            <a:custGeom>
              <a:avLst/>
              <a:gdLst/>
              <a:ahLst/>
              <a:cxnLst>
                <a:cxn ang="0">
                  <a:pos x="0" y="0"/>
                </a:cxn>
                <a:cxn ang="0">
                  <a:pos x="144" y="249"/>
                </a:cxn>
              </a:cxnLst>
              <a:rect l="0" t="0" r="r" b="b"/>
              <a:pathLst>
                <a:path w="144" h="255">
                  <a:moveTo>
                    <a:pt x="0" y="0"/>
                  </a:moveTo>
                  <a:cubicBezTo>
                    <a:pt x="6" y="48"/>
                    <a:pt x="24" y="255"/>
                    <a:pt x="144" y="249"/>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sp>
          <p:nvSpPr>
            <p:cNvPr id="389206" name="Line 86"/>
            <p:cNvSpPr>
              <a:spLocks noChangeShapeType="1"/>
            </p:cNvSpPr>
            <p:nvPr/>
          </p:nvSpPr>
          <p:spPr bwMode="auto">
            <a:xfrm>
              <a:off x="4176" y="2352"/>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207" name="Line 87"/>
            <p:cNvSpPr>
              <a:spLocks noChangeShapeType="1"/>
            </p:cNvSpPr>
            <p:nvPr/>
          </p:nvSpPr>
          <p:spPr bwMode="auto">
            <a:xfrm>
              <a:off x="4176" y="3120"/>
              <a:ext cx="14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grpSp>
        <p:nvGrpSpPr>
          <p:cNvPr id="23" name="Group 88"/>
          <p:cNvGrpSpPr>
            <a:grpSpLocks/>
          </p:cNvGrpSpPr>
          <p:nvPr/>
        </p:nvGrpSpPr>
        <p:grpSpPr bwMode="auto">
          <a:xfrm>
            <a:off x="9850967" y="912813"/>
            <a:ext cx="554567" cy="3962400"/>
            <a:chOff x="4320" y="624"/>
            <a:chExt cx="288" cy="2496"/>
          </a:xfrm>
        </p:grpSpPr>
        <p:sp>
          <p:nvSpPr>
            <p:cNvPr id="389209" name="Line 89"/>
            <p:cNvSpPr>
              <a:spLocks noChangeShapeType="1"/>
            </p:cNvSpPr>
            <p:nvPr/>
          </p:nvSpPr>
          <p:spPr bwMode="auto">
            <a:xfrm>
              <a:off x="4320" y="624"/>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10" name="Freeform 90"/>
            <p:cNvSpPr>
              <a:spLocks/>
            </p:cNvSpPr>
            <p:nvPr/>
          </p:nvSpPr>
          <p:spPr bwMode="auto">
            <a:xfrm>
              <a:off x="4320" y="1611"/>
              <a:ext cx="285" cy="234"/>
            </a:xfrm>
            <a:custGeom>
              <a:avLst/>
              <a:gdLst/>
              <a:ahLst/>
              <a:cxnLst>
                <a:cxn ang="0">
                  <a:pos x="0" y="321"/>
                </a:cxn>
                <a:cxn ang="0">
                  <a:pos x="285" y="0"/>
                </a:cxn>
              </a:cxnLst>
              <a:rect l="0" t="0" r="r" b="b"/>
              <a:pathLst>
                <a:path w="285" h="321">
                  <a:moveTo>
                    <a:pt x="0" y="321"/>
                  </a:moveTo>
                  <a:cubicBezTo>
                    <a:pt x="48" y="164"/>
                    <a:pt x="141" y="53"/>
                    <a:pt x="285" y="0"/>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sp>
          <p:nvSpPr>
            <p:cNvPr id="389211" name="Line 91"/>
            <p:cNvSpPr>
              <a:spLocks noChangeShapeType="1"/>
            </p:cNvSpPr>
            <p:nvPr/>
          </p:nvSpPr>
          <p:spPr bwMode="auto">
            <a:xfrm>
              <a:off x="4320" y="2352"/>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212" name="Line 92"/>
            <p:cNvSpPr>
              <a:spLocks noChangeShapeType="1"/>
            </p:cNvSpPr>
            <p:nvPr/>
          </p:nvSpPr>
          <p:spPr bwMode="auto">
            <a:xfrm>
              <a:off x="4320" y="3120"/>
              <a:ext cx="288"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grpSp>
        <p:nvGrpSpPr>
          <p:cNvPr id="24" name="Group 93"/>
          <p:cNvGrpSpPr>
            <a:grpSpLocks/>
          </p:cNvGrpSpPr>
          <p:nvPr/>
        </p:nvGrpSpPr>
        <p:grpSpPr bwMode="auto">
          <a:xfrm>
            <a:off x="10409767" y="912813"/>
            <a:ext cx="184151" cy="4724400"/>
            <a:chOff x="4608" y="624"/>
            <a:chExt cx="96" cy="2976"/>
          </a:xfrm>
        </p:grpSpPr>
        <p:sp>
          <p:nvSpPr>
            <p:cNvPr id="389214" name="Line 94"/>
            <p:cNvSpPr>
              <a:spLocks noChangeShapeType="1"/>
            </p:cNvSpPr>
            <p:nvPr/>
          </p:nvSpPr>
          <p:spPr bwMode="auto">
            <a:xfrm>
              <a:off x="4608" y="62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15" name="Line 95"/>
            <p:cNvSpPr>
              <a:spLocks noChangeShapeType="1"/>
            </p:cNvSpPr>
            <p:nvPr/>
          </p:nvSpPr>
          <p:spPr bwMode="auto">
            <a:xfrm>
              <a:off x="4608" y="1056"/>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16" name="Line 96"/>
            <p:cNvSpPr>
              <a:spLocks noChangeShapeType="1"/>
            </p:cNvSpPr>
            <p:nvPr/>
          </p:nvSpPr>
          <p:spPr bwMode="auto">
            <a:xfrm>
              <a:off x="4704" y="624"/>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17" name="Line 97"/>
            <p:cNvSpPr>
              <a:spLocks noChangeShapeType="1"/>
            </p:cNvSpPr>
            <p:nvPr/>
          </p:nvSpPr>
          <p:spPr bwMode="auto">
            <a:xfrm>
              <a:off x="4608" y="672"/>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9218" name="Line 98"/>
            <p:cNvSpPr>
              <a:spLocks noChangeShapeType="1"/>
            </p:cNvSpPr>
            <p:nvPr/>
          </p:nvSpPr>
          <p:spPr bwMode="auto">
            <a:xfrm>
              <a:off x="4704" y="672"/>
              <a:ext cx="0" cy="2928"/>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9219" name="Freeform 99"/>
            <p:cNvSpPr>
              <a:spLocks/>
            </p:cNvSpPr>
            <p:nvPr/>
          </p:nvSpPr>
          <p:spPr bwMode="auto">
            <a:xfrm>
              <a:off x="4611" y="1611"/>
              <a:ext cx="93" cy="234"/>
            </a:xfrm>
            <a:custGeom>
              <a:avLst/>
              <a:gdLst/>
              <a:ahLst/>
              <a:cxnLst>
                <a:cxn ang="0">
                  <a:pos x="0" y="0"/>
                </a:cxn>
                <a:cxn ang="0">
                  <a:pos x="93" y="309"/>
                </a:cxn>
              </a:cxnLst>
              <a:rect l="0" t="0" r="r" b="b"/>
              <a:pathLst>
                <a:path w="93" h="309">
                  <a:moveTo>
                    <a:pt x="0" y="0"/>
                  </a:moveTo>
                  <a:cubicBezTo>
                    <a:pt x="6" y="65"/>
                    <a:pt x="9" y="264"/>
                    <a:pt x="93" y="309"/>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sp>
          <p:nvSpPr>
            <p:cNvPr id="389220" name="Line 100"/>
            <p:cNvSpPr>
              <a:spLocks noChangeShapeType="1"/>
            </p:cNvSpPr>
            <p:nvPr/>
          </p:nvSpPr>
          <p:spPr bwMode="auto">
            <a:xfrm>
              <a:off x="4608" y="2352"/>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21" name="Line 101"/>
            <p:cNvSpPr>
              <a:spLocks noChangeShapeType="1"/>
            </p:cNvSpPr>
            <p:nvPr/>
          </p:nvSpPr>
          <p:spPr bwMode="auto">
            <a:xfrm>
              <a:off x="4608" y="3120"/>
              <a:ext cx="96"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grpSp>
        <p:nvGrpSpPr>
          <p:cNvPr id="25" name="Group 102"/>
          <p:cNvGrpSpPr>
            <a:grpSpLocks/>
          </p:cNvGrpSpPr>
          <p:nvPr/>
        </p:nvGrpSpPr>
        <p:grpSpPr bwMode="auto">
          <a:xfrm>
            <a:off x="10612967" y="912813"/>
            <a:ext cx="1295400" cy="3962400"/>
            <a:chOff x="4704" y="624"/>
            <a:chExt cx="672" cy="2496"/>
          </a:xfrm>
        </p:grpSpPr>
        <p:sp>
          <p:nvSpPr>
            <p:cNvPr id="389223" name="Line 103"/>
            <p:cNvSpPr>
              <a:spLocks noChangeShapeType="1"/>
            </p:cNvSpPr>
            <p:nvPr/>
          </p:nvSpPr>
          <p:spPr bwMode="auto">
            <a:xfrm>
              <a:off x="4704" y="624"/>
              <a:ext cx="672"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224" name="Freeform 104"/>
            <p:cNvSpPr>
              <a:spLocks/>
            </p:cNvSpPr>
            <p:nvPr/>
          </p:nvSpPr>
          <p:spPr bwMode="auto">
            <a:xfrm>
              <a:off x="4704" y="1568"/>
              <a:ext cx="384"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sp>
          <p:nvSpPr>
            <p:cNvPr id="389225" name="Line 105"/>
            <p:cNvSpPr>
              <a:spLocks noChangeShapeType="1"/>
            </p:cNvSpPr>
            <p:nvPr/>
          </p:nvSpPr>
          <p:spPr bwMode="auto">
            <a:xfrm>
              <a:off x="4704" y="2352"/>
              <a:ext cx="336"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89226" name="Line 106"/>
            <p:cNvSpPr>
              <a:spLocks noChangeShapeType="1"/>
            </p:cNvSpPr>
            <p:nvPr/>
          </p:nvSpPr>
          <p:spPr bwMode="auto">
            <a:xfrm>
              <a:off x="4704" y="3120"/>
              <a:ext cx="384" cy="0"/>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grpSp>
      <p:grpSp>
        <p:nvGrpSpPr>
          <p:cNvPr id="26" name="Group 107"/>
          <p:cNvGrpSpPr>
            <a:grpSpLocks/>
          </p:cNvGrpSpPr>
          <p:nvPr/>
        </p:nvGrpSpPr>
        <p:grpSpPr bwMode="auto">
          <a:xfrm>
            <a:off x="11239500" y="900113"/>
            <a:ext cx="459317" cy="4724400"/>
            <a:chOff x="5040" y="624"/>
            <a:chExt cx="238" cy="2976"/>
          </a:xfrm>
        </p:grpSpPr>
        <p:sp>
          <p:nvSpPr>
            <p:cNvPr id="389228" name="Line 108"/>
            <p:cNvSpPr>
              <a:spLocks noChangeShapeType="1"/>
            </p:cNvSpPr>
            <p:nvPr/>
          </p:nvSpPr>
          <p:spPr bwMode="auto">
            <a:xfrm>
              <a:off x="5040" y="624"/>
              <a:ext cx="0" cy="297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9229" name="Line 109"/>
            <p:cNvSpPr>
              <a:spLocks noChangeShapeType="1"/>
            </p:cNvSpPr>
            <p:nvPr/>
          </p:nvSpPr>
          <p:spPr bwMode="auto">
            <a:xfrm>
              <a:off x="5088" y="624"/>
              <a:ext cx="0" cy="2976"/>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89230" name="Line 110"/>
            <p:cNvSpPr>
              <a:spLocks noChangeShapeType="1"/>
            </p:cNvSpPr>
            <p:nvPr/>
          </p:nvSpPr>
          <p:spPr bwMode="auto">
            <a:xfrm>
              <a:off x="5040" y="2352"/>
              <a:ext cx="0" cy="38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31" name="Line 111"/>
            <p:cNvSpPr>
              <a:spLocks noChangeShapeType="1"/>
            </p:cNvSpPr>
            <p:nvPr/>
          </p:nvSpPr>
          <p:spPr bwMode="auto">
            <a:xfrm>
              <a:off x="5088" y="31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32" name="Line 112"/>
            <p:cNvSpPr>
              <a:spLocks noChangeShapeType="1"/>
            </p:cNvSpPr>
            <p:nvPr/>
          </p:nvSpPr>
          <p:spPr bwMode="auto">
            <a:xfrm>
              <a:off x="5040" y="2736"/>
              <a:ext cx="4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33" name="Line 113"/>
            <p:cNvSpPr>
              <a:spLocks noChangeShapeType="1"/>
            </p:cNvSpPr>
            <p:nvPr/>
          </p:nvSpPr>
          <p:spPr bwMode="auto">
            <a:xfrm flipV="1">
              <a:off x="5088" y="2352"/>
              <a:ext cx="0" cy="384"/>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34" name="Line 114"/>
            <p:cNvSpPr>
              <a:spLocks noChangeShapeType="1"/>
            </p:cNvSpPr>
            <p:nvPr/>
          </p:nvSpPr>
          <p:spPr bwMode="auto">
            <a:xfrm>
              <a:off x="5088" y="3552"/>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35" name="Line 115"/>
            <p:cNvSpPr>
              <a:spLocks noChangeShapeType="1"/>
            </p:cNvSpPr>
            <p:nvPr/>
          </p:nvSpPr>
          <p:spPr bwMode="auto">
            <a:xfrm>
              <a:off x="5088" y="2352"/>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89236" name="Freeform 116"/>
            <p:cNvSpPr>
              <a:spLocks/>
            </p:cNvSpPr>
            <p:nvPr/>
          </p:nvSpPr>
          <p:spPr bwMode="auto">
            <a:xfrm>
              <a:off x="5088" y="1575"/>
              <a:ext cx="190" cy="234"/>
            </a:xfrm>
            <a:custGeom>
              <a:avLst/>
              <a:gdLst/>
              <a:ahLst/>
              <a:cxnLst>
                <a:cxn ang="0">
                  <a:pos x="0" y="0"/>
                </a:cxn>
                <a:cxn ang="0">
                  <a:pos x="816" y="399"/>
                </a:cxn>
              </a:cxnLst>
              <a:rect l="0" t="0" r="r" b="b"/>
              <a:pathLst>
                <a:path w="816" h="399">
                  <a:moveTo>
                    <a:pt x="0" y="0"/>
                  </a:moveTo>
                  <a:cubicBezTo>
                    <a:pt x="48" y="90"/>
                    <a:pt x="105" y="336"/>
                    <a:pt x="816" y="399"/>
                  </a:cubicBezTo>
                </a:path>
              </a:pathLst>
            </a:custGeom>
            <a:noFill/>
            <a:ln w="38100" cap="flat" cmpd="sng">
              <a:solidFill>
                <a:schemeClr val="tx1"/>
              </a:solidFill>
              <a:prstDash val="solid"/>
              <a:round/>
              <a:headEnd type="none" w="med" len="med"/>
              <a:tailEnd type="none" w="med" len="med"/>
            </a:ln>
            <a:effectLst/>
          </p:spPr>
          <p:txBody>
            <a:bodyPr lIns="90000" tIns="46800" rIns="90000" bIns="46800">
              <a:spAutoFit/>
            </a:bodyPr>
            <a:lstStyle/>
            <a:p>
              <a:endParaRPr lang="zh-CN" altLang="en-US"/>
            </a:p>
          </p:txBody>
        </p:sp>
      </p:grpSp>
      <p:grpSp>
        <p:nvGrpSpPr>
          <p:cNvPr id="27" name="Group 117"/>
          <p:cNvGrpSpPr>
            <a:grpSpLocks/>
          </p:cNvGrpSpPr>
          <p:nvPr/>
        </p:nvGrpSpPr>
        <p:grpSpPr bwMode="auto">
          <a:xfrm>
            <a:off x="5615518" y="1766887"/>
            <a:ext cx="5251449" cy="798135"/>
            <a:chOff x="2160" y="1152"/>
            <a:chExt cx="2976" cy="546"/>
          </a:xfrm>
        </p:grpSpPr>
        <p:grpSp>
          <p:nvGrpSpPr>
            <p:cNvPr id="28" name="Group 118"/>
            <p:cNvGrpSpPr>
              <a:grpSpLocks/>
            </p:cNvGrpSpPr>
            <p:nvPr/>
          </p:nvGrpSpPr>
          <p:grpSpPr bwMode="auto">
            <a:xfrm>
              <a:off x="2160" y="1423"/>
              <a:ext cx="2976" cy="275"/>
              <a:chOff x="2400" y="1231"/>
              <a:chExt cx="2976" cy="275"/>
            </a:xfrm>
          </p:grpSpPr>
          <p:sp>
            <p:nvSpPr>
              <p:cNvPr id="389239" name="Text Box 119"/>
              <p:cNvSpPr txBox="1">
                <a:spLocks noChangeArrowheads="1"/>
              </p:cNvSpPr>
              <p:nvPr/>
            </p:nvSpPr>
            <p:spPr bwMode="auto">
              <a:xfrm>
                <a:off x="2400" y="1231"/>
                <a:ext cx="534" cy="275"/>
              </a:xfrm>
              <a:prstGeom prst="rect">
                <a:avLst/>
              </a:prstGeom>
              <a:noFill/>
              <a:ln w="28575">
                <a:noFill/>
                <a:miter lim="800000"/>
                <a:headEnd/>
                <a:tailEnd/>
              </a:ln>
              <a:effectLst/>
            </p:spPr>
            <p:txBody>
              <a:bodyPr wrap="none" lIns="90000" tIns="46800" rIns="90000" bIns="46800">
                <a:spAutoFit/>
              </a:bodyPr>
              <a:lstStyle/>
              <a:p>
                <a:r>
                  <a:rPr kumimoji="1" lang="en-US" altLang="zh-CN" sz="2000" b="1">
                    <a:solidFill>
                      <a:srgbClr val="FF0000"/>
                    </a:solidFill>
                    <a:latin typeface="Times New Roman" pitchFamily="18" charset="0"/>
                  </a:rPr>
                  <a:t>2/3V</a:t>
                </a:r>
                <a:r>
                  <a:rPr kumimoji="1" lang="en-US" altLang="zh-CN" sz="2000" b="1" baseline="-25000">
                    <a:solidFill>
                      <a:srgbClr val="FF0000"/>
                    </a:solidFill>
                    <a:latin typeface="Times New Roman" pitchFamily="18" charset="0"/>
                  </a:rPr>
                  <a:t>CC</a:t>
                </a:r>
              </a:p>
            </p:txBody>
          </p:sp>
          <p:sp>
            <p:nvSpPr>
              <p:cNvPr id="389240" name="Line 120"/>
              <p:cNvSpPr>
                <a:spLocks noChangeShapeType="1"/>
              </p:cNvSpPr>
              <p:nvPr/>
            </p:nvSpPr>
            <p:spPr bwMode="auto">
              <a:xfrm>
                <a:off x="2832" y="1392"/>
                <a:ext cx="254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grpSp>
        <p:grpSp>
          <p:nvGrpSpPr>
            <p:cNvPr id="29" name="Group 121"/>
            <p:cNvGrpSpPr>
              <a:grpSpLocks/>
            </p:cNvGrpSpPr>
            <p:nvPr/>
          </p:nvGrpSpPr>
          <p:grpSpPr bwMode="auto">
            <a:xfrm>
              <a:off x="2592" y="1152"/>
              <a:ext cx="2544" cy="317"/>
              <a:chOff x="2832" y="960"/>
              <a:chExt cx="2544" cy="317"/>
            </a:xfrm>
          </p:grpSpPr>
          <p:sp>
            <p:nvSpPr>
              <p:cNvPr id="389242" name="Line 122"/>
              <p:cNvSpPr>
                <a:spLocks noChangeShapeType="1"/>
              </p:cNvSpPr>
              <p:nvPr/>
            </p:nvSpPr>
            <p:spPr bwMode="auto">
              <a:xfrm>
                <a:off x="2832" y="1248"/>
                <a:ext cx="254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89243" name="Text Box 123"/>
              <p:cNvSpPr txBox="1">
                <a:spLocks noChangeArrowheads="1"/>
              </p:cNvSpPr>
              <p:nvPr/>
            </p:nvSpPr>
            <p:spPr bwMode="auto">
              <a:xfrm>
                <a:off x="3456" y="960"/>
                <a:ext cx="386" cy="317"/>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CC</a:t>
                </a:r>
              </a:p>
            </p:txBody>
          </p:sp>
        </p:grpSp>
      </p:grpSp>
      <p:grpSp>
        <p:nvGrpSpPr>
          <p:cNvPr id="30" name="Group 124"/>
          <p:cNvGrpSpPr>
            <a:grpSpLocks/>
          </p:cNvGrpSpPr>
          <p:nvPr/>
        </p:nvGrpSpPr>
        <p:grpSpPr bwMode="auto">
          <a:xfrm>
            <a:off x="6766985" y="5013325"/>
            <a:ext cx="1153583" cy="463550"/>
            <a:chOff x="2832" y="3194"/>
            <a:chExt cx="516" cy="292"/>
          </a:xfrm>
        </p:grpSpPr>
        <p:sp>
          <p:nvSpPr>
            <p:cNvPr id="389245" name="Line 125"/>
            <p:cNvSpPr>
              <a:spLocks noChangeShapeType="1"/>
            </p:cNvSpPr>
            <p:nvPr/>
          </p:nvSpPr>
          <p:spPr bwMode="auto">
            <a:xfrm flipH="1">
              <a:off x="2832" y="3360"/>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9246" name="Line 126"/>
            <p:cNvSpPr>
              <a:spLocks noChangeShapeType="1"/>
            </p:cNvSpPr>
            <p:nvPr/>
          </p:nvSpPr>
          <p:spPr bwMode="auto">
            <a:xfrm>
              <a:off x="3168" y="3360"/>
              <a:ext cx="144"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9247" name="Text Box 127"/>
            <p:cNvSpPr txBox="1">
              <a:spLocks noChangeArrowheads="1"/>
            </p:cNvSpPr>
            <p:nvPr/>
          </p:nvSpPr>
          <p:spPr bwMode="auto">
            <a:xfrm>
              <a:off x="2928" y="3194"/>
              <a:ext cx="420"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grpSp>
      <p:grpSp>
        <p:nvGrpSpPr>
          <p:cNvPr id="31" name="Group 128"/>
          <p:cNvGrpSpPr>
            <a:grpSpLocks/>
          </p:cNvGrpSpPr>
          <p:nvPr/>
        </p:nvGrpSpPr>
        <p:grpSpPr bwMode="auto">
          <a:xfrm>
            <a:off x="10414001" y="4951413"/>
            <a:ext cx="1011767" cy="463550"/>
            <a:chOff x="2832" y="3194"/>
            <a:chExt cx="516" cy="292"/>
          </a:xfrm>
        </p:grpSpPr>
        <p:sp>
          <p:nvSpPr>
            <p:cNvPr id="389249" name="Line 129"/>
            <p:cNvSpPr>
              <a:spLocks noChangeShapeType="1"/>
            </p:cNvSpPr>
            <p:nvPr/>
          </p:nvSpPr>
          <p:spPr bwMode="auto">
            <a:xfrm flipH="1">
              <a:off x="2832" y="3360"/>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9250" name="Line 130"/>
            <p:cNvSpPr>
              <a:spLocks noChangeShapeType="1"/>
            </p:cNvSpPr>
            <p:nvPr/>
          </p:nvSpPr>
          <p:spPr bwMode="auto">
            <a:xfrm>
              <a:off x="3168" y="3360"/>
              <a:ext cx="144"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9251" name="Text Box 131"/>
            <p:cNvSpPr txBox="1">
              <a:spLocks noChangeArrowheads="1"/>
            </p:cNvSpPr>
            <p:nvPr/>
          </p:nvSpPr>
          <p:spPr bwMode="auto">
            <a:xfrm>
              <a:off x="2928" y="3194"/>
              <a:ext cx="420"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t</a:t>
              </a:r>
              <a:r>
                <a:rPr kumimoji="1" lang="en-US" altLang="zh-CN" sz="2400" b="1" baseline="-25000">
                  <a:latin typeface="Times New Roman" pitchFamily="18" charset="0"/>
                </a:rPr>
                <a:t>W</a:t>
              </a:r>
            </a:p>
          </p:txBody>
        </p:sp>
      </p:grpSp>
      <p:sp>
        <p:nvSpPr>
          <p:cNvPr id="389252" name="Oval 132"/>
          <p:cNvSpPr>
            <a:spLocks noChangeArrowheads="1"/>
          </p:cNvSpPr>
          <p:nvPr/>
        </p:nvSpPr>
        <p:spPr bwMode="auto">
          <a:xfrm>
            <a:off x="6862234" y="2658205"/>
            <a:ext cx="385233" cy="522418"/>
          </a:xfrm>
          <a:prstGeom prst="ellipse">
            <a:avLst/>
          </a:prstGeom>
          <a:noFill/>
          <a:ln w="28575">
            <a:solidFill>
              <a:srgbClr val="FF00FF"/>
            </a:solidFill>
            <a:round/>
            <a:headEnd/>
            <a:tailEnd/>
          </a:ln>
          <a:effectLst/>
        </p:spPr>
        <p:txBody>
          <a:bodyPr lIns="90000" tIns="46800" rIns="90000" bIns="46800" anchor="ctr">
            <a:spAutoFit/>
          </a:bodyPr>
          <a:lstStyle/>
          <a:p>
            <a:endParaRPr lang="zh-CN" altLang="en-US"/>
          </a:p>
        </p:txBody>
      </p:sp>
      <p:sp>
        <p:nvSpPr>
          <p:cNvPr id="389253" name="Rectangle 133"/>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89254" name="Rectangle 134"/>
          <p:cNvSpPr>
            <a:spLocks noChangeArrowheads="1"/>
          </p:cNvSpPr>
          <p:nvPr/>
        </p:nvSpPr>
        <p:spPr bwMode="auto">
          <a:xfrm>
            <a:off x="239184" y="2565400"/>
            <a:ext cx="3004646" cy="433068"/>
          </a:xfrm>
          <a:prstGeom prst="rect">
            <a:avLst/>
          </a:prstGeom>
          <a:noFill/>
          <a:ln w="28575">
            <a:noFill/>
            <a:miter lim="800000"/>
            <a:headEnd/>
            <a:tailEnd/>
          </a:ln>
          <a:effectLst/>
        </p:spPr>
        <p:txBody>
          <a:bodyPr wrap="none" lIns="90000" tIns="46800" rIns="90000" bIns="46800">
            <a:spAutoFit/>
          </a:bodyPr>
          <a:lstStyle/>
          <a:p>
            <a:r>
              <a:rPr kumimoji="1" lang="en-US" altLang="zh-CN" sz="2200" b="1">
                <a:solidFill>
                  <a:srgbClr val="0033CC"/>
                </a:solidFill>
                <a:latin typeface="Monotype Corsiva" pitchFamily="66" charset="0"/>
              </a:rPr>
              <a:t>v</a:t>
            </a:r>
            <a:r>
              <a:rPr kumimoji="1" lang="en-US" altLang="zh-CN" sz="2200" b="1" baseline="-25000">
                <a:solidFill>
                  <a:srgbClr val="0033CC"/>
                </a:solidFill>
                <a:latin typeface="Times New Roman" pitchFamily="18" charset="0"/>
              </a:rPr>
              <a:t>I</a:t>
            </a:r>
            <a:r>
              <a:rPr kumimoji="1" lang="zh-CN" altLang="en-US" sz="2200" b="1">
                <a:solidFill>
                  <a:srgbClr val="0033CC"/>
                </a:solidFill>
                <a:latin typeface="Times New Roman" pitchFamily="18" charset="0"/>
              </a:rPr>
              <a:t>上跳变，</a:t>
            </a:r>
            <a:r>
              <a:rPr kumimoji="1" lang="zh-CN" altLang="en-US" sz="2200" b="1">
                <a:solidFill>
                  <a:srgbClr val="0033CC"/>
                </a:solidFill>
                <a:latin typeface="Times New Roman" pitchFamily="18" charset="0"/>
                <a:sym typeface="Wingdings" pitchFamily="2" charset="2"/>
              </a:rPr>
              <a:t>电容充电。 </a:t>
            </a:r>
          </a:p>
        </p:txBody>
      </p:sp>
      <p:sp>
        <p:nvSpPr>
          <p:cNvPr id="389255" name="Text Box 135"/>
          <p:cNvSpPr txBox="1">
            <a:spLocks noChangeArrowheads="1"/>
          </p:cNvSpPr>
          <p:nvPr/>
        </p:nvSpPr>
        <p:spPr bwMode="auto">
          <a:xfrm>
            <a:off x="203200" y="4567238"/>
            <a:ext cx="5486400" cy="1787285"/>
          </a:xfrm>
          <a:prstGeom prst="rect">
            <a:avLst/>
          </a:prstGeom>
          <a:noFill/>
          <a:ln w="28575">
            <a:noFill/>
            <a:miter lim="800000"/>
            <a:headEnd/>
            <a:tailEnd/>
          </a:ln>
          <a:effectLst/>
        </p:spPr>
        <p:txBody>
          <a:bodyPr lIns="90000" tIns="46800" rIns="90000" bIns="46800">
            <a:spAutoFit/>
          </a:bodyPr>
          <a:lstStyle/>
          <a:p>
            <a:r>
              <a:rPr kumimoji="1" lang="en-US" altLang="zh-CN" sz="2200" b="1">
                <a:latin typeface="Times New Roman" pitchFamily="18" charset="0"/>
              </a:rPr>
              <a:t>(3)</a:t>
            </a:r>
            <a:r>
              <a:rPr kumimoji="1" lang="zh-CN" altLang="en-US" sz="2200" b="1">
                <a:latin typeface="Times New Roman" pitchFamily="18" charset="0"/>
              </a:rPr>
              <a:t>若在</a:t>
            </a:r>
            <a:r>
              <a:rPr kumimoji="1" lang="en-US" altLang="zh-CN" sz="2200" b="1">
                <a:latin typeface="Times New Roman" pitchFamily="18" charset="0"/>
              </a:rPr>
              <a:t>C</a:t>
            </a:r>
            <a:r>
              <a:rPr kumimoji="1" lang="zh-CN" altLang="en-US" sz="2200" b="1">
                <a:latin typeface="Times New Roman" pitchFamily="18" charset="0"/>
              </a:rPr>
              <a:t>未充电到</a:t>
            </a:r>
            <a:r>
              <a:rPr kumimoji="1" lang="en-US" altLang="zh-CN" sz="2200" b="1">
                <a:latin typeface="Times New Roman" pitchFamily="18" charset="0"/>
              </a:rPr>
              <a:t>2/3V</a:t>
            </a:r>
            <a:r>
              <a:rPr kumimoji="1" lang="en-US" altLang="zh-CN" sz="2200" b="1" baseline="-25000">
                <a:latin typeface="Times New Roman" pitchFamily="18" charset="0"/>
              </a:rPr>
              <a:t>CC</a:t>
            </a:r>
            <a:r>
              <a:rPr kumimoji="1" lang="zh-CN" altLang="en-US" sz="2200" b="1">
                <a:latin typeface="Times New Roman" pitchFamily="18" charset="0"/>
              </a:rPr>
              <a:t>时，输入端又有触发脉冲，则电容通过</a:t>
            </a:r>
            <a:r>
              <a:rPr kumimoji="1" lang="en-US" altLang="zh-CN" sz="2200" b="1">
                <a:latin typeface="Times New Roman" pitchFamily="18" charset="0"/>
              </a:rPr>
              <a:t>T</a:t>
            </a:r>
            <a:r>
              <a:rPr kumimoji="1" lang="zh-CN" altLang="en-US" sz="2200" b="1">
                <a:latin typeface="Times New Roman" pitchFamily="18" charset="0"/>
              </a:rPr>
              <a:t>放电，在负脉冲消失后再次充电</a:t>
            </a:r>
            <a:r>
              <a:rPr kumimoji="1" lang="en-US" altLang="zh-CN" sz="2200" b="1">
                <a:latin typeface="Times New Roman" pitchFamily="18" charset="0"/>
              </a:rPr>
              <a:t>——</a:t>
            </a:r>
            <a:r>
              <a:rPr kumimoji="1" lang="zh-CN" altLang="en-US" sz="2200" b="1">
                <a:latin typeface="Times New Roman" pitchFamily="18" charset="0"/>
              </a:rPr>
              <a:t>暂</a:t>
            </a:r>
            <a:r>
              <a:rPr kumimoji="1" lang="zh-CN" altLang="en-US" sz="2200" b="1">
                <a:latin typeface="Times New Roman" pitchFamily="18" charset="0"/>
                <a:sym typeface="Wingdings" pitchFamily="2" charset="2"/>
              </a:rPr>
              <a:t>稳态一直持续到两个触发脉冲的间隔大于</a:t>
            </a:r>
            <a:r>
              <a:rPr kumimoji="1" lang="en-US" altLang="zh-CN" sz="2200" b="1">
                <a:latin typeface="Times New Roman" pitchFamily="18" charset="0"/>
                <a:sym typeface="Wingdings" pitchFamily="2" charset="2"/>
              </a:rPr>
              <a:t>t</a:t>
            </a:r>
            <a:r>
              <a:rPr kumimoji="1" lang="en-US" altLang="zh-CN" sz="2200" b="1" baseline="-20000">
                <a:latin typeface="Times New Roman" pitchFamily="18" charset="0"/>
                <a:sym typeface="Wingdings" pitchFamily="2" charset="2"/>
              </a:rPr>
              <a:t>W</a:t>
            </a:r>
            <a:r>
              <a:rPr kumimoji="1" lang="en-US" altLang="zh-CN" sz="2200" b="1">
                <a:latin typeface="Times New Roman" pitchFamily="18" charset="0"/>
                <a:sym typeface="Wingdings" pitchFamily="2" charset="2"/>
              </a:rPr>
              <a:t>, </a:t>
            </a:r>
            <a:r>
              <a:rPr kumimoji="1" lang="en-US" altLang="zh-CN" sz="2200" b="1">
                <a:latin typeface="Times New Roman" pitchFamily="18" charset="0"/>
              </a:rPr>
              <a:t>C</a:t>
            </a:r>
            <a:r>
              <a:rPr kumimoji="1" lang="zh-CN" altLang="en-US" sz="2200" b="1">
                <a:latin typeface="Times New Roman" pitchFamily="18" charset="0"/>
              </a:rPr>
              <a:t>充电至</a:t>
            </a:r>
            <a:r>
              <a:rPr kumimoji="1" lang="en-US" altLang="zh-CN" sz="2200" b="1">
                <a:latin typeface="Times New Roman" pitchFamily="18" charset="0"/>
              </a:rPr>
              <a:t>2/3V</a:t>
            </a:r>
            <a:r>
              <a:rPr kumimoji="1" lang="en-US" altLang="zh-CN" sz="2200" b="1" baseline="-25000">
                <a:latin typeface="Times New Roman" pitchFamily="18" charset="0"/>
              </a:rPr>
              <a:t>CC</a:t>
            </a:r>
            <a:r>
              <a:rPr kumimoji="1" lang="zh-CN" altLang="en-US" sz="2200" b="1">
                <a:latin typeface="Times New Roman" pitchFamily="18" charset="0"/>
              </a:rPr>
              <a:t>时为止。</a:t>
            </a:r>
          </a:p>
        </p:txBody>
      </p:sp>
      <p:sp>
        <p:nvSpPr>
          <p:cNvPr id="389256" name="Text Box 136"/>
          <p:cNvSpPr txBox="1">
            <a:spLocks noChangeArrowheads="1"/>
          </p:cNvSpPr>
          <p:nvPr/>
        </p:nvSpPr>
        <p:spPr bwMode="auto">
          <a:xfrm>
            <a:off x="203200" y="2906714"/>
            <a:ext cx="5384800" cy="1110177"/>
          </a:xfrm>
          <a:prstGeom prst="rect">
            <a:avLst/>
          </a:prstGeom>
          <a:noFill/>
          <a:ln w="28575">
            <a:noFill/>
            <a:miter lim="800000"/>
            <a:headEnd/>
            <a:tailEnd/>
          </a:ln>
          <a:effectLst/>
        </p:spPr>
        <p:txBody>
          <a:bodyPr lIns="90000" tIns="46800" rIns="90000" bIns="46800">
            <a:spAutoFit/>
          </a:bodyPr>
          <a:lstStyle/>
          <a:p>
            <a:r>
              <a:rPr kumimoji="1" lang="en-US" altLang="zh-CN" sz="2200" b="1">
                <a:latin typeface="Times New Roman" pitchFamily="18" charset="0"/>
              </a:rPr>
              <a:t>(2)</a:t>
            </a:r>
            <a:r>
              <a:rPr kumimoji="1" lang="zh-CN" altLang="en-US" sz="2200" b="1">
                <a:latin typeface="Times New Roman" pitchFamily="18" charset="0"/>
              </a:rPr>
              <a:t>当</a:t>
            </a:r>
            <a:r>
              <a:rPr kumimoji="1" lang="en-US" altLang="zh-CN" sz="2200" b="1">
                <a:latin typeface="Times New Roman" pitchFamily="18" charset="0"/>
              </a:rPr>
              <a:t>C</a:t>
            </a:r>
            <a:r>
              <a:rPr kumimoji="1" lang="zh-CN" altLang="en-US" sz="2200" b="1">
                <a:latin typeface="Times New Roman" pitchFamily="18" charset="0"/>
              </a:rPr>
              <a:t>充电至</a:t>
            </a:r>
            <a:r>
              <a:rPr kumimoji="1" lang="en-US" altLang="zh-CN" sz="2200" b="1">
                <a:latin typeface="Times New Roman" pitchFamily="18" charset="0"/>
              </a:rPr>
              <a:t>2/3V</a:t>
            </a:r>
            <a:r>
              <a:rPr kumimoji="1" lang="en-US" altLang="zh-CN" sz="2200" b="1" baseline="-25000">
                <a:latin typeface="Times New Roman" pitchFamily="18" charset="0"/>
              </a:rPr>
              <a:t>CC</a:t>
            </a:r>
            <a:r>
              <a:rPr kumimoji="1" lang="zh-CN" altLang="en-US" sz="2200" b="1">
                <a:latin typeface="Times New Roman" pitchFamily="18" charset="0"/>
              </a:rPr>
              <a:t>时，</a:t>
            </a:r>
            <a:r>
              <a:rPr kumimoji="1" lang="en-US" altLang="zh-CN" sz="2200" b="1">
                <a:latin typeface="Times New Roman" pitchFamily="18" charset="0"/>
              </a:rPr>
              <a:t>R=0</a:t>
            </a:r>
            <a:r>
              <a:rPr kumimoji="1" lang="zh-CN" altLang="en-US" sz="2200" b="1">
                <a:latin typeface="Times New Roman" pitchFamily="18" charset="0"/>
              </a:rPr>
              <a:t>，并</a:t>
            </a:r>
            <a:r>
              <a:rPr kumimoji="1" lang="en-US" altLang="zh-CN" sz="2200" b="1">
                <a:latin typeface="Times New Roman" pitchFamily="18" charset="0"/>
              </a:rPr>
              <a:t>S=1 </a:t>
            </a:r>
            <a:r>
              <a:rPr kumimoji="1" lang="en-US" altLang="zh-CN" sz="2200" b="1">
                <a:latin typeface="Times New Roman" pitchFamily="18" charset="0"/>
                <a:sym typeface="Wingdings" pitchFamily="2" charset="2"/>
              </a:rPr>
              <a:t> Q=0</a:t>
            </a:r>
            <a:r>
              <a:rPr kumimoji="1" lang="zh-CN" altLang="en-US" sz="2200" b="1">
                <a:latin typeface="Times New Roman" pitchFamily="18" charset="0"/>
                <a:sym typeface="Wingdings" pitchFamily="2" charset="2"/>
              </a:rPr>
              <a:t>，于是</a:t>
            </a:r>
            <a:r>
              <a:rPr kumimoji="1" lang="en-US" altLang="zh-CN" sz="2200" b="1" i="1">
                <a:latin typeface="Monotype Corsiva" pitchFamily="66" charset="0"/>
              </a:rPr>
              <a:t>v</a:t>
            </a:r>
            <a:r>
              <a:rPr kumimoji="1" lang="en-US" altLang="zh-CN" sz="2200" b="1" baseline="-25000">
                <a:latin typeface="Times New Roman" pitchFamily="18" charset="0"/>
              </a:rPr>
              <a:t>O</a:t>
            </a:r>
            <a:r>
              <a:rPr kumimoji="1" lang="zh-CN" altLang="en-US" sz="2200" b="1">
                <a:latin typeface="Times New Roman" pitchFamily="18" charset="0"/>
                <a:sym typeface="Wingdings" pitchFamily="2" charset="2"/>
              </a:rPr>
              <a:t>跳变为低电平，同时</a:t>
            </a:r>
            <a:r>
              <a:rPr kumimoji="1" lang="en-US" altLang="zh-CN" sz="2200" b="1">
                <a:latin typeface="Times New Roman" pitchFamily="18" charset="0"/>
              </a:rPr>
              <a:t>T</a:t>
            </a:r>
            <a:r>
              <a:rPr kumimoji="1" lang="en-US" altLang="zh-CN" sz="2200" b="1" baseline="-25000">
                <a:latin typeface="Times New Roman" pitchFamily="18" charset="0"/>
              </a:rPr>
              <a:t>D</a:t>
            </a:r>
            <a:r>
              <a:rPr kumimoji="1" lang="zh-CN" altLang="en-US" sz="2200" b="1">
                <a:latin typeface="Times New Roman" pitchFamily="18" charset="0"/>
                <a:sym typeface="Wingdings" pitchFamily="2" charset="2"/>
              </a:rPr>
              <a:t>导通，电容迅速放电至</a:t>
            </a:r>
            <a:r>
              <a:rPr kumimoji="1" lang="en-US" altLang="zh-CN" sz="2200" b="1">
                <a:latin typeface="Times New Roman" pitchFamily="18" charset="0"/>
                <a:sym typeface="Wingdings" pitchFamily="2" charset="2"/>
              </a:rPr>
              <a:t>0V</a:t>
            </a:r>
            <a:r>
              <a:rPr kumimoji="1" lang="zh-CN" altLang="en-US" sz="2200" b="1">
                <a:latin typeface="Times New Roman" pitchFamily="18" charset="0"/>
                <a:sym typeface="Wingdings" pitchFamily="2" charset="2"/>
              </a:rPr>
              <a:t>，电路恢复到稳态。</a:t>
            </a:r>
          </a:p>
        </p:txBody>
      </p:sp>
      <p:grpSp>
        <p:nvGrpSpPr>
          <p:cNvPr id="389120" name="Group 137"/>
          <p:cNvGrpSpPr>
            <a:grpSpLocks/>
          </p:cNvGrpSpPr>
          <p:nvPr/>
        </p:nvGrpSpPr>
        <p:grpSpPr bwMode="auto">
          <a:xfrm>
            <a:off x="5803900" y="476251"/>
            <a:ext cx="6197600" cy="5160963"/>
            <a:chOff x="2304" y="349"/>
            <a:chExt cx="3216" cy="3251"/>
          </a:xfrm>
        </p:grpSpPr>
        <p:sp>
          <p:nvSpPr>
            <p:cNvPr id="389258" name="Line 138"/>
            <p:cNvSpPr>
              <a:spLocks noChangeShapeType="1"/>
            </p:cNvSpPr>
            <p:nvPr/>
          </p:nvSpPr>
          <p:spPr bwMode="auto">
            <a:xfrm flipV="1">
              <a:off x="2592" y="384"/>
              <a:ext cx="0" cy="72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9259" name="Line 139"/>
            <p:cNvSpPr>
              <a:spLocks noChangeShapeType="1"/>
            </p:cNvSpPr>
            <p:nvPr/>
          </p:nvSpPr>
          <p:spPr bwMode="auto">
            <a:xfrm flipV="1">
              <a:off x="2592" y="1248"/>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9260" name="Line 140"/>
            <p:cNvSpPr>
              <a:spLocks noChangeShapeType="1"/>
            </p:cNvSpPr>
            <p:nvPr/>
          </p:nvSpPr>
          <p:spPr bwMode="auto">
            <a:xfrm flipV="1">
              <a:off x="2592" y="2112"/>
              <a:ext cx="0" cy="672"/>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9261" name="Text Box 141"/>
            <p:cNvSpPr txBox="1">
              <a:spLocks noChangeArrowheads="1"/>
            </p:cNvSpPr>
            <p:nvPr/>
          </p:nvSpPr>
          <p:spPr bwMode="auto">
            <a:xfrm>
              <a:off x="2304" y="2143"/>
              <a:ext cx="183" cy="253"/>
            </a:xfrm>
            <a:prstGeom prst="rect">
              <a:avLst/>
            </a:prstGeom>
            <a:noFill/>
            <a:ln w="28575">
              <a:noFill/>
              <a:miter lim="800000"/>
              <a:headEnd/>
              <a:tailEnd/>
            </a:ln>
            <a:effectLst/>
          </p:spPr>
          <p:txBody>
            <a:bodyPr wrap="none" lIns="90000" tIns="46800" rIns="90000" bIns="46800">
              <a:spAutoFit/>
            </a:bodyPr>
            <a:lstStyle/>
            <a:p>
              <a:r>
                <a:rPr kumimoji="1" lang="en-US" altLang="zh-CN" sz="2000" b="1" i="1">
                  <a:latin typeface="Times New Roman" pitchFamily="18" charset="0"/>
                </a:rPr>
                <a:t>R</a:t>
              </a:r>
              <a:endParaRPr kumimoji="1" lang="en-US" altLang="zh-CN" sz="2000" b="1" baseline="-25000">
                <a:latin typeface="Times New Roman" pitchFamily="18" charset="0"/>
              </a:endParaRPr>
            </a:p>
          </p:txBody>
        </p:sp>
        <p:sp>
          <p:nvSpPr>
            <p:cNvPr id="389262" name="Text Box 142"/>
            <p:cNvSpPr txBox="1">
              <a:spLocks noChangeArrowheads="1"/>
            </p:cNvSpPr>
            <p:nvPr/>
          </p:nvSpPr>
          <p:spPr bwMode="auto">
            <a:xfrm>
              <a:off x="2304" y="1123"/>
              <a:ext cx="242"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389263" name="Text Box 143"/>
            <p:cNvSpPr txBox="1">
              <a:spLocks noChangeArrowheads="1"/>
            </p:cNvSpPr>
            <p:nvPr/>
          </p:nvSpPr>
          <p:spPr bwMode="auto">
            <a:xfrm>
              <a:off x="2640" y="349"/>
              <a:ext cx="38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a:t>
              </a:r>
              <a:r>
                <a:rPr kumimoji="1" lang="en-US" altLang="zh-CN" sz="2000" b="1">
                  <a:latin typeface="Times New Roman" pitchFamily="18" charset="0"/>
                </a:rPr>
                <a:t>S</a:t>
              </a:r>
              <a:r>
                <a:rPr kumimoji="1" lang="en-US" altLang="zh-CN" sz="2400" b="1">
                  <a:latin typeface="Times New Roman" pitchFamily="18" charset="0"/>
                </a:rPr>
                <a:t>)</a:t>
              </a:r>
            </a:p>
          </p:txBody>
        </p:sp>
        <p:sp>
          <p:nvSpPr>
            <p:cNvPr id="389264" name="Line 144"/>
            <p:cNvSpPr>
              <a:spLocks noChangeShapeType="1"/>
            </p:cNvSpPr>
            <p:nvPr/>
          </p:nvSpPr>
          <p:spPr bwMode="auto">
            <a:xfrm flipV="1">
              <a:off x="2592" y="2928"/>
              <a:ext cx="0" cy="672"/>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nvGrpSpPr>
            <p:cNvPr id="389121" name="Group 145"/>
            <p:cNvGrpSpPr>
              <a:grpSpLocks/>
            </p:cNvGrpSpPr>
            <p:nvPr/>
          </p:nvGrpSpPr>
          <p:grpSpPr bwMode="auto">
            <a:xfrm>
              <a:off x="2592" y="1104"/>
              <a:ext cx="2928" cy="2496"/>
              <a:chOff x="2832" y="912"/>
              <a:chExt cx="2592" cy="2496"/>
            </a:xfrm>
          </p:grpSpPr>
          <p:sp>
            <p:nvSpPr>
              <p:cNvPr id="389266" name="Line 146"/>
              <p:cNvSpPr>
                <a:spLocks noChangeShapeType="1"/>
              </p:cNvSpPr>
              <p:nvPr/>
            </p:nvSpPr>
            <p:spPr bwMode="auto">
              <a:xfrm>
                <a:off x="2832" y="912"/>
                <a:ext cx="25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9267" name="Line 147"/>
              <p:cNvSpPr>
                <a:spLocks noChangeShapeType="1"/>
              </p:cNvSpPr>
              <p:nvPr/>
            </p:nvSpPr>
            <p:spPr bwMode="auto">
              <a:xfrm>
                <a:off x="2832" y="1776"/>
                <a:ext cx="2592"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89268" name="Line 148"/>
              <p:cNvSpPr>
                <a:spLocks noChangeShapeType="1"/>
              </p:cNvSpPr>
              <p:nvPr/>
            </p:nvSpPr>
            <p:spPr bwMode="auto">
              <a:xfrm>
                <a:off x="2832" y="2592"/>
                <a:ext cx="25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89269" name="Line 149"/>
              <p:cNvSpPr>
                <a:spLocks noChangeShapeType="1"/>
              </p:cNvSpPr>
              <p:nvPr/>
            </p:nvSpPr>
            <p:spPr bwMode="auto">
              <a:xfrm>
                <a:off x="2832" y="3408"/>
                <a:ext cx="25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grpSp>
        <p:sp>
          <p:nvSpPr>
            <p:cNvPr id="389270" name="Text Box 150"/>
            <p:cNvSpPr txBox="1">
              <a:spLocks noChangeArrowheads="1"/>
            </p:cNvSpPr>
            <p:nvPr/>
          </p:nvSpPr>
          <p:spPr bwMode="auto">
            <a:xfrm>
              <a:off x="2304" y="2947"/>
              <a:ext cx="24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89123"/>
                                        </p:tgtEl>
                                        <p:attrNameLst>
                                          <p:attrName>style.visibility</p:attrName>
                                        </p:attrNameLst>
                                      </p:cBhvr>
                                      <p:to>
                                        <p:strVal val="visible"/>
                                      </p:to>
                                    </p:set>
                                    <p:animEffect transition="in" filter="wipe(up)">
                                      <p:cBhvr>
                                        <p:cTn id="7" dur="500"/>
                                        <p:tgtEl>
                                          <p:spTgt spid="3891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89254"/>
                                        </p:tgtEl>
                                        <p:attrNameLst>
                                          <p:attrName>style.visibility</p:attrName>
                                        </p:attrNameLst>
                                      </p:cBhvr>
                                      <p:to>
                                        <p:strVal val="visible"/>
                                      </p:to>
                                    </p:set>
                                    <p:animEffect transition="in" filter="box(in)">
                                      <p:cBhvr>
                                        <p:cTn id="17" dur="500"/>
                                        <p:tgtEl>
                                          <p:spTgt spid="38925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499"/>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499"/>
                                          </p:stCondLst>
                                        </p:cTn>
                                        <p:tgtEl>
                                          <p:spTgt spid="3"/>
                                        </p:tgtEl>
                                        <p:attrNameLst>
                                          <p:attrName>style.visibility</p:attrName>
                                        </p:attrNameLst>
                                      </p:cBhvr>
                                      <p:to>
                                        <p:strVal val="visible"/>
                                      </p:to>
                                    </p:se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0"/>
                                          </p:stCondLst>
                                        </p:cTn>
                                        <p:tgtEl>
                                          <p:spTgt spid="38925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89256"/>
                                        </p:tgtEl>
                                        <p:attrNameLst>
                                          <p:attrName>style.visibility</p:attrName>
                                        </p:attrNameLst>
                                      </p:cBhvr>
                                      <p:to>
                                        <p:strVal val="visible"/>
                                      </p:to>
                                    </p:set>
                                    <p:animEffect transition="in" filter="wipe(up)">
                                      <p:cBhvr>
                                        <p:cTn id="38" dur="500"/>
                                        <p:tgtEl>
                                          <p:spTgt spid="38925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499"/>
                                          </p:stCondLst>
                                        </p:cTn>
                                        <p:tgtEl>
                                          <p:spTgt spid="1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389255"/>
                                        </p:tgtEl>
                                        <p:attrNameLst>
                                          <p:attrName>style.visibility</p:attrName>
                                        </p:attrNameLst>
                                      </p:cBhvr>
                                      <p:to>
                                        <p:strVal val="visible"/>
                                      </p:to>
                                    </p:set>
                                    <p:animEffect transition="in" filter="slide(fromBottom)">
                                      <p:cBhvr>
                                        <p:cTn id="66" dur="500"/>
                                        <p:tgtEl>
                                          <p:spTgt spid="389255"/>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499"/>
                                          </p:stCondLst>
                                        </p:cTn>
                                        <p:tgtEl>
                                          <p:spTgt spid="1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500"/>
                                        <p:tgtEl>
                                          <p:spTgt spid="2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500"/>
                                        <p:tgtEl>
                                          <p:spTgt spid="2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500"/>
                                        <p:tgtEl>
                                          <p:spTgt spid="25"/>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left)">
                                      <p:cBhvr>
                                        <p:cTn id="105" dur="500"/>
                                        <p:tgtEl>
                                          <p:spTgt spid="26"/>
                                        </p:tgtEl>
                                      </p:cBhvr>
                                    </p:animEffect>
                                  </p:childTnLst>
                                </p:cTn>
                              </p:par>
                            </p:childTnLst>
                          </p:cTn>
                        </p:par>
                      </p:childTnLst>
                    </p:cTn>
                  </p:par>
                  <p:par>
                    <p:cTn id="106" fill="hold">
                      <p:stCondLst>
                        <p:cond delay="indefinite"/>
                      </p:stCondLst>
                      <p:childTnLst>
                        <p:par>
                          <p:cTn id="107" fill="hold">
                            <p:stCondLst>
                              <p:cond delay="0"/>
                            </p:stCondLst>
                            <p:childTnLst>
                              <p:par>
                                <p:cTn id="108" presetID="12" presetClass="entr" presetSubtype="4" fill="hold" nodeType="click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slide(fromBottom)">
                                      <p:cBhvr>
                                        <p:cTn id="110" dur="500"/>
                                        <p:tgtEl>
                                          <p:spTgt spid="30"/>
                                        </p:tgtEl>
                                      </p:cBhvr>
                                    </p:animEffect>
                                  </p:childTnLst>
                                </p:cTn>
                              </p:par>
                            </p:childTnLst>
                          </p:cTn>
                        </p:par>
                      </p:childTnLst>
                    </p:cTn>
                  </p:par>
                  <p:par>
                    <p:cTn id="111" fill="hold">
                      <p:stCondLst>
                        <p:cond delay="indefinite"/>
                      </p:stCondLst>
                      <p:childTnLst>
                        <p:par>
                          <p:cTn id="112" fill="hold">
                            <p:stCondLst>
                              <p:cond delay="0"/>
                            </p:stCondLst>
                            <p:childTnLst>
                              <p:par>
                                <p:cTn id="113" presetID="12" presetClass="entr" presetSubtype="4" fill="hold" nodeType="click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slide(fromBottom)">
                                      <p:cBhvr>
                                        <p:cTn id="115" dur="500"/>
                                        <p:tgtEl>
                                          <p:spTgt spid="31"/>
                                        </p:tgtEl>
                                      </p:cBhvr>
                                    </p:animEffect>
                                  </p:childTnLst>
                                </p:cTn>
                              </p:par>
                            </p:childTnLst>
                          </p:cTn>
                        </p:par>
                      </p:childTnLst>
                    </p:cTn>
                  </p:par>
                  <p:par>
                    <p:cTn id="116" fill="hold">
                      <p:stCondLst>
                        <p:cond delay="indefinite"/>
                      </p:stCondLst>
                      <p:childTnLst>
                        <p:par>
                          <p:cTn id="117" fill="hold">
                            <p:stCondLst>
                              <p:cond delay="0"/>
                            </p:stCondLst>
                            <p:childTnLst>
                              <p:par>
                                <p:cTn id="118" presetID="9" presetClass="entr" presetSubtype="0" fill="hold" grpId="0" nodeType="clickEffect">
                                  <p:stCondLst>
                                    <p:cond delay="0"/>
                                  </p:stCondLst>
                                  <p:childTnLst>
                                    <p:set>
                                      <p:cBhvr>
                                        <p:cTn id="119" dur="1" fill="hold">
                                          <p:stCondLst>
                                            <p:cond delay="0"/>
                                          </p:stCondLst>
                                        </p:cTn>
                                        <p:tgtEl>
                                          <p:spTgt spid="389124"/>
                                        </p:tgtEl>
                                        <p:attrNameLst>
                                          <p:attrName>style.visibility</p:attrName>
                                        </p:attrNameLst>
                                      </p:cBhvr>
                                      <p:to>
                                        <p:strVal val="visible"/>
                                      </p:to>
                                    </p:set>
                                    <p:animEffect transition="in" filter="dissolve">
                                      <p:cBhvr>
                                        <p:cTn id="120" dur="500"/>
                                        <p:tgtEl>
                                          <p:spTgt spid="389124"/>
                                        </p:tgtEl>
                                      </p:cBhvr>
                                    </p:animEffect>
                                  </p:childTnLst>
                                </p:cTn>
                              </p:par>
                            </p:childTnLst>
                          </p:cTn>
                        </p:par>
                        <p:par>
                          <p:cTn id="121" fill="hold">
                            <p:stCondLst>
                              <p:cond delay="500"/>
                            </p:stCondLst>
                            <p:childTnLst>
                              <p:par>
                                <p:cTn id="122" presetID="2" presetClass="entr" presetSubtype="4" fill="hold" grpId="0" nodeType="afterEffect">
                                  <p:stCondLst>
                                    <p:cond delay="0"/>
                                  </p:stCondLst>
                                  <p:childTnLst>
                                    <p:set>
                                      <p:cBhvr>
                                        <p:cTn id="123" dur="1" fill="hold">
                                          <p:stCondLst>
                                            <p:cond delay="0"/>
                                          </p:stCondLst>
                                        </p:cTn>
                                        <p:tgtEl>
                                          <p:spTgt spid="389253"/>
                                        </p:tgtEl>
                                        <p:attrNameLst>
                                          <p:attrName>style.visibility</p:attrName>
                                        </p:attrNameLst>
                                      </p:cBhvr>
                                      <p:to>
                                        <p:strVal val="visible"/>
                                      </p:to>
                                    </p:set>
                                    <p:anim calcmode="lin" valueType="num">
                                      <p:cBhvr additive="base">
                                        <p:cTn id="124" dur="500" fill="hold"/>
                                        <p:tgtEl>
                                          <p:spTgt spid="389253"/>
                                        </p:tgtEl>
                                        <p:attrNameLst>
                                          <p:attrName>ppt_x</p:attrName>
                                        </p:attrNameLst>
                                      </p:cBhvr>
                                      <p:tavLst>
                                        <p:tav tm="0">
                                          <p:val>
                                            <p:strVal val="#ppt_x"/>
                                          </p:val>
                                        </p:tav>
                                        <p:tav tm="100000">
                                          <p:val>
                                            <p:strVal val="#ppt_x"/>
                                          </p:val>
                                        </p:tav>
                                      </p:tavLst>
                                    </p:anim>
                                    <p:anim calcmode="lin" valueType="num">
                                      <p:cBhvr additive="base">
                                        <p:cTn id="125" dur="500" fill="hold"/>
                                        <p:tgtEl>
                                          <p:spTgt spid="3892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23" grpId="0" autoUpdateAnimBg="0"/>
      <p:bldP spid="389124" grpId="0" autoUpdateAnimBg="0"/>
      <p:bldP spid="389252" grpId="0" animBg="1"/>
      <p:bldP spid="389253" grpId="0" autoUpdateAnimBg="0"/>
      <p:bldP spid="389254" grpId="0"/>
      <p:bldP spid="389255" grpId="0" autoUpdateAnimBg="0"/>
      <p:bldP spid="38925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灯片编号占位符 2"/>
          <p:cNvSpPr>
            <a:spLocks noGrp="1"/>
          </p:cNvSpPr>
          <p:nvPr>
            <p:ph type="sldNum" sz="quarter" idx="11"/>
          </p:nvPr>
        </p:nvSpPr>
        <p:spPr/>
        <p:txBody>
          <a:bodyPr/>
          <a:lstStyle/>
          <a:p>
            <a:fld id="{2D9EDC39-F703-4EBE-BF4B-7CDFCCA43BB0}" type="slidenum">
              <a:rPr lang="en-US" altLang="zh-CN"/>
              <a:pPr/>
              <a:t>7</a:t>
            </a:fld>
            <a:endParaRPr lang="en-US" altLang="zh-CN"/>
          </a:p>
        </p:txBody>
      </p:sp>
      <p:grpSp>
        <p:nvGrpSpPr>
          <p:cNvPr id="2" name="Group 2"/>
          <p:cNvGrpSpPr>
            <a:grpSpLocks/>
          </p:cNvGrpSpPr>
          <p:nvPr/>
        </p:nvGrpSpPr>
        <p:grpSpPr bwMode="auto">
          <a:xfrm>
            <a:off x="5588000" y="371475"/>
            <a:ext cx="5791200" cy="5303838"/>
            <a:chOff x="2640" y="163"/>
            <a:chExt cx="2736" cy="3341"/>
          </a:xfrm>
        </p:grpSpPr>
        <p:sp>
          <p:nvSpPr>
            <p:cNvPr id="29699" name="Line 3"/>
            <p:cNvSpPr>
              <a:spLocks noChangeShapeType="1"/>
            </p:cNvSpPr>
            <p:nvPr/>
          </p:nvSpPr>
          <p:spPr bwMode="auto">
            <a:xfrm flipV="1">
              <a:off x="2640" y="240"/>
              <a:ext cx="0" cy="624"/>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9700" name="Line 4"/>
            <p:cNvSpPr>
              <a:spLocks noChangeShapeType="1"/>
            </p:cNvSpPr>
            <p:nvPr/>
          </p:nvSpPr>
          <p:spPr bwMode="auto">
            <a:xfrm>
              <a:off x="2640" y="86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9701" name="Line 5"/>
            <p:cNvSpPr>
              <a:spLocks noChangeShapeType="1"/>
            </p:cNvSpPr>
            <p:nvPr/>
          </p:nvSpPr>
          <p:spPr bwMode="auto">
            <a:xfrm flipV="1">
              <a:off x="2640" y="1056"/>
              <a:ext cx="0" cy="67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702" name="Line 6"/>
            <p:cNvSpPr>
              <a:spLocks noChangeShapeType="1"/>
            </p:cNvSpPr>
            <p:nvPr/>
          </p:nvSpPr>
          <p:spPr bwMode="auto">
            <a:xfrm>
              <a:off x="2640" y="1728"/>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703" name="Line 7"/>
            <p:cNvSpPr>
              <a:spLocks noChangeShapeType="1"/>
            </p:cNvSpPr>
            <p:nvPr/>
          </p:nvSpPr>
          <p:spPr bwMode="auto">
            <a:xfrm flipV="1">
              <a:off x="2640" y="1872"/>
              <a:ext cx="0" cy="768"/>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9704" name="Line 8"/>
            <p:cNvSpPr>
              <a:spLocks noChangeShapeType="1"/>
            </p:cNvSpPr>
            <p:nvPr/>
          </p:nvSpPr>
          <p:spPr bwMode="auto">
            <a:xfrm>
              <a:off x="2640" y="2640"/>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29705" name="Line 9"/>
            <p:cNvSpPr>
              <a:spLocks noChangeShapeType="1"/>
            </p:cNvSpPr>
            <p:nvPr/>
          </p:nvSpPr>
          <p:spPr bwMode="auto">
            <a:xfrm flipV="1">
              <a:off x="2640" y="2784"/>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9706" name="Line 10"/>
            <p:cNvSpPr>
              <a:spLocks noChangeShapeType="1"/>
            </p:cNvSpPr>
            <p:nvPr/>
          </p:nvSpPr>
          <p:spPr bwMode="auto">
            <a:xfrm>
              <a:off x="2640" y="350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29707" name="Text Box 11"/>
            <p:cNvSpPr txBox="1">
              <a:spLocks noChangeArrowheads="1"/>
            </p:cNvSpPr>
            <p:nvPr/>
          </p:nvSpPr>
          <p:spPr bwMode="auto">
            <a:xfrm>
              <a:off x="2688" y="16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9708" name="Text Box 12"/>
            <p:cNvSpPr txBox="1">
              <a:spLocks noChangeArrowheads="1"/>
            </p:cNvSpPr>
            <p:nvPr/>
          </p:nvSpPr>
          <p:spPr bwMode="auto">
            <a:xfrm>
              <a:off x="2688" y="931"/>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9709" name="Text Box 13"/>
            <p:cNvSpPr txBox="1">
              <a:spLocks noChangeArrowheads="1"/>
            </p:cNvSpPr>
            <p:nvPr/>
          </p:nvSpPr>
          <p:spPr bwMode="auto">
            <a:xfrm>
              <a:off x="2688" y="1843"/>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sp>
          <p:nvSpPr>
            <p:cNvPr id="29710" name="Text Box 14"/>
            <p:cNvSpPr txBox="1">
              <a:spLocks noChangeArrowheads="1"/>
            </p:cNvSpPr>
            <p:nvPr/>
          </p:nvSpPr>
          <p:spPr bwMode="auto">
            <a:xfrm>
              <a:off x="2688" y="270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3" name="Group 15"/>
          <p:cNvGrpSpPr>
            <a:grpSpLocks/>
          </p:cNvGrpSpPr>
          <p:nvPr/>
        </p:nvGrpSpPr>
        <p:grpSpPr bwMode="auto">
          <a:xfrm>
            <a:off x="5588000" y="1408113"/>
            <a:ext cx="914400" cy="4191000"/>
            <a:chOff x="2640" y="816"/>
            <a:chExt cx="432" cy="2640"/>
          </a:xfrm>
        </p:grpSpPr>
        <p:sp>
          <p:nvSpPr>
            <p:cNvPr id="29712" name="Line 16"/>
            <p:cNvSpPr>
              <a:spLocks noChangeShapeType="1"/>
            </p:cNvSpPr>
            <p:nvPr/>
          </p:nvSpPr>
          <p:spPr bwMode="auto">
            <a:xfrm>
              <a:off x="2640" y="81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9713" name="Line 17"/>
            <p:cNvSpPr>
              <a:spLocks noChangeShapeType="1"/>
            </p:cNvSpPr>
            <p:nvPr/>
          </p:nvSpPr>
          <p:spPr bwMode="auto">
            <a:xfrm>
              <a:off x="2640" y="129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9714" name="Line 18"/>
            <p:cNvSpPr>
              <a:spLocks noChangeShapeType="1"/>
            </p:cNvSpPr>
            <p:nvPr/>
          </p:nvSpPr>
          <p:spPr bwMode="auto">
            <a:xfrm>
              <a:off x="2640" y="2208"/>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9715" name="Line 19"/>
            <p:cNvSpPr>
              <a:spLocks noChangeShapeType="1"/>
            </p:cNvSpPr>
            <p:nvPr/>
          </p:nvSpPr>
          <p:spPr bwMode="auto">
            <a:xfrm>
              <a:off x="2640" y="345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4" name="Group 20"/>
          <p:cNvGrpSpPr>
            <a:grpSpLocks/>
          </p:cNvGrpSpPr>
          <p:nvPr/>
        </p:nvGrpSpPr>
        <p:grpSpPr bwMode="auto">
          <a:xfrm>
            <a:off x="508001" y="341314"/>
            <a:ext cx="4364567" cy="2867025"/>
            <a:chOff x="240" y="144"/>
            <a:chExt cx="2062" cy="1806"/>
          </a:xfrm>
        </p:grpSpPr>
        <p:grpSp>
          <p:nvGrpSpPr>
            <p:cNvPr id="5" name="Group 21"/>
            <p:cNvGrpSpPr>
              <a:grpSpLocks/>
            </p:cNvGrpSpPr>
            <p:nvPr/>
          </p:nvGrpSpPr>
          <p:grpSpPr bwMode="auto">
            <a:xfrm>
              <a:off x="240" y="144"/>
              <a:ext cx="2062" cy="1806"/>
              <a:chOff x="144" y="1776"/>
              <a:chExt cx="2062" cy="1806"/>
            </a:xfrm>
          </p:grpSpPr>
          <p:sp>
            <p:nvSpPr>
              <p:cNvPr id="29718" name="Rectangle 22"/>
              <p:cNvSpPr>
                <a:spLocks noChangeArrowheads="1"/>
              </p:cNvSpPr>
              <p:nvPr/>
            </p:nvSpPr>
            <p:spPr bwMode="auto">
              <a:xfrm>
                <a:off x="432"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29719" name="Oval 23"/>
              <p:cNvSpPr>
                <a:spLocks noChangeArrowheads="1"/>
              </p:cNvSpPr>
              <p:nvPr/>
            </p:nvSpPr>
            <p:spPr bwMode="auto">
              <a:xfrm>
                <a:off x="624"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9720" name="Line 24"/>
              <p:cNvSpPr>
                <a:spLocks noChangeShapeType="1"/>
              </p:cNvSpPr>
              <p:nvPr/>
            </p:nvSpPr>
            <p:spPr bwMode="auto">
              <a:xfrm>
                <a:off x="528" y="2736"/>
                <a:ext cx="0" cy="76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9721" name="Line 25"/>
              <p:cNvSpPr>
                <a:spLocks noChangeShapeType="1"/>
              </p:cNvSpPr>
              <p:nvPr/>
            </p:nvSpPr>
            <p:spPr bwMode="auto">
              <a:xfrm flipV="1">
                <a:off x="672"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22" name="Rectangle 26"/>
              <p:cNvSpPr>
                <a:spLocks noChangeArrowheads="1"/>
              </p:cNvSpPr>
              <p:nvPr/>
            </p:nvSpPr>
            <p:spPr bwMode="auto">
              <a:xfrm>
                <a:off x="1488"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29723" name="Oval 27"/>
              <p:cNvSpPr>
                <a:spLocks noChangeArrowheads="1"/>
              </p:cNvSpPr>
              <p:nvPr/>
            </p:nvSpPr>
            <p:spPr bwMode="auto">
              <a:xfrm>
                <a:off x="1680"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29724" name="Line 28"/>
              <p:cNvSpPr>
                <a:spLocks noChangeShapeType="1"/>
              </p:cNvSpPr>
              <p:nvPr/>
            </p:nvSpPr>
            <p:spPr bwMode="auto">
              <a:xfrm flipV="1">
                <a:off x="1728"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25" name="Line 29"/>
              <p:cNvSpPr>
                <a:spLocks noChangeShapeType="1"/>
              </p:cNvSpPr>
              <p:nvPr/>
            </p:nvSpPr>
            <p:spPr bwMode="auto">
              <a:xfrm>
                <a:off x="672"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26" name="Line 30"/>
              <p:cNvSpPr>
                <a:spLocks noChangeShapeType="1"/>
              </p:cNvSpPr>
              <p:nvPr/>
            </p:nvSpPr>
            <p:spPr bwMode="auto">
              <a:xfrm>
                <a:off x="1440" y="2784"/>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29727" name="Line 31"/>
              <p:cNvSpPr>
                <a:spLocks noChangeShapeType="1"/>
              </p:cNvSpPr>
              <p:nvPr/>
            </p:nvSpPr>
            <p:spPr bwMode="auto">
              <a:xfrm>
                <a:off x="1488" y="2784"/>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28" name="Line 32"/>
              <p:cNvSpPr>
                <a:spLocks noChangeShapeType="1"/>
              </p:cNvSpPr>
              <p:nvPr/>
            </p:nvSpPr>
            <p:spPr bwMode="auto">
              <a:xfrm>
                <a:off x="1488" y="2928"/>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29" name="Rectangle 33"/>
              <p:cNvSpPr>
                <a:spLocks noChangeArrowheads="1"/>
              </p:cNvSpPr>
              <p:nvPr/>
            </p:nvSpPr>
            <p:spPr bwMode="auto">
              <a:xfrm>
                <a:off x="1680" y="3051"/>
                <a:ext cx="86"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29730" name="Line 34"/>
              <p:cNvSpPr>
                <a:spLocks noChangeShapeType="1"/>
              </p:cNvSpPr>
              <p:nvPr/>
            </p:nvSpPr>
            <p:spPr bwMode="auto">
              <a:xfrm>
                <a:off x="1728" y="2736"/>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31" name="Line 35"/>
              <p:cNvSpPr>
                <a:spLocks noChangeShapeType="1"/>
              </p:cNvSpPr>
              <p:nvPr/>
            </p:nvSpPr>
            <p:spPr bwMode="auto">
              <a:xfrm>
                <a:off x="1728" y="3312"/>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32" name="Line 36"/>
              <p:cNvSpPr>
                <a:spLocks noChangeShapeType="1"/>
              </p:cNvSpPr>
              <p:nvPr/>
            </p:nvSpPr>
            <p:spPr bwMode="auto">
              <a:xfrm flipH="1">
                <a:off x="1440"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33" name="Line 37"/>
              <p:cNvSpPr>
                <a:spLocks noChangeShapeType="1"/>
              </p:cNvSpPr>
              <p:nvPr/>
            </p:nvSpPr>
            <p:spPr bwMode="auto">
              <a:xfrm>
                <a:off x="816" y="2736"/>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34" name="Line 38"/>
              <p:cNvSpPr>
                <a:spLocks noChangeShapeType="1"/>
              </p:cNvSpPr>
              <p:nvPr/>
            </p:nvSpPr>
            <p:spPr bwMode="auto">
              <a:xfrm>
                <a:off x="816" y="29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35" name="Line 39"/>
              <p:cNvSpPr>
                <a:spLocks noChangeShapeType="1"/>
              </p:cNvSpPr>
              <p:nvPr/>
            </p:nvSpPr>
            <p:spPr bwMode="auto">
              <a:xfrm flipH="1">
                <a:off x="1008" y="2160"/>
                <a:ext cx="432"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36" name="Line 40"/>
              <p:cNvSpPr>
                <a:spLocks noChangeShapeType="1"/>
              </p:cNvSpPr>
              <p:nvPr/>
            </p:nvSpPr>
            <p:spPr bwMode="auto">
              <a:xfrm>
                <a:off x="960" y="2160"/>
                <a:ext cx="336"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37" name="Line 41"/>
              <p:cNvSpPr>
                <a:spLocks noChangeShapeType="1"/>
              </p:cNvSpPr>
              <p:nvPr/>
            </p:nvSpPr>
            <p:spPr bwMode="auto">
              <a:xfrm>
                <a:off x="1296" y="2928"/>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29738" name="Text Box 42"/>
              <p:cNvSpPr txBox="1">
                <a:spLocks noChangeArrowheads="1"/>
              </p:cNvSpPr>
              <p:nvPr/>
            </p:nvSpPr>
            <p:spPr bwMode="auto">
              <a:xfrm>
                <a:off x="663" y="1802"/>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29739" name="Text Box 43"/>
              <p:cNvSpPr txBox="1">
                <a:spLocks noChangeArrowheads="1"/>
              </p:cNvSpPr>
              <p:nvPr/>
            </p:nvSpPr>
            <p:spPr bwMode="auto">
              <a:xfrm>
                <a:off x="1728" y="1776"/>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29740" name="Text Box 44"/>
              <p:cNvSpPr txBox="1">
                <a:spLocks noChangeArrowheads="1"/>
              </p:cNvSpPr>
              <p:nvPr/>
            </p:nvSpPr>
            <p:spPr bwMode="auto">
              <a:xfrm>
                <a:off x="1959" y="2426"/>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sp>
            <p:nvSpPr>
              <p:cNvPr id="29741" name="Text Box 45"/>
              <p:cNvSpPr txBox="1">
                <a:spLocks noChangeArrowheads="1"/>
              </p:cNvSpPr>
              <p:nvPr/>
            </p:nvSpPr>
            <p:spPr bwMode="auto">
              <a:xfrm>
                <a:off x="144" y="2448"/>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29742" name="Text Box 46"/>
              <p:cNvSpPr txBox="1">
                <a:spLocks noChangeArrowheads="1"/>
              </p:cNvSpPr>
              <p:nvPr/>
            </p:nvSpPr>
            <p:spPr bwMode="auto">
              <a:xfrm>
                <a:off x="528" y="3264"/>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29743" name="Text Box 47"/>
              <p:cNvSpPr txBox="1">
                <a:spLocks noChangeArrowheads="1"/>
              </p:cNvSpPr>
              <p:nvPr/>
            </p:nvSpPr>
            <p:spPr bwMode="auto">
              <a:xfrm>
                <a:off x="1719" y="3290"/>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grpSp>
        <p:sp>
          <p:nvSpPr>
            <p:cNvPr id="29744" name="Text Box 48"/>
            <p:cNvSpPr txBox="1">
              <a:spLocks noChangeArrowheads="1"/>
            </p:cNvSpPr>
            <p:nvPr/>
          </p:nvSpPr>
          <p:spPr bwMode="auto">
            <a:xfrm>
              <a:off x="1815" y="1149"/>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grpSp>
      <p:sp>
        <p:nvSpPr>
          <p:cNvPr id="29746" name="Text Box 50"/>
          <p:cNvSpPr txBox="1">
            <a:spLocks noChangeArrowheads="1"/>
          </p:cNvSpPr>
          <p:nvPr/>
        </p:nvSpPr>
        <p:spPr bwMode="auto">
          <a:xfrm>
            <a:off x="406400" y="3541714"/>
            <a:ext cx="4997451" cy="833178"/>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(2) </a:t>
            </a:r>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I</a:t>
            </a:r>
            <a:r>
              <a:rPr kumimoji="1" lang="zh-CN" altLang="en-US" sz="2400" b="1">
                <a:solidFill>
                  <a:srgbClr val="0033CC"/>
                </a:solidFill>
                <a:latin typeface="Times New Roman" pitchFamily="18" charset="0"/>
              </a:rPr>
              <a:t>加触发单正脉冲</a:t>
            </a:r>
            <a:r>
              <a:rPr kumimoji="1" lang="en-US" altLang="zh-CN" sz="2400" b="1">
                <a:solidFill>
                  <a:srgbClr val="0033CC"/>
                </a:solidFill>
                <a:latin typeface="Times New Roman" pitchFamily="18" charset="0"/>
              </a:rPr>
              <a:t>,</a:t>
            </a:r>
          </a:p>
          <a:p>
            <a:r>
              <a:rPr kumimoji="1" lang="zh-CN" altLang="en-US" sz="2400" b="1">
                <a:solidFill>
                  <a:srgbClr val="0033CC"/>
                </a:solidFill>
                <a:latin typeface="Times New Roman" pitchFamily="18" charset="0"/>
              </a:rPr>
              <a:t>电路进入</a:t>
            </a:r>
            <a:r>
              <a:rPr kumimoji="1" lang="zh-CN" altLang="en-US" sz="2400" b="1">
                <a:solidFill>
                  <a:srgbClr val="0033CC"/>
                </a:solidFill>
                <a:latin typeface="Times New Roman" pitchFamily="18" charset="0"/>
                <a:sym typeface="Wingdings" pitchFamily="2" charset="2"/>
              </a:rPr>
              <a:t>暂稳态</a:t>
            </a:r>
            <a:r>
              <a:rPr kumimoji="1" lang="en-US" altLang="zh-CN" sz="2400" b="1">
                <a:solidFill>
                  <a:srgbClr val="0033CC"/>
                </a:solidFill>
                <a:latin typeface="Times New Roman" pitchFamily="18" charset="0"/>
                <a:sym typeface="Wingdings" pitchFamily="2" charset="2"/>
              </a:rPr>
              <a:t>;</a:t>
            </a:r>
          </a:p>
        </p:txBody>
      </p:sp>
      <p:sp>
        <p:nvSpPr>
          <p:cNvPr id="29748" name="Line 52"/>
          <p:cNvSpPr>
            <a:spLocks noChangeShapeType="1"/>
          </p:cNvSpPr>
          <p:nvPr/>
        </p:nvSpPr>
        <p:spPr bwMode="auto">
          <a:xfrm flipV="1">
            <a:off x="6502400" y="722313"/>
            <a:ext cx="0" cy="685800"/>
          </a:xfrm>
          <a:prstGeom prst="line">
            <a:avLst/>
          </a:prstGeom>
          <a:noFill/>
          <a:ln w="57150">
            <a:solidFill>
              <a:srgbClr val="FF00FF"/>
            </a:solidFill>
            <a:round/>
            <a:headEnd/>
            <a:tailEnd type="triangle" w="med" len="med"/>
          </a:ln>
          <a:effectLst/>
        </p:spPr>
        <p:txBody>
          <a:bodyPr wrap="none" lIns="90000" tIns="46800" rIns="90000" bIns="46800">
            <a:spAutoFit/>
          </a:bodyPr>
          <a:lstStyle/>
          <a:p>
            <a:endParaRPr lang="zh-CN" altLang="en-US"/>
          </a:p>
        </p:txBody>
      </p:sp>
      <p:sp>
        <p:nvSpPr>
          <p:cNvPr id="29749" name="Line 53"/>
          <p:cNvSpPr>
            <a:spLocks noChangeShapeType="1"/>
          </p:cNvSpPr>
          <p:nvPr/>
        </p:nvSpPr>
        <p:spPr bwMode="auto">
          <a:xfrm>
            <a:off x="6502400" y="2170113"/>
            <a:ext cx="0" cy="685800"/>
          </a:xfrm>
          <a:prstGeom prst="line">
            <a:avLst/>
          </a:prstGeom>
          <a:noFill/>
          <a:ln w="57150">
            <a:solidFill>
              <a:srgbClr val="FF00FF"/>
            </a:solidFill>
            <a:round/>
            <a:headEnd/>
            <a:tailEnd type="triangle" w="med" len="med"/>
          </a:ln>
          <a:effectLst/>
        </p:spPr>
        <p:txBody>
          <a:bodyPr wrap="none" lIns="90000" tIns="46800" rIns="90000" bIns="46800">
            <a:spAutoFit/>
          </a:bodyPr>
          <a:lstStyle/>
          <a:p>
            <a:endParaRPr lang="zh-CN" altLang="en-US"/>
          </a:p>
        </p:txBody>
      </p:sp>
      <p:sp>
        <p:nvSpPr>
          <p:cNvPr id="29750" name="Line 54"/>
          <p:cNvSpPr>
            <a:spLocks noChangeShapeType="1"/>
          </p:cNvSpPr>
          <p:nvPr/>
        </p:nvSpPr>
        <p:spPr bwMode="auto">
          <a:xfrm>
            <a:off x="6502400" y="3617913"/>
            <a:ext cx="0" cy="685800"/>
          </a:xfrm>
          <a:prstGeom prst="line">
            <a:avLst/>
          </a:prstGeom>
          <a:noFill/>
          <a:ln w="57150">
            <a:solidFill>
              <a:srgbClr val="FF00FF"/>
            </a:solidFill>
            <a:round/>
            <a:headEnd/>
            <a:tailEnd type="triangle" w="med" len="med"/>
          </a:ln>
          <a:effectLst/>
        </p:spPr>
        <p:txBody>
          <a:bodyPr wrap="none" lIns="90000" tIns="46800" rIns="90000" bIns="46800">
            <a:spAutoFit/>
          </a:bodyPr>
          <a:lstStyle/>
          <a:p>
            <a:endParaRPr lang="zh-CN" altLang="en-US"/>
          </a:p>
        </p:txBody>
      </p:sp>
      <p:sp>
        <p:nvSpPr>
          <p:cNvPr id="29751" name="Line 55"/>
          <p:cNvSpPr>
            <a:spLocks noChangeShapeType="1"/>
          </p:cNvSpPr>
          <p:nvPr/>
        </p:nvSpPr>
        <p:spPr bwMode="auto">
          <a:xfrm flipV="1">
            <a:off x="6502400" y="4913313"/>
            <a:ext cx="0" cy="685800"/>
          </a:xfrm>
          <a:prstGeom prst="line">
            <a:avLst/>
          </a:prstGeom>
          <a:noFill/>
          <a:ln w="57150">
            <a:solidFill>
              <a:srgbClr val="FF00FF"/>
            </a:solidFill>
            <a:round/>
            <a:headEnd/>
            <a:tailEnd type="triangle" w="med" len="med"/>
          </a:ln>
          <a:effectLst/>
        </p:spPr>
        <p:txBody>
          <a:bodyPr wrap="none" lIns="90000" tIns="46800" rIns="90000" bIns="46800">
            <a:spAutoFit/>
          </a:bodyPr>
          <a:lstStyle/>
          <a:p>
            <a:endParaRPr lang="zh-CN" altLang="en-US"/>
          </a:p>
        </p:txBody>
      </p:sp>
      <p:sp>
        <p:nvSpPr>
          <p:cNvPr id="29752" name="Text Box 56"/>
          <p:cNvSpPr txBox="1">
            <a:spLocks noChangeArrowheads="1"/>
          </p:cNvSpPr>
          <p:nvPr/>
        </p:nvSpPr>
        <p:spPr bwMode="auto">
          <a:xfrm>
            <a:off x="304800" y="4519614"/>
            <a:ext cx="4978400" cy="833178"/>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sym typeface="Wingdings" pitchFamily="2" charset="2"/>
              </a:rPr>
              <a:t></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O1</a:t>
            </a:r>
            <a:r>
              <a:rPr kumimoji="1" lang="en-US" altLang="zh-CN" sz="2400" b="1">
                <a:latin typeface="Times New Roman" pitchFamily="18" charset="0"/>
                <a:sym typeface="Wingdings" pitchFamily="2" charset="2"/>
              </a:rPr>
              <a:t>=0</a:t>
            </a:r>
            <a:r>
              <a:rPr kumimoji="1" lang="zh-CN" altLang="en-US" sz="2400" b="1">
                <a:latin typeface="Times New Roman" pitchFamily="18" charset="0"/>
                <a:sym typeface="Wingdings" pitchFamily="2" charset="2"/>
              </a:rPr>
              <a:t>，电容电压不能突变</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I2</a:t>
            </a:r>
            <a:r>
              <a:rPr kumimoji="1" lang="zh-CN" altLang="en-US" sz="2400" b="1">
                <a:latin typeface="Times New Roman" pitchFamily="18" charset="0"/>
                <a:sym typeface="Wingdings" pitchFamily="2" charset="2"/>
              </a:rPr>
              <a:t>下跳变  </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a:t>
            </a:r>
            <a:r>
              <a:rPr kumimoji="1" lang="en-US" altLang="zh-CN" sz="2400" b="1">
                <a:latin typeface="Times New Roman" pitchFamily="18" charset="0"/>
                <a:sym typeface="Wingdings" pitchFamily="2" charset="2"/>
              </a:rPr>
              <a:t>=1</a:t>
            </a:r>
            <a:endParaRPr kumimoji="1" lang="en-US" altLang="zh-CN" sz="2400" b="1">
              <a:latin typeface="Times New Roman" pitchFamily="18" charset="0"/>
            </a:endParaRPr>
          </a:p>
        </p:txBody>
      </p:sp>
      <p:sp>
        <p:nvSpPr>
          <p:cNvPr id="29753" name="Text Box 57"/>
          <p:cNvSpPr txBox="1">
            <a:spLocks noChangeArrowheads="1"/>
          </p:cNvSpPr>
          <p:nvPr/>
        </p:nvSpPr>
        <p:spPr bwMode="auto">
          <a:xfrm>
            <a:off x="2984500" y="2317750"/>
            <a:ext cx="465490"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Monotype Corsiva" pitchFamily="66" charset="0"/>
              </a:rPr>
              <a:t>v</a:t>
            </a:r>
            <a:r>
              <a:rPr kumimoji="1" lang="en-US" altLang="zh-CN" sz="2400" b="1" baseline="-25000">
                <a:latin typeface="Times New Roman" pitchFamily="18" charset="0"/>
              </a:rPr>
              <a:t>C</a:t>
            </a:r>
          </a:p>
        </p:txBody>
      </p:sp>
      <p:sp>
        <p:nvSpPr>
          <p:cNvPr id="29754" name="Text Box 58"/>
          <p:cNvSpPr txBox="1">
            <a:spLocks noChangeArrowheads="1"/>
          </p:cNvSpPr>
          <p:nvPr/>
        </p:nvSpPr>
        <p:spPr bwMode="auto">
          <a:xfrm>
            <a:off x="406400" y="5522913"/>
            <a:ext cx="7721600" cy="1202510"/>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=1 </a:t>
            </a:r>
            <a:r>
              <a:rPr kumimoji="1" lang="en-US" altLang="zh-CN" sz="2400" b="1">
                <a:latin typeface="Times New Roman" pitchFamily="18" charset="0"/>
                <a:sym typeface="Wingdings" pitchFamily="2" charset="2"/>
              </a:rPr>
              <a:t></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O1</a:t>
            </a:r>
            <a:r>
              <a:rPr kumimoji="1" lang="en-US" altLang="zh-CN" sz="2400" b="1">
                <a:latin typeface="Times New Roman" pitchFamily="18" charset="0"/>
                <a:sym typeface="Wingdings" pitchFamily="2" charset="2"/>
              </a:rPr>
              <a:t>=0</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a:t>
            </a:r>
            <a:r>
              <a:rPr kumimoji="1" lang="en-US" altLang="zh-CN" sz="2400" b="1">
                <a:latin typeface="Times New Roman" pitchFamily="18" charset="0"/>
                <a:sym typeface="Wingdings" pitchFamily="2" charset="2"/>
              </a:rPr>
              <a:t>=1</a:t>
            </a:r>
          </a:p>
          <a:p>
            <a:r>
              <a:rPr kumimoji="1" lang="zh-CN" altLang="en-US" sz="2400" b="1">
                <a:latin typeface="Times New Roman" pitchFamily="18" charset="0"/>
                <a:sym typeface="Wingdings" pitchFamily="2" charset="2"/>
              </a:rPr>
              <a:t>形成正反馈，即使</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I</a:t>
            </a:r>
            <a:r>
              <a:rPr kumimoji="1" lang="zh-CN" altLang="en-US" sz="2400" b="1">
                <a:latin typeface="Times New Roman" pitchFamily="18" charset="0"/>
                <a:sym typeface="Wingdings" pitchFamily="2" charset="2"/>
              </a:rPr>
              <a:t>正脉冲消失，</a:t>
            </a:r>
          </a:p>
          <a:p>
            <a:r>
              <a:rPr kumimoji="1" lang="zh-CN" altLang="en-US" sz="2400" b="1">
                <a:latin typeface="Times New Roman" pitchFamily="18" charset="0"/>
              </a:rPr>
              <a:t>输出仍能维持</a:t>
            </a:r>
            <a:r>
              <a:rPr kumimoji="1" lang="en-US" altLang="zh-CN" sz="2400" b="1">
                <a:latin typeface="Times New Roman" pitchFamily="18" charset="0"/>
              </a:rPr>
              <a:t>——</a:t>
            </a:r>
            <a:r>
              <a:rPr kumimoji="1" lang="zh-CN" altLang="en-US" sz="2400" b="1">
                <a:latin typeface="Times New Roman" pitchFamily="18" charset="0"/>
                <a:sym typeface="Wingdings" pitchFamily="2" charset="2"/>
              </a:rPr>
              <a:t>自锁。</a:t>
            </a:r>
          </a:p>
        </p:txBody>
      </p:sp>
      <p:sp>
        <p:nvSpPr>
          <p:cNvPr id="29756" name="Text Box 60"/>
          <p:cNvSpPr txBox="1">
            <a:spLocks noChangeArrowheads="1"/>
          </p:cNvSpPr>
          <p:nvPr/>
        </p:nvSpPr>
        <p:spPr bwMode="auto">
          <a:xfrm>
            <a:off x="2216151" y="382588"/>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0</a:t>
            </a:r>
          </a:p>
        </p:txBody>
      </p:sp>
      <p:sp>
        <p:nvSpPr>
          <p:cNvPr id="29758" name="Text Box 62"/>
          <p:cNvSpPr txBox="1">
            <a:spLocks noChangeArrowheads="1"/>
          </p:cNvSpPr>
          <p:nvPr/>
        </p:nvSpPr>
        <p:spPr bwMode="auto">
          <a:xfrm>
            <a:off x="4572001" y="341313"/>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1</a:t>
            </a:r>
          </a:p>
        </p:txBody>
      </p:sp>
      <p:grpSp>
        <p:nvGrpSpPr>
          <p:cNvPr id="6" name="Group 69"/>
          <p:cNvGrpSpPr>
            <a:grpSpLocks/>
          </p:cNvGrpSpPr>
          <p:nvPr/>
        </p:nvGrpSpPr>
        <p:grpSpPr bwMode="auto">
          <a:xfrm>
            <a:off x="1871133" y="908050"/>
            <a:ext cx="1828800" cy="1219200"/>
            <a:chOff x="864" y="576"/>
            <a:chExt cx="864" cy="768"/>
          </a:xfrm>
        </p:grpSpPr>
        <p:sp>
          <p:nvSpPr>
            <p:cNvPr id="29761" name="Line 65"/>
            <p:cNvSpPr>
              <a:spLocks noChangeShapeType="1"/>
            </p:cNvSpPr>
            <p:nvPr/>
          </p:nvSpPr>
          <p:spPr bwMode="auto">
            <a:xfrm flipH="1">
              <a:off x="1584" y="576"/>
              <a:ext cx="144"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9762" name="Line 66"/>
            <p:cNvSpPr>
              <a:spLocks noChangeShapeType="1"/>
            </p:cNvSpPr>
            <p:nvPr/>
          </p:nvSpPr>
          <p:spPr bwMode="auto">
            <a:xfrm flipH="1">
              <a:off x="1152" y="576"/>
              <a:ext cx="432" cy="768"/>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29763" name="Line 67"/>
            <p:cNvSpPr>
              <a:spLocks noChangeShapeType="1"/>
            </p:cNvSpPr>
            <p:nvPr/>
          </p:nvSpPr>
          <p:spPr bwMode="auto">
            <a:xfrm flipH="1">
              <a:off x="864" y="1344"/>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29764" name="Line 68"/>
            <p:cNvSpPr>
              <a:spLocks noChangeShapeType="1"/>
            </p:cNvSpPr>
            <p:nvPr/>
          </p:nvSpPr>
          <p:spPr bwMode="auto">
            <a:xfrm flipV="1">
              <a:off x="864" y="1152"/>
              <a:ext cx="0" cy="192"/>
            </a:xfrm>
            <a:prstGeom prst="line">
              <a:avLst/>
            </a:prstGeom>
            <a:noFill/>
            <a:ln w="57150">
              <a:solidFill>
                <a:srgbClr val="CC3300"/>
              </a:solidFill>
              <a:round/>
              <a:headEnd/>
              <a:tailEnd type="triangle" w="med" len="med"/>
            </a:ln>
            <a:effectLst/>
          </p:spPr>
          <p:txBody>
            <a:bodyPr wrap="none" lIns="90000" tIns="46800" rIns="90000" bIns="46800">
              <a:spAutoFit/>
            </a:bodyPr>
            <a:lstStyle/>
            <a:p>
              <a:endParaRPr lang="zh-CN" altLang="en-US"/>
            </a:p>
          </p:txBody>
        </p:sp>
      </p:grpSp>
      <p:grpSp>
        <p:nvGrpSpPr>
          <p:cNvPr id="7" name="Group 74"/>
          <p:cNvGrpSpPr>
            <a:grpSpLocks/>
          </p:cNvGrpSpPr>
          <p:nvPr/>
        </p:nvGrpSpPr>
        <p:grpSpPr bwMode="auto">
          <a:xfrm>
            <a:off x="1828800" y="2932113"/>
            <a:ext cx="406400" cy="304800"/>
            <a:chOff x="4080" y="3888"/>
            <a:chExt cx="192" cy="192"/>
          </a:xfrm>
        </p:grpSpPr>
        <p:sp>
          <p:nvSpPr>
            <p:cNvPr id="29767" name="Line 71"/>
            <p:cNvSpPr>
              <a:spLocks noChangeShapeType="1"/>
            </p:cNvSpPr>
            <p:nvPr/>
          </p:nvSpPr>
          <p:spPr bwMode="auto">
            <a:xfrm>
              <a:off x="4176" y="3888"/>
              <a:ext cx="96" cy="0"/>
            </a:xfrm>
            <a:prstGeom prst="line">
              <a:avLst/>
            </a:prstGeom>
            <a:noFill/>
            <a:ln w="57150">
              <a:solidFill>
                <a:srgbClr val="FF0000"/>
              </a:solidFill>
              <a:round/>
              <a:headEnd/>
              <a:tailEnd/>
            </a:ln>
            <a:effectLst/>
          </p:spPr>
          <p:txBody>
            <a:bodyPr lIns="90000" tIns="46800" rIns="90000" bIns="46800">
              <a:spAutoFit/>
            </a:bodyPr>
            <a:lstStyle/>
            <a:p>
              <a:endParaRPr lang="zh-CN" altLang="en-US"/>
            </a:p>
          </p:txBody>
        </p:sp>
        <p:sp>
          <p:nvSpPr>
            <p:cNvPr id="29768" name="Line 72"/>
            <p:cNvSpPr>
              <a:spLocks noChangeShapeType="1"/>
            </p:cNvSpPr>
            <p:nvPr/>
          </p:nvSpPr>
          <p:spPr bwMode="auto">
            <a:xfrm>
              <a:off x="4080" y="4080"/>
              <a:ext cx="96" cy="0"/>
            </a:xfrm>
            <a:prstGeom prst="line">
              <a:avLst/>
            </a:prstGeom>
            <a:noFill/>
            <a:ln w="57150">
              <a:solidFill>
                <a:srgbClr val="FF0000"/>
              </a:solidFill>
              <a:round/>
              <a:headEnd/>
              <a:tailEnd/>
            </a:ln>
            <a:effectLst/>
          </p:spPr>
          <p:txBody>
            <a:bodyPr lIns="90000" tIns="46800" rIns="90000" bIns="46800">
              <a:spAutoFit/>
            </a:bodyPr>
            <a:lstStyle/>
            <a:p>
              <a:endParaRPr lang="zh-CN" altLang="en-US"/>
            </a:p>
          </p:txBody>
        </p:sp>
        <p:sp>
          <p:nvSpPr>
            <p:cNvPr id="29769" name="Line 73"/>
            <p:cNvSpPr>
              <a:spLocks noChangeShapeType="1"/>
            </p:cNvSpPr>
            <p:nvPr/>
          </p:nvSpPr>
          <p:spPr bwMode="auto">
            <a:xfrm>
              <a:off x="4176" y="3888"/>
              <a:ext cx="0" cy="192"/>
            </a:xfrm>
            <a:prstGeom prst="line">
              <a:avLst/>
            </a:prstGeom>
            <a:noFill/>
            <a:ln w="57150">
              <a:solidFill>
                <a:srgbClr val="FF0000"/>
              </a:solidFill>
              <a:round/>
              <a:headEnd type="triangle" w="med" len="med"/>
              <a:tailEnd/>
            </a:ln>
            <a:effectLst/>
          </p:spPr>
          <p:txBody>
            <a:bodyPr wrap="none" lIns="90000" tIns="46800" rIns="90000" bIns="46800">
              <a:spAutoFit/>
            </a:bodyPr>
            <a:lstStyle/>
            <a:p>
              <a:endParaRPr lang="zh-CN" altLang="en-US"/>
            </a:p>
          </p:txBody>
        </p:sp>
      </p:grpSp>
      <p:sp>
        <p:nvSpPr>
          <p:cNvPr id="29755" name="Text Box 59"/>
          <p:cNvSpPr txBox="1">
            <a:spLocks noChangeArrowheads="1"/>
          </p:cNvSpPr>
          <p:nvPr/>
        </p:nvSpPr>
        <p:spPr bwMode="auto">
          <a:xfrm>
            <a:off x="1775885" y="2820988"/>
            <a:ext cx="673100" cy="463846"/>
          </a:xfrm>
          <a:prstGeom prst="rect">
            <a:avLst/>
          </a:prstGeom>
          <a:solidFill>
            <a:srgbClr val="0033CC"/>
          </a:solidFill>
          <a:ln w="28575">
            <a:noFill/>
            <a:miter lim="800000"/>
            <a:headEnd/>
            <a:tailEnd/>
          </a:ln>
          <a:effectLst/>
        </p:spPr>
        <p:txBody>
          <a:bodyPr lIns="90000" tIns="46800" rIns="90000" bIns="46800">
            <a:spAutoFit/>
          </a:bodyPr>
          <a:lstStyle/>
          <a:p>
            <a:pPr algn="ctr"/>
            <a:r>
              <a:rPr kumimoji="1" lang="en-US" altLang="zh-CN" sz="2400" b="1">
                <a:solidFill>
                  <a:schemeClr val="bg1"/>
                </a:solidFill>
                <a:latin typeface="Times New Roman" pitchFamily="18" charset="0"/>
              </a:rPr>
              <a:t>0</a:t>
            </a:r>
          </a:p>
        </p:txBody>
      </p:sp>
      <p:grpSp>
        <p:nvGrpSpPr>
          <p:cNvPr id="8" name="Group 75"/>
          <p:cNvGrpSpPr>
            <a:grpSpLocks/>
          </p:cNvGrpSpPr>
          <p:nvPr/>
        </p:nvGrpSpPr>
        <p:grpSpPr bwMode="auto">
          <a:xfrm>
            <a:off x="6502400" y="722313"/>
            <a:ext cx="1320800" cy="685800"/>
            <a:chOff x="3072" y="384"/>
            <a:chExt cx="624" cy="432"/>
          </a:xfrm>
        </p:grpSpPr>
        <p:sp>
          <p:nvSpPr>
            <p:cNvPr id="29772" name="Line 76"/>
            <p:cNvSpPr>
              <a:spLocks noChangeShapeType="1"/>
            </p:cNvSpPr>
            <p:nvPr/>
          </p:nvSpPr>
          <p:spPr bwMode="auto">
            <a:xfrm>
              <a:off x="3072" y="384"/>
              <a:ext cx="96" cy="0"/>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sp>
          <p:nvSpPr>
            <p:cNvPr id="29773" name="Line 77"/>
            <p:cNvSpPr>
              <a:spLocks noChangeShapeType="1"/>
            </p:cNvSpPr>
            <p:nvPr/>
          </p:nvSpPr>
          <p:spPr bwMode="auto">
            <a:xfrm>
              <a:off x="3168" y="384"/>
              <a:ext cx="0" cy="432"/>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sp>
          <p:nvSpPr>
            <p:cNvPr id="29774" name="Line 78"/>
            <p:cNvSpPr>
              <a:spLocks noChangeShapeType="1"/>
            </p:cNvSpPr>
            <p:nvPr/>
          </p:nvSpPr>
          <p:spPr bwMode="auto">
            <a:xfrm>
              <a:off x="3168" y="816"/>
              <a:ext cx="528" cy="0"/>
            </a:xfrm>
            <a:prstGeom prst="line">
              <a:avLst/>
            </a:prstGeom>
            <a:noFill/>
            <a:ln w="57150">
              <a:solidFill>
                <a:srgbClr val="006600"/>
              </a:solidFill>
              <a:round/>
              <a:headEnd/>
              <a:tailEnd type="triangle" w="med" len="med"/>
            </a:ln>
            <a:effectLst/>
          </p:spPr>
          <p:txBody>
            <a:bodyPr lIns="90000" tIns="46800" rIns="90000" bIns="46800">
              <a:spAutoFit/>
            </a:bodyPr>
            <a:lstStyle/>
            <a:p>
              <a:endParaRPr lang="zh-CN" altLang="en-US"/>
            </a:p>
          </p:txBody>
        </p:sp>
      </p:grpSp>
      <p:sp>
        <p:nvSpPr>
          <p:cNvPr id="29775" name="Line 79"/>
          <p:cNvSpPr>
            <a:spLocks noChangeShapeType="1"/>
          </p:cNvSpPr>
          <p:nvPr/>
        </p:nvSpPr>
        <p:spPr bwMode="auto">
          <a:xfrm>
            <a:off x="6502400" y="2779713"/>
            <a:ext cx="1320800" cy="0"/>
          </a:xfrm>
          <a:prstGeom prst="line">
            <a:avLst/>
          </a:prstGeom>
          <a:noFill/>
          <a:ln w="57150">
            <a:solidFill>
              <a:srgbClr val="006600"/>
            </a:solidFill>
            <a:round/>
            <a:headEnd/>
            <a:tailEnd type="triangle" w="med" len="med"/>
          </a:ln>
          <a:effectLst/>
        </p:spPr>
        <p:txBody>
          <a:bodyPr lIns="90000" tIns="46800" rIns="90000" bIns="46800">
            <a:spAutoFit/>
          </a:bodyPr>
          <a:lstStyle/>
          <a:p>
            <a:endParaRPr lang="zh-CN" altLang="en-US"/>
          </a:p>
        </p:txBody>
      </p:sp>
      <p:sp>
        <p:nvSpPr>
          <p:cNvPr id="29776" name="Line 80"/>
          <p:cNvSpPr>
            <a:spLocks noChangeShapeType="1"/>
          </p:cNvSpPr>
          <p:nvPr/>
        </p:nvSpPr>
        <p:spPr bwMode="auto">
          <a:xfrm>
            <a:off x="6502400" y="4913313"/>
            <a:ext cx="1320800" cy="0"/>
          </a:xfrm>
          <a:prstGeom prst="line">
            <a:avLst/>
          </a:prstGeom>
          <a:noFill/>
          <a:ln w="57150">
            <a:solidFill>
              <a:srgbClr val="006600"/>
            </a:solidFill>
            <a:round/>
            <a:headEnd/>
            <a:tailEnd type="triangle" w="med" len="med"/>
          </a:ln>
          <a:effectLst/>
        </p:spPr>
        <p:txBody>
          <a:bodyPr lIns="90000" tIns="46800" rIns="90000" bIns="46800">
            <a:spAutoFit/>
          </a:bodyPr>
          <a:lstStyle/>
          <a:p>
            <a:endParaRPr lang="zh-CN" altLang="en-US"/>
          </a:p>
        </p:txBody>
      </p:sp>
      <p:sp>
        <p:nvSpPr>
          <p:cNvPr id="29781" name="Rectangle 85"/>
          <p:cNvSpPr>
            <a:spLocks noChangeArrowheads="1"/>
          </p:cNvSpPr>
          <p:nvPr/>
        </p:nvSpPr>
        <p:spPr bwMode="auto">
          <a:xfrm>
            <a:off x="1060873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29782" name="AutoShape 86"/>
          <p:cNvSpPr>
            <a:spLocks noChangeArrowheads="1"/>
          </p:cNvSpPr>
          <p:nvPr/>
        </p:nvSpPr>
        <p:spPr bwMode="auto">
          <a:xfrm>
            <a:off x="8303685" y="4868863"/>
            <a:ext cx="2592916" cy="1295400"/>
          </a:xfrm>
          <a:prstGeom prst="wedgeRoundRectCallout">
            <a:avLst>
              <a:gd name="adj1" fmla="val -72940"/>
              <a:gd name="adj2" fmla="val -133213"/>
              <a:gd name="adj3" fmla="val 16667"/>
            </a:avLst>
          </a:prstGeom>
          <a:solidFill>
            <a:srgbClr val="CCFFCC"/>
          </a:solidFill>
          <a:ln w="19050">
            <a:solidFill>
              <a:srgbClr val="FFCC00"/>
            </a:solidFill>
            <a:miter lim="800000"/>
            <a:headEnd/>
            <a:tailEnd/>
          </a:ln>
          <a:effectLst/>
        </p:spPr>
        <p:txBody>
          <a:bodyPr lIns="90000" tIns="46800" rIns="90000" bIns="46800"/>
          <a:lstStyle/>
          <a:p>
            <a:r>
              <a:rPr kumimoji="1" lang="zh-CN" altLang="en-US" sz="2400" b="1">
                <a:solidFill>
                  <a:srgbClr val="CC0000"/>
                </a:solidFill>
                <a:latin typeface="Times New Roman" pitchFamily="18" charset="0"/>
              </a:rPr>
              <a:t>此状态能否一直保持下去？</a:t>
            </a:r>
          </a:p>
        </p:txBody>
      </p:sp>
      <p:grpSp>
        <p:nvGrpSpPr>
          <p:cNvPr id="9" name="Group 87"/>
          <p:cNvGrpSpPr>
            <a:grpSpLocks/>
          </p:cNvGrpSpPr>
          <p:nvPr/>
        </p:nvGrpSpPr>
        <p:grpSpPr bwMode="auto">
          <a:xfrm>
            <a:off x="4368800" y="1957388"/>
            <a:ext cx="406400" cy="304800"/>
            <a:chOff x="864" y="1776"/>
            <a:chExt cx="192" cy="192"/>
          </a:xfrm>
        </p:grpSpPr>
        <p:sp>
          <p:nvSpPr>
            <p:cNvPr id="29784" name="Line 88"/>
            <p:cNvSpPr>
              <a:spLocks noChangeShapeType="1"/>
            </p:cNvSpPr>
            <p:nvPr/>
          </p:nvSpPr>
          <p:spPr bwMode="auto">
            <a:xfrm>
              <a:off x="960" y="1776"/>
              <a:ext cx="96" cy="0"/>
            </a:xfrm>
            <a:prstGeom prst="line">
              <a:avLst/>
            </a:prstGeom>
            <a:noFill/>
            <a:ln w="57150">
              <a:solidFill>
                <a:srgbClr val="FF0000"/>
              </a:solidFill>
              <a:round/>
              <a:headEnd/>
              <a:tailEnd/>
            </a:ln>
            <a:effectLst/>
          </p:spPr>
          <p:txBody>
            <a:bodyPr lIns="90000" tIns="46800" rIns="90000" bIns="46800">
              <a:spAutoFit/>
            </a:bodyPr>
            <a:lstStyle/>
            <a:p>
              <a:endParaRPr lang="zh-CN" altLang="en-US"/>
            </a:p>
          </p:txBody>
        </p:sp>
        <p:sp>
          <p:nvSpPr>
            <p:cNvPr id="29785" name="Line 89"/>
            <p:cNvSpPr>
              <a:spLocks noChangeShapeType="1"/>
            </p:cNvSpPr>
            <p:nvPr/>
          </p:nvSpPr>
          <p:spPr bwMode="auto">
            <a:xfrm>
              <a:off x="864" y="1968"/>
              <a:ext cx="96" cy="0"/>
            </a:xfrm>
            <a:prstGeom prst="line">
              <a:avLst/>
            </a:prstGeom>
            <a:noFill/>
            <a:ln w="57150">
              <a:solidFill>
                <a:srgbClr val="FF0000"/>
              </a:solidFill>
              <a:round/>
              <a:headEnd/>
              <a:tailEnd/>
            </a:ln>
            <a:effectLst/>
          </p:spPr>
          <p:txBody>
            <a:bodyPr lIns="90000" tIns="46800" rIns="90000" bIns="46800">
              <a:spAutoFit/>
            </a:bodyPr>
            <a:lstStyle/>
            <a:p>
              <a:endParaRPr lang="zh-CN" altLang="en-US"/>
            </a:p>
          </p:txBody>
        </p:sp>
        <p:sp>
          <p:nvSpPr>
            <p:cNvPr id="29786" name="Line 90"/>
            <p:cNvSpPr>
              <a:spLocks noChangeShapeType="1"/>
            </p:cNvSpPr>
            <p:nvPr/>
          </p:nvSpPr>
          <p:spPr bwMode="auto">
            <a:xfrm>
              <a:off x="960" y="1776"/>
              <a:ext cx="0" cy="192"/>
            </a:xfrm>
            <a:prstGeom prst="line">
              <a:avLst/>
            </a:prstGeom>
            <a:noFill/>
            <a:ln w="57150">
              <a:solidFill>
                <a:srgbClr val="FF0000"/>
              </a:solidFill>
              <a:round/>
              <a:headEnd/>
              <a:tailEnd type="triangle" w="med" len="med"/>
            </a:ln>
            <a:effectLst/>
          </p:spPr>
          <p:txBody>
            <a:bodyPr wrap="none" lIns="90000" tIns="46800" rIns="90000" bIns="46800">
              <a:spAutoFit/>
            </a:bodyPr>
            <a:lstStyle/>
            <a:p>
              <a:endParaRPr lang="zh-CN" altLang="en-US"/>
            </a:p>
          </p:txBody>
        </p:sp>
      </p:grpSp>
      <p:sp>
        <p:nvSpPr>
          <p:cNvPr id="29787" name="Text Box 91"/>
          <p:cNvSpPr txBox="1">
            <a:spLocks noChangeArrowheads="1"/>
          </p:cNvSpPr>
          <p:nvPr/>
        </p:nvSpPr>
        <p:spPr bwMode="auto">
          <a:xfrm>
            <a:off x="3325285" y="2073276"/>
            <a:ext cx="313204" cy="371513"/>
          </a:xfrm>
          <a:prstGeom prst="rect">
            <a:avLst/>
          </a:prstGeom>
          <a:noFill/>
          <a:ln w="28575">
            <a:noFill/>
            <a:miter lim="800000"/>
            <a:headEnd/>
            <a:tailEnd/>
          </a:ln>
          <a:effectLst/>
        </p:spPr>
        <p:txBody>
          <a:bodyPr wrap="none" lIns="90000" tIns="46800" rIns="90000" bIns="46800">
            <a:spAutoFit/>
          </a:bodyPr>
          <a:lstStyle/>
          <a:p>
            <a:r>
              <a:rPr kumimoji="1" lang="en-US" altLang="zh-CN" b="1">
                <a:solidFill>
                  <a:srgbClr val="0033CC"/>
                </a:solidFill>
                <a:latin typeface="Times New Roman" pitchFamily="18" charset="0"/>
              </a:rPr>
              <a:t>+</a:t>
            </a:r>
          </a:p>
        </p:txBody>
      </p:sp>
      <p:sp>
        <p:nvSpPr>
          <p:cNvPr id="29788" name="Text Box 92"/>
          <p:cNvSpPr txBox="1">
            <a:spLocks noChangeArrowheads="1"/>
          </p:cNvSpPr>
          <p:nvPr/>
        </p:nvSpPr>
        <p:spPr bwMode="auto">
          <a:xfrm>
            <a:off x="2734734" y="2141539"/>
            <a:ext cx="439842" cy="402291"/>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0033CC"/>
                </a:solidFill>
                <a:latin typeface="Times New Roman" pitchFamily="18" charset="0"/>
              </a:rPr>
              <a: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746"/>
                                        </p:tgtEl>
                                        <p:attrNameLst>
                                          <p:attrName>style.visibility</p:attrName>
                                        </p:attrNameLst>
                                      </p:cBhvr>
                                      <p:to>
                                        <p:strVal val="visible"/>
                                      </p:to>
                                    </p:set>
                                    <p:animEffect transition="in" filter="wipe(left)">
                                      <p:cBhvr>
                                        <p:cTn id="7" dur="500"/>
                                        <p:tgtEl>
                                          <p:spTgt spid="29746"/>
                                        </p:tgtEl>
                                      </p:cBhvr>
                                    </p:animEffect>
                                  </p:childTnLst>
                                </p:cTn>
                              </p:par>
                            </p:childTnLst>
                          </p:cTn>
                        </p:par>
                        <p:par>
                          <p:cTn id="8" fill="hold">
                            <p:stCondLst>
                              <p:cond delay="500"/>
                            </p:stCondLst>
                            <p:childTnLst>
                              <p:par>
                                <p:cTn id="9" presetID="17"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ppt_y+#ppt_h/2"/>
                                          </p:val>
                                        </p:tav>
                                        <p:tav tm="100000">
                                          <p:val>
                                            <p:strVal val="#ppt_y"/>
                                          </p:val>
                                        </p:tav>
                                      </p:tavLst>
                                    </p:anim>
                                    <p:anim calcmode="lin" valueType="num">
                                      <p:cBhvr>
                                        <p:cTn id="13" dur="500" fill="hold"/>
                                        <p:tgtEl>
                                          <p:spTgt spid="7"/>
                                        </p:tgtEl>
                                        <p:attrNameLst>
                                          <p:attrName>ppt_w</p:attrName>
                                        </p:attrNameLst>
                                      </p:cBhvr>
                                      <p:tavLst>
                                        <p:tav tm="0">
                                          <p:val>
                                            <p:strVal val="#ppt_w"/>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2" presetClass="entr" presetSubtype="4" fill="hold" grpId="0" nodeType="afterEffect">
                                  <p:stCondLst>
                                    <p:cond delay="1000"/>
                                  </p:stCondLst>
                                  <p:childTnLst>
                                    <p:set>
                                      <p:cBhvr>
                                        <p:cTn id="17" dur="1" fill="hold">
                                          <p:stCondLst>
                                            <p:cond delay="0"/>
                                          </p:stCondLst>
                                        </p:cTn>
                                        <p:tgtEl>
                                          <p:spTgt spid="29748"/>
                                        </p:tgtEl>
                                        <p:attrNameLst>
                                          <p:attrName>style.visibility</p:attrName>
                                        </p:attrNameLst>
                                      </p:cBhvr>
                                      <p:to>
                                        <p:strVal val="visible"/>
                                      </p:to>
                                    </p:set>
                                    <p:animEffect transition="in" filter="wipe(down)">
                                      <p:cBhvr>
                                        <p:cTn id="18" dur="500"/>
                                        <p:tgtEl>
                                          <p:spTgt spid="2974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756"/>
                                        </p:tgtEl>
                                        <p:attrNameLst>
                                          <p:attrName>style.visibility</p:attrName>
                                        </p:attrNameLst>
                                      </p:cBhvr>
                                      <p:to>
                                        <p:strVal val="visible"/>
                                      </p:to>
                                    </p:set>
                                  </p:childTnLst>
                                </p:cTn>
                              </p:par>
                            </p:childTnLst>
                          </p:cTn>
                        </p:par>
                        <p:par>
                          <p:cTn id="23" fill="hold">
                            <p:stCondLst>
                              <p:cond delay="500"/>
                            </p:stCondLst>
                            <p:childTnLst>
                              <p:par>
                                <p:cTn id="24" presetID="22" presetClass="entr" presetSubtype="1" fill="hold" grpId="0" nodeType="afterEffect">
                                  <p:stCondLst>
                                    <p:cond delay="1000"/>
                                  </p:stCondLst>
                                  <p:childTnLst>
                                    <p:set>
                                      <p:cBhvr>
                                        <p:cTn id="25" dur="1" fill="hold">
                                          <p:stCondLst>
                                            <p:cond delay="0"/>
                                          </p:stCondLst>
                                        </p:cTn>
                                        <p:tgtEl>
                                          <p:spTgt spid="29749"/>
                                        </p:tgtEl>
                                        <p:attrNameLst>
                                          <p:attrName>style.visibility</p:attrName>
                                        </p:attrNameLst>
                                      </p:cBhvr>
                                      <p:to>
                                        <p:strVal val="visible"/>
                                      </p:to>
                                    </p:set>
                                    <p:animEffect transition="in" filter="wipe(up)">
                                      <p:cBhvr>
                                        <p:cTn id="26" dur="500"/>
                                        <p:tgtEl>
                                          <p:spTgt spid="2974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9752"/>
                                        </p:tgtEl>
                                        <p:attrNameLst>
                                          <p:attrName>style.visibility</p:attrName>
                                        </p:attrNameLst>
                                      </p:cBhvr>
                                      <p:to>
                                        <p:strVal val="visible"/>
                                      </p:to>
                                    </p:set>
                                    <p:animEffect transition="in" filter="wipe(left)">
                                      <p:cBhvr>
                                        <p:cTn id="31" dur="500"/>
                                        <p:tgtEl>
                                          <p:spTgt spid="29752"/>
                                        </p:tgtEl>
                                      </p:cBhvr>
                                    </p:animEffect>
                                  </p:childTnLst>
                                </p:cTn>
                              </p:par>
                            </p:childTnLst>
                          </p:cTn>
                        </p:par>
                        <p:par>
                          <p:cTn id="32" fill="hold">
                            <p:stCondLst>
                              <p:cond delay="500"/>
                            </p:stCondLst>
                            <p:childTnLst>
                              <p:par>
                                <p:cTn id="33" presetID="1" presetClass="entr" presetSubtype="0" fill="hold" grpId="0" nodeType="afterEffect">
                                  <p:stCondLst>
                                    <p:cond delay="2000"/>
                                  </p:stCondLst>
                                  <p:childTnLst>
                                    <p:set>
                                      <p:cBhvr>
                                        <p:cTn id="34" dur="1" fill="hold">
                                          <p:stCondLst>
                                            <p:cond delay="499"/>
                                          </p:stCondLst>
                                        </p:cTn>
                                        <p:tgtEl>
                                          <p:spTgt spid="2975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500"/>
                            </p:stCondLst>
                            <p:childTnLst>
                              <p:par>
                                <p:cTn id="41" presetID="22" presetClass="entr" presetSubtype="1" fill="hold" grpId="0" nodeType="afterEffect">
                                  <p:stCondLst>
                                    <p:cond delay="2000"/>
                                  </p:stCondLst>
                                  <p:childTnLst>
                                    <p:set>
                                      <p:cBhvr>
                                        <p:cTn id="42" dur="1" fill="hold">
                                          <p:stCondLst>
                                            <p:cond delay="0"/>
                                          </p:stCondLst>
                                        </p:cTn>
                                        <p:tgtEl>
                                          <p:spTgt spid="29750"/>
                                        </p:tgtEl>
                                        <p:attrNameLst>
                                          <p:attrName>style.visibility</p:attrName>
                                        </p:attrNameLst>
                                      </p:cBhvr>
                                      <p:to>
                                        <p:strVal val="visible"/>
                                      </p:to>
                                    </p:set>
                                    <p:animEffect transition="in" filter="wipe(up)">
                                      <p:cBhvr>
                                        <p:cTn id="43" dur="500"/>
                                        <p:tgtEl>
                                          <p:spTgt spid="2975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9751"/>
                                        </p:tgtEl>
                                        <p:attrNameLst>
                                          <p:attrName>style.visibility</p:attrName>
                                        </p:attrNameLst>
                                      </p:cBhvr>
                                      <p:to>
                                        <p:strVal val="visible"/>
                                      </p:to>
                                    </p:set>
                                    <p:animEffect transition="in" filter="wipe(down)">
                                      <p:cBhvr>
                                        <p:cTn id="48" dur="500"/>
                                        <p:tgtEl>
                                          <p:spTgt spid="29751"/>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2975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9754"/>
                                        </p:tgtEl>
                                        <p:attrNameLst>
                                          <p:attrName>style.visibility</p:attrName>
                                        </p:attrNameLst>
                                      </p:cBhvr>
                                      <p:to>
                                        <p:strVal val="visible"/>
                                      </p:to>
                                    </p:set>
                                    <p:animEffect transition="in" filter="wipe(left)">
                                      <p:cBhvr>
                                        <p:cTn id="57" dur="500"/>
                                        <p:tgtEl>
                                          <p:spTgt spid="29754"/>
                                        </p:tgtEl>
                                      </p:cBhvr>
                                    </p:animEffect>
                                  </p:childTnLst>
                                </p:cTn>
                              </p:par>
                            </p:childTnLst>
                          </p:cTn>
                        </p:par>
                        <p:par>
                          <p:cTn id="58" fill="hold">
                            <p:stCondLst>
                              <p:cond delay="500"/>
                            </p:stCondLst>
                            <p:childTnLst>
                              <p:par>
                                <p:cTn id="59" presetID="22" presetClass="entr" presetSubtype="2" fill="hold" nodeType="afterEffect">
                                  <p:stCondLst>
                                    <p:cond delay="1000"/>
                                  </p:stCondLst>
                                  <p:childTnLst>
                                    <p:set>
                                      <p:cBhvr>
                                        <p:cTn id="60" dur="1" fill="hold">
                                          <p:stCondLst>
                                            <p:cond delay="0"/>
                                          </p:stCondLst>
                                        </p:cTn>
                                        <p:tgtEl>
                                          <p:spTgt spid="6"/>
                                        </p:tgtEl>
                                        <p:attrNameLst>
                                          <p:attrName>style.visibility</p:attrName>
                                        </p:attrNameLst>
                                      </p:cBhvr>
                                      <p:to>
                                        <p:strVal val="visible"/>
                                      </p:to>
                                    </p:set>
                                    <p:animEffect transition="in" filter="wipe(right)">
                                      <p:cBhvr>
                                        <p:cTn id="61" dur="500"/>
                                        <p:tgtEl>
                                          <p:spTgt spid="6"/>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499"/>
                                          </p:stCondLst>
                                        </p:cTn>
                                        <p:tgtEl>
                                          <p:spTgt spid="29755"/>
                                        </p:tgtEl>
                                        <p:attrNameLst>
                                          <p:attrName>style.visibility</p:attrName>
                                        </p:attrNameLst>
                                      </p:cBhvr>
                                      <p:to>
                                        <p:strVal val="visible"/>
                                      </p:to>
                                    </p:set>
                                  </p:childTnLst>
                                </p:cTn>
                              </p:par>
                            </p:childTnLst>
                          </p:cTn>
                        </p:par>
                        <p:par>
                          <p:cTn id="66" fill="hold">
                            <p:stCondLst>
                              <p:cond delay="500"/>
                            </p:stCondLst>
                            <p:childTnLst>
                              <p:par>
                                <p:cTn id="67" presetID="22" presetClass="entr" presetSubtype="8" fill="hold" nodeType="afterEffect">
                                  <p:stCondLst>
                                    <p:cond delay="2000"/>
                                  </p:stCondLst>
                                  <p:childTnLst>
                                    <p:set>
                                      <p:cBhvr>
                                        <p:cTn id="68" dur="1" fill="hold">
                                          <p:stCondLst>
                                            <p:cond delay="0"/>
                                          </p:stCondLst>
                                        </p:cTn>
                                        <p:tgtEl>
                                          <p:spTgt spid="8"/>
                                        </p:tgtEl>
                                        <p:attrNameLst>
                                          <p:attrName>style.visibility</p:attrName>
                                        </p:attrNameLst>
                                      </p:cBhvr>
                                      <p:to>
                                        <p:strVal val="visible"/>
                                      </p:to>
                                    </p:set>
                                    <p:animEffect transition="in" filter="wipe(left)">
                                      <p:cBhvr>
                                        <p:cTn id="69" dur="500"/>
                                        <p:tgtEl>
                                          <p:spTgt spid="8"/>
                                        </p:tgtEl>
                                      </p:cBhvr>
                                    </p:animEffect>
                                  </p:childTnLst>
                                </p:cTn>
                              </p:par>
                            </p:childTnLst>
                          </p:cTn>
                        </p:par>
                        <p:par>
                          <p:cTn id="70" fill="hold">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29775"/>
                                        </p:tgtEl>
                                        <p:attrNameLst>
                                          <p:attrName>style.visibility</p:attrName>
                                        </p:attrNameLst>
                                      </p:cBhvr>
                                      <p:to>
                                        <p:strVal val="visible"/>
                                      </p:to>
                                    </p:set>
                                    <p:animEffect transition="in" filter="wipe(left)">
                                      <p:cBhvr>
                                        <p:cTn id="73" dur="500"/>
                                        <p:tgtEl>
                                          <p:spTgt spid="29775"/>
                                        </p:tgtEl>
                                      </p:cBhvr>
                                    </p:animEffect>
                                  </p:childTnLst>
                                </p:cTn>
                              </p:par>
                            </p:childTnLst>
                          </p:cTn>
                        </p:par>
                        <p:par>
                          <p:cTn id="74" fill="hold">
                            <p:stCondLst>
                              <p:cond delay="3500"/>
                            </p:stCondLst>
                            <p:childTnLst>
                              <p:par>
                                <p:cTn id="75" presetID="22" presetClass="entr" presetSubtype="8" fill="hold" grpId="0" nodeType="afterEffect">
                                  <p:stCondLst>
                                    <p:cond delay="2000"/>
                                  </p:stCondLst>
                                  <p:childTnLst>
                                    <p:set>
                                      <p:cBhvr>
                                        <p:cTn id="76" dur="1" fill="hold">
                                          <p:stCondLst>
                                            <p:cond delay="0"/>
                                          </p:stCondLst>
                                        </p:cTn>
                                        <p:tgtEl>
                                          <p:spTgt spid="29776"/>
                                        </p:tgtEl>
                                        <p:attrNameLst>
                                          <p:attrName>style.visibility</p:attrName>
                                        </p:attrNameLst>
                                      </p:cBhvr>
                                      <p:to>
                                        <p:strVal val="visible"/>
                                      </p:to>
                                    </p:set>
                                    <p:animEffect transition="in" filter="wipe(left)">
                                      <p:cBhvr>
                                        <p:cTn id="77" dur="500"/>
                                        <p:tgtEl>
                                          <p:spTgt spid="29776"/>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29782"/>
                                        </p:tgtEl>
                                        <p:attrNameLst>
                                          <p:attrName>style.visibility</p:attrName>
                                        </p:attrNameLst>
                                      </p:cBhvr>
                                      <p:to>
                                        <p:strVal val="visible"/>
                                      </p:to>
                                    </p:set>
                                    <p:animEffect transition="in" filter="dissolve">
                                      <p:cBhvr>
                                        <p:cTn id="82" dur="500"/>
                                        <p:tgtEl>
                                          <p:spTgt spid="29782"/>
                                        </p:tgtEl>
                                      </p:cBhvr>
                                    </p:animEffect>
                                  </p:childTnLst>
                                </p:cTn>
                              </p:par>
                            </p:childTnLst>
                          </p:cTn>
                        </p:par>
                        <p:par>
                          <p:cTn id="83" fill="hold">
                            <p:stCondLst>
                              <p:cond delay="500"/>
                            </p:stCondLst>
                            <p:childTnLst>
                              <p:par>
                                <p:cTn id="84" presetID="2" presetClass="entr" presetSubtype="4" fill="hold" grpId="0" nodeType="afterEffect">
                                  <p:stCondLst>
                                    <p:cond delay="0"/>
                                  </p:stCondLst>
                                  <p:childTnLst>
                                    <p:set>
                                      <p:cBhvr>
                                        <p:cTn id="85" dur="1" fill="hold">
                                          <p:stCondLst>
                                            <p:cond delay="0"/>
                                          </p:stCondLst>
                                        </p:cTn>
                                        <p:tgtEl>
                                          <p:spTgt spid="29781"/>
                                        </p:tgtEl>
                                        <p:attrNameLst>
                                          <p:attrName>style.visibility</p:attrName>
                                        </p:attrNameLst>
                                      </p:cBhvr>
                                      <p:to>
                                        <p:strVal val="visible"/>
                                      </p:to>
                                    </p:set>
                                    <p:anim calcmode="lin" valueType="num">
                                      <p:cBhvr additive="base">
                                        <p:cTn id="86" dur="500" fill="hold"/>
                                        <p:tgtEl>
                                          <p:spTgt spid="29781"/>
                                        </p:tgtEl>
                                        <p:attrNameLst>
                                          <p:attrName>ppt_x</p:attrName>
                                        </p:attrNameLst>
                                      </p:cBhvr>
                                      <p:tavLst>
                                        <p:tav tm="0">
                                          <p:val>
                                            <p:strVal val="#ppt_x"/>
                                          </p:val>
                                        </p:tav>
                                        <p:tav tm="100000">
                                          <p:val>
                                            <p:strVal val="#ppt_x"/>
                                          </p:val>
                                        </p:tav>
                                      </p:tavLst>
                                    </p:anim>
                                    <p:anim calcmode="lin" valueType="num">
                                      <p:cBhvr additive="base">
                                        <p:cTn id="87" dur="500" fill="hold"/>
                                        <p:tgtEl>
                                          <p:spTgt spid="29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46" grpId="0" autoUpdateAnimBg="0"/>
      <p:bldP spid="29748" grpId="0" animBg="1"/>
      <p:bldP spid="29749" grpId="0" animBg="1"/>
      <p:bldP spid="29750" grpId="0" animBg="1"/>
      <p:bldP spid="29751" grpId="0" animBg="1"/>
      <p:bldP spid="29752" grpId="0" autoUpdateAnimBg="0"/>
      <p:bldP spid="29753" grpId="0" autoUpdateAnimBg="0"/>
      <p:bldP spid="29754" grpId="0" autoUpdateAnimBg="0"/>
      <p:bldP spid="29756" grpId="0" autoUpdateAnimBg="0"/>
      <p:bldP spid="29758" grpId="0" autoUpdateAnimBg="0"/>
      <p:bldP spid="29755" grpId="0" animBg="1" autoUpdateAnimBg="0"/>
      <p:bldP spid="29775" grpId="0" animBg="1"/>
      <p:bldP spid="29776" grpId="0" animBg="1"/>
      <p:bldP spid="29781" grpId="0" autoUpdateAnimBg="0"/>
      <p:bldP spid="29782"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灯片编号占位符 2"/>
          <p:cNvSpPr>
            <a:spLocks noGrp="1"/>
          </p:cNvSpPr>
          <p:nvPr>
            <p:ph type="sldNum" sz="quarter" idx="11"/>
          </p:nvPr>
        </p:nvSpPr>
        <p:spPr/>
        <p:txBody>
          <a:bodyPr/>
          <a:lstStyle/>
          <a:p>
            <a:fld id="{1DE15DAA-B1FA-49E9-A8AA-8079DD9AAA11}" type="slidenum">
              <a:rPr lang="en-US" altLang="zh-CN"/>
              <a:pPr/>
              <a:t>70</a:t>
            </a:fld>
            <a:endParaRPr lang="en-US" altLang="zh-CN"/>
          </a:p>
        </p:txBody>
      </p:sp>
      <p:grpSp>
        <p:nvGrpSpPr>
          <p:cNvPr id="2" name="Group 2"/>
          <p:cNvGrpSpPr>
            <a:grpSpLocks/>
          </p:cNvGrpSpPr>
          <p:nvPr/>
        </p:nvGrpSpPr>
        <p:grpSpPr bwMode="auto">
          <a:xfrm>
            <a:off x="6864351" y="134938"/>
            <a:ext cx="4425950" cy="3233738"/>
            <a:chOff x="96" y="459"/>
            <a:chExt cx="2091" cy="2037"/>
          </a:xfrm>
        </p:grpSpPr>
        <p:sp>
          <p:nvSpPr>
            <p:cNvPr id="390147" name="Rectangle 3"/>
            <p:cNvSpPr>
              <a:spLocks noChangeArrowheads="1"/>
            </p:cNvSpPr>
            <p:nvPr/>
          </p:nvSpPr>
          <p:spPr bwMode="auto">
            <a:xfrm>
              <a:off x="857" y="960"/>
              <a:ext cx="720" cy="1104"/>
            </a:xfrm>
            <a:prstGeom prst="rect">
              <a:avLst/>
            </a:prstGeom>
            <a:noFill/>
            <a:ln w="38100">
              <a:solidFill>
                <a:schemeClr val="tx1"/>
              </a:solidFill>
              <a:miter lim="800000"/>
              <a:headEnd/>
              <a:tailEnd/>
            </a:ln>
            <a:effectLst/>
          </p:spPr>
          <p:txBody>
            <a:bodyPr wrap="none" lIns="90000" tIns="46800" rIns="90000" bIns="46800" anchor="ctr"/>
            <a:lstStyle/>
            <a:p>
              <a:pPr algn="ctr"/>
              <a:endParaRPr kumimoji="1" lang="zh-CN" altLang="zh-CN" sz="2400" b="1">
                <a:latin typeface="Times New Roman" pitchFamily="18" charset="0"/>
              </a:endParaRPr>
            </a:p>
          </p:txBody>
        </p:sp>
        <p:sp>
          <p:nvSpPr>
            <p:cNvPr id="390148" name="Oval 4"/>
            <p:cNvSpPr>
              <a:spLocks noChangeArrowheads="1"/>
            </p:cNvSpPr>
            <p:nvPr/>
          </p:nvSpPr>
          <p:spPr bwMode="auto">
            <a:xfrm>
              <a:off x="1337" y="747"/>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0149" name="Line 5"/>
            <p:cNvSpPr>
              <a:spLocks noChangeShapeType="1"/>
            </p:cNvSpPr>
            <p:nvPr/>
          </p:nvSpPr>
          <p:spPr bwMode="auto">
            <a:xfrm>
              <a:off x="1577" y="1296"/>
              <a:ext cx="48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50" name="Line 6"/>
            <p:cNvSpPr>
              <a:spLocks noChangeShapeType="1"/>
            </p:cNvSpPr>
            <p:nvPr/>
          </p:nvSpPr>
          <p:spPr bwMode="auto">
            <a:xfrm>
              <a:off x="1769" y="206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51" name="Line 7"/>
            <p:cNvSpPr>
              <a:spLocks noChangeShapeType="1"/>
            </p:cNvSpPr>
            <p:nvPr/>
          </p:nvSpPr>
          <p:spPr bwMode="auto">
            <a:xfrm>
              <a:off x="1769" y="2112"/>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52" name="Line 8"/>
            <p:cNvSpPr>
              <a:spLocks noChangeShapeType="1"/>
            </p:cNvSpPr>
            <p:nvPr/>
          </p:nvSpPr>
          <p:spPr bwMode="auto">
            <a:xfrm>
              <a:off x="1577" y="1872"/>
              <a:ext cx="2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53" name="Line 9"/>
            <p:cNvSpPr>
              <a:spLocks noChangeShapeType="1"/>
            </p:cNvSpPr>
            <p:nvPr/>
          </p:nvSpPr>
          <p:spPr bwMode="auto">
            <a:xfrm>
              <a:off x="1865" y="187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54" name="Line 10"/>
            <p:cNvSpPr>
              <a:spLocks noChangeShapeType="1"/>
            </p:cNvSpPr>
            <p:nvPr/>
          </p:nvSpPr>
          <p:spPr bwMode="auto">
            <a:xfrm>
              <a:off x="1865" y="211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55" name="Line 11"/>
            <p:cNvSpPr>
              <a:spLocks noChangeShapeType="1"/>
            </p:cNvSpPr>
            <p:nvPr/>
          </p:nvSpPr>
          <p:spPr bwMode="auto">
            <a:xfrm flipH="1">
              <a:off x="432" y="2304"/>
              <a:ext cx="1433"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0156" name="Line 12"/>
            <p:cNvSpPr>
              <a:spLocks noChangeShapeType="1"/>
            </p:cNvSpPr>
            <p:nvPr/>
          </p:nvSpPr>
          <p:spPr bwMode="auto">
            <a:xfrm>
              <a:off x="345" y="206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57" name="Line 13"/>
            <p:cNvSpPr>
              <a:spLocks noChangeShapeType="1"/>
            </p:cNvSpPr>
            <p:nvPr/>
          </p:nvSpPr>
          <p:spPr bwMode="auto">
            <a:xfrm>
              <a:off x="345" y="2112"/>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58" name="Line 14"/>
            <p:cNvSpPr>
              <a:spLocks noChangeShapeType="1"/>
            </p:cNvSpPr>
            <p:nvPr/>
          </p:nvSpPr>
          <p:spPr bwMode="auto">
            <a:xfrm>
              <a:off x="441" y="1104"/>
              <a:ext cx="0" cy="96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0159" name="Line 15"/>
            <p:cNvSpPr>
              <a:spLocks noChangeShapeType="1"/>
            </p:cNvSpPr>
            <p:nvPr/>
          </p:nvSpPr>
          <p:spPr bwMode="auto">
            <a:xfrm>
              <a:off x="441" y="211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60" name="Rectangle 16"/>
            <p:cNvSpPr>
              <a:spLocks noChangeArrowheads="1"/>
            </p:cNvSpPr>
            <p:nvPr/>
          </p:nvSpPr>
          <p:spPr bwMode="auto">
            <a:xfrm>
              <a:off x="393" y="843"/>
              <a:ext cx="86"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90161" name="Line 17"/>
            <p:cNvSpPr>
              <a:spLocks noChangeShapeType="1"/>
            </p:cNvSpPr>
            <p:nvPr/>
          </p:nvSpPr>
          <p:spPr bwMode="auto">
            <a:xfrm flipV="1">
              <a:off x="441" y="624"/>
              <a:ext cx="0" cy="19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0162" name="Line 18"/>
            <p:cNvSpPr>
              <a:spLocks noChangeShapeType="1"/>
            </p:cNvSpPr>
            <p:nvPr/>
          </p:nvSpPr>
          <p:spPr bwMode="auto">
            <a:xfrm>
              <a:off x="432" y="624"/>
              <a:ext cx="1673"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0163" name="Line 19"/>
            <p:cNvSpPr>
              <a:spLocks noChangeShapeType="1"/>
            </p:cNvSpPr>
            <p:nvPr/>
          </p:nvSpPr>
          <p:spPr bwMode="auto">
            <a:xfrm>
              <a:off x="1049" y="624"/>
              <a:ext cx="0" cy="33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64" name="Line 20"/>
            <p:cNvSpPr>
              <a:spLocks noChangeShapeType="1"/>
            </p:cNvSpPr>
            <p:nvPr/>
          </p:nvSpPr>
          <p:spPr bwMode="auto">
            <a:xfrm>
              <a:off x="1385" y="624"/>
              <a:ext cx="0" cy="24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65" name="Line 21"/>
            <p:cNvSpPr>
              <a:spLocks noChangeShapeType="1"/>
            </p:cNvSpPr>
            <p:nvPr/>
          </p:nvSpPr>
          <p:spPr bwMode="auto">
            <a:xfrm flipV="1">
              <a:off x="432" y="1296"/>
              <a:ext cx="425"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0166" name="Line 22"/>
            <p:cNvSpPr>
              <a:spLocks noChangeShapeType="1"/>
            </p:cNvSpPr>
            <p:nvPr/>
          </p:nvSpPr>
          <p:spPr bwMode="auto">
            <a:xfrm>
              <a:off x="672" y="1584"/>
              <a:ext cx="185"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0167" name="Line 23"/>
            <p:cNvSpPr>
              <a:spLocks noChangeShapeType="1"/>
            </p:cNvSpPr>
            <p:nvPr/>
          </p:nvSpPr>
          <p:spPr bwMode="auto">
            <a:xfrm>
              <a:off x="432" y="1872"/>
              <a:ext cx="432"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0168" name="Oval 24"/>
            <p:cNvSpPr>
              <a:spLocks noChangeArrowheads="1"/>
            </p:cNvSpPr>
            <p:nvPr/>
          </p:nvSpPr>
          <p:spPr bwMode="auto">
            <a:xfrm>
              <a:off x="417" y="1131"/>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0169" name="Oval 25"/>
            <p:cNvSpPr>
              <a:spLocks noChangeArrowheads="1"/>
            </p:cNvSpPr>
            <p:nvPr/>
          </p:nvSpPr>
          <p:spPr bwMode="auto">
            <a:xfrm>
              <a:off x="1217" y="2139"/>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0170" name="Oval 26"/>
            <p:cNvSpPr>
              <a:spLocks noChangeArrowheads="1"/>
            </p:cNvSpPr>
            <p:nvPr/>
          </p:nvSpPr>
          <p:spPr bwMode="auto">
            <a:xfrm>
              <a:off x="1025" y="459"/>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0171" name="Oval 27"/>
            <p:cNvSpPr>
              <a:spLocks noChangeArrowheads="1"/>
            </p:cNvSpPr>
            <p:nvPr/>
          </p:nvSpPr>
          <p:spPr bwMode="auto">
            <a:xfrm>
              <a:off x="1361" y="459"/>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0172" name="Line 28"/>
            <p:cNvSpPr>
              <a:spLocks noChangeShapeType="1"/>
            </p:cNvSpPr>
            <p:nvPr/>
          </p:nvSpPr>
          <p:spPr bwMode="auto">
            <a:xfrm>
              <a:off x="1241" y="2064"/>
              <a:ext cx="0" cy="43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73" name="Line 29"/>
            <p:cNvSpPr>
              <a:spLocks noChangeShapeType="1"/>
            </p:cNvSpPr>
            <p:nvPr/>
          </p:nvSpPr>
          <p:spPr bwMode="auto">
            <a:xfrm>
              <a:off x="1145" y="249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74" name="Text Box 30"/>
            <p:cNvSpPr txBox="1">
              <a:spLocks noChangeArrowheads="1"/>
            </p:cNvSpPr>
            <p:nvPr/>
          </p:nvSpPr>
          <p:spPr bwMode="auto">
            <a:xfrm>
              <a:off x="1961" y="1027"/>
              <a:ext cx="226" cy="292"/>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90175" name="Text Box 31"/>
            <p:cNvSpPr txBox="1">
              <a:spLocks noChangeArrowheads="1"/>
            </p:cNvSpPr>
            <p:nvPr/>
          </p:nvSpPr>
          <p:spPr bwMode="auto">
            <a:xfrm>
              <a:off x="1728" y="584"/>
              <a:ext cx="330"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CC</a:t>
              </a:r>
            </a:p>
          </p:txBody>
        </p:sp>
        <p:sp>
          <p:nvSpPr>
            <p:cNvPr id="390176" name="Text Box 32"/>
            <p:cNvSpPr txBox="1">
              <a:spLocks noChangeArrowheads="1"/>
            </p:cNvSpPr>
            <p:nvPr/>
          </p:nvSpPr>
          <p:spPr bwMode="auto">
            <a:xfrm>
              <a:off x="115" y="816"/>
              <a:ext cx="240"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1</a:t>
              </a:r>
            </a:p>
          </p:txBody>
        </p:sp>
        <p:sp>
          <p:nvSpPr>
            <p:cNvPr id="390177" name="Text Box 33"/>
            <p:cNvSpPr txBox="1">
              <a:spLocks noChangeArrowheads="1"/>
            </p:cNvSpPr>
            <p:nvPr/>
          </p:nvSpPr>
          <p:spPr bwMode="auto">
            <a:xfrm>
              <a:off x="144" y="1898"/>
              <a:ext cx="191"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sp>
          <p:nvSpPr>
            <p:cNvPr id="390178" name="Text Box 34"/>
            <p:cNvSpPr txBox="1">
              <a:spLocks noChangeArrowheads="1"/>
            </p:cNvSpPr>
            <p:nvPr/>
          </p:nvSpPr>
          <p:spPr bwMode="auto">
            <a:xfrm>
              <a:off x="144" y="2061"/>
              <a:ext cx="220" cy="292"/>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390179" name="Text Box 35"/>
            <p:cNvSpPr txBox="1">
              <a:spLocks noChangeArrowheads="1"/>
            </p:cNvSpPr>
            <p:nvPr/>
          </p:nvSpPr>
          <p:spPr bwMode="auto">
            <a:xfrm>
              <a:off x="1680" y="1584"/>
              <a:ext cx="440" cy="253"/>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0.01uF</a:t>
              </a:r>
            </a:p>
          </p:txBody>
        </p:sp>
        <p:sp>
          <p:nvSpPr>
            <p:cNvPr id="390180" name="Text Box 36"/>
            <p:cNvSpPr txBox="1">
              <a:spLocks noChangeArrowheads="1"/>
            </p:cNvSpPr>
            <p:nvPr/>
          </p:nvSpPr>
          <p:spPr bwMode="auto">
            <a:xfrm>
              <a:off x="1136" y="1802"/>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90181" name="Text Box 37"/>
            <p:cNvSpPr txBox="1">
              <a:spLocks noChangeArrowheads="1"/>
            </p:cNvSpPr>
            <p:nvPr/>
          </p:nvSpPr>
          <p:spPr bwMode="auto">
            <a:xfrm>
              <a:off x="848" y="1706"/>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2</a:t>
              </a:r>
            </a:p>
          </p:txBody>
        </p:sp>
        <p:sp>
          <p:nvSpPr>
            <p:cNvPr id="390182" name="Text Box 38"/>
            <p:cNvSpPr txBox="1">
              <a:spLocks noChangeArrowheads="1"/>
            </p:cNvSpPr>
            <p:nvPr/>
          </p:nvSpPr>
          <p:spPr bwMode="auto">
            <a:xfrm>
              <a:off x="1376" y="1130"/>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3</a:t>
              </a:r>
            </a:p>
          </p:txBody>
        </p:sp>
        <p:sp>
          <p:nvSpPr>
            <p:cNvPr id="390183" name="Text Box 39"/>
            <p:cNvSpPr txBox="1">
              <a:spLocks noChangeArrowheads="1"/>
            </p:cNvSpPr>
            <p:nvPr/>
          </p:nvSpPr>
          <p:spPr bwMode="auto">
            <a:xfrm>
              <a:off x="1289" y="912"/>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4</a:t>
              </a:r>
            </a:p>
          </p:txBody>
        </p:sp>
        <p:sp>
          <p:nvSpPr>
            <p:cNvPr id="390184" name="Text Box 40"/>
            <p:cNvSpPr txBox="1">
              <a:spLocks noChangeArrowheads="1"/>
            </p:cNvSpPr>
            <p:nvPr/>
          </p:nvSpPr>
          <p:spPr bwMode="auto">
            <a:xfrm>
              <a:off x="992" y="938"/>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8</a:t>
              </a:r>
            </a:p>
          </p:txBody>
        </p:sp>
        <p:sp>
          <p:nvSpPr>
            <p:cNvPr id="390185" name="Text Box 41"/>
            <p:cNvSpPr txBox="1">
              <a:spLocks noChangeArrowheads="1"/>
            </p:cNvSpPr>
            <p:nvPr/>
          </p:nvSpPr>
          <p:spPr bwMode="auto">
            <a:xfrm>
              <a:off x="848" y="1130"/>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7</a:t>
              </a:r>
            </a:p>
          </p:txBody>
        </p:sp>
        <p:sp>
          <p:nvSpPr>
            <p:cNvPr id="390186" name="Text Box 42"/>
            <p:cNvSpPr txBox="1">
              <a:spLocks noChangeArrowheads="1"/>
            </p:cNvSpPr>
            <p:nvPr/>
          </p:nvSpPr>
          <p:spPr bwMode="auto">
            <a:xfrm>
              <a:off x="848" y="1418"/>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6</a:t>
              </a:r>
            </a:p>
          </p:txBody>
        </p:sp>
        <p:sp>
          <p:nvSpPr>
            <p:cNvPr id="390187" name="Text Box 43"/>
            <p:cNvSpPr txBox="1">
              <a:spLocks noChangeArrowheads="1"/>
            </p:cNvSpPr>
            <p:nvPr/>
          </p:nvSpPr>
          <p:spPr bwMode="auto">
            <a:xfrm>
              <a:off x="1376" y="1706"/>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5</a:t>
              </a:r>
            </a:p>
          </p:txBody>
        </p:sp>
        <p:sp>
          <p:nvSpPr>
            <p:cNvPr id="390188" name="Oval 44"/>
            <p:cNvSpPr>
              <a:spLocks noChangeArrowheads="1"/>
            </p:cNvSpPr>
            <p:nvPr/>
          </p:nvSpPr>
          <p:spPr bwMode="auto">
            <a:xfrm>
              <a:off x="416" y="1707"/>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0189" name="Oval 45"/>
            <p:cNvSpPr>
              <a:spLocks noChangeArrowheads="1"/>
            </p:cNvSpPr>
            <p:nvPr/>
          </p:nvSpPr>
          <p:spPr bwMode="auto">
            <a:xfrm>
              <a:off x="640" y="1707"/>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useBgFill="1">
          <p:nvSpPr>
            <p:cNvPr id="390190" name="Rectangle 46"/>
            <p:cNvSpPr>
              <a:spLocks noChangeArrowheads="1"/>
            </p:cNvSpPr>
            <p:nvPr/>
          </p:nvSpPr>
          <p:spPr bwMode="auto">
            <a:xfrm>
              <a:off x="400" y="1467"/>
              <a:ext cx="86" cy="234"/>
            </a:xfrm>
            <a:prstGeom prst="rect">
              <a:avLst/>
            </a:prstGeom>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90191" name="Line 47"/>
            <p:cNvSpPr>
              <a:spLocks noChangeShapeType="1"/>
            </p:cNvSpPr>
            <p:nvPr/>
          </p:nvSpPr>
          <p:spPr bwMode="auto">
            <a:xfrm>
              <a:off x="672" y="1584"/>
              <a:ext cx="0" cy="28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0192" name="Text Box 48"/>
            <p:cNvSpPr txBox="1">
              <a:spLocks noChangeArrowheads="1"/>
            </p:cNvSpPr>
            <p:nvPr/>
          </p:nvSpPr>
          <p:spPr bwMode="auto">
            <a:xfrm>
              <a:off x="96" y="1440"/>
              <a:ext cx="240"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2</a:t>
              </a:r>
            </a:p>
          </p:txBody>
        </p:sp>
      </p:grpSp>
      <p:sp>
        <p:nvSpPr>
          <p:cNvPr id="390193" name="Oval 49"/>
          <p:cNvSpPr>
            <a:spLocks noChangeArrowheads="1"/>
          </p:cNvSpPr>
          <p:nvPr/>
        </p:nvSpPr>
        <p:spPr bwMode="auto">
          <a:xfrm>
            <a:off x="8208433" y="1215166"/>
            <a:ext cx="255677" cy="522418"/>
          </a:xfrm>
          <a:prstGeom prst="ellipse">
            <a:avLst/>
          </a:prstGeom>
          <a:noFill/>
          <a:ln w="38100">
            <a:solidFill>
              <a:srgbClr val="FF0000"/>
            </a:solidFill>
            <a:round/>
            <a:headEnd/>
            <a:tailEnd/>
          </a:ln>
          <a:effectLst/>
        </p:spPr>
        <p:txBody>
          <a:bodyPr wrap="none" lIns="90000" tIns="46800" rIns="90000" bIns="46800" anchor="ctr">
            <a:spAutoFit/>
          </a:bodyPr>
          <a:lstStyle/>
          <a:p>
            <a:endParaRPr lang="zh-CN" altLang="en-US"/>
          </a:p>
        </p:txBody>
      </p:sp>
      <p:sp>
        <p:nvSpPr>
          <p:cNvPr id="390194" name="Rectangle 50"/>
          <p:cNvSpPr>
            <a:spLocks noChangeArrowheads="1"/>
          </p:cNvSpPr>
          <p:nvPr/>
        </p:nvSpPr>
        <p:spPr bwMode="auto">
          <a:xfrm>
            <a:off x="429685" y="579438"/>
            <a:ext cx="7393516" cy="488950"/>
          </a:xfrm>
          <a:prstGeom prst="rect">
            <a:avLst/>
          </a:prstGeom>
          <a:noFill/>
          <a:ln w="9525">
            <a:noFill/>
            <a:miter lim="800000"/>
            <a:headEnd/>
            <a:tailEnd/>
          </a:ln>
          <a:effectLst/>
        </p:spPr>
        <p:txBody>
          <a:bodyPr anchor="ctr">
            <a:spAutoFit/>
          </a:bodyPr>
          <a:lstStyle/>
          <a:p>
            <a:r>
              <a:rPr lang="en-US" altLang="zh-CN" sz="2600" b="1">
                <a:solidFill>
                  <a:srgbClr val="800000"/>
                </a:solidFill>
                <a:latin typeface="Times New Roman" pitchFamily="18" charset="0"/>
              </a:rPr>
              <a:t>(2)</a:t>
            </a:r>
            <a:r>
              <a:rPr lang="zh-CN" altLang="en-US" sz="2600" b="1">
                <a:solidFill>
                  <a:srgbClr val="800000"/>
                </a:solidFill>
                <a:latin typeface="Times New Roman" pitchFamily="18" charset="0"/>
              </a:rPr>
              <a:t>构成</a:t>
            </a:r>
            <a:r>
              <a:rPr lang="zh-CN" altLang="en-US" sz="2600" b="1">
                <a:solidFill>
                  <a:srgbClr val="800000"/>
                </a:solidFill>
              </a:rPr>
              <a:t>多谐振荡器</a:t>
            </a:r>
            <a:r>
              <a:rPr lang="en-US" altLang="zh-CN" sz="2600" b="1">
                <a:solidFill>
                  <a:srgbClr val="800000"/>
                </a:solidFill>
                <a:latin typeface="Times New Roman" pitchFamily="18" charset="0"/>
              </a:rPr>
              <a:t>:</a:t>
            </a:r>
          </a:p>
        </p:txBody>
      </p:sp>
      <p:sp>
        <p:nvSpPr>
          <p:cNvPr id="390195" name="Text Box 51"/>
          <p:cNvSpPr txBox="1">
            <a:spLocks noChangeArrowheads="1"/>
          </p:cNvSpPr>
          <p:nvPr/>
        </p:nvSpPr>
        <p:spPr bwMode="auto">
          <a:xfrm>
            <a:off x="5494867" y="765175"/>
            <a:ext cx="181822" cy="463846"/>
          </a:xfrm>
          <a:prstGeom prst="rect">
            <a:avLst/>
          </a:prstGeom>
          <a:noFill/>
          <a:ln w="28575">
            <a:noFill/>
            <a:miter lim="800000"/>
            <a:headEnd/>
            <a:tailEnd/>
          </a:ln>
          <a:effectLst/>
        </p:spPr>
        <p:txBody>
          <a:bodyPr wrap="none" lIns="90000" tIns="46800" rIns="90000" bIns="46800">
            <a:spAutoFit/>
          </a:bodyPr>
          <a:lstStyle/>
          <a:p>
            <a:endParaRPr kumimoji="1" lang="zh-CN" altLang="zh-CN" sz="2400" b="1">
              <a:latin typeface="Times New Roman" pitchFamily="18" charset="0"/>
            </a:endParaRPr>
          </a:p>
        </p:txBody>
      </p:sp>
      <p:sp>
        <p:nvSpPr>
          <p:cNvPr id="390196" name="Text Box 52"/>
          <p:cNvSpPr txBox="1">
            <a:spLocks noChangeArrowheads="1"/>
          </p:cNvSpPr>
          <p:nvPr/>
        </p:nvSpPr>
        <p:spPr bwMode="auto">
          <a:xfrm>
            <a:off x="334434" y="1196976"/>
            <a:ext cx="5856817" cy="1424109"/>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400" b="1">
                <a:latin typeface="Times New Roman" pitchFamily="18" charset="0"/>
              </a:rPr>
              <a:t>a.</a:t>
            </a:r>
            <a:r>
              <a:rPr kumimoji="1" lang="zh-CN" altLang="en-US" sz="2400" b="1">
                <a:latin typeface="Times New Roman" pitchFamily="18" charset="0"/>
              </a:rPr>
              <a:t>电源合闸，</a:t>
            </a:r>
            <a:r>
              <a:rPr kumimoji="1" lang="en-US" altLang="zh-CN" sz="2400" b="1">
                <a:latin typeface="Times New Roman" pitchFamily="18" charset="0"/>
              </a:rPr>
              <a:t>V</a:t>
            </a:r>
            <a:r>
              <a:rPr kumimoji="1" lang="en-US" altLang="zh-CN" sz="2400" b="1" baseline="-25000">
                <a:latin typeface="Times New Roman" pitchFamily="18" charset="0"/>
              </a:rPr>
              <a:t>CC</a:t>
            </a:r>
            <a:r>
              <a:rPr kumimoji="1" lang="zh-CN" altLang="en-US" sz="2400" b="1">
                <a:latin typeface="Times New Roman" pitchFamily="18" charset="0"/>
              </a:rPr>
              <a:t>经</a:t>
            </a:r>
            <a:r>
              <a:rPr kumimoji="1" lang="en-US" altLang="zh-CN" sz="2400" b="1">
                <a:latin typeface="Times New Roman" pitchFamily="18" charset="0"/>
              </a:rPr>
              <a:t>R</a:t>
            </a:r>
            <a:r>
              <a:rPr kumimoji="1" lang="en-US" altLang="zh-CN" sz="2400" b="1" baseline="-25000">
                <a:latin typeface="Times New Roman" pitchFamily="18" charset="0"/>
              </a:rPr>
              <a:t>1</a:t>
            </a:r>
            <a:r>
              <a:rPr kumimoji="1" lang="zh-CN" altLang="en-US" sz="2400" b="1">
                <a:latin typeface="Times New Roman" pitchFamily="18" charset="0"/>
              </a:rPr>
              <a:t>、 </a:t>
            </a:r>
            <a:r>
              <a:rPr kumimoji="1" lang="en-US" altLang="zh-CN" sz="2400" b="1">
                <a:latin typeface="Times New Roman" pitchFamily="18" charset="0"/>
              </a:rPr>
              <a:t>R</a:t>
            </a:r>
            <a:r>
              <a:rPr kumimoji="1" lang="en-US" altLang="zh-CN" sz="2400" b="1" baseline="-25000">
                <a:latin typeface="Times New Roman" pitchFamily="18" charset="0"/>
              </a:rPr>
              <a:t>2</a:t>
            </a:r>
            <a:r>
              <a:rPr kumimoji="1" lang="zh-CN" altLang="en-US" sz="2400" b="1">
                <a:latin typeface="Times New Roman" pitchFamily="18" charset="0"/>
              </a:rPr>
              <a:t>向</a:t>
            </a:r>
            <a:r>
              <a:rPr kumimoji="1" lang="en-US" altLang="zh-CN" sz="2400" b="1">
                <a:latin typeface="Times New Roman" pitchFamily="18" charset="0"/>
              </a:rPr>
              <a:t>C</a:t>
            </a:r>
            <a:r>
              <a:rPr kumimoji="1" lang="zh-CN" altLang="en-US" sz="2400" b="1">
                <a:latin typeface="Times New Roman" pitchFamily="18" charset="0"/>
              </a:rPr>
              <a:t>充电，</a:t>
            </a:r>
            <a:r>
              <a:rPr kumimoji="1" lang="zh-CN" altLang="en-US" sz="2400" b="1">
                <a:latin typeface="Monotype Corsiva" pitchFamily="66" charset="0"/>
              </a:rPr>
              <a:t> </a:t>
            </a:r>
            <a:r>
              <a:rPr kumimoji="1" lang="en-US" altLang="zh-CN" sz="2400" b="1">
                <a:latin typeface="Monotype Corsiva" pitchFamily="66" charset="0"/>
              </a:rPr>
              <a:t>v</a:t>
            </a:r>
            <a:r>
              <a:rPr kumimoji="1" lang="en-US" altLang="zh-CN" sz="2400" b="1" baseline="-25000">
                <a:latin typeface="Times New Roman" pitchFamily="18" charset="0"/>
              </a:rPr>
              <a:t>C</a:t>
            </a:r>
            <a:r>
              <a:rPr kumimoji="1" lang="zh-CN" altLang="en-US" sz="2400" b="1">
                <a:latin typeface="Times New Roman" pitchFamily="18" charset="0"/>
              </a:rPr>
              <a:t>增大，在</a:t>
            </a:r>
            <a:r>
              <a:rPr kumimoji="1" lang="en-US" altLang="zh-CN" sz="2400" b="1">
                <a:latin typeface="Monotype Corsiva" pitchFamily="66" charset="0"/>
              </a:rPr>
              <a:t>v</a:t>
            </a:r>
            <a:r>
              <a:rPr kumimoji="1" lang="en-US" altLang="zh-CN" sz="2400" b="1" baseline="-25000">
                <a:latin typeface="Times New Roman" pitchFamily="18" charset="0"/>
              </a:rPr>
              <a:t>C</a:t>
            </a:r>
            <a:r>
              <a:rPr kumimoji="1" lang="zh-CN" altLang="en-US" sz="2400" b="1">
                <a:latin typeface="Times New Roman" pitchFamily="18" charset="0"/>
              </a:rPr>
              <a:t>＜</a:t>
            </a:r>
            <a:r>
              <a:rPr kumimoji="1" lang="en-US" altLang="zh-CN" sz="2400" b="1">
                <a:latin typeface="Times New Roman" pitchFamily="18" charset="0"/>
              </a:rPr>
              <a:t>2/3 V</a:t>
            </a:r>
            <a:r>
              <a:rPr kumimoji="1" lang="en-US" altLang="zh-CN" sz="2400" b="1" baseline="-25000">
                <a:latin typeface="Times New Roman" pitchFamily="18" charset="0"/>
              </a:rPr>
              <a:t>CC</a:t>
            </a:r>
            <a:r>
              <a:rPr kumimoji="1" lang="zh-CN" altLang="en-US" sz="2400" b="1">
                <a:latin typeface="Times New Roman" pitchFamily="18" charset="0"/>
              </a:rPr>
              <a:t>时， </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=1</a:t>
            </a:r>
            <a:r>
              <a:rPr kumimoji="1" lang="zh-CN" altLang="en-US" sz="2400" b="1">
                <a:latin typeface="Times New Roman" pitchFamily="18" charset="0"/>
              </a:rPr>
              <a:t>，放电管</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截止；</a:t>
            </a:r>
          </a:p>
        </p:txBody>
      </p:sp>
      <p:sp>
        <p:nvSpPr>
          <p:cNvPr id="390197" name="Rectangle 53"/>
          <p:cNvSpPr>
            <a:spLocks noChangeArrowheads="1"/>
          </p:cNvSpPr>
          <p:nvPr/>
        </p:nvSpPr>
        <p:spPr bwMode="auto">
          <a:xfrm>
            <a:off x="431800" y="2708276"/>
            <a:ext cx="5759451" cy="980911"/>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400" b="1">
                <a:latin typeface="Times New Roman" pitchFamily="18" charset="0"/>
              </a:rPr>
              <a:t>b. </a:t>
            </a:r>
            <a:r>
              <a:rPr kumimoji="1" lang="en-US" altLang="zh-CN" sz="2400" b="1">
                <a:latin typeface="Monotype Corsiva" pitchFamily="66" charset="0"/>
              </a:rPr>
              <a:t>v</a:t>
            </a:r>
            <a:r>
              <a:rPr kumimoji="1" lang="en-US" altLang="zh-CN" sz="2400" b="1" baseline="-25000">
                <a:latin typeface="Times New Roman" pitchFamily="18" charset="0"/>
              </a:rPr>
              <a:t>C</a:t>
            </a:r>
            <a:r>
              <a:rPr kumimoji="1" lang="zh-CN" altLang="en-US" sz="2400" b="1">
                <a:latin typeface="Times New Roman" pitchFamily="18" charset="0"/>
              </a:rPr>
              <a:t>继续增大，当</a:t>
            </a:r>
            <a:r>
              <a:rPr kumimoji="1" lang="en-US" altLang="zh-CN" sz="2400" b="1">
                <a:latin typeface="Monotype Corsiva" pitchFamily="66" charset="0"/>
              </a:rPr>
              <a:t>v</a:t>
            </a:r>
            <a:r>
              <a:rPr kumimoji="1" lang="en-US" altLang="zh-CN" sz="2400" b="1" baseline="-25000">
                <a:latin typeface="Times New Roman" pitchFamily="18" charset="0"/>
              </a:rPr>
              <a:t>C</a:t>
            </a:r>
            <a:r>
              <a:rPr kumimoji="1" lang="en-US" altLang="zh-CN" sz="2400" b="1">
                <a:latin typeface="Times New Roman" pitchFamily="18" charset="0"/>
              </a:rPr>
              <a:t>≥2/3 V</a:t>
            </a:r>
            <a:r>
              <a:rPr kumimoji="1" lang="en-US" altLang="zh-CN" sz="2400" b="1" baseline="-25000">
                <a:latin typeface="Times New Roman" pitchFamily="18" charset="0"/>
              </a:rPr>
              <a:t>CC</a:t>
            </a:r>
            <a:r>
              <a:rPr kumimoji="1" lang="zh-CN" altLang="en-US" sz="2400" b="1">
                <a:latin typeface="Times New Roman" pitchFamily="18" charset="0"/>
              </a:rPr>
              <a:t>时， </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=0</a:t>
            </a:r>
            <a:r>
              <a:rPr kumimoji="1" lang="zh-CN" altLang="en-US" sz="2400" b="1">
                <a:latin typeface="Times New Roman" pitchFamily="18" charset="0"/>
              </a:rPr>
              <a:t>，放电管</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导通；</a:t>
            </a:r>
          </a:p>
        </p:txBody>
      </p:sp>
      <p:sp>
        <p:nvSpPr>
          <p:cNvPr id="390198" name="Rectangle 54"/>
          <p:cNvSpPr>
            <a:spLocks noChangeArrowheads="1"/>
          </p:cNvSpPr>
          <p:nvPr/>
        </p:nvSpPr>
        <p:spPr bwMode="auto">
          <a:xfrm>
            <a:off x="431801" y="3716339"/>
            <a:ext cx="8064500" cy="1424109"/>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400" b="1">
                <a:latin typeface="Times New Roman" pitchFamily="18" charset="0"/>
              </a:rPr>
              <a:t>c. </a:t>
            </a:r>
            <a:r>
              <a:rPr kumimoji="1" lang="en-US" altLang="zh-CN" sz="2400" b="1">
                <a:latin typeface="Monotype Corsiva" pitchFamily="66" charset="0"/>
              </a:rPr>
              <a:t>v</a:t>
            </a:r>
            <a:r>
              <a:rPr kumimoji="1" lang="en-US" altLang="zh-CN" sz="2400" b="1" baseline="-25000">
                <a:latin typeface="Times New Roman" pitchFamily="18" charset="0"/>
              </a:rPr>
              <a:t>C</a:t>
            </a:r>
            <a:r>
              <a:rPr kumimoji="1" lang="zh-CN" altLang="en-US" sz="2400" b="1">
                <a:latin typeface="Times New Roman" pitchFamily="18" charset="0"/>
              </a:rPr>
              <a:t>经</a:t>
            </a:r>
            <a:r>
              <a:rPr kumimoji="1" lang="en-US" altLang="zh-CN" sz="2400" b="1">
                <a:latin typeface="Times New Roman" pitchFamily="18" charset="0"/>
              </a:rPr>
              <a:t>R</a:t>
            </a:r>
            <a:r>
              <a:rPr kumimoji="1" lang="en-US" altLang="zh-CN" sz="2400" b="1" baseline="-25000">
                <a:latin typeface="Times New Roman" pitchFamily="18" charset="0"/>
              </a:rPr>
              <a:t>2 </a:t>
            </a:r>
            <a:r>
              <a:rPr kumimoji="1" lang="zh-CN" altLang="en-US" sz="2400" b="1">
                <a:latin typeface="Times New Roman" pitchFamily="18" charset="0"/>
              </a:rPr>
              <a:t>和放电管</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放电，</a:t>
            </a:r>
          </a:p>
          <a:p>
            <a:pPr>
              <a:lnSpc>
                <a:spcPct val="120000"/>
              </a:lnSpc>
            </a:pPr>
            <a:r>
              <a:rPr kumimoji="1" lang="zh-CN" altLang="en-US" sz="2400" b="1">
                <a:latin typeface="Times New Roman" pitchFamily="18" charset="0"/>
              </a:rPr>
              <a:t> </a:t>
            </a:r>
            <a:r>
              <a:rPr kumimoji="1" lang="en-US" altLang="zh-CN" sz="2400" b="1">
                <a:latin typeface="Monotype Corsiva" pitchFamily="66" charset="0"/>
              </a:rPr>
              <a:t>v</a:t>
            </a:r>
            <a:r>
              <a:rPr kumimoji="1" lang="en-US" altLang="zh-CN" sz="2400" b="1" baseline="-25000">
                <a:latin typeface="Times New Roman" pitchFamily="18" charset="0"/>
              </a:rPr>
              <a:t>C</a:t>
            </a:r>
            <a:r>
              <a:rPr kumimoji="1" lang="zh-CN" altLang="en-US" sz="2400" b="1">
                <a:latin typeface="Times New Roman" pitchFamily="18" charset="0"/>
              </a:rPr>
              <a:t>下降，当</a:t>
            </a:r>
            <a:r>
              <a:rPr kumimoji="1" lang="en-US" altLang="zh-CN" sz="2400" b="1">
                <a:latin typeface="Monotype Corsiva" pitchFamily="66" charset="0"/>
              </a:rPr>
              <a:t>v</a:t>
            </a:r>
            <a:r>
              <a:rPr kumimoji="1" lang="en-US" altLang="zh-CN" sz="2400" b="1" baseline="-25000">
                <a:latin typeface="Times New Roman" pitchFamily="18" charset="0"/>
              </a:rPr>
              <a:t>C</a:t>
            </a:r>
            <a:r>
              <a:rPr kumimoji="1" lang="en-US" altLang="en-US" sz="2400" b="1">
                <a:latin typeface="Times New Roman" pitchFamily="18" charset="0"/>
              </a:rPr>
              <a:t>≤</a:t>
            </a:r>
            <a:r>
              <a:rPr kumimoji="1" lang="en-US" altLang="zh-CN" sz="2400" b="1">
                <a:latin typeface="Times New Roman" pitchFamily="18" charset="0"/>
              </a:rPr>
              <a:t>1/3 V</a:t>
            </a:r>
            <a:r>
              <a:rPr kumimoji="1" lang="en-US" altLang="zh-CN" sz="2400" b="1" baseline="-25000">
                <a:latin typeface="Times New Roman" pitchFamily="18" charset="0"/>
              </a:rPr>
              <a:t>CC</a:t>
            </a:r>
            <a:r>
              <a:rPr kumimoji="1" lang="zh-CN" altLang="en-US" sz="2400" b="1">
                <a:latin typeface="Times New Roman" pitchFamily="18" charset="0"/>
              </a:rPr>
              <a:t>时，</a:t>
            </a:r>
          </a:p>
          <a:p>
            <a:pPr>
              <a:lnSpc>
                <a:spcPct val="120000"/>
              </a:lnSpc>
            </a:pPr>
            <a:r>
              <a:rPr kumimoji="1" lang="zh-CN" altLang="en-US" sz="2400" b="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O</a:t>
            </a:r>
            <a:r>
              <a:rPr kumimoji="1" lang="en-US" altLang="zh-CN" sz="2400" b="1">
                <a:latin typeface="Times New Roman" pitchFamily="18" charset="0"/>
              </a:rPr>
              <a:t>=1</a:t>
            </a:r>
            <a:r>
              <a:rPr kumimoji="1" lang="zh-CN" altLang="en-US" sz="2400" b="1">
                <a:latin typeface="Times New Roman" pitchFamily="18" charset="0"/>
              </a:rPr>
              <a:t>，放电管</a:t>
            </a:r>
            <a:r>
              <a:rPr kumimoji="1" lang="en-US" altLang="zh-CN" sz="2400" b="1">
                <a:latin typeface="Times New Roman" pitchFamily="18" charset="0"/>
              </a:rPr>
              <a:t>T</a:t>
            </a:r>
            <a:r>
              <a:rPr kumimoji="1" lang="en-US" altLang="zh-CN" sz="2400" b="1" baseline="-25000">
                <a:latin typeface="Times New Roman" pitchFamily="18" charset="0"/>
              </a:rPr>
              <a:t>D</a:t>
            </a:r>
            <a:r>
              <a:rPr kumimoji="1" lang="zh-CN" altLang="en-US" sz="2400" b="1">
                <a:latin typeface="Times New Roman" pitchFamily="18" charset="0"/>
              </a:rPr>
              <a:t>又截止；</a:t>
            </a:r>
          </a:p>
        </p:txBody>
      </p:sp>
      <p:sp>
        <p:nvSpPr>
          <p:cNvPr id="390199" name="Rectangle 55"/>
          <p:cNvSpPr>
            <a:spLocks noChangeArrowheads="1"/>
          </p:cNvSpPr>
          <p:nvPr/>
        </p:nvSpPr>
        <p:spPr bwMode="auto">
          <a:xfrm>
            <a:off x="527051" y="5157789"/>
            <a:ext cx="6817783" cy="833178"/>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d. V</a:t>
            </a:r>
            <a:r>
              <a:rPr kumimoji="1" lang="en-US" altLang="zh-CN" sz="2400" b="1" baseline="-25000">
                <a:latin typeface="Times New Roman" pitchFamily="18" charset="0"/>
              </a:rPr>
              <a:t>CC</a:t>
            </a:r>
            <a:r>
              <a:rPr kumimoji="1" lang="zh-CN" altLang="en-US" sz="2400" b="1">
                <a:latin typeface="Times New Roman" pitchFamily="18" charset="0"/>
              </a:rPr>
              <a:t>又经</a:t>
            </a:r>
            <a:r>
              <a:rPr kumimoji="1" lang="en-US" altLang="zh-CN" sz="2400" b="1">
                <a:latin typeface="Times New Roman" pitchFamily="18" charset="0"/>
              </a:rPr>
              <a:t>R</a:t>
            </a:r>
            <a:r>
              <a:rPr kumimoji="1" lang="en-US" altLang="zh-CN" sz="2400" b="1" baseline="-25000">
                <a:latin typeface="Times New Roman" pitchFamily="18" charset="0"/>
              </a:rPr>
              <a:t>1</a:t>
            </a:r>
            <a:r>
              <a:rPr kumimoji="1" lang="zh-CN" altLang="en-US" sz="2400" b="1">
                <a:latin typeface="Times New Roman" pitchFamily="18" charset="0"/>
              </a:rPr>
              <a:t>、 </a:t>
            </a:r>
            <a:r>
              <a:rPr kumimoji="1" lang="en-US" altLang="zh-CN" sz="2400" b="1">
                <a:latin typeface="Times New Roman" pitchFamily="18" charset="0"/>
              </a:rPr>
              <a:t>R</a:t>
            </a:r>
            <a:r>
              <a:rPr kumimoji="1" lang="en-US" altLang="zh-CN" sz="2400" b="1" baseline="-25000">
                <a:latin typeface="Times New Roman" pitchFamily="18" charset="0"/>
              </a:rPr>
              <a:t>2</a:t>
            </a:r>
            <a:r>
              <a:rPr kumimoji="1" lang="zh-CN" altLang="en-US" sz="2400" b="1">
                <a:latin typeface="Times New Roman" pitchFamily="18" charset="0"/>
              </a:rPr>
              <a:t>向</a:t>
            </a:r>
            <a:r>
              <a:rPr kumimoji="1" lang="en-US" altLang="zh-CN" sz="2400" b="1">
                <a:latin typeface="Times New Roman" pitchFamily="18" charset="0"/>
              </a:rPr>
              <a:t>C</a:t>
            </a:r>
            <a:r>
              <a:rPr kumimoji="1" lang="zh-CN" altLang="en-US" sz="2400" b="1">
                <a:latin typeface="Times New Roman" pitchFamily="18" charset="0"/>
              </a:rPr>
              <a:t>充电，</a:t>
            </a:r>
          </a:p>
          <a:p>
            <a:r>
              <a:rPr kumimoji="1" lang="zh-CN" altLang="en-US" sz="2400" b="1">
                <a:latin typeface="Monotype Corsiva" pitchFamily="66" charset="0"/>
              </a:rPr>
              <a:t> </a:t>
            </a:r>
            <a:r>
              <a:rPr kumimoji="1" lang="en-US" altLang="zh-CN" sz="2400" b="1">
                <a:latin typeface="Monotype Corsiva" pitchFamily="66" charset="0"/>
              </a:rPr>
              <a:t>v</a:t>
            </a:r>
            <a:r>
              <a:rPr kumimoji="1" lang="en-US" altLang="zh-CN" sz="2400" b="1" baseline="-25000">
                <a:latin typeface="Times New Roman" pitchFamily="18" charset="0"/>
              </a:rPr>
              <a:t>C</a:t>
            </a:r>
            <a:r>
              <a:rPr kumimoji="1" lang="zh-CN" altLang="en-US" sz="2400" b="1">
                <a:latin typeface="Times New Roman" pitchFamily="18" charset="0"/>
              </a:rPr>
              <a:t>增大</a:t>
            </a:r>
            <a:r>
              <a:rPr kumimoji="1" lang="en-US" altLang="zh-CN" sz="2400" b="1">
                <a:latin typeface="Times New Roman" pitchFamily="18" charset="0"/>
              </a:rPr>
              <a:t>……</a:t>
            </a:r>
          </a:p>
        </p:txBody>
      </p:sp>
      <p:sp>
        <p:nvSpPr>
          <p:cNvPr id="390200" name="Text Box 56"/>
          <p:cNvSpPr txBox="1">
            <a:spLocks noChangeArrowheads="1"/>
          </p:cNvSpPr>
          <p:nvPr/>
        </p:nvSpPr>
        <p:spPr bwMode="auto">
          <a:xfrm>
            <a:off x="527051" y="6149976"/>
            <a:ext cx="6047316" cy="371513"/>
          </a:xfrm>
          <a:prstGeom prst="rect">
            <a:avLst/>
          </a:prstGeom>
          <a:noFill/>
          <a:ln w="28575">
            <a:noFill/>
            <a:miter lim="800000"/>
            <a:headEnd/>
            <a:tailEnd/>
          </a:ln>
          <a:effectLst/>
        </p:spPr>
        <p:txBody>
          <a:bodyPr lIns="90000" tIns="46800" rIns="90000" bIns="46800">
            <a:spAutoFit/>
          </a:bodyPr>
          <a:lstStyle/>
          <a:p>
            <a:pPr algn="ctr"/>
            <a:r>
              <a:rPr kumimoji="1" lang="zh-CN" altLang="en-US" b="1">
                <a:solidFill>
                  <a:srgbClr val="0033CC"/>
                </a:solidFill>
                <a:latin typeface="Times New Roman" pitchFamily="18" charset="0"/>
              </a:rPr>
              <a:t>周而复始，</a:t>
            </a:r>
            <a:r>
              <a:rPr kumimoji="1" lang="en-US" altLang="zh-CN" b="1" i="1">
                <a:solidFill>
                  <a:srgbClr val="0033CC"/>
                </a:solidFill>
                <a:latin typeface="Monotype Corsiva" pitchFamily="66" charset="0"/>
              </a:rPr>
              <a:t>v</a:t>
            </a:r>
            <a:r>
              <a:rPr kumimoji="1" lang="en-US" altLang="zh-CN" b="1" baseline="-25000">
                <a:solidFill>
                  <a:srgbClr val="0033CC"/>
                </a:solidFill>
                <a:latin typeface="Times New Roman" pitchFamily="18" charset="0"/>
              </a:rPr>
              <a:t>O</a:t>
            </a:r>
            <a:r>
              <a:rPr kumimoji="1" lang="zh-CN" altLang="en-US" b="1">
                <a:solidFill>
                  <a:srgbClr val="0033CC"/>
                </a:solidFill>
                <a:latin typeface="Times New Roman" pitchFamily="18" charset="0"/>
              </a:rPr>
              <a:t>输出矩形波。</a:t>
            </a:r>
          </a:p>
        </p:txBody>
      </p:sp>
      <p:sp>
        <p:nvSpPr>
          <p:cNvPr id="390201" name="Rectangle 57"/>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aphicFrame>
        <p:nvGraphicFramePr>
          <p:cNvPr id="390202" name="Object 58"/>
          <p:cNvGraphicFramePr>
            <a:graphicFrameLocks noChangeAspect="1"/>
          </p:cNvGraphicFramePr>
          <p:nvPr/>
        </p:nvGraphicFramePr>
        <p:xfrm>
          <a:off x="6669618" y="3479800"/>
          <a:ext cx="5378449" cy="3117850"/>
        </p:xfrm>
        <a:graphic>
          <a:graphicData uri="http://schemas.openxmlformats.org/presentationml/2006/ole">
            <p:oleObj spid="_x0000_s114690" name="Photo Editor 照片" r:id="rId3" imgW="24066667" imgH="18600000" progId="MSPhotoEd.3">
              <p:embed/>
            </p:oleObj>
          </a:graphicData>
        </a:graphic>
      </p:graphicFrame>
      <p:sp>
        <p:nvSpPr>
          <p:cNvPr id="390203" name="Rectangle 59"/>
          <p:cNvSpPr>
            <a:spLocks noChangeArrowheads="1"/>
          </p:cNvSpPr>
          <p:nvPr/>
        </p:nvSpPr>
        <p:spPr bwMode="auto">
          <a:xfrm>
            <a:off x="8784168" y="4581525"/>
            <a:ext cx="329234" cy="340735"/>
          </a:xfrm>
          <a:prstGeom prst="rect">
            <a:avLst/>
          </a:prstGeom>
          <a:noFill/>
          <a:ln w="28575">
            <a:noFill/>
            <a:miter lim="800000"/>
            <a:headEnd/>
            <a:tailEnd/>
          </a:ln>
          <a:effectLst/>
        </p:spPr>
        <p:txBody>
          <a:bodyPr wrap="none" lIns="90000" tIns="46800" rIns="90000" bIns="46800">
            <a:spAutoFit/>
          </a:bodyPr>
          <a:lstStyle/>
          <a:p>
            <a:r>
              <a:rPr kumimoji="1" lang="en-US" altLang="zh-CN" sz="1600" b="1">
                <a:solidFill>
                  <a:srgbClr val="FF0000"/>
                </a:solidFill>
                <a:latin typeface="Times New Roman" pitchFamily="18" charset="0"/>
              </a:rPr>
              <a:t>R</a:t>
            </a:r>
          </a:p>
        </p:txBody>
      </p:sp>
      <p:sp>
        <p:nvSpPr>
          <p:cNvPr id="390204" name="Rectangle 60"/>
          <p:cNvSpPr>
            <a:spLocks noChangeArrowheads="1"/>
          </p:cNvSpPr>
          <p:nvPr/>
        </p:nvSpPr>
        <p:spPr bwMode="auto">
          <a:xfrm>
            <a:off x="8758768" y="5056188"/>
            <a:ext cx="309998"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9019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90196">
                                            <p:txEl>
                                              <p:pRg st="0" end="0"/>
                                            </p:txEl>
                                          </p:spTgt>
                                        </p:tgtEl>
                                        <p:attrNameLst>
                                          <p:attrName>style.visibility</p:attrName>
                                        </p:attrNameLst>
                                      </p:cBhvr>
                                      <p:to>
                                        <p:strVal val="visible"/>
                                      </p:to>
                                    </p:set>
                                    <p:animEffect transition="in" filter="blinds(horizontal)">
                                      <p:cBhvr>
                                        <p:cTn id="16" dur="500"/>
                                        <p:tgtEl>
                                          <p:spTgt spid="39019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90197"/>
                                        </p:tgtEl>
                                        <p:attrNameLst>
                                          <p:attrName>style.visibility</p:attrName>
                                        </p:attrNameLst>
                                      </p:cBhvr>
                                      <p:to>
                                        <p:strVal val="visible"/>
                                      </p:to>
                                    </p:set>
                                    <p:animEffect transition="in" filter="blinds(horizontal)">
                                      <p:cBhvr>
                                        <p:cTn id="21" dur="500"/>
                                        <p:tgtEl>
                                          <p:spTgt spid="390197"/>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90198"/>
                                        </p:tgtEl>
                                        <p:attrNameLst>
                                          <p:attrName>style.visibility</p:attrName>
                                        </p:attrNameLst>
                                      </p:cBhvr>
                                      <p:to>
                                        <p:strVal val="visible"/>
                                      </p:to>
                                    </p:set>
                                    <p:animEffect transition="in" filter="blinds(horizontal)">
                                      <p:cBhvr>
                                        <p:cTn id="26" dur="500"/>
                                        <p:tgtEl>
                                          <p:spTgt spid="39019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90199"/>
                                        </p:tgtEl>
                                        <p:attrNameLst>
                                          <p:attrName>style.visibility</p:attrName>
                                        </p:attrNameLst>
                                      </p:cBhvr>
                                      <p:to>
                                        <p:strVal val="visible"/>
                                      </p:to>
                                    </p:set>
                                    <p:animEffect transition="in" filter="blinds(horizontal)">
                                      <p:cBhvr>
                                        <p:cTn id="31" dur="500"/>
                                        <p:tgtEl>
                                          <p:spTgt spid="39019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90200"/>
                                        </p:tgtEl>
                                        <p:attrNameLst>
                                          <p:attrName>style.visibility</p:attrName>
                                        </p:attrNameLst>
                                      </p:cBhvr>
                                      <p:to>
                                        <p:strVal val="visible"/>
                                      </p:to>
                                    </p:set>
                                    <p:animEffect transition="in" filter="wipe(down)">
                                      <p:cBhvr>
                                        <p:cTn id="36" dur="500"/>
                                        <p:tgtEl>
                                          <p:spTgt spid="390200"/>
                                        </p:tgtEl>
                                      </p:cBhvr>
                                    </p:animEffect>
                                  </p:childTnLst>
                                </p:cTn>
                              </p:par>
                            </p:childTnLst>
                          </p:cTn>
                        </p:par>
                        <p:par>
                          <p:cTn id="37" fill="hold">
                            <p:stCondLst>
                              <p:cond delay="500"/>
                            </p:stCondLst>
                            <p:childTnLst>
                              <p:par>
                                <p:cTn id="38" presetID="2" presetClass="entr" presetSubtype="4" fill="hold" grpId="0" nodeType="afterEffect">
                                  <p:stCondLst>
                                    <p:cond delay="0"/>
                                  </p:stCondLst>
                                  <p:childTnLst>
                                    <p:set>
                                      <p:cBhvr>
                                        <p:cTn id="39" dur="1" fill="hold">
                                          <p:stCondLst>
                                            <p:cond delay="0"/>
                                          </p:stCondLst>
                                        </p:cTn>
                                        <p:tgtEl>
                                          <p:spTgt spid="390201"/>
                                        </p:tgtEl>
                                        <p:attrNameLst>
                                          <p:attrName>style.visibility</p:attrName>
                                        </p:attrNameLst>
                                      </p:cBhvr>
                                      <p:to>
                                        <p:strVal val="visible"/>
                                      </p:to>
                                    </p:set>
                                    <p:anim calcmode="lin" valueType="num">
                                      <p:cBhvr additive="base">
                                        <p:cTn id="40" dur="500" fill="hold"/>
                                        <p:tgtEl>
                                          <p:spTgt spid="390201"/>
                                        </p:tgtEl>
                                        <p:attrNameLst>
                                          <p:attrName>ppt_x</p:attrName>
                                        </p:attrNameLst>
                                      </p:cBhvr>
                                      <p:tavLst>
                                        <p:tav tm="0">
                                          <p:val>
                                            <p:strVal val="#ppt_x"/>
                                          </p:val>
                                        </p:tav>
                                        <p:tav tm="100000">
                                          <p:val>
                                            <p:strVal val="#ppt_x"/>
                                          </p:val>
                                        </p:tav>
                                      </p:tavLst>
                                    </p:anim>
                                    <p:anim calcmode="lin" valueType="num">
                                      <p:cBhvr additive="base">
                                        <p:cTn id="41" dur="500" fill="hold"/>
                                        <p:tgtEl>
                                          <p:spTgt spid="3902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93" grpId="0" animBg="1"/>
      <p:bldP spid="390197" grpId="0"/>
      <p:bldP spid="390198" grpId="0"/>
      <p:bldP spid="390199" grpId="0"/>
      <p:bldP spid="390200" grpId="0"/>
      <p:bldP spid="390201"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灯片编号占位符 2"/>
          <p:cNvSpPr>
            <a:spLocks noGrp="1"/>
          </p:cNvSpPr>
          <p:nvPr>
            <p:ph type="sldNum" sz="quarter" idx="11"/>
          </p:nvPr>
        </p:nvSpPr>
        <p:spPr/>
        <p:txBody>
          <a:bodyPr/>
          <a:lstStyle/>
          <a:p>
            <a:fld id="{CAEE2F0E-3306-4319-A211-4C259477E41C}" type="slidenum">
              <a:rPr lang="en-US" altLang="zh-CN"/>
              <a:pPr/>
              <a:t>71</a:t>
            </a:fld>
            <a:endParaRPr lang="en-US" altLang="zh-CN"/>
          </a:p>
        </p:txBody>
      </p:sp>
      <p:grpSp>
        <p:nvGrpSpPr>
          <p:cNvPr id="2" name="Group 2"/>
          <p:cNvGrpSpPr>
            <a:grpSpLocks/>
          </p:cNvGrpSpPr>
          <p:nvPr/>
        </p:nvGrpSpPr>
        <p:grpSpPr bwMode="auto">
          <a:xfrm>
            <a:off x="2307167" y="1031875"/>
            <a:ext cx="6705600" cy="463550"/>
            <a:chOff x="2208" y="480"/>
            <a:chExt cx="3168" cy="292"/>
          </a:xfrm>
        </p:grpSpPr>
        <p:sp>
          <p:nvSpPr>
            <p:cNvPr id="391171" name="Line 3"/>
            <p:cNvSpPr>
              <a:spLocks noChangeShapeType="1"/>
            </p:cNvSpPr>
            <p:nvPr/>
          </p:nvSpPr>
          <p:spPr bwMode="auto">
            <a:xfrm>
              <a:off x="2592" y="624"/>
              <a:ext cx="278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91172" name="Text Box 4"/>
            <p:cNvSpPr txBox="1">
              <a:spLocks noChangeArrowheads="1"/>
            </p:cNvSpPr>
            <p:nvPr/>
          </p:nvSpPr>
          <p:spPr bwMode="auto">
            <a:xfrm>
              <a:off x="2208" y="480"/>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V</a:t>
              </a:r>
              <a:r>
                <a:rPr kumimoji="1" lang="en-US" altLang="zh-CN" sz="2400" b="1" baseline="-25000">
                  <a:solidFill>
                    <a:srgbClr val="FF0000"/>
                  </a:solidFill>
                  <a:latin typeface="Times New Roman" pitchFamily="18" charset="0"/>
                </a:rPr>
                <a:t>T+</a:t>
              </a:r>
            </a:p>
          </p:txBody>
        </p:sp>
      </p:grpSp>
      <p:grpSp>
        <p:nvGrpSpPr>
          <p:cNvPr id="3" name="Group 5"/>
          <p:cNvGrpSpPr>
            <a:grpSpLocks/>
          </p:cNvGrpSpPr>
          <p:nvPr/>
        </p:nvGrpSpPr>
        <p:grpSpPr bwMode="auto">
          <a:xfrm>
            <a:off x="2307167" y="1489075"/>
            <a:ext cx="6705600" cy="463550"/>
            <a:chOff x="2208" y="768"/>
            <a:chExt cx="3168" cy="292"/>
          </a:xfrm>
        </p:grpSpPr>
        <p:sp>
          <p:nvSpPr>
            <p:cNvPr id="391174" name="Line 6"/>
            <p:cNvSpPr>
              <a:spLocks noChangeShapeType="1"/>
            </p:cNvSpPr>
            <p:nvPr/>
          </p:nvSpPr>
          <p:spPr bwMode="auto">
            <a:xfrm>
              <a:off x="2592" y="912"/>
              <a:ext cx="2784" cy="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91175" name="Text Box 7"/>
            <p:cNvSpPr txBox="1">
              <a:spLocks noChangeArrowheads="1"/>
            </p:cNvSpPr>
            <p:nvPr/>
          </p:nvSpPr>
          <p:spPr bwMode="auto">
            <a:xfrm>
              <a:off x="2208" y="768"/>
              <a:ext cx="27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V</a:t>
              </a:r>
              <a:r>
                <a:rPr kumimoji="1" lang="en-US" altLang="zh-CN" sz="2400" b="1" baseline="-25000">
                  <a:solidFill>
                    <a:srgbClr val="FF0000"/>
                  </a:solidFill>
                  <a:latin typeface="Times New Roman" pitchFamily="18" charset="0"/>
                </a:rPr>
                <a:t>T-</a:t>
              </a:r>
            </a:p>
          </p:txBody>
        </p:sp>
      </p:grpSp>
      <p:grpSp>
        <p:nvGrpSpPr>
          <p:cNvPr id="4" name="Group 8"/>
          <p:cNvGrpSpPr>
            <a:grpSpLocks/>
          </p:cNvGrpSpPr>
          <p:nvPr/>
        </p:nvGrpSpPr>
        <p:grpSpPr bwMode="auto">
          <a:xfrm>
            <a:off x="2510367" y="604839"/>
            <a:ext cx="6807200" cy="2865437"/>
            <a:chOff x="2304" y="211"/>
            <a:chExt cx="3216" cy="1805"/>
          </a:xfrm>
        </p:grpSpPr>
        <p:sp>
          <p:nvSpPr>
            <p:cNvPr id="391177" name="Line 9"/>
            <p:cNvSpPr>
              <a:spLocks noChangeShapeType="1"/>
            </p:cNvSpPr>
            <p:nvPr/>
          </p:nvSpPr>
          <p:spPr bwMode="auto">
            <a:xfrm flipV="1">
              <a:off x="2592" y="432"/>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91178" name="Text Box 10"/>
            <p:cNvSpPr txBox="1">
              <a:spLocks noChangeArrowheads="1"/>
            </p:cNvSpPr>
            <p:nvPr/>
          </p:nvSpPr>
          <p:spPr bwMode="auto">
            <a:xfrm>
              <a:off x="2304" y="211"/>
              <a:ext cx="220"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C</a:t>
              </a:r>
            </a:p>
          </p:txBody>
        </p:sp>
        <p:sp>
          <p:nvSpPr>
            <p:cNvPr id="391179" name="Line 11"/>
            <p:cNvSpPr>
              <a:spLocks noChangeShapeType="1"/>
            </p:cNvSpPr>
            <p:nvPr/>
          </p:nvSpPr>
          <p:spPr bwMode="auto">
            <a:xfrm flipV="1">
              <a:off x="2592" y="1344"/>
              <a:ext cx="0" cy="672"/>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91180" name="Line 12"/>
            <p:cNvSpPr>
              <a:spLocks noChangeShapeType="1"/>
            </p:cNvSpPr>
            <p:nvPr/>
          </p:nvSpPr>
          <p:spPr bwMode="auto">
            <a:xfrm>
              <a:off x="2592" y="2016"/>
              <a:ext cx="2928"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91181" name="Text Box 13"/>
            <p:cNvSpPr txBox="1">
              <a:spLocks noChangeArrowheads="1"/>
            </p:cNvSpPr>
            <p:nvPr/>
          </p:nvSpPr>
          <p:spPr bwMode="auto">
            <a:xfrm>
              <a:off x="2304" y="1363"/>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91182" name="Line 14"/>
            <p:cNvSpPr>
              <a:spLocks noChangeShapeType="1"/>
            </p:cNvSpPr>
            <p:nvPr/>
          </p:nvSpPr>
          <p:spPr bwMode="auto">
            <a:xfrm>
              <a:off x="2592" y="1152"/>
              <a:ext cx="2928"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grpSp>
      <p:grpSp>
        <p:nvGrpSpPr>
          <p:cNvPr id="5" name="Group 15"/>
          <p:cNvGrpSpPr>
            <a:grpSpLocks/>
          </p:cNvGrpSpPr>
          <p:nvPr/>
        </p:nvGrpSpPr>
        <p:grpSpPr bwMode="auto">
          <a:xfrm>
            <a:off x="3119967" y="1260476"/>
            <a:ext cx="5994400" cy="371475"/>
            <a:chOff x="2592" y="624"/>
            <a:chExt cx="2832" cy="234"/>
          </a:xfrm>
        </p:grpSpPr>
        <p:sp>
          <p:nvSpPr>
            <p:cNvPr id="391184" name="Freeform 16"/>
            <p:cNvSpPr>
              <a:spLocks/>
            </p:cNvSpPr>
            <p:nvPr/>
          </p:nvSpPr>
          <p:spPr bwMode="auto">
            <a:xfrm>
              <a:off x="2592" y="624"/>
              <a:ext cx="528"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57150" cap="flat" cmpd="sng">
              <a:solidFill>
                <a:srgbClr val="0033CC"/>
              </a:solidFill>
              <a:prstDash val="solid"/>
              <a:round/>
              <a:headEnd type="none" w="med" len="med"/>
              <a:tailEnd type="none" w="med" len="med"/>
            </a:ln>
            <a:effectLst/>
          </p:spPr>
          <p:txBody>
            <a:bodyPr lIns="90000" tIns="46800" rIns="90000" bIns="46800">
              <a:spAutoFit/>
            </a:bodyPr>
            <a:lstStyle/>
            <a:p>
              <a:endParaRPr lang="zh-CN" altLang="en-US"/>
            </a:p>
          </p:txBody>
        </p:sp>
        <p:sp>
          <p:nvSpPr>
            <p:cNvPr id="391185" name="Freeform 17"/>
            <p:cNvSpPr>
              <a:spLocks/>
            </p:cNvSpPr>
            <p:nvPr/>
          </p:nvSpPr>
          <p:spPr bwMode="auto">
            <a:xfrm flipV="1">
              <a:off x="3120" y="624"/>
              <a:ext cx="288"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57150" cap="flat" cmpd="sng">
              <a:solidFill>
                <a:srgbClr val="0033CC"/>
              </a:solidFill>
              <a:prstDash val="solid"/>
              <a:round/>
              <a:headEnd type="none" w="med" len="med"/>
              <a:tailEnd type="none" w="med" len="med"/>
            </a:ln>
            <a:effectLst/>
          </p:spPr>
          <p:txBody>
            <a:bodyPr lIns="90000" tIns="46800" rIns="90000" bIns="46800">
              <a:spAutoFit/>
            </a:bodyPr>
            <a:lstStyle/>
            <a:p>
              <a:endParaRPr lang="zh-CN" altLang="en-US"/>
            </a:p>
          </p:txBody>
        </p:sp>
        <p:sp>
          <p:nvSpPr>
            <p:cNvPr id="391186" name="Freeform 18"/>
            <p:cNvSpPr>
              <a:spLocks/>
            </p:cNvSpPr>
            <p:nvPr/>
          </p:nvSpPr>
          <p:spPr bwMode="auto">
            <a:xfrm>
              <a:off x="3408" y="624"/>
              <a:ext cx="480"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57150" cap="flat" cmpd="sng">
              <a:solidFill>
                <a:srgbClr val="0033CC"/>
              </a:solidFill>
              <a:prstDash val="solid"/>
              <a:round/>
              <a:headEnd type="none" w="med" len="med"/>
              <a:tailEnd type="none" w="med" len="med"/>
            </a:ln>
            <a:effectLst/>
          </p:spPr>
          <p:txBody>
            <a:bodyPr lIns="90000" tIns="46800" rIns="90000" bIns="46800">
              <a:spAutoFit/>
            </a:bodyPr>
            <a:lstStyle/>
            <a:p>
              <a:endParaRPr lang="zh-CN" altLang="en-US"/>
            </a:p>
          </p:txBody>
        </p:sp>
        <p:sp>
          <p:nvSpPr>
            <p:cNvPr id="391187" name="Freeform 19"/>
            <p:cNvSpPr>
              <a:spLocks/>
            </p:cNvSpPr>
            <p:nvPr/>
          </p:nvSpPr>
          <p:spPr bwMode="auto">
            <a:xfrm flipV="1">
              <a:off x="4656" y="624"/>
              <a:ext cx="288"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57150" cap="flat" cmpd="sng">
              <a:solidFill>
                <a:srgbClr val="0033CC"/>
              </a:solidFill>
              <a:prstDash val="solid"/>
              <a:round/>
              <a:headEnd type="none" w="med" len="med"/>
              <a:tailEnd type="none" w="med" len="med"/>
            </a:ln>
            <a:effectLst/>
          </p:spPr>
          <p:txBody>
            <a:bodyPr lIns="90000" tIns="46800" rIns="90000" bIns="46800">
              <a:spAutoFit/>
            </a:bodyPr>
            <a:lstStyle/>
            <a:p>
              <a:endParaRPr lang="zh-CN" altLang="en-US"/>
            </a:p>
          </p:txBody>
        </p:sp>
        <p:sp>
          <p:nvSpPr>
            <p:cNvPr id="391188" name="Freeform 20"/>
            <p:cNvSpPr>
              <a:spLocks/>
            </p:cNvSpPr>
            <p:nvPr/>
          </p:nvSpPr>
          <p:spPr bwMode="auto">
            <a:xfrm>
              <a:off x="4944" y="624"/>
              <a:ext cx="480"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57150" cap="flat" cmpd="sng">
              <a:solidFill>
                <a:srgbClr val="0033CC"/>
              </a:solidFill>
              <a:prstDash val="solid"/>
              <a:round/>
              <a:headEnd type="none" w="med" len="med"/>
              <a:tailEnd type="none" w="med" len="med"/>
            </a:ln>
            <a:effectLst/>
          </p:spPr>
          <p:txBody>
            <a:bodyPr lIns="90000" tIns="46800" rIns="90000" bIns="46800">
              <a:spAutoFit/>
            </a:bodyPr>
            <a:lstStyle/>
            <a:p>
              <a:endParaRPr lang="zh-CN" altLang="en-US"/>
            </a:p>
          </p:txBody>
        </p:sp>
        <p:sp>
          <p:nvSpPr>
            <p:cNvPr id="391189" name="Freeform 21"/>
            <p:cNvSpPr>
              <a:spLocks/>
            </p:cNvSpPr>
            <p:nvPr/>
          </p:nvSpPr>
          <p:spPr bwMode="auto">
            <a:xfrm flipV="1">
              <a:off x="3888" y="624"/>
              <a:ext cx="288"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57150" cap="flat" cmpd="sng">
              <a:solidFill>
                <a:srgbClr val="0033CC"/>
              </a:solidFill>
              <a:prstDash val="solid"/>
              <a:round/>
              <a:headEnd type="none" w="med" len="med"/>
              <a:tailEnd type="none" w="med" len="med"/>
            </a:ln>
            <a:effectLst/>
          </p:spPr>
          <p:txBody>
            <a:bodyPr lIns="90000" tIns="46800" rIns="90000" bIns="46800">
              <a:spAutoFit/>
            </a:bodyPr>
            <a:lstStyle/>
            <a:p>
              <a:endParaRPr lang="zh-CN" altLang="en-US"/>
            </a:p>
          </p:txBody>
        </p:sp>
        <p:sp>
          <p:nvSpPr>
            <p:cNvPr id="391190" name="Freeform 22"/>
            <p:cNvSpPr>
              <a:spLocks/>
            </p:cNvSpPr>
            <p:nvPr/>
          </p:nvSpPr>
          <p:spPr bwMode="auto">
            <a:xfrm>
              <a:off x="4176" y="624"/>
              <a:ext cx="480" cy="234"/>
            </a:xfrm>
            <a:custGeom>
              <a:avLst/>
              <a:gdLst/>
              <a:ahLst/>
              <a:cxnLst>
                <a:cxn ang="0">
                  <a:pos x="0" y="406"/>
                </a:cxn>
                <a:cxn ang="0">
                  <a:pos x="384" y="0"/>
                </a:cxn>
              </a:cxnLst>
              <a:rect l="0" t="0" r="r" b="b"/>
              <a:pathLst>
                <a:path w="384" h="406">
                  <a:moveTo>
                    <a:pt x="0" y="406"/>
                  </a:moveTo>
                  <a:cubicBezTo>
                    <a:pt x="75" y="117"/>
                    <a:pt x="244" y="77"/>
                    <a:pt x="384" y="0"/>
                  </a:cubicBezTo>
                </a:path>
              </a:pathLst>
            </a:custGeom>
            <a:noFill/>
            <a:ln w="57150" cap="flat" cmpd="sng">
              <a:solidFill>
                <a:srgbClr val="0033CC"/>
              </a:solidFill>
              <a:prstDash val="solid"/>
              <a:round/>
              <a:headEnd type="none" w="med" len="med"/>
              <a:tailEnd type="none" w="med" len="med"/>
            </a:ln>
            <a:effectLst/>
          </p:spPr>
          <p:txBody>
            <a:bodyPr lIns="90000" tIns="46800" rIns="90000" bIns="46800">
              <a:spAutoFit/>
            </a:bodyPr>
            <a:lstStyle/>
            <a:p>
              <a:endParaRPr lang="zh-CN" altLang="en-US"/>
            </a:p>
          </p:txBody>
        </p:sp>
      </p:grpSp>
      <p:grpSp>
        <p:nvGrpSpPr>
          <p:cNvPr id="6" name="Group 23"/>
          <p:cNvGrpSpPr>
            <a:grpSpLocks/>
          </p:cNvGrpSpPr>
          <p:nvPr/>
        </p:nvGrpSpPr>
        <p:grpSpPr bwMode="auto">
          <a:xfrm>
            <a:off x="4237567" y="1260475"/>
            <a:ext cx="3860800" cy="2209800"/>
            <a:chOff x="3120" y="624"/>
            <a:chExt cx="1824" cy="1392"/>
          </a:xfrm>
        </p:grpSpPr>
        <p:sp>
          <p:nvSpPr>
            <p:cNvPr id="391192" name="Line 24"/>
            <p:cNvSpPr>
              <a:spLocks noChangeShapeType="1"/>
            </p:cNvSpPr>
            <p:nvPr/>
          </p:nvSpPr>
          <p:spPr bwMode="auto">
            <a:xfrm>
              <a:off x="3120" y="624"/>
              <a:ext cx="0" cy="139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91193" name="Line 25"/>
            <p:cNvSpPr>
              <a:spLocks noChangeShapeType="1"/>
            </p:cNvSpPr>
            <p:nvPr/>
          </p:nvSpPr>
          <p:spPr bwMode="auto">
            <a:xfrm>
              <a:off x="3408" y="624"/>
              <a:ext cx="0" cy="139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91194" name="Line 26"/>
            <p:cNvSpPr>
              <a:spLocks noChangeShapeType="1"/>
            </p:cNvSpPr>
            <p:nvPr/>
          </p:nvSpPr>
          <p:spPr bwMode="auto">
            <a:xfrm>
              <a:off x="3888" y="624"/>
              <a:ext cx="0" cy="139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91195" name="Line 27"/>
            <p:cNvSpPr>
              <a:spLocks noChangeShapeType="1"/>
            </p:cNvSpPr>
            <p:nvPr/>
          </p:nvSpPr>
          <p:spPr bwMode="auto">
            <a:xfrm>
              <a:off x="4176" y="624"/>
              <a:ext cx="0" cy="139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91196" name="Line 28"/>
            <p:cNvSpPr>
              <a:spLocks noChangeShapeType="1"/>
            </p:cNvSpPr>
            <p:nvPr/>
          </p:nvSpPr>
          <p:spPr bwMode="auto">
            <a:xfrm>
              <a:off x="4656" y="624"/>
              <a:ext cx="0" cy="139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sp>
          <p:nvSpPr>
            <p:cNvPr id="391197" name="Line 29"/>
            <p:cNvSpPr>
              <a:spLocks noChangeShapeType="1"/>
            </p:cNvSpPr>
            <p:nvPr/>
          </p:nvSpPr>
          <p:spPr bwMode="auto">
            <a:xfrm>
              <a:off x="4944" y="624"/>
              <a:ext cx="0" cy="1392"/>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grpSp>
      <p:grpSp>
        <p:nvGrpSpPr>
          <p:cNvPr id="7" name="Group 30"/>
          <p:cNvGrpSpPr>
            <a:grpSpLocks/>
          </p:cNvGrpSpPr>
          <p:nvPr/>
        </p:nvGrpSpPr>
        <p:grpSpPr bwMode="auto">
          <a:xfrm>
            <a:off x="3119967" y="2708275"/>
            <a:ext cx="5994400" cy="762000"/>
            <a:chOff x="2592" y="1536"/>
            <a:chExt cx="2832" cy="480"/>
          </a:xfrm>
        </p:grpSpPr>
        <p:sp>
          <p:nvSpPr>
            <p:cNvPr id="391199" name="Line 31"/>
            <p:cNvSpPr>
              <a:spLocks noChangeShapeType="1"/>
            </p:cNvSpPr>
            <p:nvPr/>
          </p:nvSpPr>
          <p:spPr bwMode="auto">
            <a:xfrm>
              <a:off x="2592" y="1536"/>
              <a:ext cx="528"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91200" name="Line 32"/>
            <p:cNvSpPr>
              <a:spLocks noChangeShapeType="1"/>
            </p:cNvSpPr>
            <p:nvPr/>
          </p:nvSpPr>
          <p:spPr bwMode="auto">
            <a:xfrm>
              <a:off x="3120" y="1536"/>
              <a:ext cx="0" cy="48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01" name="Line 33"/>
            <p:cNvSpPr>
              <a:spLocks noChangeShapeType="1"/>
            </p:cNvSpPr>
            <p:nvPr/>
          </p:nvSpPr>
          <p:spPr bwMode="auto">
            <a:xfrm>
              <a:off x="3120" y="2016"/>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02" name="Line 34"/>
            <p:cNvSpPr>
              <a:spLocks noChangeShapeType="1"/>
            </p:cNvSpPr>
            <p:nvPr/>
          </p:nvSpPr>
          <p:spPr bwMode="auto">
            <a:xfrm>
              <a:off x="3408" y="1536"/>
              <a:ext cx="0" cy="48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03" name="Line 35"/>
            <p:cNvSpPr>
              <a:spLocks noChangeShapeType="1"/>
            </p:cNvSpPr>
            <p:nvPr/>
          </p:nvSpPr>
          <p:spPr bwMode="auto">
            <a:xfrm>
              <a:off x="3408" y="1536"/>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04" name="Line 36"/>
            <p:cNvSpPr>
              <a:spLocks noChangeShapeType="1"/>
            </p:cNvSpPr>
            <p:nvPr/>
          </p:nvSpPr>
          <p:spPr bwMode="auto">
            <a:xfrm>
              <a:off x="3888" y="1536"/>
              <a:ext cx="0" cy="48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05" name="Line 37"/>
            <p:cNvSpPr>
              <a:spLocks noChangeShapeType="1"/>
            </p:cNvSpPr>
            <p:nvPr/>
          </p:nvSpPr>
          <p:spPr bwMode="auto">
            <a:xfrm>
              <a:off x="3888" y="2016"/>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06" name="Line 38"/>
            <p:cNvSpPr>
              <a:spLocks noChangeShapeType="1"/>
            </p:cNvSpPr>
            <p:nvPr/>
          </p:nvSpPr>
          <p:spPr bwMode="auto">
            <a:xfrm>
              <a:off x="4176" y="1536"/>
              <a:ext cx="0" cy="48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07" name="Line 39"/>
            <p:cNvSpPr>
              <a:spLocks noChangeShapeType="1"/>
            </p:cNvSpPr>
            <p:nvPr/>
          </p:nvSpPr>
          <p:spPr bwMode="auto">
            <a:xfrm>
              <a:off x="4176" y="1536"/>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08" name="Line 40"/>
            <p:cNvSpPr>
              <a:spLocks noChangeShapeType="1"/>
            </p:cNvSpPr>
            <p:nvPr/>
          </p:nvSpPr>
          <p:spPr bwMode="auto">
            <a:xfrm>
              <a:off x="4656" y="1536"/>
              <a:ext cx="0" cy="48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09" name="Line 41"/>
            <p:cNvSpPr>
              <a:spLocks noChangeShapeType="1"/>
            </p:cNvSpPr>
            <p:nvPr/>
          </p:nvSpPr>
          <p:spPr bwMode="auto">
            <a:xfrm>
              <a:off x="4656" y="2016"/>
              <a:ext cx="288"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10" name="Line 42"/>
            <p:cNvSpPr>
              <a:spLocks noChangeShapeType="1"/>
            </p:cNvSpPr>
            <p:nvPr/>
          </p:nvSpPr>
          <p:spPr bwMode="auto">
            <a:xfrm>
              <a:off x="4944" y="1536"/>
              <a:ext cx="0" cy="48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91211" name="Line 43"/>
            <p:cNvSpPr>
              <a:spLocks noChangeShapeType="1"/>
            </p:cNvSpPr>
            <p:nvPr/>
          </p:nvSpPr>
          <p:spPr bwMode="auto">
            <a:xfrm>
              <a:off x="4944" y="1536"/>
              <a:ext cx="480"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8" name="Group 44"/>
          <p:cNvGrpSpPr>
            <a:grpSpLocks/>
          </p:cNvGrpSpPr>
          <p:nvPr/>
        </p:nvGrpSpPr>
        <p:grpSpPr bwMode="auto">
          <a:xfrm>
            <a:off x="3831167" y="2860675"/>
            <a:ext cx="2032000" cy="463550"/>
            <a:chOff x="2928" y="1632"/>
            <a:chExt cx="960" cy="292"/>
          </a:xfrm>
        </p:grpSpPr>
        <p:sp>
          <p:nvSpPr>
            <p:cNvPr id="391213" name="Line 45"/>
            <p:cNvSpPr>
              <a:spLocks noChangeShapeType="1"/>
            </p:cNvSpPr>
            <p:nvPr/>
          </p:nvSpPr>
          <p:spPr bwMode="auto">
            <a:xfrm>
              <a:off x="2928" y="1776"/>
              <a:ext cx="192"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91214" name="Line 46"/>
            <p:cNvSpPr>
              <a:spLocks noChangeShapeType="1"/>
            </p:cNvSpPr>
            <p:nvPr/>
          </p:nvSpPr>
          <p:spPr bwMode="auto">
            <a:xfrm flipH="1">
              <a:off x="3408" y="1776"/>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91215" name="Line 47"/>
            <p:cNvSpPr>
              <a:spLocks noChangeShapeType="1"/>
            </p:cNvSpPr>
            <p:nvPr/>
          </p:nvSpPr>
          <p:spPr bwMode="auto">
            <a:xfrm>
              <a:off x="3744" y="1776"/>
              <a:ext cx="144"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91216" name="Text Box 48"/>
            <p:cNvSpPr txBox="1">
              <a:spLocks noChangeArrowheads="1"/>
            </p:cNvSpPr>
            <p:nvPr/>
          </p:nvSpPr>
          <p:spPr bwMode="auto">
            <a:xfrm>
              <a:off x="3120" y="1632"/>
              <a:ext cx="249"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baseline="-25000">
                  <a:latin typeface="Times New Roman" pitchFamily="18" charset="0"/>
                </a:rPr>
                <a:t>PL</a:t>
              </a:r>
            </a:p>
          </p:txBody>
        </p:sp>
        <p:sp>
          <p:nvSpPr>
            <p:cNvPr id="391217" name="Text Box 49"/>
            <p:cNvSpPr txBox="1">
              <a:spLocks noChangeArrowheads="1"/>
            </p:cNvSpPr>
            <p:nvPr/>
          </p:nvSpPr>
          <p:spPr bwMode="auto">
            <a:xfrm>
              <a:off x="3504" y="1632"/>
              <a:ext cx="261"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r>
                <a:rPr kumimoji="1" lang="en-US" altLang="zh-CN" sz="2400" b="1" baseline="-25000">
                  <a:latin typeface="Times New Roman" pitchFamily="18" charset="0"/>
                </a:rPr>
                <a:t>PH</a:t>
              </a:r>
            </a:p>
          </p:txBody>
        </p:sp>
      </p:grpSp>
      <p:graphicFrame>
        <p:nvGraphicFramePr>
          <p:cNvPr id="391218" name="Object 50"/>
          <p:cNvGraphicFramePr>
            <a:graphicFrameLocks noChangeAspect="1"/>
          </p:cNvGraphicFramePr>
          <p:nvPr/>
        </p:nvGraphicFramePr>
        <p:xfrm>
          <a:off x="812800" y="3581400"/>
          <a:ext cx="7924800" cy="846138"/>
        </p:xfrm>
        <a:graphic>
          <a:graphicData uri="http://schemas.openxmlformats.org/presentationml/2006/ole">
            <p:oleObj spid="_x0000_s115714" name="Equation" r:id="rId3" imgW="3035160" imgH="431640" progId="Equation.3">
              <p:embed/>
            </p:oleObj>
          </a:graphicData>
        </a:graphic>
      </p:graphicFrame>
      <p:graphicFrame>
        <p:nvGraphicFramePr>
          <p:cNvPr id="391219" name="Object 51"/>
          <p:cNvGraphicFramePr>
            <a:graphicFrameLocks noChangeAspect="1"/>
          </p:cNvGraphicFramePr>
          <p:nvPr/>
        </p:nvGraphicFramePr>
        <p:xfrm>
          <a:off x="711201" y="4343401"/>
          <a:ext cx="9749367" cy="1293813"/>
        </p:xfrm>
        <a:graphic>
          <a:graphicData uri="http://schemas.openxmlformats.org/presentationml/2006/ole">
            <p:oleObj spid="_x0000_s115715" name="Equation" r:id="rId4" imgW="3733560" imgH="660240" progId="Equation.3">
              <p:embed/>
            </p:oleObj>
          </a:graphicData>
        </a:graphic>
      </p:graphicFrame>
      <p:sp>
        <p:nvSpPr>
          <p:cNvPr id="391220" name="Text Box 52"/>
          <p:cNvSpPr txBox="1">
            <a:spLocks noChangeArrowheads="1"/>
          </p:cNvSpPr>
          <p:nvPr/>
        </p:nvSpPr>
        <p:spPr bwMode="auto">
          <a:xfrm>
            <a:off x="609600" y="5867400"/>
            <a:ext cx="111760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占空比：</a:t>
            </a:r>
            <a:r>
              <a:rPr kumimoji="1" lang="en-US" altLang="zh-CN" sz="2400" b="1" i="1">
                <a:latin typeface="Times New Roman" pitchFamily="18" charset="0"/>
              </a:rPr>
              <a:t>q</a:t>
            </a:r>
            <a:r>
              <a:rPr kumimoji="1" lang="en-US" altLang="zh-CN" sz="2400" b="1">
                <a:latin typeface="Times New Roman" pitchFamily="18" charset="0"/>
              </a:rPr>
              <a:t>(</a:t>
            </a:r>
            <a:r>
              <a:rPr kumimoji="1" lang="en-US" altLang="zh-CN" sz="2400" b="1" i="1">
                <a:latin typeface="Times New Roman" pitchFamily="18" charset="0"/>
              </a:rPr>
              <a:t>%</a:t>
            </a:r>
            <a:r>
              <a:rPr kumimoji="1" lang="en-US" altLang="zh-CN" sz="2400" b="1">
                <a:latin typeface="Times New Roman" pitchFamily="18" charset="0"/>
              </a:rPr>
              <a:t>)=</a:t>
            </a:r>
            <a:r>
              <a:rPr kumimoji="1" lang="en-US" altLang="zh-CN" sz="2400" b="1" i="1">
                <a:latin typeface="Times New Roman" pitchFamily="18" charset="0"/>
              </a:rPr>
              <a:t>t</a:t>
            </a:r>
            <a:r>
              <a:rPr kumimoji="1" lang="en-US" altLang="zh-CN" sz="2400" b="1" baseline="-25000">
                <a:latin typeface="Times New Roman" pitchFamily="18" charset="0"/>
              </a:rPr>
              <a:t>PH</a:t>
            </a:r>
            <a:r>
              <a:rPr kumimoji="1" lang="en-US" altLang="zh-CN" sz="2400" b="1">
                <a:latin typeface="Times New Roman" pitchFamily="18" charset="0"/>
              </a:rPr>
              <a:t>/(</a:t>
            </a:r>
            <a:r>
              <a:rPr kumimoji="1" lang="en-US" altLang="zh-CN" sz="2400" b="1" i="1">
                <a:latin typeface="Times New Roman" pitchFamily="18" charset="0"/>
              </a:rPr>
              <a:t>t</a:t>
            </a:r>
            <a:r>
              <a:rPr kumimoji="1" lang="en-US" altLang="zh-CN" sz="2400" b="1" baseline="-25000">
                <a:latin typeface="Times New Roman" pitchFamily="18" charset="0"/>
              </a:rPr>
              <a:t>PL</a:t>
            </a:r>
            <a:r>
              <a:rPr kumimoji="1" lang="en-US" altLang="zh-CN" sz="2400" b="1">
                <a:latin typeface="Times New Roman" pitchFamily="18" charset="0"/>
              </a:rPr>
              <a:t>+</a:t>
            </a:r>
            <a:r>
              <a:rPr kumimoji="1" lang="en-US" altLang="zh-CN" sz="2400" b="1" i="1">
                <a:latin typeface="Times New Roman" pitchFamily="18" charset="0"/>
              </a:rPr>
              <a:t>t</a:t>
            </a:r>
            <a:r>
              <a:rPr kumimoji="1" lang="en-US" altLang="zh-CN" sz="2400" b="1" baseline="-25000">
                <a:latin typeface="Times New Roman" pitchFamily="18" charset="0"/>
              </a:rPr>
              <a:t>PH</a:t>
            </a:r>
            <a:r>
              <a:rPr kumimoji="1" lang="en-US" altLang="zh-CN" sz="2400" b="1">
                <a:latin typeface="Times New Roman" pitchFamily="18" charset="0"/>
              </a:rPr>
              <a:t>) * 100</a:t>
            </a:r>
            <a:r>
              <a:rPr kumimoji="1" lang="en-US" altLang="zh-CN" sz="2400" b="1" i="1">
                <a:latin typeface="Times New Roman" pitchFamily="18" charset="0"/>
              </a:rPr>
              <a:t>%</a:t>
            </a:r>
            <a:r>
              <a:rPr kumimoji="1" lang="en-US" altLang="zh-CN" sz="2400" b="1">
                <a:latin typeface="Times New Roman" pitchFamily="18" charset="0"/>
              </a:rPr>
              <a:t>=(R</a:t>
            </a:r>
            <a:r>
              <a:rPr kumimoji="1" lang="en-US" altLang="zh-CN" sz="2400" b="1" baseline="-25000">
                <a:latin typeface="Times New Roman" pitchFamily="18" charset="0"/>
              </a:rPr>
              <a:t>2</a:t>
            </a:r>
            <a:r>
              <a:rPr kumimoji="1" lang="en-US" altLang="zh-CN" sz="2400" b="1">
                <a:latin typeface="Times New Roman" pitchFamily="18" charset="0"/>
              </a:rPr>
              <a:t>+R</a:t>
            </a:r>
            <a:r>
              <a:rPr kumimoji="1" lang="en-US" altLang="zh-CN" sz="2400" b="1" baseline="-25000">
                <a:latin typeface="Times New Roman" pitchFamily="18" charset="0"/>
              </a:rPr>
              <a:t>1</a:t>
            </a:r>
            <a:r>
              <a:rPr kumimoji="1" lang="en-US" altLang="zh-CN" sz="2400" b="1">
                <a:latin typeface="Times New Roman" pitchFamily="18" charset="0"/>
              </a:rPr>
              <a:t>)/(2R</a:t>
            </a:r>
            <a:r>
              <a:rPr kumimoji="1" lang="en-US" altLang="zh-CN" sz="2400" b="1" baseline="-25000">
                <a:latin typeface="Times New Roman" pitchFamily="18" charset="0"/>
              </a:rPr>
              <a:t>2</a:t>
            </a:r>
            <a:r>
              <a:rPr kumimoji="1" lang="en-US" altLang="zh-CN" sz="2400" b="1">
                <a:latin typeface="Times New Roman" pitchFamily="18" charset="0"/>
              </a:rPr>
              <a:t>+R</a:t>
            </a:r>
            <a:r>
              <a:rPr kumimoji="1" lang="en-US" altLang="zh-CN" sz="2400" b="1" baseline="-25000">
                <a:latin typeface="Times New Roman" pitchFamily="18" charset="0"/>
              </a:rPr>
              <a:t>1</a:t>
            </a:r>
            <a:r>
              <a:rPr kumimoji="1" lang="en-US" altLang="zh-CN" sz="2400" b="1">
                <a:latin typeface="Times New Roman" pitchFamily="18" charset="0"/>
              </a:rPr>
              <a:t>) * 100</a:t>
            </a:r>
            <a:r>
              <a:rPr kumimoji="1" lang="en-US" altLang="zh-CN" sz="2400" b="1" i="1">
                <a:latin typeface="Times New Roman" pitchFamily="18" charset="0"/>
              </a:rPr>
              <a:t>%</a:t>
            </a:r>
          </a:p>
        </p:txBody>
      </p:sp>
      <p:sp>
        <p:nvSpPr>
          <p:cNvPr id="391221" name="Rectangle 53"/>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91222" name="AutoShape 54" descr="羊皮纸"/>
          <p:cNvSpPr>
            <a:spLocks noChangeArrowheads="1"/>
          </p:cNvSpPr>
          <p:nvPr/>
        </p:nvSpPr>
        <p:spPr bwMode="auto">
          <a:xfrm>
            <a:off x="2713567" y="193675"/>
            <a:ext cx="4673600" cy="609600"/>
          </a:xfrm>
          <a:prstGeom prst="wedgeRoundRectCallout">
            <a:avLst>
              <a:gd name="adj1" fmla="val -25995"/>
              <a:gd name="adj2" fmla="val 148176"/>
              <a:gd name="adj3" fmla="val 16667"/>
            </a:avLst>
          </a:prstGeom>
          <a:blipFill dpi="0" rotWithShape="1">
            <a:blip r:embed="rId5" cstate="print"/>
            <a:srcRect/>
            <a:tile tx="0" ty="0" sx="100000" sy="100000" flip="none" algn="tl"/>
          </a:blipFill>
          <a:ln w="19050">
            <a:solidFill>
              <a:srgbClr val="CC3300"/>
            </a:solidFill>
            <a:miter lim="800000"/>
            <a:headEnd/>
            <a:tailEnd/>
          </a:ln>
          <a:effectLst/>
        </p:spPr>
        <p:txBody>
          <a:bodyPr lIns="90000" tIns="46800" rIns="90000" bIns="46800"/>
          <a:lstStyle/>
          <a:p>
            <a:pPr algn="ctr"/>
            <a:r>
              <a:rPr kumimoji="1" lang="en-US" altLang="zh-CN" sz="2000" b="1">
                <a:latin typeface="Times New Roman" pitchFamily="18" charset="0"/>
              </a:rPr>
              <a:t>V</a:t>
            </a:r>
            <a:r>
              <a:rPr kumimoji="1" lang="en-US" altLang="zh-CN" sz="2000" b="1" baseline="-25000">
                <a:latin typeface="Times New Roman" pitchFamily="18" charset="0"/>
              </a:rPr>
              <a:t>CC</a:t>
            </a:r>
            <a:r>
              <a:rPr kumimoji="1" lang="zh-CN" altLang="en-US" sz="2000" b="1">
                <a:latin typeface="Times New Roman" pitchFamily="18" charset="0"/>
              </a:rPr>
              <a:t>经</a:t>
            </a:r>
            <a:r>
              <a:rPr kumimoji="1" lang="en-US" altLang="zh-CN" sz="2400" b="1">
                <a:latin typeface="Times New Roman" pitchFamily="18" charset="0"/>
              </a:rPr>
              <a:t>R</a:t>
            </a:r>
            <a:r>
              <a:rPr kumimoji="1" lang="en-US" altLang="zh-CN" sz="2400" b="1" baseline="-25000">
                <a:latin typeface="Times New Roman" pitchFamily="18" charset="0"/>
              </a:rPr>
              <a:t>1</a:t>
            </a:r>
            <a:r>
              <a:rPr kumimoji="1" lang="en-US" altLang="zh-CN" sz="2000" b="1">
                <a:latin typeface="Times New Roman" pitchFamily="18" charset="0"/>
              </a:rPr>
              <a:t> </a:t>
            </a:r>
            <a:r>
              <a:rPr kumimoji="1" lang="zh-CN" altLang="en-US" sz="2000" b="1">
                <a:latin typeface="Times New Roman" pitchFamily="18" charset="0"/>
              </a:rPr>
              <a:t>、</a:t>
            </a:r>
            <a:r>
              <a:rPr kumimoji="1" lang="en-US" altLang="zh-CN" sz="2400" b="1">
                <a:latin typeface="Times New Roman" pitchFamily="18" charset="0"/>
              </a:rPr>
              <a:t>R</a:t>
            </a:r>
            <a:r>
              <a:rPr kumimoji="1" lang="en-US" altLang="zh-CN" sz="2400" b="1" baseline="-25000">
                <a:latin typeface="Times New Roman" pitchFamily="18" charset="0"/>
              </a:rPr>
              <a:t>2</a:t>
            </a:r>
            <a:r>
              <a:rPr kumimoji="1" lang="zh-CN" altLang="en-US" sz="2400" b="1">
                <a:latin typeface="Times New Roman" pitchFamily="18" charset="0"/>
              </a:rPr>
              <a:t>向</a:t>
            </a:r>
            <a:r>
              <a:rPr kumimoji="1" lang="en-US" altLang="zh-CN" sz="2400" b="1">
                <a:latin typeface="Times New Roman" pitchFamily="18" charset="0"/>
              </a:rPr>
              <a:t>C</a:t>
            </a:r>
            <a:r>
              <a:rPr kumimoji="1" lang="zh-CN" altLang="en-US" sz="2400" b="1">
                <a:latin typeface="Times New Roman" pitchFamily="18" charset="0"/>
              </a:rPr>
              <a:t>充电</a:t>
            </a:r>
          </a:p>
        </p:txBody>
      </p:sp>
      <p:sp>
        <p:nvSpPr>
          <p:cNvPr id="391223" name="AutoShape 55" descr="羊皮纸"/>
          <p:cNvSpPr>
            <a:spLocks noChangeArrowheads="1"/>
          </p:cNvSpPr>
          <p:nvPr/>
        </p:nvSpPr>
        <p:spPr bwMode="auto">
          <a:xfrm>
            <a:off x="3424767" y="346075"/>
            <a:ext cx="4775200" cy="609600"/>
          </a:xfrm>
          <a:prstGeom prst="wedgeRoundRectCallout">
            <a:avLst>
              <a:gd name="adj1" fmla="val -26509"/>
              <a:gd name="adj2" fmla="val 148176"/>
              <a:gd name="adj3" fmla="val 16667"/>
            </a:avLst>
          </a:prstGeom>
          <a:blipFill dpi="0" rotWithShape="1">
            <a:blip r:embed="rId5" cstate="print"/>
            <a:srcRect/>
            <a:tile tx="0" ty="0" sx="100000" sy="100000" flip="none" algn="tl"/>
          </a:blipFill>
          <a:ln w="19050">
            <a:solidFill>
              <a:srgbClr val="CC3300"/>
            </a:solidFill>
            <a:miter lim="800000"/>
            <a:headEnd/>
            <a:tailEnd/>
          </a:ln>
          <a:effectLst/>
        </p:spPr>
        <p:txBody>
          <a:bodyPr lIns="90000" tIns="46800" rIns="90000" bIns="46800"/>
          <a:lstStyle/>
          <a:p>
            <a:pPr algn="ctr"/>
            <a:r>
              <a:rPr kumimoji="1" lang="en-US" altLang="zh-CN" sz="2000" b="1">
                <a:latin typeface="Times New Roman" pitchFamily="18" charset="0"/>
              </a:rPr>
              <a:t>V</a:t>
            </a:r>
            <a:r>
              <a:rPr kumimoji="1" lang="en-US" altLang="zh-CN" sz="2000" b="1" baseline="-25000">
                <a:latin typeface="Times New Roman" pitchFamily="18" charset="0"/>
              </a:rPr>
              <a:t>C</a:t>
            </a:r>
            <a:r>
              <a:rPr kumimoji="1" lang="zh-CN" altLang="en-US" sz="2000" b="1">
                <a:latin typeface="Times New Roman" pitchFamily="18" charset="0"/>
              </a:rPr>
              <a:t>经</a:t>
            </a:r>
            <a:r>
              <a:rPr kumimoji="1" lang="en-US" altLang="zh-CN" sz="2400" b="1">
                <a:latin typeface="Times New Roman" pitchFamily="18" charset="0"/>
              </a:rPr>
              <a:t>R</a:t>
            </a:r>
            <a:r>
              <a:rPr kumimoji="1" lang="en-US" altLang="zh-CN" sz="2400" b="1" baseline="-25000">
                <a:latin typeface="Times New Roman" pitchFamily="18" charset="0"/>
              </a:rPr>
              <a:t>2</a:t>
            </a:r>
            <a:r>
              <a:rPr kumimoji="1" lang="zh-CN" altLang="en-US" sz="2400" b="1">
                <a:latin typeface="Times New Roman" pitchFamily="18" charset="0"/>
              </a:rPr>
              <a:t>和放电管</a:t>
            </a:r>
            <a:r>
              <a:rPr kumimoji="1" lang="en-US" altLang="zh-CN" sz="2400" b="1">
                <a:latin typeface="Times New Roman" pitchFamily="18" charset="0"/>
              </a:rPr>
              <a:t>T</a:t>
            </a:r>
            <a:r>
              <a:rPr kumimoji="1" lang="en-US" altLang="zh-CN" sz="2400" b="1" baseline="-20000">
                <a:latin typeface="Times New Roman" pitchFamily="18" charset="0"/>
              </a:rPr>
              <a:t>D</a:t>
            </a:r>
            <a:r>
              <a:rPr kumimoji="1" lang="zh-CN" altLang="en-US" sz="2400" b="1">
                <a:latin typeface="Times New Roman" pitchFamily="18" charset="0"/>
              </a:rPr>
              <a:t>放电</a:t>
            </a:r>
          </a:p>
        </p:txBody>
      </p:sp>
      <p:graphicFrame>
        <p:nvGraphicFramePr>
          <p:cNvPr id="391224" name="Object 56"/>
          <p:cNvGraphicFramePr>
            <a:graphicFrameLocks noChangeAspect="1"/>
          </p:cNvGraphicFramePr>
          <p:nvPr/>
        </p:nvGraphicFramePr>
        <p:xfrm>
          <a:off x="4318000" y="5251450"/>
          <a:ext cx="5283200" cy="628650"/>
        </p:xfrm>
        <a:graphic>
          <a:graphicData uri="http://schemas.openxmlformats.org/presentationml/2006/ole">
            <p:oleObj spid="_x0000_s115716" name="公式" r:id="rId6" imgW="1523880" imgH="241200" progId="Equation.3">
              <p:embed/>
            </p:oleObj>
          </a:graphicData>
        </a:graphic>
      </p:graphicFrame>
      <p:sp>
        <p:nvSpPr>
          <p:cNvPr id="391225" name="Text Box 57" descr="羊皮纸"/>
          <p:cNvSpPr txBox="1">
            <a:spLocks noChangeArrowheads="1"/>
          </p:cNvSpPr>
          <p:nvPr/>
        </p:nvSpPr>
        <p:spPr bwMode="auto">
          <a:xfrm>
            <a:off x="3215217" y="6400800"/>
            <a:ext cx="5281083" cy="463846"/>
          </a:xfrm>
          <a:prstGeom prst="rect">
            <a:avLst/>
          </a:prstGeom>
          <a:blipFill dpi="0" rotWithShape="0">
            <a:blip r:embed="rId5" cstate="print"/>
            <a:srcRect/>
            <a:tile tx="0" ty="0" sx="100000" sy="100000" flip="none" algn="tl"/>
          </a:blipFill>
          <a:ln w="28575">
            <a:noFill/>
            <a:miter lim="800000"/>
            <a:headEnd/>
            <a:tailEnd/>
          </a:ln>
          <a:effectLst/>
        </p:spPr>
        <p:txBody>
          <a:bodyPr lIns="90000" tIns="46800" rIns="90000" bIns="46800">
            <a:spAutoFit/>
          </a:bodyPr>
          <a:lstStyle/>
          <a:p>
            <a:pPr>
              <a:spcBef>
                <a:spcPct val="50000"/>
              </a:spcBef>
            </a:pPr>
            <a:r>
              <a:rPr lang="zh-CN" altLang="en-US" sz="2400" b="1">
                <a:solidFill>
                  <a:srgbClr val="FF0000"/>
                </a:solidFill>
              </a:rPr>
              <a:t>可见占空比只与电阻有关系</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91222"/>
                                        </p:tgtEl>
                                        <p:attrNameLst>
                                          <p:attrName>style.visibility</p:attrName>
                                        </p:attrNameLst>
                                      </p:cBhvr>
                                      <p:to>
                                        <p:strVal val="visible"/>
                                      </p:to>
                                    </p:set>
                                    <p:animEffect transition="in" filter="blinds(horizontal)">
                                      <p:cBhvr>
                                        <p:cTn id="42" dur="500"/>
                                        <p:tgtEl>
                                          <p:spTgt spid="39122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91223"/>
                                        </p:tgtEl>
                                        <p:attrNameLst>
                                          <p:attrName>style.visibility</p:attrName>
                                        </p:attrNameLst>
                                      </p:cBhvr>
                                      <p:to>
                                        <p:strVal val="visible"/>
                                      </p:to>
                                    </p:set>
                                    <p:animEffect transition="in" filter="checkerboard(across)">
                                      <p:cBhvr>
                                        <p:cTn id="47" dur="500"/>
                                        <p:tgtEl>
                                          <p:spTgt spid="3912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91218"/>
                                        </p:tgtEl>
                                        <p:attrNameLst>
                                          <p:attrName>style.visibility</p:attrName>
                                        </p:attrNameLst>
                                      </p:cBhvr>
                                      <p:to>
                                        <p:strVal val="visible"/>
                                      </p:to>
                                    </p:set>
                                    <p:animEffect transition="in" filter="wipe(left)">
                                      <p:cBhvr>
                                        <p:cTn id="52" dur="500"/>
                                        <p:tgtEl>
                                          <p:spTgt spid="3912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91219"/>
                                        </p:tgtEl>
                                        <p:attrNameLst>
                                          <p:attrName>style.visibility</p:attrName>
                                        </p:attrNameLst>
                                      </p:cBhvr>
                                      <p:to>
                                        <p:strVal val="visible"/>
                                      </p:to>
                                    </p:set>
                                    <p:animEffect transition="in" filter="wipe(left)">
                                      <p:cBhvr>
                                        <p:cTn id="57" dur="500"/>
                                        <p:tgtEl>
                                          <p:spTgt spid="39121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91224"/>
                                        </p:tgtEl>
                                        <p:attrNameLst>
                                          <p:attrName>style.visibility</p:attrName>
                                        </p:attrNameLst>
                                      </p:cBhvr>
                                      <p:to>
                                        <p:strVal val="visible"/>
                                      </p:to>
                                    </p:set>
                                    <p:animEffect transition="in" filter="wipe(left)">
                                      <p:cBhvr>
                                        <p:cTn id="62" dur="500"/>
                                        <p:tgtEl>
                                          <p:spTgt spid="39122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91220"/>
                                        </p:tgtEl>
                                        <p:attrNameLst>
                                          <p:attrName>style.visibility</p:attrName>
                                        </p:attrNameLst>
                                      </p:cBhvr>
                                      <p:to>
                                        <p:strVal val="visible"/>
                                      </p:to>
                                    </p:set>
                                    <p:animEffect transition="in" filter="wipe(left)">
                                      <p:cBhvr>
                                        <p:cTn id="67" dur="500"/>
                                        <p:tgtEl>
                                          <p:spTgt spid="39122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91225"/>
                                        </p:tgtEl>
                                        <p:attrNameLst>
                                          <p:attrName>style.visibility</p:attrName>
                                        </p:attrNameLst>
                                      </p:cBhvr>
                                      <p:to>
                                        <p:strVal val="visible"/>
                                      </p:to>
                                    </p:set>
                                    <p:animEffect transition="in" filter="wipe(down)">
                                      <p:cBhvr>
                                        <p:cTn id="72" dur="500"/>
                                        <p:tgtEl>
                                          <p:spTgt spid="391225"/>
                                        </p:tgtEl>
                                      </p:cBhvr>
                                    </p:animEffect>
                                  </p:childTnLst>
                                </p:cTn>
                              </p:par>
                            </p:childTnLst>
                          </p:cTn>
                        </p:par>
                        <p:par>
                          <p:cTn id="73" fill="hold">
                            <p:stCondLst>
                              <p:cond delay="500"/>
                            </p:stCondLst>
                            <p:childTnLst>
                              <p:par>
                                <p:cTn id="74" presetID="2" presetClass="entr" presetSubtype="4" fill="hold" grpId="0" nodeType="afterEffect">
                                  <p:stCondLst>
                                    <p:cond delay="0"/>
                                  </p:stCondLst>
                                  <p:childTnLst>
                                    <p:set>
                                      <p:cBhvr>
                                        <p:cTn id="75" dur="1" fill="hold">
                                          <p:stCondLst>
                                            <p:cond delay="0"/>
                                          </p:stCondLst>
                                        </p:cTn>
                                        <p:tgtEl>
                                          <p:spTgt spid="391221"/>
                                        </p:tgtEl>
                                        <p:attrNameLst>
                                          <p:attrName>style.visibility</p:attrName>
                                        </p:attrNameLst>
                                      </p:cBhvr>
                                      <p:to>
                                        <p:strVal val="visible"/>
                                      </p:to>
                                    </p:set>
                                    <p:anim calcmode="lin" valueType="num">
                                      <p:cBhvr additive="base">
                                        <p:cTn id="76" dur="500" fill="hold"/>
                                        <p:tgtEl>
                                          <p:spTgt spid="391221"/>
                                        </p:tgtEl>
                                        <p:attrNameLst>
                                          <p:attrName>ppt_x</p:attrName>
                                        </p:attrNameLst>
                                      </p:cBhvr>
                                      <p:tavLst>
                                        <p:tav tm="0">
                                          <p:val>
                                            <p:strVal val="#ppt_x"/>
                                          </p:val>
                                        </p:tav>
                                        <p:tav tm="100000">
                                          <p:val>
                                            <p:strVal val="#ppt_x"/>
                                          </p:val>
                                        </p:tav>
                                      </p:tavLst>
                                    </p:anim>
                                    <p:anim calcmode="lin" valueType="num">
                                      <p:cBhvr additive="base">
                                        <p:cTn id="77" dur="500" fill="hold"/>
                                        <p:tgtEl>
                                          <p:spTgt spid="391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220" grpId="0" autoUpdateAnimBg="0"/>
      <p:bldP spid="391221" grpId="0" autoUpdateAnimBg="0"/>
      <p:bldP spid="391222" grpId="0" animBg="1" autoUpdateAnimBg="0"/>
      <p:bldP spid="391223" grpId="0" animBg="1" autoUpdateAnimBg="0"/>
      <p:bldP spid="39122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灯片编号占位符 3"/>
          <p:cNvSpPr>
            <a:spLocks noGrp="1"/>
          </p:cNvSpPr>
          <p:nvPr>
            <p:ph type="sldNum" sz="quarter" idx="11"/>
          </p:nvPr>
        </p:nvSpPr>
        <p:spPr/>
        <p:txBody>
          <a:bodyPr/>
          <a:lstStyle/>
          <a:p>
            <a:fld id="{FB63F95A-A552-4C98-BEE7-3E70196B0800}" type="slidenum">
              <a:rPr lang="en-US" altLang="zh-CN"/>
              <a:pPr/>
              <a:t>72</a:t>
            </a:fld>
            <a:endParaRPr lang="en-US" altLang="zh-CN"/>
          </a:p>
        </p:txBody>
      </p:sp>
      <p:grpSp>
        <p:nvGrpSpPr>
          <p:cNvPr id="2" name="Group 2"/>
          <p:cNvGrpSpPr>
            <a:grpSpLocks/>
          </p:cNvGrpSpPr>
          <p:nvPr/>
        </p:nvGrpSpPr>
        <p:grpSpPr bwMode="auto">
          <a:xfrm>
            <a:off x="474134" y="1249363"/>
            <a:ext cx="5877984" cy="3233738"/>
            <a:chOff x="224" y="211"/>
            <a:chExt cx="2777" cy="2037"/>
          </a:xfrm>
        </p:grpSpPr>
        <p:grpSp>
          <p:nvGrpSpPr>
            <p:cNvPr id="3" name="Group 3"/>
            <p:cNvGrpSpPr>
              <a:grpSpLocks/>
            </p:cNvGrpSpPr>
            <p:nvPr/>
          </p:nvGrpSpPr>
          <p:grpSpPr bwMode="auto">
            <a:xfrm>
              <a:off x="720" y="211"/>
              <a:ext cx="2281" cy="2037"/>
              <a:chOff x="489" y="219"/>
              <a:chExt cx="2281" cy="2037"/>
            </a:xfrm>
          </p:grpSpPr>
          <p:sp>
            <p:nvSpPr>
              <p:cNvPr id="392196" name="Rectangle 4"/>
              <p:cNvSpPr>
                <a:spLocks noChangeArrowheads="1"/>
              </p:cNvSpPr>
              <p:nvPr/>
            </p:nvSpPr>
            <p:spPr bwMode="auto">
              <a:xfrm>
                <a:off x="1433" y="720"/>
                <a:ext cx="720" cy="1104"/>
              </a:xfrm>
              <a:prstGeom prst="rect">
                <a:avLst/>
              </a:prstGeom>
              <a:noFill/>
              <a:ln w="38100">
                <a:solidFill>
                  <a:schemeClr val="tx1"/>
                </a:solidFill>
                <a:miter lim="800000"/>
                <a:headEnd/>
                <a:tailEnd/>
              </a:ln>
              <a:effectLst/>
            </p:spPr>
            <p:txBody>
              <a:bodyPr wrap="none" lIns="90000" tIns="46800" rIns="90000" bIns="46800" anchor="ctr"/>
              <a:lstStyle/>
              <a:p>
                <a:pPr algn="ctr"/>
                <a:endParaRPr kumimoji="1" lang="zh-CN" altLang="zh-CN" sz="2400" b="1">
                  <a:latin typeface="Times New Roman" pitchFamily="18" charset="0"/>
                </a:endParaRPr>
              </a:p>
            </p:txBody>
          </p:sp>
          <p:sp>
            <p:nvSpPr>
              <p:cNvPr id="392197" name="Oval 5"/>
              <p:cNvSpPr>
                <a:spLocks noChangeArrowheads="1"/>
              </p:cNvSpPr>
              <p:nvPr/>
            </p:nvSpPr>
            <p:spPr bwMode="auto">
              <a:xfrm>
                <a:off x="1913" y="507"/>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2198" name="Line 6"/>
              <p:cNvSpPr>
                <a:spLocks noChangeShapeType="1"/>
              </p:cNvSpPr>
              <p:nvPr/>
            </p:nvSpPr>
            <p:spPr bwMode="auto">
              <a:xfrm>
                <a:off x="2153" y="1056"/>
                <a:ext cx="48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199" name="Line 7"/>
              <p:cNvSpPr>
                <a:spLocks noChangeShapeType="1"/>
              </p:cNvSpPr>
              <p:nvPr/>
            </p:nvSpPr>
            <p:spPr bwMode="auto">
              <a:xfrm>
                <a:off x="2345" y="182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00" name="Line 8"/>
              <p:cNvSpPr>
                <a:spLocks noChangeShapeType="1"/>
              </p:cNvSpPr>
              <p:nvPr/>
            </p:nvSpPr>
            <p:spPr bwMode="auto">
              <a:xfrm>
                <a:off x="2345" y="1872"/>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01" name="Line 9"/>
              <p:cNvSpPr>
                <a:spLocks noChangeShapeType="1"/>
              </p:cNvSpPr>
              <p:nvPr/>
            </p:nvSpPr>
            <p:spPr bwMode="auto">
              <a:xfrm>
                <a:off x="2153" y="1632"/>
                <a:ext cx="2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02" name="Line 10"/>
              <p:cNvSpPr>
                <a:spLocks noChangeShapeType="1"/>
              </p:cNvSpPr>
              <p:nvPr/>
            </p:nvSpPr>
            <p:spPr bwMode="auto">
              <a:xfrm>
                <a:off x="2441" y="163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03" name="Line 11"/>
              <p:cNvSpPr>
                <a:spLocks noChangeShapeType="1"/>
              </p:cNvSpPr>
              <p:nvPr/>
            </p:nvSpPr>
            <p:spPr bwMode="auto">
              <a:xfrm>
                <a:off x="2441" y="187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04" name="Line 12"/>
              <p:cNvSpPr>
                <a:spLocks noChangeShapeType="1"/>
              </p:cNvSpPr>
              <p:nvPr/>
            </p:nvSpPr>
            <p:spPr bwMode="auto">
              <a:xfrm flipH="1">
                <a:off x="1008" y="2064"/>
                <a:ext cx="1433"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2205" name="Line 13"/>
              <p:cNvSpPr>
                <a:spLocks noChangeShapeType="1"/>
              </p:cNvSpPr>
              <p:nvPr/>
            </p:nvSpPr>
            <p:spPr bwMode="auto">
              <a:xfrm>
                <a:off x="912" y="182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06" name="Line 14"/>
              <p:cNvSpPr>
                <a:spLocks noChangeShapeType="1"/>
              </p:cNvSpPr>
              <p:nvPr/>
            </p:nvSpPr>
            <p:spPr bwMode="auto">
              <a:xfrm>
                <a:off x="912" y="1872"/>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07" name="Line 15"/>
              <p:cNvSpPr>
                <a:spLocks noChangeShapeType="1"/>
              </p:cNvSpPr>
              <p:nvPr/>
            </p:nvSpPr>
            <p:spPr bwMode="auto">
              <a:xfrm flipH="1">
                <a:off x="528" y="720"/>
                <a:ext cx="9" cy="91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2208" name="Line 16"/>
              <p:cNvSpPr>
                <a:spLocks noChangeShapeType="1"/>
              </p:cNvSpPr>
              <p:nvPr/>
            </p:nvSpPr>
            <p:spPr bwMode="auto">
              <a:xfrm>
                <a:off x="1008" y="187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09" name="Line 17"/>
              <p:cNvSpPr>
                <a:spLocks noChangeShapeType="1"/>
              </p:cNvSpPr>
              <p:nvPr/>
            </p:nvSpPr>
            <p:spPr bwMode="auto">
              <a:xfrm flipV="1">
                <a:off x="537" y="384"/>
                <a:ext cx="0" cy="19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2210" name="Line 18"/>
              <p:cNvSpPr>
                <a:spLocks noChangeShapeType="1"/>
              </p:cNvSpPr>
              <p:nvPr/>
            </p:nvSpPr>
            <p:spPr bwMode="auto">
              <a:xfrm>
                <a:off x="528" y="384"/>
                <a:ext cx="2153"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2211" name="Line 19"/>
              <p:cNvSpPr>
                <a:spLocks noChangeShapeType="1"/>
              </p:cNvSpPr>
              <p:nvPr/>
            </p:nvSpPr>
            <p:spPr bwMode="auto">
              <a:xfrm>
                <a:off x="1625" y="384"/>
                <a:ext cx="0" cy="33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12" name="Line 20"/>
              <p:cNvSpPr>
                <a:spLocks noChangeShapeType="1"/>
              </p:cNvSpPr>
              <p:nvPr/>
            </p:nvSpPr>
            <p:spPr bwMode="auto">
              <a:xfrm>
                <a:off x="1961" y="384"/>
                <a:ext cx="0" cy="24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13" name="Line 21"/>
              <p:cNvSpPr>
                <a:spLocks noChangeShapeType="1"/>
              </p:cNvSpPr>
              <p:nvPr/>
            </p:nvSpPr>
            <p:spPr bwMode="auto">
              <a:xfrm flipV="1">
                <a:off x="816" y="912"/>
                <a:ext cx="617"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2214" name="Line 22"/>
              <p:cNvSpPr>
                <a:spLocks noChangeShapeType="1"/>
              </p:cNvSpPr>
              <p:nvPr/>
            </p:nvSpPr>
            <p:spPr bwMode="auto">
              <a:xfrm>
                <a:off x="1248" y="1344"/>
                <a:ext cx="185"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2215" name="Line 23"/>
              <p:cNvSpPr>
                <a:spLocks noChangeShapeType="1"/>
              </p:cNvSpPr>
              <p:nvPr/>
            </p:nvSpPr>
            <p:spPr bwMode="auto">
              <a:xfrm>
                <a:off x="1008" y="1632"/>
                <a:ext cx="432"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2216" name="Oval 24"/>
              <p:cNvSpPr>
                <a:spLocks noChangeArrowheads="1"/>
              </p:cNvSpPr>
              <p:nvPr/>
            </p:nvSpPr>
            <p:spPr bwMode="auto">
              <a:xfrm>
                <a:off x="1793" y="1899"/>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2217" name="Oval 25"/>
              <p:cNvSpPr>
                <a:spLocks noChangeArrowheads="1"/>
              </p:cNvSpPr>
              <p:nvPr/>
            </p:nvSpPr>
            <p:spPr bwMode="auto">
              <a:xfrm>
                <a:off x="1601" y="219"/>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2218" name="Oval 26"/>
              <p:cNvSpPr>
                <a:spLocks noChangeArrowheads="1"/>
              </p:cNvSpPr>
              <p:nvPr/>
            </p:nvSpPr>
            <p:spPr bwMode="auto">
              <a:xfrm>
                <a:off x="1937" y="219"/>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2219" name="Line 27"/>
              <p:cNvSpPr>
                <a:spLocks noChangeShapeType="1"/>
              </p:cNvSpPr>
              <p:nvPr/>
            </p:nvSpPr>
            <p:spPr bwMode="auto">
              <a:xfrm>
                <a:off x="1817" y="1824"/>
                <a:ext cx="0" cy="43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20" name="Line 28"/>
              <p:cNvSpPr>
                <a:spLocks noChangeShapeType="1"/>
              </p:cNvSpPr>
              <p:nvPr/>
            </p:nvSpPr>
            <p:spPr bwMode="auto">
              <a:xfrm>
                <a:off x="1721" y="225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21" name="Text Box 29"/>
              <p:cNvSpPr txBox="1">
                <a:spLocks noChangeArrowheads="1"/>
              </p:cNvSpPr>
              <p:nvPr/>
            </p:nvSpPr>
            <p:spPr bwMode="auto">
              <a:xfrm>
                <a:off x="2544" y="768"/>
                <a:ext cx="226" cy="292"/>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Times New Roman" pitchFamily="18" charset="0"/>
                  </a:rPr>
                  <a:t>v</a:t>
                </a:r>
                <a:r>
                  <a:rPr kumimoji="1" lang="en-US" altLang="zh-CN" sz="2400" b="1" baseline="-25000">
                    <a:latin typeface="Times New Roman" pitchFamily="18" charset="0"/>
                  </a:rPr>
                  <a:t>O</a:t>
                </a:r>
              </a:p>
            </p:txBody>
          </p:sp>
          <p:sp>
            <p:nvSpPr>
              <p:cNvPr id="392222" name="Text Box 30"/>
              <p:cNvSpPr txBox="1">
                <a:spLocks noChangeArrowheads="1"/>
              </p:cNvSpPr>
              <p:nvPr/>
            </p:nvSpPr>
            <p:spPr bwMode="auto">
              <a:xfrm>
                <a:off x="2304" y="344"/>
                <a:ext cx="330"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CC</a:t>
                </a:r>
              </a:p>
            </p:txBody>
          </p:sp>
          <p:sp>
            <p:nvSpPr>
              <p:cNvPr id="392223" name="Text Box 31"/>
              <p:cNvSpPr txBox="1">
                <a:spLocks noChangeArrowheads="1"/>
              </p:cNvSpPr>
              <p:nvPr/>
            </p:nvSpPr>
            <p:spPr bwMode="auto">
              <a:xfrm>
                <a:off x="576" y="480"/>
                <a:ext cx="240"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1</a:t>
                </a:r>
              </a:p>
            </p:txBody>
          </p:sp>
          <p:sp>
            <p:nvSpPr>
              <p:cNvPr id="392224" name="Text Box 32"/>
              <p:cNvSpPr txBox="1">
                <a:spLocks noChangeArrowheads="1"/>
              </p:cNvSpPr>
              <p:nvPr/>
            </p:nvSpPr>
            <p:spPr bwMode="auto">
              <a:xfrm>
                <a:off x="1091" y="1680"/>
                <a:ext cx="191"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C</a:t>
                </a:r>
              </a:p>
            </p:txBody>
          </p:sp>
          <p:sp>
            <p:nvSpPr>
              <p:cNvPr id="392225" name="Text Box 33"/>
              <p:cNvSpPr txBox="1">
                <a:spLocks noChangeArrowheads="1"/>
              </p:cNvSpPr>
              <p:nvPr/>
            </p:nvSpPr>
            <p:spPr bwMode="auto">
              <a:xfrm>
                <a:off x="2263" y="1344"/>
                <a:ext cx="440" cy="253"/>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0.01uF</a:t>
                </a:r>
              </a:p>
            </p:txBody>
          </p:sp>
          <p:sp>
            <p:nvSpPr>
              <p:cNvPr id="392226" name="Text Box 34"/>
              <p:cNvSpPr txBox="1">
                <a:spLocks noChangeArrowheads="1"/>
              </p:cNvSpPr>
              <p:nvPr/>
            </p:nvSpPr>
            <p:spPr bwMode="auto">
              <a:xfrm>
                <a:off x="1712" y="1562"/>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92227" name="Text Box 35"/>
              <p:cNvSpPr txBox="1">
                <a:spLocks noChangeArrowheads="1"/>
              </p:cNvSpPr>
              <p:nvPr/>
            </p:nvSpPr>
            <p:spPr bwMode="auto">
              <a:xfrm>
                <a:off x="1424" y="1466"/>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2</a:t>
                </a:r>
              </a:p>
            </p:txBody>
          </p:sp>
          <p:sp>
            <p:nvSpPr>
              <p:cNvPr id="392228" name="Text Box 36"/>
              <p:cNvSpPr txBox="1">
                <a:spLocks noChangeArrowheads="1"/>
              </p:cNvSpPr>
              <p:nvPr/>
            </p:nvSpPr>
            <p:spPr bwMode="auto">
              <a:xfrm>
                <a:off x="1952" y="890"/>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3</a:t>
                </a:r>
              </a:p>
            </p:txBody>
          </p:sp>
          <p:sp>
            <p:nvSpPr>
              <p:cNvPr id="392229" name="Text Box 37"/>
              <p:cNvSpPr txBox="1">
                <a:spLocks noChangeArrowheads="1"/>
              </p:cNvSpPr>
              <p:nvPr/>
            </p:nvSpPr>
            <p:spPr bwMode="auto">
              <a:xfrm>
                <a:off x="1865" y="672"/>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4</a:t>
                </a:r>
              </a:p>
            </p:txBody>
          </p:sp>
          <p:sp>
            <p:nvSpPr>
              <p:cNvPr id="392230" name="Text Box 38"/>
              <p:cNvSpPr txBox="1">
                <a:spLocks noChangeArrowheads="1"/>
              </p:cNvSpPr>
              <p:nvPr/>
            </p:nvSpPr>
            <p:spPr bwMode="auto">
              <a:xfrm>
                <a:off x="1568" y="698"/>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8</a:t>
                </a:r>
              </a:p>
            </p:txBody>
          </p:sp>
          <p:sp>
            <p:nvSpPr>
              <p:cNvPr id="392231" name="Text Box 39"/>
              <p:cNvSpPr txBox="1">
                <a:spLocks noChangeArrowheads="1"/>
              </p:cNvSpPr>
              <p:nvPr/>
            </p:nvSpPr>
            <p:spPr bwMode="auto">
              <a:xfrm>
                <a:off x="1433" y="768"/>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7</a:t>
                </a:r>
              </a:p>
            </p:txBody>
          </p:sp>
          <p:sp>
            <p:nvSpPr>
              <p:cNvPr id="392232" name="Text Box 40"/>
              <p:cNvSpPr txBox="1">
                <a:spLocks noChangeArrowheads="1"/>
              </p:cNvSpPr>
              <p:nvPr/>
            </p:nvSpPr>
            <p:spPr bwMode="auto">
              <a:xfrm>
                <a:off x="1424" y="1178"/>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6</a:t>
                </a:r>
              </a:p>
            </p:txBody>
          </p:sp>
          <p:sp>
            <p:nvSpPr>
              <p:cNvPr id="392233" name="Text Box 41"/>
              <p:cNvSpPr txBox="1">
                <a:spLocks noChangeArrowheads="1"/>
              </p:cNvSpPr>
              <p:nvPr/>
            </p:nvSpPr>
            <p:spPr bwMode="auto">
              <a:xfrm>
                <a:off x="1952" y="1466"/>
                <a:ext cx="159"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5</a:t>
                </a:r>
              </a:p>
            </p:txBody>
          </p:sp>
          <p:sp>
            <p:nvSpPr>
              <p:cNvPr id="392234" name="Oval 42"/>
              <p:cNvSpPr>
                <a:spLocks noChangeArrowheads="1"/>
              </p:cNvSpPr>
              <p:nvPr/>
            </p:nvSpPr>
            <p:spPr bwMode="auto">
              <a:xfrm>
                <a:off x="1216" y="1467"/>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2235" name="Line 43"/>
              <p:cNvSpPr>
                <a:spLocks noChangeShapeType="1"/>
              </p:cNvSpPr>
              <p:nvPr/>
            </p:nvSpPr>
            <p:spPr bwMode="auto">
              <a:xfrm>
                <a:off x="1248" y="1344"/>
                <a:ext cx="0" cy="28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36" name="Text Box 44"/>
              <p:cNvSpPr txBox="1">
                <a:spLocks noChangeArrowheads="1"/>
              </p:cNvSpPr>
              <p:nvPr/>
            </p:nvSpPr>
            <p:spPr bwMode="auto">
              <a:xfrm>
                <a:off x="816" y="864"/>
                <a:ext cx="240"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2</a:t>
                </a:r>
              </a:p>
            </p:txBody>
          </p:sp>
          <p:sp useBgFill="1">
            <p:nvSpPr>
              <p:cNvPr id="392237" name="Rectangle 45"/>
              <p:cNvSpPr>
                <a:spLocks noChangeArrowheads="1"/>
              </p:cNvSpPr>
              <p:nvPr/>
            </p:nvSpPr>
            <p:spPr bwMode="auto">
              <a:xfrm>
                <a:off x="489" y="507"/>
                <a:ext cx="86" cy="234"/>
              </a:xfrm>
              <a:prstGeom prst="rect">
                <a:avLst/>
              </a:prstGeom>
              <a:ln w="38100">
                <a:solidFill>
                  <a:schemeClr val="tx1"/>
                </a:solidFill>
                <a:miter lim="800000"/>
                <a:headEnd/>
                <a:tailEnd/>
              </a:ln>
              <a:effectLst/>
            </p:spPr>
            <p:txBody>
              <a:bodyPr wrap="none" lIns="90000" tIns="46800" rIns="90000" bIns="46800" anchor="ctr">
                <a:spAutoFit/>
              </a:bodyPr>
              <a:lstStyle/>
              <a:p>
                <a:endParaRPr lang="zh-CN" altLang="en-US"/>
              </a:p>
            </p:txBody>
          </p:sp>
          <p:sp useBgFill="1">
            <p:nvSpPr>
              <p:cNvPr id="392238" name="Rectangle 46"/>
              <p:cNvSpPr>
                <a:spLocks noChangeArrowheads="1"/>
              </p:cNvSpPr>
              <p:nvPr/>
            </p:nvSpPr>
            <p:spPr bwMode="auto">
              <a:xfrm>
                <a:off x="489" y="891"/>
                <a:ext cx="86" cy="234"/>
              </a:xfrm>
              <a:prstGeom prst="rect">
                <a:avLst/>
              </a:prstGeom>
              <a:ln w="38100">
                <a:solidFill>
                  <a:schemeClr val="tx1"/>
                </a:solidFill>
                <a:miter lim="800000"/>
                <a:headEnd/>
                <a:tailEnd/>
              </a:ln>
              <a:effectLst/>
            </p:spPr>
            <p:txBody>
              <a:bodyPr wrap="none" lIns="90000" tIns="46800" rIns="90000" bIns="46800" anchor="ctr">
                <a:spAutoFit/>
              </a:bodyPr>
              <a:lstStyle/>
              <a:p>
                <a:endParaRPr lang="zh-CN" altLang="en-US"/>
              </a:p>
            </p:txBody>
          </p:sp>
          <p:sp useBgFill="1">
            <p:nvSpPr>
              <p:cNvPr id="392239" name="Rectangle 47"/>
              <p:cNvSpPr>
                <a:spLocks noChangeArrowheads="1"/>
              </p:cNvSpPr>
              <p:nvPr/>
            </p:nvSpPr>
            <p:spPr bwMode="auto">
              <a:xfrm>
                <a:off x="489" y="1275"/>
                <a:ext cx="86" cy="234"/>
              </a:xfrm>
              <a:prstGeom prst="rect">
                <a:avLst/>
              </a:prstGeom>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92240" name="Line 48"/>
              <p:cNvSpPr>
                <a:spLocks noChangeShapeType="1"/>
              </p:cNvSpPr>
              <p:nvPr/>
            </p:nvSpPr>
            <p:spPr bwMode="auto">
              <a:xfrm>
                <a:off x="1008" y="163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41" name="Line 49"/>
              <p:cNvSpPr>
                <a:spLocks noChangeShapeType="1"/>
              </p:cNvSpPr>
              <p:nvPr/>
            </p:nvSpPr>
            <p:spPr bwMode="auto">
              <a:xfrm>
                <a:off x="1248" y="912"/>
                <a:ext cx="0" cy="43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42" name="Line 50"/>
              <p:cNvSpPr>
                <a:spLocks noChangeShapeType="1"/>
              </p:cNvSpPr>
              <p:nvPr/>
            </p:nvSpPr>
            <p:spPr bwMode="auto">
              <a:xfrm>
                <a:off x="1152" y="1056"/>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43" name="Line 51"/>
              <p:cNvSpPr>
                <a:spLocks noChangeShapeType="1"/>
              </p:cNvSpPr>
              <p:nvPr/>
            </p:nvSpPr>
            <p:spPr bwMode="auto">
              <a:xfrm>
                <a:off x="1152" y="1056"/>
                <a:ext cx="96" cy="144"/>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44" name="Line 52"/>
              <p:cNvSpPr>
                <a:spLocks noChangeShapeType="1"/>
              </p:cNvSpPr>
              <p:nvPr/>
            </p:nvSpPr>
            <p:spPr bwMode="auto">
              <a:xfrm flipH="1">
                <a:off x="1248" y="1056"/>
                <a:ext cx="96" cy="144"/>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45" name="Line 53"/>
              <p:cNvSpPr>
                <a:spLocks noChangeShapeType="1"/>
              </p:cNvSpPr>
              <p:nvPr/>
            </p:nvSpPr>
            <p:spPr bwMode="auto">
              <a:xfrm>
                <a:off x="1152" y="1200"/>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46" name="Line 54"/>
              <p:cNvSpPr>
                <a:spLocks noChangeShapeType="1"/>
              </p:cNvSpPr>
              <p:nvPr/>
            </p:nvSpPr>
            <p:spPr bwMode="auto">
              <a:xfrm>
                <a:off x="720" y="1536"/>
                <a:ext cx="0" cy="19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92247" name="Line 55"/>
              <p:cNvSpPr>
                <a:spLocks noChangeShapeType="1"/>
              </p:cNvSpPr>
              <p:nvPr/>
            </p:nvSpPr>
            <p:spPr bwMode="auto">
              <a:xfrm>
                <a:off x="864" y="1536"/>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48" name="Line 56"/>
              <p:cNvSpPr>
                <a:spLocks noChangeShapeType="1"/>
              </p:cNvSpPr>
              <p:nvPr/>
            </p:nvSpPr>
            <p:spPr bwMode="auto">
              <a:xfrm flipH="1">
                <a:off x="720" y="1536"/>
                <a:ext cx="144" cy="9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49" name="Line 57"/>
              <p:cNvSpPr>
                <a:spLocks noChangeShapeType="1"/>
              </p:cNvSpPr>
              <p:nvPr/>
            </p:nvSpPr>
            <p:spPr bwMode="auto">
              <a:xfrm>
                <a:off x="720" y="1632"/>
                <a:ext cx="144" cy="9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50" name="Line 58"/>
              <p:cNvSpPr>
                <a:spLocks noChangeShapeType="1"/>
              </p:cNvSpPr>
              <p:nvPr/>
            </p:nvSpPr>
            <p:spPr bwMode="auto">
              <a:xfrm flipH="1">
                <a:off x="528" y="1632"/>
                <a:ext cx="48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51" name="Line 59"/>
              <p:cNvSpPr>
                <a:spLocks noChangeShapeType="1"/>
              </p:cNvSpPr>
              <p:nvPr/>
            </p:nvSpPr>
            <p:spPr bwMode="auto">
              <a:xfrm flipH="1">
                <a:off x="576" y="1008"/>
                <a:ext cx="240" cy="0"/>
              </a:xfrm>
              <a:prstGeom prst="line">
                <a:avLst/>
              </a:prstGeom>
              <a:noFill/>
              <a:ln w="38100">
                <a:solidFill>
                  <a:schemeClr val="tx1"/>
                </a:solidFill>
                <a:round/>
                <a:headEnd/>
                <a:tailEnd type="triangle" w="med" len="med"/>
              </a:ln>
              <a:effectLst/>
            </p:spPr>
            <p:txBody>
              <a:bodyPr wrap="none" lIns="90000" tIns="46800" rIns="90000" bIns="46800">
                <a:spAutoFit/>
              </a:bodyPr>
              <a:lstStyle/>
              <a:p>
                <a:endParaRPr lang="zh-CN" altLang="en-US"/>
              </a:p>
            </p:txBody>
          </p:sp>
          <p:sp>
            <p:nvSpPr>
              <p:cNvPr id="392252" name="Line 60"/>
              <p:cNvSpPr>
                <a:spLocks noChangeShapeType="1"/>
              </p:cNvSpPr>
              <p:nvPr/>
            </p:nvSpPr>
            <p:spPr bwMode="auto">
              <a:xfrm>
                <a:off x="816" y="912"/>
                <a:ext cx="0" cy="9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92253" name="Text Box 61"/>
              <p:cNvSpPr txBox="1">
                <a:spLocks noChangeArrowheads="1"/>
              </p:cNvSpPr>
              <p:nvPr/>
            </p:nvSpPr>
            <p:spPr bwMode="auto">
              <a:xfrm>
                <a:off x="576" y="1248"/>
                <a:ext cx="240" cy="292"/>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3</a:t>
                </a:r>
              </a:p>
            </p:txBody>
          </p:sp>
          <p:sp>
            <p:nvSpPr>
              <p:cNvPr id="392254" name="Oval 62"/>
              <p:cNvSpPr>
                <a:spLocks noChangeArrowheads="1"/>
              </p:cNvSpPr>
              <p:nvPr/>
            </p:nvSpPr>
            <p:spPr bwMode="auto">
              <a:xfrm>
                <a:off x="1224" y="1187"/>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2255" name="Oval 63"/>
              <p:cNvSpPr>
                <a:spLocks noChangeArrowheads="1"/>
              </p:cNvSpPr>
              <p:nvPr/>
            </p:nvSpPr>
            <p:spPr bwMode="auto">
              <a:xfrm>
                <a:off x="992" y="1459"/>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92256" name="Oval 64"/>
              <p:cNvSpPr>
                <a:spLocks noChangeArrowheads="1"/>
              </p:cNvSpPr>
              <p:nvPr/>
            </p:nvSpPr>
            <p:spPr bwMode="auto">
              <a:xfrm>
                <a:off x="1216" y="747"/>
                <a:ext cx="121" cy="329"/>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grpSp>
        <p:sp>
          <p:nvSpPr>
            <p:cNvPr id="392257" name="AutoShape 65"/>
            <p:cNvSpPr>
              <a:spLocks/>
            </p:cNvSpPr>
            <p:nvPr/>
          </p:nvSpPr>
          <p:spPr bwMode="auto">
            <a:xfrm>
              <a:off x="528" y="610"/>
              <a:ext cx="144" cy="268"/>
            </a:xfrm>
            <a:prstGeom prst="leftBrace">
              <a:avLst>
                <a:gd name="adj1" fmla="val 30556"/>
                <a:gd name="adj2" fmla="val 50000"/>
              </a:avLst>
            </a:prstGeom>
            <a:noFill/>
            <a:ln w="28575">
              <a:solidFill>
                <a:schemeClr val="tx1"/>
              </a:solidFill>
              <a:round/>
              <a:headEnd/>
              <a:tailEnd/>
            </a:ln>
            <a:effectLst/>
          </p:spPr>
          <p:txBody>
            <a:bodyPr lIns="90000" tIns="46800" rIns="90000" bIns="46800" anchor="ctr">
              <a:spAutoFit/>
            </a:bodyPr>
            <a:lstStyle/>
            <a:p>
              <a:endParaRPr lang="zh-CN" altLang="en-US"/>
            </a:p>
          </p:txBody>
        </p:sp>
        <p:sp>
          <p:nvSpPr>
            <p:cNvPr id="392258" name="AutoShape 66"/>
            <p:cNvSpPr>
              <a:spLocks/>
            </p:cNvSpPr>
            <p:nvPr/>
          </p:nvSpPr>
          <p:spPr bwMode="auto">
            <a:xfrm>
              <a:off x="528" y="1164"/>
              <a:ext cx="144" cy="263"/>
            </a:xfrm>
            <a:prstGeom prst="leftBrace">
              <a:avLst>
                <a:gd name="adj1" fmla="val 27778"/>
                <a:gd name="adj2" fmla="val 50000"/>
              </a:avLst>
            </a:prstGeom>
            <a:noFill/>
            <a:ln w="28575">
              <a:solidFill>
                <a:schemeClr val="tx1"/>
              </a:solidFill>
              <a:round/>
              <a:headEnd/>
              <a:tailEnd/>
            </a:ln>
            <a:effectLst/>
          </p:spPr>
          <p:txBody>
            <a:bodyPr lIns="90000" tIns="46800" rIns="90000" bIns="46800" anchor="ctr">
              <a:spAutoFit/>
            </a:bodyPr>
            <a:lstStyle/>
            <a:p>
              <a:endParaRPr lang="zh-CN" altLang="en-US"/>
            </a:p>
          </p:txBody>
        </p:sp>
        <p:sp>
          <p:nvSpPr>
            <p:cNvPr id="392259" name="Text Box 67"/>
            <p:cNvSpPr txBox="1">
              <a:spLocks noChangeArrowheads="1"/>
            </p:cNvSpPr>
            <p:nvPr/>
          </p:nvSpPr>
          <p:spPr bwMode="auto">
            <a:xfrm>
              <a:off x="240" y="576"/>
              <a:ext cx="26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A</a:t>
              </a:r>
            </a:p>
          </p:txBody>
        </p:sp>
        <p:sp>
          <p:nvSpPr>
            <p:cNvPr id="392260" name="Text Box 68"/>
            <p:cNvSpPr txBox="1">
              <a:spLocks noChangeArrowheads="1"/>
            </p:cNvSpPr>
            <p:nvPr/>
          </p:nvSpPr>
          <p:spPr bwMode="auto">
            <a:xfrm>
              <a:off x="224" y="1104"/>
              <a:ext cx="256"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R</a:t>
              </a:r>
              <a:r>
                <a:rPr kumimoji="1" lang="en-US" altLang="zh-CN" sz="2400" b="1" baseline="-25000">
                  <a:latin typeface="Times New Roman" pitchFamily="18" charset="0"/>
                </a:rPr>
                <a:t>B</a:t>
              </a:r>
            </a:p>
          </p:txBody>
        </p:sp>
      </p:grpSp>
      <p:grpSp>
        <p:nvGrpSpPr>
          <p:cNvPr id="4" name="Group 69"/>
          <p:cNvGrpSpPr>
            <a:grpSpLocks/>
          </p:cNvGrpSpPr>
          <p:nvPr/>
        </p:nvGrpSpPr>
        <p:grpSpPr bwMode="auto">
          <a:xfrm>
            <a:off x="1828800" y="1524000"/>
            <a:ext cx="1117600" cy="2514600"/>
            <a:chOff x="864" y="432"/>
            <a:chExt cx="528" cy="1584"/>
          </a:xfrm>
        </p:grpSpPr>
        <p:sp>
          <p:nvSpPr>
            <p:cNvPr id="392262" name="Line 70"/>
            <p:cNvSpPr>
              <a:spLocks noChangeShapeType="1"/>
            </p:cNvSpPr>
            <p:nvPr/>
          </p:nvSpPr>
          <p:spPr bwMode="auto">
            <a:xfrm>
              <a:off x="864" y="432"/>
              <a:ext cx="0" cy="480"/>
            </a:xfrm>
            <a:prstGeom prst="line">
              <a:avLst/>
            </a:prstGeom>
            <a:noFill/>
            <a:ln w="57150">
              <a:solidFill>
                <a:srgbClr val="FF0000"/>
              </a:solidFill>
              <a:round/>
              <a:headEnd/>
              <a:tailEnd/>
            </a:ln>
            <a:effectLst/>
          </p:spPr>
          <p:txBody>
            <a:bodyPr wrap="none" lIns="90000" tIns="46800" rIns="90000" bIns="46800">
              <a:spAutoFit/>
            </a:bodyPr>
            <a:lstStyle/>
            <a:p>
              <a:endParaRPr lang="zh-CN" altLang="en-US"/>
            </a:p>
          </p:txBody>
        </p:sp>
        <p:sp>
          <p:nvSpPr>
            <p:cNvPr id="392263" name="Line 71"/>
            <p:cNvSpPr>
              <a:spLocks noChangeShapeType="1"/>
            </p:cNvSpPr>
            <p:nvPr/>
          </p:nvSpPr>
          <p:spPr bwMode="auto">
            <a:xfrm>
              <a:off x="864" y="912"/>
              <a:ext cx="528" cy="0"/>
            </a:xfrm>
            <a:prstGeom prst="line">
              <a:avLst/>
            </a:prstGeom>
            <a:noFill/>
            <a:ln w="57150">
              <a:solidFill>
                <a:srgbClr val="FF0000"/>
              </a:solidFill>
              <a:round/>
              <a:headEnd/>
              <a:tailEnd/>
            </a:ln>
            <a:effectLst/>
          </p:spPr>
          <p:txBody>
            <a:bodyPr wrap="none" lIns="90000" tIns="46800" rIns="90000" bIns="46800">
              <a:spAutoFit/>
            </a:bodyPr>
            <a:lstStyle/>
            <a:p>
              <a:endParaRPr lang="zh-CN" altLang="en-US"/>
            </a:p>
          </p:txBody>
        </p:sp>
        <p:sp>
          <p:nvSpPr>
            <p:cNvPr id="392264" name="Line 72"/>
            <p:cNvSpPr>
              <a:spLocks noChangeShapeType="1"/>
            </p:cNvSpPr>
            <p:nvPr/>
          </p:nvSpPr>
          <p:spPr bwMode="auto">
            <a:xfrm>
              <a:off x="1392" y="912"/>
              <a:ext cx="0" cy="1104"/>
            </a:xfrm>
            <a:prstGeom prst="line">
              <a:avLst/>
            </a:prstGeom>
            <a:noFill/>
            <a:ln w="57150">
              <a:solidFill>
                <a:srgbClr val="FF0000"/>
              </a:solidFill>
              <a:round/>
              <a:headEnd/>
              <a:tailEnd type="triangle" w="med" len="med"/>
            </a:ln>
            <a:effectLst/>
          </p:spPr>
          <p:txBody>
            <a:bodyPr wrap="none" lIns="90000" tIns="46800" rIns="90000" bIns="46800">
              <a:spAutoFit/>
            </a:bodyPr>
            <a:lstStyle/>
            <a:p>
              <a:endParaRPr lang="zh-CN" altLang="en-US"/>
            </a:p>
          </p:txBody>
        </p:sp>
      </p:grpSp>
      <p:grpSp>
        <p:nvGrpSpPr>
          <p:cNvPr id="5" name="Group 73"/>
          <p:cNvGrpSpPr>
            <a:grpSpLocks/>
          </p:cNvGrpSpPr>
          <p:nvPr/>
        </p:nvGrpSpPr>
        <p:grpSpPr bwMode="auto">
          <a:xfrm>
            <a:off x="1422400" y="2438400"/>
            <a:ext cx="1930400" cy="1447800"/>
            <a:chOff x="672" y="960"/>
            <a:chExt cx="912" cy="912"/>
          </a:xfrm>
        </p:grpSpPr>
        <p:sp>
          <p:nvSpPr>
            <p:cNvPr id="392266" name="Line 74"/>
            <p:cNvSpPr>
              <a:spLocks noChangeShapeType="1"/>
            </p:cNvSpPr>
            <p:nvPr/>
          </p:nvSpPr>
          <p:spPr bwMode="auto">
            <a:xfrm flipV="1">
              <a:off x="1104" y="1680"/>
              <a:ext cx="0" cy="192"/>
            </a:xfrm>
            <a:prstGeom prst="line">
              <a:avLst/>
            </a:prstGeom>
            <a:noFill/>
            <a:ln w="57150">
              <a:solidFill>
                <a:srgbClr val="00CC00"/>
              </a:solidFill>
              <a:round/>
              <a:headEnd/>
              <a:tailEnd/>
            </a:ln>
            <a:effectLst/>
          </p:spPr>
          <p:txBody>
            <a:bodyPr lIns="90000" tIns="46800" rIns="90000" bIns="46800">
              <a:spAutoFit/>
            </a:bodyPr>
            <a:lstStyle/>
            <a:p>
              <a:endParaRPr lang="zh-CN" altLang="en-US"/>
            </a:p>
          </p:txBody>
        </p:sp>
        <p:grpSp>
          <p:nvGrpSpPr>
            <p:cNvPr id="6" name="Group 75"/>
            <p:cNvGrpSpPr>
              <a:grpSpLocks/>
            </p:cNvGrpSpPr>
            <p:nvPr/>
          </p:nvGrpSpPr>
          <p:grpSpPr bwMode="auto">
            <a:xfrm>
              <a:off x="672" y="960"/>
              <a:ext cx="912" cy="720"/>
              <a:chOff x="672" y="960"/>
              <a:chExt cx="912" cy="720"/>
            </a:xfrm>
          </p:grpSpPr>
          <p:sp>
            <p:nvSpPr>
              <p:cNvPr id="392268" name="Line 76"/>
              <p:cNvSpPr>
                <a:spLocks noChangeShapeType="1"/>
              </p:cNvSpPr>
              <p:nvPr/>
            </p:nvSpPr>
            <p:spPr bwMode="auto">
              <a:xfrm flipH="1">
                <a:off x="672" y="1680"/>
                <a:ext cx="432" cy="0"/>
              </a:xfrm>
              <a:prstGeom prst="line">
                <a:avLst/>
              </a:prstGeom>
              <a:noFill/>
              <a:ln w="57150">
                <a:solidFill>
                  <a:srgbClr val="00CC00"/>
                </a:solidFill>
                <a:round/>
                <a:headEnd/>
                <a:tailEnd/>
              </a:ln>
              <a:effectLst/>
            </p:spPr>
            <p:txBody>
              <a:bodyPr wrap="none" lIns="90000" tIns="46800" rIns="90000" bIns="46800">
                <a:spAutoFit/>
              </a:bodyPr>
              <a:lstStyle/>
              <a:p>
                <a:endParaRPr lang="zh-CN" altLang="en-US"/>
              </a:p>
            </p:txBody>
          </p:sp>
          <p:sp>
            <p:nvSpPr>
              <p:cNvPr id="392269" name="Line 77"/>
              <p:cNvSpPr>
                <a:spLocks noChangeShapeType="1"/>
              </p:cNvSpPr>
              <p:nvPr/>
            </p:nvSpPr>
            <p:spPr bwMode="auto">
              <a:xfrm flipV="1">
                <a:off x="672" y="960"/>
                <a:ext cx="0" cy="720"/>
              </a:xfrm>
              <a:prstGeom prst="line">
                <a:avLst/>
              </a:prstGeom>
              <a:noFill/>
              <a:ln w="57150">
                <a:solidFill>
                  <a:srgbClr val="00CC00"/>
                </a:solidFill>
                <a:round/>
                <a:headEnd/>
                <a:tailEnd/>
              </a:ln>
              <a:effectLst/>
            </p:spPr>
            <p:txBody>
              <a:bodyPr wrap="none" lIns="90000" tIns="46800" rIns="90000" bIns="46800">
                <a:spAutoFit/>
              </a:bodyPr>
              <a:lstStyle/>
              <a:p>
                <a:endParaRPr lang="zh-CN" altLang="en-US"/>
              </a:p>
            </p:txBody>
          </p:sp>
          <p:sp>
            <p:nvSpPr>
              <p:cNvPr id="392270" name="Line 78"/>
              <p:cNvSpPr>
                <a:spLocks noChangeShapeType="1"/>
              </p:cNvSpPr>
              <p:nvPr/>
            </p:nvSpPr>
            <p:spPr bwMode="auto">
              <a:xfrm>
                <a:off x="672" y="960"/>
                <a:ext cx="912" cy="0"/>
              </a:xfrm>
              <a:prstGeom prst="line">
                <a:avLst/>
              </a:prstGeom>
              <a:noFill/>
              <a:ln w="57150">
                <a:solidFill>
                  <a:srgbClr val="00CC00"/>
                </a:solidFill>
                <a:round/>
                <a:headEnd/>
                <a:tailEnd type="triangle" w="med" len="med"/>
              </a:ln>
              <a:effectLst/>
            </p:spPr>
            <p:txBody>
              <a:bodyPr wrap="none" lIns="90000" tIns="46800" rIns="90000" bIns="46800">
                <a:spAutoFit/>
              </a:bodyPr>
              <a:lstStyle/>
              <a:p>
                <a:endParaRPr lang="zh-CN" altLang="en-US"/>
              </a:p>
            </p:txBody>
          </p:sp>
        </p:grpSp>
      </p:grpSp>
      <p:sp>
        <p:nvSpPr>
          <p:cNvPr id="392271" name="Text Box 79"/>
          <p:cNvSpPr txBox="1">
            <a:spLocks noChangeArrowheads="1"/>
          </p:cNvSpPr>
          <p:nvPr/>
        </p:nvSpPr>
        <p:spPr bwMode="auto">
          <a:xfrm>
            <a:off x="7112001" y="2967039"/>
            <a:ext cx="3689351" cy="833178"/>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充电路径：</a:t>
            </a:r>
          </a:p>
          <a:p>
            <a:r>
              <a:rPr kumimoji="1" lang="en-US" altLang="zh-CN" sz="2400" b="1" i="1">
                <a:latin typeface="Times New Roman" pitchFamily="18" charset="0"/>
              </a:rPr>
              <a:t>t</a:t>
            </a:r>
            <a:r>
              <a:rPr kumimoji="1" lang="en-US" altLang="zh-CN" sz="2400" b="1" baseline="-25000">
                <a:latin typeface="Times New Roman" pitchFamily="18" charset="0"/>
              </a:rPr>
              <a:t>PH</a:t>
            </a:r>
            <a:r>
              <a:rPr kumimoji="1" lang="en-US" altLang="zh-CN" sz="2400" b="1">
                <a:latin typeface="Times New Roman" pitchFamily="18" charset="0"/>
              </a:rPr>
              <a:t>=R</a:t>
            </a:r>
            <a:r>
              <a:rPr kumimoji="1" lang="en-US" altLang="zh-CN" sz="2400" b="1" baseline="-25000">
                <a:latin typeface="Times New Roman" pitchFamily="18" charset="0"/>
              </a:rPr>
              <a:t>A</a:t>
            </a:r>
            <a:r>
              <a:rPr kumimoji="1" lang="en-US" altLang="zh-CN" sz="2400" b="1">
                <a:latin typeface="Times New Roman" pitchFamily="18" charset="0"/>
              </a:rPr>
              <a:t>Cln2</a:t>
            </a:r>
          </a:p>
        </p:txBody>
      </p:sp>
      <p:sp>
        <p:nvSpPr>
          <p:cNvPr id="392272" name="Text Box 80"/>
          <p:cNvSpPr txBox="1">
            <a:spLocks noChangeArrowheads="1"/>
          </p:cNvSpPr>
          <p:nvPr/>
        </p:nvSpPr>
        <p:spPr bwMode="auto">
          <a:xfrm>
            <a:off x="7112001" y="4046539"/>
            <a:ext cx="3977217" cy="833178"/>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放电路径：</a:t>
            </a:r>
          </a:p>
          <a:p>
            <a:r>
              <a:rPr kumimoji="1" lang="en-US" altLang="zh-CN" sz="2400" b="1" i="1">
                <a:latin typeface="Times New Roman" pitchFamily="18" charset="0"/>
              </a:rPr>
              <a:t>t</a:t>
            </a:r>
            <a:r>
              <a:rPr kumimoji="1" lang="en-US" altLang="zh-CN" sz="2400" b="1" baseline="-25000">
                <a:latin typeface="Times New Roman" pitchFamily="18" charset="0"/>
              </a:rPr>
              <a:t>PL</a:t>
            </a:r>
            <a:r>
              <a:rPr kumimoji="1" lang="en-US" altLang="zh-CN" sz="2400" b="1">
                <a:latin typeface="Times New Roman" pitchFamily="18" charset="0"/>
              </a:rPr>
              <a:t>=R</a:t>
            </a:r>
            <a:r>
              <a:rPr kumimoji="1" lang="en-US" altLang="zh-CN" sz="2400" b="1" baseline="-25000">
                <a:latin typeface="Times New Roman" pitchFamily="18" charset="0"/>
              </a:rPr>
              <a:t>B</a:t>
            </a:r>
            <a:r>
              <a:rPr kumimoji="1" lang="en-US" altLang="zh-CN" sz="2400" b="1">
                <a:latin typeface="Times New Roman" pitchFamily="18" charset="0"/>
              </a:rPr>
              <a:t>Cln2</a:t>
            </a:r>
          </a:p>
        </p:txBody>
      </p:sp>
      <p:sp>
        <p:nvSpPr>
          <p:cNvPr id="392273" name="Text Box 81"/>
          <p:cNvSpPr txBox="1">
            <a:spLocks noChangeArrowheads="1"/>
          </p:cNvSpPr>
          <p:nvPr/>
        </p:nvSpPr>
        <p:spPr bwMode="auto">
          <a:xfrm>
            <a:off x="812800" y="5276850"/>
            <a:ext cx="10464800" cy="463846"/>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占空比：</a:t>
            </a:r>
            <a:r>
              <a:rPr kumimoji="1" lang="en-US" altLang="zh-CN" sz="2400" b="1" i="1">
                <a:latin typeface="Times New Roman" pitchFamily="18" charset="0"/>
              </a:rPr>
              <a:t>q</a:t>
            </a:r>
            <a:r>
              <a:rPr kumimoji="1" lang="en-US" altLang="zh-CN" sz="2400" b="1">
                <a:latin typeface="Times New Roman" pitchFamily="18" charset="0"/>
              </a:rPr>
              <a:t>(</a:t>
            </a:r>
            <a:r>
              <a:rPr kumimoji="1" lang="en-US" altLang="zh-CN" sz="2400" b="1" i="1">
                <a:latin typeface="Times New Roman" pitchFamily="18" charset="0"/>
              </a:rPr>
              <a:t>%</a:t>
            </a:r>
            <a:r>
              <a:rPr kumimoji="1" lang="en-US" altLang="zh-CN" sz="2400" b="1">
                <a:latin typeface="Times New Roman" pitchFamily="18" charset="0"/>
              </a:rPr>
              <a:t>)=</a:t>
            </a:r>
            <a:r>
              <a:rPr kumimoji="1" lang="en-US" altLang="zh-CN" sz="2400" b="1" i="1">
                <a:latin typeface="Times New Roman" pitchFamily="18" charset="0"/>
              </a:rPr>
              <a:t>t</a:t>
            </a:r>
            <a:r>
              <a:rPr kumimoji="1" lang="en-US" altLang="zh-CN" sz="2400" b="1" baseline="-25000">
                <a:latin typeface="Times New Roman" pitchFamily="18" charset="0"/>
              </a:rPr>
              <a:t>PH</a:t>
            </a:r>
            <a:r>
              <a:rPr kumimoji="1" lang="en-US" altLang="zh-CN" sz="2400" b="1">
                <a:latin typeface="Times New Roman" pitchFamily="18" charset="0"/>
              </a:rPr>
              <a:t>/(</a:t>
            </a:r>
            <a:r>
              <a:rPr kumimoji="1" lang="en-US" altLang="zh-CN" sz="2400" b="1" i="1">
                <a:latin typeface="Times New Roman" pitchFamily="18" charset="0"/>
              </a:rPr>
              <a:t>t</a:t>
            </a:r>
            <a:r>
              <a:rPr kumimoji="1" lang="en-US" altLang="zh-CN" sz="2400" b="1" baseline="-25000">
                <a:latin typeface="Times New Roman" pitchFamily="18" charset="0"/>
              </a:rPr>
              <a:t>PL</a:t>
            </a:r>
            <a:r>
              <a:rPr kumimoji="1" lang="en-US" altLang="zh-CN" sz="2400" b="1">
                <a:latin typeface="Times New Roman" pitchFamily="18" charset="0"/>
              </a:rPr>
              <a:t>+</a:t>
            </a:r>
            <a:r>
              <a:rPr kumimoji="1" lang="en-US" altLang="zh-CN" sz="2400" b="1" i="1">
                <a:latin typeface="Times New Roman" pitchFamily="18" charset="0"/>
              </a:rPr>
              <a:t>t</a:t>
            </a:r>
            <a:r>
              <a:rPr kumimoji="1" lang="en-US" altLang="zh-CN" sz="2400" b="1" baseline="-25000">
                <a:latin typeface="Times New Roman" pitchFamily="18" charset="0"/>
              </a:rPr>
              <a:t>PH</a:t>
            </a:r>
            <a:r>
              <a:rPr kumimoji="1" lang="en-US" altLang="zh-CN" sz="2400" b="1">
                <a:latin typeface="Times New Roman" pitchFamily="18" charset="0"/>
              </a:rPr>
              <a:t>) * 100</a:t>
            </a:r>
            <a:r>
              <a:rPr kumimoji="1" lang="en-US" altLang="zh-CN" sz="2400" b="1" i="1">
                <a:latin typeface="Times New Roman" pitchFamily="18" charset="0"/>
              </a:rPr>
              <a:t>%</a:t>
            </a:r>
            <a:r>
              <a:rPr kumimoji="1" lang="en-US" altLang="zh-CN" sz="2400" b="1">
                <a:latin typeface="Times New Roman" pitchFamily="18" charset="0"/>
              </a:rPr>
              <a:t>=R</a:t>
            </a:r>
            <a:r>
              <a:rPr kumimoji="1" lang="en-US" altLang="zh-CN" sz="2400" b="1" baseline="-25000">
                <a:latin typeface="Times New Roman" pitchFamily="18" charset="0"/>
              </a:rPr>
              <a:t>A</a:t>
            </a:r>
            <a:r>
              <a:rPr kumimoji="1" lang="en-US" altLang="zh-CN" sz="2400" b="1">
                <a:latin typeface="Times New Roman" pitchFamily="18" charset="0"/>
              </a:rPr>
              <a:t>/(R</a:t>
            </a:r>
            <a:r>
              <a:rPr kumimoji="1" lang="en-US" altLang="zh-CN" sz="2400" b="1" baseline="-25000">
                <a:latin typeface="Times New Roman" pitchFamily="18" charset="0"/>
              </a:rPr>
              <a:t>A</a:t>
            </a:r>
            <a:r>
              <a:rPr kumimoji="1" lang="en-US" altLang="zh-CN" sz="2400" b="1">
                <a:latin typeface="Times New Roman" pitchFamily="18" charset="0"/>
              </a:rPr>
              <a:t>+R</a:t>
            </a:r>
            <a:r>
              <a:rPr kumimoji="1" lang="en-US" altLang="zh-CN" sz="2400" b="1" baseline="-25000">
                <a:latin typeface="Times New Roman" pitchFamily="18" charset="0"/>
              </a:rPr>
              <a:t>B</a:t>
            </a:r>
            <a:r>
              <a:rPr kumimoji="1" lang="en-US" altLang="zh-CN" sz="2400" b="1">
                <a:latin typeface="Times New Roman" pitchFamily="18" charset="0"/>
              </a:rPr>
              <a:t>) * 100</a:t>
            </a:r>
            <a:r>
              <a:rPr kumimoji="1" lang="en-US" altLang="zh-CN" sz="2400" b="1" i="1">
                <a:latin typeface="Times New Roman" pitchFamily="18" charset="0"/>
              </a:rPr>
              <a:t>%</a:t>
            </a:r>
          </a:p>
        </p:txBody>
      </p:sp>
      <p:sp>
        <p:nvSpPr>
          <p:cNvPr id="392274" name="Rectangle 82"/>
          <p:cNvSpPr>
            <a:spLocks noGrp="1" noChangeArrowheads="1"/>
          </p:cNvSpPr>
          <p:nvPr>
            <p:ph type="title"/>
          </p:nvPr>
        </p:nvSpPr>
        <p:spPr>
          <a:xfrm>
            <a:off x="872067" y="461963"/>
            <a:ext cx="9448800" cy="519112"/>
          </a:xfrm>
        </p:spPr>
        <p:txBody>
          <a:bodyPr/>
          <a:lstStyle/>
          <a:p>
            <a:r>
              <a:rPr lang="zh-CN" altLang="en-US" sz="2600" b="1">
                <a:solidFill>
                  <a:srgbClr val="993300"/>
                </a:solidFill>
              </a:rPr>
              <a:t>占空比可调的方波发生器</a:t>
            </a:r>
          </a:p>
        </p:txBody>
      </p:sp>
      <p:sp>
        <p:nvSpPr>
          <p:cNvPr id="392275" name="Text Box 83"/>
          <p:cNvSpPr txBox="1">
            <a:spLocks noChangeArrowheads="1"/>
          </p:cNvSpPr>
          <p:nvPr/>
        </p:nvSpPr>
        <p:spPr bwMode="auto">
          <a:xfrm>
            <a:off x="6604000" y="765176"/>
            <a:ext cx="5181600" cy="1424109"/>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400" b="1">
                <a:latin typeface="Times New Roman" pitchFamily="18" charset="0"/>
              </a:rPr>
              <a:t>    </a:t>
            </a:r>
            <a:r>
              <a:rPr kumimoji="1" lang="zh-CN" altLang="en-US" sz="2400" b="1">
                <a:latin typeface="Times New Roman" pitchFamily="18" charset="0"/>
              </a:rPr>
              <a:t>利用</a:t>
            </a:r>
            <a:r>
              <a:rPr kumimoji="1" lang="en-US" altLang="zh-CN" sz="2400" b="1">
                <a:latin typeface="Times New Roman" pitchFamily="18" charset="0"/>
              </a:rPr>
              <a:t>D</a:t>
            </a:r>
            <a:r>
              <a:rPr kumimoji="1" lang="zh-CN" altLang="en-US" sz="2400" b="1">
                <a:latin typeface="Times New Roman" pitchFamily="18" charset="0"/>
              </a:rPr>
              <a:t>单向导电特性，将充、放电回路分开，再加上电位器调节，便构成了占空比可调的多谐振荡器</a:t>
            </a:r>
          </a:p>
        </p:txBody>
      </p:sp>
      <p:sp>
        <p:nvSpPr>
          <p:cNvPr id="392276" name="Rectangle 84"/>
          <p:cNvSpPr>
            <a:spLocks noChangeArrowheads="1"/>
          </p:cNvSpPr>
          <p:nvPr/>
        </p:nvSpPr>
        <p:spPr bwMode="auto">
          <a:xfrm>
            <a:off x="1051348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000"/>
                                  </p:stCondLst>
                                  <p:childTnLst>
                                    <p:set>
                                      <p:cBhvr>
                                        <p:cTn id="6" dur="1" fill="hold">
                                          <p:stCondLst>
                                            <p:cond delay="0"/>
                                          </p:stCondLst>
                                        </p:cTn>
                                        <p:tgtEl>
                                          <p:spTgt spid="392275"/>
                                        </p:tgtEl>
                                        <p:attrNameLst>
                                          <p:attrName>style.visibility</p:attrName>
                                        </p:attrNameLst>
                                      </p:cBhvr>
                                      <p:to>
                                        <p:strVal val="visible"/>
                                      </p:to>
                                    </p:set>
                                    <p:animEffect transition="in" filter="wipe(up)">
                                      <p:cBhvr>
                                        <p:cTn id="7" dur="500"/>
                                        <p:tgtEl>
                                          <p:spTgt spid="3922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500"/>
                            </p:stCondLst>
                            <p:childTnLst>
                              <p:par>
                                <p:cTn id="14" presetID="22" presetClass="entr" presetSubtype="1" fill="hold" grpId="0" nodeType="afterEffect">
                                  <p:stCondLst>
                                    <p:cond delay="2000"/>
                                  </p:stCondLst>
                                  <p:childTnLst>
                                    <p:set>
                                      <p:cBhvr>
                                        <p:cTn id="15" dur="1" fill="hold">
                                          <p:stCondLst>
                                            <p:cond delay="0"/>
                                          </p:stCondLst>
                                        </p:cTn>
                                        <p:tgtEl>
                                          <p:spTgt spid="392271"/>
                                        </p:tgtEl>
                                        <p:attrNameLst>
                                          <p:attrName>style.visibility</p:attrName>
                                        </p:attrNameLst>
                                      </p:cBhvr>
                                      <p:to>
                                        <p:strVal val="visible"/>
                                      </p:to>
                                    </p:set>
                                    <p:animEffect transition="in" filter="wipe(up)">
                                      <p:cBhvr>
                                        <p:cTn id="16" dur="500"/>
                                        <p:tgtEl>
                                          <p:spTgt spid="39227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500"/>
                            </p:stCondLst>
                            <p:childTnLst>
                              <p:par>
                                <p:cTn id="23" presetID="22" presetClass="entr" presetSubtype="1" fill="hold" grpId="0" nodeType="afterEffect">
                                  <p:stCondLst>
                                    <p:cond delay="2000"/>
                                  </p:stCondLst>
                                  <p:childTnLst>
                                    <p:set>
                                      <p:cBhvr>
                                        <p:cTn id="24" dur="1" fill="hold">
                                          <p:stCondLst>
                                            <p:cond delay="0"/>
                                          </p:stCondLst>
                                        </p:cTn>
                                        <p:tgtEl>
                                          <p:spTgt spid="392272"/>
                                        </p:tgtEl>
                                        <p:attrNameLst>
                                          <p:attrName>style.visibility</p:attrName>
                                        </p:attrNameLst>
                                      </p:cBhvr>
                                      <p:to>
                                        <p:strVal val="visible"/>
                                      </p:to>
                                    </p:set>
                                    <p:animEffect transition="in" filter="wipe(up)">
                                      <p:cBhvr>
                                        <p:cTn id="25" dur="500"/>
                                        <p:tgtEl>
                                          <p:spTgt spid="39227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92273"/>
                                        </p:tgtEl>
                                        <p:attrNameLst>
                                          <p:attrName>style.visibility</p:attrName>
                                        </p:attrNameLst>
                                      </p:cBhvr>
                                      <p:to>
                                        <p:strVal val="visible"/>
                                      </p:to>
                                    </p:set>
                                    <p:animEffect transition="in" filter="wipe(up)">
                                      <p:cBhvr>
                                        <p:cTn id="30" dur="500"/>
                                        <p:tgtEl>
                                          <p:spTgt spid="392273"/>
                                        </p:tgtEl>
                                      </p:cBhvr>
                                    </p:animEffect>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392276"/>
                                        </p:tgtEl>
                                        <p:attrNameLst>
                                          <p:attrName>style.visibility</p:attrName>
                                        </p:attrNameLst>
                                      </p:cBhvr>
                                      <p:to>
                                        <p:strVal val="visible"/>
                                      </p:to>
                                    </p:set>
                                    <p:anim calcmode="lin" valueType="num">
                                      <p:cBhvr additive="base">
                                        <p:cTn id="34" dur="500" fill="hold"/>
                                        <p:tgtEl>
                                          <p:spTgt spid="392276"/>
                                        </p:tgtEl>
                                        <p:attrNameLst>
                                          <p:attrName>ppt_x</p:attrName>
                                        </p:attrNameLst>
                                      </p:cBhvr>
                                      <p:tavLst>
                                        <p:tav tm="0">
                                          <p:val>
                                            <p:strVal val="#ppt_x"/>
                                          </p:val>
                                        </p:tav>
                                        <p:tav tm="100000">
                                          <p:val>
                                            <p:strVal val="#ppt_x"/>
                                          </p:val>
                                        </p:tav>
                                      </p:tavLst>
                                    </p:anim>
                                    <p:anim calcmode="lin" valueType="num">
                                      <p:cBhvr additive="base">
                                        <p:cTn id="35" dur="500" fill="hold"/>
                                        <p:tgtEl>
                                          <p:spTgt spid="392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271" grpId="0" autoUpdateAnimBg="0"/>
      <p:bldP spid="392272" grpId="0" autoUpdateAnimBg="0"/>
      <p:bldP spid="392273" grpId="0" autoUpdateAnimBg="0"/>
      <p:bldP spid="392275" grpId="0" autoUpdateAnimBg="0"/>
      <p:bldP spid="392276"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灯片编号占位符 2"/>
          <p:cNvSpPr>
            <a:spLocks noGrp="1"/>
          </p:cNvSpPr>
          <p:nvPr>
            <p:ph type="sldNum" sz="quarter" idx="11"/>
          </p:nvPr>
        </p:nvSpPr>
        <p:spPr/>
        <p:txBody>
          <a:bodyPr/>
          <a:lstStyle/>
          <a:p>
            <a:fld id="{9EBD3B77-1532-4D43-89FA-37971DC055B5}" type="slidenum">
              <a:rPr lang="en-US" altLang="zh-CN"/>
              <a:pPr/>
              <a:t>73</a:t>
            </a:fld>
            <a:endParaRPr lang="en-US" altLang="zh-CN"/>
          </a:p>
        </p:txBody>
      </p:sp>
      <p:sp>
        <p:nvSpPr>
          <p:cNvPr id="344067" name="Text Box 3"/>
          <p:cNvSpPr txBox="1">
            <a:spLocks noChangeArrowheads="1"/>
          </p:cNvSpPr>
          <p:nvPr/>
        </p:nvSpPr>
        <p:spPr bwMode="auto">
          <a:xfrm>
            <a:off x="817034" y="1657350"/>
            <a:ext cx="6047317" cy="1123950"/>
          </a:xfrm>
          <a:prstGeom prst="rect">
            <a:avLst/>
          </a:prstGeom>
          <a:noFill/>
          <a:ln w="28575">
            <a:noFill/>
            <a:miter lim="800000"/>
            <a:headEnd/>
            <a:tailEnd/>
          </a:ln>
          <a:effectLst/>
        </p:spPr>
        <p:txBody>
          <a:bodyPr lIns="90000" tIns="46800" rIns="90000" bIns="46800">
            <a:spAutoFit/>
          </a:bodyPr>
          <a:lstStyle/>
          <a:p>
            <a:pPr>
              <a:lnSpc>
                <a:spcPct val="130000"/>
              </a:lnSpc>
            </a:pPr>
            <a:r>
              <a:rPr kumimoji="1" lang="en-US" altLang="zh-CN" sz="2600" b="1">
                <a:latin typeface="Times New Roman" pitchFamily="18" charset="0"/>
              </a:rPr>
              <a:t>a</a:t>
            </a:r>
            <a:r>
              <a:rPr kumimoji="1" lang="en-US" altLang="zh-CN" sz="2600" b="1" i="1">
                <a:latin typeface="Monotype Corsiva" pitchFamily="66" charset="0"/>
              </a:rPr>
              <a:t>. </a:t>
            </a:r>
            <a:r>
              <a:rPr kumimoji="1" lang="en-US" altLang="zh-CN" sz="2600" b="1" i="1">
                <a:solidFill>
                  <a:srgbClr val="FF0000"/>
                </a:solidFill>
                <a:latin typeface="Monotype Corsiva" pitchFamily="66" charset="0"/>
              </a:rPr>
              <a:t>v</a:t>
            </a:r>
            <a:r>
              <a:rPr kumimoji="1" lang="en-US" altLang="zh-CN" sz="2600" b="1" baseline="-25000">
                <a:solidFill>
                  <a:srgbClr val="FF0000"/>
                </a:solidFill>
                <a:latin typeface="Times New Roman" pitchFamily="18" charset="0"/>
              </a:rPr>
              <a:t>I</a:t>
            </a:r>
            <a:r>
              <a:rPr kumimoji="1" lang="en-US" altLang="zh-CN" sz="2600" b="1">
                <a:solidFill>
                  <a:srgbClr val="FF0000"/>
                </a:solidFill>
                <a:latin typeface="Times New Roman" pitchFamily="18" charset="0"/>
              </a:rPr>
              <a:t>&lt;1/3V</a:t>
            </a:r>
            <a:r>
              <a:rPr kumimoji="1" lang="en-US" altLang="zh-CN" sz="2600" b="1" baseline="-25000">
                <a:solidFill>
                  <a:srgbClr val="FF0000"/>
                </a:solidFill>
                <a:latin typeface="Times New Roman" pitchFamily="18" charset="0"/>
              </a:rPr>
              <a:t>CC</a:t>
            </a:r>
            <a:r>
              <a:rPr kumimoji="1" lang="zh-CN" altLang="en-US" sz="2600" b="1">
                <a:solidFill>
                  <a:srgbClr val="FF0000"/>
                </a:solidFill>
                <a:latin typeface="Times New Roman" pitchFamily="18" charset="0"/>
              </a:rPr>
              <a:t>时</a:t>
            </a:r>
            <a:r>
              <a:rPr kumimoji="1" lang="zh-CN" altLang="en-US" sz="2600" b="1">
                <a:latin typeface="Times New Roman" pitchFamily="18" charset="0"/>
              </a:rPr>
              <a:t>，</a:t>
            </a:r>
            <a:r>
              <a:rPr kumimoji="1" lang="en-US" altLang="zh-CN" sz="2600" b="1">
                <a:latin typeface="Times New Roman" pitchFamily="18" charset="0"/>
              </a:rPr>
              <a:t>C</a:t>
            </a:r>
            <a:r>
              <a:rPr kumimoji="1" lang="en-US" altLang="zh-CN" sz="2600" b="1" baseline="-25000">
                <a:latin typeface="Times New Roman" pitchFamily="18" charset="0"/>
              </a:rPr>
              <a:t>1</a:t>
            </a:r>
            <a:r>
              <a:rPr kumimoji="1" lang="zh-CN" altLang="en-US" sz="2600" b="1">
                <a:latin typeface="Times New Roman" pitchFamily="18" charset="0"/>
              </a:rPr>
              <a:t>输出高电平，</a:t>
            </a:r>
            <a:r>
              <a:rPr kumimoji="1" lang="en-US" altLang="zh-CN" sz="2600" b="1">
                <a:latin typeface="Times New Roman" pitchFamily="18" charset="0"/>
              </a:rPr>
              <a:t>C</a:t>
            </a:r>
            <a:r>
              <a:rPr kumimoji="1" lang="en-US" altLang="zh-CN" sz="2600" b="1" baseline="-25000">
                <a:latin typeface="Times New Roman" pitchFamily="18" charset="0"/>
              </a:rPr>
              <a:t>2</a:t>
            </a:r>
            <a:r>
              <a:rPr kumimoji="1" lang="zh-CN" altLang="en-US" sz="2600" b="1">
                <a:latin typeface="Times New Roman" pitchFamily="18" charset="0"/>
              </a:rPr>
              <a:t>输出低电平，</a:t>
            </a:r>
            <a:r>
              <a:rPr kumimoji="1" lang="en-US" altLang="zh-CN" sz="2600" b="1" i="1">
                <a:solidFill>
                  <a:srgbClr val="FF0000"/>
                </a:solidFill>
                <a:latin typeface="Monotype Corsiva" pitchFamily="66" charset="0"/>
              </a:rPr>
              <a:t>v</a:t>
            </a:r>
            <a:r>
              <a:rPr kumimoji="1" lang="en-US" altLang="zh-CN" sz="2600" b="1" baseline="-25000">
                <a:solidFill>
                  <a:srgbClr val="FF0000"/>
                </a:solidFill>
                <a:latin typeface="Times New Roman" pitchFamily="18" charset="0"/>
              </a:rPr>
              <a:t>O1</a:t>
            </a:r>
            <a:r>
              <a:rPr kumimoji="1" lang="en-US" altLang="zh-CN" sz="2600" b="1">
                <a:solidFill>
                  <a:srgbClr val="FF0000"/>
                </a:solidFill>
                <a:latin typeface="Times New Roman" pitchFamily="18" charset="0"/>
              </a:rPr>
              <a:t>=1</a:t>
            </a:r>
          </a:p>
        </p:txBody>
      </p:sp>
      <p:sp>
        <p:nvSpPr>
          <p:cNvPr id="344068" name="Text Box 4"/>
          <p:cNvSpPr txBox="1">
            <a:spLocks noChangeArrowheads="1"/>
          </p:cNvSpPr>
          <p:nvPr/>
        </p:nvSpPr>
        <p:spPr bwMode="auto">
          <a:xfrm>
            <a:off x="719667" y="4165601"/>
            <a:ext cx="6625167" cy="2155825"/>
          </a:xfrm>
          <a:prstGeom prst="rect">
            <a:avLst/>
          </a:prstGeom>
          <a:noFill/>
          <a:ln w="28575">
            <a:noFill/>
            <a:miter lim="800000"/>
            <a:headEnd/>
            <a:tailEnd/>
          </a:ln>
          <a:effectLst/>
        </p:spPr>
        <p:txBody>
          <a:bodyPr lIns="90000" tIns="46800" rIns="90000" bIns="46800">
            <a:spAutoFit/>
          </a:bodyPr>
          <a:lstStyle/>
          <a:p>
            <a:pPr>
              <a:lnSpc>
                <a:spcPct val="130000"/>
              </a:lnSpc>
            </a:pPr>
            <a:r>
              <a:rPr kumimoji="1" lang="en-US" altLang="zh-CN" sz="2600" b="1">
                <a:latin typeface="Times New Roman" pitchFamily="18" charset="0"/>
              </a:rPr>
              <a:t>c. 1/3V</a:t>
            </a:r>
            <a:r>
              <a:rPr kumimoji="1" lang="en-US" altLang="zh-CN" sz="2600" b="1" baseline="-25000">
                <a:latin typeface="Times New Roman" pitchFamily="18" charset="0"/>
              </a:rPr>
              <a:t>CC</a:t>
            </a:r>
            <a:r>
              <a:rPr kumimoji="1" lang="en-US" altLang="zh-CN" sz="2600" b="1" i="1">
                <a:latin typeface="Times New Roman" pitchFamily="18" charset="0"/>
              </a:rPr>
              <a:t> &lt;</a:t>
            </a:r>
            <a:r>
              <a:rPr kumimoji="1" lang="en-US" altLang="zh-CN" sz="2600" b="1" i="1">
                <a:latin typeface="Monotype Corsiva" pitchFamily="66" charset="0"/>
              </a:rPr>
              <a:t>v</a:t>
            </a:r>
            <a:r>
              <a:rPr kumimoji="1" lang="en-US" altLang="zh-CN" sz="2600" b="1" baseline="-25000">
                <a:latin typeface="Times New Roman" pitchFamily="18" charset="0"/>
              </a:rPr>
              <a:t>I</a:t>
            </a:r>
            <a:r>
              <a:rPr kumimoji="1" lang="en-US" altLang="zh-CN" sz="2600" b="1">
                <a:latin typeface="Times New Roman" pitchFamily="18" charset="0"/>
              </a:rPr>
              <a:t>&lt;2/3V</a:t>
            </a:r>
            <a:r>
              <a:rPr kumimoji="1" lang="en-US" altLang="zh-CN" sz="2600" b="1" baseline="-25000">
                <a:latin typeface="Times New Roman" pitchFamily="18" charset="0"/>
              </a:rPr>
              <a:t>CC</a:t>
            </a:r>
            <a:r>
              <a:rPr kumimoji="1" lang="zh-CN" altLang="en-US" sz="2600" b="1">
                <a:latin typeface="Times New Roman" pitchFamily="18" charset="0"/>
              </a:rPr>
              <a:t>时，</a:t>
            </a:r>
          </a:p>
          <a:p>
            <a:pPr>
              <a:lnSpc>
                <a:spcPct val="130000"/>
              </a:lnSpc>
            </a:pPr>
            <a:r>
              <a:rPr kumimoji="1" lang="en-US" altLang="zh-CN" sz="2600" b="1">
                <a:latin typeface="Times New Roman" pitchFamily="18" charset="0"/>
              </a:rPr>
              <a:t>C</a:t>
            </a:r>
            <a:r>
              <a:rPr kumimoji="1" lang="en-US" altLang="zh-CN" sz="2600" b="1" baseline="-25000">
                <a:latin typeface="Times New Roman" pitchFamily="18" charset="0"/>
              </a:rPr>
              <a:t>1</a:t>
            </a:r>
            <a:r>
              <a:rPr kumimoji="1" lang="zh-CN" altLang="en-US" sz="2600" b="1">
                <a:latin typeface="Times New Roman" pitchFamily="18" charset="0"/>
              </a:rPr>
              <a:t>输出高电平，</a:t>
            </a:r>
          </a:p>
          <a:p>
            <a:pPr>
              <a:lnSpc>
                <a:spcPct val="130000"/>
              </a:lnSpc>
            </a:pPr>
            <a:r>
              <a:rPr kumimoji="1" lang="en-US" altLang="zh-CN" sz="2600" b="1">
                <a:latin typeface="Times New Roman" pitchFamily="18" charset="0"/>
              </a:rPr>
              <a:t>C</a:t>
            </a:r>
            <a:r>
              <a:rPr kumimoji="1" lang="en-US" altLang="zh-CN" sz="2600" b="1" baseline="-25000">
                <a:latin typeface="Times New Roman" pitchFamily="18" charset="0"/>
              </a:rPr>
              <a:t>2</a:t>
            </a:r>
            <a:r>
              <a:rPr kumimoji="1" lang="zh-CN" altLang="en-US" sz="2600" b="1">
                <a:latin typeface="Times New Roman" pitchFamily="18" charset="0"/>
              </a:rPr>
              <a:t>输出高电平，</a:t>
            </a:r>
          </a:p>
          <a:p>
            <a:pPr>
              <a:lnSpc>
                <a:spcPct val="130000"/>
              </a:lnSpc>
            </a:pPr>
            <a:r>
              <a:rPr lang="zh-CN" altLang="en-US" sz="2600" b="1" i="1">
                <a:solidFill>
                  <a:srgbClr val="0033CC"/>
                </a:solidFill>
                <a:latin typeface="Monotype Corsiva" pitchFamily="66" charset="0"/>
              </a:rPr>
              <a:t>即</a:t>
            </a:r>
            <a:r>
              <a:rPr lang="en-US" altLang="zh-CN" sz="2600" b="1" i="1">
                <a:solidFill>
                  <a:srgbClr val="FF0000"/>
                </a:solidFill>
                <a:latin typeface="Monotype Corsiva" pitchFamily="66" charset="0"/>
              </a:rPr>
              <a:t>R=S=1</a:t>
            </a:r>
            <a:r>
              <a:rPr lang="zh-CN" altLang="en-US" sz="2600" b="1" i="1">
                <a:solidFill>
                  <a:srgbClr val="FF0000"/>
                </a:solidFill>
                <a:latin typeface="Monotype Corsiva" pitchFamily="66" charset="0"/>
              </a:rPr>
              <a:t>，</a:t>
            </a:r>
            <a:r>
              <a:rPr lang="en-US" altLang="zh-CN" sz="2600" b="1" i="1">
                <a:solidFill>
                  <a:srgbClr val="FF0000"/>
                </a:solidFill>
                <a:latin typeface="Monotype Corsiva" pitchFamily="66" charset="0"/>
              </a:rPr>
              <a:t>v</a:t>
            </a:r>
            <a:r>
              <a:rPr kumimoji="1" lang="en-US" altLang="zh-CN" sz="2600" b="1" baseline="-25000">
                <a:solidFill>
                  <a:srgbClr val="FF0000"/>
                </a:solidFill>
                <a:latin typeface="Times New Roman" pitchFamily="18" charset="0"/>
              </a:rPr>
              <a:t>O1</a:t>
            </a:r>
            <a:r>
              <a:rPr kumimoji="1" lang="zh-CN" altLang="en-US" sz="2600" b="1">
                <a:solidFill>
                  <a:srgbClr val="FF0000"/>
                </a:solidFill>
                <a:latin typeface="Times New Roman" pitchFamily="18" charset="0"/>
              </a:rPr>
              <a:t>保持。</a:t>
            </a:r>
          </a:p>
        </p:txBody>
      </p:sp>
      <p:sp>
        <p:nvSpPr>
          <p:cNvPr id="344069" name="Rectangle 5"/>
          <p:cNvSpPr>
            <a:spLocks noChangeArrowheads="1"/>
          </p:cNvSpPr>
          <p:nvPr/>
        </p:nvSpPr>
        <p:spPr bwMode="auto">
          <a:xfrm>
            <a:off x="814918" y="836613"/>
            <a:ext cx="6432549" cy="494624"/>
          </a:xfrm>
          <a:prstGeom prst="rect">
            <a:avLst/>
          </a:prstGeom>
          <a:noFill/>
          <a:ln w="28575">
            <a:noFill/>
            <a:miter lim="800000"/>
            <a:headEnd/>
            <a:tailEnd/>
          </a:ln>
          <a:effectLst/>
        </p:spPr>
        <p:txBody>
          <a:bodyPr lIns="90000" tIns="46800" rIns="90000" bIns="46800">
            <a:spAutoFit/>
          </a:bodyPr>
          <a:lstStyle/>
          <a:p>
            <a:r>
              <a:rPr kumimoji="1" lang="en-US" altLang="zh-CN" sz="2600" b="1">
                <a:solidFill>
                  <a:srgbClr val="800000"/>
                </a:solidFill>
                <a:latin typeface="Times New Roman" pitchFamily="18" charset="0"/>
              </a:rPr>
              <a:t>(3)</a:t>
            </a:r>
            <a:r>
              <a:rPr kumimoji="1" lang="zh-CN" altLang="en-US" sz="2600" b="1">
                <a:solidFill>
                  <a:srgbClr val="800000"/>
                </a:solidFill>
                <a:latin typeface="Times New Roman" pitchFamily="18" charset="0"/>
              </a:rPr>
              <a:t>构成施密特触发器</a:t>
            </a:r>
            <a:r>
              <a:rPr kumimoji="1" lang="en-US" altLang="zh-CN" sz="2600" b="1">
                <a:solidFill>
                  <a:srgbClr val="800000"/>
                </a:solidFill>
                <a:latin typeface="Times New Roman" pitchFamily="18" charset="0"/>
              </a:rPr>
              <a:t>:</a:t>
            </a:r>
          </a:p>
        </p:txBody>
      </p:sp>
      <p:grpSp>
        <p:nvGrpSpPr>
          <p:cNvPr id="2" name="Group 6"/>
          <p:cNvGrpSpPr>
            <a:grpSpLocks/>
          </p:cNvGrpSpPr>
          <p:nvPr/>
        </p:nvGrpSpPr>
        <p:grpSpPr bwMode="auto">
          <a:xfrm>
            <a:off x="6809318" y="403226"/>
            <a:ext cx="4116334" cy="2881313"/>
            <a:chOff x="96" y="576"/>
            <a:chExt cx="2100" cy="2016"/>
          </a:xfrm>
        </p:grpSpPr>
        <p:grpSp>
          <p:nvGrpSpPr>
            <p:cNvPr id="3" name="Group 7"/>
            <p:cNvGrpSpPr>
              <a:grpSpLocks/>
            </p:cNvGrpSpPr>
            <p:nvPr/>
          </p:nvGrpSpPr>
          <p:grpSpPr bwMode="auto">
            <a:xfrm>
              <a:off x="96" y="576"/>
              <a:ext cx="2100" cy="2016"/>
              <a:chOff x="135" y="528"/>
              <a:chExt cx="2100" cy="2016"/>
            </a:xfrm>
          </p:grpSpPr>
          <p:sp>
            <p:nvSpPr>
              <p:cNvPr id="344072" name="Rectangle 8"/>
              <p:cNvSpPr>
                <a:spLocks noChangeArrowheads="1"/>
              </p:cNvSpPr>
              <p:nvPr/>
            </p:nvSpPr>
            <p:spPr bwMode="auto">
              <a:xfrm>
                <a:off x="816" y="1200"/>
                <a:ext cx="720" cy="1104"/>
              </a:xfrm>
              <a:prstGeom prst="rect">
                <a:avLst/>
              </a:prstGeom>
              <a:noFill/>
              <a:ln w="38100">
                <a:solidFill>
                  <a:schemeClr val="tx1"/>
                </a:solidFill>
                <a:miter lim="800000"/>
                <a:headEnd/>
                <a:tailEnd/>
              </a:ln>
              <a:effectLst/>
            </p:spPr>
            <p:txBody>
              <a:bodyPr wrap="none" lIns="90000" tIns="46800" rIns="90000" bIns="46800" anchor="ctr"/>
              <a:lstStyle/>
              <a:p>
                <a:pPr algn="ctr"/>
                <a:endParaRPr kumimoji="1" lang="zh-CN" altLang="zh-CN" sz="2400" b="1">
                  <a:latin typeface="Times New Roman" pitchFamily="18" charset="0"/>
                </a:endParaRPr>
              </a:p>
            </p:txBody>
          </p:sp>
          <p:sp>
            <p:nvSpPr>
              <p:cNvPr id="344073" name="Oval 9"/>
              <p:cNvSpPr>
                <a:spLocks noChangeArrowheads="1"/>
              </p:cNvSpPr>
              <p:nvPr/>
            </p:nvSpPr>
            <p:spPr bwMode="auto">
              <a:xfrm>
                <a:off x="1296" y="969"/>
                <a:ext cx="130" cy="36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4074" name="Line 10"/>
              <p:cNvSpPr>
                <a:spLocks noChangeShapeType="1"/>
              </p:cNvSpPr>
              <p:nvPr/>
            </p:nvSpPr>
            <p:spPr bwMode="auto">
              <a:xfrm>
                <a:off x="1536" y="1824"/>
                <a:ext cx="624"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075" name="Line 11"/>
              <p:cNvSpPr>
                <a:spLocks noChangeShapeType="1"/>
              </p:cNvSpPr>
              <p:nvPr/>
            </p:nvSpPr>
            <p:spPr bwMode="auto">
              <a:xfrm>
                <a:off x="1536" y="2112"/>
                <a:ext cx="2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4076" name="Line 12"/>
              <p:cNvSpPr>
                <a:spLocks noChangeShapeType="1"/>
              </p:cNvSpPr>
              <p:nvPr/>
            </p:nvSpPr>
            <p:spPr bwMode="auto">
              <a:xfrm>
                <a:off x="1824" y="2112"/>
                <a:ext cx="0" cy="43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077" name="Line 13"/>
              <p:cNvSpPr>
                <a:spLocks noChangeShapeType="1"/>
              </p:cNvSpPr>
              <p:nvPr/>
            </p:nvSpPr>
            <p:spPr bwMode="auto">
              <a:xfrm flipV="1">
                <a:off x="1824" y="816"/>
                <a:ext cx="0" cy="72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078" name="Line 14"/>
              <p:cNvSpPr>
                <a:spLocks noChangeShapeType="1"/>
              </p:cNvSpPr>
              <p:nvPr/>
            </p:nvSpPr>
            <p:spPr bwMode="auto">
              <a:xfrm>
                <a:off x="1008" y="864"/>
                <a:ext cx="336"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079" name="Line 15"/>
              <p:cNvSpPr>
                <a:spLocks noChangeShapeType="1"/>
              </p:cNvSpPr>
              <p:nvPr/>
            </p:nvSpPr>
            <p:spPr bwMode="auto">
              <a:xfrm>
                <a:off x="1008" y="864"/>
                <a:ext cx="0" cy="33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4080" name="Line 16"/>
              <p:cNvSpPr>
                <a:spLocks noChangeShapeType="1"/>
              </p:cNvSpPr>
              <p:nvPr/>
            </p:nvSpPr>
            <p:spPr bwMode="auto">
              <a:xfrm>
                <a:off x="1344" y="768"/>
                <a:ext cx="0" cy="336"/>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081" name="Line 17"/>
              <p:cNvSpPr>
                <a:spLocks noChangeShapeType="1"/>
              </p:cNvSpPr>
              <p:nvPr/>
            </p:nvSpPr>
            <p:spPr bwMode="auto">
              <a:xfrm>
                <a:off x="1536" y="1536"/>
                <a:ext cx="624"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082" name="Line 18"/>
              <p:cNvSpPr>
                <a:spLocks noChangeShapeType="1"/>
              </p:cNvSpPr>
              <p:nvPr/>
            </p:nvSpPr>
            <p:spPr bwMode="auto">
              <a:xfrm>
                <a:off x="576" y="1824"/>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4083" name="Line 19"/>
              <p:cNvSpPr>
                <a:spLocks noChangeShapeType="1"/>
              </p:cNvSpPr>
              <p:nvPr/>
            </p:nvSpPr>
            <p:spPr bwMode="auto">
              <a:xfrm>
                <a:off x="240" y="2112"/>
                <a:ext cx="576"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084" name="Oval 20"/>
              <p:cNvSpPr>
                <a:spLocks noChangeArrowheads="1"/>
              </p:cNvSpPr>
              <p:nvPr/>
            </p:nvSpPr>
            <p:spPr bwMode="auto">
              <a:xfrm>
                <a:off x="1800" y="1353"/>
                <a:ext cx="130" cy="366"/>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4085" name="Oval 21"/>
              <p:cNvSpPr>
                <a:spLocks noChangeArrowheads="1"/>
              </p:cNvSpPr>
              <p:nvPr/>
            </p:nvSpPr>
            <p:spPr bwMode="auto">
              <a:xfrm>
                <a:off x="552" y="1929"/>
                <a:ext cx="130" cy="366"/>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4086" name="Oval 22"/>
              <p:cNvSpPr>
                <a:spLocks noChangeArrowheads="1"/>
              </p:cNvSpPr>
              <p:nvPr/>
            </p:nvSpPr>
            <p:spPr bwMode="auto">
              <a:xfrm>
                <a:off x="1320" y="681"/>
                <a:ext cx="130" cy="366"/>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4087" name="Line 23"/>
              <p:cNvSpPr>
                <a:spLocks noChangeShapeType="1"/>
              </p:cNvSpPr>
              <p:nvPr/>
            </p:nvSpPr>
            <p:spPr bwMode="auto">
              <a:xfrm>
                <a:off x="1200" y="2304"/>
                <a:ext cx="0" cy="24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088" name="Line 24"/>
              <p:cNvSpPr>
                <a:spLocks noChangeShapeType="1"/>
              </p:cNvSpPr>
              <p:nvPr/>
            </p:nvSpPr>
            <p:spPr bwMode="auto">
              <a:xfrm>
                <a:off x="1104" y="254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4089" name="Text Box 25"/>
              <p:cNvSpPr txBox="1">
                <a:spLocks noChangeArrowheads="1"/>
              </p:cNvSpPr>
              <p:nvPr/>
            </p:nvSpPr>
            <p:spPr bwMode="auto">
              <a:xfrm>
                <a:off x="135" y="1869"/>
                <a:ext cx="203" cy="325"/>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44090" name="Text Box 26"/>
              <p:cNvSpPr txBox="1">
                <a:spLocks noChangeArrowheads="1"/>
              </p:cNvSpPr>
              <p:nvPr/>
            </p:nvSpPr>
            <p:spPr bwMode="auto">
              <a:xfrm>
                <a:off x="1920" y="1555"/>
                <a:ext cx="296" cy="325"/>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44091" name="Text Box 27"/>
              <p:cNvSpPr txBox="1">
                <a:spLocks noChangeArrowheads="1"/>
              </p:cNvSpPr>
              <p:nvPr/>
            </p:nvSpPr>
            <p:spPr bwMode="auto">
              <a:xfrm>
                <a:off x="1152" y="528"/>
                <a:ext cx="314" cy="281"/>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V</a:t>
                </a:r>
                <a:r>
                  <a:rPr kumimoji="1" lang="en-US" altLang="zh-CN" sz="2000" b="1" baseline="-25000">
                    <a:latin typeface="Times New Roman" pitchFamily="18" charset="0"/>
                  </a:rPr>
                  <a:t>CC</a:t>
                </a:r>
              </a:p>
            </p:txBody>
          </p:sp>
          <p:sp>
            <p:nvSpPr>
              <p:cNvPr id="344092" name="Text Box 28"/>
              <p:cNvSpPr txBox="1">
                <a:spLocks noChangeArrowheads="1"/>
              </p:cNvSpPr>
              <p:nvPr/>
            </p:nvSpPr>
            <p:spPr bwMode="auto">
              <a:xfrm>
                <a:off x="1095" y="2042"/>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44093" name="Text Box 29"/>
              <p:cNvSpPr txBox="1">
                <a:spLocks noChangeArrowheads="1"/>
              </p:cNvSpPr>
              <p:nvPr/>
            </p:nvSpPr>
            <p:spPr bwMode="auto">
              <a:xfrm>
                <a:off x="807" y="1946"/>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2</a:t>
                </a:r>
              </a:p>
            </p:txBody>
          </p:sp>
          <p:sp>
            <p:nvSpPr>
              <p:cNvPr id="344094" name="Text Box 30"/>
              <p:cNvSpPr txBox="1">
                <a:spLocks noChangeArrowheads="1"/>
              </p:cNvSpPr>
              <p:nvPr/>
            </p:nvSpPr>
            <p:spPr bwMode="auto">
              <a:xfrm>
                <a:off x="1335" y="1658"/>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3</a:t>
                </a:r>
              </a:p>
            </p:txBody>
          </p:sp>
          <p:sp>
            <p:nvSpPr>
              <p:cNvPr id="344095" name="Text Box 31"/>
              <p:cNvSpPr txBox="1">
                <a:spLocks noChangeArrowheads="1"/>
              </p:cNvSpPr>
              <p:nvPr/>
            </p:nvSpPr>
            <p:spPr bwMode="auto">
              <a:xfrm>
                <a:off x="1248" y="1152"/>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4</a:t>
                </a:r>
              </a:p>
            </p:txBody>
          </p:sp>
          <p:sp>
            <p:nvSpPr>
              <p:cNvPr id="344096" name="Text Box 32"/>
              <p:cNvSpPr txBox="1">
                <a:spLocks noChangeArrowheads="1"/>
              </p:cNvSpPr>
              <p:nvPr/>
            </p:nvSpPr>
            <p:spPr bwMode="auto">
              <a:xfrm>
                <a:off x="951" y="1178"/>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8</a:t>
                </a:r>
              </a:p>
            </p:txBody>
          </p:sp>
          <p:sp>
            <p:nvSpPr>
              <p:cNvPr id="344097" name="Text Box 33"/>
              <p:cNvSpPr txBox="1">
                <a:spLocks noChangeArrowheads="1"/>
              </p:cNvSpPr>
              <p:nvPr/>
            </p:nvSpPr>
            <p:spPr bwMode="auto">
              <a:xfrm>
                <a:off x="1326" y="1392"/>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7</a:t>
                </a:r>
              </a:p>
            </p:txBody>
          </p:sp>
          <p:sp>
            <p:nvSpPr>
              <p:cNvPr id="344098" name="Text Box 34"/>
              <p:cNvSpPr txBox="1">
                <a:spLocks noChangeArrowheads="1"/>
              </p:cNvSpPr>
              <p:nvPr/>
            </p:nvSpPr>
            <p:spPr bwMode="auto">
              <a:xfrm>
                <a:off x="807" y="1658"/>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6</a:t>
                </a:r>
              </a:p>
            </p:txBody>
          </p:sp>
          <p:sp>
            <p:nvSpPr>
              <p:cNvPr id="344099" name="Text Box 35"/>
              <p:cNvSpPr txBox="1">
                <a:spLocks noChangeArrowheads="1"/>
              </p:cNvSpPr>
              <p:nvPr/>
            </p:nvSpPr>
            <p:spPr bwMode="auto">
              <a:xfrm>
                <a:off x="1335" y="1946"/>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5</a:t>
                </a:r>
              </a:p>
            </p:txBody>
          </p:sp>
          <p:sp>
            <p:nvSpPr>
              <p:cNvPr id="344100" name="Line 36"/>
              <p:cNvSpPr>
                <a:spLocks noChangeShapeType="1"/>
              </p:cNvSpPr>
              <p:nvPr/>
            </p:nvSpPr>
            <p:spPr bwMode="auto">
              <a:xfrm>
                <a:off x="1824" y="2544"/>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4101" name="Line 37"/>
              <p:cNvSpPr>
                <a:spLocks noChangeShapeType="1"/>
              </p:cNvSpPr>
              <p:nvPr/>
            </p:nvSpPr>
            <p:spPr bwMode="auto">
              <a:xfrm>
                <a:off x="1920" y="2352"/>
                <a:ext cx="288"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102" name="Line 38"/>
              <p:cNvSpPr>
                <a:spLocks noChangeShapeType="1"/>
              </p:cNvSpPr>
              <p:nvPr/>
            </p:nvSpPr>
            <p:spPr bwMode="auto">
              <a:xfrm>
                <a:off x="2064" y="235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4103" name="Text Box 39"/>
              <p:cNvSpPr txBox="1">
                <a:spLocks noChangeArrowheads="1"/>
              </p:cNvSpPr>
              <p:nvPr/>
            </p:nvSpPr>
            <p:spPr bwMode="auto">
              <a:xfrm>
                <a:off x="1872" y="1968"/>
                <a:ext cx="363" cy="32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CO</a:t>
                </a:r>
              </a:p>
            </p:txBody>
          </p:sp>
          <p:sp>
            <p:nvSpPr>
              <p:cNvPr id="344104" name="Line 40"/>
              <p:cNvSpPr>
                <a:spLocks noChangeShapeType="1"/>
              </p:cNvSpPr>
              <p:nvPr/>
            </p:nvSpPr>
            <p:spPr bwMode="auto">
              <a:xfrm>
                <a:off x="1248" y="768"/>
                <a:ext cx="192"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useBgFill="1">
            <p:nvSpPr>
              <p:cNvPr id="344105" name="Rectangle 41"/>
              <p:cNvSpPr>
                <a:spLocks noChangeArrowheads="1"/>
              </p:cNvSpPr>
              <p:nvPr/>
            </p:nvSpPr>
            <p:spPr bwMode="auto">
              <a:xfrm>
                <a:off x="1776" y="1070"/>
                <a:ext cx="93" cy="260"/>
              </a:xfrm>
              <a:prstGeom prst="rect">
                <a:avLst/>
              </a:prstGeom>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44106" name="Line 42"/>
              <p:cNvSpPr>
                <a:spLocks noChangeShapeType="1"/>
              </p:cNvSpPr>
              <p:nvPr/>
            </p:nvSpPr>
            <p:spPr bwMode="auto">
              <a:xfrm>
                <a:off x="1728" y="816"/>
                <a:ext cx="192"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4107" name="Text Box 43"/>
              <p:cNvSpPr txBox="1">
                <a:spLocks noChangeArrowheads="1"/>
              </p:cNvSpPr>
              <p:nvPr/>
            </p:nvSpPr>
            <p:spPr bwMode="auto">
              <a:xfrm>
                <a:off x="1584" y="528"/>
                <a:ext cx="409" cy="32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CC1</a:t>
                </a:r>
              </a:p>
            </p:txBody>
          </p:sp>
          <p:sp>
            <p:nvSpPr>
              <p:cNvPr id="344108" name="Line 44"/>
              <p:cNvSpPr>
                <a:spLocks noChangeShapeType="1"/>
              </p:cNvSpPr>
              <p:nvPr/>
            </p:nvSpPr>
            <p:spPr bwMode="auto">
              <a:xfrm>
                <a:off x="576" y="1824"/>
                <a:ext cx="0" cy="28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44109" name="Text Box 45"/>
            <p:cNvSpPr txBox="1">
              <a:spLocks noChangeArrowheads="1"/>
            </p:cNvSpPr>
            <p:nvPr/>
          </p:nvSpPr>
          <p:spPr bwMode="auto">
            <a:xfrm>
              <a:off x="1887" y="1317"/>
              <a:ext cx="296" cy="325"/>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O2</a:t>
              </a:r>
            </a:p>
          </p:txBody>
        </p:sp>
      </p:grpSp>
      <p:sp>
        <p:nvSpPr>
          <p:cNvPr id="344110" name="Text Box 46"/>
          <p:cNvSpPr txBox="1">
            <a:spLocks noChangeArrowheads="1"/>
          </p:cNvSpPr>
          <p:nvPr/>
        </p:nvSpPr>
        <p:spPr bwMode="auto">
          <a:xfrm>
            <a:off x="719668" y="2881313"/>
            <a:ext cx="5856817" cy="1123950"/>
          </a:xfrm>
          <a:prstGeom prst="rect">
            <a:avLst/>
          </a:prstGeom>
          <a:noFill/>
          <a:ln w="28575">
            <a:noFill/>
            <a:miter lim="800000"/>
            <a:headEnd/>
            <a:tailEnd/>
          </a:ln>
          <a:effectLst/>
        </p:spPr>
        <p:txBody>
          <a:bodyPr lIns="90000" tIns="46800" rIns="90000" bIns="46800">
            <a:spAutoFit/>
          </a:bodyPr>
          <a:lstStyle/>
          <a:p>
            <a:pPr>
              <a:lnSpc>
                <a:spcPct val="130000"/>
              </a:lnSpc>
            </a:pPr>
            <a:r>
              <a:rPr kumimoji="1" lang="en-US" altLang="zh-CN" sz="2600" b="1">
                <a:latin typeface="Times New Roman" pitchFamily="18" charset="0"/>
              </a:rPr>
              <a:t>b</a:t>
            </a:r>
            <a:r>
              <a:rPr kumimoji="1" lang="en-US" altLang="zh-CN" sz="2600" b="1" i="1">
                <a:latin typeface="Monotype Corsiva" pitchFamily="66" charset="0"/>
              </a:rPr>
              <a:t>. </a:t>
            </a:r>
            <a:r>
              <a:rPr kumimoji="1" lang="en-US" altLang="zh-CN" sz="2600" b="1" i="1">
                <a:solidFill>
                  <a:srgbClr val="FF0000"/>
                </a:solidFill>
                <a:latin typeface="Monotype Corsiva" pitchFamily="66" charset="0"/>
              </a:rPr>
              <a:t>v</a:t>
            </a:r>
            <a:r>
              <a:rPr kumimoji="1" lang="en-US" altLang="zh-CN" sz="2600" b="1" baseline="-25000">
                <a:solidFill>
                  <a:srgbClr val="FF0000"/>
                </a:solidFill>
                <a:latin typeface="Times New Roman" pitchFamily="18" charset="0"/>
              </a:rPr>
              <a:t>I</a:t>
            </a:r>
            <a:r>
              <a:rPr kumimoji="1" lang="en-US" altLang="zh-CN" sz="2600" b="1">
                <a:solidFill>
                  <a:srgbClr val="FF0000"/>
                </a:solidFill>
                <a:latin typeface="Times New Roman" pitchFamily="18" charset="0"/>
              </a:rPr>
              <a:t>&gt;2/3V</a:t>
            </a:r>
            <a:r>
              <a:rPr kumimoji="1" lang="en-US" altLang="zh-CN" sz="2600" b="1" baseline="-25000">
                <a:solidFill>
                  <a:srgbClr val="FF0000"/>
                </a:solidFill>
                <a:latin typeface="Times New Roman" pitchFamily="18" charset="0"/>
              </a:rPr>
              <a:t>CC</a:t>
            </a:r>
            <a:r>
              <a:rPr kumimoji="1" lang="zh-CN" altLang="en-US" sz="2600" b="1">
                <a:solidFill>
                  <a:srgbClr val="FF0000"/>
                </a:solidFill>
                <a:latin typeface="Times New Roman" pitchFamily="18" charset="0"/>
              </a:rPr>
              <a:t>时</a:t>
            </a:r>
            <a:r>
              <a:rPr kumimoji="1" lang="zh-CN" altLang="en-US" sz="2600" b="1">
                <a:latin typeface="Times New Roman" pitchFamily="18" charset="0"/>
              </a:rPr>
              <a:t>，</a:t>
            </a:r>
            <a:r>
              <a:rPr kumimoji="1" lang="en-US" altLang="zh-CN" sz="2600" b="1">
                <a:latin typeface="Times New Roman" pitchFamily="18" charset="0"/>
              </a:rPr>
              <a:t>C</a:t>
            </a:r>
            <a:r>
              <a:rPr kumimoji="1" lang="en-US" altLang="zh-CN" sz="2600" b="1" baseline="-25000">
                <a:latin typeface="Times New Roman" pitchFamily="18" charset="0"/>
              </a:rPr>
              <a:t>1</a:t>
            </a:r>
            <a:r>
              <a:rPr kumimoji="1" lang="zh-CN" altLang="en-US" sz="2600" b="1">
                <a:latin typeface="Times New Roman" pitchFamily="18" charset="0"/>
              </a:rPr>
              <a:t>输出低电平，</a:t>
            </a:r>
            <a:r>
              <a:rPr kumimoji="1" lang="en-US" altLang="zh-CN" sz="2600" b="1">
                <a:latin typeface="Times New Roman" pitchFamily="18" charset="0"/>
              </a:rPr>
              <a:t>C</a:t>
            </a:r>
            <a:r>
              <a:rPr kumimoji="1" lang="en-US" altLang="zh-CN" sz="2600" b="1" baseline="-25000">
                <a:latin typeface="Times New Roman" pitchFamily="18" charset="0"/>
              </a:rPr>
              <a:t>2</a:t>
            </a:r>
            <a:r>
              <a:rPr kumimoji="1" lang="zh-CN" altLang="en-US" sz="2600" b="1">
                <a:latin typeface="Times New Roman" pitchFamily="18" charset="0"/>
              </a:rPr>
              <a:t>输出高电平，</a:t>
            </a:r>
            <a:r>
              <a:rPr kumimoji="1" lang="en-US" altLang="zh-CN" sz="2600" b="1" i="1">
                <a:solidFill>
                  <a:srgbClr val="FF0000"/>
                </a:solidFill>
                <a:latin typeface="Monotype Corsiva" pitchFamily="66" charset="0"/>
              </a:rPr>
              <a:t>v</a:t>
            </a:r>
            <a:r>
              <a:rPr kumimoji="1" lang="en-US" altLang="zh-CN" sz="2600" b="1" baseline="-25000">
                <a:solidFill>
                  <a:srgbClr val="FF0000"/>
                </a:solidFill>
                <a:latin typeface="Times New Roman" pitchFamily="18" charset="0"/>
              </a:rPr>
              <a:t>O1</a:t>
            </a:r>
            <a:r>
              <a:rPr kumimoji="1" lang="en-US" altLang="zh-CN" sz="2600" b="1">
                <a:solidFill>
                  <a:srgbClr val="FF0000"/>
                </a:solidFill>
                <a:latin typeface="Times New Roman" pitchFamily="18" charset="0"/>
              </a:rPr>
              <a:t>=0</a:t>
            </a:r>
          </a:p>
        </p:txBody>
      </p:sp>
      <p:sp>
        <p:nvSpPr>
          <p:cNvPr id="344111" name="Rectangle 47"/>
          <p:cNvSpPr>
            <a:spLocks noChangeArrowheads="1"/>
          </p:cNvSpPr>
          <p:nvPr/>
        </p:nvSpPr>
        <p:spPr bwMode="auto">
          <a:xfrm>
            <a:off x="11279717"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aphicFrame>
        <p:nvGraphicFramePr>
          <p:cNvPr id="344112" name="Object 48"/>
          <p:cNvGraphicFramePr>
            <a:graphicFrameLocks noChangeAspect="1"/>
          </p:cNvGraphicFramePr>
          <p:nvPr/>
        </p:nvGraphicFramePr>
        <p:xfrm>
          <a:off x="6288617" y="3357564"/>
          <a:ext cx="5613400" cy="3254375"/>
        </p:xfrm>
        <a:graphic>
          <a:graphicData uri="http://schemas.openxmlformats.org/presentationml/2006/ole">
            <p:oleObj spid="_x0000_s116738" name="Photo Editor 照片" r:id="rId3" imgW="24066667" imgH="18600000" progId="MSPhotoEd.3">
              <p:embed/>
            </p:oleObj>
          </a:graphicData>
        </a:graphic>
      </p:graphicFrame>
      <p:sp>
        <p:nvSpPr>
          <p:cNvPr id="344113" name="Rectangle 49"/>
          <p:cNvSpPr>
            <a:spLocks noChangeArrowheads="1"/>
          </p:cNvSpPr>
          <p:nvPr/>
        </p:nvSpPr>
        <p:spPr bwMode="auto">
          <a:xfrm>
            <a:off x="8443385" y="4532313"/>
            <a:ext cx="329234" cy="340735"/>
          </a:xfrm>
          <a:prstGeom prst="rect">
            <a:avLst/>
          </a:prstGeom>
          <a:noFill/>
          <a:ln w="28575">
            <a:noFill/>
            <a:miter lim="800000"/>
            <a:headEnd/>
            <a:tailEnd/>
          </a:ln>
          <a:effectLst/>
        </p:spPr>
        <p:txBody>
          <a:bodyPr wrap="none" lIns="90000" tIns="46800" rIns="90000" bIns="46800">
            <a:spAutoFit/>
          </a:bodyPr>
          <a:lstStyle/>
          <a:p>
            <a:r>
              <a:rPr kumimoji="1" lang="en-US" altLang="zh-CN" sz="1600" b="1">
                <a:solidFill>
                  <a:srgbClr val="FF0000"/>
                </a:solidFill>
                <a:latin typeface="Times New Roman" pitchFamily="18" charset="0"/>
              </a:rPr>
              <a:t>R</a:t>
            </a:r>
          </a:p>
        </p:txBody>
      </p:sp>
      <p:sp>
        <p:nvSpPr>
          <p:cNvPr id="344114" name="Rectangle 50"/>
          <p:cNvSpPr>
            <a:spLocks noChangeArrowheads="1"/>
          </p:cNvSpPr>
          <p:nvPr/>
        </p:nvSpPr>
        <p:spPr bwMode="auto">
          <a:xfrm>
            <a:off x="8496301" y="5006976"/>
            <a:ext cx="309998"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S</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4069"/>
                                        </p:tgtEl>
                                        <p:attrNameLst>
                                          <p:attrName>style.visibility</p:attrName>
                                        </p:attrNameLst>
                                      </p:cBhvr>
                                      <p:to>
                                        <p:strVal val="visible"/>
                                      </p:to>
                                    </p:set>
                                    <p:anim calcmode="lin" valueType="num">
                                      <p:cBhvr additive="base">
                                        <p:cTn id="7" dur="500" fill="hold"/>
                                        <p:tgtEl>
                                          <p:spTgt spid="344069"/>
                                        </p:tgtEl>
                                        <p:attrNameLst>
                                          <p:attrName>ppt_x</p:attrName>
                                        </p:attrNameLst>
                                      </p:cBhvr>
                                      <p:tavLst>
                                        <p:tav tm="0">
                                          <p:val>
                                            <p:strVal val="0-#ppt_w/2"/>
                                          </p:val>
                                        </p:tav>
                                        <p:tav tm="100000">
                                          <p:val>
                                            <p:strVal val="#ppt_x"/>
                                          </p:val>
                                        </p:tav>
                                      </p:tavLst>
                                    </p:anim>
                                    <p:anim calcmode="lin" valueType="num">
                                      <p:cBhvr additive="base">
                                        <p:cTn id="8" dur="500" fill="hold"/>
                                        <p:tgtEl>
                                          <p:spTgt spid="34406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44067"/>
                                        </p:tgtEl>
                                        <p:attrNameLst>
                                          <p:attrName>style.visibility</p:attrName>
                                        </p:attrNameLst>
                                      </p:cBhvr>
                                      <p:to>
                                        <p:strVal val="visible"/>
                                      </p:to>
                                    </p:set>
                                    <p:animEffect transition="in" filter="wipe(left)">
                                      <p:cBhvr>
                                        <p:cTn id="18" dur="500"/>
                                        <p:tgtEl>
                                          <p:spTgt spid="34406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44110"/>
                                        </p:tgtEl>
                                        <p:attrNameLst>
                                          <p:attrName>style.visibility</p:attrName>
                                        </p:attrNameLst>
                                      </p:cBhvr>
                                      <p:to>
                                        <p:strVal val="visible"/>
                                      </p:to>
                                    </p:set>
                                    <p:animEffect transition="in" filter="wipe(left)">
                                      <p:cBhvr>
                                        <p:cTn id="23" dur="500"/>
                                        <p:tgtEl>
                                          <p:spTgt spid="3441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44068"/>
                                        </p:tgtEl>
                                        <p:attrNameLst>
                                          <p:attrName>style.visibility</p:attrName>
                                        </p:attrNameLst>
                                      </p:cBhvr>
                                      <p:to>
                                        <p:strVal val="visible"/>
                                      </p:to>
                                    </p:set>
                                    <p:animEffect transition="in" filter="wipe(left)">
                                      <p:cBhvr>
                                        <p:cTn id="28" dur="500"/>
                                        <p:tgtEl>
                                          <p:spTgt spid="344068"/>
                                        </p:tgtEl>
                                      </p:cBhvr>
                                    </p:animEffect>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344111"/>
                                        </p:tgtEl>
                                        <p:attrNameLst>
                                          <p:attrName>style.visibility</p:attrName>
                                        </p:attrNameLst>
                                      </p:cBhvr>
                                      <p:to>
                                        <p:strVal val="visible"/>
                                      </p:to>
                                    </p:set>
                                    <p:anim calcmode="lin" valueType="num">
                                      <p:cBhvr additive="base">
                                        <p:cTn id="32" dur="500" fill="hold"/>
                                        <p:tgtEl>
                                          <p:spTgt spid="344111"/>
                                        </p:tgtEl>
                                        <p:attrNameLst>
                                          <p:attrName>ppt_x</p:attrName>
                                        </p:attrNameLst>
                                      </p:cBhvr>
                                      <p:tavLst>
                                        <p:tav tm="0">
                                          <p:val>
                                            <p:strVal val="#ppt_x"/>
                                          </p:val>
                                        </p:tav>
                                        <p:tav tm="100000">
                                          <p:val>
                                            <p:strVal val="#ppt_x"/>
                                          </p:val>
                                        </p:tav>
                                      </p:tavLst>
                                    </p:anim>
                                    <p:anim calcmode="lin" valueType="num">
                                      <p:cBhvr additive="base">
                                        <p:cTn id="33" dur="500" fill="hold"/>
                                        <p:tgtEl>
                                          <p:spTgt spid="344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7" grpId="0" autoUpdateAnimBg="0"/>
      <p:bldP spid="344068" grpId="0" autoUpdateAnimBg="0"/>
      <p:bldP spid="344069" grpId="0" autoUpdateAnimBg="0"/>
      <p:bldP spid="344110" grpId="0" autoUpdateAnimBg="0"/>
      <p:bldP spid="344111"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灯片编号占位符 2"/>
          <p:cNvSpPr>
            <a:spLocks noGrp="1"/>
          </p:cNvSpPr>
          <p:nvPr>
            <p:ph type="sldNum" sz="quarter" idx="11"/>
          </p:nvPr>
        </p:nvSpPr>
        <p:spPr/>
        <p:txBody>
          <a:bodyPr/>
          <a:lstStyle/>
          <a:p>
            <a:fld id="{F5C8AFFD-A3E9-4DEA-B795-B3C86BA04C6F}" type="slidenum">
              <a:rPr lang="en-US" altLang="zh-CN"/>
              <a:pPr/>
              <a:t>74</a:t>
            </a:fld>
            <a:endParaRPr lang="en-US" altLang="zh-CN"/>
          </a:p>
        </p:txBody>
      </p:sp>
      <p:sp>
        <p:nvSpPr>
          <p:cNvPr id="345090" name="Text Box 2"/>
          <p:cNvSpPr txBox="1">
            <a:spLocks noChangeArrowheads="1"/>
          </p:cNvSpPr>
          <p:nvPr/>
        </p:nvSpPr>
        <p:spPr bwMode="auto">
          <a:xfrm>
            <a:off x="527051" y="1365250"/>
            <a:ext cx="5281083" cy="2088906"/>
          </a:xfrm>
          <a:prstGeom prst="rect">
            <a:avLst/>
          </a:prstGeom>
          <a:noFill/>
          <a:ln w="28575">
            <a:noFill/>
            <a:miter lim="800000"/>
            <a:headEnd/>
            <a:tailEnd/>
          </a:ln>
          <a:effectLst/>
        </p:spPr>
        <p:txBody>
          <a:bodyPr lIns="90000" tIns="46800" rIns="90000" bIns="46800">
            <a:spAutoFit/>
          </a:bodyPr>
          <a:lstStyle/>
          <a:p>
            <a:pPr>
              <a:lnSpc>
                <a:spcPct val="120000"/>
              </a:lnSpc>
              <a:spcBef>
                <a:spcPct val="20000"/>
              </a:spcBef>
            </a:pPr>
            <a:r>
              <a:rPr kumimoji="1" lang="zh-CN" altLang="en-US" sz="2400" b="1">
                <a:latin typeface="Times New Roman" pitchFamily="18" charset="0"/>
              </a:rPr>
              <a:t>如果</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从小变大，</a:t>
            </a:r>
          </a:p>
          <a:p>
            <a:pPr>
              <a:lnSpc>
                <a:spcPct val="120000"/>
              </a:lnSpc>
              <a:spcBef>
                <a:spcPct val="20000"/>
              </a:spcBef>
            </a:pPr>
            <a:r>
              <a:rPr kumimoji="1" lang="en-US" altLang="zh-CN" sz="2400" b="1">
                <a:solidFill>
                  <a:srgbClr val="0033CC"/>
                </a:solidFill>
                <a:latin typeface="Monotype Corsiva" pitchFamily="66" charset="0"/>
              </a:rPr>
              <a:t>v</a:t>
            </a:r>
            <a:r>
              <a:rPr kumimoji="1" lang="en-US" altLang="zh-CN" sz="2400" b="1" baseline="-25000">
                <a:solidFill>
                  <a:srgbClr val="0033CC"/>
                </a:solidFill>
                <a:latin typeface="Times New Roman" pitchFamily="18" charset="0"/>
              </a:rPr>
              <a:t>I</a:t>
            </a:r>
            <a:r>
              <a:rPr kumimoji="1" lang="en-US" altLang="zh-CN" sz="2400" b="1">
                <a:solidFill>
                  <a:srgbClr val="0033CC"/>
                </a:solidFill>
                <a:latin typeface="Times New Roman" pitchFamily="18" charset="0"/>
              </a:rPr>
              <a:t>&lt;1/3V</a:t>
            </a:r>
            <a:r>
              <a:rPr kumimoji="1" lang="en-US" altLang="zh-CN" sz="2400" b="1" baseline="-25000">
                <a:solidFill>
                  <a:srgbClr val="0033CC"/>
                </a:solidFill>
                <a:latin typeface="Times New Roman" pitchFamily="18" charset="0"/>
              </a:rPr>
              <a:t>CC</a:t>
            </a:r>
            <a:r>
              <a:rPr kumimoji="1" lang="en-US" altLang="zh-CN" sz="2400" b="1">
                <a:solidFill>
                  <a:srgbClr val="0033CC"/>
                </a:solidFill>
                <a:latin typeface="Times New Roman" pitchFamily="18" charset="0"/>
                <a:sym typeface="Wingdings" pitchFamily="2" charset="2"/>
              </a:rPr>
              <a:t></a:t>
            </a:r>
            <a:r>
              <a:rPr kumimoji="1" lang="en-US" altLang="zh-CN" sz="2400" b="1" i="1">
                <a:solidFill>
                  <a:srgbClr val="0033CC"/>
                </a:solidFill>
                <a:latin typeface="Monotype Corsiva" pitchFamily="66" charset="0"/>
                <a:sym typeface="Wingdings" pitchFamily="2" charset="2"/>
              </a:rPr>
              <a:t>v</a:t>
            </a:r>
            <a:r>
              <a:rPr kumimoji="1" lang="en-US" altLang="zh-CN" sz="2400" b="1" baseline="-25000">
                <a:solidFill>
                  <a:srgbClr val="0033CC"/>
                </a:solidFill>
                <a:latin typeface="Times New Roman" pitchFamily="18" charset="0"/>
                <a:sym typeface="Wingdings" pitchFamily="2" charset="2"/>
              </a:rPr>
              <a:t>O1</a:t>
            </a:r>
            <a:r>
              <a:rPr kumimoji="1" lang="en-US" altLang="zh-CN" sz="2400" b="1">
                <a:solidFill>
                  <a:srgbClr val="0033CC"/>
                </a:solidFill>
                <a:latin typeface="Times New Roman" pitchFamily="18" charset="0"/>
                <a:sym typeface="Wingdings" pitchFamily="2" charset="2"/>
              </a:rPr>
              <a:t>=1</a:t>
            </a:r>
          </a:p>
          <a:p>
            <a:pPr>
              <a:lnSpc>
                <a:spcPct val="120000"/>
              </a:lnSpc>
              <a:spcBef>
                <a:spcPct val="20000"/>
              </a:spcBef>
            </a:pPr>
            <a:r>
              <a:rPr kumimoji="1" lang="en-US" altLang="zh-CN" sz="2400" b="1">
                <a:latin typeface="Times New Roman" pitchFamily="18" charset="0"/>
              </a:rPr>
              <a:t>1/3V</a:t>
            </a:r>
            <a:r>
              <a:rPr kumimoji="1" lang="en-US" altLang="zh-CN" sz="2400" b="1" baseline="-25000">
                <a:latin typeface="Times New Roman" pitchFamily="18" charset="0"/>
              </a:rPr>
              <a:t>CC</a:t>
            </a:r>
            <a:r>
              <a:rPr kumimoji="1" lang="en-US" altLang="zh-CN" sz="2400" b="1" i="1">
                <a:latin typeface="Times New Roman" pitchFamily="18" charset="0"/>
              </a:rPr>
              <a:t> &lt;</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&lt;2/3V</a:t>
            </a:r>
            <a:r>
              <a:rPr kumimoji="1" lang="en-US" altLang="zh-CN" sz="2400" b="1" baseline="-25000">
                <a:latin typeface="Times New Roman" pitchFamily="18" charset="0"/>
              </a:rPr>
              <a:t>CC</a:t>
            </a:r>
            <a:r>
              <a:rPr kumimoji="1" lang="en-US" altLang="zh-CN" sz="2400" b="1">
                <a:latin typeface="Times New Roman" pitchFamily="18" charset="0"/>
                <a:sym typeface="Wingdings" pitchFamily="2" charset="2"/>
              </a:rPr>
              <a:t></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O1</a:t>
            </a:r>
            <a:r>
              <a:rPr kumimoji="1" lang="en-US" altLang="zh-CN" sz="2400" b="1">
                <a:latin typeface="Times New Roman" pitchFamily="18" charset="0"/>
                <a:sym typeface="Wingdings" pitchFamily="2" charset="2"/>
              </a:rPr>
              <a:t>=1</a:t>
            </a:r>
          </a:p>
          <a:p>
            <a:pPr>
              <a:lnSpc>
                <a:spcPct val="120000"/>
              </a:lnSpc>
              <a:spcBef>
                <a:spcPct val="20000"/>
              </a:spcBef>
            </a:pPr>
            <a:r>
              <a:rPr kumimoji="1" lang="en-US" altLang="zh-CN" sz="2400" b="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&gt;2/3V</a:t>
            </a:r>
            <a:r>
              <a:rPr kumimoji="1" lang="en-US" altLang="zh-CN" sz="2400" b="1" baseline="-25000">
                <a:latin typeface="Times New Roman" pitchFamily="18" charset="0"/>
              </a:rPr>
              <a:t>CC</a:t>
            </a:r>
            <a:r>
              <a:rPr kumimoji="1" lang="en-US" altLang="zh-CN" sz="2400" b="1">
                <a:latin typeface="Times New Roman" pitchFamily="18" charset="0"/>
                <a:sym typeface="Wingdings" pitchFamily="2" charset="2"/>
              </a:rPr>
              <a:t></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O1</a:t>
            </a:r>
            <a:r>
              <a:rPr kumimoji="1" lang="en-US" altLang="zh-CN" sz="2400" b="1">
                <a:latin typeface="Times New Roman" pitchFamily="18" charset="0"/>
                <a:sym typeface="Wingdings" pitchFamily="2" charset="2"/>
              </a:rPr>
              <a:t>=0</a:t>
            </a:r>
            <a:endParaRPr kumimoji="1" lang="en-US" altLang="zh-CN" sz="2400" b="1">
              <a:latin typeface="Times New Roman" pitchFamily="18" charset="0"/>
            </a:endParaRPr>
          </a:p>
        </p:txBody>
      </p:sp>
      <p:sp>
        <p:nvSpPr>
          <p:cNvPr id="345091" name="Text Box 3"/>
          <p:cNvSpPr txBox="1">
            <a:spLocks noChangeArrowheads="1"/>
          </p:cNvSpPr>
          <p:nvPr/>
        </p:nvSpPr>
        <p:spPr bwMode="auto">
          <a:xfrm>
            <a:off x="431800" y="3959226"/>
            <a:ext cx="5080000" cy="2015040"/>
          </a:xfrm>
          <a:prstGeom prst="rect">
            <a:avLst/>
          </a:prstGeom>
          <a:noFill/>
          <a:ln w="28575">
            <a:noFill/>
            <a:miter lim="800000"/>
            <a:headEnd/>
            <a:tailEnd/>
          </a:ln>
          <a:effectLst/>
        </p:spPr>
        <p:txBody>
          <a:bodyPr lIns="90000" tIns="46800" rIns="90000" bIns="46800">
            <a:spAutoFit/>
          </a:bodyPr>
          <a:lstStyle/>
          <a:p>
            <a:pPr>
              <a:lnSpc>
                <a:spcPct val="120000"/>
              </a:lnSpc>
              <a:spcBef>
                <a:spcPct val="20000"/>
              </a:spcBef>
            </a:pPr>
            <a:r>
              <a:rPr kumimoji="1" lang="zh-CN" altLang="en-US" sz="2400" b="1">
                <a:latin typeface="Times New Roman" pitchFamily="18" charset="0"/>
              </a:rPr>
              <a:t>如果</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zh-CN" altLang="en-US" sz="2400" b="1">
                <a:latin typeface="Times New Roman" pitchFamily="18" charset="0"/>
              </a:rPr>
              <a:t>从大变小，</a:t>
            </a:r>
          </a:p>
          <a:p>
            <a:pPr>
              <a:lnSpc>
                <a:spcPct val="120000"/>
              </a:lnSpc>
              <a:spcBef>
                <a:spcPct val="20000"/>
              </a:spcBef>
            </a:pPr>
            <a:r>
              <a:rPr kumimoji="1" lang="en-US" altLang="zh-CN" sz="2400" b="1">
                <a:solidFill>
                  <a:srgbClr val="0033CC"/>
                </a:solidFill>
                <a:latin typeface="Monotype Corsiva" pitchFamily="66" charset="0"/>
              </a:rPr>
              <a:t>v</a:t>
            </a:r>
            <a:r>
              <a:rPr kumimoji="1" lang="en-US" altLang="zh-CN" sz="2400" b="1" baseline="-25000">
                <a:solidFill>
                  <a:srgbClr val="0033CC"/>
                </a:solidFill>
                <a:latin typeface="Times New Roman" pitchFamily="18" charset="0"/>
              </a:rPr>
              <a:t>I</a:t>
            </a:r>
            <a:r>
              <a:rPr kumimoji="1" lang="en-US" altLang="zh-CN" sz="2400" b="1">
                <a:solidFill>
                  <a:srgbClr val="0033CC"/>
                </a:solidFill>
                <a:latin typeface="Times New Roman" pitchFamily="18" charset="0"/>
              </a:rPr>
              <a:t>&gt;2/3V</a:t>
            </a:r>
            <a:r>
              <a:rPr kumimoji="1" lang="en-US" altLang="zh-CN" sz="2400" b="1" baseline="-25000">
                <a:solidFill>
                  <a:srgbClr val="0033CC"/>
                </a:solidFill>
                <a:latin typeface="Times New Roman" pitchFamily="18" charset="0"/>
              </a:rPr>
              <a:t>CC</a:t>
            </a:r>
            <a:r>
              <a:rPr kumimoji="1" lang="en-US" altLang="zh-CN" sz="2400" b="1">
                <a:solidFill>
                  <a:srgbClr val="0033CC"/>
                </a:solidFill>
                <a:latin typeface="Times New Roman" pitchFamily="18" charset="0"/>
                <a:sym typeface="Wingdings" pitchFamily="2" charset="2"/>
              </a:rPr>
              <a:t></a:t>
            </a:r>
            <a:r>
              <a:rPr kumimoji="1" lang="en-US" altLang="zh-CN" sz="2400" b="1" i="1">
                <a:solidFill>
                  <a:srgbClr val="0033CC"/>
                </a:solidFill>
                <a:latin typeface="Monotype Corsiva" pitchFamily="66" charset="0"/>
                <a:sym typeface="Wingdings" pitchFamily="2" charset="2"/>
              </a:rPr>
              <a:t>v</a:t>
            </a:r>
            <a:r>
              <a:rPr kumimoji="1" lang="en-US" altLang="zh-CN" sz="2400" b="1" baseline="-25000">
                <a:solidFill>
                  <a:srgbClr val="0033CC"/>
                </a:solidFill>
                <a:latin typeface="Times New Roman" pitchFamily="18" charset="0"/>
                <a:sym typeface="Wingdings" pitchFamily="2" charset="2"/>
              </a:rPr>
              <a:t>O1</a:t>
            </a:r>
            <a:r>
              <a:rPr kumimoji="1" lang="en-US" altLang="zh-CN" sz="2400" b="1">
                <a:solidFill>
                  <a:srgbClr val="0033CC"/>
                </a:solidFill>
                <a:latin typeface="Times New Roman" pitchFamily="18" charset="0"/>
                <a:sym typeface="Wingdings" pitchFamily="2" charset="2"/>
              </a:rPr>
              <a:t>=0</a:t>
            </a:r>
          </a:p>
          <a:p>
            <a:pPr>
              <a:lnSpc>
                <a:spcPct val="120000"/>
              </a:lnSpc>
              <a:spcBef>
                <a:spcPct val="20000"/>
              </a:spcBef>
            </a:pPr>
            <a:r>
              <a:rPr kumimoji="1" lang="en-US" altLang="zh-CN" sz="2400" b="1">
                <a:latin typeface="Times New Roman" pitchFamily="18" charset="0"/>
              </a:rPr>
              <a:t>1/3V</a:t>
            </a:r>
            <a:r>
              <a:rPr kumimoji="1" lang="en-US" altLang="zh-CN" sz="2400" b="1" baseline="-25000">
                <a:latin typeface="Times New Roman" pitchFamily="18" charset="0"/>
              </a:rPr>
              <a:t>CC</a:t>
            </a:r>
            <a:r>
              <a:rPr kumimoji="1" lang="en-US" altLang="zh-CN" sz="2400" b="1" i="1">
                <a:latin typeface="Times New Roman" pitchFamily="18" charset="0"/>
              </a:rPr>
              <a:t>&lt;</a:t>
            </a:r>
            <a:r>
              <a:rPr kumimoji="1" lang="en-US" altLang="zh-CN" sz="2400" b="1" i="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&lt;2/3V</a:t>
            </a:r>
            <a:r>
              <a:rPr kumimoji="1" lang="en-US" altLang="zh-CN" sz="2400" b="1" baseline="-25000">
                <a:latin typeface="Times New Roman" pitchFamily="18" charset="0"/>
              </a:rPr>
              <a:t>CC</a:t>
            </a:r>
            <a:r>
              <a:rPr kumimoji="1" lang="en-US" altLang="zh-CN" sz="2400" b="1">
                <a:latin typeface="Times New Roman" pitchFamily="18" charset="0"/>
                <a:sym typeface="Wingdings" pitchFamily="2" charset="2"/>
              </a:rPr>
              <a:t></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O1</a:t>
            </a:r>
            <a:r>
              <a:rPr kumimoji="1" lang="en-US" altLang="zh-CN" sz="2400" b="1">
                <a:latin typeface="Times New Roman" pitchFamily="18" charset="0"/>
                <a:sym typeface="Wingdings" pitchFamily="2" charset="2"/>
              </a:rPr>
              <a:t>=0</a:t>
            </a:r>
            <a:r>
              <a:rPr kumimoji="1" lang="en-US" altLang="zh-CN" sz="2400" b="1">
                <a:latin typeface="Times New Roman" pitchFamily="18" charset="0"/>
              </a:rPr>
              <a:t> </a:t>
            </a:r>
            <a:r>
              <a:rPr kumimoji="1" lang="en-US" altLang="zh-CN" sz="2400" b="1">
                <a:latin typeface="Monotype Corsiva" pitchFamily="66" charset="0"/>
              </a:rPr>
              <a:t>v</a:t>
            </a:r>
            <a:r>
              <a:rPr kumimoji="1" lang="en-US" altLang="zh-CN" sz="2400" b="1" baseline="-25000">
                <a:latin typeface="Times New Roman" pitchFamily="18" charset="0"/>
              </a:rPr>
              <a:t>I</a:t>
            </a:r>
            <a:r>
              <a:rPr kumimoji="1" lang="en-US" altLang="zh-CN" sz="2400" b="1">
                <a:latin typeface="Times New Roman" pitchFamily="18" charset="0"/>
              </a:rPr>
              <a:t>&lt;1/3V</a:t>
            </a:r>
            <a:r>
              <a:rPr kumimoji="1" lang="en-US" altLang="zh-CN" sz="2400" b="1" baseline="-25000">
                <a:latin typeface="Times New Roman" pitchFamily="18" charset="0"/>
              </a:rPr>
              <a:t>CC</a:t>
            </a:r>
            <a:r>
              <a:rPr kumimoji="1" lang="en-US" altLang="zh-CN" sz="2400" b="1">
                <a:latin typeface="Times New Roman" pitchFamily="18" charset="0"/>
                <a:sym typeface="Wingdings" pitchFamily="2" charset="2"/>
              </a:rPr>
              <a:t></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O1</a:t>
            </a:r>
            <a:r>
              <a:rPr kumimoji="1" lang="en-US" altLang="zh-CN" sz="2400" b="1">
                <a:latin typeface="Times New Roman" pitchFamily="18" charset="0"/>
                <a:sym typeface="Wingdings" pitchFamily="2" charset="2"/>
              </a:rPr>
              <a:t>=1</a:t>
            </a:r>
          </a:p>
        </p:txBody>
      </p:sp>
      <p:sp>
        <p:nvSpPr>
          <p:cNvPr id="345092" name="Text Box 4"/>
          <p:cNvSpPr txBox="1">
            <a:spLocks noChangeArrowheads="1"/>
          </p:cNvSpPr>
          <p:nvPr/>
        </p:nvSpPr>
        <p:spPr bwMode="auto">
          <a:xfrm>
            <a:off x="575733" y="708025"/>
            <a:ext cx="6096000"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800000"/>
                </a:solidFill>
                <a:latin typeface="Times New Roman" pitchFamily="18" charset="0"/>
              </a:rPr>
              <a:t>设</a:t>
            </a:r>
            <a:r>
              <a:rPr kumimoji="1" lang="en-US" altLang="zh-CN" sz="2600" b="1" i="1">
                <a:solidFill>
                  <a:srgbClr val="800000"/>
                </a:solidFill>
                <a:latin typeface="Monotype Corsiva" pitchFamily="66" charset="0"/>
              </a:rPr>
              <a:t>v</a:t>
            </a:r>
            <a:r>
              <a:rPr kumimoji="1" lang="en-US" altLang="zh-CN" sz="2600" b="1" baseline="-25000">
                <a:solidFill>
                  <a:srgbClr val="800000"/>
                </a:solidFill>
                <a:latin typeface="Times New Roman" pitchFamily="18" charset="0"/>
              </a:rPr>
              <a:t>I</a:t>
            </a:r>
            <a:r>
              <a:rPr kumimoji="1" lang="zh-CN" altLang="en-US" sz="2600" b="1">
                <a:solidFill>
                  <a:srgbClr val="800000"/>
                </a:solidFill>
                <a:latin typeface="Times New Roman" pitchFamily="18" charset="0"/>
              </a:rPr>
              <a:t>输入为三角波</a:t>
            </a:r>
          </a:p>
        </p:txBody>
      </p:sp>
      <p:sp>
        <p:nvSpPr>
          <p:cNvPr id="345093" name="Rectangle 5"/>
          <p:cNvSpPr>
            <a:spLocks noChangeArrowheads="1"/>
          </p:cNvSpPr>
          <p:nvPr/>
        </p:nvSpPr>
        <p:spPr bwMode="auto">
          <a:xfrm>
            <a:off x="10608734" y="64912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graphicFrame>
        <p:nvGraphicFramePr>
          <p:cNvPr id="345094" name="Object 6"/>
          <p:cNvGraphicFramePr>
            <a:graphicFrameLocks noChangeAspect="1"/>
          </p:cNvGraphicFramePr>
          <p:nvPr/>
        </p:nvGraphicFramePr>
        <p:xfrm>
          <a:off x="5998633" y="2924176"/>
          <a:ext cx="5954184" cy="3451225"/>
        </p:xfrm>
        <a:graphic>
          <a:graphicData uri="http://schemas.openxmlformats.org/presentationml/2006/ole">
            <p:oleObj spid="_x0000_s117762" name="Photo Editor 照片" r:id="rId3" imgW="24066667" imgH="18600000" progId="MSPhotoEd.3">
              <p:embed/>
            </p:oleObj>
          </a:graphicData>
        </a:graphic>
      </p:graphicFrame>
      <p:grpSp>
        <p:nvGrpSpPr>
          <p:cNvPr id="2" name="Group 7"/>
          <p:cNvGrpSpPr>
            <a:grpSpLocks/>
          </p:cNvGrpSpPr>
          <p:nvPr/>
        </p:nvGrpSpPr>
        <p:grpSpPr bwMode="auto">
          <a:xfrm>
            <a:off x="5903385" y="1"/>
            <a:ext cx="4116334" cy="2881313"/>
            <a:chOff x="96" y="576"/>
            <a:chExt cx="2100" cy="2016"/>
          </a:xfrm>
        </p:grpSpPr>
        <p:grpSp>
          <p:nvGrpSpPr>
            <p:cNvPr id="3" name="Group 8"/>
            <p:cNvGrpSpPr>
              <a:grpSpLocks/>
            </p:cNvGrpSpPr>
            <p:nvPr/>
          </p:nvGrpSpPr>
          <p:grpSpPr bwMode="auto">
            <a:xfrm>
              <a:off x="96" y="576"/>
              <a:ext cx="2100" cy="2016"/>
              <a:chOff x="135" y="528"/>
              <a:chExt cx="2100" cy="2016"/>
            </a:xfrm>
          </p:grpSpPr>
          <p:sp>
            <p:nvSpPr>
              <p:cNvPr id="345097" name="Rectangle 9"/>
              <p:cNvSpPr>
                <a:spLocks noChangeArrowheads="1"/>
              </p:cNvSpPr>
              <p:nvPr/>
            </p:nvSpPr>
            <p:spPr bwMode="auto">
              <a:xfrm>
                <a:off x="816" y="1200"/>
                <a:ext cx="720" cy="1104"/>
              </a:xfrm>
              <a:prstGeom prst="rect">
                <a:avLst/>
              </a:prstGeom>
              <a:noFill/>
              <a:ln w="38100">
                <a:solidFill>
                  <a:schemeClr val="tx1"/>
                </a:solidFill>
                <a:miter lim="800000"/>
                <a:headEnd/>
                <a:tailEnd/>
              </a:ln>
              <a:effectLst/>
            </p:spPr>
            <p:txBody>
              <a:bodyPr wrap="none" lIns="90000" tIns="46800" rIns="90000" bIns="46800" anchor="ctr"/>
              <a:lstStyle/>
              <a:p>
                <a:pPr algn="ctr"/>
                <a:endParaRPr kumimoji="1" lang="zh-CN" altLang="zh-CN" sz="2400" b="1">
                  <a:latin typeface="Times New Roman" pitchFamily="18" charset="0"/>
                </a:endParaRPr>
              </a:p>
            </p:txBody>
          </p:sp>
          <p:sp>
            <p:nvSpPr>
              <p:cNvPr id="345098" name="Oval 10"/>
              <p:cNvSpPr>
                <a:spLocks noChangeArrowheads="1"/>
              </p:cNvSpPr>
              <p:nvPr/>
            </p:nvSpPr>
            <p:spPr bwMode="auto">
              <a:xfrm>
                <a:off x="1296" y="969"/>
                <a:ext cx="130" cy="36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5099" name="Line 11"/>
              <p:cNvSpPr>
                <a:spLocks noChangeShapeType="1"/>
              </p:cNvSpPr>
              <p:nvPr/>
            </p:nvSpPr>
            <p:spPr bwMode="auto">
              <a:xfrm>
                <a:off x="1536" y="1824"/>
                <a:ext cx="624"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00" name="Line 12"/>
              <p:cNvSpPr>
                <a:spLocks noChangeShapeType="1"/>
              </p:cNvSpPr>
              <p:nvPr/>
            </p:nvSpPr>
            <p:spPr bwMode="auto">
              <a:xfrm>
                <a:off x="1536" y="2112"/>
                <a:ext cx="2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5101" name="Line 13"/>
              <p:cNvSpPr>
                <a:spLocks noChangeShapeType="1"/>
              </p:cNvSpPr>
              <p:nvPr/>
            </p:nvSpPr>
            <p:spPr bwMode="auto">
              <a:xfrm>
                <a:off x="1824" y="2112"/>
                <a:ext cx="0" cy="43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02" name="Line 14"/>
              <p:cNvSpPr>
                <a:spLocks noChangeShapeType="1"/>
              </p:cNvSpPr>
              <p:nvPr/>
            </p:nvSpPr>
            <p:spPr bwMode="auto">
              <a:xfrm flipV="1">
                <a:off x="1824" y="816"/>
                <a:ext cx="0" cy="72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03" name="Line 15"/>
              <p:cNvSpPr>
                <a:spLocks noChangeShapeType="1"/>
              </p:cNvSpPr>
              <p:nvPr/>
            </p:nvSpPr>
            <p:spPr bwMode="auto">
              <a:xfrm>
                <a:off x="1008" y="864"/>
                <a:ext cx="336"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04" name="Line 16"/>
              <p:cNvSpPr>
                <a:spLocks noChangeShapeType="1"/>
              </p:cNvSpPr>
              <p:nvPr/>
            </p:nvSpPr>
            <p:spPr bwMode="auto">
              <a:xfrm>
                <a:off x="1008" y="864"/>
                <a:ext cx="0" cy="33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5105" name="Line 17"/>
              <p:cNvSpPr>
                <a:spLocks noChangeShapeType="1"/>
              </p:cNvSpPr>
              <p:nvPr/>
            </p:nvSpPr>
            <p:spPr bwMode="auto">
              <a:xfrm>
                <a:off x="1344" y="768"/>
                <a:ext cx="0" cy="336"/>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06" name="Line 18"/>
              <p:cNvSpPr>
                <a:spLocks noChangeShapeType="1"/>
              </p:cNvSpPr>
              <p:nvPr/>
            </p:nvSpPr>
            <p:spPr bwMode="auto">
              <a:xfrm>
                <a:off x="1536" y="1536"/>
                <a:ext cx="624"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07" name="Line 19"/>
              <p:cNvSpPr>
                <a:spLocks noChangeShapeType="1"/>
              </p:cNvSpPr>
              <p:nvPr/>
            </p:nvSpPr>
            <p:spPr bwMode="auto">
              <a:xfrm>
                <a:off x="576" y="1824"/>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5108" name="Line 20"/>
              <p:cNvSpPr>
                <a:spLocks noChangeShapeType="1"/>
              </p:cNvSpPr>
              <p:nvPr/>
            </p:nvSpPr>
            <p:spPr bwMode="auto">
              <a:xfrm>
                <a:off x="240" y="2112"/>
                <a:ext cx="576"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09" name="Oval 21"/>
              <p:cNvSpPr>
                <a:spLocks noChangeArrowheads="1"/>
              </p:cNvSpPr>
              <p:nvPr/>
            </p:nvSpPr>
            <p:spPr bwMode="auto">
              <a:xfrm>
                <a:off x="1800" y="1353"/>
                <a:ext cx="130" cy="366"/>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5110" name="Oval 22"/>
              <p:cNvSpPr>
                <a:spLocks noChangeArrowheads="1"/>
              </p:cNvSpPr>
              <p:nvPr/>
            </p:nvSpPr>
            <p:spPr bwMode="auto">
              <a:xfrm>
                <a:off x="552" y="1929"/>
                <a:ext cx="130" cy="366"/>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5111" name="Oval 23"/>
              <p:cNvSpPr>
                <a:spLocks noChangeArrowheads="1"/>
              </p:cNvSpPr>
              <p:nvPr/>
            </p:nvSpPr>
            <p:spPr bwMode="auto">
              <a:xfrm>
                <a:off x="1320" y="681"/>
                <a:ext cx="130" cy="366"/>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5112" name="Line 24"/>
              <p:cNvSpPr>
                <a:spLocks noChangeShapeType="1"/>
              </p:cNvSpPr>
              <p:nvPr/>
            </p:nvSpPr>
            <p:spPr bwMode="auto">
              <a:xfrm>
                <a:off x="1200" y="2304"/>
                <a:ext cx="0" cy="24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13" name="Line 25"/>
              <p:cNvSpPr>
                <a:spLocks noChangeShapeType="1"/>
              </p:cNvSpPr>
              <p:nvPr/>
            </p:nvSpPr>
            <p:spPr bwMode="auto">
              <a:xfrm>
                <a:off x="1104" y="254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5114" name="Text Box 26"/>
              <p:cNvSpPr txBox="1">
                <a:spLocks noChangeArrowheads="1"/>
              </p:cNvSpPr>
              <p:nvPr/>
            </p:nvSpPr>
            <p:spPr bwMode="auto">
              <a:xfrm>
                <a:off x="135" y="1869"/>
                <a:ext cx="203" cy="325"/>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45115" name="Text Box 27"/>
              <p:cNvSpPr txBox="1">
                <a:spLocks noChangeArrowheads="1"/>
              </p:cNvSpPr>
              <p:nvPr/>
            </p:nvSpPr>
            <p:spPr bwMode="auto">
              <a:xfrm>
                <a:off x="1920" y="1555"/>
                <a:ext cx="296" cy="325"/>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45116" name="Text Box 28"/>
              <p:cNvSpPr txBox="1">
                <a:spLocks noChangeArrowheads="1"/>
              </p:cNvSpPr>
              <p:nvPr/>
            </p:nvSpPr>
            <p:spPr bwMode="auto">
              <a:xfrm>
                <a:off x="1152" y="528"/>
                <a:ext cx="314" cy="281"/>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V</a:t>
                </a:r>
                <a:r>
                  <a:rPr kumimoji="1" lang="en-US" altLang="zh-CN" sz="2000" b="1" baseline="-25000">
                    <a:latin typeface="Times New Roman" pitchFamily="18" charset="0"/>
                  </a:rPr>
                  <a:t>CC</a:t>
                </a:r>
              </a:p>
            </p:txBody>
          </p:sp>
          <p:sp>
            <p:nvSpPr>
              <p:cNvPr id="345117" name="Text Box 29"/>
              <p:cNvSpPr txBox="1">
                <a:spLocks noChangeArrowheads="1"/>
              </p:cNvSpPr>
              <p:nvPr/>
            </p:nvSpPr>
            <p:spPr bwMode="auto">
              <a:xfrm>
                <a:off x="1095" y="2042"/>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45118" name="Text Box 30"/>
              <p:cNvSpPr txBox="1">
                <a:spLocks noChangeArrowheads="1"/>
              </p:cNvSpPr>
              <p:nvPr/>
            </p:nvSpPr>
            <p:spPr bwMode="auto">
              <a:xfrm>
                <a:off x="807" y="1946"/>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2</a:t>
                </a:r>
              </a:p>
            </p:txBody>
          </p:sp>
          <p:sp>
            <p:nvSpPr>
              <p:cNvPr id="345119" name="Text Box 31"/>
              <p:cNvSpPr txBox="1">
                <a:spLocks noChangeArrowheads="1"/>
              </p:cNvSpPr>
              <p:nvPr/>
            </p:nvSpPr>
            <p:spPr bwMode="auto">
              <a:xfrm>
                <a:off x="1335" y="1658"/>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3</a:t>
                </a:r>
              </a:p>
            </p:txBody>
          </p:sp>
          <p:sp>
            <p:nvSpPr>
              <p:cNvPr id="345120" name="Text Box 32"/>
              <p:cNvSpPr txBox="1">
                <a:spLocks noChangeArrowheads="1"/>
              </p:cNvSpPr>
              <p:nvPr/>
            </p:nvSpPr>
            <p:spPr bwMode="auto">
              <a:xfrm>
                <a:off x="1248" y="1152"/>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4</a:t>
                </a:r>
              </a:p>
            </p:txBody>
          </p:sp>
          <p:sp>
            <p:nvSpPr>
              <p:cNvPr id="345121" name="Text Box 33"/>
              <p:cNvSpPr txBox="1">
                <a:spLocks noChangeArrowheads="1"/>
              </p:cNvSpPr>
              <p:nvPr/>
            </p:nvSpPr>
            <p:spPr bwMode="auto">
              <a:xfrm>
                <a:off x="951" y="1178"/>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8</a:t>
                </a:r>
              </a:p>
            </p:txBody>
          </p:sp>
          <p:sp>
            <p:nvSpPr>
              <p:cNvPr id="345122" name="Text Box 34"/>
              <p:cNvSpPr txBox="1">
                <a:spLocks noChangeArrowheads="1"/>
              </p:cNvSpPr>
              <p:nvPr/>
            </p:nvSpPr>
            <p:spPr bwMode="auto">
              <a:xfrm>
                <a:off x="1326" y="1392"/>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7</a:t>
                </a:r>
              </a:p>
            </p:txBody>
          </p:sp>
          <p:sp>
            <p:nvSpPr>
              <p:cNvPr id="345123" name="Text Box 35"/>
              <p:cNvSpPr txBox="1">
                <a:spLocks noChangeArrowheads="1"/>
              </p:cNvSpPr>
              <p:nvPr/>
            </p:nvSpPr>
            <p:spPr bwMode="auto">
              <a:xfrm>
                <a:off x="807" y="1658"/>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6</a:t>
                </a:r>
              </a:p>
            </p:txBody>
          </p:sp>
          <p:sp>
            <p:nvSpPr>
              <p:cNvPr id="345124" name="Text Box 36"/>
              <p:cNvSpPr txBox="1">
                <a:spLocks noChangeArrowheads="1"/>
              </p:cNvSpPr>
              <p:nvPr/>
            </p:nvSpPr>
            <p:spPr bwMode="auto">
              <a:xfrm>
                <a:off x="1335" y="1946"/>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5</a:t>
                </a:r>
              </a:p>
            </p:txBody>
          </p:sp>
          <p:sp>
            <p:nvSpPr>
              <p:cNvPr id="345125" name="Line 37"/>
              <p:cNvSpPr>
                <a:spLocks noChangeShapeType="1"/>
              </p:cNvSpPr>
              <p:nvPr/>
            </p:nvSpPr>
            <p:spPr bwMode="auto">
              <a:xfrm>
                <a:off x="1824" y="2544"/>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5126" name="Line 38"/>
              <p:cNvSpPr>
                <a:spLocks noChangeShapeType="1"/>
              </p:cNvSpPr>
              <p:nvPr/>
            </p:nvSpPr>
            <p:spPr bwMode="auto">
              <a:xfrm>
                <a:off x="1920" y="2352"/>
                <a:ext cx="288"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27" name="Line 39"/>
              <p:cNvSpPr>
                <a:spLocks noChangeShapeType="1"/>
              </p:cNvSpPr>
              <p:nvPr/>
            </p:nvSpPr>
            <p:spPr bwMode="auto">
              <a:xfrm>
                <a:off x="2064" y="235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5128" name="Text Box 40"/>
              <p:cNvSpPr txBox="1">
                <a:spLocks noChangeArrowheads="1"/>
              </p:cNvSpPr>
              <p:nvPr/>
            </p:nvSpPr>
            <p:spPr bwMode="auto">
              <a:xfrm>
                <a:off x="1872" y="1968"/>
                <a:ext cx="363" cy="32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CO</a:t>
                </a:r>
              </a:p>
            </p:txBody>
          </p:sp>
          <p:sp>
            <p:nvSpPr>
              <p:cNvPr id="345129" name="Line 41"/>
              <p:cNvSpPr>
                <a:spLocks noChangeShapeType="1"/>
              </p:cNvSpPr>
              <p:nvPr/>
            </p:nvSpPr>
            <p:spPr bwMode="auto">
              <a:xfrm>
                <a:off x="1248" y="768"/>
                <a:ext cx="192"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useBgFill="1">
            <p:nvSpPr>
              <p:cNvPr id="345130" name="Rectangle 42"/>
              <p:cNvSpPr>
                <a:spLocks noChangeArrowheads="1"/>
              </p:cNvSpPr>
              <p:nvPr/>
            </p:nvSpPr>
            <p:spPr bwMode="auto">
              <a:xfrm>
                <a:off x="1776" y="1070"/>
                <a:ext cx="93" cy="260"/>
              </a:xfrm>
              <a:prstGeom prst="rect">
                <a:avLst/>
              </a:prstGeom>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45131" name="Line 43"/>
              <p:cNvSpPr>
                <a:spLocks noChangeShapeType="1"/>
              </p:cNvSpPr>
              <p:nvPr/>
            </p:nvSpPr>
            <p:spPr bwMode="auto">
              <a:xfrm>
                <a:off x="1728" y="816"/>
                <a:ext cx="192"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5132" name="Text Box 44"/>
              <p:cNvSpPr txBox="1">
                <a:spLocks noChangeArrowheads="1"/>
              </p:cNvSpPr>
              <p:nvPr/>
            </p:nvSpPr>
            <p:spPr bwMode="auto">
              <a:xfrm>
                <a:off x="1584" y="528"/>
                <a:ext cx="409" cy="32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CC1</a:t>
                </a:r>
              </a:p>
            </p:txBody>
          </p:sp>
          <p:sp>
            <p:nvSpPr>
              <p:cNvPr id="345133" name="Line 45"/>
              <p:cNvSpPr>
                <a:spLocks noChangeShapeType="1"/>
              </p:cNvSpPr>
              <p:nvPr/>
            </p:nvSpPr>
            <p:spPr bwMode="auto">
              <a:xfrm>
                <a:off x="576" y="1824"/>
                <a:ext cx="0" cy="28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45134" name="Text Box 46"/>
            <p:cNvSpPr txBox="1">
              <a:spLocks noChangeArrowheads="1"/>
            </p:cNvSpPr>
            <p:nvPr/>
          </p:nvSpPr>
          <p:spPr bwMode="auto">
            <a:xfrm>
              <a:off x="1887" y="1317"/>
              <a:ext cx="296" cy="325"/>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O2</a:t>
              </a:r>
            </a:p>
          </p:txBody>
        </p:sp>
      </p:grpSp>
      <p:sp>
        <p:nvSpPr>
          <p:cNvPr id="345135" name="Text Box 47"/>
          <p:cNvSpPr txBox="1">
            <a:spLocks noChangeArrowheads="1"/>
          </p:cNvSpPr>
          <p:nvPr/>
        </p:nvSpPr>
        <p:spPr bwMode="auto">
          <a:xfrm>
            <a:off x="431800" y="6308725"/>
            <a:ext cx="11040533"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a:t>
            </a:r>
            <a:r>
              <a:rPr kumimoji="1" lang="en-US" altLang="zh-CN" sz="2400" b="1">
                <a:solidFill>
                  <a:srgbClr val="0033CC"/>
                </a:solidFill>
                <a:latin typeface="Times New Roman" pitchFamily="18" charset="0"/>
              </a:rPr>
              <a:t>=2/3V</a:t>
            </a:r>
            <a:r>
              <a:rPr kumimoji="1" lang="en-US" altLang="zh-CN" sz="2400" b="1" baseline="-25000">
                <a:solidFill>
                  <a:srgbClr val="0033CC"/>
                </a:solidFill>
                <a:latin typeface="Times New Roman" pitchFamily="18" charset="0"/>
              </a:rPr>
              <a:t>CC</a:t>
            </a:r>
            <a:r>
              <a:rPr kumimoji="1" lang="en-US" altLang="zh-CN" sz="2400" b="1">
                <a:solidFill>
                  <a:srgbClr val="0033CC"/>
                </a:solidFill>
                <a:latin typeface="Times New Roman" pitchFamily="18" charset="0"/>
              </a:rPr>
              <a:t>;  V</a:t>
            </a:r>
            <a:r>
              <a:rPr kumimoji="1" lang="en-US" altLang="zh-CN" sz="2400" b="1" baseline="-25000">
                <a:solidFill>
                  <a:srgbClr val="0033CC"/>
                </a:solidFill>
                <a:latin typeface="Times New Roman" pitchFamily="18" charset="0"/>
              </a:rPr>
              <a:t>T-</a:t>
            </a:r>
            <a:r>
              <a:rPr kumimoji="1" lang="en-US" altLang="zh-CN" sz="2400" b="1">
                <a:solidFill>
                  <a:srgbClr val="0033CC"/>
                </a:solidFill>
                <a:latin typeface="Times New Roman" pitchFamily="18" charset="0"/>
              </a:rPr>
              <a:t>=1/3V</a:t>
            </a:r>
            <a:r>
              <a:rPr kumimoji="1" lang="en-US" altLang="zh-CN" sz="2400" b="1" baseline="-25000">
                <a:solidFill>
                  <a:srgbClr val="0033CC"/>
                </a:solidFill>
                <a:latin typeface="Times New Roman" pitchFamily="18" charset="0"/>
              </a:rPr>
              <a:t>CC</a:t>
            </a:r>
            <a:r>
              <a:rPr kumimoji="1" lang="en-US" altLang="zh-CN" sz="2400" b="1">
                <a:solidFill>
                  <a:srgbClr val="993300"/>
                </a:solidFill>
                <a:latin typeface="Times New Roman" pitchFamily="18" charset="0"/>
              </a:rPr>
              <a:t>——</a:t>
            </a:r>
            <a:r>
              <a:rPr kumimoji="1" lang="zh-CN" altLang="en-US" sz="2400" b="1">
                <a:solidFill>
                  <a:srgbClr val="993300"/>
                </a:solidFill>
                <a:latin typeface="Times New Roman" pitchFamily="18" charset="0"/>
              </a:rPr>
              <a:t>反相输出的施密特触发器</a:t>
            </a:r>
          </a:p>
        </p:txBody>
      </p:sp>
      <p:sp>
        <p:nvSpPr>
          <p:cNvPr id="345136" name="Rectangle 48"/>
          <p:cNvSpPr>
            <a:spLocks noChangeArrowheads="1"/>
          </p:cNvSpPr>
          <p:nvPr/>
        </p:nvSpPr>
        <p:spPr bwMode="auto">
          <a:xfrm>
            <a:off x="8303685" y="4149725"/>
            <a:ext cx="329234" cy="340735"/>
          </a:xfrm>
          <a:prstGeom prst="rect">
            <a:avLst/>
          </a:prstGeom>
          <a:noFill/>
          <a:ln w="28575">
            <a:noFill/>
            <a:miter lim="800000"/>
            <a:headEnd/>
            <a:tailEnd/>
          </a:ln>
          <a:effectLst/>
        </p:spPr>
        <p:txBody>
          <a:bodyPr wrap="none" lIns="90000" tIns="46800" rIns="90000" bIns="46800">
            <a:spAutoFit/>
          </a:bodyPr>
          <a:lstStyle/>
          <a:p>
            <a:r>
              <a:rPr kumimoji="1" lang="en-US" altLang="zh-CN" sz="1600" b="1">
                <a:solidFill>
                  <a:srgbClr val="FF0000"/>
                </a:solidFill>
                <a:latin typeface="Times New Roman" pitchFamily="18" charset="0"/>
              </a:rPr>
              <a:t>R</a:t>
            </a:r>
          </a:p>
        </p:txBody>
      </p:sp>
      <p:sp>
        <p:nvSpPr>
          <p:cNvPr id="345137" name="Rectangle 49"/>
          <p:cNvSpPr>
            <a:spLocks noChangeArrowheads="1"/>
          </p:cNvSpPr>
          <p:nvPr/>
        </p:nvSpPr>
        <p:spPr bwMode="auto">
          <a:xfrm>
            <a:off x="8356601" y="4624388"/>
            <a:ext cx="309998"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S</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5090"/>
                                        </p:tgtEl>
                                        <p:attrNameLst>
                                          <p:attrName>style.visibility</p:attrName>
                                        </p:attrNameLst>
                                      </p:cBhvr>
                                      <p:to>
                                        <p:strVal val="visible"/>
                                      </p:to>
                                    </p:set>
                                    <p:animEffect transition="in" filter="wipe(left)">
                                      <p:cBhvr>
                                        <p:cTn id="7" dur="500"/>
                                        <p:tgtEl>
                                          <p:spTgt spid="3450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5091"/>
                                        </p:tgtEl>
                                        <p:attrNameLst>
                                          <p:attrName>style.visibility</p:attrName>
                                        </p:attrNameLst>
                                      </p:cBhvr>
                                      <p:to>
                                        <p:strVal val="visible"/>
                                      </p:to>
                                    </p:set>
                                    <p:animEffect transition="in" filter="wipe(left)">
                                      <p:cBhvr>
                                        <p:cTn id="12" dur="500"/>
                                        <p:tgtEl>
                                          <p:spTgt spid="34509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5135"/>
                                        </p:tgtEl>
                                        <p:attrNameLst>
                                          <p:attrName>style.visibility</p:attrName>
                                        </p:attrNameLst>
                                      </p:cBhvr>
                                      <p:to>
                                        <p:strVal val="visible"/>
                                      </p:to>
                                    </p:set>
                                    <p:animEffect transition="in" filter="wipe(left)">
                                      <p:cBhvr>
                                        <p:cTn id="17" dur="500"/>
                                        <p:tgtEl>
                                          <p:spTgt spid="3451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45093"/>
                                        </p:tgtEl>
                                        <p:attrNameLst>
                                          <p:attrName>style.visibility</p:attrName>
                                        </p:attrNameLst>
                                      </p:cBhvr>
                                      <p:to>
                                        <p:strVal val="visible"/>
                                      </p:to>
                                    </p:set>
                                    <p:animEffect transition="in" filter="wipe(down)">
                                      <p:cBhvr>
                                        <p:cTn id="22" dur="500"/>
                                        <p:tgtEl>
                                          <p:spTgt spid="345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0" grpId="0" autoUpdateAnimBg="0"/>
      <p:bldP spid="345091" grpId="0" autoUpdateAnimBg="0"/>
      <p:bldP spid="345093" grpId="0"/>
      <p:bldP spid="345135"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灯片编号占位符 4"/>
          <p:cNvSpPr>
            <a:spLocks noGrp="1"/>
          </p:cNvSpPr>
          <p:nvPr>
            <p:ph type="sldNum" sz="quarter" idx="11"/>
          </p:nvPr>
        </p:nvSpPr>
        <p:spPr/>
        <p:txBody>
          <a:bodyPr/>
          <a:lstStyle/>
          <a:p>
            <a:fld id="{0284FAD6-7220-478A-A8EC-42E88161A0E4}" type="slidenum">
              <a:rPr lang="en-US" altLang="zh-CN"/>
              <a:pPr/>
              <a:t>75</a:t>
            </a:fld>
            <a:endParaRPr lang="en-US" altLang="zh-CN"/>
          </a:p>
        </p:txBody>
      </p:sp>
      <p:grpSp>
        <p:nvGrpSpPr>
          <p:cNvPr id="2" name="Group 2"/>
          <p:cNvGrpSpPr>
            <a:grpSpLocks/>
          </p:cNvGrpSpPr>
          <p:nvPr/>
        </p:nvGrpSpPr>
        <p:grpSpPr bwMode="auto">
          <a:xfrm>
            <a:off x="8208433" y="404813"/>
            <a:ext cx="2836334" cy="2087562"/>
            <a:chOff x="336" y="3139"/>
            <a:chExt cx="1340" cy="923"/>
          </a:xfrm>
        </p:grpSpPr>
        <p:sp>
          <p:nvSpPr>
            <p:cNvPr id="346115" name="Line 3"/>
            <p:cNvSpPr>
              <a:spLocks noChangeShapeType="1"/>
            </p:cNvSpPr>
            <p:nvPr/>
          </p:nvSpPr>
          <p:spPr bwMode="auto">
            <a:xfrm>
              <a:off x="336" y="3423"/>
              <a:ext cx="356" cy="0"/>
            </a:xfrm>
            <a:prstGeom prst="line">
              <a:avLst/>
            </a:prstGeom>
            <a:noFill/>
            <a:ln w="38100">
              <a:solidFill>
                <a:srgbClr val="FF0000"/>
              </a:solidFill>
              <a:round/>
              <a:headEnd/>
              <a:tailEnd/>
            </a:ln>
            <a:effectLst/>
          </p:spPr>
          <p:txBody>
            <a:bodyPr wrap="none" lIns="90000" tIns="46800" rIns="90000" bIns="46800">
              <a:spAutoFit/>
            </a:bodyPr>
            <a:lstStyle/>
            <a:p>
              <a:endParaRPr lang="zh-CN" altLang="en-US"/>
            </a:p>
          </p:txBody>
        </p:sp>
        <p:sp>
          <p:nvSpPr>
            <p:cNvPr id="346116" name="Line 4"/>
            <p:cNvSpPr>
              <a:spLocks noChangeShapeType="1"/>
            </p:cNvSpPr>
            <p:nvPr/>
          </p:nvSpPr>
          <p:spPr bwMode="auto">
            <a:xfrm>
              <a:off x="692" y="3423"/>
              <a:ext cx="158" cy="0"/>
            </a:xfrm>
            <a:prstGeom prst="line">
              <a:avLst/>
            </a:prstGeom>
            <a:noFill/>
            <a:ln w="57150">
              <a:solidFill>
                <a:srgbClr val="FF0000"/>
              </a:solidFill>
              <a:round/>
              <a:headEnd/>
              <a:tailEnd type="triangle" w="med" len="lg"/>
            </a:ln>
            <a:effectLst/>
          </p:spPr>
          <p:txBody>
            <a:bodyPr lIns="90000" tIns="46800" rIns="90000" bIns="46800">
              <a:spAutoFit/>
            </a:bodyPr>
            <a:lstStyle/>
            <a:p>
              <a:endParaRPr lang="zh-CN" altLang="en-US"/>
            </a:p>
          </p:txBody>
        </p:sp>
        <p:sp>
          <p:nvSpPr>
            <p:cNvPr id="346117" name="Line 5"/>
            <p:cNvSpPr>
              <a:spLocks noChangeShapeType="1"/>
            </p:cNvSpPr>
            <p:nvPr/>
          </p:nvSpPr>
          <p:spPr bwMode="auto">
            <a:xfrm>
              <a:off x="1008" y="3423"/>
              <a:ext cx="0" cy="336"/>
            </a:xfrm>
            <a:prstGeom prst="line">
              <a:avLst/>
            </a:prstGeom>
            <a:noFill/>
            <a:ln w="57150">
              <a:solidFill>
                <a:srgbClr val="FF0000"/>
              </a:solidFill>
              <a:round/>
              <a:headEnd/>
              <a:tailEnd type="triangle" w="med" len="lg"/>
            </a:ln>
            <a:effectLst/>
          </p:spPr>
          <p:txBody>
            <a:bodyPr lIns="90000" tIns="46800" rIns="90000" bIns="46800">
              <a:spAutoFit/>
            </a:bodyPr>
            <a:lstStyle/>
            <a:p>
              <a:endParaRPr lang="zh-CN" altLang="en-US"/>
            </a:p>
          </p:txBody>
        </p:sp>
        <p:sp>
          <p:nvSpPr>
            <p:cNvPr id="346118" name="Line 6"/>
            <p:cNvSpPr>
              <a:spLocks noChangeShapeType="1"/>
            </p:cNvSpPr>
            <p:nvPr/>
          </p:nvSpPr>
          <p:spPr bwMode="auto">
            <a:xfrm>
              <a:off x="1008" y="4028"/>
              <a:ext cx="396" cy="0"/>
            </a:xfrm>
            <a:prstGeom prst="line">
              <a:avLst/>
            </a:prstGeom>
            <a:noFill/>
            <a:ln w="38100">
              <a:solidFill>
                <a:srgbClr val="FF0000"/>
              </a:solidFill>
              <a:round/>
              <a:headEnd/>
              <a:tailEnd/>
            </a:ln>
            <a:effectLst/>
          </p:spPr>
          <p:txBody>
            <a:bodyPr lIns="90000" tIns="46800" rIns="90000" bIns="46800">
              <a:spAutoFit/>
            </a:bodyPr>
            <a:lstStyle/>
            <a:p>
              <a:endParaRPr lang="zh-CN" altLang="en-US"/>
            </a:p>
          </p:txBody>
        </p:sp>
        <p:sp>
          <p:nvSpPr>
            <p:cNvPr id="346119" name="Line 7"/>
            <p:cNvSpPr>
              <a:spLocks noChangeShapeType="1"/>
            </p:cNvSpPr>
            <p:nvPr/>
          </p:nvSpPr>
          <p:spPr bwMode="auto">
            <a:xfrm>
              <a:off x="810" y="3423"/>
              <a:ext cx="198" cy="0"/>
            </a:xfrm>
            <a:prstGeom prst="line">
              <a:avLst/>
            </a:prstGeom>
            <a:noFill/>
            <a:ln w="57150">
              <a:solidFill>
                <a:srgbClr val="FF0000"/>
              </a:solidFill>
              <a:round/>
              <a:headEnd/>
              <a:tailEnd/>
            </a:ln>
            <a:effectLst/>
          </p:spPr>
          <p:txBody>
            <a:bodyPr wrap="none" lIns="90000" tIns="46800" rIns="90000" bIns="46800">
              <a:spAutoFit/>
            </a:bodyPr>
            <a:lstStyle/>
            <a:p>
              <a:endParaRPr lang="zh-CN" altLang="en-US"/>
            </a:p>
          </p:txBody>
        </p:sp>
        <p:sp>
          <p:nvSpPr>
            <p:cNvPr id="346120" name="Line 8"/>
            <p:cNvSpPr>
              <a:spLocks noChangeShapeType="1"/>
            </p:cNvSpPr>
            <p:nvPr/>
          </p:nvSpPr>
          <p:spPr bwMode="auto">
            <a:xfrm>
              <a:off x="1008" y="3490"/>
              <a:ext cx="0" cy="538"/>
            </a:xfrm>
            <a:prstGeom prst="line">
              <a:avLst/>
            </a:prstGeom>
            <a:noFill/>
            <a:ln w="57150">
              <a:solidFill>
                <a:srgbClr val="FF0000"/>
              </a:solidFill>
              <a:round/>
              <a:headEnd/>
              <a:tailEnd/>
            </a:ln>
            <a:effectLst/>
          </p:spPr>
          <p:txBody>
            <a:bodyPr wrap="none" lIns="90000" tIns="46800" rIns="90000" bIns="46800">
              <a:spAutoFit/>
            </a:bodyPr>
            <a:lstStyle/>
            <a:p>
              <a:endParaRPr lang="zh-CN" altLang="en-US"/>
            </a:p>
          </p:txBody>
        </p:sp>
        <p:sp>
          <p:nvSpPr>
            <p:cNvPr id="346121" name="Line 9"/>
            <p:cNvSpPr>
              <a:spLocks noChangeShapeType="1"/>
            </p:cNvSpPr>
            <p:nvPr/>
          </p:nvSpPr>
          <p:spPr bwMode="auto">
            <a:xfrm flipV="1">
              <a:off x="336" y="3154"/>
              <a:ext cx="0" cy="908"/>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46122" name="Line 10"/>
            <p:cNvSpPr>
              <a:spLocks noChangeShapeType="1"/>
            </p:cNvSpPr>
            <p:nvPr/>
          </p:nvSpPr>
          <p:spPr bwMode="auto">
            <a:xfrm>
              <a:off x="336" y="4062"/>
              <a:ext cx="1305"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46123" name="Text Box 11"/>
            <p:cNvSpPr txBox="1">
              <a:spLocks noChangeArrowheads="1"/>
            </p:cNvSpPr>
            <p:nvPr/>
          </p:nvSpPr>
          <p:spPr bwMode="auto">
            <a:xfrm>
              <a:off x="1488" y="3763"/>
              <a:ext cx="188" cy="205"/>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46124" name="Text Box 12"/>
            <p:cNvSpPr txBox="1">
              <a:spLocks noChangeArrowheads="1"/>
            </p:cNvSpPr>
            <p:nvPr/>
          </p:nvSpPr>
          <p:spPr bwMode="auto">
            <a:xfrm>
              <a:off x="336" y="3139"/>
              <a:ext cx="274" cy="205"/>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46125" name="Line 13"/>
            <p:cNvSpPr>
              <a:spLocks noChangeShapeType="1"/>
            </p:cNvSpPr>
            <p:nvPr/>
          </p:nvSpPr>
          <p:spPr bwMode="auto">
            <a:xfrm flipH="1">
              <a:off x="771" y="4028"/>
              <a:ext cx="237" cy="0"/>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346126" name="Line 14"/>
            <p:cNvSpPr>
              <a:spLocks noChangeShapeType="1"/>
            </p:cNvSpPr>
            <p:nvPr/>
          </p:nvSpPr>
          <p:spPr bwMode="auto">
            <a:xfrm flipV="1">
              <a:off x="652" y="3692"/>
              <a:ext cx="0" cy="336"/>
            </a:xfrm>
            <a:prstGeom prst="line">
              <a:avLst/>
            </a:prstGeom>
            <a:noFill/>
            <a:ln w="57150">
              <a:solidFill>
                <a:srgbClr val="0033CC"/>
              </a:solidFill>
              <a:round/>
              <a:headEnd/>
              <a:tailEnd type="triangle" w="med" len="lg"/>
            </a:ln>
            <a:effectLst/>
          </p:spPr>
          <p:txBody>
            <a:bodyPr lIns="90000" tIns="46800" rIns="90000" bIns="46800">
              <a:spAutoFit/>
            </a:bodyPr>
            <a:lstStyle/>
            <a:p>
              <a:endParaRPr lang="zh-CN" altLang="en-US"/>
            </a:p>
          </p:txBody>
        </p:sp>
        <p:sp>
          <p:nvSpPr>
            <p:cNvPr id="346127" name="Line 15"/>
            <p:cNvSpPr>
              <a:spLocks noChangeShapeType="1"/>
            </p:cNvSpPr>
            <p:nvPr/>
          </p:nvSpPr>
          <p:spPr bwMode="auto">
            <a:xfrm>
              <a:off x="652" y="4028"/>
              <a:ext cx="198"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46128" name="Line 16"/>
            <p:cNvSpPr>
              <a:spLocks noChangeShapeType="1"/>
            </p:cNvSpPr>
            <p:nvPr/>
          </p:nvSpPr>
          <p:spPr bwMode="auto">
            <a:xfrm>
              <a:off x="652" y="3423"/>
              <a:ext cx="0" cy="437"/>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46129" name="Line 17"/>
            <p:cNvSpPr>
              <a:spLocks noChangeShapeType="1"/>
            </p:cNvSpPr>
            <p:nvPr/>
          </p:nvSpPr>
          <p:spPr bwMode="auto">
            <a:xfrm>
              <a:off x="1008" y="4028"/>
              <a:ext cx="396" cy="0"/>
            </a:xfrm>
            <a:prstGeom prst="line">
              <a:avLst/>
            </a:prstGeom>
            <a:noFill/>
            <a:ln w="57150">
              <a:solidFill>
                <a:srgbClr val="FF3300"/>
              </a:solidFill>
              <a:round/>
              <a:headEnd/>
              <a:tailEnd/>
            </a:ln>
            <a:effectLst/>
          </p:spPr>
          <p:txBody>
            <a:bodyPr wrap="none" lIns="90000" tIns="46800" rIns="90000" bIns="46800">
              <a:spAutoFit/>
            </a:bodyPr>
            <a:lstStyle/>
            <a:p>
              <a:endParaRPr lang="zh-CN" altLang="en-US"/>
            </a:p>
          </p:txBody>
        </p:sp>
        <p:sp>
          <p:nvSpPr>
            <p:cNvPr id="346130" name="Line 18"/>
            <p:cNvSpPr>
              <a:spLocks noChangeShapeType="1"/>
            </p:cNvSpPr>
            <p:nvPr/>
          </p:nvSpPr>
          <p:spPr bwMode="auto">
            <a:xfrm flipH="1">
              <a:off x="336" y="3423"/>
              <a:ext cx="316" cy="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grpSp>
      <p:sp>
        <p:nvSpPr>
          <p:cNvPr id="346132" name="Text Box 20"/>
          <p:cNvSpPr txBox="1">
            <a:spLocks noChangeArrowheads="1"/>
          </p:cNvSpPr>
          <p:nvPr/>
        </p:nvSpPr>
        <p:spPr bwMode="auto">
          <a:xfrm>
            <a:off x="912285" y="836614"/>
            <a:ext cx="6047316" cy="980911"/>
          </a:xfrm>
          <a:prstGeom prst="rect">
            <a:avLst/>
          </a:prstGeom>
          <a:noFill/>
          <a:ln w="28575">
            <a:noFill/>
            <a:miter lim="800000"/>
            <a:headEnd/>
            <a:tailEnd/>
          </a:ln>
          <a:effectLst/>
        </p:spPr>
        <p:txBody>
          <a:bodyPr lIns="90000" tIns="46800" rIns="90000" bIns="46800">
            <a:spAutoFit/>
          </a:bodyPr>
          <a:lstStyle/>
          <a:p>
            <a:pPr>
              <a:lnSpc>
                <a:spcPct val="120000"/>
              </a:lnSpc>
            </a:pPr>
            <a:r>
              <a:rPr kumimoji="1" lang="en-US" altLang="zh-CN" sz="2400" b="1">
                <a:latin typeface="Times New Roman" pitchFamily="18" charset="0"/>
              </a:rPr>
              <a:t>    </a:t>
            </a:r>
            <a:r>
              <a:rPr kumimoji="1" lang="zh-CN" altLang="en-US" sz="2400" b="1">
                <a:latin typeface="Times New Roman" pitchFamily="18" charset="0"/>
              </a:rPr>
              <a:t>若在</a:t>
            </a:r>
            <a:r>
              <a:rPr kumimoji="1" lang="en-US" altLang="zh-CN" sz="2400" b="1">
                <a:latin typeface="Times New Roman" pitchFamily="18" charset="0"/>
              </a:rPr>
              <a:t>5</a:t>
            </a:r>
            <a:r>
              <a:rPr kumimoji="1" lang="zh-CN" altLang="en-US" sz="2400" b="1">
                <a:latin typeface="Times New Roman" pitchFamily="18" charset="0"/>
              </a:rPr>
              <a:t>引脚上加控制电压，</a:t>
            </a:r>
          </a:p>
          <a:p>
            <a:pPr>
              <a:lnSpc>
                <a:spcPct val="120000"/>
              </a:lnSpc>
            </a:pPr>
            <a:r>
              <a:rPr kumimoji="1" lang="zh-CN" altLang="en-US" sz="2400" b="1">
                <a:latin typeface="Times New Roman" pitchFamily="18" charset="0"/>
              </a:rPr>
              <a:t>可以改变</a:t>
            </a:r>
            <a:r>
              <a:rPr kumimoji="1" lang="en-US" altLang="zh-CN" sz="2400" b="1">
                <a:latin typeface="Times New Roman" pitchFamily="18" charset="0"/>
              </a:rPr>
              <a:t>V</a:t>
            </a:r>
            <a:r>
              <a:rPr kumimoji="1" lang="en-US" altLang="zh-CN" sz="2400" b="1" baseline="-25000">
                <a:latin typeface="Times New Roman" pitchFamily="18" charset="0"/>
              </a:rPr>
              <a:t>T+</a:t>
            </a:r>
            <a:r>
              <a:rPr kumimoji="1" lang="en-US" altLang="zh-CN" sz="2400" b="1">
                <a:latin typeface="Times New Roman" pitchFamily="18" charset="0"/>
              </a:rPr>
              <a:t>,V</a:t>
            </a:r>
            <a:r>
              <a:rPr kumimoji="1" lang="en-US" altLang="zh-CN" sz="2400" b="1" baseline="-25000">
                <a:latin typeface="Times New Roman" pitchFamily="18" charset="0"/>
              </a:rPr>
              <a:t>T-</a:t>
            </a:r>
          </a:p>
        </p:txBody>
      </p:sp>
      <p:sp>
        <p:nvSpPr>
          <p:cNvPr id="346133" name="Rectangle 21"/>
          <p:cNvSpPr>
            <a:spLocks noChangeArrowheads="1"/>
          </p:cNvSpPr>
          <p:nvPr/>
        </p:nvSpPr>
        <p:spPr bwMode="auto">
          <a:xfrm>
            <a:off x="1007533" y="404813"/>
            <a:ext cx="5759451" cy="494624"/>
          </a:xfrm>
          <a:prstGeom prst="rect">
            <a:avLst/>
          </a:prstGeom>
          <a:noFill/>
          <a:ln w="28575">
            <a:noFill/>
            <a:miter lim="800000"/>
            <a:headEnd/>
            <a:tailEnd/>
          </a:ln>
          <a:effectLst/>
        </p:spPr>
        <p:txBody>
          <a:bodyPr lIns="90000" tIns="46800" rIns="90000" bIns="46800">
            <a:spAutoFit/>
          </a:bodyPr>
          <a:lstStyle/>
          <a:p>
            <a:r>
              <a:rPr kumimoji="1" lang="zh-CN" altLang="en-US" sz="2600" b="1">
                <a:solidFill>
                  <a:srgbClr val="993300"/>
                </a:solidFill>
                <a:latin typeface="Times New Roman" pitchFamily="18" charset="0"/>
              </a:rPr>
              <a:t>电压传输特性：</a:t>
            </a:r>
          </a:p>
        </p:txBody>
      </p:sp>
      <p:grpSp>
        <p:nvGrpSpPr>
          <p:cNvPr id="3" name="Group 22"/>
          <p:cNvGrpSpPr>
            <a:grpSpLocks/>
          </p:cNvGrpSpPr>
          <p:nvPr/>
        </p:nvGrpSpPr>
        <p:grpSpPr bwMode="auto">
          <a:xfrm>
            <a:off x="8591549" y="2492375"/>
            <a:ext cx="1517649" cy="463550"/>
            <a:chOff x="4195" y="3838"/>
            <a:chExt cx="717" cy="292"/>
          </a:xfrm>
        </p:grpSpPr>
        <p:sp>
          <p:nvSpPr>
            <p:cNvPr id="346135" name="Rectangle 23"/>
            <p:cNvSpPr>
              <a:spLocks noChangeArrowheads="1"/>
            </p:cNvSpPr>
            <p:nvPr/>
          </p:nvSpPr>
          <p:spPr bwMode="auto">
            <a:xfrm>
              <a:off x="4601" y="3838"/>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V</a:t>
              </a:r>
              <a:r>
                <a:rPr kumimoji="1" lang="en-US" altLang="zh-CN" sz="2400" b="1" baseline="-25000">
                  <a:solidFill>
                    <a:srgbClr val="CC3300"/>
                  </a:solidFill>
                  <a:latin typeface="Times New Roman" pitchFamily="18" charset="0"/>
                </a:rPr>
                <a:t>T+</a:t>
              </a:r>
              <a:endParaRPr kumimoji="1" lang="en-US" altLang="zh-CN" sz="2400" b="1">
                <a:solidFill>
                  <a:srgbClr val="CC3300"/>
                </a:solidFill>
                <a:latin typeface="Times New Roman" pitchFamily="18" charset="0"/>
              </a:endParaRPr>
            </a:p>
          </p:txBody>
        </p:sp>
        <p:sp>
          <p:nvSpPr>
            <p:cNvPr id="346136" name="Rectangle 24"/>
            <p:cNvSpPr>
              <a:spLocks noChangeArrowheads="1"/>
            </p:cNvSpPr>
            <p:nvPr/>
          </p:nvSpPr>
          <p:spPr bwMode="auto">
            <a:xfrm>
              <a:off x="4195" y="3838"/>
              <a:ext cx="279"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a:t>
              </a:r>
            </a:p>
          </p:txBody>
        </p:sp>
      </p:grpSp>
      <p:graphicFrame>
        <p:nvGraphicFramePr>
          <p:cNvPr id="346137" name="Object 25"/>
          <p:cNvGraphicFramePr>
            <a:graphicFrameLocks noChangeAspect="1"/>
          </p:cNvGraphicFramePr>
          <p:nvPr/>
        </p:nvGraphicFramePr>
        <p:xfrm>
          <a:off x="912285" y="3284538"/>
          <a:ext cx="5759449" cy="3338512"/>
        </p:xfrm>
        <a:graphic>
          <a:graphicData uri="http://schemas.openxmlformats.org/presentationml/2006/ole">
            <p:oleObj spid="_x0000_s118786" name="Photo Editor 照片" r:id="rId3" imgW="24066667" imgH="18600000" progId="MSPhotoEd.3">
              <p:embed/>
            </p:oleObj>
          </a:graphicData>
        </a:graphic>
      </p:graphicFrame>
      <p:sp>
        <p:nvSpPr>
          <p:cNvPr id="346138" name="Rectangle 26"/>
          <p:cNvSpPr>
            <a:spLocks noChangeArrowheads="1"/>
          </p:cNvSpPr>
          <p:nvPr/>
        </p:nvSpPr>
        <p:spPr bwMode="auto">
          <a:xfrm>
            <a:off x="814918" y="2205038"/>
            <a:ext cx="8352367" cy="463846"/>
          </a:xfrm>
          <a:prstGeom prst="rect">
            <a:avLst/>
          </a:prstGeom>
          <a:noFill/>
          <a:ln w="28575">
            <a:noFill/>
            <a:miter lim="800000"/>
            <a:headEnd/>
            <a:tailEnd/>
          </a:ln>
          <a:effectLst/>
        </p:spPr>
        <p:txBody>
          <a:bodyPr lIns="90000" tIns="46800" rIns="90000" bIns="46800">
            <a:spAutoFit/>
          </a:bodyPr>
          <a:lstStyle/>
          <a:p>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O1</a:t>
            </a:r>
            <a:r>
              <a:rPr kumimoji="1" lang="en-US" altLang="zh-CN" sz="2400" b="1">
                <a:solidFill>
                  <a:srgbClr val="0033CC"/>
                </a:solidFill>
                <a:latin typeface="Times New Roman" pitchFamily="18" charset="0"/>
              </a:rPr>
              <a:t>=0</a:t>
            </a:r>
            <a:r>
              <a:rPr kumimoji="1" lang="zh-CN" altLang="en-US" sz="2400" b="1">
                <a:solidFill>
                  <a:srgbClr val="0033CC"/>
                </a:solidFill>
                <a:latin typeface="Times New Roman" pitchFamily="18" charset="0"/>
              </a:rPr>
              <a:t>时，</a:t>
            </a:r>
            <a:r>
              <a:rPr kumimoji="1" lang="en-US" altLang="zh-CN" sz="2400" b="1">
                <a:solidFill>
                  <a:srgbClr val="0033CC"/>
                </a:solidFill>
                <a:latin typeface="Monotype Corsiva" pitchFamily="66" charset="0"/>
              </a:rPr>
              <a:t>v</a:t>
            </a:r>
            <a:r>
              <a:rPr kumimoji="1" lang="en-US" altLang="zh-CN" sz="2400" b="1" baseline="-25000">
                <a:solidFill>
                  <a:srgbClr val="0033CC"/>
                </a:solidFill>
                <a:latin typeface="Times New Roman" pitchFamily="18" charset="0"/>
              </a:rPr>
              <a:t>O2</a:t>
            </a:r>
            <a:r>
              <a:rPr kumimoji="1" lang="en-US" altLang="zh-CN" sz="2400" b="1">
                <a:solidFill>
                  <a:srgbClr val="0033CC"/>
                </a:solidFill>
                <a:latin typeface="Times New Roman" pitchFamily="18" charset="0"/>
              </a:rPr>
              <a:t>=0V;   </a:t>
            </a:r>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O1</a:t>
            </a:r>
            <a:r>
              <a:rPr kumimoji="1" lang="en-US" altLang="zh-CN" sz="2400" b="1">
                <a:solidFill>
                  <a:srgbClr val="0033CC"/>
                </a:solidFill>
                <a:latin typeface="Times New Roman" pitchFamily="18" charset="0"/>
              </a:rPr>
              <a:t>=1</a:t>
            </a:r>
            <a:r>
              <a:rPr kumimoji="1" lang="zh-CN" altLang="en-US" sz="2400" b="1">
                <a:solidFill>
                  <a:srgbClr val="0033CC"/>
                </a:solidFill>
                <a:latin typeface="Times New Roman" pitchFamily="18" charset="0"/>
              </a:rPr>
              <a:t>时，</a:t>
            </a:r>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O2</a:t>
            </a: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CC1</a:t>
            </a:r>
          </a:p>
        </p:txBody>
      </p:sp>
      <p:grpSp>
        <p:nvGrpSpPr>
          <p:cNvPr id="4" name="Group 27"/>
          <p:cNvGrpSpPr>
            <a:grpSpLocks/>
          </p:cNvGrpSpPr>
          <p:nvPr/>
        </p:nvGrpSpPr>
        <p:grpSpPr bwMode="auto">
          <a:xfrm>
            <a:off x="6904568" y="3429001"/>
            <a:ext cx="4116334" cy="2881313"/>
            <a:chOff x="96" y="576"/>
            <a:chExt cx="2100" cy="2016"/>
          </a:xfrm>
        </p:grpSpPr>
        <p:grpSp>
          <p:nvGrpSpPr>
            <p:cNvPr id="5" name="Group 28"/>
            <p:cNvGrpSpPr>
              <a:grpSpLocks/>
            </p:cNvGrpSpPr>
            <p:nvPr/>
          </p:nvGrpSpPr>
          <p:grpSpPr bwMode="auto">
            <a:xfrm>
              <a:off x="96" y="576"/>
              <a:ext cx="2100" cy="2016"/>
              <a:chOff x="135" y="528"/>
              <a:chExt cx="2100" cy="2016"/>
            </a:xfrm>
          </p:grpSpPr>
          <p:sp>
            <p:nvSpPr>
              <p:cNvPr id="346141" name="Rectangle 29"/>
              <p:cNvSpPr>
                <a:spLocks noChangeArrowheads="1"/>
              </p:cNvSpPr>
              <p:nvPr/>
            </p:nvSpPr>
            <p:spPr bwMode="auto">
              <a:xfrm>
                <a:off x="816" y="1200"/>
                <a:ext cx="720" cy="1104"/>
              </a:xfrm>
              <a:prstGeom prst="rect">
                <a:avLst/>
              </a:prstGeom>
              <a:noFill/>
              <a:ln w="38100">
                <a:solidFill>
                  <a:schemeClr val="tx1"/>
                </a:solidFill>
                <a:miter lim="800000"/>
                <a:headEnd/>
                <a:tailEnd/>
              </a:ln>
              <a:effectLst/>
            </p:spPr>
            <p:txBody>
              <a:bodyPr wrap="none" lIns="90000" tIns="46800" rIns="90000" bIns="46800" anchor="ctr"/>
              <a:lstStyle/>
              <a:p>
                <a:pPr algn="ctr"/>
                <a:endParaRPr kumimoji="1" lang="zh-CN" altLang="zh-CN" sz="2400" b="1">
                  <a:latin typeface="Times New Roman" pitchFamily="18" charset="0"/>
                </a:endParaRPr>
              </a:p>
            </p:txBody>
          </p:sp>
          <p:sp>
            <p:nvSpPr>
              <p:cNvPr id="346142" name="Oval 30"/>
              <p:cNvSpPr>
                <a:spLocks noChangeArrowheads="1"/>
              </p:cNvSpPr>
              <p:nvPr/>
            </p:nvSpPr>
            <p:spPr bwMode="auto">
              <a:xfrm>
                <a:off x="1296" y="969"/>
                <a:ext cx="130" cy="366"/>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6143" name="Line 31"/>
              <p:cNvSpPr>
                <a:spLocks noChangeShapeType="1"/>
              </p:cNvSpPr>
              <p:nvPr/>
            </p:nvSpPr>
            <p:spPr bwMode="auto">
              <a:xfrm>
                <a:off x="1536" y="1824"/>
                <a:ext cx="624"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44" name="Line 32"/>
              <p:cNvSpPr>
                <a:spLocks noChangeShapeType="1"/>
              </p:cNvSpPr>
              <p:nvPr/>
            </p:nvSpPr>
            <p:spPr bwMode="auto">
              <a:xfrm>
                <a:off x="1536" y="2112"/>
                <a:ext cx="288"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6145" name="Line 33"/>
              <p:cNvSpPr>
                <a:spLocks noChangeShapeType="1"/>
              </p:cNvSpPr>
              <p:nvPr/>
            </p:nvSpPr>
            <p:spPr bwMode="auto">
              <a:xfrm>
                <a:off x="1824" y="2112"/>
                <a:ext cx="0" cy="432"/>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46" name="Line 34"/>
              <p:cNvSpPr>
                <a:spLocks noChangeShapeType="1"/>
              </p:cNvSpPr>
              <p:nvPr/>
            </p:nvSpPr>
            <p:spPr bwMode="auto">
              <a:xfrm flipV="1">
                <a:off x="1824" y="816"/>
                <a:ext cx="0" cy="72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47" name="Line 35"/>
              <p:cNvSpPr>
                <a:spLocks noChangeShapeType="1"/>
              </p:cNvSpPr>
              <p:nvPr/>
            </p:nvSpPr>
            <p:spPr bwMode="auto">
              <a:xfrm>
                <a:off x="1008" y="864"/>
                <a:ext cx="336"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48" name="Line 36"/>
              <p:cNvSpPr>
                <a:spLocks noChangeShapeType="1"/>
              </p:cNvSpPr>
              <p:nvPr/>
            </p:nvSpPr>
            <p:spPr bwMode="auto">
              <a:xfrm>
                <a:off x="1008" y="864"/>
                <a:ext cx="0" cy="336"/>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6149" name="Line 37"/>
              <p:cNvSpPr>
                <a:spLocks noChangeShapeType="1"/>
              </p:cNvSpPr>
              <p:nvPr/>
            </p:nvSpPr>
            <p:spPr bwMode="auto">
              <a:xfrm>
                <a:off x="1344" y="768"/>
                <a:ext cx="0" cy="336"/>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50" name="Line 38"/>
              <p:cNvSpPr>
                <a:spLocks noChangeShapeType="1"/>
              </p:cNvSpPr>
              <p:nvPr/>
            </p:nvSpPr>
            <p:spPr bwMode="auto">
              <a:xfrm>
                <a:off x="1536" y="1536"/>
                <a:ext cx="624"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51" name="Line 39"/>
              <p:cNvSpPr>
                <a:spLocks noChangeShapeType="1"/>
              </p:cNvSpPr>
              <p:nvPr/>
            </p:nvSpPr>
            <p:spPr bwMode="auto">
              <a:xfrm>
                <a:off x="576" y="1824"/>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6152" name="Line 40"/>
              <p:cNvSpPr>
                <a:spLocks noChangeShapeType="1"/>
              </p:cNvSpPr>
              <p:nvPr/>
            </p:nvSpPr>
            <p:spPr bwMode="auto">
              <a:xfrm>
                <a:off x="240" y="2112"/>
                <a:ext cx="576"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53" name="Oval 41"/>
              <p:cNvSpPr>
                <a:spLocks noChangeArrowheads="1"/>
              </p:cNvSpPr>
              <p:nvPr/>
            </p:nvSpPr>
            <p:spPr bwMode="auto">
              <a:xfrm>
                <a:off x="1800" y="1353"/>
                <a:ext cx="130" cy="366"/>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6154" name="Oval 42"/>
              <p:cNvSpPr>
                <a:spLocks noChangeArrowheads="1"/>
              </p:cNvSpPr>
              <p:nvPr/>
            </p:nvSpPr>
            <p:spPr bwMode="auto">
              <a:xfrm>
                <a:off x="552" y="1929"/>
                <a:ext cx="130" cy="366"/>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6155" name="Oval 43"/>
              <p:cNvSpPr>
                <a:spLocks noChangeArrowheads="1"/>
              </p:cNvSpPr>
              <p:nvPr/>
            </p:nvSpPr>
            <p:spPr bwMode="auto">
              <a:xfrm>
                <a:off x="1320" y="681"/>
                <a:ext cx="130" cy="366"/>
              </a:xfrm>
              <a:prstGeom prst="ellipse">
                <a:avLst/>
              </a:prstGeom>
              <a:solidFill>
                <a:schemeClr val="tx1"/>
              </a:solidFill>
              <a:ln w="38100">
                <a:solidFill>
                  <a:schemeClr val="tx1"/>
                </a:solidFill>
                <a:round/>
                <a:headEnd/>
                <a:tailEnd/>
              </a:ln>
              <a:effectLst/>
            </p:spPr>
            <p:txBody>
              <a:bodyPr wrap="none" lIns="90000" tIns="46800" rIns="90000" bIns="46800" anchor="ctr">
                <a:spAutoFit/>
              </a:bodyPr>
              <a:lstStyle/>
              <a:p>
                <a:endParaRPr lang="zh-CN" altLang="en-US"/>
              </a:p>
            </p:txBody>
          </p:sp>
          <p:sp>
            <p:nvSpPr>
              <p:cNvPr id="346156" name="Line 44"/>
              <p:cNvSpPr>
                <a:spLocks noChangeShapeType="1"/>
              </p:cNvSpPr>
              <p:nvPr/>
            </p:nvSpPr>
            <p:spPr bwMode="auto">
              <a:xfrm>
                <a:off x="1200" y="2304"/>
                <a:ext cx="0" cy="24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57" name="Line 45"/>
              <p:cNvSpPr>
                <a:spLocks noChangeShapeType="1"/>
              </p:cNvSpPr>
              <p:nvPr/>
            </p:nvSpPr>
            <p:spPr bwMode="auto">
              <a:xfrm>
                <a:off x="1104" y="2544"/>
                <a:ext cx="192"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6158" name="Text Box 46"/>
              <p:cNvSpPr txBox="1">
                <a:spLocks noChangeArrowheads="1"/>
              </p:cNvSpPr>
              <p:nvPr/>
            </p:nvSpPr>
            <p:spPr bwMode="auto">
              <a:xfrm>
                <a:off x="135" y="1869"/>
                <a:ext cx="203" cy="325"/>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46159" name="Text Box 47"/>
              <p:cNvSpPr txBox="1">
                <a:spLocks noChangeArrowheads="1"/>
              </p:cNvSpPr>
              <p:nvPr/>
            </p:nvSpPr>
            <p:spPr bwMode="auto">
              <a:xfrm>
                <a:off x="1920" y="1555"/>
                <a:ext cx="296" cy="325"/>
              </a:xfrm>
              <a:prstGeom prst="rect">
                <a:avLst/>
              </a:prstGeom>
              <a:noFill/>
              <a:ln w="38100">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46160" name="Text Box 48"/>
              <p:cNvSpPr txBox="1">
                <a:spLocks noChangeArrowheads="1"/>
              </p:cNvSpPr>
              <p:nvPr/>
            </p:nvSpPr>
            <p:spPr bwMode="auto">
              <a:xfrm>
                <a:off x="1152" y="528"/>
                <a:ext cx="314" cy="281"/>
              </a:xfrm>
              <a:prstGeom prst="rect">
                <a:avLst/>
              </a:prstGeom>
              <a:noFill/>
              <a:ln w="38100">
                <a:noFill/>
                <a:miter lim="800000"/>
                <a:headEnd/>
                <a:tailEnd/>
              </a:ln>
              <a:effectLst/>
            </p:spPr>
            <p:txBody>
              <a:bodyPr wrap="none" lIns="90000" tIns="46800" rIns="90000" bIns="46800">
                <a:spAutoFit/>
              </a:bodyPr>
              <a:lstStyle/>
              <a:p>
                <a:r>
                  <a:rPr kumimoji="1" lang="en-US" altLang="zh-CN" sz="2000" b="1">
                    <a:latin typeface="Times New Roman" pitchFamily="18" charset="0"/>
                  </a:rPr>
                  <a:t>V</a:t>
                </a:r>
                <a:r>
                  <a:rPr kumimoji="1" lang="en-US" altLang="zh-CN" sz="2000" b="1" baseline="-25000">
                    <a:latin typeface="Times New Roman" pitchFamily="18" charset="0"/>
                  </a:rPr>
                  <a:t>CC</a:t>
                </a:r>
              </a:p>
            </p:txBody>
          </p:sp>
          <p:sp>
            <p:nvSpPr>
              <p:cNvPr id="346161" name="Text Box 49"/>
              <p:cNvSpPr txBox="1">
                <a:spLocks noChangeArrowheads="1"/>
              </p:cNvSpPr>
              <p:nvPr/>
            </p:nvSpPr>
            <p:spPr bwMode="auto">
              <a:xfrm>
                <a:off x="1095" y="2042"/>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1</a:t>
                </a:r>
              </a:p>
            </p:txBody>
          </p:sp>
          <p:sp>
            <p:nvSpPr>
              <p:cNvPr id="346162" name="Text Box 50"/>
              <p:cNvSpPr txBox="1">
                <a:spLocks noChangeArrowheads="1"/>
              </p:cNvSpPr>
              <p:nvPr/>
            </p:nvSpPr>
            <p:spPr bwMode="auto">
              <a:xfrm>
                <a:off x="807" y="1946"/>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2</a:t>
                </a:r>
              </a:p>
            </p:txBody>
          </p:sp>
          <p:sp>
            <p:nvSpPr>
              <p:cNvPr id="346163" name="Text Box 51"/>
              <p:cNvSpPr txBox="1">
                <a:spLocks noChangeArrowheads="1"/>
              </p:cNvSpPr>
              <p:nvPr/>
            </p:nvSpPr>
            <p:spPr bwMode="auto">
              <a:xfrm>
                <a:off x="1335" y="1658"/>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3</a:t>
                </a:r>
              </a:p>
            </p:txBody>
          </p:sp>
          <p:sp>
            <p:nvSpPr>
              <p:cNvPr id="346164" name="Text Box 52"/>
              <p:cNvSpPr txBox="1">
                <a:spLocks noChangeArrowheads="1"/>
              </p:cNvSpPr>
              <p:nvPr/>
            </p:nvSpPr>
            <p:spPr bwMode="auto">
              <a:xfrm>
                <a:off x="1248" y="1152"/>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4</a:t>
                </a:r>
              </a:p>
            </p:txBody>
          </p:sp>
          <p:sp>
            <p:nvSpPr>
              <p:cNvPr id="346165" name="Text Box 53"/>
              <p:cNvSpPr txBox="1">
                <a:spLocks noChangeArrowheads="1"/>
              </p:cNvSpPr>
              <p:nvPr/>
            </p:nvSpPr>
            <p:spPr bwMode="auto">
              <a:xfrm>
                <a:off x="951" y="1178"/>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8</a:t>
                </a:r>
              </a:p>
            </p:txBody>
          </p:sp>
          <p:sp>
            <p:nvSpPr>
              <p:cNvPr id="346166" name="Text Box 54"/>
              <p:cNvSpPr txBox="1">
                <a:spLocks noChangeArrowheads="1"/>
              </p:cNvSpPr>
              <p:nvPr/>
            </p:nvSpPr>
            <p:spPr bwMode="auto">
              <a:xfrm>
                <a:off x="1326" y="1392"/>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7</a:t>
                </a:r>
              </a:p>
            </p:txBody>
          </p:sp>
          <p:sp>
            <p:nvSpPr>
              <p:cNvPr id="346167" name="Text Box 55"/>
              <p:cNvSpPr txBox="1">
                <a:spLocks noChangeArrowheads="1"/>
              </p:cNvSpPr>
              <p:nvPr/>
            </p:nvSpPr>
            <p:spPr bwMode="auto">
              <a:xfrm>
                <a:off x="807" y="1658"/>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6</a:t>
                </a:r>
              </a:p>
            </p:txBody>
          </p:sp>
          <p:sp>
            <p:nvSpPr>
              <p:cNvPr id="346168" name="Text Box 56"/>
              <p:cNvSpPr txBox="1">
                <a:spLocks noChangeArrowheads="1"/>
              </p:cNvSpPr>
              <p:nvPr/>
            </p:nvSpPr>
            <p:spPr bwMode="auto">
              <a:xfrm>
                <a:off x="1335" y="1946"/>
                <a:ext cx="171" cy="325"/>
              </a:xfrm>
              <a:prstGeom prst="rect">
                <a:avLst/>
              </a:prstGeom>
              <a:noFill/>
              <a:ln w="38100">
                <a:noFill/>
                <a:miter lim="800000"/>
                <a:headEnd/>
                <a:tailEnd/>
              </a:ln>
              <a:effectLst/>
            </p:spPr>
            <p:txBody>
              <a:bodyPr wrap="none" lIns="90000" tIns="46800" rIns="90000" bIns="46800">
                <a:spAutoFit/>
              </a:bodyPr>
              <a:lstStyle/>
              <a:p>
                <a:r>
                  <a:rPr kumimoji="1" lang="en-US" altLang="zh-CN" sz="2400" b="1">
                    <a:latin typeface="Times New Roman" pitchFamily="18" charset="0"/>
                  </a:rPr>
                  <a:t>5</a:t>
                </a:r>
              </a:p>
            </p:txBody>
          </p:sp>
          <p:sp>
            <p:nvSpPr>
              <p:cNvPr id="346169" name="Line 57"/>
              <p:cNvSpPr>
                <a:spLocks noChangeShapeType="1"/>
              </p:cNvSpPr>
              <p:nvPr/>
            </p:nvSpPr>
            <p:spPr bwMode="auto">
              <a:xfrm>
                <a:off x="1824" y="2544"/>
                <a:ext cx="240" cy="0"/>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6170" name="Line 58"/>
              <p:cNvSpPr>
                <a:spLocks noChangeShapeType="1"/>
              </p:cNvSpPr>
              <p:nvPr/>
            </p:nvSpPr>
            <p:spPr bwMode="auto">
              <a:xfrm>
                <a:off x="1920" y="2352"/>
                <a:ext cx="288"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71" name="Line 59"/>
              <p:cNvSpPr>
                <a:spLocks noChangeShapeType="1"/>
              </p:cNvSpPr>
              <p:nvPr/>
            </p:nvSpPr>
            <p:spPr bwMode="auto">
              <a:xfrm>
                <a:off x="2064" y="2352"/>
                <a:ext cx="0" cy="192"/>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sp>
            <p:nvSpPr>
              <p:cNvPr id="346172" name="Text Box 60"/>
              <p:cNvSpPr txBox="1">
                <a:spLocks noChangeArrowheads="1"/>
              </p:cNvSpPr>
              <p:nvPr/>
            </p:nvSpPr>
            <p:spPr bwMode="auto">
              <a:xfrm>
                <a:off x="1872" y="1968"/>
                <a:ext cx="363" cy="32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CO</a:t>
                </a:r>
              </a:p>
            </p:txBody>
          </p:sp>
          <p:sp>
            <p:nvSpPr>
              <p:cNvPr id="346173" name="Line 61"/>
              <p:cNvSpPr>
                <a:spLocks noChangeShapeType="1"/>
              </p:cNvSpPr>
              <p:nvPr/>
            </p:nvSpPr>
            <p:spPr bwMode="auto">
              <a:xfrm>
                <a:off x="1248" y="768"/>
                <a:ext cx="192"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useBgFill="1">
            <p:nvSpPr>
              <p:cNvPr id="346174" name="Rectangle 62"/>
              <p:cNvSpPr>
                <a:spLocks noChangeArrowheads="1"/>
              </p:cNvSpPr>
              <p:nvPr/>
            </p:nvSpPr>
            <p:spPr bwMode="auto">
              <a:xfrm>
                <a:off x="1776" y="1070"/>
                <a:ext cx="93" cy="260"/>
              </a:xfrm>
              <a:prstGeom prst="rect">
                <a:avLst/>
              </a:prstGeom>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46175" name="Line 63"/>
              <p:cNvSpPr>
                <a:spLocks noChangeShapeType="1"/>
              </p:cNvSpPr>
              <p:nvPr/>
            </p:nvSpPr>
            <p:spPr bwMode="auto">
              <a:xfrm>
                <a:off x="1728" y="816"/>
                <a:ext cx="192" cy="0"/>
              </a:xfrm>
              <a:prstGeom prst="line">
                <a:avLst/>
              </a:prstGeom>
              <a:noFill/>
              <a:ln w="38100">
                <a:solidFill>
                  <a:schemeClr val="tx1"/>
                </a:solidFill>
                <a:round/>
                <a:headEnd/>
                <a:tailEnd/>
              </a:ln>
              <a:effectLst/>
            </p:spPr>
            <p:txBody>
              <a:bodyPr lIns="90000" tIns="46800" rIns="90000" bIns="46800">
                <a:spAutoFit/>
              </a:bodyPr>
              <a:lstStyle/>
              <a:p>
                <a:endParaRPr lang="zh-CN" altLang="en-US"/>
              </a:p>
            </p:txBody>
          </p:sp>
          <p:sp>
            <p:nvSpPr>
              <p:cNvPr id="346176" name="Text Box 64"/>
              <p:cNvSpPr txBox="1">
                <a:spLocks noChangeArrowheads="1"/>
              </p:cNvSpPr>
              <p:nvPr/>
            </p:nvSpPr>
            <p:spPr bwMode="auto">
              <a:xfrm>
                <a:off x="1584" y="528"/>
                <a:ext cx="409" cy="325"/>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CC1</a:t>
                </a:r>
              </a:p>
            </p:txBody>
          </p:sp>
          <p:sp>
            <p:nvSpPr>
              <p:cNvPr id="346177" name="Line 65"/>
              <p:cNvSpPr>
                <a:spLocks noChangeShapeType="1"/>
              </p:cNvSpPr>
              <p:nvPr/>
            </p:nvSpPr>
            <p:spPr bwMode="auto">
              <a:xfrm>
                <a:off x="576" y="1824"/>
                <a:ext cx="0" cy="288"/>
              </a:xfrm>
              <a:prstGeom prst="line">
                <a:avLst/>
              </a:prstGeom>
              <a:noFill/>
              <a:ln w="38100">
                <a:solidFill>
                  <a:schemeClr val="tx1"/>
                </a:solidFill>
                <a:round/>
                <a:headEnd/>
                <a:tailEnd/>
              </a:ln>
              <a:effectLst/>
            </p:spPr>
            <p:txBody>
              <a:bodyPr wrap="none" lIns="90000" tIns="46800" rIns="90000" bIns="46800">
                <a:spAutoFit/>
              </a:bodyPr>
              <a:lstStyle/>
              <a:p>
                <a:endParaRPr lang="zh-CN" altLang="en-US"/>
              </a:p>
            </p:txBody>
          </p:sp>
        </p:grpSp>
        <p:sp>
          <p:nvSpPr>
            <p:cNvPr id="346178" name="Text Box 66"/>
            <p:cNvSpPr txBox="1">
              <a:spLocks noChangeArrowheads="1"/>
            </p:cNvSpPr>
            <p:nvPr/>
          </p:nvSpPr>
          <p:spPr bwMode="auto">
            <a:xfrm>
              <a:off x="1887" y="1317"/>
              <a:ext cx="296" cy="325"/>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O2</a:t>
              </a:r>
            </a:p>
          </p:txBody>
        </p:sp>
      </p:grpSp>
      <p:sp>
        <p:nvSpPr>
          <p:cNvPr id="346179" name="Rectangle 67"/>
          <p:cNvSpPr>
            <a:spLocks noChangeArrowheads="1"/>
          </p:cNvSpPr>
          <p:nvPr/>
        </p:nvSpPr>
        <p:spPr bwMode="auto">
          <a:xfrm>
            <a:off x="3119968" y="4459288"/>
            <a:ext cx="329234" cy="340735"/>
          </a:xfrm>
          <a:prstGeom prst="rect">
            <a:avLst/>
          </a:prstGeom>
          <a:noFill/>
          <a:ln w="28575">
            <a:noFill/>
            <a:miter lim="800000"/>
            <a:headEnd/>
            <a:tailEnd/>
          </a:ln>
          <a:effectLst/>
        </p:spPr>
        <p:txBody>
          <a:bodyPr wrap="none" lIns="90000" tIns="46800" rIns="90000" bIns="46800">
            <a:spAutoFit/>
          </a:bodyPr>
          <a:lstStyle/>
          <a:p>
            <a:r>
              <a:rPr kumimoji="1" lang="en-US" altLang="zh-CN" sz="1600" b="1">
                <a:solidFill>
                  <a:srgbClr val="FF0000"/>
                </a:solidFill>
                <a:latin typeface="Times New Roman" pitchFamily="18" charset="0"/>
              </a:rPr>
              <a:t>R</a:t>
            </a:r>
          </a:p>
        </p:txBody>
      </p:sp>
      <p:sp>
        <p:nvSpPr>
          <p:cNvPr id="346180" name="Rectangle 68"/>
          <p:cNvSpPr>
            <a:spLocks noChangeArrowheads="1"/>
          </p:cNvSpPr>
          <p:nvPr/>
        </p:nvSpPr>
        <p:spPr bwMode="auto">
          <a:xfrm>
            <a:off x="3092451" y="4933951"/>
            <a:ext cx="309998"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S</a:t>
            </a:r>
          </a:p>
        </p:txBody>
      </p:sp>
      <p:sp>
        <p:nvSpPr>
          <p:cNvPr id="346181" name="Freeform 69"/>
          <p:cNvSpPr>
            <a:spLocks/>
          </p:cNvSpPr>
          <p:nvPr/>
        </p:nvSpPr>
        <p:spPr bwMode="auto">
          <a:xfrm>
            <a:off x="2063751" y="5229226"/>
            <a:ext cx="181822" cy="371513"/>
          </a:xfrm>
          <a:custGeom>
            <a:avLst/>
            <a:gdLst/>
            <a:ahLst/>
            <a:cxnLst>
              <a:cxn ang="0">
                <a:pos x="1451" y="0"/>
              </a:cxn>
              <a:cxn ang="0">
                <a:pos x="1406" y="363"/>
              </a:cxn>
              <a:cxn ang="0">
                <a:pos x="1315" y="408"/>
              </a:cxn>
              <a:cxn ang="0">
                <a:pos x="1043" y="454"/>
              </a:cxn>
              <a:cxn ang="0">
                <a:pos x="544" y="408"/>
              </a:cxn>
              <a:cxn ang="0">
                <a:pos x="0" y="363"/>
              </a:cxn>
            </a:cxnLst>
            <a:rect l="0" t="0" r="r" b="b"/>
            <a:pathLst>
              <a:path w="1451" h="454">
                <a:moveTo>
                  <a:pt x="1451" y="0"/>
                </a:moveTo>
                <a:cubicBezTo>
                  <a:pt x="1440" y="147"/>
                  <a:pt x="1429" y="295"/>
                  <a:pt x="1406" y="363"/>
                </a:cubicBezTo>
                <a:cubicBezTo>
                  <a:pt x="1383" y="431"/>
                  <a:pt x="1375" y="393"/>
                  <a:pt x="1315" y="408"/>
                </a:cubicBezTo>
                <a:cubicBezTo>
                  <a:pt x="1255" y="423"/>
                  <a:pt x="1171" y="454"/>
                  <a:pt x="1043" y="454"/>
                </a:cubicBezTo>
                <a:cubicBezTo>
                  <a:pt x="915" y="454"/>
                  <a:pt x="718" y="423"/>
                  <a:pt x="544" y="408"/>
                </a:cubicBezTo>
                <a:cubicBezTo>
                  <a:pt x="370" y="393"/>
                  <a:pt x="98" y="370"/>
                  <a:pt x="0" y="363"/>
                </a:cubicBezTo>
              </a:path>
            </a:pathLst>
          </a:custGeom>
          <a:noFill/>
          <a:ln w="41275" cap="flat" cmpd="sng">
            <a:solidFill>
              <a:srgbClr val="FF0000"/>
            </a:solidFill>
            <a:prstDash val="solid"/>
            <a:round/>
            <a:headEnd/>
            <a:tailEnd/>
          </a:ln>
          <a:effectLst/>
        </p:spPr>
        <p:txBody>
          <a:bodyPr wrap="none" lIns="90000" tIns="46800" rIns="90000" bIns="46800">
            <a:spAutoFit/>
          </a:bodyPr>
          <a:lstStyle/>
          <a:p>
            <a:endParaRPr lang="zh-CN" altLang="en-US"/>
          </a:p>
        </p:txBody>
      </p:sp>
      <p:sp>
        <p:nvSpPr>
          <p:cNvPr id="346182" name="Line 70"/>
          <p:cNvSpPr>
            <a:spLocks noChangeShapeType="1"/>
          </p:cNvSpPr>
          <p:nvPr/>
        </p:nvSpPr>
        <p:spPr bwMode="auto">
          <a:xfrm>
            <a:off x="9647768" y="4868863"/>
            <a:ext cx="1248833" cy="0"/>
          </a:xfrm>
          <a:prstGeom prst="line">
            <a:avLst/>
          </a:prstGeom>
          <a:noFill/>
          <a:ln w="38100">
            <a:solidFill>
              <a:srgbClr val="FF0000"/>
            </a:solidFill>
            <a:round/>
            <a:headEnd/>
            <a:tailEnd/>
          </a:ln>
          <a:effectLst/>
        </p:spPr>
        <p:txBody>
          <a:bodyPr wrap="none" lIns="90000" tIns="46800" rIns="90000" bIns="4680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46132"/>
                                        </p:tgtEl>
                                        <p:attrNameLst>
                                          <p:attrName>style.visibility</p:attrName>
                                        </p:attrNameLst>
                                      </p:cBhvr>
                                      <p:to>
                                        <p:strVal val="visible"/>
                                      </p:to>
                                    </p:set>
                                    <p:animEffect transition="in" filter="wipe(left)">
                                      <p:cBhvr>
                                        <p:cTn id="15" dur="500"/>
                                        <p:tgtEl>
                                          <p:spTgt spid="34613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46182"/>
                                        </p:tgtEl>
                                        <p:attrNameLst>
                                          <p:attrName>style.visibility</p:attrName>
                                        </p:attrNameLst>
                                      </p:cBhvr>
                                      <p:to>
                                        <p:strVal val="visible"/>
                                      </p:to>
                                    </p:set>
                                    <p:animEffect transition="in" filter="wipe(down)">
                                      <p:cBhvr>
                                        <p:cTn id="20" dur="500"/>
                                        <p:tgtEl>
                                          <p:spTgt spid="346182"/>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46181"/>
                                        </p:tgtEl>
                                        <p:attrNameLst>
                                          <p:attrName>style.visibility</p:attrName>
                                        </p:attrNameLst>
                                      </p:cBhvr>
                                      <p:to>
                                        <p:strVal val="visible"/>
                                      </p:to>
                                    </p:set>
                                    <p:animEffect transition="in" filter="wipe(down)">
                                      <p:cBhvr>
                                        <p:cTn id="23" dur="500"/>
                                        <p:tgtEl>
                                          <p:spTgt spid="346181"/>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346138"/>
                                        </p:tgtEl>
                                        <p:attrNameLst>
                                          <p:attrName>style.visibility</p:attrName>
                                        </p:attrNameLst>
                                      </p:cBhvr>
                                      <p:to>
                                        <p:strVal val="visible"/>
                                      </p:to>
                                    </p:set>
                                    <p:animEffect transition="in" filter="slide(fromBottom)">
                                      <p:cBhvr>
                                        <p:cTn id="28" dur="500"/>
                                        <p:tgtEl>
                                          <p:spTgt spid="346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32" grpId="0" autoUpdateAnimBg="0"/>
      <p:bldP spid="346138" grpId="0"/>
      <p:bldP spid="346181" grpId="0" animBg="1"/>
      <p:bldP spid="34618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灯片编号占位符 2"/>
          <p:cNvSpPr>
            <a:spLocks noGrp="1"/>
          </p:cNvSpPr>
          <p:nvPr>
            <p:ph type="sldNum" sz="quarter" idx="11"/>
          </p:nvPr>
        </p:nvSpPr>
        <p:spPr/>
        <p:txBody>
          <a:bodyPr/>
          <a:lstStyle/>
          <a:p>
            <a:fld id="{D16C4CC8-1160-43F3-A9E2-E20FDE736049}" type="slidenum">
              <a:rPr lang="en-US" altLang="zh-CN"/>
              <a:pPr/>
              <a:t>76</a:t>
            </a:fld>
            <a:endParaRPr lang="en-US" altLang="zh-CN"/>
          </a:p>
        </p:txBody>
      </p:sp>
      <p:grpSp>
        <p:nvGrpSpPr>
          <p:cNvPr id="2" name="Group 2"/>
          <p:cNvGrpSpPr>
            <a:grpSpLocks/>
          </p:cNvGrpSpPr>
          <p:nvPr/>
        </p:nvGrpSpPr>
        <p:grpSpPr bwMode="auto">
          <a:xfrm>
            <a:off x="1775884" y="3255964"/>
            <a:ext cx="8832850" cy="1255713"/>
            <a:chOff x="839" y="1797"/>
            <a:chExt cx="4173" cy="791"/>
          </a:xfrm>
        </p:grpSpPr>
        <p:sp>
          <p:nvSpPr>
            <p:cNvPr id="347139" name="Line 3"/>
            <p:cNvSpPr>
              <a:spLocks noChangeShapeType="1"/>
            </p:cNvSpPr>
            <p:nvPr/>
          </p:nvSpPr>
          <p:spPr bwMode="auto">
            <a:xfrm flipV="1">
              <a:off x="851" y="1884"/>
              <a:ext cx="0" cy="701"/>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47140" name="Line 4"/>
            <p:cNvSpPr>
              <a:spLocks noChangeShapeType="1"/>
            </p:cNvSpPr>
            <p:nvPr/>
          </p:nvSpPr>
          <p:spPr bwMode="auto">
            <a:xfrm>
              <a:off x="851" y="2585"/>
              <a:ext cx="4161"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47141" name="Text Box 5"/>
            <p:cNvSpPr txBox="1">
              <a:spLocks noChangeArrowheads="1"/>
            </p:cNvSpPr>
            <p:nvPr/>
          </p:nvSpPr>
          <p:spPr bwMode="auto">
            <a:xfrm>
              <a:off x="4876" y="2296"/>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p>
          </p:txBody>
        </p:sp>
        <p:sp>
          <p:nvSpPr>
            <p:cNvPr id="347142" name="Text Box 6"/>
            <p:cNvSpPr txBox="1">
              <a:spLocks noChangeArrowheads="1"/>
            </p:cNvSpPr>
            <p:nvPr/>
          </p:nvSpPr>
          <p:spPr bwMode="auto">
            <a:xfrm>
              <a:off x="839" y="1797"/>
              <a:ext cx="585"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3" name="Group 7"/>
          <p:cNvGrpSpPr>
            <a:grpSpLocks/>
          </p:cNvGrpSpPr>
          <p:nvPr/>
        </p:nvGrpSpPr>
        <p:grpSpPr bwMode="auto">
          <a:xfrm>
            <a:off x="1007534" y="1311275"/>
            <a:ext cx="9817100" cy="609600"/>
            <a:chOff x="476" y="572"/>
            <a:chExt cx="4638" cy="384"/>
          </a:xfrm>
        </p:grpSpPr>
        <p:sp>
          <p:nvSpPr>
            <p:cNvPr id="347144" name="Line 8"/>
            <p:cNvSpPr>
              <a:spLocks noChangeShapeType="1"/>
            </p:cNvSpPr>
            <p:nvPr/>
          </p:nvSpPr>
          <p:spPr bwMode="auto">
            <a:xfrm>
              <a:off x="860" y="904"/>
              <a:ext cx="3970" cy="0"/>
            </a:xfrm>
            <a:prstGeom prst="line">
              <a:avLst/>
            </a:prstGeom>
            <a:noFill/>
            <a:ln w="12700">
              <a:solidFill>
                <a:srgbClr val="CC3300"/>
              </a:solidFill>
              <a:prstDash val="lgDash"/>
              <a:round/>
              <a:headEnd/>
              <a:tailEnd/>
            </a:ln>
            <a:effectLst/>
          </p:spPr>
          <p:txBody>
            <a:bodyPr lIns="90000" tIns="46800" rIns="90000" bIns="46800">
              <a:spAutoFit/>
            </a:bodyPr>
            <a:lstStyle/>
            <a:p>
              <a:endParaRPr lang="zh-CN" altLang="en-US"/>
            </a:p>
          </p:txBody>
        </p:sp>
        <p:sp>
          <p:nvSpPr>
            <p:cNvPr id="347145" name="Text Box 9"/>
            <p:cNvSpPr txBox="1">
              <a:spLocks noChangeArrowheads="1"/>
            </p:cNvSpPr>
            <p:nvPr/>
          </p:nvSpPr>
          <p:spPr bwMode="auto">
            <a:xfrm>
              <a:off x="476" y="664"/>
              <a:ext cx="31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V</a:t>
              </a:r>
              <a:r>
                <a:rPr kumimoji="1" lang="en-US" altLang="zh-CN" sz="2400" b="1" baseline="-25000">
                  <a:solidFill>
                    <a:srgbClr val="CC3300"/>
                  </a:solidFill>
                  <a:latin typeface="Times New Roman" pitchFamily="18" charset="0"/>
                </a:rPr>
                <a:t>T+</a:t>
              </a:r>
            </a:p>
          </p:txBody>
        </p:sp>
        <p:sp>
          <p:nvSpPr>
            <p:cNvPr id="347146" name="Text Box 10"/>
            <p:cNvSpPr txBox="1">
              <a:spLocks noChangeArrowheads="1"/>
            </p:cNvSpPr>
            <p:nvPr/>
          </p:nvSpPr>
          <p:spPr bwMode="auto">
            <a:xfrm>
              <a:off x="4150" y="572"/>
              <a:ext cx="964"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2/3 V</a:t>
              </a:r>
              <a:r>
                <a:rPr kumimoji="1" lang="en-US" altLang="zh-CN" sz="2400" b="1" baseline="-25000">
                  <a:latin typeface="Times New Roman" pitchFamily="18" charset="0"/>
                </a:rPr>
                <a:t>CC</a:t>
              </a:r>
            </a:p>
          </p:txBody>
        </p:sp>
      </p:grpSp>
      <p:grpSp>
        <p:nvGrpSpPr>
          <p:cNvPr id="4" name="Group 11"/>
          <p:cNvGrpSpPr>
            <a:grpSpLocks/>
          </p:cNvGrpSpPr>
          <p:nvPr/>
        </p:nvGrpSpPr>
        <p:grpSpPr bwMode="auto">
          <a:xfrm>
            <a:off x="1005417" y="1887538"/>
            <a:ext cx="9819216" cy="679450"/>
            <a:chOff x="475" y="935"/>
            <a:chExt cx="4639" cy="428"/>
          </a:xfrm>
        </p:grpSpPr>
        <p:sp>
          <p:nvSpPr>
            <p:cNvPr id="347148" name="Line 12"/>
            <p:cNvSpPr>
              <a:spLocks noChangeShapeType="1"/>
            </p:cNvSpPr>
            <p:nvPr/>
          </p:nvSpPr>
          <p:spPr bwMode="auto">
            <a:xfrm>
              <a:off x="844" y="1240"/>
              <a:ext cx="4032" cy="0"/>
            </a:xfrm>
            <a:prstGeom prst="line">
              <a:avLst/>
            </a:prstGeom>
            <a:noFill/>
            <a:ln w="12700">
              <a:solidFill>
                <a:srgbClr val="006600"/>
              </a:solidFill>
              <a:prstDash val="lgDash"/>
              <a:round/>
              <a:headEnd/>
              <a:tailEnd/>
            </a:ln>
            <a:effectLst/>
          </p:spPr>
          <p:txBody>
            <a:bodyPr lIns="90000" tIns="46800" rIns="90000" bIns="46800">
              <a:spAutoFit/>
            </a:bodyPr>
            <a:lstStyle/>
            <a:p>
              <a:endParaRPr lang="zh-CN" altLang="en-US"/>
            </a:p>
          </p:txBody>
        </p:sp>
        <p:sp>
          <p:nvSpPr>
            <p:cNvPr id="347149" name="Text Box 13"/>
            <p:cNvSpPr txBox="1">
              <a:spLocks noChangeArrowheads="1"/>
            </p:cNvSpPr>
            <p:nvPr/>
          </p:nvSpPr>
          <p:spPr bwMode="auto">
            <a:xfrm>
              <a:off x="475" y="1071"/>
              <a:ext cx="409" cy="292"/>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6600"/>
                  </a:solidFill>
                  <a:latin typeface="Times New Roman" pitchFamily="18" charset="0"/>
                </a:rPr>
                <a:t>V</a:t>
              </a:r>
              <a:r>
                <a:rPr kumimoji="1" lang="en-US" altLang="zh-CN" sz="2400" b="1" baseline="-25000">
                  <a:solidFill>
                    <a:srgbClr val="006600"/>
                  </a:solidFill>
                  <a:latin typeface="Times New Roman" pitchFamily="18" charset="0"/>
                </a:rPr>
                <a:t>T-</a:t>
              </a:r>
            </a:p>
          </p:txBody>
        </p:sp>
        <p:sp>
          <p:nvSpPr>
            <p:cNvPr id="347150" name="Text Box 14"/>
            <p:cNvSpPr txBox="1">
              <a:spLocks noChangeArrowheads="1"/>
            </p:cNvSpPr>
            <p:nvPr/>
          </p:nvSpPr>
          <p:spPr bwMode="auto">
            <a:xfrm>
              <a:off x="4150" y="935"/>
              <a:ext cx="964"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1/3 V</a:t>
              </a:r>
              <a:r>
                <a:rPr kumimoji="1" lang="en-US" altLang="zh-CN" sz="2400" b="1" baseline="-25000">
                  <a:latin typeface="Times New Roman" pitchFamily="18" charset="0"/>
                </a:rPr>
                <a:t>CC</a:t>
              </a:r>
            </a:p>
          </p:txBody>
        </p:sp>
      </p:grpSp>
      <p:grpSp>
        <p:nvGrpSpPr>
          <p:cNvPr id="5" name="Group 15"/>
          <p:cNvGrpSpPr>
            <a:grpSpLocks/>
          </p:cNvGrpSpPr>
          <p:nvPr/>
        </p:nvGrpSpPr>
        <p:grpSpPr bwMode="auto">
          <a:xfrm>
            <a:off x="1820334" y="881063"/>
            <a:ext cx="8981016" cy="2133600"/>
            <a:chOff x="860" y="480"/>
            <a:chExt cx="4243" cy="1344"/>
          </a:xfrm>
        </p:grpSpPr>
        <p:sp>
          <p:nvSpPr>
            <p:cNvPr id="347152" name="Text Box 16"/>
            <p:cNvSpPr txBox="1">
              <a:spLocks noChangeArrowheads="1"/>
            </p:cNvSpPr>
            <p:nvPr/>
          </p:nvSpPr>
          <p:spPr bwMode="auto">
            <a:xfrm>
              <a:off x="860" y="480"/>
              <a:ext cx="927"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endParaRPr kumimoji="1" lang="en-US" altLang="zh-CN" sz="3200" b="1" baseline="-25000">
                <a:solidFill>
                  <a:schemeClr val="accent2"/>
                </a:solidFill>
                <a:latin typeface="Times New Roman" pitchFamily="18" charset="0"/>
              </a:endParaRPr>
            </a:p>
          </p:txBody>
        </p:sp>
        <p:grpSp>
          <p:nvGrpSpPr>
            <p:cNvPr id="6" name="Group 17"/>
            <p:cNvGrpSpPr>
              <a:grpSpLocks/>
            </p:cNvGrpSpPr>
            <p:nvPr/>
          </p:nvGrpSpPr>
          <p:grpSpPr bwMode="auto">
            <a:xfrm>
              <a:off x="860" y="624"/>
              <a:ext cx="4243" cy="1200"/>
              <a:chOff x="860" y="445"/>
              <a:chExt cx="4243" cy="1200"/>
            </a:xfrm>
          </p:grpSpPr>
          <p:sp>
            <p:nvSpPr>
              <p:cNvPr id="347154" name="Line 18"/>
              <p:cNvSpPr>
                <a:spLocks noChangeShapeType="1"/>
              </p:cNvSpPr>
              <p:nvPr/>
            </p:nvSpPr>
            <p:spPr bwMode="auto">
              <a:xfrm flipV="1">
                <a:off x="860" y="445"/>
                <a:ext cx="0" cy="120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47155" name="Line 19"/>
              <p:cNvSpPr>
                <a:spLocks noChangeShapeType="1"/>
              </p:cNvSpPr>
              <p:nvPr/>
            </p:nvSpPr>
            <p:spPr bwMode="auto">
              <a:xfrm>
                <a:off x="860" y="1619"/>
                <a:ext cx="4243" cy="2"/>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47156" name="Text Box 20"/>
              <p:cNvSpPr txBox="1">
                <a:spLocks noChangeArrowheads="1"/>
              </p:cNvSpPr>
              <p:nvPr/>
            </p:nvSpPr>
            <p:spPr bwMode="auto">
              <a:xfrm>
                <a:off x="4967" y="1328"/>
                <a:ext cx="1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Times New Roman" pitchFamily="18" charset="0"/>
                  </a:rPr>
                  <a:t>t</a:t>
                </a:r>
              </a:p>
            </p:txBody>
          </p:sp>
          <p:grpSp>
            <p:nvGrpSpPr>
              <p:cNvPr id="7" name="Group 21"/>
              <p:cNvGrpSpPr>
                <a:grpSpLocks/>
              </p:cNvGrpSpPr>
              <p:nvPr/>
            </p:nvGrpSpPr>
            <p:grpSpPr bwMode="auto">
              <a:xfrm>
                <a:off x="860" y="589"/>
                <a:ext cx="1804" cy="1030"/>
                <a:chOff x="3312" y="432"/>
                <a:chExt cx="1776" cy="960"/>
              </a:xfrm>
            </p:grpSpPr>
            <p:sp>
              <p:nvSpPr>
                <p:cNvPr id="347158" name="Line 22"/>
                <p:cNvSpPr>
                  <a:spLocks noChangeShapeType="1"/>
                </p:cNvSpPr>
                <p:nvPr/>
              </p:nvSpPr>
              <p:spPr bwMode="auto">
                <a:xfrm flipV="1">
                  <a:off x="3312" y="432"/>
                  <a:ext cx="864" cy="960"/>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347159" name="Line 23"/>
                <p:cNvSpPr>
                  <a:spLocks noChangeShapeType="1"/>
                </p:cNvSpPr>
                <p:nvPr/>
              </p:nvSpPr>
              <p:spPr bwMode="auto">
                <a:xfrm>
                  <a:off x="4176" y="432"/>
                  <a:ext cx="912" cy="960"/>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grpSp>
          <p:grpSp>
            <p:nvGrpSpPr>
              <p:cNvPr id="8" name="Group 24"/>
              <p:cNvGrpSpPr>
                <a:grpSpLocks/>
              </p:cNvGrpSpPr>
              <p:nvPr/>
            </p:nvGrpSpPr>
            <p:grpSpPr bwMode="auto">
              <a:xfrm>
                <a:off x="2664" y="572"/>
                <a:ext cx="1804" cy="1030"/>
                <a:chOff x="3312" y="432"/>
                <a:chExt cx="1776" cy="960"/>
              </a:xfrm>
            </p:grpSpPr>
            <p:sp>
              <p:nvSpPr>
                <p:cNvPr id="347161" name="Line 25"/>
                <p:cNvSpPr>
                  <a:spLocks noChangeShapeType="1"/>
                </p:cNvSpPr>
                <p:nvPr/>
              </p:nvSpPr>
              <p:spPr bwMode="auto">
                <a:xfrm flipV="1">
                  <a:off x="3312" y="432"/>
                  <a:ext cx="864" cy="960"/>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sp>
              <p:nvSpPr>
                <p:cNvPr id="347162" name="Line 26"/>
                <p:cNvSpPr>
                  <a:spLocks noChangeShapeType="1"/>
                </p:cNvSpPr>
                <p:nvPr/>
              </p:nvSpPr>
              <p:spPr bwMode="auto">
                <a:xfrm>
                  <a:off x="4176" y="432"/>
                  <a:ext cx="912" cy="960"/>
                </a:xfrm>
                <a:prstGeom prst="line">
                  <a:avLst/>
                </a:prstGeom>
                <a:noFill/>
                <a:ln w="57150">
                  <a:solidFill>
                    <a:schemeClr val="tx1"/>
                  </a:solidFill>
                  <a:round/>
                  <a:headEnd/>
                  <a:tailEnd/>
                </a:ln>
                <a:effectLst/>
              </p:spPr>
              <p:txBody>
                <a:bodyPr wrap="none" lIns="90000" tIns="46800" rIns="90000" bIns="46800">
                  <a:spAutoFit/>
                </a:bodyPr>
                <a:lstStyle/>
                <a:p>
                  <a:endParaRPr lang="zh-CN" altLang="en-US"/>
                </a:p>
              </p:txBody>
            </p:sp>
          </p:grpSp>
        </p:grpSp>
      </p:grpSp>
      <p:grpSp>
        <p:nvGrpSpPr>
          <p:cNvPr id="9" name="Group 27"/>
          <p:cNvGrpSpPr>
            <a:grpSpLocks/>
          </p:cNvGrpSpPr>
          <p:nvPr/>
        </p:nvGrpSpPr>
        <p:grpSpPr bwMode="auto">
          <a:xfrm>
            <a:off x="3119967" y="1671639"/>
            <a:ext cx="3744384" cy="2884487"/>
            <a:chOff x="1474" y="799"/>
            <a:chExt cx="1769" cy="1817"/>
          </a:xfrm>
        </p:grpSpPr>
        <p:sp>
          <p:nvSpPr>
            <p:cNvPr id="347164" name="Line 28"/>
            <p:cNvSpPr>
              <a:spLocks noChangeShapeType="1"/>
            </p:cNvSpPr>
            <p:nvPr/>
          </p:nvSpPr>
          <p:spPr bwMode="auto">
            <a:xfrm>
              <a:off x="1474" y="799"/>
              <a:ext cx="0" cy="1817"/>
            </a:xfrm>
            <a:prstGeom prst="line">
              <a:avLst/>
            </a:prstGeom>
            <a:noFill/>
            <a:ln w="19050">
              <a:solidFill>
                <a:srgbClr val="CC3300"/>
              </a:solidFill>
              <a:prstDash val="dash"/>
              <a:round/>
              <a:headEnd/>
              <a:tailEnd/>
            </a:ln>
            <a:effectLst/>
          </p:spPr>
          <p:txBody>
            <a:bodyPr lIns="90000" tIns="46800" rIns="90000" bIns="46800">
              <a:spAutoFit/>
            </a:bodyPr>
            <a:lstStyle/>
            <a:p>
              <a:endParaRPr lang="zh-CN" altLang="en-US"/>
            </a:p>
          </p:txBody>
        </p:sp>
        <p:sp>
          <p:nvSpPr>
            <p:cNvPr id="347165" name="Line 29"/>
            <p:cNvSpPr>
              <a:spLocks noChangeShapeType="1"/>
            </p:cNvSpPr>
            <p:nvPr/>
          </p:nvSpPr>
          <p:spPr bwMode="auto">
            <a:xfrm>
              <a:off x="3243" y="799"/>
              <a:ext cx="0" cy="1817"/>
            </a:xfrm>
            <a:prstGeom prst="line">
              <a:avLst/>
            </a:prstGeom>
            <a:noFill/>
            <a:ln w="19050">
              <a:solidFill>
                <a:srgbClr val="CC3300"/>
              </a:solidFill>
              <a:prstDash val="dash"/>
              <a:round/>
              <a:headEnd/>
              <a:tailEnd/>
            </a:ln>
            <a:effectLst/>
          </p:spPr>
          <p:txBody>
            <a:bodyPr lIns="90000" tIns="46800" rIns="90000" bIns="46800">
              <a:spAutoFit/>
            </a:bodyPr>
            <a:lstStyle/>
            <a:p>
              <a:endParaRPr lang="zh-CN" altLang="en-US"/>
            </a:p>
          </p:txBody>
        </p:sp>
      </p:grpSp>
      <p:grpSp>
        <p:nvGrpSpPr>
          <p:cNvPr id="10" name="Group 30"/>
          <p:cNvGrpSpPr>
            <a:grpSpLocks/>
          </p:cNvGrpSpPr>
          <p:nvPr/>
        </p:nvGrpSpPr>
        <p:grpSpPr bwMode="auto">
          <a:xfrm>
            <a:off x="4944534" y="2319339"/>
            <a:ext cx="3839633" cy="2162175"/>
            <a:chOff x="2336" y="1207"/>
            <a:chExt cx="1814" cy="1362"/>
          </a:xfrm>
        </p:grpSpPr>
        <p:sp>
          <p:nvSpPr>
            <p:cNvPr id="347167" name="Line 31"/>
            <p:cNvSpPr>
              <a:spLocks noChangeShapeType="1"/>
            </p:cNvSpPr>
            <p:nvPr/>
          </p:nvSpPr>
          <p:spPr bwMode="auto">
            <a:xfrm>
              <a:off x="2336" y="1208"/>
              <a:ext cx="0" cy="1361"/>
            </a:xfrm>
            <a:prstGeom prst="line">
              <a:avLst/>
            </a:prstGeom>
            <a:noFill/>
            <a:ln w="12700">
              <a:solidFill>
                <a:srgbClr val="006600"/>
              </a:solidFill>
              <a:prstDash val="lgDash"/>
              <a:round/>
              <a:headEnd/>
              <a:tailEnd/>
            </a:ln>
            <a:effectLst/>
          </p:spPr>
          <p:txBody>
            <a:bodyPr lIns="90000" tIns="46800" rIns="90000" bIns="46800">
              <a:spAutoFit/>
            </a:bodyPr>
            <a:lstStyle/>
            <a:p>
              <a:endParaRPr lang="zh-CN" altLang="en-US"/>
            </a:p>
          </p:txBody>
        </p:sp>
        <p:sp>
          <p:nvSpPr>
            <p:cNvPr id="347168" name="Line 32"/>
            <p:cNvSpPr>
              <a:spLocks noChangeShapeType="1"/>
            </p:cNvSpPr>
            <p:nvPr/>
          </p:nvSpPr>
          <p:spPr bwMode="auto">
            <a:xfrm>
              <a:off x="4150" y="1207"/>
              <a:ext cx="0" cy="1361"/>
            </a:xfrm>
            <a:prstGeom prst="line">
              <a:avLst/>
            </a:prstGeom>
            <a:noFill/>
            <a:ln w="12700">
              <a:solidFill>
                <a:srgbClr val="006600"/>
              </a:solidFill>
              <a:prstDash val="lgDash"/>
              <a:round/>
              <a:headEnd/>
              <a:tailEnd/>
            </a:ln>
            <a:effectLst/>
          </p:spPr>
          <p:txBody>
            <a:bodyPr lIns="90000" tIns="46800" rIns="90000" bIns="46800">
              <a:spAutoFit/>
            </a:bodyPr>
            <a:lstStyle/>
            <a:p>
              <a:endParaRPr lang="zh-CN" altLang="en-US"/>
            </a:p>
          </p:txBody>
        </p:sp>
      </p:grpSp>
      <p:grpSp>
        <p:nvGrpSpPr>
          <p:cNvPr id="11" name="Group 33"/>
          <p:cNvGrpSpPr>
            <a:grpSpLocks/>
          </p:cNvGrpSpPr>
          <p:nvPr/>
        </p:nvGrpSpPr>
        <p:grpSpPr bwMode="auto">
          <a:xfrm>
            <a:off x="1792818" y="3686175"/>
            <a:ext cx="7952316" cy="798513"/>
            <a:chOff x="847" y="2247"/>
            <a:chExt cx="3757" cy="503"/>
          </a:xfrm>
        </p:grpSpPr>
        <p:sp>
          <p:nvSpPr>
            <p:cNvPr id="347170" name="Line 34"/>
            <p:cNvSpPr>
              <a:spLocks noChangeShapeType="1"/>
            </p:cNvSpPr>
            <p:nvPr/>
          </p:nvSpPr>
          <p:spPr bwMode="auto">
            <a:xfrm>
              <a:off x="847" y="2251"/>
              <a:ext cx="627"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47171" name="Line 35"/>
            <p:cNvSpPr>
              <a:spLocks noChangeShapeType="1"/>
            </p:cNvSpPr>
            <p:nvPr/>
          </p:nvSpPr>
          <p:spPr bwMode="auto">
            <a:xfrm flipV="1">
              <a:off x="1474" y="2248"/>
              <a:ext cx="0" cy="48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47172" name="Line 36"/>
            <p:cNvSpPr>
              <a:spLocks noChangeShapeType="1"/>
            </p:cNvSpPr>
            <p:nvPr/>
          </p:nvSpPr>
          <p:spPr bwMode="auto">
            <a:xfrm>
              <a:off x="1474" y="2750"/>
              <a:ext cx="862"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47173" name="Line 37"/>
            <p:cNvSpPr>
              <a:spLocks noChangeShapeType="1"/>
            </p:cNvSpPr>
            <p:nvPr/>
          </p:nvSpPr>
          <p:spPr bwMode="auto">
            <a:xfrm flipV="1">
              <a:off x="2336" y="2247"/>
              <a:ext cx="0" cy="48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47174" name="Line 38"/>
            <p:cNvSpPr>
              <a:spLocks noChangeShapeType="1"/>
            </p:cNvSpPr>
            <p:nvPr/>
          </p:nvSpPr>
          <p:spPr bwMode="auto">
            <a:xfrm>
              <a:off x="2336" y="2251"/>
              <a:ext cx="907"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47175" name="Line 39"/>
            <p:cNvSpPr>
              <a:spLocks noChangeShapeType="1"/>
            </p:cNvSpPr>
            <p:nvPr/>
          </p:nvSpPr>
          <p:spPr bwMode="auto">
            <a:xfrm flipV="1">
              <a:off x="3243" y="2249"/>
              <a:ext cx="0" cy="48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47176" name="Line 40"/>
            <p:cNvSpPr>
              <a:spLocks noChangeShapeType="1"/>
            </p:cNvSpPr>
            <p:nvPr/>
          </p:nvSpPr>
          <p:spPr bwMode="auto">
            <a:xfrm>
              <a:off x="3243" y="2750"/>
              <a:ext cx="907"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sp>
          <p:nvSpPr>
            <p:cNvPr id="347177" name="Line 41"/>
            <p:cNvSpPr>
              <a:spLocks noChangeShapeType="1"/>
            </p:cNvSpPr>
            <p:nvPr/>
          </p:nvSpPr>
          <p:spPr bwMode="auto">
            <a:xfrm flipV="1">
              <a:off x="4150" y="2248"/>
              <a:ext cx="0" cy="480"/>
            </a:xfrm>
            <a:prstGeom prst="line">
              <a:avLst/>
            </a:prstGeom>
            <a:noFill/>
            <a:ln w="57150">
              <a:solidFill>
                <a:srgbClr val="0033CC"/>
              </a:solidFill>
              <a:round/>
              <a:headEnd/>
              <a:tailEnd/>
            </a:ln>
            <a:effectLst/>
          </p:spPr>
          <p:txBody>
            <a:bodyPr wrap="none" lIns="90000" tIns="46800" rIns="90000" bIns="46800">
              <a:spAutoFit/>
            </a:bodyPr>
            <a:lstStyle/>
            <a:p>
              <a:endParaRPr lang="zh-CN" altLang="en-US"/>
            </a:p>
          </p:txBody>
        </p:sp>
        <p:sp>
          <p:nvSpPr>
            <p:cNvPr id="347178" name="Line 42"/>
            <p:cNvSpPr>
              <a:spLocks noChangeShapeType="1"/>
            </p:cNvSpPr>
            <p:nvPr/>
          </p:nvSpPr>
          <p:spPr bwMode="auto">
            <a:xfrm>
              <a:off x="4150" y="2251"/>
              <a:ext cx="454" cy="0"/>
            </a:xfrm>
            <a:prstGeom prst="line">
              <a:avLst/>
            </a:prstGeom>
            <a:noFill/>
            <a:ln w="57150">
              <a:solidFill>
                <a:srgbClr val="0033CC"/>
              </a:solidFill>
              <a:round/>
              <a:headEnd/>
              <a:tailEnd/>
            </a:ln>
            <a:effectLst/>
          </p:spPr>
          <p:txBody>
            <a:bodyPr lIns="90000" tIns="46800" rIns="90000" bIns="46800">
              <a:spAutoFit/>
            </a:bodyPr>
            <a:lstStyle/>
            <a:p>
              <a:endParaRPr lang="zh-CN" altLang="en-US"/>
            </a:p>
          </p:txBody>
        </p:sp>
      </p:grpSp>
      <p:sp>
        <p:nvSpPr>
          <p:cNvPr id="347179" name="Text Box 43"/>
          <p:cNvSpPr txBox="1">
            <a:spLocks noChangeArrowheads="1"/>
          </p:cNvSpPr>
          <p:nvPr/>
        </p:nvSpPr>
        <p:spPr bwMode="auto">
          <a:xfrm>
            <a:off x="4656667" y="476251"/>
            <a:ext cx="3456517" cy="371513"/>
          </a:xfrm>
          <a:prstGeom prst="rect">
            <a:avLst/>
          </a:prstGeom>
          <a:noFill/>
          <a:ln w="28575">
            <a:noFill/>
            <a:miter lim="800000"/>
            <a:headEnd/>
            <a:tailEnd/>
          </a:ln>
          <a:effectLst/>
        </p:spPr>
        <p:txBody>
          <a:bodyPr lIns="90000" tIns="46800" rIns="90000" bIns="46800">
            <a:spAutoFit/>
          </a:bodyPr>
          <a:lstStyle/>
          <a:p>
            <a:r>
              <a:rPr kumimoji="1" lang="zh-CN" altLang="en-US" b="1">
                <a:solidFill>
                  <a:schemeClr val="tx2"/>
                </a:solidFill>
                <a:latin typeface="Times New Roman" pitchFamily="18" charset="0"/>
              </a:rPr>
              <a:t>波形图</a:t>
            </a:r>
          </a:p>
        </p:txBody>
      </p:sp>
      <p:sp>
        <p:nvSpPr>
          <p:cNvPr id="347180" name="Rectangle 44"/>
          <p:cNvSpPr>
            <a:spLocks noChangeArrowheads="1"/>
          </p:cNvSpPr>
          <p:nvPr/>
        </p:nvSpPr>
        <p:spPr bwMode="auto">
          <a:xfrm>
            <a:off x="3312584" y="4868863"/>
            <a:ext cx="2590800" cy="371513"/>
          </a:xfrm>
          <a:prstGeom prst="rect">
            <a:avLst/>
          </a:prstGeom>
          <a:noFill/>
          <a:ln w="28575">
            <a:noFill/>
            <a:miter lim="800000"/>
            <a:headEnd/>
            <a:tailEnd/>
          </a:ln>
          <a:effectLst/>
        </p:spPr>
        <p:txBody>
          <a:bodyPr lIns="90000" tIns="46800" rIns="90000" bIns="46800">
            <a:spAutoFit/>
          </a:bodyPr>
          <a:lstStyle/>
          <a:p>
            <a:r>
              <a:rPr kumimoji="1" lang="zh-CN" altLang="en-US" b="1">
                <a:latin typeface="Times New Roman" pitchFamily="18" charset="0"/>
              </a:rPr>
              <a:t>三角波</a:t>
            </a:r>
          </a:p>
        </p:txBody>
      </p:sp>
      <p:sp>
        <p:nvSpPr>
          <p:cNvPr id="347181" name="Line 45"/>
          <p:cNvSpPr>
            <a:spLocks noChangeShapeType="1"/>
          </p:cNvSpPr>
          <p:nvPr/>
        </p:nvSpPr>
        <p:spPr bwMode="auto">
          <a:xfrm>
            <a:off x="5276851" y="5192713"/>
            <a:ext cx="914400" cy="0"/>
          </a:xfrm>
          <a:prstGeom prst="line">
            <a:avLst/>
          </a:prstGeom>
          <a:noFill/>
          <a:ln w="76200">
            <a:solidFill>
              <a:srgbClr val="CC3300"/>
            </a:solidFill>
            <a:round/>
            <a:headEnd/>
            <a:tailEnd type="triangle" w="med" len="med"/>
          </a:ln>
          <a:effectLst/>
        </p:spPr>
        <p:txBody>
          <a:bodyPr wrap="none" lIns="90000" tIns="46800" rIns="90000" bIns="46800">
            <a:spAutoFit/>
          </a:bodyPr>
          <a:lstStyle/>
          <a:p>
            <a:endParaRPr lang="zh-CN" altLang="en-US"/>
          </a:p>
        </p:txBody>
      </p:sp>
      <p:sp>
        <p:nvSpPr>
          <p:cNvPr id="347182" name="Rectangle 46"/>
          <p:cNvSpPr>
            <a:spLocks noChangeArrowheads="1"/>
          </p:cNvSpPr>
          <p:nvPr/>
        </p:nvSpPr>
        <p:spPr bwMode="auto">
          <a:xfrm>
            <a:off x="6477001" y="4926013"/>
            <a:ext cx="2595033" cy="371513"/>
          </a:xfrm>
          <a:prstGeom prst="rect">
            <a:avLst/>
          </a:prstGeom>
          <a:noFill/>
          <a:ln w="28575">
            <a:noFill/>
            <a:miter lim="800000"/>
            <a:headEnd/>
            <a:tailEnd/>
          </a:ln>
          <a:effectLst/>
        </p:spPr>
        <p:txBody>
          <a:bodyPr lIns="90000" tIns="46800" rIns="90000" bIns="46800">
            <a:spAutoFit/>
          </a:bodyPr>
          <a:lstStyle/>
          <a:p>
            <a:r>
              <a:rPr kumimoji="1" lang="zh-CN" altLang="en-US" b="1">
                <a:latin typeface="Times New Roman" pitchFamily="18" charset="0"/>
              </a:rPr>
              <a:t>矩形波</a:t>
            </a:r>
          </a:p>
        </p:txBody>
      </p:sp>
      <p:sp>
        <p:nvSpPr>
          <p:cNvPr id="347183" name="Rectangle 47"/>
          <p:cNvSpPr>
            <a:spLocks noChangeArrowheads="1"/>
          </p:cNvSpPr>
          <p:nvPr/>
        </p:nvSpPr>
        <p:spPr bwMode="auto">
          <a:xfrm>
            <a:off x="4176185" y="5492751"/>
            <a:ext cx="3168649" cy="371513"/>
          </a:xfrm>
          <a:prstGeom prst="rect">
            <a:avLst/>
          </a:prstGeom>
          <a:noFill/>
          <a:ln w="28575">
            <a:noFill/>
            <a:miter lim="800000"/>
            <a:headEnd/>
            <a:tailEnd/>
          </a:ln>
          <a:effectLst/>
        </p:spPr>
        <p:txBody>
          <a:bodyPr lIns="90000" tIns="46800" rIns="90000" bIns="46800">
            <a:spAutoFit/>
          </a:bodyPr>
          <a:lstStyle/>
          <a:p>
            <a:pPr algn="ctr"/>
            <a:r>
              <a:rPr kumimoji="1" lang="zh-CN" altLang="en-US" b="1">
                <a:solidFill>
                  <a:srgbClr val="CC3300"/>
                </a:solidFill>
                <a:latin typeface="Times New Roman" pitchFamily="18" charset="0"/>
              </a:rPr>
              <a:t>波形变换</a:t>
            </a:r>
          </a:p>
        </p:txBody>
      </p:sp>
      <p:sp>
        <p:nvSpPr>
          <p:cNvPr id="347184" name="Rectangle 48"/>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downRigh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47180"/>
                                        </p:tgtEl>
                                        <p:attrNameLst>
                                          <p:attrName>style.visibility</p:attrName>
                                        </p:attrNameLst>
                                      </p:cBhvr>
                                      <p:to>
                                        <p:strVal val="visible"/>
                                      </p:to>
                                    </p:set>
                                    <p:animEffect transition="in" filter="blinds(horizontal)">
                                      <p:cBhvr>
                                        <p:cTn id="42" dur="500"/>
                                        <p:tgtEl>
                                          <p:spTgt spid="347180"/>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347181"/>
                                        </p:tgtEl>
                                        <p:attrNameLst>
                                          <p:attrName>style.visibility</p:attrName>
                                        </p:attrNameLst>
                                      </p:cBhvr>
                                      <p:to>
                                        <p:strVal val="visible"/>
                                      </p:to>
                                    </p:set>
                                    <p:animEffect transition="in" filter="wipe(left)">
                                      <p:cBhvr>
                                        <p:cTn id="46" dur="500"/>
                                        <p:tgtEl>
                                          <p:spTgt spid="347181"/>
                                        </p:tgtEl>
                                      </p:cBhvr>
                                    </p:animEffect>
                                  </p:childTnLst>
                                </p:cTn>
                              </p:par>
                            </p:childTnLst>
                          </p:cTn>
                        </p:par>
                        <p:par>
                          <p:cTn id="47" fill="hold">
                            <p:stCondLst>
                              <p:cond delay="1000"/>
                            </p:stCondLst>
                            <p:childTnLst>
                              <p:par>
                                <p:cTn id="48" presetID="3" presetClass="entr" presetSubtype="10" fill="hold" grpId="0" nodeType="afterEffect">
                                  <p:stCondLst>
                                    <p:cond delay="0"/>
                                  </p:stCondLst>
                                  <p:childTnLst>
                                    <p:set>
                                      <p:cBhvr>
                                        <p:cTn id="49" dur="1" fill="hold">
                                          <p:stCondLst>
                                            <p:cond delay="0"/>
                                          </p:stCondLst>
                                        </p:cTn>
                                        <p:tgtEl>
                                          <p:spTgt spid="347182"/>
                                        </p:tgtEl>
                                        <p:attrNameLst>
                                          <p:attrName>style.visibility</p:attrName>
                                        </p:attrNameLst>
                                      </p:cBhvr>
                                      <p:to>
                                        <p:strVal val="visible"/>
                                      </p:to>
                                    </p:set>
                                    <p:animEffect transition="in" filter="blinds(horizontal)">
                                      <p:cBhvr>
                                        <p:cTn id="50" dur="500"/>
                                        <p:tgtEl>
                                          <p:spTgt spid="347182"/>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347183"/>
                                        </p:tgtEl>
                                        <p:attrNameLst>
                                          <p:attrName>style.visibility</p:attrName>
                                        </p:attrNameLst>
                                      </p:cBhvr>
                                      <p:to>
                                        <p:strVal val="visible"/>
                                      </p:to>
                                    </p:set>
                                    <p:animEffect transition="in" filter="blinds(horizontal)">
                                      <p:cBhvr>
                                        <p:cTn id="55" dur="500"/>
                                        <p:tgtEl>
                                          <p:spTgt spid="347183"/>
                                        </p:tgtEl>
                                      </p:cBhvr>
                                    </p:animEffect>
                                  </p:childTnLst>
                                </p:cTn>
                              </p:par>
                            </p:childTnLst>
                          </p:cTn>
                        </p:par>
                        <p:par>
                          <p:cTn id="56" fill="hold">
                            <p:stCondLst>
                              <p:cond delay="500"/>
                            </p:stCondLst>
                            <p:childTnLst>
                              <p:par>
                                <p:cTn id="57" presetID="2" presetClass="entr" presetSubtype="4" fill="hold" grpId="0" nodeType="afterEffect">
                                  <p:stCondLst>
                                    <p:cond delay="0"/>
                                  </p:stCondLst>
                                  <p:childTnLst>
                                    <p:set>
                                      <p:cBhvr>
                                        <p:cTn id="58" dur="1" fill="hold">
                                          <p:stCondLst>
                                            <p:cond delay="0"/>
                                          </p:stCondLst>
                                        </p:cTn>
                                        <p:tgtEl>
                                          <p:spTgt spid="347184"/>
                                        </p:tgtEl>
                                        <p:attrNameLst>
                                          <p:attrName>style.visibility</p:attrName>
                                        </p:attrNameLst>
                                      </p:cBhvr>
                                      <p:to>
                                        <p:strVal val="visible"/>
                                      </p:to>
                                    </p:set>
                                    <p:anim calcmode="lin" valueType="num">
                                      <p:cBhvr additive="base">
                                        <p:cTn id="59" dur="500" fill="hold"/>
                                        <p:tgtEl>
                                          <p:spTgt spid="347184"/>
                                        </p:tgtEl>
                                        <p:attrNameLst>
                                          <p:attrName>ppt_x</p:attrName>
                                        </p:attrNameLst>
                                      </p:cBhvr>
                                      <p:tavLst>
                                        <p:tav tm="0">
                                          <p:val>
                                            <p:strVal val="#ppt_x"/>
                                          </p:val>
                                        </p:tav>
                                        <p:tav tm="100000">
                                          <p:val>
                                            <p:strVal val="#ppt_x"/>
                                          </p:val>
                                        </p:tav>
                                      </p:tavLst>
                                    </p:anim>
                                    <p:anim calcmode="lin" valueType="num">
                                      <p:cBhvr additive="base">
                                        <p:cTn id="60" dur="500" fill="hold"/>
                                        <p:tgtEl>
                                          <p:spTgt spid="3471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180" grpId="0" autoUpdateAnimBg="0"/>
      <p:bldP spid="347181" grpId="0" animBg="1"/>
      <p:bldP spid="347182" grpId="0" autoUpdateAnimBg="0"/>
      <p:bldP spid="347183" grpId="0"/>
      <p:bldP spid="347184"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2"/>
          <p:cNvSpPr>
            <a:spLocks noGrp="1"/>
          </p:cNvSpPr>
          <p:nvPr>
            <p:ph type="sldNum" sz="quarter" idx="11"/>
          </p:nvPr>
        </p:nvSpPr>
        <p:spPr/>
        <p:txBody>
          <a:bodyPr/>
          <a:lstStyle/>
          <a:p>
            <a:fld id="{5B186850-62BC-4673-88A4-1D74ADA88153}" type="slidenum">
              <a:rPr lang="en-US" altLang="zh-CN"/>
              <a:pPr/>
              <a:t>77</a:t>
            </a:fld>
            <a:endParaRPr lang="en-US" altLang="zh-CN"/>
          </a:p>
        </p:txBody>
      </p:sp>
      <p:sp>
        <p:nvSpPr>
          <p:cNvPr id="362498" name="Rectangle 2"/>
          <p:cNvSpPr>
            <a:spLocks noChangeArrowheads="1"/>
          </p:cNvSpPr>
          <p:nvPr/>
        </p:nvSpPr>
        <p:spPr bwMode="auto">
          <a:xfrm>
            <a:off x="1295400" y="1628776"/>
            <a:ext cx="9762067" cy="1839607"/>
          </a:xfrm>
          <a:prstGeom prst="rect">
            <a:avLst/>
          </a:prstGeom>
          <a:noFill/>
          <a:ln w="28575">
            <a:noFill/>
            <a:miter lim="800000"/>
            <a:headEnd/>
            <a:tailEnd/>
          </a:ln>
          <a:effectLst/>
        </p:spPr>
        <p:txBody>
          <a:bodyPr lIns="90000" tIns="46800" rIns="90000" bIns="46800">
            <a:spAutoFit/>
          </a:bodyPr>
          <a:lstStyle/>
          <a:p>
            <a:pPr>
              <a:lnSpc>
                <a:spcPct val="120000"/>
              </a:lnSpc>
              <a:spcBef>
                <a:spcPct val="50000"/>
              </a:spcBef>
            </a:pPr>
            <a:r>
              <a:rPr kumimoji="1" lang="en-US" altLang="zh-CN" b="1">
                <a:latin typeface="Times New Roman" pitchFamily="18" charset="0"/>
              </a:rPr>
              <a:t> (1)</a:t>
            </a:r>
            <a:r>
              <a:rPr kumimoji="1" lang="zh-CN" altLang="en-US" b="1">
                <a:latin typeface="Times New Roman" pitchFamily="18" charset="0"/>
              </a:rPr>
              <a:t>多谐振荡器</a:t>
            </a:r>
            <a:r>
              <a:rPr kumimoji="1" lang="en-US" altLang="zh-CN" b="1">
                <a:latin typeface="Times New Roman" pitchFamily="18" charset="0"/>
              </a:rPr>
              <a:t>——</a:t>
            </a:r>
            <a:r>
              <a:rPr kumimoji="1" lang="zh-CN" altLang="en-US" b="1">
                <a:latin typeface="Times New Roman" pitchFamily="18" charset="0"/>
              </a:rPr>
              <a:t>产生矩形波，时钟脉冲波</a:t>
            </a:r>
          </a:p>
          <a:p>
            <a:pPr>
              <a:lnSpc>
                <a:spcPct val="120000"/>
              </a:lnSpc>
              <a:spcBef>
                <a:spcPct val="50000"/>
              </a:spcBef>
            </a:pPr>
            <a:r>
              <a:rPr kumimoji="1" lang="zh-CN" altLang="en-US" b="1">
                <a:latin typeface="Times New Roman" pitchFamily="18" charset="0"/>
              </a:rPr>
              <a:t> </a:t>
            </a:r>
            <a:r>
              <a:rPr kumimoji="1" lang="en-US" altLang="zh-CN" b="1">
                <a:latin typeface="Times New Roman" pitchFamily="18" charset="0"/>
              </a:rPr>
              <a:t>(2)</a:t>
            </a:r>
            <a:r>
              <a:rPr kumimoji="1" lang="zh-CN" altLang="en-US" b="1">
                <a:latin typeface="Times New Roman" pitchFamily="18" charset="0"/>
              </a:rPr>
              <a:t>单稳态触发器</a:t>
            </a:r>
            <a:r>
              <a:rPr kumimoji="1" lang="en-US" altLang="zh-CN" b="1">
                <a:latin typeface="Times New Roman" pitchFamily="18" charset="0"/>
              </a:rPr>
              <a:t>——</a:t>
            </a:r>
            <a:r>
              <a:rPr kumimoji="1" lang="zh-CN" altLang="en-US" b="1">
                <a:latin typeface="Times New Roman" pitchFamily="18" charset="0"/>
              </a:rPr>
              <a:t>定时、延时，消除噪声</a:t>
            </a:r>
          </a:p>
          <a:p>
            <a:pPr>
              <a:lnSpc>
                <a:spcPct val="120000"/>
              </a:lnSpc>
              <a:spcBef>
                <a:spcPct val="50000"/>
              </a:spcBef>
            </a:pPr>
            <a:r>
              <a:rPr kumimoji="1" lang="zh-CN" altLang="en-US" b="1">
                <a:latin typeface="Times New Roman" pitchFamily="18" charset="0"/>
              </a:rPr>
              <a:t> </a:t>
            </a:r>
            <a:r>
              <a:rPr kumimoji="1" lang="en-US" altLang="zh-CN" b="1">
                <a:latin typeface="Times New Roman" pitchFamily="18" charset="0"/>
              </a:rPr>
              <a:t>(3)</a:t>
            </a:r>
            <a:r>
              <a:rPr kumimoji="1" lang="zh-CN" altLang="en-US" b="1">
                <a:latin typeface="Times New Roman" pitchFamily="18" charset="0"/>
              </a:rPr>
              <a:t>施密特触发器</a:t>
            </a:r>
            <a:r>
              <a:rPr kumimoji="1" lang="en-US" altLang="zh-CN" b="1">
                <a:latin typeface="Times New Roman" pitchFamily="18" charset="0"/>
              </a:rPr>
              <a:t>——</a:t>
            </a:r>
            <a:r>
              <a:rPr kumimoji="1" lang="zh-CN" altLang="en-US" b="1">
                <a:latin typeface="Times New Roman" pitchFamily="18" charset="0"/>
              </a:rPr>
              <a:t>滤波整形，波形变换</a:t>
            </a:r>
          </a:p>
          <a:p>
            <a:pPr>
              <a:lnSpc>
                <a:spcPct val="120000"/>
              </a:lnSpc>
              <a:spcBef>
                <a:spcPct val="50000"/>
              </a:spcBef>
            </a:pPr>
            <a:r>
              <a:rPr kumimoji="1" lang="zh-CN" altLang="en-US" b="1">
                <a:latin typeface="Times New Roman" pitchFamily="18" charset="0"/>
              </a:rPr>
              <a:t> </a:t>
            </a:r>
            <a:r>
              <a:rPr kumimoji="1" lang="en-US" altLang="zh-CN" b="1">
                <a:latin typeface="Times New Roman" pitchFamily="18" charset="0"/>
              </a:rPr>
              <a:t>(4)555</a:t>
            </a:r>
            <a:r>
              <a:rPr kumimoji="1" lang="zh-CN" altLang="en-US" b="1">
                <a:latin typeface="Times New Roman" pitchFamily="18" charset="0"/>
              </a:rPr>
              <a:t>定时器</a:t>
            </a:r>
            <a:r>
              <a:rPr kumimoji="1" lang="en-US" altLang="zh-CN" b="1">
                <a:latin typeface="Times New Roman" pitchFamily="18" charset="0"/>
              </a:rPr>
              <a:t>——</a:t>
            </a:r>
            <a:r>
              <a:rPr kumimoji="1" lang="zh-CN" altLang="en-US" b="1">
                <a:latin typeface="Times New Roman" pitchFamily="18" charset="0"/>
              </a:rPr>
              <a:t>多用途器件</a:t>
            </a:r>
          </a:p>
        </p:txBody>
      </p:sp>
      <p:sp>
        <p:nvSpPr>
          <p:cNvPr id="362499" name="Rectangle 3"/>
          <p:cNvSpPr>
            <a:spLocks noGrp="1" noChangeArrowheads="1"/>
          </p:cNvSpPr>
          <p:nvPr>
            <p:ph type="title" idx="4294967295"/>
          </p:nvPr>
        </p:nvSpPr>
        <p:spPr>
          <a:xfrm>
            <a:off x="3983567" y="836614"/>
            <a:ext cx="4519084" cy="555625"/>
          </a:xfrm>
        </p:spPr>
        <p:txBody>
          <a:bodyPr/>
          <a:lstStyle/>
          <a:p>
            <a:pPr algn="ctr"/>
            <a:r>
              <a:rPr lang="zh-CN" altLang="en-US" sz="3200" b="1">
                <a:solidFill>
                  <a:srgbClr val="993300"/>
                </a:solidFill>
                <a:latin typeface="黑体" pitchFamily="49" charset="-122"/>
                <a:ea typeface="黑体" pitchFamily="49" charset="-122"/>
              </a:rPr>
              <a:t>小  结</a:t>
            </a:r>
          </a:p>
        </p:txBody>
      </p:sp>
      <p:sp>
        <p:nvSpPr>
          <p:cNvPr id="362500" name="Rectangle 4"/>
          <p:cNvSpPr>
            <a:spLocks noChangeArrowheads="1"/>
          </p:cNvSpPr>
          <p:nvPr/>
        </p:nvSpPr>
        <p:spPr bwMode="auto">
          <a:xfrm>
            <a:off x="10128251" y="6165850"/>
            <a:ext cx="66105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end</a:t>
            </a:r>
          </a:p>
        </p:txBody>
      </p:sp>
      <p:grpSp>
        <p:nvGrpSpPr>
          <p:cNvPr id="2" name="Group 5"/>
          <p:cNvGrpSpPr>
            <a:grpSpLocks/>
          </p:cNvGrpSpPr>
          <p:nvPr/>
        </p:nvGrpSpPr>
        <p:grpSpPr bwMode="auto">
          <a:xfrm>
            <a:off x="7632701" y="3789363"/>
            <a:ext cx="1056217" cy="576262"/>
            <a:chOff x="1791" y="3203"/>
            <a:chExt cx="499" cy="363"/>
          </a:xfrm>
        </p:grpSpPr>
        <p:sp>
          <p:nvSpPr>
            <p:cNvPr id="362502" name="Line 6"/>
            <p:cNvSpPr>
              <a:spLocks noChangeShapeType="1"/>
            </p:cNvSpPr>
            <p:nvPr/>
          </p:nvSpPr>
          <p:spPr bwMode="auto">
            <a:xfrm>
              <a:off x="1791" y="3339"/>
              <a:ext cx="136" cy="227"/>
            </a:xfrm>
            <a:prstGeom prst="line">
              <a:avLst/>
            </a:prstGeom>
            <a:noFill/>
            <a:ln w="76200">
              <a:solidFill>
                <a:srgbClr val="CC3300"/>
              </a:solidFill>
              <a:round/>
              <a:headEnd/>
              <a:tailEnd/>
            </a:ln>
            <a:effectLst/>
          </p:spPr>
          <p:txBody>
            <a:bodyPr lIns="90000" tIns="46800" rIns="90000" bIns="46800">
              <a:spAutoFit/>
            </a:bodyPr>
            <a:lstStyle/>
            <a:p>
              <a:endParaRPr lang="zh-CN" altLang="en-US"/>
            </a:p>
          </p:txBody>
        </p:sp>
        <p:sp>
          <p:nvSpPr>
            <p:cNvPr id="362503" name="Line 7"/>
            <p:cNvSpPr>
              <a:spLocks noChangeShapeType="1"/>
            </p:cNvSpPr>
            <p:nvPr/>
          </p:nvSpPr>
          <p:spPr bwMode="auto">
            <a:xfrm flipV="1">
              <a:off x="1927" y="3203"/>
              <a:ext cx="363" cy="363"/>
            </a:xfrm>
            <a:prstGeom prst="line">
              <a:avLst/>
            </a:prstGeom>
            <a:noFill/>
            <a:ln w="76200">
              <a:solidFill>
                <a:srgbClr val="CC3300"/>
              </a:solidFill>
              <a:round/>
              <a:headEnd/>
              <a:tailEnd/>
            </a:ln>
            <a:effectLst/>
          </p:spPr>
          <p:txBody>
            <a:bodyPr wrap="none" lIns="90000" tIns="46800" rIns="90000" bIns="46800">
              <a:spAutoFit/>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362500"/>
                                        </p:tgtEl>
                                        <p:attrNameLst>
                                          <p:attrName>style.visibility</p:attrName>
                                        </p:attrNameLst>
                                      </p:cBhvr>
                                      <p:to>
                                        <p:strVal val="visible"/>
                                      </p:to>
                                    </p:set>
                                    <p:anim calcmode="lin" valueType="num">
                                      <p:cBhvr additive="base">
                                        <p:cTn id="10" dur="500" fill="hold"/>
                                        <p:tgtEl>
                                          <p:spTgt spid="362500"/>
                                        </p:tgtEl>
                                        <p:attrNameLst>
                                          <p:attrName>ppt_x</p:attrName>
                                        </p:attrNameLst>
                                      </p:cBhvr>
                                      <p:tavLst>
                                        <p:tav tm="0">
                                          <p:val>
                                            <p:strVal val="#ppt_x"/>
                                          </p:val>
                                        </p:tav>
                                        <p:tav tm="100000">
                                          <p:val>
                                            <p:strVal val="#ppt_x"/>
                                          </p:val>
                                        </p:tav>
                                      </p:tavLst>
                                    </p:anim>
                                    <p:anim calcmode="lin" valueType="num">
                                      <p:cBhvr additive="base">
                                        <p:cTn id="11" dur="500" fill="hold"/>
                                        <p:tgtEl>
                                          <p:spTgt spid="3625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50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灯片编号占位符 2"/>
          <p:cNvSpPr>
            <a:spLocks noGrp="1"/>
          </p:cNvSpPr>
          <p:nvPr>
            <p:ph type="sldNum" sz="quarter" idx="11"/>
          </p:nvPr>
        </p:nvSpPr>
        <p:spPr/>
        <p:txBody>
          <a:bodyPr/>
          <a:lstStyle/>
          <a:p>
            <a:fld id="{BD387CA8-D8E6-4C1C-A501-00317E25E925}" type="slidenum">
              <a:rPr lang="en-US" altLang="zh-CN"/>
              <a:pPr/>
              <a:t>8</a:t>
            </a:fld>
            <a:endParaRPr lang="en-US" altLang="zh-CN"/>
          </a:p>
        </p:txBody>
      </p:sp>
      <p:grpSp>
        <p:nvGrpSpPr>
          <p:cNvPr id="2" name="Group 3"/>
          <p:cNvGrpSpPr>
            <a:grpSpLocks/>
          </p:cNvGrpSpPr>
          <p:nvPr/>
        </p:nvGrpSpPr>
        <p:grpSpPr bwMode="auto">
          <a:xfrm>
            <a:off x="5588000" y="587375"/>
            <a:ext cx="5791200" cy="5303838"/>
            <a:chOff x="2640" y="163"/>
            <a:chExt cx="2736" cy="3341"/>
          </a:xfrm>
        </p:grpSpPr>
        <p:sp>
          <p:nvSpPr>
            <p:cNvPr id="30724" name="Line 4"/>
            <p:cNvSpPr>
              <a:spLocks noChangeShapeType="1"/>
            </p:cNvSpPr>
            <p:nvPr/>
          </p:nvSpPr>
          <p:spPr bwMode="auto">
            <a:xfrm flipV="1">
              <a:off x="2640" y="240"/>
              <a:ext cx="0" cy="624"/>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725" name="Line 5"/>
            <p:cNvSpPr>
              <a:spLocks noChangeShapeType="1"/>
            </p:cNvSpPr>
            <p:nvPr/>
          </p:nvSpPr>
          <p:spPr bwMode="auto">
            <a:xfrm>
              <a:off x="2640" y="86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726" name="Line 6"/>
            <p:cNvSpPr>
              <a:spLocks noChangeShapeType="1"/>
            </p:cNvSpPr>
            <p:nvPr/>
          </p:nvSpPr>
          <p:spPr bwMode="auto">
            <a:xfrm flipV="1">
              <a:off x="2640" y="1056"/>
              <a:ext cx="0" cy="67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727" name="Line 7"/>
            <p:cNvSpPr>
              <a:spLocks noChangeShapeType="1"/>
            </p:cNvSpPr>
            <p:nvPr/>
          </p:nvSpPr>
          <p:spPr bwMode="auto">
            <a:xfrm>
              <a:off x="2640" y="1728"/>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728" name="Line 8"/>
            <p:cNvSpPr>
              <a:spLocks noChangeShapeType="1"/>
            </p:cNvSpPr>
            <p:nvPr/>
          </p:nvSpPr>
          <p:spPr bwMode="auto">
            <a:xfrm flipV="1">
              <a:off x="2640" y="1872"/>
              <a:ext cx="0" cy="768"/>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729" name="Line 9"/>
            <p:cNvSpPr>
              <a:spLocks noChangeShapeType="1"/>
            </p:cNvSpPr>
            <p:nvPr/>
          </p:nvSpPr>
          <p:spPr bwMode="auto">
            <a:xfrm>
              <a:off x="2640" y="2640"/>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0730" name="Line 10"/>
            <p:cNvSpPr>
              <a:spLocks noChangeShapeType="1"/>
            </p:cNvSpPr>
            <p:nvPr/>
          </p:nvSpPr>
          <p:spPr bwMode="auto">
            <a:xfrm flipV="1">
              <a:off x="2640" y="2784"/>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731" name="Line 11"/>
            <p:cNvSpPr>
              <a:spLocks noChangeShapeType="1"/>
            </p:cNvSpPr>
            <p:nvPr/>
          </p:nvSpPr>
          <p:spPr bwMode="auto">
            <a:xfrm>
              <a:off x="2640" y="350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0732" name="Text Box 12"/>
            <p:cNvSpPr txBox="1">
              <a:spLocks noChangeArrowheads="1"/>
            </p:cNvSpPr>
            <p:nvPr/>
          </p:nvSpPr>
          <p:spPr bwMode="auto">
            <a:xfrm>
              <a:off x="2688" y="16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733" name="Text Box 13"/>
            <p:cNvSpPr txBox="1">
              <a:spLocks noChangeArrowheads="1"/>
            </p:cNvSpPr>
            <p:nvPr/>
          </p:nvSpPr>
          <p:spPr bwMode="auto">
            <a:xfrm>
              <a:off x="2688" y="931"/>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0734" name="Text Box 14"/>
            <p:cNvSpPr txBox="1">
              <a:spLocks noChangeArrowheads="1"/>
            </p:cNvSpPr>
            <p:nvPr/>
          </p:nvSpPr>
          <p:spPr bwMode="auto">
            <a:xfrm>
              <a:off x="2688" y="1843"/>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sp>
          <p:nvSpPr>
            <p:cNvPr id="30735" name="Text Box 15"/>
            <p:cNvSpPr txBox="1">
              <a:spLocks noChangeArrowheads="1"/>
            </p:cNvSpPr>
            <p:nvPr/>
          </p:nvSpPr>
          <p:spPr bwMode="auto">
            <a:xfrm>
              <a:off x="2688" y="270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3" name="Group 16"/>
          <p:cNvGrpSpPr>
            <a:grpSpLocks/>
          </p:cNvGrpSpPr>
          <p:nvPr/>
        </p:nvGrpSpPr>
        <p:grpSpPr bwMode="auto">
          <a:xfrm>
            <a:off x="5588000" y="1624013"/>
            <a:ext cx="914400" cy="4191000"/>
            <a:chOff x="2640" y="816"/>
            <a:chExt cx="432" cy="2640"/>
          </a:xfrm>
        </p:grpSpPr>
        <p:sp>
          <p:nvSpPr>
            <p:cNvPr id="30737" name="Line 17"/>
            <p:cNvSpPr>
              <a:spLocks noChangeShapeType="1"/>
            </p:cNvSpPr>
            <p:nvPr/>
          </p:nvSpPr>
          <p:spPr bwMode="auto">
            <a:xfrm>
              <a:off x="2640" y="81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738" name="Line 18"/>
            <p:cNvSpPr>
              <a:spLocks noChangeShapeType="1"/>
            </p:cNvSpPr>
            <p:nvPr/>
          </p:nvSpPr>
          <p:spPr bwMode="auto">
            <a:xfrm>
              <a:off x="2640" y="129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739" name="Line 19"/>
            <p:cNvSpPr>
              <a:spLocks noChangeShapeType="1"/>
            </p:cNvSpPr>
            <p:nvPr/>
          </p:nvSpPr>
          <p:spPr bwMode="auto">
            <a:xfrm>
              <a:off x="2640" y="2208"/>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0740" name="Line 20"/>
            <p:cNvSpPr>
              <a:spLocks noChangeShapeType="1"/>
            </p:cNvSpPr>
            <p:nvPr/>
          </p:nvSpPr>
          <p:spPr bwMode="auto">
            <a:xfrm>
              <a:off x="2640" y="345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4" name="Group 21"/>
          <p:cNvGrpSpPr>
            <a:grpSpLocks/>
          </p:cNvGrpSpPr>
          <p:nvPr/>
        </p:nvGrpSpPr>
        <p:grpSpPr bwMode="auto">
          <a:xfrm>
            <a:off x="508001" y="557213"/>
            <a:ext cx="4364567" cy="2867025"/>
            <a:chOff x="240" y="144"/>
            <a:chExt cx="2062" cy="1806"/>
          </a:xfrm>
        </p:grpSpPr>
        <p:grpSp>
          <p:nvGrpSpPr>
            <p:cNvPr id="5" name="Group 22"/>
            <p:cNvGrpSpPr>
              <a:grpSpLocks/>
            </p:cNvGrpSpPr>
            <p:nvPr/>
          </p:nvGrpSpPr>
          <p:grpSpPr bwMode="auto">
            <a:xfrm>
              <a:off x="240" y="144"/>
              <a:ext cx="2062" cy="1806"/>
              <a:chOff x="144" y="1776"/>
              <a:chExt cx="2062" cy="1806"/>
            </a:xfrm>
          </p:grpSpPr>
          <p:sp>
            <p:nvSpPr>
              <p:cNvPr id="30743" name="Rectangle 23"/>
              <p:cNvSpPr>
                <a:spLocks noChangeArrowheads="1"/>
              </p:cNvSpPr>
              <p:nvPr/>
            </p:nvSpPr>
            <p:spPr bwMode="auto">
              <a:xfrm>
                <a:off x="432"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30744" name="Oval 24"/>
              <p:cNvSpPr>
                <a:spLocks noChangeArrowheads="1"/>
              </p:cNvSpPr>
              <p:nvPr/>
            </p:nvSpPr>
            <p:spPr bwMode="auto">
              <a:xfrm>
                <a:off x="624"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0745" name="Line 25"/>
              <p:cNvSpPr>
                <a:spLocks noChangeShapeType="1"/>
              </p:cNvSpPr>
              <p:nvPr/>
            </p:nvSpPr>
            <p:spPr bwMode="auto">
              <a:xfrm>
                <a:off x="528" y="2736"/>
                <a:ext cx="0" cy="76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0746" name="Line 26"/>
              <p:cNvSpPr>
                <a:spLocks noChangeShapeType="1"/>
              </p:cNvSpPr>
              <p:nvPr/>
            </p:nvSpPr>
            <p:spPr bwMode="auto">
              <a:xfrm flipV="1">
                <a:off x="672"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47" name="Rectangle 27"/>
              <p:cNvSpPr>
                <a:spLocks noChangeArrowheads="1"/>
              </p:cNvSpPr>
              <p:nvPr/>
            </p:nvSpPr>
            <p:spPr bwMode="auto">
              <a:xfrm>
                <a:off x="1488"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30748" name="Oval 28"/>
              <p:cNvSpPr>
                <a:spLocks noChangeArrowheads="1"/>
              </p:cNvSpPr>
              <p:nvPr/>
            </p:nvSpPr>
            <p:spPr bwMode="auto">
              <a:xfrm>
                <a:off x="1680"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0749" name="Line 29"/>
              <p:cNvSpPr>
                <a:spLocks noChangeShapeType="1"/>
              </p:cNvSpPr>
              <p:nvPr/>
            </p:nvSpPr>
            <p:spPr bwMode="auto">
              <a:xfrm flipV="1">
                <a:off x="1728"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50" name="Line 30"/>
              <p:cNvSpPr>
                <a:spLocks noChangeShapeType="1"/>
              </p:cNvSpPr>
              <p:nvPr/>
            </p:nvSpPr>
            <p:spPr bwMode="auto">
              <a:xfrm>
                <a:off x="672"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51" name="Line 31"/>
              <p:cNvSpPr>
                <a:spLocks noChangeShapeType="1"/>
              </p:cNvSpPr>
              <p:nvPr/>
            </p:nvSpPr>
            <p:spPr bwMode="auto">
              <a:xfrm>
                <a:off x="1440" y="2784"/>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0752" name="Line 32"/>
              <p:cNvSpPr>
                <a:spLocks noChangeShapeType="1"/>
              </p:cNvSpPr>
              <p:nvPr/>
            </p:nvSpPr>
            <p:spPr bwMode="auto">
              <a:xfrm>
                <a:off x="1488" y="2784"/>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53" name="Line 33"/>
              <p:cNvSpPr>
                <a:spLocks noChangeShapeType="1"/>
              </p:cNvSpPr>
              <p:nvPr/>
            </p:nvSpPr>
            <p:spPr bwMode="auto">
              <a:xfrm>
                <a:off x="1488" y="2928"/>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54" name="Rectangle 34"/>
              <p:cNvSpPr>
                <a:spLocks noChangeArrowheads="1"/>
              </p:cNvSpPr>
              <p:nvPr/>
            </p:nvSpPr>
            <p:spPr bwMode="auto">
              <a:xfrm>
                <a:off x="1680" y="3051"/>
                <a:ext cx="86" cy="234"/>
              </a:xfrm>
              <a:prstGeom prst="rect">
                <a:avLst/>
              </a:prstGeom>
              <a:noFill/>
              <a:ln w="38100">
                <a:solidFill>
                  <a:schemeClr val="tx1"/>
                </a:solidFill>
                <a:miter lim="800000"/>
                <a:headEnd/>
                <a:tailEnd/>
              </a:ln>
              <a:effectLst/>
            </p:spPr>
            <p:txBody>
              <a:bodyPr wrap="none" lIns="90000" tIns="46800" rIns="90000" bIns="46800" anchor="ctr">
                <a:spAutoFit/>
              </a:bodyPr>
              <a:lstStyle/>
              <a:p>
                <a:endParaRPr lang="zh-CN" altLang="en-US"/>
              </a:p>
            </p:txBody>
          </p:sp>
          <p:sp>
            <p:nvSpPr>
              <p:cNvPr id="30755" name="Line 35"/>
              <p:cNvSpPr>
                <a:spLocks noChangeShapeType="1"/>
              </p:cNvSpPr>
              <p:nvPr/>
            </p:nvSpPr>
            <p:spPr bwMode="auto">
              <a:xfrm>
                <a:off x="1728" y="2736"/>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56" name="Line 36"/>
              <p:cNvSpPr>
                <a:spLocks noChangeShapeType="1"/>
              </p:cNvSpPr>
              <p:nvPr/>
            </p:nvSpPr>
            <p:spPr bwMode="auto">
              <a:xfrm>
                <a:off x="1728" y="3312"/>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57" name="Line 37"/>
              <p:cNvSpPr>
                <a:spLocks noChangeShapeType="1"/>
              </p:cNvSpPr>
              <p:nvPr/>
            </p:nvSpPr>
            <p:spPr bwMode="auto">
              <a:xfrm flipH="1">
                <a:off x="1440"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58" name="Line 38"/>
              <p:cNvSpPr>
                <a:spLocks noChangeShapeType="1"/>
              </p:cNvSpPr>
              <p:nvPr/>
            </p:nvSpPr>
            <p:spPr bwMode="auto">
              <a:xfrm>
                <a:off x="816" y="2736"/>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59" name="Line 39"/>
              <p:cNvSpPr>
                <a:spLocks noChangeShapeType="1"/>
              </p:cNvSpPr>
              <p:nvPr/>
            </p:nvSpPr>
            <p:spPr bwMode="auto">
              <a:xfrm>
                <a:off x="816" y="29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60" name="Line 40"/>
              <p:cNvSpPr>
                <a:spLocks noChangeShapeType="1"/>
              </p:cNvSpPr>
              <p:nvPr/>
            </p:nvSpPr>
            <p:spPr bwMode="auto">
              <a:xfrm flipH="1">
                <a:off x="1008" y="2160"/>
                <a:ext cx="432"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61" name="Line 41"/>
              <p:cNvSpPr>
                <a:spLocks noChangeShapeType="1"/>
              </p:cNvSpPr>
              <p:nvPr/>
            </p:nvSpPr>
            <p:spPr bwMode="auto">
              <a:xfrm>
                <a:off x="960" y="2160"/>
                <a:ext cx="336"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62" name="Line 42"/>
              <p:cNvSpPr>
                <a:spLocks noChangeShapeType="1"/>
              </p:cNvSpPr>
              <p:nvPr/>
            </p:nvSpPr>
            <p:spPr bwMode="auto">
              <a:xfrm>
                <a:off x="1296" y="2928"/>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0763" name="Text Box 43"/>
              <p:cNvSpPr txBox="1">
                <a:spLocks noChangeArrowheads="1"/>
              </p:cNvSpPr>
              <p:nvPr/>
            </p:nvSpPr>
            <p:spPr bwMode="auto">
              <a:xfrm>
                <a:off x="663" y="1802"/>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endParaRPr kumimoji="1" lang="en-US" altLang="zh-CN" sz="2400" b="1" baseline="-25000">
                  <a:solidFill>
                    <a:srgbClr val="CC3300"/>
                  </a:solidFill>
                  <a:latin typeface="Times New Roman" pitchFamily="18" charset="0"/>
                </a:endParaRPr>
              </a:p>
            </p:txBody>
          </p:sp>
          <p:sp>
            <p:nvSpPr>
              <p:cNvPr id="30764" name="Text Box 44"/>
              <p:cNvSpPr txBox="1">
                <a:spLocks noChangeArrowheads="1"/>
              </p:cNvSpPr>
              <p:nvPr/>
            </p:nvSpPr>
            <p:spPr bwMode="auto">
              <a:xfrm>
                <a:off x="1728" y="1776"/>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0765" name="Text Box 45"/>
              <p:cNvSpPr txBox="1">
                <a:spLocks noChangeArrowheads="1"/>
              </p:cNvSpPr>
              <p:nvPr/>
            </p:nvSpPr>
            <p:spPr bwMode="auto">
              <a:xfrm>
                <a:off x="1959" y="2426"/>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sp>
            <p:nvSpPr>
              <p:cNvPr id="30766" name="Text Box 46"/>
              <p:cNvSpPr txBox="1">
                <a:spLocks noChangeArrowheads="1"/>
              </p:cNvSpPr>
              <p:nvPr/>
            </p:nvSpPr>
            <p:spPr bwMode="auto">
              <a:xfrm>
                <a:off x="144" y="2448"/>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30767" name="Text Box 47"/>
              <p:cNvSpPr txBox="1">
                <a:spLocks noChangeArrowheads="1"/>
              </p:cNvSpPr>
              <p:nvPr/>
            </p:nvSpPr>
            <p:spPr bwMode="auto">
              <a:xfrm>
                <a:off x="528" y="3264"/>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0768" name="Text Box 48"/>
              <p:cNvSpPr txBox="1">
                <a:spLocks noChangeArrowheads="1"/>
              </p:cNvSpPr>
              <p:nvPr/>
            </p:nvSpPr>
            <p:spPr bwMode="auto">
              <a:xfrm>
                <a:off x="1719" y="3290"/>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grpSp>
        <p:sp>
          <p:nvSpPr>
            <p:cNvPr id="30769" name="Text Box 49"/>
            <p:cNvSpPr txBox="1">
              <a:spLocks noChangeArrowheads="1"/>
            </p:cNvSpPr>
            <p:nvPr/>
          </p:nvSpPr>
          <p:spPr bwMode="auto">
            <a:xfrm>
              <a:off x="1815" y="1149"/>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grpSp>
      <p:grpSp>
        <p:nvGrpSpPr>
          <p:cNvPr id="6" name="Group 66"/>
          <p:cNvGrpSpPr>
            <a:grpSpLocks/>
          </p:cNvGrpSpPr>
          <p:nvPr/>
        </p:nvGrpSpPr>
        <p:grpSpPr bwMode="auto">
          <a:xfrm>
            <a:off x="6502400" y="938213"/>
            <a:ext cx="0" cy="4876800"/>
            <a:chOff x="3072" y="384"/>
            <a:chExt cx="0" cy="3072"/>
          </a:xfrm>
        </p:grpSpPr>
        <p:sp>
          <p:nvSpPr>
            <p:cNvPr id="30771" name="Line 51"/>
            <p:cNvSpPr>
              <a:spLocks noChangeShapeType="1"/>
            </p:cNvSpPr>
            <p:nvPr/>
          </p:nvSpPr>
          <p:spPr bwMode="auto">
            <a:xfrm flipV="1">
              <a:off x="3072" y="384"/>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0772" name="Line 52"/>
            <p:cNvSpPr>
              <a:spLocks noChangeShapeType="1"/>
            </p:cNvSpPr>
            <p:nvPr/>
          </p:nvSpPr>
          <p:spPr bwMode="auto">
            <a:xfrm>
              <a:off x="3072" y="1296"/>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0773" name="Line 53"/>
            <p:cNvSpPr>
              <a:spLocks noChangeShapeType="1"/>
            </p:cNvSpPr>
            <p:nvPr/>
          </p:nvSpPr>
          <p:spPr bwMode="auto">
            <a:xfrm>
              <a:off x="3072" y="2208"/>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0774" name="Line 54"/>
            <p:cNvSpPr>
              <a:spLocks noChangeShapeType="1"/>
            </p:cNvSpPr>
            <p:nvPr/>
          </p:nvSpPr>
          <p:spPr bwMode="auto">
            <a:xfrm flipV="1">
              <a:off x="3072" y="3024"/>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grpSp>
      <p:sp>
        <p:nvSpPr>
          <p:cNvPr id="30775" name="Text Box 55"/>
          <p:cNvSpPr txBox="1">
            <a:spLocks noChangeArrowheads="1"/>
          </p:cNvSpPr>
          <p:nvPr/>
        </p:nvSpPr>
        <p:spPr bwMode="auto">
          <a:xfrm>
            <a:off x="304800" y="3681414"/>
            <a:ext cx="5080000" cy="833178"/>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(3) V</a:t>
            </a:r>
            <a:r>
              <a:rPr kumimoji="1" lang="en-US" altLang="zh-CN" sz="2400" b="1" baseline="-25000">
                <a:solidFill>
                  <a:srgbClr val="0033CC"/>
                </a:solidFill>
                <a:latin typeface="Times New Roman" pitchFamily="18" charset="0"/>
              </a:rPr>
              <a:t>DD</a:t>
            </a:r>
            <a:r>
              <a:rPr kumimoji="1" lang="zh-CN" altLang="en-US" sz="2400" b="1">
                <a:solidFill>
                  <a:srgbClr val="0033CC"/>
                </a:solidFill>
                <a:latin typeface="Times New Roman" pitchFamily="18" charset="0"/>
              </a:rPr>
              <a:t>经</a:t>
            </a:r>
            <a:r>
              <a:rPr kumimoji="1" lang="en-US" altLang="zh-CN" sz="2400" b="1">
                <a:solidFill>
                  <a:srgbClr val="0033CC"/>
                </a:solidFill>
                <a:latin typeface="Times New Roman" pitchFamily="18" charset="0"/>
              </a:rPr>
              <a:t>R</a:t>
            </a:r>
            <a:r>
              <a:rPr kumimoji="1" lang="zh-CN" altLang="en-US" sz="2400" b="1">
                <a:solidFill>
                  <a:srgbClr val="0033CC"/>
                </a:solidFill>
                <a:latin typeface="Times New Roman" pitchFamily="18" charset="0"/>
              </a:rPr>
              <a:t>向电容</a:t>
            </a:r>
            <a:r>
              <a:rPr kumimoji="1" lang="en-US" altLang="zh-CN" sz="2400" b="1">
                <a:solidFill>
                  <a:srgbClr val="0033CC"/>
                </a:solidFill>
                <a:latin typeface="Times New Roman" pitchFamily="18" charset="0"/>
              </a:rPr>
              <a:t>C</a:t>
            </a:r>
            <a:r>
              <a:rPr kumimoji="1" lang="zh-CN" altLang="en-US" sz="2400" b="1">
                <a:solidFill>
                  <a:srgbClr val="0033CC"/>
                </a:solidFill>
                <a:latin typeface="Times New Roman" pitchFamily="18" charset="0"/>
              </a:rPr>
              <a:t>充电，</a:t>
            </a:r>
            <a:r>
              <a:rPr kumimoji="1" lang="en-US" altLang="zh-CN" sz="2400" b="1">
                <a:solidFill>
                  <a:srgbClr val="0033CC"/>
                </a:solidFill>
                <a:latin typeface="Monotype Corsiva" pitchFamily="66" charset="0"/>
              </a:rPr>
              <a:t>v</a:t>
            </a:r>
            <a:r>
              <a:rPr kumimoji="1" lang="en-US" altLang="zh-CN" sz="2400" b="1" baseline="-25000">
                <a:solidFill>
                  <a:srgbClr val="0033CC"/>
                </a:solidFill>
                <a:latin typeface="Times New Roman" pitchFamily="18" charset="0"/>
              </a:rPr>
              <a:t>I2</a:t>
            </a:r>
            <a:r>
              <a:rPr kumimoji="1" lang="zh-CN" altLang="en-US" sz="2400" b="1">
                <a:solidFill>
                  <a:srgbClr val="0033CC"/>
                </a:solidFill>
                <a:latin typeface="Times New Roman" pitchFamily="18" charset="0"/>
              </a:rPr>
              <a:t>逐渐升高；</a:t>
            </a:r>
          </a:p>
        </p:txBody>
      </p:sp>
      <p:sp>
        <p:nvSpPr>
          <p:cNvPr id="30776" name="Text Box 56"/>
          <p:cNvSpPr txBox="1">
            <a:spLocks noChangeArrowheads="1"/>
          </p:cNvSpPr>
          <p:nvPr/>
        </p:nvSpPr>
        <p:spPr bwMode="auto">
          <a:xfrm>
            <a:off x="2133601" y="633413"/>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CC3300"/>
                </a:solidFill>
                <a:latin typeface="Times New Roman" pitchFamily="18" charset="0"/>
              </a:rPr>
              <a:t>0</a:t>
            </a:r>
          </a:p>
        </p:txBody>
      </p:sp>
      <p:sp>
        <p:nvSpPr>
          <p:cNvPr id="30777" name="Freeform 57"/>
          <p:cNvSpPr>
            <a:spLocks/>
          </p:cNvSpPr>
          <p:nvPr/>
        </p:nvSpPr>
        <p:spPr bwMode="auto">
          <a:xfrm>
            <a:off x="2256367" y="1268413"/>
            <a:ext cx="1631951" cy="371513"/>
          </a:xfrm>
          <a:custGeom>
            <a:avLst/>
            <a:gdLst/>
            <a:ahLst/>
            <a:cxnLst>
              <a:cxn ang="0">
                <a:pos x="768" y="1248"/>
              </a:cxn>
              <a:cxn ang="0">
                <a:pos x="771" y="828"/>
              </a:cxn>
              <a:cxn ang="0">
                <a:pos x="660" y="717"/>
              </a:cxn>
              <a:cxn ang="0">
                <a:pos x="384" y="720"/>
              </a:cxn>
              <a:cxn ang="0">
                <a:pos x="288" y="672"/>
              </a:cxn>
              <a:cxn ang="0">
                <a:pos x="0" y="0"/>
              </a:cxn>
            </a:cxnLst>
            <a:rect l="0" t="0" r="r" b="b"/>
            <a:pathLst>
              <a:path w="777" h="1248">
                <a:moveTo>
                  <a:pt x="768" y="1248"/>
                </a:moveTo>
                <a:cubicBezTo>
                  <a:pt x="768" y="1178"/>
                  <a:pt x="777" y="924"/>
                  <a:pt x="771" y="828"/>
                </a:cubicBezTo>
                <a:cubicBezTo>
                  <a:pt x="765" y="732"/>
                  <a:pt x="726" y="717"/>
                  <a:pt x="660" y="717"/>
                </a:cubicBezTo>
                <a:cubicBezTo>
                  <a:pt x="594" y="717"/>
                  <a:pt x="405" y="720"/>
                  <a:pt x="384" y="720"/>
                </a:cubicBezTo>
                <a:cubicBezTo>
                  <a:pt x="363" y="720"/>
                  <a:pt x="315" y="723"/>
                  <a:pt x="288" y="672"/>
                </a:cubicBezTo>
                <a:cubicBezTo>
                  <a:pt x="261" y="621"/>
                  <a:pt x="112" y="276"/>
                  <a:pt x="0" y="0"/>
                </a:cubicBezTo>
              </a:path>
            </a:pathLst>
          </a:custGeom>
          <a:noFill/>
          <a:ln w="57150" cap="flat" cmpd="sng">
            <a:solidFill>
              <a:srgbClr val="CC3300"/>
            </a:solidFill>
            <a:prstDash val="solid"/>
            <a:round/>
            <a:headEnd/>
            <a:tailEnd type="triangle" w="med" len="med"/>
          </a:ln>
          <a:effectLst/>
        </p:spPr>
        <p:txBody>
          <a:bodyPr lIns="90000" tIns="46800" rIns="90000" bIns="46800">
            <a:spAutoFit/>
          </a:bodyPr>
          <a:lstStyle/>
          <a:p>
            <a:endParaRPr lang="zh-CN" altLang="en-US"/>
          </a:p>
        </p:txBody>
      </p:sp>
      <p:grpSp>
        <p:nvGrpSpPr>
          <p:cNvPr id="7" name="Group 72"/>
          <p:cNvGrpSpPr>
            <a:grpSpLocks/>
          </p:cNvGrpSpPr>
          <p:nvPr/>
        </p:nvGrpSpPr>
        <p:grpSpPr bwMode="auto">
          <a:xfrm>
            <a:off x="6502400" y="938213"/>
            <a:ext cx="1320800" cy="685800"/>
            <a:chOff x="3072" y="384"/>
            <a:chExt cx="624" cy="432"/>
          </a:xfrm>
        </p:grpSpPr>
        <p:sp>
          <p:nvSpPr>
            <p:cNvPr id="30778" name="Line 58"/>
            <p:cNvSpPr>
              <a:spLocks noChangeShapeType="1"/>
            </p:cNvSpPr>
            <p:nvPr/>
          </p:nvSpPr>
          <p:spPr bwMode="auto">
            <a:xfrm>
              <a:off x="3072" y="384"/>
              <a:ext cx="96" cy="0"/>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sp>
          <p:nvSpPr>
            <p:cNvPr id="30779" name="Line 59"/>
            <p:cNvSpPr>
              <a:spLocks noChangeShapeType="1"/>
            </p:cNvSpPr>
            <p:nvPr/>
          </p:nvSpPr>
          <p:spPr bwMode="auto">
            <a:xfrm>
              <a:off x="3168" y="384"/>
              <a:ext cx="0" cy="432"/>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sp>
          <p:nvSpPr>
            <p:cNvPr id="30780" name="Line 60"/>
            <p:cNvSpPr>
              <a:spLocks noChangeShapeType="1"/>
            </p:cNvSpPr>
            <p:nvPr/>
          </p:nvSpPr>
          <p:spPr bwMode="auto">
            <a:xfrm>
              <a:off x="3168" y="816"/>
              <a:ext cx="528" cy="0"/>
            </a:xfrm>
            <a:prstGeom prst="line">
              <a:avLst/>
            </a:prstGeom>
            <a:noFill/>
            <a:ln w="57150">
              <a:solidFill>
                <a:srgbClr val="006600"/>
              </a:solidFill>
              <a:round/>
              <a:headEnd/>
              <a:tailEnd type="triangle" w="med" len="med"/>
            </a:ln>
            <a:effectLst/>
          </p:spPr>
          <p:txBody>
            <a:bodyPr lIns="90000" tIns="46800" rIns="90000" bIns="46800">
              <a:spAutoFit/>
            </a:bodyPr>
            <a:lstStyle/>
            <a:p>
              <a:endParaRPr lang="zh-CN" altLang="en-US"/>
            </a:p>
          </p:txBody>
        </p:sp>
      </p:grpSp>
      <p:sp>
        <p:nvSpPr>
          <p:cNvPr id="30781" name="Line 61"/>
          <p:cNvSpPr>
            <a:spLocks noChangeShapeType="1"/>
          </p:cNvSpPr>
          <p:nvPr/>
        </p:nvSpPr>
        <p:spPr bwMode="auto">
          <a:xfrm>
            <a:off x="6502400" y="2997200"/>
            <a:ext cx="1320800" cy="0"/>
          </a:xfrm>
          <a:prstGeom prst="line">
            <a:avLst/>
          </a:prstGeom>
          <a:noFill/>
          <a:ln w="57150">
            <a:solidFill>
              <a:srgbClr val="006600"/>
            </a:solidFill>
            <a:round/>
            <a:headEnd/>
            <a:tailEnd type="triangle" w="med" len="med"/>
          </a:ln>
          <a:effectLst/>
        </p:spPr>
        <p:txBody>
          <a:bodyPr lIns="90000" tIns="46800" rIns="90000" bIns="46800">
            <a:spAutoFit/>
          </a:bodyPr>
          <a:lstStyle/>
          <a:p>
            <a:endParaRPr lang="zh-CN" altLang="en-US"/>
          </a:p>
        </p:txBody>
      </p:sp>
      <p:sp>
        <p:nvSpPr>
          <p:cNvPr id="30782" name="Freeform 62"/>
          <p:cNvSpPr>
            <a:spLocks/>
          </p:cNvSpPr>
          <p:nvPr/>
        </p:nvSpPr>
        <p:spPr bwMode="auto">
          <a:xfrm>
            <a:off x="6502400" y="4138613"/>
            <a:ext cx="1320800" cy="381000"/>
          </a:xfrm>
          <a:custGeom>
            <a:avLst/>
            <a:gdLst/>
            <a:ahLst/>
            <a:cxnLst>
              <a:cxn ang="0">
                <a:pos x="0" y="192"/>
              </a:cxn>
              <a:cxn ang="0">
                <a:pos x="624" y="0"/>
              </a:cxn>
            </a:cxnLst>
            <a:rect l="0" t="0" r="r" b="b"/>
            <a:pathLst>
              <a:path w="624" h="192">
                <a:moveTo>
                  <a:pt x="0" y="192"/>
                </a:moveTo>
                <a:cubicBezTo>
                  <a:pt x="158" y="113"/>
                  <a:pt x="405" y="31"/>
                  <a:pt x="624" y="0"/>
                </a:cubicBezTo>
              </a:path>
            </a:pathLst>
          </a:custGeom>
          <a:noFill/>
          <a:ln w="57150" cap="flat" cmpd="sng">
            <a:solidFill>
              <a:srgbClr val="006600"/>
            </a:solidFill>
            <a:prstDash val="solid"/>
            <a:round/>
            <a:headEnd/>
            <a:tailEnd type="triangle" w="med" len="med"/>
          </a:ln>
          <a:effectLst/>
        </p:spPr>
        <p:txBody>
          <a:bodyPr lIns="90000" tIns="46800" rIns="90000" bIns="46800">
            <a:spAutoFit/>
          </a:bodyPr>
          <a:lstStyle/>
          <a:p>
            <a:endParaRPr lang="zh-CN" altLang="en-US"/>
          </a:p>
        </p:txBody>
      </p:sp>
      <p:sp>
        <p:nvSpPr>
          <p:cNvPr id="30784" name="Line 64"/>
          <p:cNvSpPr>
            <a:spLocks noChangeShapeType="1"/>
          </p:cNvSpPr>
          <p:nvPr/>
        </p:nvSpPr>
        <p:spPr bwMode="auto">
          <a:xfrm>
            <a:off x="6502400" y="5129213"/>
            <a:ext cx="1320800" cy="0"/>
          </a:xfrm>
          <a:prstGeom prst="line">
            <a:avLst/>
          </a:prstGeom>
          <a:noFill/>
          <a:ln w="57150">
            <a:solidFill>
              <a:srgbClr val="006600"/>
            </a:solidFill>
            <a:round/>
            <a:headEnd/>
            <a:tailEnd type="triangle" w="med" len="med"/>
          </a:ln>
          <a:effectLst/>
        </p:spPr>
        <p:txBody>
          <a:bodyPr lIns="90000" tIns="46800" rIns="90000" bIns="46800">
            <a:spAutoFit/>
          </a:bodyPr>
          <a:lstStyle/>
          <a:p>
            <a:endParaRPr lang="zh-CN" altLang="en-US"/>
          </a:p>
        </p:txBody>
      </p:sp>
      <p:sp>
        <p:nvSpPr>
          <p:cNvPr id="30785" name="Line 65"/>
          <p:cNvSpPr>
            <a:spLocks noChangeShapeType="1"/>
          </p:cNvSpPr>
          <p:nvPr/>
        </p:nvSpPr>
        <p:spPr bwMode="auto">
          <a:xfrm>
            <a:off x="7823200" y="1624013"/>
            <a:ext cx="0" cy="4267200"/>
          </a:xfrm>
          <a:prstGeom prst="line">
            <a:avLst/>
          </a:prstGeom>
          <a:noFill/>
          <a:ln w="12700">
            <a:solidFill>
              <a:schemeClr val="tx1"/>
            </a:solidFill>
            <a:prstDash val="lgDash"/>
            <a:round/>
            <a:headEnd/>
            <a:tailEnd/>
          </a:ln>
          <a:effectLst/>
        </p:spPr>
        <p:txBody>
          <a:bodyPr wrap="none" lIns="90000" tIns="46800" rIns="90000" bIns="46800">
            <a:spAutoFit/>
          </a:bodyPr>
          <a:lstStyle/>
          <a:p>
            <a:endParaRPr lang="zh-CN" altLang="en-US"/>
          </a:p>
        </p:txBody>
      </p:sp>
      <p:grpSp>
        <p:nvGrpSpPr>
          <p:cNvPr id="8" name="Group 73"/>
          <p:cNvGrpSpPr>
            <a:grpSpLocks/>
          </p:cNvGrpSpPr>
          <p:nvPr/>
        </p:nvGrpSpPr>
        <p:grpSpPr bwMode="auto">
          <a:xfrm>
            <a:off x="5588000" y="3722688"/>
            <a:ext cx="2235200" cy="463550"/>
            <a:chOff x="2640" y="2138"/>
            <a:chExt cx="1056" cy="292"/>
          </a:xfrm>
        </p:grpSpPr>
        <p:sp>
          <p:nvSpPr>
            <p:cNvPr id="30783" name="Line 63"/>
            <p:cNvSpPr>
              <a:spLocks noChangeShapeType="1"/>
            </p:cNvSpPr>
            <p:nvPr/>
          </p:nvSpPr>
          <p:spPr bwMode="auto">
            <a:xfrm>
              <a:off x="2640" y="2400"/>
              <a:ext cx="1056" cy="0"/>
            </a:xfrm>
            <a:prstGeom prst="line">
              <a:avLst/>
            </a:prstGeom>
            <a:noFill/>
            <a:ln w="12700">
              <a:solidFill>
                <a:schemeClr val="tx1"/>
              </a:solidFill>
              <a:prstDash val="lgDash"/>
              <a:round/>
              <a:headEnd/>
              <a:tailEnd/>
            </a:ln>
            <a:effectLst/>
          </p:spPr>
          <p:txBody>
            <a:bodyPr lIns="90000" tIns="46800" rIns="90000" bIns="46800">
              <a:spAutoFit/>
            </a:bodyPr>
            <a:lstStyle/>
            <a:p>
              <a:endParaRPr lang="zh-CN" altLang="en-US"/>
            </a:p>
          </p:txBody>
        </p:sp>
        <p:sp>
          <p:nvSpPr>
            <p:cNvPr id="30788" name="Text Box 68"/>
            <p:cNvSpPr txBox="1">
              <a:spLocks noChangeArrowheads="1"/>
            </p:cNvSpPr>
            <p:nvPr/>
          </p:nvSpPr>
          <p:spPr bwMode="auto">
            <a:xfrm>
              <a:off x="3207" y="2138"/>
              <a:ext cx="3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grpSp>
      <p:sp>
        <p:nvSpPr>
          <p:cNvPr id="30791" name="Text Box 71"/>
          <p:cNvSpPr txBox="1">
            <a:spLocks noChangeArrowheads="1"/>
          </p:cNvSpPr>
          <p:nvPr/>
        </p:nvSpPr>
        <p:spPr bwMode="auto">
          <a:xfrm>
            <a:off x="304800" y="4748213"/>
            <a:ext cx="4673600" cy="833178"/>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(4)</a:t>
            </a:r>
            <a:r>
              <a:rPr kumimoji="1" lang="zh-CN" altLang="en-US" sz="2400" b="1">
                <a:solidFill>
                  <a:srgbClr val="0033CC"/>
                </a:solidFill>
                <a:latin typeface="Times New Roman" pitchFamily="18" charset="0"/>
              </a:rPr>
              <a:t>当</a:t>
            </a:r>
            <a:r>
              <a:rPr kumimoji="1" lang="en-US" altLang="zh-CN" sz="2400" b="1" i="1">
                <a:solidFill>
                  <a:srgbClr val="0033CC"/>
                </a:solidFill>
                <a:latin typeface="Monotype Corsiva" pitchFamily="66" charset="0"/>
              </a:rPr>
              <a:t>v</a:t>
            </a:r>
            <a:r>
              <a:rPr kumimoji="1" lang="en-US" altLang="zh-CN" sz="2400" b="1" baseline="-25000">
                <a:solidFill>
                  <a:srgbClr val="0033CC"/>
                </a:solidFill>
                <a:latin typeface="Times New Roman" pitchFamily="18" charset="0"/>
              </a:rPr>
              <a:t>I2</a:t>
            </a:r>
            <a:r>
              <a:rPr kumimoji="1" lang="en-US" altLang="zh-CN" sz="2400" b="1">
                <a:solidFill>
                  <a:srgbClr val="0033CC"/>
                </a:solidFill>
                <a:latin typeface="Times New Roman" pitchFamily="18" charset="0"/>
              </a:rPr>
              <a:t>↑≥</a:t>
            </a:r>
            <a:r>
              <a:rPr kumimoji="1" lang="zh-CN" altLang="en-US" sz="2400" b="1">
                <a:solidFill>
                  <a:srgbClr val="0033CC"/>
                </a:solidFill>
                <a:latin typeface="Times New Roman" pitchFamily="18" charset="0"/>
              </a:rPr>
              <a:t>阈值电压</a:t>
            </a: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th</a:t>
            </a:r>
            <a:r>
              <a:rPr kumimoji="1" lang="zh-CN" altLang="en-US" sz="2400" b="1">
                <a:solidFill>
                  <a:srgbClr val="0033CC"/>
                </a:solidFill>
                <a:latin typeface="Times New Roman" pitchFamily="18" charset="0"/>
              </a:rPr>
              <a:t>时，电路状态将发生突变：</a:t>
            </a:r>
          </a:p>
        </p:txBody>
      </p:sp>
      <p:sp>
        <p:nvSpPr>
          <p:cNvPr id="30797" name="Rectangle 77"/>
          <p:cNvSpPr>
            <a:spLocks noChangeArrowheads="1"/>
          </p:cNvSpPr>
          <p:nvPr/>
        </p:nvSpPr>
        <p:spPr bwMode="auto">
          <a:xfrm>
            <a:off x="10608734" y="6308726"/>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0798" name="Text Box 78"/>
          <p:cNvSpPr txBox="1">
            <a:spLocks noChangeArrowheads="1"/>
          </p:cNvSpPr>
          <p:nvPr/>
        </p:nvSpPr>
        <p:spPr bwMode="auto">
          <a:xfrm>
            <a:off x="3325285" y="2289176"/>
            <a:ext cx="313204" cy="371513"/>
          </a:xfrm>
          <a:prstGeom prst="rect">
            <a:avLst/>
          </a:prstGeom>
          <a:noFill/>
          <a:ln w="28575">
            <a:noFill/>
            <a:miter lim="800000"/>
            <a:headEnd/>
            <a:tailEnd/>
          </a:ln>
          <a:effectLst/>
        </p:spPr>
        <p:txBody>
          <a:bodyPr wrap="none" lIns="90000" tIns="46800" rIns="90000" bIns="46800">
            <a:spAutoFit/>
          </a:bodyPr>
          <a:lstStyle/>
          <a:p>
            <a:r>
              <a:rPr kumimoji="1" lang="en-US" altLang="zh-CN" b="1">
                <a:solidFill>
                  <a:srgbClr val="0033CC"/>
                </a:solidFill>
                <a:latin typeface="Times New Roman" pitchFamily="18" charset="0"/>
              </a:rPr>
              <a:t>+</a:t>
            </a:r>
          </a:p>
        </p:txBody>
      </p:sp>
      <p:sp>
        <p:nvSpPr>
          <p:cNvPr id="30799" name="Text Box 79"/>
          <p:cNvSpPr txBox="1">
            <a:spLocks noChangeArrowheads="1"/>
          </p:cNvSpPr>
          <p:nvPr/>
        </p:nvSpPr>
        <p:spPr bwMode="auto">
          <a:xfrm>
            <a:off x="2734734" y="2357439"/>
            <a:ext cx="439842" cy="402291"/>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0033CC"/>
                </a:solidFill>
                <a:latin typeface="Times New Roman" pitchFamily="18" charset="0"/>
              </a:rPr>
              <a:t>－</a:t>
            </a: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75"/>
                                        </p:tgtEl>
                                        <p:attrNameLst>
                                          <p:attrName>style.visibility</p:attrName>
                                        </p:attrNameLst>
                                      </p:cBhvr>
                                      <p:to>
                                        <p:strVal val="visible"/>
                                      </p:to>
                                    </p:set>
                                    <p:animEffect transition="in" filter="wipe(left)">
                                      <p:cBhvr>
                                        <p:cTn id="7" dur="500"/>
                                        <p:tgtEl>
                                          <p:spTgt spid="307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0777"/>
                                        </p:tgtEl>
                                        <p:attrNameLst>
                                          <p:attrName>style.visibility</p:attrName>
                                        </p:attrNameLst>
                                      </p:cBhvr>
                                      <p:to>
                                        <p:strVal val="visible"/>
                                      </p:to>
                                    </p:set>
                                    <p:animEffect transition="in" filter="wipe(right)">
                                      <p:cBhvr>
                                        <p:cTn id="12" dur="500"/>
                                        <p:tgtEl>
                                          <p:spTgt spid="3077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82"/>
                                        </p:tgtEl>
                                        <p:attrNameLst>
                                          <p:attrName>style.visibility</p:attrName>
                                        </p:attrNameLst>
                                      </p:cBhvr>
                                      <p:to>
                                        <p:strVal val="visible"/>
                                      </p:to>
                                    </p:set>
                                    <p:animEffect transition="in" filter="wipe(left)">
                                      <p:cBhvr>
                                        <p:cTn id="17" dur="500"/>
                                        <p:tgtEl>
                                          <p:spTgt spid="30782"/>
                                        </p:tgtEl>
                                      </p:cBhvr>
                                    </p:animEffect>
                                  </p:childTnLst>
                                </p:cTn>
                              </p:par>
                            </p:childTnLst>
                          </p:cTn>
                        </p:par>
                        <p:par>
                          <p:cTn id="18" fill="hold">
                            <p:stCondLst>
                              <p:cond delay="500"/>
                            </p:stCondLst>
                            <p:childTnLst>
                              <p:par>
                                <p:cTn id="19" presetID="22" presetClass="entr" presetSubtype="1" fill="hold" grpId="0" nodeType="afterEffect">
                                  <p:stCondLst>
                                    <p:cond delay="1000"/>
                                  </p:stCondLst>
                                  <p:childTnLst>
                                    <p:set>
                                      <p:cBhvr>
                                        <p:cTn id="20" dur="1" fill="hold">
                                          <p:stCondLst>
                                            <p:cond delay="0"/>
                                          </p:stCondLst>
                                        </p:cTn>
                                        <p:tgtEl>
                                          <p:spTgt spid="30791"/>
                                        </p:tgtEl>
                                        <p:attrNameLst>
                                          <p:attrName>style.visibility</p:attrName>
                                        </p:attrNameLst>
                                      </p:cBhvr>
                                      <p:to>
                                        <p:strVal val="visible"/>
                                      </p:to>
                                    </p:set>
                                    <p:animEffect transition="in" filter="wipe(up)">
                                      <p:cBhvr>
                                        <p:cTn id="21" dur="500"/>
                                        <p:tgtEl>
                                          <p:spTgt spid="30791"/>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3078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499"/>
                                          </p:stCondLst>
                                        </p:cTn>
                                        <p:tgtEl>
                                          <p:spTgt spid="8"/>
                                        </p:tgtEl>
                                        <p:attrNameLst>
                                          <p:attrName>style.visibility</p:attrName>
                                        </p:attrNameLst>
                                      </p:cBhvr>
                                      <p:to>
                                        <p:strVal val="visible"/>
                                      </p:to>
                                    </p:set>
                                  </p:childTnLst>
                                </p:cTn>
                              </p:par>
                            </p:childTnLst>
                          </p:cTn>
                        </p:par>
                        <p:par>
                          <p:cTn id="30" fill="hold">
                            <p:stCondLst>
                              <p:cond delay="500"/>
                            </p:stCondLst>
                            <p:childTnLst>
                              <p:par>
                                <p:cTn id="31" presetID="2" presetClass="entr" presetSubtype="4" fill="hold" grpId="0" nodeType="afterEffect">
                                  <p:stCondLst>
                                    <p:cond delay="0"/>
                                  </p:stCondLst>
                                  <p:childTnLst>
                                    <p:set>
                                      <p:cBhvr>
                                        <p:cTn id="32" dur="1" fill="hold">
                                          <p:stCondLst>
                                            <p:cond delay="0"/>
                                          </p:stCondLst>
                                        </p:cTn>
                                        <p:tgtEl>
                                          <p:spTgt spid="30797"/>
                                        </p:tgtEl>
                                        <p:attrNameLst>
                                          <p:attrName>style.visibility</p:attrName>
                                        </p:attrNameLst>
                                      </p:cBhvr>
                                      <p:to>
                                        <p:strVal val="visible"/>
                                      </p:to>
                                    </p:set>
                                    <p:anim calcmode="lin" valueType="num">
                                      <p:cBhvr additive="base">
                                        <p:cTn id="33" dur="500" fill="hold"/>
                                        <p:tgtEl>
                                          <p:spTgt spid="30797"/>
                                        </p:tgtEl>
                                        <p:attrNameLst>
                                          <p:attrName>ppt_x</p:attrName>
                                        </p:attrNameLst>
                                      </p:cBhvr>
                                      <p:tavLst>
                                        <p:tav tm="0">
                                          <p:val>
                                            <p:strVal val="#ppt_x"/>
                                          </p:val>
                                        </p:tav>
                                        <p:tav tm="100000">
                                          <p:val>
                                            <p:strVal val="#ppt_x"/>
                                          </p:val>
                                        </p:tav>
                                      </p:tavLst>
                                    </p:anim>
                                    <p:anim calcmode="lin" valueType="num">
                                      <p:cBhvr additive="base">
                                        <p:cTn id="34" dur="500" fill="hold"/>
                                        <p:tgtEl>
                                          <p:spTgt spid="307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5" grpId="0" autoUpdateAnimBg="0"/>
      <p:bldP spid="30777" grpId="0" animBg="1"/>
      <p:bldP spid="30782" grpId="0" animBg="1"/>
      <p:bldP spid="30785" grpId="0" animBg="1"/>
      <p:bldP spid="30791" grpId="0" autoUpdateAnimBg="0"/>
      <p:bldP spid="3079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灯片编号占位符 2"/>
          <p:cNvSpPr>
            <a:spLocks noGrp="1"/>
          </p:cNvSpPr>
          <p:nvPr>
            <p:ph type="sldNum" sz="quarter" idx="11"/>
          </p:nvPr>
        </p:nvSpPr>
        <p:spPr/>
        <p:txBody>
          <a:bodyPr/>
          <a:lstStyle/>
          <a:p>
            <a:fld id="{A375A41A-BA29-4D82-92DB-4A1C6B9EBBFA}" type="slidenum">
              <a:rPr lang="en-US" altLang="zh-CN"/>
              <a:pPr/>
              <a:t>9</a:t>
            </a:fld>
            <a:endParaRPr lang="en-US" altLang="zh-CN"/>
          </a:p>
        </p:txBody>
      </p:sp>
      <p:grpSp>
        <p:nvGrpSpPr>
          <p:cNvPr id="2" name="Group 2"/>
          <p:cNvGrpSpPr>
            <a:grpSpLocks/>
          </p:cNvGrpSpPr>
          <p:nvPr/>
        </p:nvGrpSpPr>
        <p:grpSpPr bwMode="auto">
          <a:xfrm>
            <a:off x="5588000" y="258764"/>
            <a:ext cx="5791200" cy="5303837"/>
            <a:chOff x="2640" y="163"/>
            <a:chExt cx="2736" cy="3341"/>
          </a:xfrm>
        </p:grpSpPr>
        <p:sp>
          <p:nvSpPr>
            <p:cNvPr id="335875" name="Line 3"/>
            <p:cNvSpPr>
              <a:spLocks noChangeShapeType="1"/>
            </p:cNvSpPr>
            <p:nvPr/>
          </p:nvSpPr>
          <p:spPr bwMode="auto">
            <a:xfrm flipV="1">
              <a:off x="2640" y="240"/>
              <a:ext cx="0" cy="624"/>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5876" name="Line 4"/>
            <p:cNvSpPr>
              <a:spLocks noChangeShapeType="1"/>
            </p:cNvSpPr>
            <p:nvPr/>
          </p:nvSpPr>
          <p:spPr bwMode="auto">
            <a:xfrm>
              <a:off x="2640" y="86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5877" name="Line 5"/>
            <p:cNvSpPr>
              <a:spLocks noChangeShapeType="1"/>
            </p:cNvSpPr>
            <p:nvPr/>
          </p:nvSpPr>
          <p:spPr bwMode="auto">
            <a:xfrm flipV="1">
              <a:off x="2640" y="1056"/>
              <a:ext cx="0" cy="672"/>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35878" name="Line 6"/>
            <p:cNvSpPr>
              <a:spLocks noChangeShapeType="1"/>
            </p:cNvSpPr>
            <p:nvPr/>
          </p:nvSpPr>
          <p:spPr bwMode="auto">
            <a:xfrm>
              <a:off x="2640" y="1728"/>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35879" name="Line 7"/>
            <p:cNvSpPr>
              <a:spLocks noChangeShapeType="1"/>
            </p:cNvSpPr>
            <p:nvPr/>
          </p:nvSpPr>
          <p:spPr bwMode="auto">
            <a:xfrm flipV="1">
              <a:off x="2640" y="1872"/>
              <a:ext cx="0" cy="768"/>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5880" name="Line 8"/>
            <p:cNvSpPr>
              <a:spLocks noChangeShapeType="1"/>
            </p:cNvSpPr>
            <p:nvPr/>
          </p:nvSpPr>
          <p:spPr bwMode="auto">
            <a:xfrm>
              <a:off x="2640" y="2640"/>
              <a:ext cx="2736" cy="0"/>
            </a:xfrm>
            <a:prstGeom prst="line">
              <a:avLst/>
            </a:prstGeom>
            <a:noFill/>
            <a:ln w="28575">
              <a:solidFill>
                <a:schemeClr val="tx1"/>
              </a:solidFill>
              <a:round/>
              <a:headEnd/>
              <a:tailEnd type="triangle" w="med" len="med"/>
            </a:ln>
            <a:effectLst/>
          </p:spPr>
          <p:txBody>
            <a:bodyPr wrap="none" lIns="90000" tIns="46800" rIns="90000" bIns="46800">
              <a:spAutoFit/>
            </a:bodyPr>
            <a:lstStyle/>
            <a:p>
              <a:endParaRPr lang="zh-CN" altLang="en-US"/>
            </a:p>
          </p:txBody>
        </p:sp>
        <p:sp>
          <p:nvSpPr>
            <p:cNvPr id="335881" name="Line 9"/>
            <p:cNvSpPr>
              <a:spLocks noChangeShapeType="1"/>
            </p:cNvSpPr>
            <p:nvPr/>
          </p:nvSpPr>
          <p:spPr bwMode="auto">
            <a:xfrm flipV="1">
              <a:off x="2640" y="2784"/>
              <a:ext cx="0" cy="72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5882" name="Line 10"/>
            <p:cNvSpPr>
              <a:spLocks noChangeShapeType="1"/>
            </p:cNvSpPr>
            <p:nvPr/>
          </p:nvSpPr>
          <p:spPr bwMode="auto">
            <a:xfrm>
              <a:off x="2640" y="3504"/>
              <a:ext cx="2736" cy="0"/>
            </a:xfrm>
            <a:prstGeom prst="line">
              <a:avLst/>
            </a:prstGeom>
            <a:noFill/>
            <a:ln w="28575">
              <a:solidFill>
                <a:schemeClr val="tx1"/>
              </a:solidFill>
              <a:round/>
              <a:headEnd/>
              <a:tailEnd type="triangle" w="med" len="med"/>
            </a:ln>
            <a:effectLst/>
          </p:spPr>
          <p:txBody>
            <a:bodyPr lIns="90000" tIns="46800" rIns="90000" bIns="46800">
              <a:spAutoFit/>
            </a:bodyPr>
            <a:lstStyle/>
            <a:p>
              <a:endParaRPr lang="zh-CN" altLang="en-US"/>
            </a:p>
          </p:txBody>
        </p:sp>
        <p:sp>
          <p:nvSpPr>
            <p:cNvPr id="335883" name="Text Box 11"/>
            <p:cNvSpPr txBox="1">
              <a:spLocks noChangeArrowheads="1"/>
            </p:cNvSpPr>
            <p:nvPr/>
          </p:nvSpPr>
          <p:spPr bwMode="auto">
            <a:xfrm>
              <a:off x="2688" y="163"/>
              <a:ext cx="188"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35884" name="Text Box 12"/>
            <p:cNvSpPr txBox="1">
              <a:spLocks noChangeArrowheads="1"/>
            </p:cNvSpPr>
            <p:nvPr/>
          </p:nvSpPr>
          <p:spPr bwMode="auto">
            <a:xfrm>
              <a:off x="2688" y="931"/>
              <a:ext cx="274"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35885" name="Text Box 13"/>
            <p:cNvSpPr txBox="1">
              <a:spLocks noChangeArrowheads="1"/>
            </p:cNvSpPr>
            <p:nvPr/>
          </p:nvSpPr>
          <p:spPr bwMode="auto">
            <a:xfrm>
              <a:off x="2688" y="1843"/>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sp>
          <p:nvSpPr>
            <p:cNvPr id="335886" name="Text Box 14"/>
            <p:cNvSpPr txBox="1">
              <a:spLocks noChangeArrowheads="1"/>
            </p:cNvSpPr>
            <p:nvPr/>
          </p:nvSpPr>
          <p:spPr bwMode="auto">
            <a:xfrm>
              <a:off x="2688" y="2707"/>
              <a:ext cx="226"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grpSp>
      <p:grpSp>
        <p:nvGrpSpPr>
          <p:cNvPr id="3" name="Group 15"/>
          <p:cNvGrpSpPr>
            <a:grpSpLocks/>
          </p:cNvGrpSpPr>
          <p:nvPr/>
        </p:nvGrpSpPr>
        <p:grpSpPr bwMode="auto">
          <a:xfrm>
            <a:off x="5588000" y="1295400"/>
            <a:ext cx="914400" cy="4191000"/>
            <a:chOff x="2640" y="816"/>
            <a:chExt cx="432" cy="2640"/>
          </a:xfrm>
        </p:grpSpPr>
        <p:sp>
          <p:nvSpPr>
            <p:cNvPr id="335888" name="Line 16"/>
            <p:cNvSpPr>
              <a:spLocks noChangeShapeType="1"/>
            </p:cNvSpPr>
            <p:nvPr/>
          </p:nvSpPr>
          <p:spPr bwMode="auto">
            <a:xfrm>
              <a:off x="2640" y="81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5889" name="Line 17"/>
            <p:cNvSpPr>
              <a:spLocks noChangeShapeType="1"/>
            </p:cNvSpPr>
            <p:nvPr/>
          </p:nvSpPr>
          <p:spPr bwMode="auto">
            <a:xfrm>
              <a:off x="2640" y="129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5890" name="Line 18"/>
            <p:cNvSpPr>
              <a:spLocks noChangeShapeType="1"/>
            </p:cNvSpPr>
            <p:nvPr/>
          </p:nvSpPr>
          <p:spPr bwMode="auto">
            <a:xfrm>
              <a:off x="2640" y="2208"/>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5891" name="Line 19"/>
            <p:cNvSpPr>
              <a:spLocks noChangeShapeType="1"/>
            </p:cNvSpPr>
            <p:nvPr/>
          </p:nvSpPr>
          <p:spPr bwMode="auto">
            <a:xfrm>
              <a:off x="2640" y="3456"/>
              <a:ext cx="43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grpSp>
      <p:grpSp>
        <p:nvGrpSpPr>
          <p:cNvPr id="4" name="Group 20"/>
          <p:cNvGrpSpPr>
            <a:grpSpLocks/>
          </p:cNvGrpSpPr>
          <p:nvPr/>
        </p:nvGrpSpPr>
        <p:grpSpPr bwMode="auto">
          <a:xfrm>
            <a:off x="508001" y="352425"/>
            <a:ext cx="4364567" cy="2867025"/>
            <a:chOff x="240" y="144"/>
            <a:chExt cx="2062" cy="1806"/>
          </a:xfrm>
        </p:grpSpPr>
        <p:grpSp>
          <p:nvGrpSpPr>
            <p:cNvPr id="5" name="Group 21"/>
            <p:cNvGrpSpPr>
              <a:grpSpLocks/>
            </p:cNvGrpSpPr>
            <p:nvPr/>
          </p:nvGrpSpPr>
          <p:grpSpPr bwMode="auto">
            <a:xfrm>
              <a:off x="240" y="144"/>
              <a:ext cx="2062" cy="1806"/>
              <a:chOff x="144" y="1776"/>
              <a:chExt cx="2062" cy="1806"/>
            </a:xfrm>
          </p:grpSpPr>
          <p:sp>
            <p:nvSpPr>
              <p:cNvPr id="335894" name="Rectangle 22"/>
              <p:cNvSpPr>
                <a:spLocks noChangeArrowheads="1"/>
              </p:cNvSpPr>
              <p:nvPr/>
            </p:nvSpPr>
            <p:spPr bwMode="auto">
              <a:xfrm>
                <a:off x="432"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335895" name="Oval 23"/>
              <p:cNvSpPr>
                <a:spLocks noChangeArrowheads="1"/>
              </p:cNvSpPr>
              <p:nvPr/>
            </p:nvSpPr>
            <p:spPr bwMode="auto">
              <a:xfrm>
                <a:off x="624"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35896" name="Line 24"/>
              <p:cNvSpPr>
                <a:spLocks noChangeShapeType="1"/>
              </p:cNvSpPr>
              <p:nvPr/>
            </p:nvSpPr>
            <p:spPr bwMode="auto">
              <a:xfrm>
                <a:off x="528" y="2736"/>
                <a:ext cx="0" cy="76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5897" name="Line 25"/>
              <p:cNvSpPr>
                <a:spLocks noChangeShapeType="1"/>
              </p:cNvSpPr>
              <p:nvPr/>
            </p:nvSpPr>
            <p:spPr bwMode="auto">
              <a:xfrm flipV="1">
                <a:off x="672"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898" name="Rectangle 26"/>
              <p:cNvSpPr>
                <a:spLocks noChangeArrowheads="1"/>
              </p:cNvSpPr>
              <p:nvPr/>
            </p:nvSpPr>
            <p:spPr bwMode="auto">
              <a:xfrm>
                <a:off x="1488" y="2448"/>
                <a:ext cx="480" cy="288"/>
              </a:xfrm>
              <a:prstGeom prst="rect">
                <a:avLst/>
              </a:prstGeom>
              <a:noFill/>
              <a:ln w="38100">
                <a:solidFill>
                  <a:schemeClr val="tx1"/>
                </a:solidFill>
                <a:miter lim="800000"/>
                <a:headEnd/>
                <a:tailEnd/>
              </a:ln>
              <a:effectLst/>
            </p:spPr>
            <p:txBody>
              <a:bodyPr lIns="90000" tIns="46800" rIns="90000" bIns="46800" anchor="ctr"/>
              <a:lstStyle/>
              <a:p>
                <a:pPr algn="ctr"/>
                <a:r>
                  <a:rPr kumimoji="1" lang="en-US" altLang="zh-CN" sz="2400" b="1">
                    <a:latin typeface="Times New Roman" pitchFamily="18" charset="0"/>
                  </a:rPr>
                  <a:t>≥1</a:t>
                </a:r>
              </a:p>
            </p:txBody>
          </p:sp>
          <p:sp>
            <p:nvSpPr>
              <p:cNvPr id="335899" name="Oval 27"/>
              <p:cNvSpPr>
                <a:spLocks noChangeArrowheads="1"/>
              </p:cNvSpPr>
              <p:nvPr/>
            </p:nvSpPr>
            <p:spPr bwMode="auto">
              <a:xfrm>
                <a:off x="1680" y="2235"/>
                <a:ext cx="121" cy="329"/>
              </a:xfrm>
              <a:prstGeom prst="ellipse">
                <a:avLst/>
              </a:prstGeom>
              <a:noFill/>
              <a:ln w="38100">
                <a:solidFill>
                  <a:schemeClr val="tx1"/>
                </a:solidFill>
                <a:round/>
                <a:headEnd/>
                <a:tailEnd/>
              </a:ln>
              <a:effectLst/>
            </p:spPr>
            <p:txBody>
              <a:bodyPr wrap="none" lIns="90000" tIns="46800" rIns="90000" bIns="46800" anchor="ctr">
                <a:spAutoFit/>
              </a:bodyPr>
              <a:lstStyle/>
              <a:p>
                <a:endParaRPr lang="zh-CN" altLang="en-US"/>
              </a:p>
            </p:txBody>
          </p:sp>
          <p:sp>
            <p:nvSpPr>
              <p:cNvPr id="335900" name="Line 28"/>
              <p:cNvSpPr>
                <a:spLocks noChangeShapeType="1"/>
              </p:cNvSpPr>
              <p:nvPr/>
            </p:nvSpPr>
            <p:spPr bwMode="auto">
              <a:xfrm flipV="1">
                <a:off x="1728" y="1920"/>
                <a:ext cx="0" cy="43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01" name="Line 29"/>
              <p:cNvSpPr>
                <a:spLocks noChangeShapeType="1"/>
              </p:cNvSpPr>
              <p:nvPr/>
            </p:nvSpPr>
            <p:spPr bwMode="auto">
              <a:xfrm>
                <a:off x="672"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02" name="Line 30"/>
              <p:cNvSpPr>
                <a:spLocks noChangeShapeType="1"/>
              </p:cNvSpPr>
              <p:nvPr/>
            </p:nvSpPr>
            <p:spPr bwMode="auto">
              <a:xfrm>
                <a:off x="1440" y="2784"/>
                <a:ext cx="0" cy="288"/>
              </a:xfrm>
              <a:prstGeom prst="line">
                <a:avLst/>
              </a:prstGeom>
              <a:noFill/>
              <a:ln w="28575">
                <a:solidFill>
                  <a:schemeClr val="tx1"/>
                </a:solidFill>
                <a:round/>
                <a:headEnd/>
                <a:tailEnd/>
              </a:ln>
              <a:effectLst/>
            </p:spPr>
            <p:txBody>
              <a:bodyPr lIns="90000" tIns="46800" rIns="90000" bIns="46800">
                <a:spAutoFit/>
              </a:bodyPr>
              <a:lstStyle/>
              <a:p>
                <a:endParaRPr lang="zh-CN" altLang="en-US"/>
              </a:p>
            </p:txBody>
          </p:sp>
          <p:sp>
            <p:nvSpPr>
              <p:cNvPr id="335903" name="Line 31"/>
              <p:cNvSpPr>
                <a:spLocks noChangeShapeType="1"/>
              </p:cNvSpPr>
              <p:nvPr/>
            </p:nvSpPr>
            <p:spPr bwMode="auto">
              <a:xfrm>
                <a:off x="1488" y="2784"/>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04" name="Line 32"/>
              <p:cNvSpPr>
                <a:spLocks noChangeShapeType="1"/>
              </p:cNvSpPr>
              <p:nvPr/>
            </p:nvSpPr>
            <p:spPr bwMode="auto">
              <a:xfrm>
                <a:off x="1488" y="2928"/>
                <a:ext cx="240"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05" name="Rectangle 33"/>
              <p:cNvSpPr>
                <a:spLocks noChangeArrowheads="1"/>
              </p:cNvSpPr>
              <p:nvPr/>
            </p:nvSpPr>
            <p:spPr bwMode="auto">
              <a:xfrm>
                <a:off x="1680" y="3051"/>
                <a:ext cx="86" cy="234"/>
              </a:xfrm>
              <a:prstGeom prst="rect">
                <a:avLst/>
              </a:prstGeom>
              <a:noFill/>
              <a:ln w="28575">
                <a:solidFill>
                  <a:schemeClr val="tx1"/>
                </a:solidFill>
                <a:miter lim="800000"/>
                <a:headEnd/>
                <a:tailEnd/>
              </a:ln>
              <a:effectLst/>
            </p:spPr>
            <p:txBody>
              <a:bodyPr wrap="none" lIns="90000" tIns="46800" rIns="90000" bIns="46800" anchor="ctr">
                <a:spAutoFit/>
              </a:bodyPr>
              <a:lstStyle/>
              <a:p>
                <a:endParaRPr lang="zh-CN" altLang="en-US"/>
              </a:p>
            </p:txBody>
          </p:sp>
          <p:sp>
            <p:nvSpPr>
              <p:cNvPr id="335906" name="Line 34"/>
              <p:cNvSpPr>
                <a:spLocks noChangeShapeType="1"/>
              </p:cNvSpPr>
              <p:nvPr/>
            </p:nvSpPr>
            <p:spPr bwMode="auto">
              <a:xfrm>
                <a:off x="1728" y="2736"/>
                <a:ext cx="0" cy="28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07" name="Line 35"/>
              <p:cNvSpPr>
                <a:spLocks noChangeShapeType="1"/>
              </p:cNvSpPr>
              <p:nvPr/>
            </p:nvSpPr>
            <p:spPr bwMode="auto">
              <a:xfrm>
                <a:off x="1728" y="3312"/>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08" name="Line 36"/>
              <p:cNvSpPr>
                <a:spLocks noChangeShapeType="1"/>
              </p:cNvSpPr>
              <p:nvPr/>
            </p:nvSpPr>
            <p:spPr bwMode="auto">
              <a:xfrm flipH="1">
                <a:off x="1440" y="2160"/>
                <a:ext cx="288"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09" name="Line 37"/>
              <p:cNvSpPr>
                <a:spLocks noChangeShapeType="1"/>
              </p:cNvSpPr>
              <p:nvPr/>
            </p:nvSpPr>
            <p:spPr bwMode="auto">
              <a:xfrm>
                <a:off x="816" y="2736"/>
                <a:ext cx="0" cy="192"/>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10" name="Line 38"/>
              <p:cNvSpPr>
                <a:spLocks noChangeShapeType="1"/>
              </p:cNvSpPr>
              <p:nvPr/>
            </p:nvSpPr>
            <p:spPr bwMode="auto">
              <a:xfrm>
                <a:off x="816" y="2928"/>
                <a:ext cx="192"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11" name="Line 39"/>
              <p:cNvSpPr>
                <a:spLocks noChangeShapeType="1"/>
              </p:cNvSpPr>
              <p:nvPr/>
            </p:nvSpPr>
            <p:spPr bwMode="auto">
              <a:xfrm flipH="1">
                <a:off x="1008" y="2160"/>
                <a:ext cx="432"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12" name="Line 40"/>
              <p:cNvSpPr>
                <a:spLocks noChangeShapeType="1"/>
              </p:cNvSpPr>
              <p:nvPr/>
            </p:nvSpPr>
            <p:spPr bwMode="auto">
              <a:xfrm>
                <a:off x="960" y="2160"/>
                <a:ext cx="336" cy="768"/>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13" name="Line 41"/>
              <p:cNvSpPr>
                <a:spLocks noChangeShapeType="1"/>
              </p:cNvSpPr>
              <p:nvPr/>
            </p:nvSpPr>
            <p:spPr bwMode="auto">
              <a:xfrm>
                <a:off x="1296" y="2928"/>
                <a:ext cx="144" cy="0"/>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sp>
            <p:nvSpPr>
              <p:cNvPr id="335914" name="Text Box 42"/>
              <p:cNvSpPr txBox="1">
                <a:spLocks noChangeArrowheads="1"/>
              </p:cNvSpPr>
              <p:nvPr/>
            </p:nvSpPr>
            <p:spPr bwMode="auto">
              <a:xfrm>
                <a:off x="663" y="1802"/>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O1</a:t>
                </a:r>
              </a:p>
            </p:txBody>
          </p:sp>
          <p:sp>
            <p:nvSpPr>
              <p:cNvPr id="335915" name="Text Box 43"/>
              <p:cNvSpPr txBox="1">
                <a:spLocks noChangeArrowheads="1"/>
              </p:cNvSpPr>
              <p:nvPr/>
            </p:nvSpPr>
            <p:spPr bwMode="auto">
              <a:xfrm>
                <a:off x="1728" y="1776"/>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O</a:t>
                </a:r>
              </a:p>
            </p:txBody>
          </p:sp>
          <p:sp>
            <p:nvSpPr>
              <p:cNvPr id="335916" name="Text Box 44"/>
              <p:cNvSpPr txBox="1">
                <a:spLocks noChangeArrowheads="1"/>
              </p:cNvSpPr>
              <p:nvPr/>
            </p:nvSpPr>
            <p:spPr bwMode="auto">
              <a:xfrm>
                <a:off x="1959" y="2426"/>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2</a:t>
                </a:r>
              </a:p>
            </p:txBody>
          </p:sp>
          <p:sp>
            <p:nvSpPr>
              <p:cNvPr id="335917" name="Text Box 45"/>
              <p:cNvSpPr txBox="1">
                <a:spLocks noChangeArrowheads="1"/>
              </p:cNvSpPr>
              <p:nvPr/>
            </p:nvSpPr>
            <p:spPr bwMode="auto">
              <a:xfrm>
                <a:off x="144" y="2448"/>
                <a:ext cx="247"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G</a:t>
                </a:r>
                <a:r>
                  <a:rPr kumimoji="1" lang="en-US" altLang="zh-CN" sz="2400" b="1" baseline="-25000">
                    <a:latin typeface="Times New Roman" pitchFamily="18" charset="0"/>
                  </a:rPr>
                  <a:t>1</a:t>
                </a:r>
              </a:p>
            </p:txBody>
          </p:sp>
          <p:sp>
            <p:nvSpPr>
              <p:cNvPr id="335918" name="Text Box 46"/>
              <p:cNvSpPr txBox="1">
                <a:spLocks noChangeArrowheads="1"/>
              </p:cNvSpPr>
              <p:nvPr/>
            </p:nvSpPr>
            <p:spPr bwMode="auto">
              <a:xfrm>
                <a:off x="528" y="3264"/>
                <a:ext cx="363" cy="292"/>
              </a:xfrm>
              <a:prstGeom prst="rect">
                <a:avLst/>
              </a:prstGeom>
              <a:noFill/>
              <a:ln w="28575">
                <a:noFill/>
                <a:miter lim="800000"/>
                <a:headEnd/>
                <a:tailEnd/>
              </a:ln>
              <a:effectLst/>
            </p:spPr>
            <p:txBody>
              <a:bodyPr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a:t>
                </a:r>
              </a:p>
            </p:txBody>
          </p:sp>
          <p:sp>
            <p:nvSpPr>
              <p:cNvPr id="335919" name="Text Box 47"/>
              <p:cNvSpPr txBox="1">
                <a:spLocks noChangeArrowheads="1"/>
              </p:cNvSpPr>
              <p:nvPr/>
            </p:nvSpPr>
            <p:spPr bwMode="auto">
              <a:xfrm>
                <a:off x="1719" y="3290"/>
                <a:ext cx="437" cy="292"/>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p>
            </p:txBody>
          </p:sp>
        </p:grpSp>
        <p:sp>
          <p:nvSpPr>
            <p:cNvPr id="335920" name="Text Box 48"/>
            <p:cNvSpPr txBox="1">
              <a:spLocks noChangeArrowheads="1"/>
            </p:cNvSpPr>
            <p:nvPr/>
          </p:nvSpPr>
          <p:spPr bwMode="auto">
            <a:xfrm>
              <a:off x="1815" y="1149"/>
              <a:ext cx="237" cy="292"/>
            </a:xfrm>
            <a:prstGeom prst="rect">
              <a:avLst/>
            </a:prstGeom>
            <a:noFill/>
            <a:ln w="28575">
              <a:noFill/>
              <a:miter lim="800000"/>
              <a:headEnd/>
              <a:tailEnd/>
            </a:ln>
            <a:effectLst/>
          </p:spPr>
          <p:txBody>
            <a:bodyPr wrap="none" lIns="90000" tIns="46800" rIns="90000" bIns="46800">
              <a:spAutoFit/>
            </a:bodyPr>
            <a:lstStyle/>
            <a:p>
              <a:r>
                <a:rPr kumimoji="1" lang="en-US" altLang="zh-CN" sz="2400" b="1" i="1">
                  <a:latin typeface="Monotype Corsiva" pitchFamily="66" charset="0"/>
                </a:rPr>
                <a:t>v</a:t>
              </a:r>
              <a:r>
                <a:rPr kumimoji="1" lang="en-US" altLang="zh-CN" sz="2400" b="1" baseline="-25000">
                  <a:latin typeface="Times New Roman" pitchFamily="18" charset="0"/>
                </a:rPr>
                <a:t>I2</a:t>
              </a:r>
            </a:p>
          </p:txBody>
        </p:sp>
      </p:grpSp>
      <p:grpSp>
        <p:nvGrpSpPr>
          <p:cNvPr id="6" name="Group 49"/>
          <p:cNvGrpSpPr>
            <a:grpSpLocks/>
          </p:cNvGrpSpPr>
          <p:nvPr/>
        </p:nvGrpSpPr>
        <p:grpSpPr bwMode="auto">
          <a:xfrm>
            <a:off x="6502400" y="609600"/>
            <a:ext cx="0" cy="4876800"/>
            <a:chOff x="3072" y="384"/>
            <a:chExt cx="0" cy="3072"/>
          </a:xfrm>
        </p:grpSpPr>
        <p:sp>
          <p:nvSpPr>
            <p:cNvPr id="335922" name="Line 50"/>
            <p:cNvSpPr>
              <a:spLocks noChangeShapeType="1"/>
            </p:cNvSpPr>
            <p:nvPr/>
          </p:nvSpPr>
          <p:spPr bwMode="auto">
            <a:xfrm flipV="1">
              <a:off x="3072" y="384"/>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35923" name="Line 51"/>
            <p:cNvSpPr>
              <a:spLocks noChangeShapeType="1"/>
            </p:cNvSpPr>
            <p:nvPr/>
          </p:nvSpPr>
          <p:spPr bwMode="auto">
            <a:xfrm>
              <a:off x="3072" y="1296"/>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35924" name="Line 52"/>
            <p:cNvSpPr>
              <a:spLocks noChangeShapeType="1"/>
            </p:cNvSpPr>
            <p:nvPr/>
          </p:nvSpPr>
          <p:spPr bwMode="auto">
            <a:xfrm>
              <a:off x="3072" y="2208"/>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sp>
          <p:nvSpPr>
            <p:cNvPr id="335925" name="Line 53"/>
            <p:cNvSpPr>
              <a:spLocks noChangeShapeType="1"/>
            </p:cNvSpPr>
            <p:nvPr/>
          </p:nvSpPr>
          <p:spPr bwMode="auto">
            <a:xfrm flipV="1">
              <a:off x="3072" y="3024"/>
              <a:ext cx="0" cy="432"/>
            </a:xfrm>
            <a:prstGeom prst="line">
              <a:avLst/>
            </a:prstGeom>
            <a:noFill/>
            <a:ln w="57150">
              <a:solidFill>
                <a:srgbClr val="FF00FF"/>
              </a:solidFill>
              <a:round/>
              <a:headEnd/>
              <a:tailEnd/>
            </a:ln>
            <a:effectLst/>
          </p:spPr>
          <p:txBody>
            <a:bodyPr wrap="none" lIns="90000" tIns="46800" rIns="90000" bIns="46800">
              <a:spAutoFit/>
            </a:bodyPr>
            <a:lstStyle/>
            <a:p>
              <a:endParaRPr lang="zh-CN" altLang="en-US"/>
            </a:p>
          </p:txBody>
        </p:sp>
      </p:grpSp>
      <p:sp>
        <p:nvSpPr>
          <p:cNvPr id="335926" name="Line 54"/>
          <p:cNvSpPr>
            <a:spLocks noChangeShapeType="1"/>
          </p:cNvSpPr>
          <p:nvPr/>
        </p:nvSpPr>
        <p:spPr bwMode="auto">
          <a:xfrm>
            <a:off x="7823200" y="4800600"/>
            <a:ext cx="0" cy="762000"/>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sp>
        <p:nvSpPr>
          <p:cNvPr id="335927" name="Line 55"/>
          <p:cNvSpPr>
            <a:spLocks noChangeShapeType="1"/>
          </p:cNvSpPr>
          <p:nvPr/>
        </p:nvSpPr>
        <p:spPr bwMode="auto">
          <a:xfrm flipV="1">
            <a:off x="7823200" y="1981200"/>
            <a:ext cx="0" cy="685800"/>
          </a:xfrm>
          <a:prstGeom prst="line">
            <a:avLst/>
          </a:prstGeom>
          <a:noFill/>
          <a:ln w="57150">
            <a:solidFill>
              <a:srgbClr val="0033CC"/>
            </a:solidFill>
            <a:round/>
            <a:headEnd/>
            <a:tailEnd type="triangle" w="med" len="med"/>
          </a:ln>
          <a:effectLst/>
        </p:spPr>
        <p:txBody>
          <a:bodyPr lIns="90000" tIns="46800" rIns="90000" bIns="46800">
            <a:spAutoFit/>
          </a:bodyPr>
          <a:lstStyle/>
          <a:p>
            <a:endParaRPr lang="zh-CN" altLang="en-US"/>
          </a:p>
        </p:txBody>
      </p:sp>
      <p:sp>
        <p:nvSpPr>
          <p:cNvPr id="335928" name="Line 56"/>
          <p:cNvSpPr>
            <a:spLocks noChangeShapeType="1"/>
          </p:cNvSpPr>
          <p:nvPr/>
        </p:nvSpPr>
        <p:spPr bwMode="auto">
          <a:xfrm flipV="1">
            <a:off x="7823200" y="2971800"/>
            <a:ext cx="0" cy="838200"/>
          </a:xfrm>
          <a:prstGeom prst="line">
            <a:avLst/>
          </a:prstGeom>
          <a:noFill/>
          <a:ln w="57150">
            <a:solidFill>
              <a:srgbClr val="0033CC"/>
            </a:solidFill>
            <a:round/>
            <a:headEnd/>
            <a:tailEnd type="triangle" w="med" len="med"/>
          </a:ln>
          <a:effectLst/>
        </p:spPr>
        <p:txBody>
          <a:bodyPr wrap="none" lIns="90000" tIns="46800" rIns="90000" bIns="46800">
            <a:spAutoFit/>
          </a:bodyPr>
          <a:lstStyle/>
          <a:p>
            <a:endParaRPr lang="zh-CN" altLang="en-US"/>
          </a:p>
        </p:txBody>
      </p:sp>
      <p:sp>
        <p:nvSpPr>
          <p:cNvPr id="335929" name="Text Box 57"/>
          <p:cNvSpPr txBox="1">
            <a:spLocks noChangeArrowheads="1"/>
          </p:cNvSpPr>
          <p:nvPr/>
        </p:nvSpPr>
        <p:spPr bwMode="auto">
          <a:xfrm>
            <a:off x="7924801" y="2895600"/>
            <a:ext cx="1841500" cy="463846"/>
          </a:xfrm>
          <a:prstGeom prst="rect">
            <a:avLst/>
          </a:prstGeom>
          <a:noFill/>
          <a:ln w="28575">
            <a:noFill/>
            <a:miter lim="800000"/>
            <a:headEnd/>
            <a:tailEnd/>
          </a:ln>
          <a:effectLst/>
        </p:spPr>
        <p:txBody>
          <a:bodyPr lIns="90000" tIns="46800" rIns="90000" bIns="46800">
            <a:spAutoFit/>
          </a:bodyPr>
          <a:lstStyle/>
          <a:p>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DD</a:t>
            </a:r>
            <a:r>
              <a:rPr kumimoji="1" lang="en-US" altLang="zh-CN" sz="2400" b="1">
                <a:solidFill>
                  <a:srgbClr val="0033CC"/>
                </a:solidFill>
                <a:latin typeface="Times New Roman" pitchFamily="18" charset="0"/>
              </a:rPr>
              <a:t>+V</a:t>
            </a:r>
            <a:r>
              <a:rPr kumimoji="1" lang="en-US" altLang="zh-CN" sz="2400" b="1" baseline="-25000">
                <a:solidFill>
                  <a:srgbClr val="0033CC"/>
                </a:solidFill>
                <a:latin typeface="Times New Roman" pitchFamily="18" charset="0"/>
              </a:rPr>
              <a:t>TH</a:t>
            </a:r>
          </a:p>
        </p:txBody>
      </p:sp>
      <p:sp>
        <p:nvSpPr>
          <p:cNvPr id="335930" name="Line 58"/>
          <p:cNvSpPr>
            <a:spLocks noChangeShapeType="1"/>
          </p:cNvSpPr>
          <p:nvPr/>
        </p:nvSpPr>
        <p:spPr bwMode="auto">
          <a:xfrm flipV="1">
            <a:off x="7823200" y="3276600"/>
            <a:ext cx="0" cy="533400"/>
          </a:xfrm>
          <a:prstGeom prst="line">
            <a:avLst/>
          </a:prstGeom>
          <a:noFill/>
          <a:ln w="76200">
            <a:solidFill>
              <a:srgbClr val="FF0000"/>
            </a:solidFill>
            <a:round/>
            <a:headEnd/>
            <a:tailEnd type="triangle" w="med" len="med"/>
          </a:ln>
          <a:effectLst/>
        </p:spPr>
        <p:txBody>
          <a:bodyPr wrap="none" lIns="90000" tIns="46800" rIns="90000" bIns="46800">
            <a:spAutoFit/>
          </a:bodyPr>
          <a:lstStyle/>
          <a:p>
            <a:endParaRPr lang="zh-CN" altLang="en-US"/>
          </a:p>
        </p:txBody>
      </p:sp>
      <p:sp>
        <p:nvSpPr>
          <p:cNvPr id="335931" name="Text Box 59"/>
          <p:cNvSpPr txBox="1">
            <a:spLocks noChangeArrowheads="1"/>
          </p:cNvSpPr>
          <p:nvPr/>
        </p:nvSpPr>
        <p:spPr bwMode="auto">
          <a:xfrm>
            <a:off x="7905751" y="3241675"/>
            <a:ext cx="1183635"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rPr>
              <a:t>+Δ</a:t>
            </a:r>
            <a:r>
              <a:rPr kumimoji="1" lang="en-US" altLang="zh-CN" sz="2400" b="1" baseline="-25000">
                <a:latin typeface="Times New Roman" pitchFamily="18" charset="0"/>
              </a:rPr>
              <a:t>+</a:t>
            </a:r>
          </a:p>
        </p:txBody>
      </p:sp>
      <p:sp>
        <p:nvSpPr>
          <p:cNvPr id="335932" name="Text Box 60"/>
          <p:cNvSpPr txBox="1">
            <a:spLocks noChangeArrowheads="1"/>
          </p:cNvSpPr>
          <p:nvPr/>
        </p:nvSpPr>
        <p:spPr bwMode="auto">
          <a:xfrm>
            <a:off x="334434" y="3284538"/>
            <a:ext cx="5253567" cy="833178"/>
          </a:xfrm>
          <a:prstGeom prst="rect">
            <a:avLst/>
          </a:prstGeom>
          <a:noFill/>
          <a:ln w="28575">
            <a:noFill/>
            <a:miter lim="800000"/>
            <a:headEnd/>
            <a:tailEnd/>
          </a:ln>
          <a:effectLst/>
        </p:spPr>
        <p:txBody>
          <a:bodyPr lIns="90000" tIns="46800" rIns="90000" bIns="46800">
            <a:spAutoFit/>
          </a:bodyPr>
          <a:lstStyle/>
          <a:p>
            <a:r>
              <a:rPr kumimoji="1" lang="en-US" altLang="zh-CN" sz="2400" b="1">
                <a:latin typeface="Times New Roman" pitchFamily="18" charset="0"/>
                <a:sym typeface="Wingdings" pitchFamily="2" charset="2"/>
              </a:rPr>
              <a:t></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a:t>
            </a:r>
            <a:r>
              <a:rPr kumimoji="1" lang="zh-CN" altLang="en-US" sz="2400" b="1">
                <a:latin typeface="Times New Roman" pitchFamily="18" charset="0"/>
                <a:sym typeface="Wingdings" pitchFamily="2" charset="2"/>
              </a:rPr>
              <a:t>由</a:t>
            </a:r>
            <a:r>
              <a:rPr kumimoji="1" lang="en-US" altLang="zh-CN" sz="2400" b="1">
                <a:latin typeface="Times New Roman" pitchFamily="18" charset="0"/>
                <a:sym typeface="Wingdings" pitchFamily="2" charset="2"/>
              </a:rPr>
              <a:t>1</a:t>
            </a:r>
            <a:r>
              <a:rPr kumimoji="1" lang="zh-CN" altLang="en-US" sz="2400" b="1">
                <a:latin typeface="Times New Roman" pitchFamily="18" charset="0"/>
                <a:sym typeface="Wingdings" pitchFamily="2" charset="2"/>
              </a:rPr>
              <a:t>变</a:t>
            </a:r>
            <a:r>
              <a:rPr kumimoji="1" lang="en-US" altLang="zh-CN" sz="2400" b="1">
                <a:latin typeface="Times New Roman" pitchFamily="18" charset="0"/>
                <a:sym typeface="Wingdings" pitchFamily="2" charset="2"/>
              </a:rPr>
              <a:t>0</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O1</a:t>
            </a:r>
            <a:r>
              <a:rPr kumimoji="1" lang="en-US" altLang="zh-CN" sz="2400" b="1">
                <a:latin typeface="Times New Roman" pitchFamily="18" charset="0"/>
                <a:sym typeface="Wingdings" pitchFamily="2" charset="2"/>
              </a:rPr>
              <a:t>=1</a:t>
            </a:r>
            <a:r>
              <a:rPr kumimoji="1" lang="en-US" altLang="zh-CN" sz="2400" b="1">
                <a:solidFill>
                  <a:srgbClr val="CC3300"/>
                </a:solidFill>
                <a:latin typeface="Times New Roman" pitchFamily="18" charset="0"/>
                <a:sym typeface="Wingdings" pitchFamily="2" charset="2"/>
              </a:rPr>
              <a:t>(</a:t>
            </a:r>
            <a:r>
              <a:rPr kumimoji="1" lang="zh-CN" altLang="en-US" sz="2400" b="1">
                <a:solidFill>
                  <a:srgbClr val="CC3300"/>
                </a:solidFill>
                <a:latin typeface="Times New Roman" pitchFamily="18" charset="0"/>
                <a:sym typeface="Wingdings" pitchFamily="2" charset="2"/>
              </a:rPr>
              <a:t>注意：∵此时</a:t>
            </a:r>
            <a:r>
              <a:rPr kumimoji="1" lang="en-US" altLang="zh-CN" sz="2400" b="1" i="1">
                <a:solidFill>
                  <a:srgbClr val="CC3300"/>
                </a:solidFill>
                <a:latin typeface="Monotype Corsiva" pitchFamily="66" charset="0"/>
                <a:sym typeface="Wingdings" pitchFamily="2" charset="2"/>
              </a:rPr>
              <a:t>v</a:t>
            </a:r>
            <a:r>
              <a:rPr kumimoji="1" lang="en-US" altLang="zh-CN" sz="2400" b="1" baseline="-25000">
                <a:solidFill>
                  <a:srgbClr val="CC3300"/>
                </a:solidFill>
                <a:latin typeface="Times New Roman" pitchFamily="18" charset="0"/>
                <a:sym typeface="Wingdings" pitchFamily="2" charset="2"/>
              </a:rPr>
              <a:t>I</a:t>
            </a:r>
            <a:r>
              <a:rPr kumimoji="1" lang="zh-CN" altLang="en-US" sz="2400" b="1">
                <a:solidFill>
                  <a:srgbClr val="CC3300"/>
                </a:solidFill>
                <a:latin typeface="Times New Roman" pitchFamily="18" charset="0"/>
                <a:sym typeface="Wingdings" pitchFamily="2" charset="2"/>
              </a:rPr>
              <a:t>的正脉冲已撤消</a:t>
            </a:r>
            <a:r>
              <a:rPr kumimoji="1" lang="en-US" altLang="zh-CN" sz="2400" b="1">
                <a:solidFill>
                  <a:srgbClr val="CC3300"/>
                </a:solidFill>
                <a:latin typeface="Times New Roman" pitchFamily="18" charset="0"/>
                <a:sym typeface="Wingdings" pitchFamily="2" charset="2"/>
              </a:rPr>
              <a:t>)</a:t>
            </a:r>
          </a:p>
        </p:txBody>
      </p:sp>
      <p:sp>
        <p:nvSpPr>
          <p:cNvPr id="335933" name="Text Box 61"/>
          <p:cNvSpPr txBox="1">
            <a:spLocks noChangeArrowheads="1"/>
          </p:cNvSpPr>
          <p:nvPr/>
        </p:nvSpPr>
        <p:spPr bwMode="auto">
          <a:xfrm>
            <a:off x="277285" y="4337051"/>
            <a:ext cx="5099049" cy="833178"/>
          </a:xfrm>
          <a:prstGeom prst="rect">
            <a:avLst/>
          </a:prstGeom>
          <a:noFill/>
          <a:ln w="28575">
            <a:noFill/>
            <a:miter lim="800000"/>
            <a:headEnd/>
            <a:tailEnd/>
          </a:ln>
          <a:effectLst/>
        </p:spPr>
        <p:txBody>
          <a:bodyPr lIns="90000" tIns="46800" rIns="90000" bIns="46800">
            <a:spAutoFit/>
          </a:bodyPr>
          <a:lstStyle/>
          <a:p>
            <a:r>
              <a:rPr kumimoji="1" lang="zh-CN" altLang="en-US" sz="2400" b="1">
                <a:latin typeface="Times New Roman" pitchFamily="18" charset="0"/>
              </a:rPr>
              <a:t>电容电压不能突变</a:t>
            </a:r>
            <a:r>
              <a:rPr kumimoji="1" lang="en-US" altLang="zh-CN" sz="2400" b="1" i="1">
                <a:latin typeface="Monotype Corsiva" pitchFamily="66" charset="0"/>
              </a:rPr>
              <a:t>v</a:t>
            </a:r>
            <a:r>
              <a:rPr kumimoji="1" lang="en-US" altLang="zh-CN" sz="2400" b="1" baseline="-25000">
                <a:latin typeface="Times New Roman" pitchFamily="18" charset="0"/>
              </a:rPr>
              <a:t>C</a:t>
            </a:r>
            <a:r>
              <a:rPr kumimoji="1" lang="en-US" altLang="zh-CN" sz="2400" b="1">
                <a:latin typeface="Times New Roman" pitchFamily="18" charset="0"/>
              </a:rPr>
              <a:t>=V</a:t>
            </a:r>
            <a:r>
              <a:rPr kumimoji="1" lang="en-US" altLang="zh-CN" sz="2400" b="1" baseline="-25000">
                <a:latin typeface="Times New Roman" pitchFamily="18" charset="0"/>
              </a:rPr>
              <a:t>th </a:t>
            </a:r>
            <a:r>
              <a:rPr kumimoji="1" lang="en-US" altLang="zh-CN" sz="2400" b="1">
                <a:latin typeface="Times New Roman" pitchFamily="18" charset="0"/>
                <a:sym typeface="Wingdings" pitchFamily="2" charset="2"/>
              </a:rPr>
              <a:t></a:t>
            </a:r>
            <a:r>
              <a:rPr kumimoji="1" lang="en-US" altLang="zh-CN" sz="2400" b="1">
                <a:latin typeface="Monotype Corsiva" pitchFamily="66" charset="0"/>
                <a:sym typeface="Wingdings" pitchFamily="2" charset="2"/>
              </a:rPr>
              <a:t> </a:t>
            </a:r>
            <a:r>
              <a:rPr kumimoji="1" lang="en-US" altLang="zh-CN" sz="2400" b="1" i="1">
                <a:latin typeface="Monotype Corsiva" pitchFamily="66" charset="0"/>
                <a:sym typeface="Wingdings" pitchFamily="2" charset="2"/>
              </a:rPr>
              <a:t>v</a:t>
            </a:r>
            <a:r>
              <a:rPr kumimoji="1" lang="en-US" altLang="zh-CN" sz="2400" b="1" baseline="-25000">
                <a:latin typeface="Times New Roman" pitchFamily="18" charset="0"/>
                <a:sym typeface="Wingdings" pitchFamily="2" charset="2"/>
              </a:rPr>
              <a:t>I2</a:t>
            </a:r>
            <a:r>
              <a:rPr kumimoji="1" lang="zh-CN" altLang="en-US" sz="2400" b="1">
                <a:latin typeface="Times New Roman" pitchFamily="18" charset="0"/>
                <a:sym typeface="Wingdings" pitchFamily="2" charset="2"/>
              </a:rPr>
              <a:t>上升到</a:t>
            </a:r>
            <a:r>
              <a:rPr kumimoji="1" lang="en-US" altLang="zh-CN" sz="2400" b="1">
                <a:latin typeface="Times New Roman" pitchFamily="18" charset="0"/>
                <a:sym typeface="Wingdings" pitchFamily="2" charset="2"/>
              </a:rPr>
              <a:t>V</a:t>
            </a:r>
            <a:r>
              <a:rPr kumimoji="1" lang="en-US" altLang="zh-CN" sz="2400" b="1" baseline="-25000">
                <a:latin typeface="Times New Roman" pitchFamily="18" charset="0"/>
                <a:sym typeface="Wingdings" pitchFamily="2" charset="2"/>
              </a:rPr>
              <a:t>DD</a:t>
            </a:r>
            <a:r>
              <a:rPr kumimoji="1" lang="en-US" altLang="zh-CN" sz="2400" b="1">
                <a:latin typeface="Times New Roman" pitchFamily="18" charset="0"/>
                <a:sym typeface="Wingdings" pitchFamily="2" charset="2"/>
              </a:rPr>
              <a:t>+V</a:t>
            </a:r>
            <a:r>
              <a:rPr kumimoji="1" lang="en-US" altLang="zh-CN" sz="2400" b="1" baseline="-25000">
                <a:latin typeface="Times New Roman" pitchFamily="18" charset="0"/>
                <a:sym typeface="Wingdings" pitchFamily="2" charset="2"/>
              </a:rPr>
              <a:t>th</a:t>
            </a:r>
            <a:endParaRPr kumimoji="1" lang="en-US" altLang="zh-CN" sz="2400" b="1" baseline="-25000">
              <a:latin typeface="Times New Roman" pitchFamily="18" charset="0"/>
            </a:endParaRPr>
          </a:p>
        </p:txBody>
      </p:sp>
      <p:sp>
        <p:nvSpPr>
          <p:cNvPr id="335934" name="Text Box 62"/>
          <p:cNvSpPr txBox="1">
            <a:spLocks noChangeArrowheads="1"/>
          </p:cNvSpPr>
          <p:nvPr/>
        </p:nvSpPr>
        <p:spPr bwMode="auto">
          <a:xfrm>
            <a:off x="406401" y="5846764"/>
            <a:ext cx="9529233" cy="833178"/>
          </a:xfrm>
          <a:prstGeom prst="rect">
            <a:avLst/>
          </a:prstGeom>
          <a:noFill/>
          <a:ln w="28575">
            <a:noFill/>
            <a:miter lim="800000"/>
            <a:headEnd/>
            <a:tailEnd/>
          </a:ln>
          <a:effectLst/>
        </p:spPr>
        <p:txBody>
          <a:bodyPr lIns="90000" tIns="46800" rIns="90000" bIns="46800">
            <a:spAutoFit/>
          </a:bodyPr>
          <a:lstStyle/>
          <a:p>
            <a:pPr>
              <a:buClr>
                <a:srgbClr val="FF0000"/>
              </a:buClr>
              <a:buFont typeface="Wingdings" pitchFamily="2" charset="2"/>
              <a:buChar char="v"/>
            </a:pPr>
            <a:r>
              <a:rPr kumimoji="1" lang="zh-CN" altLang="en-US" sz="2400" b="1">
                <a:latin typeface="Times New Roman" pitchFamily="18" charset="0"/>
              </a:rPr>
              <a:t>如果</a:t>
            </a:r>
            <a:r>
              <a:rPr kumimoji="1" lang="en-US" altLang="zh-CN" sz="2400" b="1">
                <a:latin typeface="Times New Roman" pitchFamily="18" charset="0"/>
              </a:rPr>
              <a:t>G</a:t>
            </a:r>
            <a:r>
              <a:rPr kumimoji="1" lang="en-US" altLang="zh-CN" sz="2400" b="1" baseline="-25000">
                <a:latin typeface="Times New Roman" pitchFamily="18" charset="0"/>
              </a:rPr>
              <a:t>2</a:t>
            </a:r>
            <a:r>
              <a:rPr kumimoji="1" lang="zh-CN" altLang="en-US" sz="2400" b="1">
                <a:latin typeface="Times New Roman" pitchFamily="18" charset="0"/>
              </a:rPr>
              <a:t>是</a:t>
            </a:r>
            <a:r>
              <a:rPr kumimoji="1" lang="en-US" altLang="zh-CN" sz="2400" b="1">
                <a:latin typeface="Times New Roman" pitchFamily="18" charset="0"/>
              </a:rPr>
              <a:t>CMOS</a:t>
            </a:r>
            <a:r>
              <a:rPr kumimoji="1" lang="zh-CN" altLang="en-US" sz="2400" b="1">
                <a:latin typeface="Times New Roman" pitchFamily="18" charset="0"/>
              </a:rPr>
              <a:t>门，由于保护二极管的钳位作用</a:t>
            </a:r>
          </a:p>
          <a:p>
            <a:pPr>
              <a:buClr>
                <a:srgbClr val="FF0000"/>
              </a:buClr>
              <a:buFont typeface="Wingdings" pitchFamily="2" charset="2"/>
              <a:buNone/>
            </a:pPr>
            <a:r>
              <a:rPr kumimoji="1" lang="zh-CN" altLang="en-US" sz="2400" b="1" i="1">
                <a:latin typeface="Times New Roman" pitchFamily="18" charset="0"/>
              </a:rPr>
              <a:t>    </a:t>
            </a:r>
            <a:r>
              <a:rPr kumimoji="1" lang="en-US" altLang="zh-CN" sz="2400" b="1" i="1">
                <a:latin typeface="Monotype Corsiva" pitchFamily="66" charset="0"/>
              </a:rPr>
              <a:t>v</a:t>
            </a:r>
            <a:r>
              <a:rPr kumimoji="1" lang="en-US" altLang="zh-CN" sz="2400" b="1" baseline="-25000">
                <a:latin typeface="Times New Roman" pitchFamily="18" charset="0"/>
              </a:rPr>
              <a:t>I2</a:t>
            </a:r>
            <a:r>
              <a:rPr kumimoji="1" lang="zh-CN" altLang="en-US" sz="2400" b="1">
                <a:latin typeface="Times New Roman" pitchFamily="18" charset="0"/>
              </a:rPr>
              <a:t>只能上升到</a:t>
            </a:r>
            <a:r>
              <a:rPr kumimoji="1" lang="en-US" altLang="zh-CN" sz="2400" b="1">
                <a:latin typeface="Times New Roman" pitchFamily="18" charset="0"/>
              </a:rPr>
              <a:t>V</a:t>
            </a:r>
            <a:r>
              <a:rPr kumimoji="1" lang="en-US" altLang="zh-CN" sz="2400" b="1" baseline="-25000">
                <a:latin typeface="Times New Roman" pitchFamily="18" charset="0"/>
              </a:rPr>
              <a:t>DD</a:t>
            </a:r>
            <a:r>
              <a:rPr kumimoji="1" lang="en-US" altLang="zh-CN" sz="2400" b="1">
                <a:latin typeface="Times New Roman" pitchFamily="18" charset="0"/>
              </a:rPr>
              <a:t>+Δ</a:t>
            </a:r>
            <a:r>
              <a:rPr kumimoji="1" lang="en-US" altLang="zh-CN" sz="2400" b="1" baseline="-25000">
                <a:latin typeface="Times New Roman" pitchFamily="18" charset="0"/>
              </a:rPr>
              <a:t>+</a:t>
            </a:r>
          </a:p>
        </p:txBody>
      </p:sp>
      <p:grpSp>
        <p:nvGrpSpPr>
          <p:cNvPr id="7" name="Group 63"/>
          <p:cNvGrpSpPr>
            <a:grpSpLocks/>
          </p:cNvGrpSpPr>
          <p:nvPr/>
        </p:nvGrpSpPr>
        <p:grpSpPr bwMode="auto">
          <a:xfrm>
            <a:off x="5588000" y="620713"/>
            <a:ext cx="2235200" cy="4953000"/>
            <a:chOff x="2640" y="384"/>
            <a:chExt cx="1056" cy="3120"/>
          </a:xfrm>
        </p:grpSpPr>
        <p:sp>
          <p:nvSpPr>
            <p:cNvPr id="335936" name="Line 64"/>
            <p:cNvSpPr>
              <a:spLocks noChangeShapeType="1"/>
            </p:cNvSpPr>
            <p:nvPr/>
          </p:nvSpPr>
          <p:spPr bwMode="auto">
            <a:xfrm>
              <a:off x="3072" y="384"/>
              <a:ext cx="96" cy="0"/>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sp>
          <p:nvSpPr>
            <p:cNvPr id="335937" name="Line 65"/>
            <p:cNvSpPr>
              <a:spLocks noChangeShapeType="1"/>
            </p:cNvSpPr>
            <p:nvPr/>
          </p:nvSpPr>
          <p:spPr bwMode="auto">
            <a:xfrm>
              <a:off x="3168" y="384"/>
              <a:ext cx="0" cy="432"/>
            </a:xfrm>
            <a:prstGeom prst="line">
              <a:avLst/>
            </a:prstGeom>
            <a:noFill/>
            <a:ln w="57150">
              <a:solidFill>
                <a:srgbClr val="006600"/>
              </a:solidFill>
              <a:round/>
              <a:headEnd/>
              <a:tailEnd/>
            </a:ln>
            <a:effectLst/>
          </p:spPr>
          <p:txBody>
            <a:bodyPr wrap="none" lIns="90000" tIns="46800" rIns="90000" bIns="46800">
              <a:spAutoFit/>
            </a:bodyPr>
            <a:lstStyle/>
            <a:p>
              <a:endParaRPr lang="zh-CN" altLang="en-US"/>
            </a:p>
          </p:txBody>
        </p:sp>
        <p:sp>
          <p:nvSpPr>
            <p:cNvPr id="335938" name="Line 66"/>
            <p:cNvSpPr>
              <a:spLocks noChangeShapeType="1"/>
            </p:cNvSpPr>
            <p:nvPr/>
          </p:nvSpPr>
          <p:spPr bwMode="auto">
            <a:xfrm>
              <a:off x="3168" y="816"/>
              <a:ext cx="528" cy="0"/>
            </a:xfrm>
            <a:prstGeom prst="line">
              <a:avLst/>
            </a:prstGeom>
            <a:noFill/>
            <a:ln w="57150">
              <a:solidFill>
                <a:srgbClr val="006600"/>
              </a:solidFill>
              <a:round/>
              <a:headEnd/>
              <a:tailEnd/>
            </a:ln>
            <a:effectLst/>
          </p:spPr>
          <p:txBody>
            <a:bodyPr lIns="90000" tIns="46800" rIns="90000" bIns="46800">
              <a:spAutoFit/>
            </a:bodyPr>
            <a:lstStyle/>
            <a:p>
              <a:endParaRPr lang="zh-CN" altLang="en-US"/>
            </a:p>
          </p:txBody>
        </p:sp>
        <p:sp>
          <p:nvSpPr>
            <p:cNvPr id="335939" name="Line 67"/>
            <p:cNvSpPr>
              <a:spLocks noChangeShapeType="1"/>
            </p:cNvSpPr>
            <p:nvPr/>
          </p:nvSpPr>
          <p:spPr bwMode="auto">
            <a:xfrm>
              <a:off x="3072" y="1680"/>
              <a:ext cx="624" cy="0"/>
            </a:xfrm>
            <a:prstGeom prst="line">
              <a:avLst/>
            </a:prstGeom>
            <a:noFill/>
            <a:ln w="57150">
              <a:solidFill>
                <a:srgbClr val="006600"/>
              </a:solidFill>
              <a:round/>
              <a:headEnd/>
              <a:tailEnd/>
            </a:ln>
            <a:effectLst/>
          </p:spPr>
          <p:txBody>
            <a:bodyPr lIns="90000" tIns="46800" rIns="90000" bIns="46800">
              <a:spAutoFit/>
            </a:bodyPr>
            <a:lstStyle/>
            <a:p>
              <a:endParaRPr lang="zh-CN" altLang="en-US"/>
            </a:p>
          </p:txBody>
        </p:sp>
        <p:sp>
          <p:nvSpPr>
            <p:cNvPr id="335940" name="Freeform 68"/>
            <p:cNvSpPr>
              <a:spLocks/>
            </p:cNvSpPr>
            <p:nvPr/>
          </p:nvSpPr>
          <p:spPr bwMode="auto">
            <a:xfrm>
              <a:off x="3072" y="2400"/>
              <a:ext cx="624" cy="240"/>
            </a:xfrm>
            <a:custGeom>
              <a:avLst/>
              <a:gdLst/>
              <a:ahLst/>
              <a:cxnLst>
                <a:cxn ang="0">
                  <a:pos x="0" y="192"/>
                </a:cxn>
                <a:cxn ang="0">
                  <a:pos x="624" y="0"/>
                </a:cxn>
              </a:cxnLst>
              <a:rect l="0" t="0" r="r" b="b"/>
              <a:pathLst>
                <a:path w="624" h="192">
                  <a:moveTo>
                    <a:pt x="0" y="192"/>
                  </a:moveTo>
                  <a:cubicBezTo>
                    <a:pt x="158" y="113"/>
                    <a:pt x="405" y="31"/>
                    <a:pt x="624" y="0"/>
                  </a:cubicBezTo>
                </a:path>
              </a:pathLst>
            </a:custGeom>
            <a:noFill/>
            <a:ln w="57150" cap="flat" cmpd="sng">
              <a:solidFill>
                <a:srgbClr val="006600"/>
              </a:solidFill>
              <a:prstDash val="solid"/>
              <a:round/>
              <a:headEnd/>
              <a:tailEnd type="none" w="med" len="med"/>
            </a:ln>
            <a:effectLst/>
          </p:spPr>
          <p:txBody>
            <a:bodyPr lIns="90000" tIns="46800" rIns="90000" bIns="46800">
              <a:spAutoFit/>
            </a:bodyPr>
            <a:lstStyle/>
            <a:p>
              <a:endParaRPr lang="zh-CN" altLang="en-US"/>
            </a:p>
          </p:txBody>
        </p:sp>
        <p:sp>
          <p:nvSpPr>
            <p:cNvPr id="335941" name="Line 69"/>
            <p:cNvSpPr>
              <a:spLocks noChangeShapeType="1"/>
            </p:cNvSpPr>
            <p:nvPr/>
          </p:nvSpPr>
          <p:spPr bwMode="auto">
            <a:xfrm>
              <a:off x="2640" y="2400"/>
              <a:ext cx="1056" cy="0"/>
            </a:xfrm>
            <a:prstGeom prst="line">
              <a:avLst/>
            </a:prstGeom>
            <a:noFill/>
            <a:ln w="12700">
              <a:solidFill>
                <a:schemeClr val="tx2"/>
              </a:solidFill>
              <a:prstDash val="lgDash"/>
              <a:round/>
              <a:headEnd/>
              <a:tailEnd/>
            </a:ln>
            <a:effectLst/>
          </p:spPr>
          <p:txBody>
            <a:bodyPr lIns="90000" tIns="46800" rIns="90000" bIns="46800">
              <a:spAutoFit/>
            </a:bodyPr>
            <a:lstStyle/>
            <a:p>
              <a:endParaRPr lang="zh-CN" altLang="en-US"/>
            </a:p>
          </p:txBody>
        </p:sp>
        <p:sp>
          <p:nvSpPr>
            <p:cNvPr id="335942" name="Line 70"/>
            <p:cNvSpPr>
              <a:spLocks noChangeShapeType="1"/>
            </p:cNvSpPr>
            <p:nvPr/>
          </p:nvSpPr>
          <p:spPr bwMode="auto">
            <a:xfrm>
              <a:off x="3072" y="3024"/>
              <a:ext cx="624" cy="0"/>
            </a:xfrm>
            <a:prstGeom prst="line">
              <a:avLst/>
            </a:prstGeom>
            <a:noFill/>
            <a:ln w="57150">
              <a:solidFill>
                <a:srgbClr val="006600"/>
              </a:solidFill>
              <a:round/>
              <a:headEnd/>
              <a:tailEnd/>
            </a:ln>
            <a:effectLst/>
          </p:spPr>
          <p:txBody>
            <a:bodyPr lIns="90000" tIns="46800" rIns="90000" bIns="46800">
              <a:spAutoFit/>
            </a:bodyPr>
            <a:lstStyle/>
            <a:p>
              <a:endParaRPr lang="zh-CN" altLang="en-US"/>
            </a:p>
          </p:txBody>
        </p:sp>
        <p:sp>
          <p:nvSpPr>
            <p:cNvPr id="335943" name="Line 71"/>
            <p:cNvSpPr>
              <a:spLocks noChangeShapeType="1"/>
            </p:cNvSpPr>
            <p:nvPr/>
          </p:nvSpPr>
          <p:spPr bwMode="auto">
            <a:xfrm>
              <a:off x="3696" y="816"/>
              <a:ext cx="0" cy="2688"/>
            </a:xfrm>
            <a:prstGeom prst="line">
              <a:avLst/>
            </a:prstGeom>
            <a:noFill/>
            <a:ln w="12700">
              <a:solidFill>
                <a:schemeClr val="tx2"/>
              </a:solidFill>
              <a:prstDash val="lgDash"/>
              <a:round/>
              <a:headEnd/>
              <a:tailEnd/>
            </a:ln>
            <a:effectLst/>
          </p:spPr>
          <p:txBody>
            <a:bodyPr wrap="none" lIns="90000" tIns="46800" rIns="90000" bIns="46800">
              <a:spAutoFit/>
            </a:bodyPr>
            <a:lstStyle/>
            <a:p>
              <a:endParaRPr lang="zh-CN" altLang="en-US"/>
            </a:p>
          </p:txBody>
        </p:sp>
        <p:sp>
          <p:nvSpPr>
            <p:cNvPr id="335944" name="Text Box 72"/>
            <p:cNvSpPr txBox="1">
              <a:spLocks noChangeArrowheads="1"/>
            </p:cNvSpPr>
            <p:nvPr/>
          </p:nvSpPr>
          <p:spPr bwMode="auto">
            <a:xfrm>
              <a:off x="3207" y="2138"/>
              <a:ext cx="331" cy="292"/>
            </a:xfrm>
            <a:prstGeom prst="rect">
              <a:avLst/>
            </a:prstGeom>
            <a:noFill/>
            <a:ln w="28575">
              <a:noFill/>
              <a:miter lim="800000"/>
              <a:headEnd/>
              <a:tailEnd/>
            </a:ln>
            <a:effectLst/>
          </p:spPr>
          <p:txBody>
            <a:bodyPr wrap="none" lIns="90000" tIns="46800" rIns="90000" bIns="46800">
              <a:spAutoFit/>
            </a:bodyPr>
            <a:lstStyle/>
            <a:p>
              <a:r>
                <a:rPr kumimoji="1" lang="en-US" altLang="zh-CN" sz="2400" b="1">
                  <a:latin typeface="Times New Roman" pitchFamily="18" charset="0"/>
                </a:rPr>
                <a:t>V</a:t>
              </a:r>
              <a:r>
                <a:rPr kumimoji="1" lang="en-US" altLang="zh-CN" sz="2400" b="1" baseline="-25000">
                  <a:latin typeface="Times New Roman" pitchFamily="18" charset="0"/>
                </a:rPr>
                <a:t>TH</a:t>
              </a:r>
            </a:p>
          </p:txBody>
        </p:sp>
      </p:grpSp>
      <p:sp>
        <p:nvSpPr>
          <p:cNvPr id="335945" name="Line 73"/>
          <p:cNvSpPr>
            <a:spLocks noChangeShapeType="1"/>
          </p:cNvSpPr>
          <p:nvPr/>
        </p:nvSpPr>
        <p:spPr bwMode="auto">
          <a:xfrm>
            <a:off x="7213600" y="3352800"/>
            <a:ext cx="2032000" cy="0"/>
          </a:xfrm>
          <a:prstGeom prst="line">
            <a:avLst/>
          </a:prstGeom>
          <a:noFill/>
          <a:ln w="28575">
            <a:solidFill>
              <a:srgbClr val="CC3300"/>
            </a:solidFill>
            <a:prstDash val="sysDot"/>
            <a:round/>
            <a:headEnd/>
            <a:tailEnd/>
          </a:ln>
          <a:effectLst/>
        </p:spPr>
        <p:txBody>
          <a:bodyPr wrap="none" lIns="90000" tIns="46800" rIns="90000" bIns="46800">
            <a:spAutoFit/>
          </a:bodyPr>
          <a:lstStyle/>
          <a:p>
            <a:endParaRPr lang="zh-CN" altLang="en-US"/>
          </a:p>
        </p:txBody>
      </p:sp>
      <p:sp>
        <p:nvSpPr>
          <p:cNvPr id="335946" name="Rectangle 74"/>
          <p:cNvSpPr>
            <a:spLocks noChangeArrowheads="1"/>
          </p:cNvSpPr>
          <p:nvPr/>
        </p:nvSpPr>
        <p:spPr bwMode="auto">
          <a:xfrm>
            <a:off x="9753601" y="6478588"/>
            <a:ext cx="414194" cy="371513"/>
          </a:xfrm>
          <a:prstGeom prst="rect">
            <a:avLst/>
          </a:prstGeom>
          <a:noFill/>
          <a:ln w="28575">
            <a:noFill/>
            <a:miter lim="800000"/>
            <a:headEnd/>
            <a:tailEnd/>
          </a:ln>
          <a:effectLst/>
        </p:spPr>
        <p:txBody>
          <a:bodyPr wrap="none" lIns="90000" tIns="46800" rIns="90000" bIns="46800">
            <a:spAutoFit/>
          </a:bodyPr>
          <a:lstStyle/>
          <a:p>
            <a:r>
              <a:rPr kumimoji="1" lang="en-US" altLang="zh-CN" sz="1800" b="1">
                <a:solidFill>
                  <a:srgbClr val="FF0000"/>
                </a:solidFill>
                <a:latin typeface="Times New Roman" pitchFamily="18" charset="0"/>
              </a:rPr>
              <a:t>※</a:t>
            </a:r>
          </a:p>
        </p:txBody>
      </p:sp>
      <p:sp>
        <p:nvSpPr>
          <p:cNvPr id="335947" name="Rectangle 75"/>
          <p:cNvSpPr>
            <a:spLocks noChangeArrowheads="1"/>
          </p:cNvSpPr>
          <p:nvPr/>
        </p:nvSpPr>
        <p:spPr bwMode="auto">
          <a:xfrm>
            <a:off x="4271434" y="1819275"/>
            <a:ext cx="587318"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V</a:t>
            </a:r>
            <a:r>
              <a:rPr kumimoji="1" lang="en-US" altLang="zh-CN" sz="2400" b="1" baseline="-22000">
                <a:solidFill>
                  <a:srgbClr val="FF0000"/>
                </a:solidFill>
                <a:latin typeface="Times New Roman" pitchFamily="18" charset="0"/>
              </a:rPr>
              <a:t>th</a:t>
            </a:r>
          </a:p>
        </p:txBody>
      </p:sp>
      <p:sp>
        <p:nvSpPr>
          <p:cNvPr id="335948" name="Rectangle 76"/>
          <p:cNvSpPr>
            <a:spLocks noChangeArrowheads="1"/>
          </p:cNvSpPr>
          <p:nvPr/>
        </p:nvSpPr>
        <p:spPr bwMode="auto">
          <a:xfrm>
            <a:off x="3983567" y="673100"/>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0</a:t>
            </a:r>
          </a:p>
        </p:txBody>
      </p:sp>
      <p:sp>
        <p:nvSpPr>
          <p:cNvPr id="335949" name="Rectangle 77"/>
          <p:cNvSpPr>
            <a:spLocks noChangeArrowheads="1"/>
          </p:cNvSpPr>
          <p:nvPr/>
        </p:nvSpPr>
        <p:spPr bwMode="auto">
          <a:xfrm>
            <a:off x="1488018" y="1897063"/>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0</a:t>
            </a:r>
          </a:p>
        </p:txBody>
      </p:sp>
      <p:sp>
        <p:nvSpPr>
          <p:cNvPr id="335950" name="Rectangle 78"/>
          <p:cNvSpPr>
            <a:spLocks noChangeArrowheads="1"/>
          </p:cNvSpPr>
          <p:nvPr/>
        </p:nvSpPr>
        <p:spPr bwMode="auto">
          <a:xfrm>
            <a:off x="912285" y="1897063"/>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0</a:t>
            </a:r>
          </a:p>
        </p:txBody>
      </p:sp>
      <p:sp>
        <p:nvSpPr>
          <p:cNvPr id="335951" name="Rectangle 79"/>
          <p:cNvSpPr>
            <a:spLocks noChangeArrowheads="1"/>
          </p:cNvSpPr>
          <p:nvPr/>
        </p:nvSpPr>
        <p:spPr bwMode="auto">
          <a:xfrm>
            <a:off x="1138767" y="600075"/>
            <a:ext cx="335646" cy="463846"/>
          </a:xfrm>
          <a:prstGeom prst="rect">
            <a:avLst/>
          </a:prstGeom>
          <a:noFill/>
          <a:ln w="28575">
            <a:noFill/>
            <a:miter lim="800000"/>
            <a:headEnd/>
            <a:tailEnd/>
          </a:ln>
          <a:effectLst/>
        </p:spPr>
        <p:txBody>
          <a:bodyPr wrap="none" lIns="90000" tIns="46800" rIns="90000" bIns="46800">
            <a:spAutoFit/>
          </a:bodyPr>
          <a:lstStyle/>
          <a:p>
            <a:r>
              <a:rPr kumimoji="1" lang="en-US" altLang="zh-CN" sz="2400" b="1">
                <a:solidFill>
                  <a:srgbClr val="FF0000"/>
                </a:solidFill>
                <a:latin typeface="Times New Roman" pitchFamily="18" charset="0"/>
              </a:rPr>
              <a:t>1</a:t>
            </a:r>
          </a:p>
        </p:txBody>
      </p:sp>
      <p:sp>
        <p:nvSpPr>
          <p:cNvPr id="335952" name="Text Box 80" descr="羊皮纸"/>
          <p:cNvSpPr txBox="1">
            <a:spLocks noChangeArrowheads="1"/>
          </p:cNvSpPr>
          <p:nvPr/>
        </p:nvSpPr>
        <p:spPr bwMode="auto">
          <a:xfrm>
            <a:off x="1200152" y="5257800"/>
            <a:ext cx="3168649" cy="476250"/>
          </a:xfrm>
          <a:prstGeom prst="rect">
            <a:avLst/>
          </a:prstGeom>
          <a:blipFill dpi="0" rotWithShape="1">
            <a:blip r:embed="rId2" cstate="print"/>
            <a:srcRect/>
            <a:tile tx="0" ty="0" sx="100000" sy="100000" flip="none" algn="tl"/>
          </a:blipFill>
          <a:ln w="19050">
            <a:solidFill>
              <a:srgbClr val="FFCC00"/>
            </a:solidFill>
            <a:miter lim="800000"/>
            <a:headEnd/>
            <a:tailEnd/>
          </a:ln>
          <a:effectLst/>
        </p:spPr>
        <p:txBody>
          <a:bodyPr lIns="90000" tIns="46800" rIns="90000" bIns="46800">
            <a:spAutoFit/>
          </a:bodyPr>
          <a:lstStyle/>
          <a:p>
            <a:pPr algn="ctr"/>
            <a:r>
              <a:rPr kumimoji="1" lang="zh-CN" altLang="en-US" sz="2400" b="1">
                <a:latin typeface="Times New Roman" pitchFamily="18" charset="0"/>
              </a:rPr>
              <a:t>暂态过程结束</a:t>
            </a:r>
          </a:p>
        </p:txBody>
      </p:sp>
      <p:grpSp>
        <p:nvGrpSpPr>
          <p:cNvPr id="8" name="Group 81"/>
          <p:cNvGrpSpPr>
            <a:grpSpLocks/>
          </p:cNvGrpSpPr>
          <p:nvPr/>
        </p:nvGrpSpPr>
        <p:grpSpPr bwMode="auto">
          <a:xfrm>
            <a:off x="1964267" y="960438"/>
            <a:ext cx="1924051" cy="1223962"/>
            <a:chOff x="838" y="1071"/>
            <a:chExt cx="909" cy="771"/>
          </a:xfrm>
        </p:grpSpPr>
        <p:sp>
          <p:nvSpPr>
            <p:cNvPr id="335954" name="Line 82"/>
            <p:cNvSpPr>
              <a:spLocks noChangeShapeType="1"/>
            </p:cNvSpPr>
            <p:nvPr/>
          </p:nvSpPr>
          <p:spPr bwMode="auto">
            <a:xfrm flipH="1">
              <a:off x="1475" y="1071"/>
              <a:ext cx="272" cy="0"/>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35955" name="Line 83"/>
            <p:cNvSpPr>
              <a:spLocks noChangeShapeType="1"/>
            </p:cNvSpPr>
            <p:nvPr/>
          </p:nvSpPr>
          <p:spPr bwMode="auto">
            <a:xfrm flipH="1">
              <a:off x="1020" y="1071"/>
              <a:ext cx="455" cy="771"/>
            </a:xfrm>
            <a:prstGeom prst="line">
              <a:avLst/>
            </a:prstGeom>
            <a:noFill/>
            <a:ln w="57150">
              <a:solidFill>
                <a:srgbClr val="CC3300"/>
              </a:solidFill>
              <a:round/>
              <a:headEnd/>
              <a:tailEnd/>
            </a:ln>
            <a:effectLst/>
          </p:spPr>
          <p:txBody>
            <a:bodyPr lIns="90000" tIns="46800" rIns="90000" bIns="46800">
              <a:spAutoFit/>
            </a:bodyPr>
            <a:lstStyle/>
            <a:p>
              <a:endParaRPr lang="zh-CN" altLang="en-US"/>
            </a:p>
          </p:txBody>
        </p:sp>
        <p:sp>
          <p:nvSpPr>
            <p:cNvPr id="335956" name="Line 84"/>
            <p:cNvSpPr>
              <a:spLocks noChangeShapeType="1"/>
            </p:cNvSpPr>
            <p:nvPr/>
          </p:nvSpPr>
          <p:spPr bwMode="auto">
            <a:xfrm flipH="1">
              <a:off x="838" y="1842"/>
              <a:ext cx="182" cy="0"/>
            </a:xfrm>
            <a:prstGeom prst="line">
              <a:avLst/>
            </a:prstGeom>
            <a:noFill/>
            <a:ln w="57150">
              <a:solidFill>
                <a:srgbClr val="CC3300"/>
              </a:solidFill>
              <a:round/>
              <a:headEnd/>
              <a:tailEnd/>
            </a:ln>
            <a:effectLst/>
          </p:spPr>
          <p:txBody>
            <a:bodyPr wrap="none" lIns="90000" tIns="46800" rIns="90000" bIns="46800">
              <a:spAutoFit/>
            </a:bodyPr>
            <a:lstStyle/>
            <a:p>
              <a:endParaRPr lang="zh-CN" altLang="en-US"/>
            </a:p>
          </p:txBody>
        </p:sp>
        <p:sp>
          <p:nvSpPr>
            <p:cNvPr id="335957" name="Line 85"/>
            <p:cNvSpPr>
              <a:spLocks noChangeShapeType="1"/>
            </p:cNvSpPr>
            <p:nvPr/>
          </p:nvSpPr>
          <p:spPr bwMode="auto">
            <a:xfrm flipV="1">
              <a:off x="840" y="1661"/>
              <a:ext cx="0" cy="181"/>
            </a:xfrm>
            <a:prstGeom prst="line">
              <a:avLst/>
            </a:prstGeom>
            <a:noFill/>
            <a:ln w="57150">
              <a:solidFill>
                <a:srgbClr val="CC3300"/>
              </a:solidFill>
              <a:round/>
              <a:headEnd/>
              <a:tailEnd type="triangle" w="med" len="med"/>
            </a:ln>
            <a:effectLst/>
          </p:spPr>
          <p:txBody>
            <a:bodyPr lIns="90000" tIns="46800" rIns="90000" bIns="46800">
              <a:spAutoFit/>
            </a:bodyPr>
            <a:lstStyle/>
            <a:p>
              <a:endParaRPr lang="zh-CN" altLang="en-US"/>
            </a:p>
          </p:txBody>
        </p:sp>
      </p:grpSp>
      <p:sp>
        <p:nvSpPr>
          <p:cNvPr id="335958" name="Text Box 86"/>
          <p:cNvSpPr txBox="1">
            <a:spLocks noChangeArrowheads="1"/>
          </p:cNvSpPr>
          <p:nvPr/>
        </p:nvSpPr>
        <p:spPr bwMode="auto">
          <a:xfrm>
            <a:off x="3325285" y="2084388"/>
            <a:ext cx="313204" cy="371513"/>
          </a:xfrm>
          <a:prstGeom prst="rect">
            <a:avLst/>
          </a:prstGeom>
          <a:noFill/>
          <a:ln w="28575">
            <a:noFill/>
            <a:miter lim="800000"/>
            <a:headEnd/>
            <a:tailEnd/>
          </a:ln>
          <a:effectLst/>
        </p:spPr>
        <p:txBody>
          <a:bodyPr wrap="none" lIns="90000" tIns="46800" rIns="90000" bIns="46800">
            <a:spAutoFit/>
          </a:bodyPr>
          <a:lstStyle/>
          <a:p>
            <a:r>
              <a:rPr kumimoji="1" lang="en-US" altLang="zh-CN" b="1">
                <a:solidFill>
                  <a:srgbClr val="0033CC"/>
                </a:solidFill>
                <a:latin typeface="Times New Roman" pitchFamily="18" charset="0"/>
              </a:rPr>
              <a:t>+</a:t>
            </a:r>
          </a:p>
        </p:txBody>
      </p:sp>
      <p:sp>
        <p:nvSpPr>
          <p:cNvPr id="335959" name="Text Box 87"/>
          <p:cNvSpPr txBox="1">
            <a:spLocks noChangeArrowheads="1"/>
          </p:cNvSpPr>
          <p:nvPr/>
        </p:nvSpPr>
        <p:spPr bwMode="auto">
          <a:xfrm>
            <a:off x="2734734" y="2152651"/>
            <a:ext cx="439842" cy="402291"/>
          </a:xfrm>
          <a:prstGeom prst="rect">
            <a:avLst/>
          </a:prstGeom>
          <a:noFill/>
          <a:ln w="28575">
            <a:noFill/>
            <a:miter lim="800000"/>
            <a:headEnd/>
            <a:tailEnd/>
          </a:ln>
          <a:effectLst/>
        </p:spPr>
        <p:txBody>
          <a:bodyPr wrap="none" lIns="90000" tIns="46800" rIns="90000" bIns="46800">
            <a:spAutoFit/>
          </a:bodyPr>
          <a:lstStyle/>
          <a:p>
            <a:r>
              <a:rPr kumimoji="1" lang="zh-CN" altLang="en-US" sz="2000" b="1">
                <a:solidFill>
                  <a:srgbClr val="0033CC"/>
                </a:solidFill>
                <a:latin typeface="Times New Roman" pitchFamily="18" charset="0"/>
              </a:rPr>
              <a:t>－</a:t>
            </a:r>
          </a:p>
        </p:txBody>
      </p:sp>
      <p:sp>
        <p:nvSpPr>
          <p:cNvPr id="335960" name="Line 88"/>
          <p:cNvSpPr>
            <a:spLocks noChangeShapeType="1"/>
          </p:cNvSpPr>
          <p:nvPr/>
        </p:nvSpPr>
        <p:spPr bwMode="auto">
          <a:xfrm>
            <a:off x="3600451" y="1844675"/>
            <a:ext cx="0" cy="360363"/>
          </a:xfrm>
          <a:prstGeom prst="line">
            <a:avLst/>
          </a:prstGeom>
          <a:noFill/>
          <a:ln w="28575">
            <a:solidFill>
              <a:schemeClr val="tx1"/>
            </a:solidFill>
            <a:round/>
            <a:headEnd/>
            <a:tailEnd/>
          </a:ln>
          <a:effectLst/>
        </p:spPr>
        <p:txBody>
          <a:bodyPr wrap="none" lIns="90000" tIns="46800" rIns="90000" bIns="46800">
            <a:spAutoFit/>
          </a:bodyPr>
          <a:lstStyle/>
          <a:p>
            <a:endParaRPr lang="zh-CN" altLang="en-US"/>
          </a:p>
        </p:txBody>
      </p:sp>
      <p:grpSp>
        <p:nvGrpSpPr>
          <p:cNvPr id="9" name="Group 89"/>
          <p:cNvGrpSpPr>
            <a:grpSpLocks/>
          </p:cNvGrpSpPr>
          <p:nvPr/>
        </p:nvGrpSpPr>
        <p:grpSpPr bwMode="auto">
          <a:xfrm>
            <a:off x="3886200" y="2133600"/>
            <a:ext cx="577851" cy="935038"/>
            <a:chOff x="3514" y="1933"/>
            <a:chExt cx="273" cy="589"/>
          </a:xfrm>
        </p:grpSpPr>
        <p:sp>
          <p:nvSpPr>
            <p:cNvPr id="335962" name="Line 90"/>
            <p:cNvSpPr>
              <a:spLocks noChangeShapeType="1"/>
            </p:cNvSpPr>
            <p:nvPr/>
          </p:nvSpPr>
          <p:spPr bwMode="auto">
            <a:xfrm>
              <a:off x="3514" y="1933"/>
              <a:ext cx="182" cy="0"/>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sp>
          <p:nvSpPr>
            <p:cNvPr id="335963" name="AutoShape 91"/>
            <p:cNvSpPr>
              <a:spLocks noChangeArrowheads="1"/>
            </p:cNvSpPr>
            <p:nvPr/>
          </p:nvSpPr>
          <p:spPr bwMode="auto">
            <a:xfrm flipV="1">
              <a:off x="3605" y="1996"/>
              <a:ext cx="182" cy="465"/>
            </a:xfrm>
            <a:prstGeom prst="triangle">
              <a:avLst>
                <a:gd name="adj" fmla="val 50000"/>
              </a:avLst>
            </a:prstGeom>
            <a:noFill/>
            <a:ln w="28575">
              <a:solidFill>
                <a:srgbClr val="CC3300"/>
              </a:solidFill>
              <a:miter lim="800000"/>
              <a:headEnd/>
              <a:tailEnd/>
            </a:ln>
            <a:effectLst/>
          </p:spPr>
          <p:txBody>
            <a:bodyPr lIns="90000" tIns="46800" rIns="90000" bIns="46800" anchor="ctr">
              <a:spAutoFit/>
            </a:bodyPr>
            <a:lstStyle/>
            <a:p>
              <a:endParaRPr lang="zh-CN" altLang="en-US"/>
            </a:p>
          </p:txBody>
        </p:sp>
        <p:sp>
          <p:nvSpPr>
            <p:cNvPr id="335964" name="Line 92"/>
            <p:cNvSpPr>
              <a:spLocks noChangeShapeType="1"/>
            </p:cNvSpPr>
            <p:nvPr/>
          </p:nvSpPr>
          <p:spPr bwMode="auto">
            <a:xfrm>
              <a:off x="3696" y="1933"/>
              <a:ext cx="0" cy="227"/>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sp>
          <p:nvSpPr>
            <p:cNvPr id="335965" name="Line 93"/>
            <p:cNvSpPr>
              <a:spLocks noChangeShapeType="1"/>
            </p:cNvSpPr>
            <p:nvPr/>
          </p:nvSpPr>
          <p:spPr bwMode="auto">
            <a:xfrm>
              <a:off x="3605" y="2296"/>
              <a:ext cx="182" cy="0"/>
            </a:xfrm>
            <a:prstGeom prst="line">
              <a:avLst/>
            </a:prstGeom>
            <a:noFill/>
            <a:ln w="28575">
              <a:solidFill>
                <a:srgbClr val="CC3300"/>
              </a:solidFill>
              <a:round/>
              <a:headEnd/>
              <a:tailEnd/>
            </a:ln>
            <a:effectLst/>
          </p:spPr>
          <p:txBody>
            <a:bodyPr wrap="none" lIns="90000" tIns="46800" rIns="90000" bIns="46800">
              <a:spAutoFit/>
            </a:bodyPr>
            <a:lstStyle/>
            <a:p>
              <a:endParaRPr lang="zh-CN" altLang="en-US"/>
            </a:p>
          </p:txBody>
        </p:sp>
        <p:sp>
          <p:nvSpPr>
            <p:cNvPr id="335966" name="Line 94"/>
            <p:cNvSpPr>
              <a:spLocks noChangeShapeType="1"/>
            </p:cNvSpPr>
            <p:nvPr/>
          </p:nvSpPr>
          <p:spPr bwMode="auto">
            <a:xfrm>
              <a:off x="3696" y="2341"/>
              <a:ext cx="0" cy="181"/>
            </a:xfrm>
            <a:prstGeom prst="line">
              <a:avLst/>
            </a:prstGeom>
            <a:noFill/>
            <a:ln w="38100">
              <a:solidFill>
                <a:srgbClr val="CC3300"/>
              </a:solidFill>
              <a:prstDash val="sysDot"/>
              <a:round/>
              <a:headEnd/>
              <a:tailEnd/>
            </a:ln>
            <a:effectLst/>
          </p:spPr>
          <p:txBody>
            <a:bodyPr wrap="none" lIns="90000" tIns="46800" rIns="90000" bIns="46800">
              <a:spAutoFit/>
            </a:bodyPr>
            <a:lstStyle/>
            <a:p>
              <a:endParaRPr lang="zh-CN" altLang="en-US"/>
            </a:p>
          </p:txBody>
        </p:sp>
        <p:sp>
          <p:nvSpPr>
            <p:cNvPr id="335967" name="Line 95"/>
            <p:cNvSpPr>
              <a:spLocks noChangeShapeType="1"/>
            </p:cNvSpPr>
            <p:nvPr/>
          </p:nvSpPr>
          <p:spPr bwMode="auto">
            <a:xfrm flipH="1">
              <a:off x="3515" y="2522"/>
              <a:ext cx="181" cy="0"/>
            </a:xfrm>
            <a:prstGeom prst="line">
              <a:avLst/>
            </a:prstGeom>
            <a:noFill/>
            <a:ln w="38100">
              <a:solidFill>
                <a:srgbClr val="CC3300"/>
              </a:solidFill>
              <a:prstDash val="sysDot"/>
              <a:round/>
              <a:headEnd/>
              <a:tailEnd/>
            </a:ln>
            <a:effectLst/>
          </p:spPr>
          <p:txBody>
            <a:bodyPr lIns="90000" tIns="46800" rIns="90000" bIns="46800">
              <a:spAutoFit/>
            </a:bodyPr>
            <a:lstStyle/>
            <a:p>
              <a:endParaRPr lang="zh-CN" altLang="en-US"/>
            </a:p>
          </p:txBody>
        </p:sp>
      </p:gr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59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59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trips(downLeft)">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3594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3595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3595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35932"/>
                                        </p:tgtEl>
                                        <p:attrNameLst>
                                          <p:attrName>style.visibility</p:attrName>
                                        </p:attrNameLst>
                                      </p:cBhvr>
                                      <p:to>
                                        <p:strVal val="visible"/>
                                      </p:to>
                                    </p:set>
                                    <p:animEffect transition="in" filter="wipe(left)">
                                      <p:cBhvr>
                                        <p:cTn id="32" dur="500"/>
                                        <p:tgtEl>
                                          <p:spTgt spid="3359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35926"/>
                                        </p:tgtEl>
                                        <p:attrNameLst>
                                          <p:attrName>style.visibility</p:attrName>
                                        </p:attrNameLst>
                                      </p:cBhvr>
                                      <p:to>
                                        <p:strVal val="visible"/>
                                      </p:to>
                                    </p:set>
                                    <p:animEffect transition="in" filter="wipe(up)">
                                      <p:cBhvr>
                                        <p:cTn id="37" dur="500"/>
                                        <p:tgtEl>
                                          <p:spTgt spid="33592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35927"/>
                                        </p:tgtEl>
                                        <p:attrNameLst>
                                          <p:attrName>style.visibility</p:attrName>
                                        </p:attrNameLst>
                                      </p:cBhvr>
                                      <p:to>
                                        <p:strVal val="visible"/>
                                      </p:to>
                                    </p:set>
                                    <p:animEffect transition="in" filter="wipe(down)">
                                      <p:cBhvr>
                                        <p:cTn id="42" dur="500"/>
                                        <p:tgtEl>
                                          <p:spTgt spid="33592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35933"/>
                                        </p:tgtEl>
                                        <p:attrNameLst>
                                          <p:attrName>style.visibility</p:attrName>
                                        </p:attrNameLst>
                                      </p:cBhvr>
                                      <p:to>
                                        <p:strVal val="visible"/>
                                      </p:to>
                                    </p:set>
                                    <p:animEffect transition="in" filter="wipe(left)">
                                      <p:cBhvr>
                                        <p:cTn id="47" dur="500"/>
                                        <p:tgtEl>
                                          <p:spTgt spid="33593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35928"/>
                                        </p:tgtEl>
                                        <p:attrNameLst>
                                          <p:attrName>style.visibility</p:attrName>
                                        </p:attrNameLst>
                                      </p:cBhvr>
                                      <p:to>
                                        <p:strVal val="visible"/>
                                      </p:to>
                                    </p:set>
                                    <p:animEffect transition="in" filter="wipe(down)">
                                      <p:cBhvr>
                                        <p:cTn id="52" dur="500"/>
                                        <p:tgtEl>
                                          <p:spTgt spid="335928"/>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33592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335952"/>
                                        </p:tgtEl>
                                        <p:attrNameLst>
                                          <p:attrName>style.visibility</p:attrName>
                                        </p:attrNameLst>
                                      </p:cBhvr>
                                      <p:to>
                                        <p:strVal val="visible"/>
                                      </p:to>
                                    </p:set>
                                    <p:animEffect transition="in" filter="blinds(horizontal)">
                                      <p:cBhvr>
                                        <p:cTn id="61" dur="500"/>
                                        <p:tgtEl>
                                          <p:spTgt spid="335952"/>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335934"/>
                                        </p:tgtEl>
                                        <p:attrNameLst>
                                          <p:attrName>style.visibility</p:attrName>
                                        </p:attrNameLst>
                                      </p:cBhvr>
                                      <p:to>
                                        <p:strVal val="visible"/>
                                      </p:to>
                                    </p:set>
                                    <p:animEffect transition="in" filter="wipe(left)">
                                      <p:cBhvr>
                                        <p:cTn id="66" dur="500"/>
                                        <p:tgtEl>
                                          <p:spTgt spid="335934"/>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335930"/>
                                        </p:tgtEl>
                                        <p:attrNameLst>
                                          <p:attrName>style.visibility</p:attrName>
                                        </p:attrNameLst>
                                      </p:cBhvr>
                                      <p:to>
                                        <p:strVal val="visible"/>
                                      </p:to>
                                    </p:set>
                                    <p:animEffect transition="in" filter="wipe(down)">
                                      <p:cBhvr>
                                        <p:cTn id="75" dur="500"/>
                                        <p:tgtEl>
                                          <p:spTgt spid="335930"/>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499"/>
                                          </p:stCondLst>
                                        </p:cTn>
                                        <p:tgtEl>
                                          <p:spTgt spid="335931"/>
                                        </p:tgtEl>
                                        <p:attrNameLst>
                                          <p:attrName>style.visibility</p:attrName>
                                        </p:attrNameLst>
                                      </p:cBhvr>
                                      <p:to>
                                        <p:strVal val="visible"/>
                                      </p:to>
                                    </p:set>
                                  </p:childTnLst>
                                </p:cTn>
                              </p:par>
                            </p:childTnLst>
                          </p:cTn>
                        </p:par>
                        <p:par>
                          <p:cTn id="80" fill="hold">
                            <p:stCondLst>
                              <p:cond delay="500"/>
                            </p:stCondLst>
                            <p:childTnLst>
                              <p:par>
                                <p:cTn id="81" presetID="1" presetClass="entr" presetSubtype="0" fill="hold" grpId="0" nodeType="afterEffect">
                                  <p:stCondLst>
                                    <p:cond delay="0"/>
                                  </p:stCondLst>
                                  <p:childTnLst>
                                    <p:set>
                                      <p:cBhvr>
                                        <p:cTn id="82" dur="1" fill="hold">
                                          <p:stCondLst>
                                            <p:cond delay="499"/>
                                          </p:stCondLst>
                                        </p:cTn>
                                        <p:tgtEl>
                                          <p:spTgt spid="335945"/>
                                        </p:tgtEl>
                                        <p:attrNameLst>
                                          <p:attrName>style.visibility</p:attrName>
                                        </p:attrNameLst>
                                      </p:cBhvr>
                                      <p:to>
                                        <p:strVal val="visible"/>
                                      </p:to>
                                    </p:set>
                                  </p:childTnLst>
                                </p:cTn>
                              </p:par>
                            </p:childTnLst>
                          </p:cTn>
                        </p:par>
                        <p:par>
                          <p:cTn id="83" fill="hold">
                            <p:stCondLst>
                              <p:cond delay="1000"/>
                            </p:stCondLst>
                            <p:childTnLst>
                              <p:par>
                                <p:cTn id="84" presetID="2" presetClass="entr" presetSubtype="4" fill="hold" grpId="0" nodeType="afterEffect">
                                  <p:stCondLst>
                                    <p:cond delay="0"/>
                                  </p:stCondLst>
                                  <p:childTnLst>
                                    <p:set>
                                      <p:cBhvr>
                                        <p:cTn id="85" dur="1" fill="hold">
                                          <p:stCondLst>
                                            <p:cond delay="0"/>
                                          </p:stCondLst>
                                        </p:cTn>
                                        <p:tgtEl>
                                          <p:spTgt spid="335946"/>
                                        </p:tgtEl>
                                        <p:attrNameLst>
                                          <p:attrName>style.visibility</p:attrName>
                                        </p:attrNameLst>
                                      </p:cBhvr>
                                      <p:to>
                                        <p:strVal val="visible"/>
                                      </p:to>
                                    </p:set>
                                    <p:anim calcmode="lin" valueType="num">
                                      <p:cBhvr additive="base">
                                        <p:cTn id="86" dur="500" fill="hold"/>
                                        <p:tgtEl>
                                          <p:spTgt spid="335946"/>
                                        </p:tgtEl>
                                        <p:attrNameLst>
                                          <p:attrName>ppt_x</p:attrName>
                                        </p:attrNameLst>
                                      </p:cBhvr>
                                      <p:tavLst>
                                        <p:tav tm="0">
                                          <p:val>
                                            <p:strVal val="#ppt_x"/>
                                          </p:val>
                                        </p:tav>
                                        <p:tav tm="100000">
                                          <p:val>
                                            <p:strVal val="#ppt_x"/>
                                          </p:val>
                                        </p:tav>
                                      </p:tavLst>
                                    </p:anim>
                                    <p:anim calcmode="lin" valueType="num">
                                      <p:cBhvr additive="base">
                                        <p:cTn id="87" dur="500" fill="hold"/>
                                        <p:tgtEl>
                                          <p:spTgt spid="3359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926" grpId="0" animBg="1"/>
      <p:bldP spid="335927" grpId="0" animBg="1"/>
      <p:bldP spid="335928" grpId="0" animBg="1"/>
      <p:bldP spid="335929" grpId="0" autoUpdateAnimBg="0"/>
      <p:bldP spid="335930" grpId="0" animBg="1"/>
      <p:bldP spid="335931" grpId="0" autoUpdateAnimBg="0"/>
      <p:bldP spid="335932" grpId="0" autoUpdateAnimBg="0"/>
      <p:bldP spid="335933" grpId="0" autoUpdateAnimBg="0"/>
      <p:bldP spid="335934" grpId="0" autoUpdateAnimBg="0"/>
      <p:bldP spid="335945" grpId="0" animBg="1"/>
      <p:bldP spid="335946" grpId="0" autoUpdateAnimBg="0"/>
      <p:bldP spid="335947" grpId="0"/>
      <p:bldP spid="335948" grpId="0"/>
      <p:bldP spid="335949" grpId="0"/>
      <p:bldP spid="335950" grpId="0"/>
      <p:bldP spid="335951" grpId="0"/>
      <p:bldP spid="33595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5609</Words>
  <Application>Microsoft Office PowerPoint</Application>
  <PresentationFormat>自定义</PresentationFormat>
  <Paragraphs>1851</Paragraphs>
  <Slides>77</Slides>
  <Notes>0</Notes>
  <HiddenSlides>0</HiddenSlides>
  <MMClips>0</MMClips>
  <ScaleCrop>false</ScaleCrop>
  <HeadingPairs>
    <vt:vector size="6" baseType="variant">
      <vt:variant>
        <vt:lpstr>主题</vt:lpstr>
      </vt:variant>
      <vt:variant>
        <vt:i4>1</vt:i4>
      </vt:variant>
      <vt:variant>
        <vt:lpstr>嵌入 OLE 服务器</vt:lpstr>
      </vt:variant>
      <vt:variant>
        <vt:i4>5</vt:i4>
      </vt:variant>
      <vt:variant>
        <vt:lpstr>幻灯片标题</vt:lpstr>
      </vt:variant>
      <vt:variant>
        <vt:i4>77</vt:i4>
      </vt:variant>
    </vt:vector>
  </HeadingPairs>
  <TitlesOfParts>
    <vt:vector size="83" baseType="lpstr">
      <vt:lpstr>Office 主题</vt:lpstr>
      <vt:lpstr>Microsoft 公式 3.0</vt:lpstr>
      <vt:lpstr>Microsoft Word 图片</vt:lpstr>
      <vt:lpstr>Microsoft Equation 3.0</vt:lpstr>
      <vt:lpstr>Microsoft Word Picture</vt:lpstr>
      <vt:lpstr>Microsoft Photo Editor 3.0 照片</vt:lpstr>
      <vt:lpstr>幻灯片 1</vt:lpstr>
      <vt:lpstr>6.1 概述</vt:lpstr>
      <vt:lpstr>幻灯片 3</vt:lpstr>
      <vt:lpstr>6.2    单稳态触发器</vt:lpstr>
      <vt:lpstr>幻灯片 5</vt:lpstr>
      <vt:lpstr>2、或非门组成的微分型单稳态触发器的工作原理</vt:lpstr>
      <vt:lpstr>幻灯片 7</vt:lpstr>
      <vt:lpstr>幻灯片 8</vt:lpstr>
      <vt:lpstr>幻灯片 9</vt:lpstr>
      <vt:lpstr>幻灯片 10</vt:lpstr>
      <vt:lpstr>(1)输出脉冲宽度tW</vt:lpstr>
      <vt:lpstr>幻灯片 12</vt:lpstr>
      <vt:lpstr>幻灯片 13</vt:lpstr>
      <vt:lpstr>二、 积分型单稳态触发器</vt:lpstr>
      <vt:lpstr>幻灯片 15</vt:lpstr>
      <vt:lpstr>波形图</vt:lpstr>
      <vt:lpstr>幻灯片 17</vt:lpstr>
      <vt:lpstr>幻灯片 18</vt:lpstr>
      <vt:lpstr>幻灯片 19</vt:lpstr>
      <vt:lpstr>幻灯片 20</vt:lpstr>
      <vt:lpstr>幻灯片 21</vt:lpstr>
      <vt:lpstr>幻灯片 22</vt:lpstr>
      <vt:lpstr>幻灯片 23</vt:lpstr>
      <vt:lpstr>(4)定时方式：</vt:lpstr>
      <vt:lpstr>6.2.3  单稳态触发器的应用</vt:lpstr>
      <vt:lpstr>幻灯片 26</vt:lpstr>
      <vt:lpstr>3、消除噪声电路(脉宽鉴别电路)</vt:lpstr>
      <vt:lpstr>6.3  施密特触发器</vt:lpstr>
      <vt:lpstr>幻灯片 29</vt:lpstr>
      <vt:lpstr>幻灯片 30</vt:lpstr>
      <vt:lpstr>幻灯片 31</vt:lpstr>
      <vt:lpstr>幻灯片 32</vt:lpstr>
      <vt:lpstr>幻灯片 33</vt:lpstr>
      <vt:lpstr>6.3.2    施密特触发器的应用：</vt:lpstr>
      <vt:lpstr>幻灯片 35</vt:lpstr>
      <vt:lpstr>3、幅度鉴别：</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2、工作原理</vt:lpstr>
      <vt:lpstr>幻灯片 60</vt:lpstr>
      <vt:lpstr>幻灯片 61</vt:lpstr>
      <vt:lpstr>幻灯片 62</vt:lpstr>
      <vt:lpstr>幻灯片 63</vt:lpstr>
      <vt:lpstr>幻灯片 64</vt:lpstr>
      <vt:lpstr>幻灯片 65</vt:lpstr>
      <vt:lpstr>幻灯片 66</vt:lpstr>
      <vt:lpstr>幻灯片 67</vt:lpstr>
      <vt:lpstr>可重复触发的单稳态触发器</vt:lpstr>
      <vt:lpstr>幻灯片 69</vt:lpstr>
      <vt:lpstr>幻灯片 70</vt:lpstr>
      <vt:lpstr>幻灯片 71</vt:lpstr>
      <vt:lpstr>占空比可调的方波发生器</vt:lpstr>
      <vt:lpstr>幻灯片 73</vt:lpstr>
      <vt:lpstr>幻灯片 74</vt:lpstr>
      <vt:lpstr>幻灯片 75</vt:lpstr>
      <vt:lpstr>幻灯片 76</vt:lpstr>
      <vt:lpstr>小  结</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qhd</dc:creator>
  <cp:lastModifiedBy>Sky123.Org</cp:lastModifiedBy>
  <cp:revision>29</cp:revision>
  <dcterms:created xsi:type="dcterms:W3CDTF">2017-08-14T07:20:00Z</dcterms:created>
  <dcterms:modified xsi:type="dcterms:W3CDTF">2017-09-25T02:55:55Z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